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2BCC11-D6A4-4840-BDD5-5957C2FD21B0}"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07618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276285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117888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6768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93406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CC11-D6A4-4840-BDD5-5957C2FD21B0}"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51130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2BCC11-D6A4-4840-BDD5-5957C2FD21B0}"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4008775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BCC11-D6A4-4840-BDD5-5957C2FD21B0}"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4245995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BCC11-D6A4-4840-BDD5-5957C2FD21B0}"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29871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2BCC11-D6A4-4840-BDD5-5957C2FD21B0}"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05602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2BCC11-D6A4-4840-BDD5-5957C2FD21B0}"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0310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33515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2BCC11-D6A4-4840-BDD5-5957C2FD21B0}"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103613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2BCC11-D6A4-4840-BDD5-5957C2FD21B0}"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735416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2BCC11-D6A4-4840-BDD5-5957C2FD21B0}"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287783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411385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2BCC11-D6A4-4840-BDD5-5957C2FD21B0}"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D349-D962-4E31-B179-839C306D3432}" type="slidenum">
              <a:rPr lang="en-US" smtClean="0"/>
              <a:t>‹#›</a:t>
            </a:fld>
            <a:endParaRPr lang="en-US"/>
          </a:p>
        </p:txBody>
      </p:sp>
    </p:spTree>
    <p:extLst>
      <p:ext uri="{BB962C8B-B14F-4D97-AF65-F5344CB8AC3E}">
        <p14:creationId xmlns:p14="http://schemas.microsoft.com/office/powerpoint/2010/main" val="302226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A2BCC11-D6A4-4840-BDD5-5957C2FD21B0}" type="datetimeFigureOut">
              <a:rPr lang="en-US" smtClean="0"/>
              <a:t>6/5/2023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5BD349-D962-4E31-B179-839C306D3432}" type="slidenum">
              <a:rPr lang="en-US" smtClean="0"/>
              <a:t>‹#›</a:t>
            </a:fld>
            <a:endParaRPr lang="en-US"/>
          </a:p>
        </p:txBody>
      </p:sp>
    </p:spTree>
    <p:extLst>
      <p:ext uri="{BB962C8B-B14F-4D97-AF65-F5344CB8AC3E}">
        <p14:creationId xmlns:p14="http://schemas.microsoft.com/office/powerpoint/2010/main" val="8335209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946B-D9EC-4214-DBEE-128EC2307F6D}"/>
              </a:ext>
            </a:extLst>
          </p:cNvPr>
          <p:cNvSpPr>
            <a:spLocks noGrp="1"/>
          </p:cNvSpPr>
          <p:nvPr>
            <p:ph type="ctrTitle"/>
          </p:nvPr>
        </p:nvSpPr>
        <p:spPr/>
        <p:txBody>
          <a:bodyPr/>
          <a:lstStyle/>
          <a:p>
            <a:r>
              <a:rPr lang="en-US" dirty="0"/>
              <a:t>Event Management system</a:t>
            </a:r>
          </a:p>
        </p:txBody>
      </p:sp>
      <p:sp>
        <p:nvSpPr>
          <p:cNvPr id="3" name="Subtitle 2">
            <a:extLst>
              <a:ext uri="{FF2B5EF4-FFF2-40B4-BE49-F238E27FC236}">
                <a16:creationId xmlns:a16="http://schemas.microsoft.com/office/drawing/2014/main" id="{B38111D0-5E00-BD55-2AB6-D7487A41A445}"/>
              </a:ext>
            </a:extLst>
          </p:cNvPr>
          <p:cNvSpPr>
            <a:spLocks noGrp="1"/>
          </p:cNvSpPr>
          <p:nvPr>
            <p:ph type="subTitle" idx="1"/>
          </p:nvPr>
        </p:nvSpPr>
        <p:spPr/>
        <p:txBody>
          <a:bodyPr/>
          <a:lstStyle/>
          <a:p>
            <a:r>
              <a:rPr lang="en-US" dirty="0"/>
              <a:t>Project Made by: Hassan-Uddin , </a:t>
            </a:r>
            <a:r>
              <a:rPr lang="en-US" dirty="0" err="1"/>
              <a:t>Ammad</a:t>
            </a:r>
            <a:r>
              <a:rPr lang="en-US" dirty="0"/>
              <a:t> </a:t>
            </a:r>
            <a:r>
              <a:rPr lang="en-US" dirty="0" err="1"/>
              <a:t>Mobin</a:t>
            </a:r>
            <a:r>
              <a:rPr lang="en-US" dirty="0"/>
              <a:t> And </a:t>
            </a:r>
            <a:r>
              <a:rPr lang="en-US" dirty="0" err="1"/>
              <a:t>Nabeegh</a:t>
            </a:r>
            <a:r>
              <a:rPr lang="en-US" dirty="0"/>
              <a:t> Yaqoob</a:t>
            </a:r>
          </a:p>
        </p:txBody>
      </p:sp>
    </p:spTree>
    <p:extLst>
      <p:ext uri="{BB962C8B-B14F-4D97-AF65-F5344CB8AC3E}">
        <p14:creationId xmlns:p14="http://schemas.microsoft.com/office/powerpoint/2010/main" val="293786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CC67-8E49-1BAD-2535-EE893018A66C}"/>
              </a:ext>
            </a:extLst>
          </p:cNvPr>
          <p:cNvSpPr>
            <a:spLocks noGrp="1"/>
          </p:cNvSpPr>
          <p:nvPr>
            <p:ph type="title"/>
          </p:nvPr>
        </p:nvSpPr>
        <p:spPr/>
        <p:txBody>
          <a:bodyPr/>
          <a:lstStyle/>
          <a:p>
            <a:r>
              <a:rPr lang="en-US" dirty="0"/>
              <a:t>Connection to Database</a:t>
            </a:r>
          </a:p>
        </p:txBody>
      </p:sp>
      <p:pic>
        <p:nvPicPr>
          <p:cNvPr id="5" name="Content Placeholder 4">
            <a:extLst>
              <a:ext uri="{FF2B5EF4-FFF2-40B4-BE49-F238E27FC236}">
                <a16:creationId xmlns:a16="http://schemas.microsoft.com/office/drawing/2014/main" id="{CF02D5E3-6344-FC1E-7E9F-BC37A92E3083}"/>
              </a:ext>
            </a:extLst>
          </p:cNvPr>
          <p:cNvPicPr>
            <a:picLocks noGrp="1" noChangeAspect="1"/>
          </p:cNvPicPr>
          <p:nvPr>
            <p:ph idx="1"/>
          </p:nvPr>
        </p:nvPicPr>
        <p:blipFill>
          <a:blip r:embed="rId2"/>
          <a:stretch>
            <a:fillRect/>
          </a:stretch>
        </p:blipFill>
        <p:spPr>
          <a:xfrm>
            <a:off x="822873" y="2174538"/>
            <a:ext cx="10353675" cy="970450"/>
          </a:xfrm>
        </p:spPr>
      </p:pic>
      <p:sp>
        <p:nvSpPr>
          <p:cNvPr id="6" name="TextBox 5">
            <a:extLst>
              <a:ext uri="{FF2B5EF4-FFF2-40B4-BE49-F238E27FC236}">
                <a16:creationId xmlns:a16="http://schemas.microsoft.com/office/drawing/2014/main" id="{ECD47403-BC58-EE91-011D-E07FE9191794}"/>
              </a:ext>
            </a:extLst>
          </p:cNvPr>
          <p:cNvSpPr txBox="1"/>
          <p:nvPr/>
        </p:nvSpPr>
        <p:spPr>
          <a:xfrm>
            <a:off x="768096" y="4206240"/>
            <a:ext cx="10177272" cy="646331"/>
          </a:xfrm>
          <a:prstGeom prst="rect">
            <a:avLst/>
          </a:prstGeom>
          <a:noFill/>
        </p:spPr>
        <p:txBody>
          <a:bodyPr wrap="square" rtlCol="0">
            <a:spAutoFit/>
          </a:bodyPr>
          <a:lstStyle/>
          <a:p>
            <a:r>
              <a:rPr lang="en-US" dirty="0"/>
              <a:t>We used connection string tag to provide the path of our database which we require and than provide it a name and provider name. this helps us to connect our MS SQL .</a:t>
            </a:r>
          </a:p>
        </p:txBody>
      </p:sp>
    </p:spTree>
    <p:extLst>
      <p:ext uri="{BB962C8B-B14F-4D97-AF65-F5344CB8AC3E}">
        <p14:creationId xmlns:p14="http://schemas.microsoft.com/office/powerpoint/2010/main" val="351749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79DF-73A9-D697-E6EA-A9C582E7005B}"/>
              </a:ext>
            </a:extLst>
          </p:cNvPr>
          <p:cNvSpPr>
            <a:spLocks noGrp="1"/>
          </p:cNvSpPr>
          <p:nvPr>
            <p:ph type="title"/>
          </p:nvPr>
        </p:nvSpPr>
        <p:spPr>
          <a:xfrm>
            <a:off x="919119" y="2943775"/>
            <a:ext cx="10353762" cy="970450"/>
          </a:xfrm>
        </p:spPr>
        <p:txBody>
          <a:bodyPr/>
          <a:lstStyle/>
          <a:p>
            <a:r>
              <a:rPr lang="en-US" dirty="0"/>
              <a:t>Thank You</a:t>
            </a:r>
          </a:p>
        </p:txBody>
      </p:sp>
      <p:pic>
        <p:nvPicPr>
          <p:cNvPr id="4" name="Picture 3" descr="A picture containing cat, mammal, toy, indoor&#10;&#10;Description automatically generated">
            <a:extLst>
              <a:ext uri="{FF2B5EF4-FFF2-40B4-BE49-F238E27FC236}">
                <a16:creationId xmlns:a16="http://schemas.microsoft.com/office/drawing/2014/main" id="{9896FAA1-D716-3E3F-E439-AC37F8B2C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687" y="0"/>
            <a:ext cx="6874625" cy="6858000"/>
          </a:xfrm>
          <a:prstGeom prst="rect">
            <a:avLst/>
          </a:prstGeom>
        </p:spPr>
      </p:pic>
    </p:spTree>
    <p:extLst>
      <p:ext uri="{BB962C8B-B14F-4D97-AF65-F5344CB8AC3E}">
        <p14:creationId xmlns:p14="http://schemas.microsoft.com/office/powerpoint/2010/main" val="411306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16D6-004B-F22B-39B4-701C476CEE7F}"/>
              </a:ext>
            </a:extLst>
          </p:cNvPr>
          <p:cNvSpPr>
            <a:spLocks noGrp="1"/>
          </p:cNvSpPr>
          <p:nvPr>
            <p:ph type="title"/>
          </p:nvPr>
        </p:nvSpPr>
        <p:spPr>
          <a:xfrm>
            <a:off x="372772" y="-222746"/>
            <a:ext cx="10353762" cy="970450"/>
          </a:xfrm>
        </p:spPr>
        <p:txBody>
          <a:bodyPr/>
          <a:lstStyle/>
          <a:p>
            <a:r>
              <a:rPr lang="en-US" dirty="0"/>
              <a:t>ERD diagram</a:t>
            </a:r>
          </a:p>
        </p:txBody>
      </p:sp>
      <p:sp>
        <p:nvSpPr>
          <p:cNvPr id="5" name="Rectangle 4">
            <a:extLst>
              <a:ext uri="{FF2B5EF4-FFF2-40B4-BE49-F238E27FC236}">
                <a16:creationId xmlns:a16="http://schemas.microsoft.com/office/drawing/2014/main" id="{E92E8E92-5312-0C23-BE97-714F24A9935E}"/>
              </a:ext>
            </a:extLst>
          </p:cNvPr>
          <p:cNvSpPr/>
          <p:nvPr/>
        </p:nvSpPr>
        <p:spPr>
          <a:xfrm>
            <a:off x="612648" y="667808"/>
            <a:ext cx="1938528" cy="79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tb_admin</a:t>
            </a:r>
            <a:endParaRPr lang="en-US" dirty="0"/>
          </a:p>
        </p:txBody>
      </p:sp>
      <p:sp>
        <p:nvSpPr>
          <p:cNvPr id="6" name="Rectangle 5">
            <a:extLst>
              <a:ext uri="{FF2B5EF4-FFF2-40B4-BE49-F238E27FC236}">
                <a16:creationId xmlns:a16="http://schemas.microsoft.com/office/drawing/2014/main" id="{D7B742B2-E42A-4A71-175B-6CCCE3A1D718}"/>
              </a:ext>
            </a:extLst>
          </p:cNvPr>
          <p:cNvSpPr/>
          <p:nvPr/>
        </p:nvSpPr>
        <p:spPr>
          <a:xfrm>
            <a:off x="1674120" y="3070098"/>
            <a:ext cx="2131407" cy="533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Tb_event</a:t>
            </a:r>
            <a:endParaRPr lang="en-US" dirty="0"/>
          </a:p>
        </p:txBody>
      </p:sp>
      <p:sp>
        <p:nvSpPr>
          <p:cNvPr id="7" name="Rectangle 6">
            <a:extLst>
              <a:ext uri="{FF2B5EF4-FFF2-40B4-BE49-F238E27FC236}">
                <a16:creationId xmlns:a16="http://schemas.microsoft.com/office/drawing/2014/main" id="{EFB2D46F-81D0-91F4-B536-669A25630D0D}"/>
              </a:ext>
            </a:extLst>
          </p:cNvPr>
          <p:cNvSpPr/>
          <p:nvPr/>
        </p:nvSpPr>
        <p:spPr>
          <a:xfrm>
            <a:off x="9747873" y="78203"/>
            <a:ext cx="1704438" cy="630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Tb_customer</a:t>
            </a:r>
            <a:endParaRPr lang="en-US" dirty="0"/>
          </a:p>
        </p:txBody>
      </p:sp>
      <p:sp>
        <p:nvSpPr>
          <p:cNvPr id="8" name="Rectangle 7">
            <a:extLst>
              <a:ext uri="{FF2B5EF4-FFF2-40B4-BE49-F238E27FC236}">
                <a16:creationId xmlns:a16="http://schemas.microsoft.com/office/drawing/2014/main" id="{EA2E672E-1C1B-8579-DF45-1ADBF717B544}"/>
              </a:ext>
            </a:extLst>
          </p:cNvPr>
          <p:cNvSpPr/>
          <p:nvPr/>
        </p:nvSpPr>
        <p:spPr>
          <a:xfrm>
            <a:off x="9788247" y="3336996"/>
            <a:ext cx="1938528" cy="797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Tb_venue</a:t>
            </a:r>
            <a:endParaRPr lang="en-US" dirty="0"/>
          </a:p>
        </p:txBody>
      </p:sp>
      <p:sp>
        <p:nvSpPr>
          <p:cNvPr id="9" name="Oval 8">
            <a:extLst>
              <a:ext uri="{FF2B5EF4-FFF2-40B4-BE49-F238E27FC236}">
                <a16:creationId xmlns:a16="http://schemas.microsoft.com/office/drawing/2014/main" id="{42EE8794-3BEB-2E63-65A7-E636F9770D79}"/>
              </a:ext>
            </a:extLst>
          </p:cNvPr>
          <p:cNvSpPr/>
          <p:nvPr/>
        </p:nvSpPr>
        <p:spPr>
          <a:xfrm>
            <a:off x="134402" y="1844526"/>
            <a:ext cx="1398724" cy="5856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a_id</a:t>
            </a:r>
            <a:endParaRPr lang="en-US" u="sng" dirty="0"/>
          </a:p>
        </p:txBody>
      </p:sp>
      <p:sp>
        <p:nvSpPr>
          <p:cNvPr id="10" name="Oval 9">
            <a:extLst>
              <a:ext uri="{FF2B5EF4-FFF2-40B4-BE49-F238E27FC236}">
                <a16:creationId xmlns:a16="http://schemas.microsoft.com/office/drawing/2014/main" id="{C027B4A6-5D13-4503-A275-145547E82875}"/>
              </a:ext>
            </a:extLst>
          </p:cNvPr>
          <p:cNvSpPr/>
          <p:nvPr/>
        </p:nvSpPr>
        <p:spPr>
          <a:xfrm>
            <a:off x="1828790" y="1826386"/>
            <a:ext cx="1473264" cy="657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a_name</a:t>
            </a:r>
            <a:endParaRPr lang="en-US" dirty="0"/>
          </a:p>
        </p:txBody>
      </p:sp>
      <p:sp>
        <p:nvSpPr>
          <p:cNvPr id="11" name="Oval 10">
            <a:extLst>
              <a:ext uri="{FF2B5EF4-FFF2-40B4-BE49-F238E27FC236}">
                <a16:creationId xmlns:a16="http://schemas.microsoft.com/office/drawing/2014/main" id="{474D78A1-2D9D-C7BD-D7DD-AA1F4020C03D}"/>
              </a:ext>
            </a:extLst>
          </p:cNvPr>
          <p:cNvSpPr/>
          <p:nvPr/>
        </p:nvSpPr>
        <p:spPr>
          <a:xfrm>
            <a:off x="2976089" y="1148421"/>
            <a:ext cx="1563019" cy="516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a_password</a:t>
            </a:r>
            <a:endParaRPr lang="en-US" sz="1200" dirty="0"/>
          </a:p>
        </p:txBody>
      </p:sp>
      <p:sp>
        <p:nvSpPr>
          <p:cNvPr id="14" name="Oval 13">
            <a:extLst>
              <a:ext uri="{FF2B5EF4-FFF2-40B4-BE49-F238E27FC236}">
                <a16:creationId xmlns:a16="http://schemas.microsoft.com/office/drawing/2014/main" id="{AC83AB67-0071-C167-44F3-5FD1AD4B1DEB}"/>
              </a:ext>
            </a:extLst>
          </p:cNvPr>
          <p:cNvSpPr/>
          <p:nvPr/>
        </p:nvSpPr>
        <p:spPr>
          <a:xfrm>
            <a:off x="0" y="3673735"/>
            <a:ext cx="1473264" cy="5337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e_id</a:t>
            </a:r>
            <a:endParaRPr lang="en-US" dirty="0"/>
          </a:p>
        </p:txBody>
      </p:sp>
      <p:sp>
        <p:nvSpPr>
          <p:cNvPr id="15" name="Oval 14">
            <a:extLst>
              <a:ext uri="{FF2B5EF4-FFF2-40B4-BE49-F238E27FC236}">
                <a16:creationId xmlns:a16="http://schemas.microsoft.com/office/drawing/2014/main" id="{12D88CA1-EE38-E728-6680-27B7E0CCCA56}"/>
              </a:ext>
            </a:extLst>
          </p:cNvPr>
          <p:cNvSpPr/>
          <p:nvPr/>
        </p:nvSpPr>
        <p:spPr>
          <a:xfrm>
            <a:off x="1778194" y="4823756"/>
            <a:ext cx="1339909" cy="5250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e_type</a:t>
            </a:r>
            <a:endParaRPr lang="en-US" dirty="0"/>
          </a:p>
        </p:txBody>
      </p:sp>
      <p:sp>
        <p:nvSpPr>
          <p:cNvPr id="16" name="Oval 15">
            <a:extLst>
              <a:ext uri="{FF2B5EF4-FFF2-40B4-BE49-F238E27FC236}">
                <a16:creationId xmlns:a16="http://schemas.microsoft.com/office/drawing/2014/main" id="{3A78825A-81CB-1803-D8E9-0E226B4444A8}"/>
              </a:ext>
            </a:extLst>
          </p:cNvPr>
          <p:cNvSpPr/>
          <p:nvPr/>
        </p:nvSpPr>
        <p:spPr>
          <a:xfrm>
            <a:off x="5367983" y="3917871"/>
            <a:ext cx="1445386" cy="579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e_payment</a:t>
            </a:r>
            <a:endParaRPr lang="en-US" sz="1200" dirty="0"/>
          </a:p>
        </p:txBody>
      </p:sp>
      <p:sp>
        <p:nvSpPr>
          <p:cNvPr id="17" name="Oval 16">
            <a:extLst>
              <a:ext uri="{FF2B5EF4-FFF2-40B4-BE49-F238E27FC236}">
                <a16:creationId xmlns:a16="http://schemas.microsoft.com/office/drawing/2014/main" id="{247CDF8A-E994-2784-4D43-7F0EC2A42944}"/>
              </a:ext>
            </a:extLst>
          </p:cNvPr>
          <p:cNvSpPr/>
          <p:nvPr/>
        </p:nvSpPr>
        <p:spPr>
          <a:xfrm>
            <a:off x="372772" y="4432482"/>
            <a:ext cx="1456018" cy="5991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e_name</a:t>
            </a:r>
            <a:endParaRPr lang="en-US" dirty="0"/>
          </a:p>
        </p:txBody>
      </p:sp>
      <p:sp>
        <p:nvSpPr>
          <p:cNvPr id="18" name="Oval 17">
            <a:extLst>
              <a:ext uri="{FF2B5EF4-FFF2-40B4-BE49-F238E27FC236}">
                <a16:creationId xmlns:a16="http://schemas.microsoft.com/office/drawing/2014/main" id="{2C15193F-0611-183A-F256-B35D73CDB10D}"/>
              </a:ext>
            </a:extLst>
          </p:cNvPr>
          <p:cNvSpPr/>
          <p:nvPr/>
        </p:nvSpPr>
        <p:spPr>
          <a:xfrm>
            <a:off x="4688545" y="3105018"/>
            <a:ext cx="1563019" cy="533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e_cid_fk</a:t>
            </a:r>
            <a:endParaRPr lang="en-US" u="sng" dirty="0"/>
          </a:p>
        </p:txBody>
      </p:sp>
      <p:sp>
        <p:nvSpPr>
          <p:cNvPr id="24" name="Oval 23">
            <a:extLst>
              <a:ext uri="{FF2B5EF4-FFF2-40B4-BE49-F238E27FC236}">
                <a16:creationId xmlns:a16="http://schemas.microsoft.com/office/drawing/2014/main" id="{C9A475F4-B089-3DAD-D935-7713E9D7A84A}"/>
              </a:ext>
            </a:extLst>
          </p:cNvPr>
          <p:cNvSpPr/>
          <p:nvPr/>
        </p:nvSpPr>
        <p:spPr>
          <a:xfrm>
            <a:off x="4356820" y="4439239"/>
            <a:ext cx="1521188" cy="579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e_loaction</a:t>
            </a:r>
            <a:endParaRPr lang="en-US" sz="1200" dirty="0"/>
          </a:p>
        </p:txBody>
      </p:sp>
      <p:sp>
        <p:nvSpPr>
          <p:cNvPr id="25" name="Oval 24">
            <a:extLst>
              <a:ext uri="{FF2B5EF4-FFF2-40B4-BE49-F238E27FC236}">
                <a16:creationId xmlns:a16="http://schemas.microsoft.com/office/drawing/2014/main" id="{5E247A58-3548-0CD9-7FC4-E198BB777BE6}"/>
              </a:ext>
            </a:extLst>
          </p:cNvPr>
          <p:cNvSpPr/>
          <p:nvPr/>
        </p:nvSpPr>
        <p:spPr>
          <a:xfrm>
            <a:off x="6496368" y="1058944"/>
            <a:ext cx="1214283" cy="466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c_name</a:t>
            </a:r>
            <a:endParaRPr lang="en-US" sz="1600" dirty="0"/>
          </a:p>
        </p:txBody>
      </p:sp>
      <p:sp>
        <p:nvSpPr>
          <p:cNvPr id="27" name="Oval 26">
            <a:extLst>
              <a:ext uri="{FF2B5EF4-FFF2-40B4-BE49-F238E27FC236}">
                <a16:creationId xmlns:a16="http://schemas.microsoft.com/office/drawing/2014/main" id="{7223583E-C886-090F-6D60-02F918CBE090}"/>
              </a:ext>
            </a:extLst>
          </p:cNvPr>
          <p:cNvSpPr/>
          <p:nvPr/>
        </p:nvSpPr>
        <p:spPr>
          <a:xfrm>
            <a:off x="7613294" y="1378039"/>
            <a:ext cx="1189107" cy="407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C_address</a:t>
            </a:r>
            <a:endParaRPr lang="en-US" sz="1100" dirty="0"/>
          </a:p>
        </p:txBody>
      </p:sp>
      <p:sp>
        <p:nvSpPr>
          <p:cNvPr id="28" name="Oval 27">
            <a:extLst>
              <a:ext uri="{FF2B5EF4-FFF2-40B4-BE49-F238E27FC236}">
                <a16:creationId xmlns:a16="http://schemas.microsoft.com/office/drawing/2014/main" id="{25EEC2AA-26AA-1FCE-A8A8-E582990326EF}"/>
              </a:ext>
            </a:extLst>
          </p:cNvPr>
          <p:cNvSpPr/>
          <p:nvPr/>
        </p:nvSpPr>
        <p:spPr>
          <a:xfrm>
            <a:off x="10924043" y="1491443"/>
            <a:ext cx="1133556" cy="493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u="sng" dirty="0" err="1"/>
              <a:t>c_aid_fk</a:t>
            </a:r>
            <a:endParaRPr lang="en-US" sz="1200" u="sng" dirty="0"/>
          </a:p>
        </p:txBody>
      </p:sp>
      <p:sp>
        <p:nvSpPr>
          <p:cNvPr id="29" name="Oval 28">
            <a:extLst>
              <a:ext uri="{FF2B5EF4-FFF2-40B4-BE49-F238E27FC236}">
                <a16:creationId xmlns:a16="http://schemas.microsoft.com/office/drawing/2014/main" id="{A8681271-B1F9-81C6-8557-08196A32FFCC}"/>
              </a:ext>
            </a:extLst>
          </p:cNvPr>
          <p:cNvSpPr/>
          <p:nvPr/>
        </p:nvSpPr>
        <p:spPr>
          <a:xfrm>
            <a:off x="9929650" y="1761616"/>
            <a:ext cx="1068611" cy="493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c_email</a:t>
            </a:r>
            <a:endParaRPr lang="en-US" sz="1200" dirty="0"/>
          </a:p>
        </p:txBody>
      </p:sp>
      <p:sp>
        <p:nvSpPr>
          <p:cNvPr id="30" name="Oval 29">
            <a:extLst>
              <a:ext uri="{FF2B5EF4-FFF2-40B4-BE49-F238E27FC236}">
                <a16:creationId xmlns:a16="http://schemas.microsoft.com/office/drawing/2014/main" id="{9CD7327F-C082-CB3F-E025-790A7A8276CB}"/>
              </a:ext>
            </a:extLst>
          </p:cNvPr>
          <p:cNvSpPr/>
          <p:nvPr/>
        </p:nvSpPr>
        <p:spPr>
          <a:xfrm>
            <a:off x="7425344" y="118498"/>
            <a:ext cx="1173913" cy="507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c_id</a:t>
            </a:r>
            <a:endParaRPr lang="en-US" u="sng" dirty="0"/>
          </a:p>
        </p:txBody>
      </p:sp>
      <p:sp>
        <p:nvSpPr>
          <p:cNvPr id="31" name="Oval 30">
            <a:extLst>
              <a:ext uri="{FF2B5EF4-FFF2-40B4-BE49-F238E27FC236}">
                <a16:creationId xmlns:a16="http://schemas.microsoft.com/office/drawing/2014/main" id="{12641133-B8A3-FDB3-777C-E8DC459DE124}"/>
              </a:ext>
            </a:extLst>
          </p:cNvPr>
          <p:cNvSpPr/>
          <p:nvPr/>
        </p:nvSpPr>
        <p:spPr>
          <a:xfrm>
            <a:off x="8672632" y="1643674"/>
            <a:ext cx="1115615" cy="493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c_gender</a:t>
            </a:r>
            <a:endParaRPr lang="en-US" sz="1200" dirty="0"/>
          </a:p>
        </p:txBody>
      </p:sp>
      <p:sp>
        <p:nvSpPr>
          <p:cNvPr id="32" name="Oval 31">
            <a:extLst>
              <a:ext uri="{FF2B5EF4-FFF2-40B4-BE49-F238E27FC236}">
                <a16:creationId xmlns:a16="http://schemas.microsoft.com/office/drawing/2014/main" id="{A15B6DD6-45C6-F2B7-B397-61A60B0F4376}"/>
              </a:ext>
            </a:extLst>
          </p:cNvPr>
          <p:cNvSpPr/>
          <p:nvPr/>
        </p:nvSpPr>
        <p:spPr>
          <a:xfrm>
            <a:off x="3159371" y="4494941"/>
            <a:ext cx="1156181" cy="657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e-capacity</a:t>
            </a:r>
          </a:p>
        </p:txBody>
      </p:sp>
      <p:sp>
        <p:nvSpPr>
          <p:cNvPr id="33" name="Oval 32">
            <a:extLst>
              <a:ext uri="{FF2B5EF4-FFF2-40B4-BE49-F238E27FC236}">
                <a16:creationId xmlns:a16="http://schemas.microsoft.com/office/drawing/2014/main" id="{126A05BE-7D62-57B1-07A9-C9BDFCE341DE}"/>
              </a:ext>
            </a:extLst>
          </p:cNvPr>
          <p:cNvSpPr/>
          <p:nvPr/>
        </p:nvSpPr>
        <p:spPr>
          <a:xfrm>
            <a:off x="8149133" y="4823756"/>
            <a:ext cx="1398934" cy="5793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v_name</a:t>
            </a:r>
            <a:endParaRPr lang="en-US" sz="1600" dirty="0"/>
          </a:p>
        </p:txBody>
      </p:sp>
      <p:sp>
        <p:nvSpPr>
          <p:cNvPr id="34" name="Oval 33">
            <a:extLst>
              <a:ext uri="{FF2B5EF4-FFF2-40B4-BE49-F238E27FC236}">
                <a16:creationId xmlns:a16="http://schemas.microsoft.com/office/drawing/2014/main" id="{726D53A2-90A8-2BE5-481F-E8BD95781944}"/>
              </a:ext>
            </a:extLst>
          </p:cNvPr>
          <p:cNvSpPr/>
          <p:nvPr/>
        </p:nvSpPr>
        <p:spPr>
          <a:xfrm>
            <a:off x="10050354" y="5229058"/>
            <a:ext cx="1620171" cy="599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v_eid_fk</a:t>
            </a:r>
            <a:endParaRPr lang="en-US" u="sng" dirty="0"/>
          </a:p>
        </p:txBody>
      </p:sp>
      <p:sp>
        <p:nvSpPr>
          <p:cNvPr id="35" name="Oval 34">
            <a:extLst>
              <a:ext uri="{FF2B5EF4-FFF2-40B4-BE49-F238E27FC236}">
                <a16:creationId xmlns:a16="http://schemas.microsoft.com/office/drawing/2014/main" id="{D40319E2-0B9F-3E8B-E5B9-1FA0F4C65827}"/>
              </a:ext>
            </a:extLst>
          </p:cNvPr>
          <p:cNvSpPr/>
          <p:nvPr/>
        </p:nvSpPr>
        <p:spPr>
          <a:xfrm>
            <a:off x="7894352" y="4002709"/>
            <a:ext cx="1398934" cy="609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v_id</a:t>
            </a:r>
            <a:endParaRPr lang="en-US" u="sng" dirty="0"/>
          </a:p>
        </p:txBody>
      </p:sp>
      <p:cxnSp>
        <p:nvCxnSpPr>
          <p:cNvPr id="37" name="Straight Connector 36">
            <a:extLst>
              <a:ext uri="{FF2B5EF4-FFF2-40B4-BE49-F238E27FC236}">
                <a16:creationId xmlns:a16="http://schemas.microsoft.com/office/drawing/2014/main" id="{555B1546-60D8-87E2-FC35-167D5B864C3B}"/>
              </a:ext>
            </a:extLst>
          </p:cNvPr>
          <p:cNvCxnSpPr>
            <a:stCxn id="9" idx="0"/>
            <a:endCxn id="5" idx="2"/>
          </p:cNvCxnSpPr>
          <p:nvPr/>
        </p:nvCxnSpPr>
        <p:spPr>
          <a:xfrm flipV="1">
            <a:off x="833764" y="1465791"/>
            <a:ext cx="748148" cy="378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B11D1CD-3621-C27F-50E7-1BF29FA46E7A}"/>
              </a:ext>
            </a:extLst>
          </p:cNvPr>
          <p:cNvCxnSpPr>
            <a:stCxn id="10" idx="0"/>
            <a:endCxn id="5" idx="2"/>
          </p:cNvCxnSpPr>
          <p:nvPr/>
        </p:nvCxnSpPr>
        <p:spPr>
          <a:xfrm flipH="1" flipV="1">
            <a:off x="1581912" y="1465791"/>
            <a:ext cx="983510" cy="360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887AC40-E2EB-8BE7-D9A8-F121A765A33C}"/>
              </a:ext>
            </a:extLst>
          </p:cNvPr>
          <p:cNvCxnSpPr>
            <a:stCxn id="11" idx="2"/>
            <a:endCxn id="5" idx="3"/>
          </p:cNvCxnSpPr>
          <p:nvPr/>
        </p:nvCxnSpPr>
        <p:spPr>
          <a:xfrm flipH="1" flipV="1">
            <a:off x="2551176" y="1066800"/>
            <a:ext cx="424913" cy="340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656AB6-DD67-1935-1489-3506A31E2617}"/>
              </a:ext>
            </a:extLst>
          </p:cNvPr>
          <p:cNvCxnSpPr>
            <a:stCxn id="14" idx="6"/>
            <a:endCxn id="6" idx="1"/>
          </p:cNvCxnSpPr>
          <p:nvPr/>
        </p:nvCxnSpPr>
        <p:spPr>
          <a:xfrm flipV="1">
            <a:off x="1473264" y="3336997"/>
            <a:ext cx="200856" cy="603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F4890-181E-9B0D-2063-B027213F4B32}"/>
              </a:ext>
            </a:extLst>
          </p:cNvPr>
          <p:cNvCxnSpPr>
            <a:stCxn id="17" idx="7"/>
            <a:endCxn id="6" idx="2"/>
          </p:cNvCxnSpPr>
          <p:nvPr/>
        </p:nvCxnSpPr>
        <p:spPr>
          <a:xfrm flipV="1">
            <a:off x="1615561" y="3603895"/>
            <a:ext cx="1124263" cy="916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1151F33-EC3B-32B0-FDC8-A8DA1CEFA3A1}"/>
              </a:ext>
            </a:extLst>
          </p:cNvPr>
          <p:cNvCxnSpPr>
            <a:cxnSpLocks/>
            <a:stCxn id="15" idx="0"/>
            <a:endCxn id="6" idx="2"/>
          </p:cNvCxnSpPr>
          <p:nvPr/>
        </p:nvCxnSpPr>
        <p:spPr>
          <a:xfrm flipV="1">
            <a:off x="2448149" y="3603895"/>
            <a:ext cx="291675" cy="1219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D2E3661-578F-AF52-7C0F-5740F786488E}"/>
              </a:ext>
            </a:extLst>
          </p:cNvPr>
          <p:cNvCxnSpPr>
            <a:stCxn id="16" idx="1"/>
            <a:endCxn id="6" idx="3"/>
          </p:cNvCxnSpPr>
          <p:nvPr/>
        </p:nvCxnSpPr>
        <p:spPr>
          <a:xfrm flipH="1" flipV="1">
            <a:off x="3805527" y="3336997"/>
            <a:ext cx="1774128" cy="665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3A32936-D878-5454-D85F-9DF7B1E16CD1}"/>
              </a:ext>
            </a:extLst>
          </p:cNvPr>
          <p:cNvCxnSpPr>
            <a:cxnSpLocks/>
            <a:stCxn id="32" idx="1"/>
            <a:endCxn id="6" idx="2"/>
          </p:cNvCxnSpPr>
          <p:nvPr/>
        </p:nvCxnSpPr>
        <p:spPr>
          <a:xfrm flipH="1" flipV="1">
            <a:off x="2739824" y="3603895"/>
            <a:ext cx="588866" cy="98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C4B76AC-1FBB-DC67-CFDA-8B860035ABD3}"/>
              </a:ext>
            </a:extLst>
          </p:cNvPr>
          <p:cNvCxnSpPr>
            <a:stCxn id="18" idx="2"/>
            <a:endCxn id="6" idx="3"/>
          </p:cNvCxnSpPr>
          <p:nvPr/>
        </p:nvCxnSpPr>
        <p:spPr>
          <a:xfrm flipH="1" flipV="1">
            <a:off x="3805527" y="3336997"/>
            <a:ext cx="883018" cy="34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37E8384-C0B7-2B40-83F4-CBC83B04861B}"/>
              </a:ext>
            </a:extLst>
          </p:cNvPr>
          <p:cNvCxnSpPr>
            <a:cxnSpLocks/>
            <a:stCxn id="6" idx="3"/>
            <a:endCxn id="24" idx="0"/>
          </p:cNvCxnSpPr>
          <p:nvPr/>
        </p:nvCxnSpPr>
        <p:spPr>
          <a:xfrm>
            <a:off x="3805527" y="3336997"/>
            <a:ext cx="1311887" cy="1102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466E97-2418-9CB2-7F23-488C8780A50A}"/>
              </a:ext>
            </a:extLst>
          </p:cNvPr>
          <p:cNvCxnSpPr>
            <a:cxnSpLocks/>
            <a:stCxn id="30" idx="7"/>
            <a:endCxn id="7" idx="1"/>
          </p:cNvCxnSpPr>
          <p:nvPr/>
        </p:nvCxnSpPr>
        <p:spPr>
          <a:xfrm>
            <a:off x="8427341" y="192831"/>
            <a:ext cx="1320532" cy="200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F4C0D3-651E-DDEE-E446-D721576A49C8}"/>
              </a:ext>
            </a:extLst>
          </p:cNvPr>
          <p:cNvCxnSpPr>
            <a:cxnSpLocks/>
            <a:stCxn id="25" idx="0"/>
            <a:endCxn id="7" idx="2"/>
          </p:cNvCxnSpPr>
          <p:nvPr/>
        </p:nvCxnSpPr>
        <p:spPr>
          <a:xfrm flipV="1">
            <a:off x="7103510" y="708538"/>
            <a:ext cx="3496582" cy="350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3E2D9AD-3B55-7FDA-20AA-3D66165B4362}"/>
              </a:ext>
            </a:extLst>
          </p:cNvPr>
          <p:cNvCxnSpPr>
            <a:cxnSpLocks/>
            <a:stCxn id="27" idx="0"/>
            <a:endCxn id="7" idx="2"/>
          </p:cNvCxnSpPr>
          <p:nvPr/>
        </p:nvCxnSpPr>
        <p:spPr>
          <a:xfrm flipV="1">
            <a:off x="8207848" y="708538"/>
            <a:ext cx="2392244" cy="66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2194F82-EF03-3D66-61B4-D1FACF44F0E3}"/>
              </a:ext>
            </a:extLst>
          </p:cNvPr>
          <p:cNvCxnSpPr>
            <a:cxnSpLocks/>
            <a:stCxn id="31" idx="0"/>
            <a:endCxn id="7" idx="2"/>
          </p:cNvCxnSpPr>
          <p:nvPr/>
        </p:nvCxnSpPr>
        <p:spPr>
          <a:xfrm flipV="1">
            <a:off x="9230440" y="708538"/>
            <a:ext cx="1369652" cy="935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20A85E9-6A3D-17BC-915B-0B0E6955198E}"/>
              </a:ext>
            </a:extLst>
          </p:cNvPr>
          <p:cNvCxnSpPr>
            <a:cxnSpLocks/>
            <a:stCxn id="29" idx="0"/>
            <a:endCxn id="7" idx="2"/>
          </p:cNvCxnSpPr>
          <p:nvPr/>
        </p:nvCxnSpPr>
        <p:spPr>
          <a:xfrm flipV="1">
            <a:off x="10463956" y="708538"/>
            <a:ext cx="136136" cy="1053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ED7923F-66A2-95A7-1C80-158CF7CDC779}"/>
              </a:ext>
            </a:extLst>
          </p:cNvPr>
          <p:cNvCxnSpPr>
            <a:cxnSpLocks/>
            <a:stCxn id="28" idx="0"/>
            <a:endCxn id="7" idx="2"/>
          </p:cNvCxnSpPr>
          <p:nvPr/>
        </p:nvCxnSpPr>
        <p:spPr>
          <a:xfrm flipH="1" flipV="1">
            <a:off x="10600092" y="708538"/>
            <a:ext cx="890729" cy="782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B2B5E01-4E25-F82E-B1E4-CD192FECAFCE}"/>
              </a:ext>
            </a:extLst>
          </p:cNvPr>
          <p:cNvCxnSpPr>
            <a:cxnSpLocks/>
            <a:stCxn id="35" idx="0"/>
            <a:endCxn id="8" idx="1"/>
          </p:cNvCxnSpPr>
          <p:nvPr/>
        </p:nvCxnSpPr>
        <p:spPr>
          <a:xfrm flipV="1">
            <a:off x="8593819" y="3735988"/>
            <a:ext cx="1194428" cy="266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F011393-FF78-7DDC-9FEE-53A824E41A2A}"/>
              </a:ext>
            </a:extLst>
          </p:cNvPr>
          <p:cNvCxnSpPr>
            <a:cxnSpLocks/>
            <a:stCxn id="34" idx="0"/>
            <a:endCxn id="8" idx="2"/>
          </p:cNvCxnSpPr>
          <p:nvPr/>
        </p:nvCxnSpPr>
        <p:spPr>
          <a:xfrm flipH="1" flipV="1">
            <a:off x="10757511" y="4134979"/>
            <a:ext cx="102929" cy="1094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DCEEE36-A9B8-566A-58E9-3A192247BA02}"/>
              </a:ext>
            </a:extLst>
          </p:cNvPr>
          <p:cNvCxnSpPr>
            <a:cxnSpLocks/>
            <a:stCxn id="33" idx="7"/>
            <a:endCxn id="8" idx="2"/>
          </p:cNvCxnSpPr>
          <p:nvPr/>
        </p:nvCxnSpPr>
        <p:spPr>
          <a:xfrm flipV="1">
            <a:off x="9343198" y="4134979"/>
            <a:ext cx="1414313" cy="773616"/>
          </a:xfrm>
          <a:prstGeom prst="line">
            <a:avLst/>
          </a:prstGeom>
        </p:spPr>
        <p:style>
          <a:lnRef idx="1">
            <a:schemeClr val="accent1"/>
          </a:lnRef>
          <a:fillRef idx="0">
            <a:schemeClr val="accent1"/>
          </a:fillRef>
          <a:effectRef idx="0">
            <a:schemeClr val="accent1"/>
          </a:effectRef>
          <a:fontRef idx="minor">
            <a:schemeClr val="tx1"/>
          </a:fontRef>
        </p:style>
      </p:cxnSp>
      <p:sp>
        <p:nvSpPr>
          <p:cNvPr id="151" name="Diamond 150">
            <a:extLst>
              <a:ext uri="{FF2B5EF4-FFF2-40B4-BE49-F238E27FC236}">
                <a16:creationId xmlns:a16="http://schemas.microsoft.com/office/drawing/2014/main" id="{EE6F7519-B599-3BE6-76E5-33DC2773C5EC}"/>
              </a:ext>
            </a:extLst>
          </p:cNvPr>
          <p:cNvSpPr/>
          <p:nvPr/>
        </p:nvSpPr>
        <p:spPr>
          <a:xfrm>
            <a:off x="5156708" y="636552"/>
            <a:ext cx="1306260" cy="8604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adds</a:t>
            </a:r>
          </a:p>
        </p:txBody>
      </p:sp>
      <p:cxnSp>
        <p:nvCxnSpPr>
          <p:cNvPr id="153" name="Straight Connector 152">
            <a:extLst>
              <a:ext uri="{FF2B5EF4-FFF2-40B4-BE49-F238E27FC236}">
                <a16:creationId xmlns:a16="http://schemas.microsoft.com/office/drawing/2014/main" id="{451E1261-4088-23E6-73A0-AE5400B791A6}"/>
              </a:ext>
            </a:extLst>
          </p:cNvPr>
          <p:cNvCxnSpPr>
            <a:cxnSpLocks/>
            <a:stCxn id="5" idx="3"/>
            <a:endCxn id="151" idx="1"/>
          </p:cNvCxnSpPr>
          <p:nvPr/>
        </p:nvCxnSpPr>
        <p:spPr>
          <a:xfrm flipV="1">
            <a:off x="2551176" y="1066799"/>
            <a:ext cx="260553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B17E2D1-0234-8966-D932-AA99ACF7E63F}"/>
              </a:ext>
            </a:extLst>
          </p:cNvPr>
          <p:cNvCxnSpPr>
            <a:cxnSpLocks/>
            <a:stCxn id="151" idx="3"/>
            <a:endCxn id="7" idx="1"/>
          </p:cNvCxnSpPr>
          <p:nvPr/>
        </p:nvCxnSpPr>
        <p:spPr>
          <a:xfrm flipV="1">
            <a:off x="6462968" y="393371"/>
            <a:ext cx="3284905" cy="673428"/>
          </a:xfrm>
          <a:prstGeom prst="line">
            <a:avLst/>
          </a:prstGeom>
        </p:spPr>
        <p:style>
          <a:lnRef idx="1">
            <a:schemeClr val="accent1"/>
          </a:lnRef>
          <a:fillRef idx="0">
            <a:schemeClr val="accent1"/>
          </a:fillRef>
          <a:effectRef idx="0">
            <a:schemeClr val="accent1"/>
          </a:effectRef>
          <a:fontRef idx="minor">
            <a:schemeClr val="tx1"/>
          </a:fontRef>
        </p:style>
      </p:cxnSp>
      <p:sp>
        <p:nvSpPr>
          <p:cNvPr id="165" name="Diamond 164">
            <a:extLst>
              <a:ext uri="{FF2B5EF4-FFF2-40B4-BE49-F238E27FC236}">
                <a16:creationId xmlns:a16="http://schemas.microsoft.com/office/drawing/2014/main" id="{4812BAD6-C82A-98E0-353D-E731B05C0796}"/>
              </a:ext>
            </a:extLst>
          </p:cNvPr>
          <p:cNvSpPr/>
          <p:nvPr/>
        </p:nvSpPr>
        <p:spPr>
          <a:xfrm>
            <a:off x="3682348" y="1870785"/>
            <a:ext cx="1724693" cy="86049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cxnSp>
        <p:nvCxnSpPr>
          <p:cNvPr id="167" name="Straight Connector 166">
            <a:extLst>
              <a:ext uri="{FF2B5EF4-FFF2-40B4-BE49-F238E27FC236}">
                <a16:creationId xmlns:a16="http://schemas.microsoft.com/office/drawing/2014/main" id="{B0DFF7F8-DDA9-6768-8C41-9B61F1B48C52}"/>
              </a:ext>
            </a:extLst>
          </p:cNvPr>
          <p:cNvCxnSpPr>
            <a:stCxn id="5" idx="3"/>
            <a:endCxn id="165" idx="1"/>
          </p:cNvCxnSpPr>
          <p:nvPr/>
        </p:nvCxnSpPr>
        <p:spPr>
          <a:xfrm>
            <a:off x="2551176" y="1066800"/>
            <a:ext cx="1131172" cy="1234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92CEE05-4808-1226-3592-0D51ED93291C}"/>
              </a:ext>
            </a:extLst>
          </p:cNvPr>
          <p:cNvCxnSpPr>
            <a:stCxn id="6" idx="0"/>
            <a:endCxn id="165" idx="2"/>
          </p:cNvCxnSpPr>
          <p:nvPr/>
        </p:nvCxnSpPr>
        <p:spPr>
          <a:xfrm flipV="1">
            <a:off x="2739824" y="2731279"/>
            <a:ext cx="1804871" cy="338819"/>
          </a:xfrm>
          <a:prstGeom prst="line">
            <a:avLst/>
          </a:prstGeom>
        </p:spPr>
        <p:style>
          <a:lnRef idx="1">
            <a:schemeClr val="accent1"/>
          </a:lnRef>
          <a:fillRef idx="0">
            <a:schemeClr val="accent1"/>
          </a:fillRef>
          <a:effectRef idx="0">
            <a:schemeClr val="accent1"/>
          </a:effectRef>
          <a:fontRef idx="minor">
            <a:schemeClr val="tx1"/>
          </a:fontRef>
        </p:style>
      </p:cxnSp>
      <p:sp>
        <p:nvSpPr>
          <p:cNvPr id="172" name="Diamond 171">
            <a:extLst>
              <a:ext uri="{FF2B5EF4-FFF2-40B4-BE49-F238E27FC236}">
                <a16:creationId xmlns:a16="http://schemas.microsoft.com/office/drawing/2014/main" id="{908DD23C-E330-6BF6-D2BC-EE64465810FF}"/>
              </a:ext>
            </a:extLst>
          </p:cNvPr>
          <p:cNvSpPr/>
          <p:nvPr/>
        </p:nvSpPr>
        <p:spPr>
          <a:xfrm>
            <a:off x="6168105" y="2127381"/>
            <a:ext cx="1981028" cy="81274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Shows venue</a:t>
            </a:r>
          </a:p>
        </p:txBody>
      </p:sp>
      <p:cxnSp>
        <p:nvCxnSpPr>
          <p:cNvPr id="174" name="Straight Connector 173">
            <a:extLst>
              <a:ext uri="{FF2B5EF4-FFF2-40B4-BE49-F238E27FC236}">
                <a16:creationId xmlns:a16="http://schemas.microsoft.com/office/drawing/2014/main" id="{AB4DF073-FDE7-673F-3F92-D2F821192C8A}"/>
              </a:ext>
            </a:extLst>
          </p:cNvPr>
          <p:cNvCxnSpPr>
            <a:cxnSpLocks/>
            <a:stCxn id="172" idx="3"/>
            <a:endCxn id="8" idx="1"/>
          </p:cNvCxnSpPr>
          <p:nvPr/>
        </p:nvCxnSpPr>
        <p:spPr>
          <a:xfrm>
            <a:off x="8149133" y="2533755"/>
            <a:ext cx="1639114" cy="1202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99E679C-881B-93EB-B44C-A728827E03D9}"/>
              </a:ext>
            </a:extLst>
          </p:cNvPr>
          <p:cNvCxnSpPr>
            <a:cxnSpLocks/>
            <a:stCxn id="6" idx="3"/>
            <a:endCxn id="172" idx="1"/>
          </p:cNvCxnSpPr>
          <p:nvPr/>
        </p:nvCxnSpPr>
        <p:spPr>
          <a:xfrm flipV="1">
            <a:off x="3805527" y="2533755"/>
            <a:ext cx="2362578" cy="8032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72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7DBC-57A5-4BE8-3583-6FEB15EF1170}"/>
              </a:ext>
            </a:extLst>
          </p:cNvPr>
          <p:cNvSpPr>
            <a:spLocks noGrp="1"/>
          </p:cNvSpPr>
          <p:nvPr>
            <p:ph type="title"/>
          </p:nvPr>
        </p:nvSpPr>
        <p:spPr>
          <a:xfrm>
            <a:off x="913795" y="609600"/>
            <a:ext cx="3078749" cy="970450"/>
          </a:xfrm>
        </p:spPr>
        <p:txBody>
          <a:bodyPr anchor="b">
            <a:normAutofit/>
          </a:bodyPr>
          <a:lstStyle/>
          <a:p>
            <a:pPr algn="l"/>
            <a:r>
              <a:rPr lang="en-US" sz="2800" dirty="0"/>
              <a:t>Relation Database Schema </a:t>
            </a:r>
          </a:p>
        </p:txBody>
      </p:sp>
      <p:sp>
        <p:nvSpPr>
          <p:cNvPr id="9" name="Content Placeholder 8">
            <a:extLst>
              <a:ext uri="{FF2B5EF4-FFF2-40B4-BE49-F238E27FC236}">
                <a16:creationId xmlns:a16="http://schemas.microsoft.com/office/drawing/2014/main" id="{C02FEB1A-A219-BBD0-16D7-9F3DD0F7EAE9}"/>
              </a:ext>
            </a:extLst>
          </p:cNvPr>
          <p:cNvSpPr>
            <a:spLocks noGrp="1"/>
          </p:cNvSpPr>
          <p:nvPr>
            <p:ph idx="1"/>
          </p:nvPr>
        </p:nvSpPr>
        <p:spPr>
          <a:xfrm>
            <a:off x="913795" y="1732449"/>
            <a:ext cx="3078749" cy="4058751"/>
          </a:xfrm>
        </p:spPr>
        <p:txBody>
          <a:bodyPr anchor="t">
            <a:normAutofit/>
          </a:bodyPr>
          <a:lstStyle/>
          <a:p>
            <a:r>
              <a:rPr lang="en-US" sz="1600" dirty="0"/>
              <a:t>This is the relation database diagram which tells which table is related.</a:t>
            </a:r>
          </a:p>
        </p:txBody>
      </p:sp>
      <p:sp>
        <p:nvSpPr>
          <p:cNvPr id="12" name="Rectangle 11">
            <a:extLst>
              <a:ext uri="{FF2B5EF4-FFF2-40B4-BE49-F238E27FC236}">
                <a16:creationId xmlns:a16="http://schemas.microsoft.com/office/drawing/2014/main" id="{0A22D114-11B7-46ED-94A9-18DC1C977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4F9FF80-734D-C97F-FB29-810B27B25A4C}"/>
              </a:ext>
            </a:extLst>
          </p:cNvPr>
          <p:cNvPicPr>
            <a:picLocks noChangeAspect="1"/>
          </p:cNvPicPr>
          <p:nvPr/>
        </p:nvPicPr>
        <p:blipFill rotWithShape="1">
          <a:blip r:embed="rId3">
            <a:extLst>
              <a:ext uri="{28A0092B-C50C-407E-A947-70E740481C1C}">
                <a14:useLocalDpi xmlns:a14="http://schemas.microsoft.com/office/drawing/2010/main" val="0"/>
              </a:ext>
            </a:extLst>
          </a:blip>
          <a:srcRect r="3" b="4837"/>
          <a:stretch/>
        </p:blipFill>
        <p:spPr>
          <a:xfrm>
            <a:off x="5120640" y="1438360"/>
            <a:ext cx="5676236" cy="3835314"/>
          </a:xfrm>
          <a:prstGeom prst="rect">
            <a:avLst/>
          </a:prstGeom>
        </p:spPr>
      </p:pic>
    </p:spTree>
    <p:extLst>
      <p:ext uri="{BB962C8B-B14F-4D97-AF65-F5344CB8AC3E}">
        <p14:creationId xmlns:p14="http://schemas.microsoft.com/office/powerpoint/2010/main" val="403669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B984-9261-F854-A05D-837BD849CED7}"/>
              </a:ext>
            </a:extLst>
          </p:cNvPr>
          <p:cNvSpPr>
            <a:spLocks noGrp="1"/>
          </p:cNvSpPr>
          <p:nvPr>
            <p:ph type="title"/>
          </p:nvPr>
        </p:nvSpPr>
        <p:spPr>
          <a:xfrm>
            <a:off x="913795" y="609600"/>
            <a:ext cx="5910517" cy="1117600"/>
          </a:xfrm>
        </p:spPr>
        <p:txBody>
          <a:bodyPr>
            <a:normAutofit/>
          </a:bodyPr>
          <a:lstStyle/>
          <a:p>
            <a:pPr>
              <a:lnSpc>
                <a:spcPct val="90000"/>
              </a:lnSpc>
            </a:pPr>
            <a:r>
              <a:rPr lang="en-US" sz="3100"/>
              <a:t>List of tables and Store Procedure used in our Database</a:t>
            </a:r>
          </a:p>
        </p:txBody>
      </p:sp>
      <p:sp>
        <p:nvSpPr>
          <p:cNvPr id="11" name="Content Placeholder 10">
            <a:extLst>
              <a:ext uri="{FF2B5EF4-FFF2-40B4-BE49-F238E27FC236}">
                <a16:creationId xmlns:a16="http://schemas.microsoft.com/office/drawing/2014/main" id="{2C8BACA2-8C9D-31F1-AB11-89C4E2A46795}"/>
              </a:ext>
            </a:extLst>
          </p:cNvPr>
          <p:cNvSpPr>
            <a:spLocks noGrp="1"/>
          </p:cNvSpPr>
          <p:nvPr>
            <p:ph idx="1"/>
          </p:nvPr>
        </p:nvSpPr>
        <p:spPr>
          <a:xfrm>
            <a:off x="913795" y="1828800"/>
            <a:ext cx="5910517" cy="3962400"/>
          </a:xfrm>
        </p:spPr>
        <p:txBody>
          <a:bodyPr>
            <a:normAutofit/>
          </a:bodyPr>
          <a:lstStyle/>
          <a:p>
            <a:pPr>
              <a:buClr>
                <a:srgbClr val="FF9200"/>
              </a:buClr>
            </a:pPr>
            <a:r>
              <a:rPr lang="en-US" dirty="0"/>
              <a:t>We will used store procedure to encapsulate the SQL quarries and then use it in our application</a:t>
            </a:r>
          </a:p>
          <a:p>
            <a:pPr>
              <a:buClr>
                <a:srgbClr val="FF9200"/>
              </a:buClr>
            </a:pPr>
            <a:r>
              <a:rPr lang="en-US" b="0" i="0" dirty="0">
                <a:solidFill>
                  <a:schemeClr val="tx1"/>
                </a:solidFill>
                <a:effectLst/>
                <a:latin typeface="Söhne"/>
              </a:rPr>
              <a:t>Code Reusability: Stored procedures promote code reusability by allowing multiple parts of an application to execute the same set of SQL statements without duplicating the code. This reduces redundancy and makes maintenance easier</a:t>
            </a:r>
            <a:r>
              <a:rPr lang="en-US" b="0" i="0" dirty="0">
                <a:solidFill>
                  <a:srgbClr val="374151"/>
                </a:solidFill>
                <a:effectLst/>
                <a:latin typeface="Söhne"/>
              </a:rPr>
              <a:t>.</a:t>
            </a:r>
          </a:p>
          <a:p>
            <a:pPr>
              <a:buClr>
                <a:srgbClr val="FF9200"/>
              </a:buClr>
            </a:pPr>
            <a:endParaRPr lang="en-US" dirty="0"/>
          </a:p>
        </p:txBody>
      </p:sp>
      <p:sp>
        <p:nvSpPr>
          <p:cNvPr id="14" name="Rectangle 13">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4E74998-F235-A4C6-0409-6E9901224A1A}"/>
              </a:ext>
            </a:extLst>
          </p:cNvPr>
          <p:cNvPicPr>
            <a:picLocks noChangeAspect="1"/>
          </p:cNvPicPr>
          <p:nvPr/>
        </p:nvPicPr>
        <p:blipFill>
          <a:blip r:embed="rId3"/>
          <a:stretch>
            <a:fillRect/>
          </a:stretch>
        </p:blipFill>
        <p:spPr>
          <a:xfrm>
            <a:off x="7741863" y="1457371"/>
            <a:ext cx="3397653" cy="1581976"/>
          </a:xfrm>
          <a:prstGeom prst="rect">
            <a:avLst/>
          </a:prstGeom>
        </p:spPr>
      </p:pic>
      <p:pic>
        <p:nvPicPr>
          <p:cNvPr id="7" name="Picture 6">
            <a:extLst>
              <a:ext uri="{FF2B5EF4-FFF2-40B4-BE49-F238E27FC236}">
                <a16:creationId xmlns:a16="http://schemas.microsoft.com/office/drawing/2014/main" id="{965A1750-EFC1-A070-C60A-A69FB7CE7480}"/>
              </a:ext>
            </a:extLst>
          </p:cNvPr>
          <p:cNvPicPr>
            <a:picLocks noChangeAspect="1"/>
          </p:cNvPicPr>
          <p:nvPr/>
        </p:nvPicPr>
        <p:blipFill>
          <a:blip r:embed="rId4"/>
          <a:stretch>
            <a:fillRect/>
          </a:stretch>
        </p:blipFill>
        <p:spPr>
          <a:xfrm>
            <a:off x="8014069" y="3531522"/>
            <a:ext cx="2853241" cy="2253261"/>
          </a:xfrm>
          <a:prstGeom prst="rect">
            <a:avLst/>
          </a:prstGeom>
        </p:spPr>
      </p:pic>
    </p:spTree>
    <p:extLst>
      <p:ext uri="{BB962C8B-B14F-4D97-AF65-F5344CB8AC3E}">
        <p14:creationId xmlns:p14="http://schemas.microsoft.com/office/powerpoint/2010/main" val="230953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7226-9E6A-EC95-7609-060C3DE56736}"/>
              </a:ext>
            </a:extLst>
          </p:cNvPr>
          <p:cNvSpPr>
            <a:spLocks noGrp="1"/>
          </p:cNvSpPr>
          <p:nvPr>
            <p:ph type="title"/>
          </p:nvPr>
        </p:nvSpPr>
        <p:spPr>
          <a:xfrm>
            <a:off x="1145359" y="0"/>
            <a:ext cx="9901281" cy="657922"/>
          </a:xfrm>
        </p:spPr>
        <p:txBody>
          <a:bodyPr>
            <a:normAutofit fontScale="90000"/>
          </a:bodyPr>
          <a:lstStyle/>
          <a:p>
            <a:r>
              <a:rPr lang="en-US" dirty="0"/>
              <a:t>Forms used in our application</a:t>
            </a:r>
          </a:p>
        </p:txBody>
      </p:sp>
      <p:pic>
        <p:nvPicPr>
          <p:cNvPr id="5" name="Content Placeholder 4">
            <a:extLst>
              <a:ext uri="{FF2B5EF4-FFF2-40B4-BE49-F238E27FC236}">
                <a16:creationId xmlns:a16="http://schemas.microsoft.com/office/drawing/2014/main" id="{1C866065-114A-0653-9B98-CF47F2BCA98F}"/>
              </a:ext>
            </a:extLst>
          </p:cNvPr>
          <p:cNvPicPr>
            <a:picLocks noGrp="1" noChangeAspect="1"/>
          </p:cNvPicPr>
          <p:nvPr>
            <p:ph idx="1"/>
          </p:nvPr>
        </p:nvPicPr>
        <p:blipFill>
          <a:blip r:embed="rId2"/>
          <a:stretch>
            <a:fillRect/>
          </a:stretch>
        </p:blipFill>
        <p:spPr>
          <a:xfrm>
            <a:off x="110352" y="2269023"/>
            <a:ext cx="4200525" cy="2838450"/>
          </a:xfrm>
        </p:spPr>
      </p:pic>
      <p:pic>
        <p:nvPicPr>
          <p:cNvPr id="7" name="Picture 6">
            <a:extLst>
              <a:ext uri="{FF2B5EF4-FFF2-40B4-BE49-F238E27FC236}">
                <a16:creationId xmlns:a16="http://schemas.microsoft.com/office/drawing/2014/main" id="{963FCEE1-7686-EA0F-2E4F-DB38BACDF72A}"/>
              </a:ext>
            </a:extLst>
          </p:cNvPr>
          <p:cNvPicPr>
            <a:picLocks noChangeAspect="1"/>
          </p:cNvPicPr>
          <p:nvPr/>
        </p:nvPicPr>
        <p:blipFill>
          <a:blip r:embed="rId3"/>
          <a:stretch>
            <a:fillRect/>
          </a:stretch>
        </p:blipFill>
        <p:spPr>
          <a:xfrm>
            <a:off x="4490459" y="2281244"/>
            <a:ext cx="3859364" cy="2838450"/>
          </a:xfrm>
          <a:prstGeom prst="rect">
            <a:avLst/>
          </a:prstGeom>
        </p:spPr>
      </p:pic>
      <p:pic>
        <p:nvPicPr>
          <p:cNvPr id="9" name="Picture 8">
            <a:extLst>
              <a:ext uri="{FF2B5EF4-FFF2-40B4-BE49-F238E27FC236}">
                <a16:creationId xmlns:a16="http://schemas.microsoft.com/office/drawing/2014/main" id="{7C1DCE94-D4A4-10CC-77E0-5E98B9B53300}"/>
              </a:ext>
            </a:extLst>
          </p:cNvPr>
          <p:cNvPicPr>
            <a:picLocks noChangeAspect="1"/>
          </p:cNvPicPr>
          <p:nvPr/>
        </p:nvPicPr>
        <p:blipFill>
          <a:blip r:embed="rId4"/>
          <a:stretch>
            <a:fillRect/>
          </a:stretch>
        </p:blipFill>
        <p:spPr>
          <a:xfrm>
            <a:off x="8529405" y="2334194"/>
            <a:ext cx="3335491" cy="2817480"/>
          </a:xfrm>
          <a:prstGeom prst="rect">
            <a:avLst/>
          </a:prstGeom>
        </p:spPr>
      </p:pic>
      <p:sp>
        <p:nvSpPr>
          <p:cNvPr id="12" name="TextBox 11">
            <a:extLst>
              <a:ext uri="{FF2B5EF4-FFF2-40B4-BE49-F238E27FC236}">
                <a16:creationId xmlns:a16="http://schemas.microsoft.com/office/drawing/2014/main" id="{B543993C-7F9C-3F3B-23BD-4E86363D45F6}"/>
              </a:ext>
            </a:extLst>
          </p:cNvPr>
          <p:cNvSpPr txBox="1"/>
          <p:nvPr/>
        </p:nvSpPr>
        <p:spPr>
          <a:xfrm>
            <a:off x="1039368" y="5316009"/>
            <a:ext cx="2743200" cy="369332"/>
          </a:xfrm>
          <a:prstGeom prst="rect">
            <a:avLst/>
          </a:prstGeom>
          <a:noFill/>
        </p:spPr>
        <p:txBody>
          <a:bodyPr wrap="square" rtlCol="0">
            <a:spAutoFit/>
          </a:bodyPr>
          <a:lstStyle/>
          <a:p>
            <a:r>
              <a:rPr lang="en-US" b="1" dirty="0"/>
              <a:t>Login Form</a:t>
            </a:r>
          </a:p>
        </p:txBody>
      </p:sp>
      <p:sp>
        <p:nvSpPr>
          <p:cNvPr id="13" name="TextBox 12">
            <a:extLst>
              <a:ext uri="{FF2B5EF4-FFF2-40B4-BE49-F238E27FC236}">
                <a16:creationId xmlns:a16="http://schemas.microsoft.com/office/drawing/2014/main" id="{0267E46B-E4E9-EB35-03AA-B5326E5820ED}"/>
              </a:ext>
            </a:extLst>
          </p:cNvPr>
          <p:cNvSpPr txBox="1"/>
          <p:nvPr/>
        </p:nvSpPr>
        <p:spPr>
          <a:xfrm>
            <a:off x="5048541" y="5434881"/>
            <a:ext cx="2743200" cy="369332"/>
          </a:xfrm>
          <a:prstGeom prst="rect">
            <a:avLst/>
          </a:prstGeom>
          <a:noFill/>
        </p:spPr>
        <p:txBody>
          <a:bodyPr wrap="square" rtlCol="0">
            <a:spAutoFit/>
          </a:bodyPr>
          <a:lstStyle/>
          <a:p>
            <a:r>
              <a:rPr lang="en-US" b="1" dirty="0"/>
              <a:t>Main Menu Form</a:t>
            </a:r>
          </a:p>
        </p:txBody>
      </p:sp>
      <p:sp>
        <p:nvSpPr>
          <p:cNvPr id="14" name="TextBox 13">
            <a:extLst>
              <a:ext uri="{FF2B5EF4-FFF2-40B4-BE49-F238E27FC236}">
                <a16:creationId xmlns:a16="http://schemas.microsoft.com/office/drawing/2014/main" id="{2723EBB9-1FB3-672B-884C-855509D45A42}"/>
              </a:ext>
            </a:extLst>
          </p:cNvPr>
          <p:cNvSpPr txBox="1"/>
          <p:nvPr/>
        </p:nvSpPr>
        <p:spPr>
          <a:xfrm>
            <a:off x="9057714" y="5500675"/>
            <a:ext cx="2743200" cy="369332"/>
          </a:xfrm>
          <a:prstGeom prst="rect">
            <a:avLst/>
          </a:prstGeom>
          <a:noFill/>
        </p:spPr>
        <p:txBody>
          <a:bodyPr wrap="square" rtlCol="0">
            <a:spAutoFit/>
          </a:bodyPr>
          <a:lstStyle/>
          <a:p>
            <a:r>
              <a:rPr lang="en-US" b="1" dirty="0"/>
              <a:t>Add Customer Form</a:t>
            </a:r>
          </a:p>
        </p:txBody>
      </p:sp>
    </p:spTree>
    <p:extLst>
      <p:ext uri="{BB962C8B-B14F-4D97-AF65-F5344CB8AC3E}">
        <p14:creationId xmlns:p14="http://schemas.microsoft.com/office/powerpoint/2010/main" val="150145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E546F-DC5C-A1D4-8167-39056BC1E881}"/>
              </a:ext>
            </a:extLst>
          </p:cNvPr>
          <p:cNvSpPr>
            <a:spLocks noGrp="1"/>
          </p:cNvSpPr>
          <p:nvPr>
            <p:ph type="title"/>
          </p:nvPr>
        </p:nvSpPr>
        <p:spPr>
          <a:xfrm>
            <a:off x="768830" y="0"/>
            <a:ext cx="10353762" cy="970450"/>
          </a:xfrm>
        </p:spPr>
        <p:txBody>
          <a:bodyPr/>
          <a:lstStyle/>
          <a:p>
            <a:r>
              <a:rPr lang="en-US" dirty="0"/>
              <a:t>Forms Used</a:t>
            </a:r>
          </a:p>
        </p:txBody>
      </p:sp>
      <p:pic>
        <p:nvPicPr>
          <p:cNvPr id="5" name="Content Placeholder 4">
            <a:extLst>
              <a:ext uri="{FF2B5EF4-FFF2-40B4-BE49-F238E27FC236}">
                <a16:creationId xmlns:a16="http://schemas.microsoft.com/office/drawing/2014/main" id="{BCF86DFD-2B6B-DAF4-269A-8252B49A3285}"/>
              </a:ext>
            </a:extLst>
          </p:cNvPr>
          <p:cNvPicPr>
            <a:picLocks noGrp="1" noChangeAspect="1"/>
          </p:cNvPicPr>
          <p:nvPr>
            <p:ph idx="1"/>
          </p:nvPr>
        </p:nvPicPr>
        <p:blipFill>
          <a:blip r:embed="rId2"/>
          <a:stretch>
            <a:fillRect/>
          </a:stretch>
        </p:blipFill>
        <p:spPr>
          <a:xfrm>
            <a:off x="235000" y="1399381"/>
            <a:ext cx="3868649" cy="4059237"/>
          </a:xfrm>
        </p:spPr>
      </p:pic>
      <p:pic>
        <p:nvPicPr>
          <p:cNvPr id="7" name="Picture 6">
            <a:extLst>
              <a:ext uri="{FF2B5EF4-FFF2-40B4-BE49-F238E27FC236}">
                <a16:creationId xmlns:a16="http://schemas.microsoft.com/office/drawing/2014/main" id="{419E0CC7-7BBC-50E6-1E1B-51A578D11134}"/>
              </a:ext>
            </a:extLst>
          </p:cNvPr>
          <p:cNvPicPr>
            <a:picLocks noChangeAspect="1"/>
          </p:cNvPicPr>
          <p:nvPr/>
        </p:nvPicPr>
        <p:blipFill>
          <a:blip r:embed="rId3"/>
          <a:stretch>
            <a:fillRect/>
          </a:stretch>
        </p:blipFill>
        <p:spPr>
          <a:xfrm>
            <a:off x="8254528" y="1399381"/>
            <a:ext cx="3702472" cy="4059236"/>
          </a:xfrm>
          <a:prstGeom prst="rect">
            <a:avLst/>
          </a:prstGeom>
        </p:spPr>
      </p:pic>
      <p:pic>
        <p:nvPicPr>
          <p:cNvPr id="9" name="Picture 8">
            <a:extLst>
              <a:ext uri="{FF2B5EF4-FFF2-40B4-BE49-F238E27FC236}">
                <a16:creationId xmlns:a16="http://schemas.microsoft.com/office/drawing/2014/main" id="{934775E9-98D9-2F85-CC89-E4ACB3EF48CA}"/>
              </a:ext>
            </a:extLst>
          </p:cNvPr>
          <p:cNvPicPr>
            <a:picLocks noChangeAspect="1"/>
          </p:cNvPicPr>
          <p:nvPr/>
        </p:nvPicPr>
        <p:blipFill>
          <a:blip r:embed="rId4"/>
          <a:stretch>
            <a:fillRect/>
          </a:stretch>
        </p:blipFill>
        <p:spPr>
          <a:xfrm>
            <a:off x="4285547" y="1399380"/>
            <a:ext cx="3787083" cy="4059237"/>
          </a:xfrm>
          <a:prstGeom prst="rect">
            <a:avLst/>
          </a:prstGeom>
        </p:spPr>
      </p:pic>
      <p:sp>
        <p:nvSpPr>
          <p:cNvPr id="10" name="TextBox 9">
            <a:extLst>
              <a:ext uri="{FF2B5EF4-FFF2-40B4-BE49-F238E27FC236}">
                <a16:creationId xmlns:a16="http://schemas.microsoft.com/office/drawing/2014/main" id="{9A69E260-510C-5481-6DDB-5B0D0B58D9BB}"/>
              </a:ext>
            </a:extLst>
          </p:cNvPr>
          <p:cNvSpPr txBox="1"/>
          <p:nvPr/>
        </p:nvSpPr>
        <p:spPr>
          <a:xfrm>
            <a:off x="535259" y="5809785"/>
            <a:ext cx="2743200" cy="369332"/>
          </a:xfrm>
          <a:prstGeom prst="rect">
            <a:avLst/>
          </a:prstGeom>
          <a:noFill/>
        </p:spPr>
        <p:txBody>
          <a:bodyPr wrap="square" rtlCol="0">
            <a:spAutoFit/>
          </a:bodyPr>
          <a:lstStyle/>
          <a:p>
            <a:r>
              <a:rPr lang="en-US" b="1" dirty="0"/>
              <a:t>Create Event</a:t>
            </a:r>
          </a:p>
        </p:txBody>
      </p:sp>
      <p:sp>
        <p:nvSpPr>
          <p:cNvPr id="11" name="TextBox 10">
            <a:extLst>
              <a:ext uri="{FF2B5EF4-FFF2-40B4-BE49-F238E27FC236}">
                <a16:creationId xmlns:a16="http://schemas.microsoft.com/office/drawing/2014/main" id="{9B95A6BC-0DA0-C661-3FDB-E8FE8C757B23}"/>
              </a:ext>
            </a:extLst>
          </p:cNvPr>
          <p:cNvSpPr txBox="1"/>
          <p:nvPr/>
        </p:nvSpPr>
        <p:spPr>
          <a:xfrm>
            <a:off x="4724400" y="5809785"/>
            <a:ext cx="2743200" cy="369332"/>
          </a:xfrm>
          <a:prstGeom prst="rect">
            <a:avLst/>
          </a:prstGeom>
          <a:noFill/>
        </p:spPr>
        <p:txBody>
          <a:bodyPr wrap="square" rtlCol="0">
            <a:spAutoFit/>
          </a:bodyPr>
          <a:lstStyle/>
          <a:p>
            <a:r>
              <a:rPr lang="en-US" b="1" dirty="0"/>
              <a:t>Update Event</a:t>
            </a:r>
          </a:p>
        </p:txBody>
      </p:sp>
      <p:sp>
        <p:nvSpPr>
          <p:cNvPr id="12" name="TextBox 11">
            <a:extLst>
              <a:ext uri="{FF2B5EF4-FFF2-40B4-BE49-F238E27FC236}">
                <a16:creationId xmlns:a16="http://schemas.microsoft.com/office/drawing/2014/main" id="{541D784F-86BE-4DA9-BC8F-8A79BEF03815}"/>
              </a:ext>
            </a:extLst>
          </p:cNvPr>
          <p:cNvSpPr txBox="1"/>
          <p:nvPr/>
        </p:nvSpPr>
        <p:spPr>
          <a:xfrm>
            <a:off x="8497824" y="5809785"/>
            <a:ext cx="2743200" cy="369332"/>
          </a:xfrm>
          <a:prstGeom prst="rect">
            <a:avLst/>
          </a:prstGeom>
          <a:noFill/>
        </p:spPr>
        <p:txBody>
          <a:bodyPr wrap="square" rtlCol="0">
            <a:spAutoFit/>
          </a:bodyPr>
          <a:lstStyle/>
          <a:p>
            <a:r>
              <a:rPr lang="en-US" b="1" dirty="0"/>
              <a:t>Delete Event</a:t>
            </a:r>
          </a:p>
        </p:txBody>
      </p:sp>
    </p:spTree>
    <p:extLst>
      <p:ext uri="{BB962C8B-B14F-4D97-AF65-F5344CB8AC3E}">
        <p14:creationId xmlns:p14="http://schemas.microsoft.com/office/powerpoint/2010/main" val="131388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5A319-406D-4DFF-0815-7D3AD0248776}"/>
              </a:ext>
            </a:extLst>
          </p:cNvPr>
          <p:cNvSpPr>
            <a:spLocks noGrp="1"/>
          </p:cNvSpPr>
          <p:nvPr>
            <p:ph type="title"/>
          </p:nvPr>
        </p:nvSpPr>
        <p:spPr>
          <a:xfrm>
            <a:off x="913795" y="609600"/>
            <a:ext cx="3078749" cy="970450"/>
          </a:xfrm>
        </p:spPr>
        <p:txBody>
          <a:bodyPr anchor="b">
            <a:normAutofit/>
          </a:bodyPr>
          <a:lstStyle/>
          <a:p>
            <a:pPr algn="l"/>
            <a:r>
              <a:rPr lang="en-US" sz="2800">
                <a:ln>
                  <a:solidFill>
                    <a:srgbClr val="404040">
                      <a:alpha val="10000"/>
                    </a:srgbClr>
                  </a:solidFill>
                </a:ln>
                <a:solidFill>
                  <a:srgbClr val="DADADA"/>
                </a:solidFill>
              </a:rPr>
              <a:t>Insert Form Code and Procedure call</a:t>
            </a:r>
          </a:p>
        </p:txBody>
      </p:sp>
      <p:sp>
        <p:nvSpPr>
          <p:cNvPr id="9" name="Content Placeholder 8">
            <a:extLst>
              <a:ext uri="{FF2B5EF4-FFF2-40B4-BE49-F238E27FC236}">
                <a16:creationId xmlns:a16="http://schemas.microsoft.com/office/drawing/2014/main" id="{FED1BEC1-ACC6-A3BB-F231-306B78C67411}"/>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rPr>
              <a:t>We used store procedure to call the insert query.</a:t>
            </a:r>
          </a:p>
          <a:p>
            <a:r>
              <a:rPr lang="en-US" sz="1600" dirty="0">
                <a:ln>
                  <a:solidFill>
                    <a:srgbClr val="404040">
                      <a:alpha val="10000"/>
                    </a:srgbClr>
                  </a:solidFill>
                </a:ln>
                <a:solidFill>
                  <a:srgbClr val="DADADA"/>
                </a:solidFill>
              </a:rPr>
              <a:t>We passed the Colum name of the store procedures so that we can insert the data in the table.</a:t>
            </a:r>
          </a:p>
        </p:txBody>
      </p:sp>
      <p:pic>
        <p:nvPicPr>
          <p:cNvPr id="5" name="Content Placeholder 4">
            <a:extLst>
              <a:ext uri="{FF2B5EF4-FFF2-40B4-BE49-F238E27FC236}">
                <a16:creationId xmlns:a16="http://schemas.microsoft.com/office/drawing/2014/main" id="{21BA7A58-F9AF-21EC-BA03-3BE7A6594B3E}"/>
              </a:ext>
            </a:extLst>
          </p:cNvPr>
          <p:cNvPicPr>
            <a:picLocks noChangeAspect="1"/>
          </p:cNvPicPr>
          <p:nvPr/>
        </p:nvPicPr>
        <p:blipFill>
          <a:blip r:embed="rId2"/>
          <a:stretch>
            <a:fillRect/>
          </a:stretch>
        </p:blipFill>
        <p:spPr>
          <a:xfrm>
            <a:off x="4906339" y="1037810"/>
            <a:ext cx="6642193" cy="4782378"/>
          </a:xfrm>
          <a:prstGeom prst="rect">
            <a:avLst/>
          </a:prstGeom>
        </p:spPr>
      </p:pic>
    </p:spTree>
    <p:extLst>
      <p:ext uri="{BB962C8B-B14F-4D97-AF65-F5344CB8AC3E}">
        <p14:creationId xmlns:p14="http://schemas.microsoft.com/office/powerpoint/2010/main" val="283165457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AC2F1-25CB-8DB8-F7FD-99EDEBC91993}"/>
              </a:ext>
            </a:extLst>
          </p:cNvPr>
          <p:cNvSpPr>
            <a:spLocks noGrp="1"/>
          </p:cNvSpPr>
          <p:nvPr>
            <p:ph type="title"/>
          </p:nvPr>
        </p:nvSpPr>
        <p:spPr>
          <a:xfrm>
            <a:off x="913795" y="609600"/>
            <a:ext cx="3078749" cy="970450"/>
          </a:xfrm>
        </p:spPr>
        <p:txBody>
          <a:bodyPr anchor="b">
            <a:normAutofit/>
          </a:bodyPr>
          <a:lstStyle/>
          <a:p>
            <a:pPr algn="l"/>
            <a:r>
              <a:rPr lang="en-US" sz="2800">
                <a:ln>
                  <a:solidFill>
                    <a:srgbClr val="404040">
                      <a:alpha val="10000"/>
                    </a:srgbClr>
                  </a:solidFill>
                </a:ln>
                <a:solidFill>
                  <a:srgbClr val="DADADA"/>
                </a:solidFill>
              </a:rPr>
              <a:t>Update Code and procedure call</a:t>
            </a:r>
          </a:p>
        </p:txBody>
      </p:sp>
      <p:sp>
        <p:nvSpPr>
          <p:cNvPr id="9" name="Content Placeholder 8">
            <a:extLst>
              <a:ext uri="{FF2B5EF4-FFF2-40B4-BE49-F238E27FC236}">
                <a16:creationId xmlns:a16="http://schemas.microsoft.com/office/drawing/2014/main" id="{BDE14BA1-44A6-25F0-B8C2-5B91A80878CB}"/>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rPr>
              <a:t>We passed the store procedure </a:t>
            </a:r>
            <a:r>
              <a:rPr lang="en-US" sz="1600" dirty="0" err="1">
                <a:ln>
                  <a:solidFill>
                    <a:srgbClr val="404040">
                      <a:alpha val="10000"/>
                    </a:srgbClr>
                  </a:solidFill>
                </a:ln>
                <a:solidFill>
                  <a:srgbClr val="DADADA"/>
                </a:solidFill>
              </a:rPr>
              <a:t>update_event</a:t>
            </a:r>
            <a:r>
              <a:rPr lang="en-US" sz="1600" dirty="0">
                <a:ln>
                  <a:solidFill>
                    <a:srgbClr val="404040">
                      <a:alpha val="10000"/>
                    </a:srgbClr>
                  </a:solidFill>
                </a:ln>
                <a:solidFill>
                  <a:srgbClr val="DADADA"/>
                </a:solidFill>
              </a:rPr>
              <a:t> in which the update query is saved and helps us update the table.</a:t>
            </a:r>
          </a:p>
          <a:p>
            <a:endParaRPr lang="en-US" sz="1600" dirty="0">
              <a:ln>
                <a:solidFill>
                  <a:srgbClr val="404040">
                    <a:alpha val="10000"/>
                  </a:srgbClr>
                </a:solidFill>
              </a:ln>
              <a:solidFill>
                <a:srgbClr val="DADADA"/>
              </a:solidFill>
            </a:endParaRPr>
          </a:p>
        </p:txBody>
      </p:sp>
      <p:pic>
        <p:nvPicPr>
          <p:cNvPr id="5" name="Content Placeholder 4">
            <a:extLst>
              <a:ext uri="{FF2B5EF4-FFF2-40B4-BE49-F238E27FC236}">
                <a16:creationId xmlns:a16="http://schemas.microsoft.com/office/drawing/2014/main" id="{292DCCC9-1C96-E0C2-5C33-147A4A806154}"/>
              </a:ext>
            </a:extLst>
          </p:cNvPr>
          <p:cNvPicPr>
            <a:picLocks noChangeAspect="1"/>
          </p:cNvPicPr>
          <p:nvPr/>
        </p:nvPicPr>
        <p:blipFill>
          <a:blip r:embed="rId2"/>
          <a:stretch>
            <a:fillRect/>
          </a:stretch>
        </p:blipFill>
        <p:spPr>
          <a:xfrm>
            <a:off x="4906339" y="1228773"/>
            <a:ext cx="6642193" cy="4400452"/>
          </a:xfrm>
          <a:prstGeom prst="rect">
            <a:avLst/>
          </a:prstGeom>
        </p:spPr>
      </p:pic>
    </p:spTree>
    <p:extLst>
      <p:ext uri="{BB962C8B-B14F-4D97-AF65-F5344CB8AC3E}">
        <p14:creationId xmlns:p14="http://schemas.microsoft.com/office/powerpoint/2010/main" val="20459960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A7597-572D-1948-9829-918F9B6D43DF}"/>
              </a:ext>
            </a:extLst>
          </p:cNvPr>
          <p:cNvSpPr>
            <a:spLocks noGrp="1"/>
          </p:cNvSpPr>
          <p:nvPr>
            <p:ph type="title"/>
          </p:nvPr>
        </p:nvSpPr>
        <p:spPr>
          <a:xfrm>
            <a:off x="913795" y="609600"/>
            <a:ext cx="3078749" cy="970450"/>
          </a:xfrm>
        </p:spPr>
        <p:txBody>
          <a:bodyPr anchor="b">
            <a:normAutofit/>
          </a:bodyPr>
          <a:lstStyle/>
          <a:p>
            <a:pPr algn="l"/>
            <a:r>
              <a:rPr lang="en-US" sz="2800">
                <a:ln>
                  <a:solidFill>
                    <a:srgbClr val="404040">
                      <a:alpha val="10000"/>
                    </a:srgbClr>
                  </a:solidFill>
                </a:ln>
                <a:solidFill>
                  <a:srgbClr val="DADADA"/>
                </a:solidFill>
              </a:rPr>
              <a:t>Delete Code and procedure Call</a:t>
            </a:r>
          </a:p>
        </p:txBody>
      </p:sp>
      <p:sp>
        <p:nvSpPr>
          <p:cNvPr id="9" name="Content Placeholder 8">
            <a:extLst>
              <a:ext uri="{FF2B5EF4-FFF2-40B4-BE49-F238E27FC236}">
                <a16:creationId xmlns:a16="http://schemas.microsoft.com/office/drawing/2014/main" id="{1B944FA5-D5DF-D9AA-473C-1671882FC171}"/>
              </a:ext>
            </a:extLst>
          </p:cNvPr>
          <p:cNvSpPr>
            <a:spLocks noGrp="1"/>
          </p:cNvSpPr>
          <p:nvPr>
            <p:ph idx="1"/>
          </p:nvPr>
        </p:nvSpPr>
        <p:spPr>
          <a:xfrm>
            <a:off x="913795" y="1732449"/>
            <a:ext cx="3078749" cy="4482084"/>
          </a:xfrm>
        </p:spPr>
        <p:txBody>
          <a:bodyPr anchor="t">
            <a:normAutofit/>
          </a:bodyPr>
          <a:lstStyle/>
          <a:p>
            <a:r>
              <a:rPr lang="en-US" sz="1600" dirty="0">
                <a:ln>
                  <a:solidFill>
                    <a:srgbClr val="404040">
                      <a:alpha val="10000"/>
                    </a:srgbClr>
                  </a:solidFill>
                </a:ln>
                <a:solidFill>
                  <a:srgbClr val="DADADA"/>
                </a:solidFill>
              </a:rPr>
              <a:t>We passed the </a:t>
            </a:r>
            <a:r>
              <a:rPr lang="en-US" sz="1600" dirty="0" err="1">
                <a:ln>
                  <a:solidFill>
                    <a:srgbClr val="404040">
                      <a:alpha val="10000"/>
                    </a:srgbClr>
                  </a:solidFill>
                </a:ln>
                <a:solidFill>
                  <a:srgbClr val="DADADA"/>
                </a:solidFill>
              </a:rPr>
              <a:t>delete_event</a:t>
            </a:r>
            <a:r>
              <a:rPr lang="en-US" sz="1600" dirty="0">
                <a:ln>
                  <a:solidFill>
                    <a:srgbClr val="404040">
                      <a:alpha val="10000"/>
                    </a:srgbClr>
                  </a:solidFill>
                </a:ln>
                <a:solidFill>
                  <a:srgbClr val="DADADA"/>
                </a:solidFill>
              </a:rPr>
              <a:t> procedure to delete an event the delete query required an ID so it can delete the event completely from database.</a:t>
            </a:r>
          </a:p>
          <a:p>
            <a:endParaRPr lang="en-US" sz="1600" dirty="0">
              <a:ln>
                <a:solidFill>
                  <a:srgbClr val="404040">
                    <a:alpha val="10000"/>
                  </a:srgbClr>
                </a:solidFill>
              </a:ln>
              <a:solidFill>
                <a:srgbClr val="DADADA"/>
              </a:solidFill>
            </a:endParaRPr>
          </a:p>
        </p:txBody>
      </p:sp>
      <p:pic>
        <p:nvPicPr>
          <p:cNvPr id="5" name="Content Placeholder 4">
            <a:extLst>
              <a:ext uri="{FF2B5EF4-FFF2-40B4-BE49-F238E27FC236}">
                <a16:creationId xmlns:a16="http://schemas.microsoft.com/office/drawing/2014/main" id="{C6BD1F9B-6767-47C0-3353-F6B84136F290}"/>
              </a:ext>
            </a:extLst>
          </p:cNvPr>
          <p:cNvPicPr>
            <a:picLocks noChangeAspect="1"/>
          </p:cNvPicPr>
          <p:nvPr/>
        </p:nvPicPr>
        <p:blipFill>
          <a:blip r:embed="rId2"/>
          <a:stretch>
            <a:fillRect/>
          </a:stretch>
        </p:blipFill>
        <p:spPr>
          <a:xfrm>
            <a:off x="4906339" y="971388"/>
            <a:ext cx="6642193" cy="4915223"/>
          </a:xfrm>
          <a:prstGeom prst="rect">
            <a:avLst/>
          </a:prstGeom>
        </p:spPr>
      </p:pic>
    </p:spTree>
    <p:extLst>
      <p:ext uri="{BB962C8B-B14F-4D97-AF65-F5344CB8AC3E}">
        <p14:creationId xmlns:p14="http://schemas.microsoft.com/office/powerpoint/2010/main" val="26194739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170</TotalTime>
  <Words>327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Söhne</vt:lpstr>
      <vt:lpstr>Wingdings 2</vt:lpstr>
      <vt:lpstr>Slate</vt:lpstr>
      <vt:lpstr>Event Management system</vt:lpstr>
      <vt:lpstr>ERD diagram</vt:lpstr>
      <vt:lpstr>Relation Database Schema </vt:lpstr>
      <vt:lpstr>List of tables and Store Procedure used in our Database</vt:lpstr>
      <vt:lpstr>Forms used in our application</vt:lpstr>
      <vt:lpstr>Forms Used</vt:lpstr>
      <vt:lpstr>Insert Form Code and Procedure call</vt:lpstr>
      <vt:lpstr>Update Code and procedure call</vt:lpstr>
      <vt:lpstr>Delete Code and procedure Call</vt:lpstr>
      <vt:lpstr>Connection to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Syed Omer Zafar</dc:creator>
  <cp:lastModifiedBy>Syed Omer Zafar</cp:lastModifiedBy>
  <cp:revision>5</cp:revision>
  <dcterms:created xsi:type="dcterms:W3CDTF">2023-06-04T11:42:34Z</dcterms:created>
  <dcterms:modified xsi:type="dcterms:W3CDTF">2023-06-04T20:41:41Z</dcterms:modified>
</cp:coreProperties>
</file>