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8" r:id="rId10"/>
    <p:sldId id="270" r:id="rId11"/>
    <p:sldId id="264" r:id="rId12"/>
    <p:sldId id="272" r:id="rId13"/>
    <p:sldId id="265" r:id="rId14"/>
    <p:sldId id="266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2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79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8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6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3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4" name="Rectangle 33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EF56250E-258B-F093-AE4A-2F6950DA2E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16844" b="6078"/>
          <a:stretch/>
        </p:blipFill>
        <p:spPr>
          <a:xfrm>
            <a:off x="-2" y="10"/>
            <a:ext cx="12188389" cy="6857990"/>
          </a:xfrm>
          <a:prstGeom prst="rect">
            <a:avLst/>
          </a:prstGeom>
          <a:noFill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8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4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5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7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8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AFC51C-DC06-13A2-2D0B-20DE3BFA0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School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8132-FA2A-1BF7-7C13-21FD9FF3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made by: Omer Zafar, Neha Naseem  dua khan, Rayan-</a:t>
            </a:r>
            <a:r>
              <a:rPr lang="en-US" dirty="0" err="1"/>
              <a:t>ul</a:t>
            </a:r>
            <a:r>
              <a:rPr lang="en-US" dirty="0"/>
              <a:t>-Haque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0824" y="5410201"/>
            <a:ext cx="51248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6/8/2023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1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783-D323-41E1-1396-B3E96E87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210" y="-282973"/>
            <a:ext cx="8351836" cy="1149350"/>
          </a:xfrm>
        </p:spPr>
        <p:txBody>
          <a:bodyPr/>
          <a:lstStyle/>
          <a:p>
            <a:r>
              <a:rPr lang="en-US" dirty="0"/>
              <a:t>Forms used in our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F55CD-ADCC-10AD-339F-E2F74A13F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3" y="668765"/>
            <a:ext cx="2316631" cy="29522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F4643-FC3C-B8DD-556E-C9C48594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1" y="3829405"/>
            <a:ext cx="2191074" cy="290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029DF-A772-D7C0-3A76-EE1400BC2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608" y="3896437"/>
            <a:ext cx="2539066" cy="2836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08D3E6-1DCB-493A-09B7-7C33C02FB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608" y="668766"/>
            <a:ext cx="2521601" cy="3045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126B6-651F-E7C7-293F-9EF66DA19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128" y="1430123"/>
            <a:ext cx="4141497" cy="1616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A1E42-0B23-A674-D286-5B6E8B3C7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061" y="3559013"/>
            <a:ext cx="4067969" cy="25669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3EF82-5CC0-EDC2-AC89-B19E9AD4186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180209" y="2191649"/>
            <a:ext cx="1939919" cy="4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8B66AC-F32D-371C-49B0-42C8F78D1198}"/>
              </a:ext>
            </a:extLst>
          </p:cNvPr>
          <p:cNvSpPr txBox="1"/>
          <p:nvPr/>
        </p:nvSpPr>
        <p:spPr>
          <a:xfrm rot="10800000" flipV="1">
            <a:off x="5197674" y="1942458"/>
            <a:ext cx="288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Is inserted in the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85B2D-2AA4-91B6-4AE7-13696F937EA7}"/>
              </a:ext>
            </a:extLst>
          </p:cNvPr>
          <p:cNvSpPr txBox="1"/>
          <p:nvPr/>
        </p:nvSpPr>
        <p:spPr>
          <a:xfrm>
            <a:off x="6870061" y="6199633"/>
            <a:ext cx="40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Record Of student </a:t>
            </a:r>
          </a:p>
        </p:txBody>
      </p:sp>
    </p:spTree>
    <p:extLst>
      <p:ext uri="{BB962C8B-B14F-4D97-AF65-F5344CB8AC3E}">
        <p14:creationId xmlns:p14="http://schemas.microsoft.com/office/powerpoint/2010/main" val="119387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0DB9-BC68-25A0-DB97-5A29273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342900"/>
            <a:ext cx="9429750" cy="99218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Store procedure and connection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F5FCF-9B88-CF67-7A8B-101B638C2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28" y="2271234"/>
            <a:ext cx="6644640" cy="3905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2C16A-3E51-01AD-048E-E7843EE255CC}"/>
              </a:ext>
            </a:extLst>
          </p:cNvPr>
          <p:cNvSpPr txBox="1"/>
          <p:nvPr/>
        </p:nvSpPr>
        <p:spPr>
          <a:xfrm>
            <a:off x="1514475" y="1144588"/>
            <a:ext cx="817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</a:t>
            </a:r>
            <a:r>
              <a:rPr lang="en-US" b="1" dirty="0" err="1"/>
              <a:t>SqlCommand</a:t>
            </a:r>
            <a:r>
              <a:rPr lang="en-US" dirty="0"/>
              <a:t> class to </a:t>
            </a:r>
            <a:r>
              <a:rPr lang="en-US" b="1" dirty="0" err="1"/>
              <a:t>excute</a:t>
            </a:r>
            <a:r>
              <a:rPr lang="en-US" dirty="0"/>
              <a:t> the store procedures.</a:t>
            </a:r>
          </a:p>
          <a:p>
            <a:r>
              <a:rPr lang="en-US" dirty="0"/>
              <a:t>To execute a stored procedure that doesn't return any data, use the </a:t>
            </a:r>
            <a:r>
              <a:rPr lang="en-US" dirty="0" err="1"/>
              <a:t>ExecuteNonQuery</a:t>
            </a:r>
            <a:r>
              <a:rPr lang="en-US" dirty="0"/>
              <a:t>() method.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02E3C-0AED-B144-9331-DE3DEE7A1867}"/>
              </a:ext>
            </a:extLst>
          </p:cNvPr>
          <p:cNvSpPr txBox="1"/>
          <p:nvPr/>
        </p:nvSpPr>
        <p:spPr>
          <a:xfrm>
            <a:off x="4005072" y="6300216"/>
            <a:ext cx="36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 Class Code</a:t>
            </a:r>
          </a:p>
        </p:txBody>
      </p:sp>
    </p:spTree>
    <p:extLst>
      <p:ext uri="{BB962C8B-B14F-4D97-AF65-F5344CB8AC3E}">
        <p14:creationId xmlns:p14="http://schemas.microsoft.com/office/powerpoint/2010/main" val="273596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EB1F2-B539-F670-5074-137E709C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Update class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0230B-C57A-EEDE-DCEE-2CF1738E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7355" b="2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25932D-FEF7-CCEB-312E-DD7A4BCF25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1323"/>
          <a:stretch/>
        </p:blipFill>
        <p:spPr>
          <a:xfrm>
            <a:off x="-5597" y="3698877"/>
            <a:ext cx="4635583" cy="3159124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70B15C-F7DC-623C-CB2A-1835D7DB41B6}"/>
              </a:ext>
            </a:extLst>
          </p:cNvPr>
          <p:cNvSpPr txBox="1"/>
          <p:nvPr/>
        </p:nvSpPr>
        <p:spPr>
          <a:xfrm>
            <a:off x="5491209" y="2249487"/>
            <a:ext cx="587767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We are using </a:t>
            </a:r>
            <a:r>
              <a:rPr lang="en-US" dirty="0" err="1"/>
              <a:t>update_student</a:t>
            </a:r>
            <a:r>
              <a:rPr lang="en-US" dirty="0"/>
              <a:t> store procedure to use the update query to update the </a:t>
            </a:r>
            <a:r>
              <a:rPr lang="en-US" dirty="0" err="1"/>
              <a:t>recored</a:t>
            </a:r>
            <a:r>
              <a:rPr lang="en-US" dirty="0"/>
              <a:t> in our database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When ever the update button is clicked it saves the update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0674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B615E-53A4-0D37-0ABD-C0314173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/>
              <a:t>How to read data from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DCD92-0A46-4E3F-6270-D68EB49D8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89" b="1"/>
          <a:stretch/>
        </p:blipFill>
        <p:spPr>
          <a:xfrm>
            <a:off x="1" y="3404913"/>
            <a:ext cx="7536844" cy="3410227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CF868-8921-FA4C-AC32-B084F1E16B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25" r="-2" b="36742"/>
          <a:stretch/>
        </p:blipFill>
        <p:spPr>
          <a:xfrm>
            <a:off x="11727" y="116849"/>
            <a:ext cx="7541218" cy="3277226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FE02E7-90C2-7C49-B3A8-CEC244B8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To execute a stored procedure that returns a set of records, use the </a:t>
            </a:r>
            <a:r>
              <a:rPr lang="en-US" sz="1800" dirty="0" err="1"/>
              <a:t>ExecuteReader</a:t>
            </a:r>
            <a:r>
              <a:rPr lang="en-US" sz="1800" dirty="0"/>
              <a:t>() method.</a:t>
            </a:r>
          </a:p>
          <a:p>
            <a:r>
              <a:rPr lang="en-US" sz="1800" dirty="0"/>
              <a:t>When the view form is opened this query runs and display the student details. </a:t>
            </a:r>
          </a:p>
          <a:p>
            <a:endParaRPr lang="en-US" sz="1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9003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9A6F-E4A2-A910-6044-39313834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8" y="63278"/>
            <a:ext cx="9905998" cy="1478570"/>
          </a:xfrm>
        </p:spPr>
        <p:txBody>
          <a:bodyPr/>
          <a:lstStyle/>
          <a:p>
            <a:r>
              <a:rPr lang="en-US" dirty="0"/>
              <a:t>Fetching student record from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58670-C7DE-41AC-32A7-4F3AC88D5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38" y="2434431"/>
            <a:ext cx="9696450" cy="16232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E9FE9-E69B-9B70-ECD3-2E52B93CC4A3}"/>
              </a:ext>
            </a:extLst>
          </p:cNvPr>
          <p:cNvSpPr txBox="1"/>
          <p:nvPr/>
        </p:nvSpPr>
        <p:spPr>
          <a:xfrm>
            <a:off x="1628775" y="1362075"/>
            <a:ext cx="717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 Ever the </a:t>
            </a:r>
            <a:r>
              <a:rPr lang="en-US" dirty="0" err="1"/>
              <a:t>ViewForm</a:t>
            </a:r>
            <a:r>
              <a:rPr lang="en-US" dirty="0"/>
              <a:t> is open It will fetch all the student records and display in the </a:t>
            </a:r>
            <a:r>
              <a:rPr lang="en-US" dirty="0" err="1"/>
              <a:t>dataGridView</a:t>
            </a:r>
            <a:r>
              <a:rPr lang="en-US" dirty="0"/>
              <a:t> </a:t>
            </a:r>
          </a:p>
          <a:p>
            <a:r>
              <a:rPr lang="en-US" dirty="0"/>
              <a:t>Here is an example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EF44C-B8DE-23B1-702F-5E159E87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79" y="4576131"/>
            <a:ext cx="6005703" cy="20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774C-574F-81E5-1F5F-B4EC9508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Crystal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456-EFB7-BC96-893B-C5F253E4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working on crystal reporting so that we can print the student detail ,fees voucher etc.</a:t>
            </a:r>
          </a:p>
          <a:p>
            <a:r>
              <a:rPr lang="en-US" dirty="0"/>
              <a:t>It will generate a PDF file for the requires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3259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D427-9667-35DE-07FA-4FB1FB25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8" y="260924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4" name="Picture 3" descr="A yellow emoji with eyes and mouth&#10;&#10;Description automatically generated with low confidence">
            <a:extLst>
              <a:ext uri="{FF2B5EF4-FFF2-40B4-BE49-F238E27FC236}">
                <a16:creationId xmlns:a16="http://schemas.microsoft.com/office/drawing/2014/main" id="{3ADFAB37-D45B-F203-92C1-6BA5A862F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73" y="0"/>
            <a:ext cx="5544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9EE8-A788-C36D-43B5-DA26AB08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8C18-640A-9F54-AD09-54613B64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  <a:p>
            <a:r>
              <a:rPr lang="en-US" dirty="0"/>
              <a:t>Microsoft SQL Server 2022</a:t>
            </a:r>
          </a:p>
          <a:p>
            <a:r>
              <a:rPr lang="en-US" dirty="0"/>
              <a:t>C# WinForms</a:t>
            </a:r>
          </a:p>
          <a:p>
            <a:r>
              <a:rPr lang="en-US" dirty="0"/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59894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EDA2-9FF8-28DC-1D27-7A05F3DD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609" y="50376"/>
            <a:ext cx="6616348" cy="518256"/>
          </a:xfrm>
          <a:noFill/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ERD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57D67D-A08B-EC36-4591-D92B1D67C3CE}"/>
              </a:ext>
            </a:extLst>
          </p:cNvPr>
          <p:cNvSpPr/>
          <p:nvPr/>
        </p:nvSpPr>
        <p:spPr>
          <a:xfrm>
            <a:off x="320040" y="192023"/>
            <a:ext cx="1328928" cy="5897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Tbl_admin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1BDD33-0ADA-7FB7-7F28-63FA99013E85}"/>
              </a:ext>
            </a:extLst>
          </p:cNvPr>
          <p:cNvSpPr/>
          <p:nvPr/>
        </p:nvSpPr>
        <p:spPr>
          <a:xfrm>
            <a:off x="0" y="1853882"/>
            <a:ext cx="1292352" cy="5593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ad_id</a:t>
            </a:r>
            <a:endParaRPr lang="en-US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41B27A-1978-E218-6936-6D18D40F938B}"/>
              </a:ext>
            </a:extLst>
          </p:cNvPr>
          <p:cNvSpPr/>
          <p:nvPr/>
        </p:nvSpPr>
        <p:spPr>
          <a:xfrm>
            <a:off x="1362456" y="1728131"/>
            <a:ext cx="1405128" cy="589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ad_name</a:t>
            </a:r>
            <a:endParaRPr lang="en-US" sz="1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172868-3EC2-AB2F-DE0B-7926263FD234}"/>
              </a:ext>
            </a:extLst>
          </p:cNvPr>
          <p:cNvSpPr/>
          <p:nvPr/>
        </p:nvSpPr>
        <p:spPr>
          <a:xfrm>
            <a:off x="2514601" y="810161"/>
            <a:ext cx="1530101" cy="5182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ad_password</a:t>
            </a:r>
            <a:endParaRPr lang="en-US" sz="1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D638B0-F844-5E14-8558-D4F3C54147D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84504" y="781770"/>
            <a:ext cx="1080516" cy="9463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738D5C-49BA-4C63-3DC6-D7440E300FCA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H="1" flipV="1">
            <a:off x="320040" y="486897"/>
            <a:ext cx="972312" cy="1646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7A8DC-8AC7-79C9-E2D5-4A94178837BF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1648968" y="486897"/>
            <a:ext cx="1630684" cy="323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C842184-D215-DEE9-8B78-96C3B6BA0241}"/>
              </a:ext>
            </a:extLst>
          </p:cNvPr>
          <p:cNvSpPr/>
          <p:nvPr/>
        </p:nvSpPr>
        <p:spPr>
          <a:xfrm>
            <a:off x="4892039" y="2133557"/>
            <a:ext cx="1466089" cy="518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tbl_student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8AAF7B-F238-54E7-A465-9FDEFDE82EAA}"/>
              </a:ext>
            </a:extLst>
          </p:cNvPr>
          <p:cNvSpPr/>
          <p:nvPr/>
        </p:nvSpPr>
        <p:spPr>
          <a:xfrm>
            <a:off x="3058187" y="2734852"/>
            <a:ext cx="1181530" cy="51825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std_id</a:t>
            </a:r>
            <a:endParaRPr lang="en-US" u="sng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66EF3B-5E97-7519-5F7C-14351EB8645C}"/>
              </a:ext>
            </a:extLst>
          </p:cNvPr>
          <p:cNvSpPr/>
          <p:nvPr/>
        </p:nvSpPr>
        <p:spPr>
          <a:xfrm>
            <a:off x="6608455" y="3321156"/>
            <a:ext cx="1621536" cy="65836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std_gender</a:t>
            </a:r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7E29D-22A0-43FF-2821-1D8E26A66A7D}"/>
              </a:ext>
            </a:extLst>
          </p:cNvPr>
          <p:cNvSpPr/>
          <p:nvPr/>
        </p:nvSpPr>
        <p:spPr>
          <a:xfrm>
            <a:off x="4569140" y="3749983"/>
            <a:ext cx="1621536" cy="65836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std_</a:t>
            </a:r>
            <a:r>
              <a:rPr lang="en-US" sz="1400" dirty="0" err="1"/>
              <a:t>fname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4A3331-312F-136D-3F7C-F06004888465}"/>
              </a:ext>
            </a:extLst>
          </p:cNvPr>
          <p:cNvSpPr/>
          <p:nvPr/>
        </p:nvSpPr>
        <p:spPr>
          <a:xfrm>
            <a:off x="3222171" y="3264170"/>
            <a:ext cx="1621536" cy="71535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std_name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F3A750-A509-BAD2-7961-1F13AC02E7F3}"/>
              </a:ext>
            </a:extLst>
          </p:cNvPr>
          <p:cNvSpPr/>
          <p:nvPr/>
        </p:nvSpPr>
        <p:spPr>
          <a:xfrm>
            <a:off x="7215007" y="2529541"/>
            <a:ext cx="1621536" cy="65836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Std_fk_ad_id</a:t>
            </a:r>
            <a:endParaRPr lang="en-US" sz="1200" u="sng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D4E598-9475-0284-5AB0-A81B0D2AFEE7}"/>
              </a:ext>
            </a:extLst>
          </p:cNvPr>
          <p:cNvSpPr/>
          <p:nvPr/>
        </p:nvSpPr>
        <p:spPr>
          <a:xfrm>
            <a:off x="6831661" y="1616876"/>
            <a:ext cx="1621536" cy="65836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Std_admissiondate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28853F-6ED6-4BBD-56FA-2BEBA242B43C}"/>
              </a:ext>
            </a:extLst>
          </p:cNvPr>
          <p:cNvCxnSpPr>
            <a:stCxn id="38" idx="7"/>
            <a:endCxn id="21" idx="2"/>
          </p:cNvCxnSpPr>
          <p:nvPr/>
        </p:nvCxnSpPr>
        <p:spPr>
          <a:xfrm flipV="1">
            <a:off x="4606239" y="2651813"/>
            <a:ext cx="1018845" cy="717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1FAEF5D-9825-3465-ACB8-48D21518A3B6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 flipV="1">
            <a:off x="4239717" y="2392685"/>
            <a:ext cx="652322" cy="601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AF962FF-ECD3-CE72-88E3-A129379A53D6}"/>
              </a:ext>
            </a:extLst>
          </p:cNvPr>
          <p:cNvCxnSpPr>
            <a:stCxn id="40" idx="2"/>
            <a:endCxn id="21" idx="3"/>
          </p:cNvCxnSpPr>
          <p:nvPr/>
        </p:nvCxnSpPr>
        <p:spPr>
          <a:xfrm flipH="1">
            <a:off x="6358128" y="1946060"/>
            <a:ext cx="473533" cy="446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362E88-9504-CEFD-0F7A-73E0F77C62BD}"/>
              </a:ext>
            </a:extLst>
          </p:cNvPr>
          <p:cNvCxnSpPr>
            <a:stCxn id="37" idx="0"/>
            <a:endCxn id="21" idx="2"/>
          </p:cNvCxnSpPr>
          <p:nvPr/>
        </p:nvCxnSpPr>
        <p:spPr>
          <a:xfrm flipV="1">
            <a:off x="5379908" y="2651813"/>
            <a:ext cx="245176" cy="109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DFD4B5-ED30-B2AD-85CE-EA37070D7909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flipH="1" flipV="1">
            <a:off x="6358128" y="2392685"/>
            <a:ext cx="856879" cy="466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A78F3-1B01-F8EF-9628-064F3F489267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5862552" y="2646982"/>
            <a:ext cx="1556671" cy="674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A48009-237D-3AAA-A001-3FF53765F87B}"/>
              </a:ext>
            </a:extLst>
          </p:cNvPr>
          <p:cNvSpPr/>
          <p:nvPr/>
        </p:nvSpPr>
        <p:spPr>
          <a:xfrm>
            <a:off x="911027" y="3650340"/>
            <a:ext cx="1466089" cy="518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tbl_fees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0EEBCE-CA53-7EEB-5EC8-79FDEFB16D28}"/>
              </a:ext>
            </a:extLst>
          </p:cNvPr>
          <p:cNvSpPr/>
          <p:nvPr/>
        </p:nvSpPr>
        <p:spPr>
          <a:xfrm>
            <a:off x="70104" y="4408351"/>
            <a:ext cx="1292352" cy="5593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fee_id</a:t>
            </a:r>
            <a:endParaRPr lang="en-US" sz="1600" u="sn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1614F-FB51-3AF9-6D2B-DB27DA805D36}"/>
              </a:ext>
            </a:extLst>
          </p:cNvPr>
          <p:cNvSpPr/>
          <p:nvPr/>
        </p:nvSpPr>
        <p:spPr>
          <a:xfrm>
            <a:off x="2575995" y="4260447"/>
            <a:ext cx="1292352" cy="5593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fee_date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2235F0-E9BD-CC55-2A4E-7556071B3F3B}"/>
              </a:ext>
            </a:extLst>
          </p:cNvPr>
          <p:cNvSpPr/>
          <p:nvPr/>
        </p:nvSpPr>
        <p:spPr>
          <a:xfrm>
            <a:off x="646176" y="5128654"/>
            <a:ext cx="1292352" cy="5593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fee_amount</a:t>
            </a:r>
            <a:endParaRPr lang="en-US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48C4A9-A3D8-D92F-A3AA-B54E48032846}"/>
              </a:ext>
            </a:extLst>
          </p:cNvPr>
          <p:cNvSpPr/>
          <p:nvPr/>
        </p:nvSpPr>
        <p:spPr>
          <a:xfrm>
            <a:off x="2458428" y="4967701"/>
            <a:ext cx="1292352" cy="5593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/>
              <a:t>fee_fk_st_id</a:t>
            </a:r>
            <a:endParaRPr lang="en-US" sz="1100" u="sn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877F64-2322-10A4-4F71-C52DA02EEBBE}"/>
              </a:ext>
            </a:extLst>
          </p:cNvPr>
          <p:cNvCxnSpPr>
            <a:stCxn id="9" idx="7"/>
            <a:endCxn id="4" idx="2"/>
          </p:cNvCxnSpPr>
          <p:nvPr/>
        </p:nvCxnSpPr>
        <p:spPr>
          <a:xfrm flipV="1">
            <a:off x="1173195" y="4168596"/>
            <a:ext cx="470877" cy="3216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7E45E7-F9B3-8229-AA4C-03518C301C21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2377116" y="3909468"/>
            <a:ext cx="388140" cy="432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88AB40-129A-7404-0338-B36349B098CA}"/>
              </a:ext>
            </a:extLst>
          </p:cNvPr>
          <p:cNvCxnSpPr>
            <a:stCxn id="16" idx="1"/>
            <a:endCxn id="4" idx="2"/>
          </p:cNvCxnSpPr>
          <p:nvPr/>
        </p:nvCxnSpPr>
        <p:spPr>
          <a:xfrm flipH="1" flipV="1">
            <a:off x="1644072" y="4168596"/>
            <a:ext cx="1003617" cy="881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D8C63F-32D0-2B5E-47EC-2A11BB014A8E}"/>
              </a:ext>
            </a:extLst>
          </p:cNvPr>
          <p:cNvCxnSpPr>
            <a:stCxn id="14" idx="7"/>
            <a:endCxn id="4" idx="2"/>
          </p:cNvCxnSpPr>
          <p:nvPr/>
        </p:nvCxnSpPr>
        <p:spPr>
          <a:xfrm flipH="1" flipV="1">
            <a:off x="1644072" y="4168596"/>
            <a:ext cx="105195" cy="1041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85145F1-BA61-CE54-2CD4-77014EE5A917}"/>
              </a:ext>
            </a:extLst>
          </p:cNvPr>
          <p:cNvSpPr/>
          <p:nvPr/>
        </p:nvSpPr>
        <p:spPr>
          <a:xfrm>
            <a:off x="10305187" y="497397"/>
            <a:ext cx="1466089" cy="518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tbl_classes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13CA74-DC46-8A77-F0BD-9A85F852361C}"/>
              </a:ext>
            </a:extLst>
          </p:cNvPr>
          <p:cNvSpPr/>
          <p:nvPr/>
        </p:nvSpPr>
        <p:spPr>
          <a:xfrm>
            <a:off x="8836543" y="918271"/>
            <a:ext cx="1272502" cy="41952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Class_id</a:t>
            </a:r>
            <a:endParaRPr lang="en-US" sz="1000" u="sng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36FF8C-B808-9BD9-4AE5-C5BA94408433}"/>
              </a:ext>
            </a:extLst>
          </p:cNvPr>
          <p:cNvSpPr/>
          <p:nvPr/>
        </p:nvSpPr>
        <p:spPr>
          <a:xfrm>
            <a:off x="8650189" y="1567574"/>
            <a:ext cx="1272502" cy="41952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Class_name</a:t>
            </a:r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51B631-C29D-C37D-9232-3F9F61607340}"/>
              </a:ext>
            </a:extLst>
          </p:cNvPr>
          <p:cNvSpPr/>
          <p:nvPr/>
        </p:nvSpPr>
        <p:spPr>
          <a:xfrm>
            <a:off x="10462298" y="2101321"/>
            <a:ext cx="1272502" cy="41952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Class_fees</a:t>
            </a:r>
            <a:endParaRPr lang="en-US" sz="1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D6DC99-1163-A9A2-4EFA-F960942E67B8}"/>
              </a:ext>
            </a:extLst>
          </p:cNvPr>
          <p:cNvCxnSpPr>
            <a:stCxn id="32" idx="7"/>
            <a:endCxn id="31" idx="1"/>
          </p:cNvCxnSpPr>
          <p:nvPr/>
        </p:nvCxnSpPr>
        <p:spPr>
          <a:xfrm flipV="1">
            <a:off x="9922691" y="756525"/>
            <a:ext cx="382496" cy="223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C1E7C6-DE20-CDAF-109B-0F4AA9617323}"/>
              </a:ext>
            </a:extLst>
          </p:cNvPr>
          <p:cNvCxnSpPr>
            <a:stCxn id="33" idx="0"/>
            <a:endCxn id="31" idx="2"/>
          </p:cNvCxnSpPr>
          <p:nvPr/>
        </p:nvCxnSpPr>
        <p:spPr>
          <a:xfrm flipV="1">
            <a:off x="9286440" y="1015653"/>
            <a:ext cx="1751792" cy="55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4E0E4-EFEC-5E34-D4D2-D64CB18B979F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H="1" flipV="1">
            <a:off x="11038232" y="1015653"/>
            <a:ext cx="60317" cy="10856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DD00AC1-78B2-363A-344E-1F25A7755CB9}"/>
              </a:ext>
            </a:extLst>
          </p:cNvPr>
          <p:cNvSpPr/>
          <p:nvPr/>
        </p:nvSpPr>
        <p:spPr>
          <a:xfrm>
            <a:off x="9825897" y="3233349"/>
            <a:ext cx="1466089" cy="518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tbl_student_status</a:t>
            </a:r>
            <a:endParaRPr lang="en-US" sz="1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201C35-C08E-C3EB-CAA1-B9672E9E0F70}"/>
              </a:ext>
            </a:extLst>
          </p:cNvPr>
          <p:cNvSpPr/>
          <p:nvPr/>
        </p:nvSpPr>
        <p:spPr>
          <a:xfrm>
            <a:off x="8423588" y="4540122"/>
            <a:ext cx="1181530" cy="51825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ss_id</a:t>
            </a:r>
            <a:endParaRPr lang="en-US" u="sn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0E0EFF-4A3D-E7AE-F543-2FF0AE4D63AF}"/>
              </a:ext>
            </a:extLst>
          </p:cNvPr>
          <p:cNvSpPr/>
          <p:nvPr/>
        </p:nvSpPr>
        <p:spPr>
          <a:xfrm>
            <a:off x="8403768" y="5291367"/>
            <a:ext cx="1181530" cy="51825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Ss_std_id_fk</a:t>
            </a:r>
            <a:endParaRPr lang="en-US" sz="1000" u="sng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2889368-E9A1-EF3F-E569-59A7BAF9575D}"/>
              </a:ext>
            </a:extLst>
          </p:cNvPr>
          <p:cNvSpPr/>
          <p:nvPr/>
        </p:nvSpPr>
        <p:spPr>
          <a:xfrm>
            <a:off x="10204609" y="4990282"/>
            <a:ext cx="1808419" cy="6500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/>
              <a:t>ss_class_id_fk_id</a:t>
            </a:r>
            <a:endParaRPr lang="en-US" sz="1100" u="sn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024FAE-AD6B-3D8F-CB78-3ED0E2A23D9C}"/>
              </a:ext>
            </a:extLst>
          </p:cNvPr>
          <p:cNvSpPr/>
          <p:nvPr/>
        </p:nvSpPr>
        <p:spPr>
          <a:xfrm>
            <a:off x="9394839" y="5706195"/>
            <a:ext cx="1181530" cy="51825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Ss_year</a:t>
            </a:r>
            <a:endParaRPr lang="en-US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A93D65-99F2-C3A9-6F90-59A95790682C}"/>
              </a:ext>
            </a:extLst>
          </p:cNvPr>
          <p:cNvCxnSpPr>
            <a:stCxn id="52" idx="7"/>
            <a:endCxn id="50" idx="1"/>
          </p:cNvCxnSpPr>
          <p:nvPr/>
        </p:nvCxnSpPr>
        <p:spPr>
          <a:xfrm flipV="1">
            <a:off x="9432087" y="3492477"/>
            <a:ext cx="393810" cy="1123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57908D-5FDF-C780-7E43-2FEE2CA7666A}"/>
              </a:ext>
            </a:extLst>
          </p:cNvPr>
          <p:cNvCxnSpPr>
            <a:stCxn id="54" idx="7"/>
            <a:endCxn id="50" idx="2"/>
          </p:cNvCxnSpPr>
          <p:nvPr/>
        </p:nvCxnSpPr>
        <p:spPr>
          <a:xfrm flipV="1">
            <a:off x="9412267" y="3751605"/>
            <a:ext cx="1146675" cy="16156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34438A-267B-92CE-C4A2-AB910D4B805D}"/>
              </a:ext>
            </a:extLst>
          </p:cNvPr>
          <p:cNvCxnSpPr>
            <a:stCxn id="56" idx="0"/>
            <a:endCxn id="50" idx="2"/>
          </p:cNvCxnSpPr>
          <p:nvPr/>
        </p:nvCxnSpPr>
        <p:spPr>
          <a:xfrm flipH="1" flipV="1">
            <a:off x="10558942" y="3751605"/>
            <a:ext cx="549877" cy="12386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531E8D-0D3D-3391-1BFE-39008E010D3A}"/>
              </a:ext>
            </a:extLst>
          </p:cNvPr>
          <p:cNvCxnSpPr>
            <a:stCxn id="58" idx="0"/>
            <a:endCxn id="50" idx="2"/>
          </p:cNvCxnSpPr>
          <p:nvPr/>
        </p:nvCxnSpPr>
        <p:spPr>
          <a:xfrm flipV="1">
            <a:off x="9985604" y="3751605"/>
            <a:ext cx="573338" cy="1954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BA1F6AF8-B707-0D8D-D5D7-E376F2E1DB5F}"/>
              </a:ext>
            </a:extLst>
          </p:cNvPr>
          <p:cNvSpPr/>
          <p:nvPr/>
        </p:nvSpPr>
        <p:spPr>
          <a:xfrm>
            <a:off x="3403835" y="1227907"/>
            <a:ext cx="1271755" cy="906988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A5488410-4B70-0259-6CB2-36AEDD1C145E}"/>
              </a:ext>
            </a:extLst>
          </p:cNvPr>
          <p:cNvSpPr/>
          <p:nvPr/>
        </p:nvSpPr>
        <p:spPr>
          <a:xfrm>
            <a:off x="1581743" y="2602891"/>
            <a:ext cx="1271755" cy="906988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pays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5BBFCC5B-8A16-0278-5690-780CF068B637}"/>
              </a:ext>
            </a:extLst>
          </p:cNvPr>
          <p:cNvSpPr/>
          <p:nvPr/>
        </p:nvSpPr>
        <p:spPr>
          <a:xfrm>
            <a:off x="8954502" y="2239966"/>
            <a:ext cx="1272502" cy="63104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details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23C-82EB-1CCC-A66E-3BF5CE9F860E}"/>
              </a:ext>
            </a:extLst>
          </p:cNvPr>
          <p:cNvCxnSpPr>
            <a:stCxn id="5" idx="3"/>
            <a:endCxn id="70" idx="1"/>
          </p:cNvCxnSpPr>
          <p:nvPr/>
        </p:nvCxnSpPr>
        <p:spPr>
          <a:xfrm>
            <a:off x="1648968" y="486897"/>
            <a:ext cx="1754867" cy="1194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3F2D2-A586-3CED-0B64-F7E697965B94}"/>
              </a:ext>
            </a:extLst>
          </p:cNvPr>
          <p:cNvCxnSpPr>
            <a:cxnSpLocks/>
            <a:stCxn id="70" idx="3"/>
            <a:endCxn id="21" idx="0"/>
          </p:cNvCxnSpPr>
          <p:nvPr/>
        </p:nvCxnSpPr>
        <p:spPr>
          <a:xfrm>
            <a:off x="4675590" y="1681401"/>
            <a:ext cx="949494" cy="452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C34EEA-680B-A496-6FB2-D56CBAAA8426}"/>
              </a:ext>
            </a:extLst>
          </p:cNvPr>
          <p:cNvCxnSpPr>
            <a:stCxn id="21" idx="1"/>
            <a:endCxn id="71" idx="0"/>
          </p:cNvCxnSpPr>
          <p:nvPr/>
        </p:nvCxnSpPr>
        <p:spPr>
          <a:xfrm flipH="1">
            <a:off x="2217621" y="2392685"/>
            <a:ext cx="2674418" cy="210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84030A-4386-452B-72B8-762623CF46F5}"/>
              </a:ext>
            </a:extLst>
          </p:cNvPr>
          <p:cNvCxnSpPr>
            <a:stCxn id="71" idx="1"/>
            <a:endCxn id="4" idx="0"/>
          </p:cNvCxnSpPr>
          <p:nvPr/>
        </p:nvCxnSpPr>
        <p:spPr>
          <a:xfrm>
            <a:off x="1581743" y="3056385"/>
            <a:ext cx="62329" cy="593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BC7B55-800F-5878-CB39-4922F71A8136}"/>
              </a:ext>
            </a:extLst>
          </p:cNvPr>
          <p:cNvCxnSpPr>
            <a:cxnSpLocks/>
            <a:stCxn id="31" idx="2"/>
            <a:endCxn id="72" idx="0"/>
          </p:cNvCxnSpPr>
          <p:nvPr/>
        </p:nvCxnSpPr>
        <p:spPr>
          <a:xfrm flipH="1">
            <a:off x="9590753" y="1015653"/>
            <a:ext cx="1447479" cy="1224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437A68-C37E-A142-BD19-6E7956D97AE0}"/>
              </a:ext>
            </a:extLst>
          </p:cNvPr>
          <p:cNvCxnSpPr>
            <a:stCxn id="72" idx="2"/>
            <a:endCxn id="50" idx="0"/>
          </p:cNvCxnSpPr>
          <p:nvPr/>
        </p:nvCxnSpPr>
        <p:spPr>
          <a:xfrm>
            <a:off x="9590753" y="2871010"/>
            <a:ext cx="968189" cy="362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6E283C30-F33A-6806-4EAD-5CEA6E26F4F7}"/>
              </a:ext>
            </a:extLst>
          </p:cNvPr>
          <p:cNvSpPr/>
          <p:nvPr/>
        </p:nvSpPr>
        <p:spPr>
          <a:xfrm>
            <a:off x="6103384" y="4609106"/>
            <a:ext cx="1456553" cy="914400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181CCD-0BCF-9885-996E-7C9263DFFEF9}"/>
              </a:ext>
            </a:extLst>
          </p:cNvPr>
          <p:cNvCxnSpPr>
            <a:stCxn id="21" idx="2"/>
            <a:endCxn id="94" idx="0"/>
          </p:cNvCxnSpPr>
          <p:nvPr/>
        </p:nvCxnSpPr>
        <p:spPr>
          <a:xfrm>
            <a:off x="5625084" y="2651813"/>
            <a:ext cx="1206577" cy="1957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CE78BA-5E10-BE79-3853-376CDFED342E}"/>
              </a:ext>
            </a:extLst>
          </p:cNvPr>
          <p:cNvCxnSpPr>
            <a:stCxn id="94" idx="3"/>
            <a:endCxn id="50" idx="1"/>
          </p:cNvCxnSpPr>
          <p:nvPr/>
        </p:nvCxnSpPr>
        <p:spPr>
          <a:xfrm flipV="1">
            <a:off x="7559937" y="3492477"/>
            <a:ext cx="2265960" cy="15738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3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57F6-B565-3F43-0C06-54C0BE86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65" y="389401"/>
            <a:ext cx="10746328" cy="1483112"/>
          </a:xfrm>
        </p:spPr>
        <p:txBody>
          <a:bodyPr/>
          <a:lstStyle/>
          <a:p>
            <a:pPr algn="ctr"/>
            <a:r>
              <a:rPr lang="en-US" dirty="0"/>
              <a:t>Database Relational schema</a:t>
            </a:r>
          </a:p>
        </p:txBody>
      </p:sp>
      <p:pic>
        <p:nvPicPr>
          <p:cNvPr id="5" name="Content Placeholder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BE940278-2072-904A-E5E5-F8EB0255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8" y="1963704"/>
            <a:ext cx="8073483" cy="4688144"/>
          </a:xfrm>
        </p:spPr>
      </p:pic>
    </p:spTree>
    <p:extLst>
      <p:ext uri="{BB962C8B-B14F-4D97-AF65-F5344CB8AC3E}">
        <p14:creationId xmlns:p14="http://schemas.microsoft.com/office/powerpoint/2010/main" val="29407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8C0A-75C0-0045-51DA-FF06CA1C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Store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471F-1D6D-0010-D2CA-CE725576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>
                <a:effectLst/>
                <a:latin typeface="Söhne"/>
              </a:rPr>
              <a:t>stored procedure allows you to encapsulate a series of SQL statements into a single unit, which can then be called and executed from various parts of an application or directly from the database.</a:t>
            </a:r>
            <a:endParaRPr lang="en-US" b="1" i="0">
              <a:effectLst/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Söhne"/>
              </a:rPr>
              <a:t>Here are the list of store procedure used</a:t>
            </a:r>
          </a:p>
          <a:p>
            <a:pPr>
              <a:lnSpc>
                <a:spcPct val="110000"/>
              </a:lnSpc>
            </a:pPr>
            <a:endParaRPr lang="en-US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98C14-B31E-E962-0D38-E3E6DEB3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42" y="2227669"/>
            <a:ext cx="4691643" cy="30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526F-D697-D155-FACD-4A37EED8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859" y="929640"/>
            <a:ext cx="8570911" cy="710248"/>
          </a:xfrm>
        </p:spPr>
        <p:txBody>
          <a:bodyPr/>
          <a:lstStyle/>
          <a:p>
            <a:pPr algn="ctr"/>
            <a:r>
              <a:rPr lang="en-US" dirty="0"/>
              <a:t>Syntax to make store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91A1-B922-BAF6-9AED-E2A3ACDA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140" y="1882140"/>
            <a:ext cx="9794715" cy="3970019"/>
          </a:xfrm>
        </p:spPr>
        <p:txBody>
          <a:bodyPr>
            <a:normAutofit fontScale="92500" lnSpcReduction="20000"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insert_students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@std_name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(30),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@std_fname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(30),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@std_gender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(6),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@std_address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(100), 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@std_addmissiondate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(20),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@std_ad_fk_id int 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tbl_student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(std_name,std_fname,std_gender,std_address,std_addmissiondate,std_ad_fk_id)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values (@std_name,@std_fname,@std_gender,@std_address,@std_addmissiondate,@std_ad_fk_id)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2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9E64-B635-E902-80B1-7E6007DA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database to WinForms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E56AD0-F6B0-1FD9-0FB9-A94F6CE4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Required References: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 interact with MS SQL database in C#, we need to add the necessary references to our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project"System.Data.SqlClient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.",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Establish the Database Connection: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 your C# code, import the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namespace. Then, create 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object and provide the connection string. The connection string includes the server name, database name, and provider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5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68D5-DAC5-F08A-7C59-E8F80242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Connection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B19EE-F96D-E8A3-C12B-C944F2EC7BEC}"/>
              </a:ext>
            </a:extLst>
          </p:cNvPr>
          <p:cNvSpPr txBox="1"/>
          <p:nvPr/>
        </p:nvSpPr>
        <p:spPr>
          <a:xfrm>
            <a:off x="1495425" y="2419350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passed the connection string path in </a:t>
            </a:r>
            <a:r>
              <a:rPr lang="en-US" dirty="0" err="1"/>
              <a:t>app.config</a:t>
            </a:r>
            <a:r>
              <a:rPr lang="en-US" dirty="0"/>
              <a:t> file so it can access the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CBAF2-0355-2B63-13B1-5EEB814F0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4287483"/>
            <a:ext cx="9906000" cy="112462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3D811-0EF1-5BE3-C466-92272C0A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216137"/>
            <a:ext cx="4454718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C46-35C7-DA3C-B95F-1C56EE63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81" y="-52907"/>
            <a:ext cx="10518267" cy="11136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Only admin can access the application to add, delete ,update and view student records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8DE7C-1C97-5EF5-6697-AC5C735E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14" y="848932"/>
            <a:ext cx="2562875" cy="27532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6B9F2-5D71-6CBB-72E9-CCC8A81E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90" y="848932"/>
            <a:ext cx="3178883" cy="2753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87C3E-18E4-C28F-E63A-AAE5C53E4C05}"/>
              </a:ext>
            </a:extLst>
          </p:cNvPr>
          <p:cNvSpPr txBox="1"/>
          <p:nvPr/>
        </p:nvSpPr>
        <p:spPr>
          <a:xfrm>
            <a:off x="4627447" y="1795078"/>
            <a:ext cx="16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 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CAD97-6A59-3F76-290A-6F1956EA9439}"/>
              </a:ext>
            </a:extLst>
          </p:cNvPr>
          <p:cNvSpPr txBox="1"/>
          <p:nvPr/>
        </p:nvSpPr>
        <p:spPr>
          <a:xfrm>
            <a:off x="3058913" y="3637459"/>
            <a:ext cx="740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retrieve the admin details from admin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024A1-7FE9-94DA-013B-FD1F3003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36" y="4179219"/>
            <a:ext cx="2562875" cy="2488029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CBBA71-7999-2F1D-5DF8-4EBFC9266003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433673" y="3656271"/>
            <a:ext cx="1821042" cy="1712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78DEEC-EE27-D6CE-5B21-6A02E58A21E6}"/>
              </a:ext>
            </a:extLst>
          </p:cNvPr>
          <p:cNvSpPr txBox="1"/>
          <p:nvPr/>
        </p:nvSpPr>
        <p:spPr>
          <a:xfrm>
            <a:off x="2487751" y="5053901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A valid 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E64F2C-75F3-D768-D67E-B0E32254756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769189" y="2225561"/>
            <a:ext cx="3060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795</TotalTime>
  <Words>636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Söhne</vt:lpstr>
      <vt:lpstr>Tw Cen MT</vt:lpstr>
      <vt:lpstr>Circuit</vt:lpstr>
      <vt:lpstr>School management system</vt:lpstr>
      <vt:lpstr>Technology used</vt:lpstr>
      <vt:lpstr>ERD diagram</vt:lpstr>
      <vt:lpstr>Database Relational schema</vt:lpstr>
      <vt:lpstr>Store procedures</vt:lpstr>
      <vt:lpstr>Syntax to make store procedure</vt:lpstr>
      <vt:lpstr>Connecting database to WinForms application</vt:lpstr>
      <vt:lpstr>Connection string</vt:lpstr>
      <vt:lpstr>Only admin can access the application to add, delete ,update and view student records</vt:lpstr>
      <vt:lpstr>Forms used in our project</vt:lpstr>
      <vt:lpstr>Using Store procedure and connection string</vt:lpstr>
      <vt:lpstr>Update class code </vt:lpstr>
      <vt:lpstr>How to read data from database</vt:lpstr>
      <vt:lpstr>Fetching student record from database</vt:lpstr>
      <vt:lpstr>Crystal reporting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Syed Omer Zafar</dc:creator>
  <cp:lastModifiedBy>Syed Omer Zafar</cp:lastModifiedBy>
  <cp:revision>9</cp:revision>
  <dcterms:created xsi:type="dcterms:W3CDTF">2023-06-03T21:01:40Z</dcterms:created>
  <dcterms:modified xsi:type="dcterms:W3CDTF">2023-06-07T23:05:07Z</dcterms:modified>
</cp:coreProperties>
</file>