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65" r:id="rId2"/>
    <p:sldId id="266" r:id="rId3"/>
    <p:sldId id="268" r:id="rId4"/>
    <p:sldId id="267" r:id="rId5"/>
    <p:sldId id="269" r:id="rId6"/>
    <p:sldId id="270" r:id="rId7"/>
    <p:sldId id="271" r:id="rId8"/>
    <p:sldId id="272" r:id="rId9"/>
    <p:sldId id="273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B0"/>
    <a:srgbClr val="5B9BD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80" autoAdjust="0"/>
    <p:restoredTop sz="94434" autoAdjust="0"/>
  </p:normalViewPr>
  <p:slideViewPr>
    <p:cSldViewPr snapToGrid="0">
      <p:cViewPr>
        <p:scale>
          <a:sx n="81" d="100"/>
          <a:sy n="81" d="100"/>
        </p:scale>
        <p:origin x="-156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283C5-C346-4454-B58C-E383B7338B51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864E2-BD79-4C01-ADA9-D4ADEE919B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4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864E2-BD79-4C01-ADA9-D4ADEE919BF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2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82880"/>
            <a:ext cx="11643360" cy="3527730"/>
          </a:xfrm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Tx/>
              <a:buNone/>
              <a:tabLst/>
              <a:defRPr sz="6000" b="1">
                <a:latin typeface="Book Antiqua" panose="02040602050305030304" pitchFamily="18" charset="0"/>
              </a:defRPr>
            </a:lvl1pPr>
          </a:lstStyle>
          <a:p>
            <a:pPr algn="ctr"/>
            <a:r>
              <a:rPr lang="en-US" sz="5400" b="0" dirty="0" smtClean="0"/>
              <a:t>Course Code: Title</a:t>
            </a:r>
            <a:br>
              <a:rPr lang="en-US" sz="5400" b="0" dirty="0" smtClean="0"/>
            </a:br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756329"/>
            <a:ext cx="11643360" cy="2379041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Prepared by</a:t>
            </a:r>
          </a:p>
        </p:txBody>
      </p:sp>
    </p:spTree>
    <p:extLst>
      <p:ext uri="{BB962C8B-B14F-4D97-AF65-F5344CB8AC3E}">
        <p14:creationId xmlns:p14="http://schemas.microsoft.com/office/powerpoint/2010/main" val="3518515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28600" indent="-228600">
              <a:lnSpc>
                <a:spcPct val="100000"/>
              </a:lnSpc>
              <a:buClr>
                <a:schemeClr val="tx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lnSpc>
                <a:spcPct val="100000"/>
              </a:lnSpc>
              <a:buClr>
                <a:schemeClr val="tx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buClr>
                <a:schemeClr val="tx1"/>
              </a:buCl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buClr>
                <a:schemeClr val="tx1"/>
              </a:buCl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buClr>
                <a:schemeClr val="tx1"/>
              </a:buClr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96875" lvl="0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</a:pPr>
            <a:r>
              <a:rPr lang="en-US" dirty="0" smtClean="0"/>
              <a:t>Click to edit Master text styles</a:t>
            </a:r>
          </a:p>
          <a:p>
            <a:pPr marL="862013" lvl="1" indent="-4048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 smtClean="0"/>
              <a:t>Second level</a:t>
            </a:r>
          </a:p>
          <a:p>
            <a:pPr marL="1206500" lvl="2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ô"/>
              <a:tabLst>
                <a:tab pos="1258888" algn="l"/>
              </a:tabLst>
            </a:pPr>
            <a:r>
              <a:rPr lang="en-US" dirty="0" smtClean="0"/>
              <a:t>Third level</a:t>
            </a:r>
          </a:p>
          <a:p>
            <a:pPr marL="1655763" lvl="3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 smtClean="0"/>
              <a:t>Fourth level</a:t>
            </a:r>
          </a:p>
          <a:p>
            <a:pPr marL="2120900" lvl="4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Fahad Ahmed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2015: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Searching - Sorting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94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3830" y="119270"/>
            <a:ext cx="2628900" cy="62232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330" y="119270"/>
            <a:ext cx="9332843" cy="6223276"/>
          </a:xfrm>
        </p:spPr>
        <p:txBody>
          <a:bodyPr vert="eaVert"/>
          <a:lstStyle>
            <a:lvl1pPr marL="228600" indent="-228600">
              <a:lnSpc>
                <a:spcPct val="100000"/>
              </a:lnSpc>
              <a:buClr>
                <a:schemeClr val="tx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lnSpc>
                <a:spcPct val="100000"/>
              </a:lnSpc>
              <a:buClr>
                <a:schemeClr val="tx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buClr>
                <a:schemeClr val="tx1"/>
              </a:buCl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buClr>
                <a:schemeClr val="tx1"/>
              </a:buCl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buClr>
                <a:schemeClr val="tx1"/>
              </a:buClr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96875" lvl="0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</a:pPr>
            <a:r>
              <a:rPr lang="en-US" dirty="0" smtClean="0"/>
              <a:t>Click to edit Master text styles</a:t>
            </a:r>
          </a:p>
          <a:p>
            <a:pPr marL="862013" lvl="1" indent="-4048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 smtClean="0"/>
              <a:t>Second level</a:t>
            </a:r>
          </a:p>
          <a:p>
            <a:pPr marL="1206500" lvl="2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ô"/>
              <a:tabLst>
                <a:tab pos="1258888" algn="l"/>
              </a:tabLst>
            </a:pPr>
            <a:r>
              <a:rPr lang="en-US" dirty="0" smtClean="0"/>
              <a:t>Third level</a:t>
            </a:r>
          </a:p>
          <a:p>
            <a:pPr marL="1655763" lvl="3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 smtClean="0"/>
              <a:t>Fourth level</a:t>
            </a:r>
          </a:p>
          <a:p>
            <a:pPr marL="2120900" lvl="4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330" y="6358421"/>
            <a:ext cx="2743200" cy="365125"/>
          </a:xfrm>
        </p:spPr>
        <p:txBody>
          <a:bodyPr/>
          <a:lstStyle/>
          <a:p>
            <a:r>
              <a:rPr lang="en-US" smtClean="0"/>
              <a:t>Fahad Ahmed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8421"/>
            <a:ext cx="4114800" cy="365125"/>
          </a:xfrm>
        </p:spPr>
        <p:txBody>
          <a:bodyPr/>
          <a:lstStyle/>
          <a:p>
            <a:r>
              <a:rPr lang="en-US" smtClean="0"/>
              <a:t>CSC 2015: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Searching - Sorting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68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98425"/>
            <a:ext cx="11976100" cy="866775"/>
          </a:xfrm>
        </p:spPr>
        <p:txBody>
          <a:bodyPr/>
          <a:lstStyle>
            <a:lvl1pPr>
              <a:defRPr b="1"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063624"/>
            <a:ext cx="11976100" cy="5172075"/>
          </a:xfrm>
        </p:spPr>
        <p:txBody>
          <a:bodyPr/>
          <a:lstStyle>
            <a:lvl1pPr marL="396875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õ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34448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¯"/>
              <a:defRPr/>
            </a:lvl2pPr>
            <a:lvl3pPr marL="795338" indent="-33178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ô"/>
              <a:defRPr/>
            </a:lvl3pPr>
            <a:lvl4pPr marL="1033463" indent="-34448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/>
            </a:lvl4pPr>
            <a:lvl5pPr marL="1258888" indent="-34448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900" y="6356350"/>
            <a:ext cx="2203726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Fahad Ahmed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6000" y="6356350"/>
            <a:ext cx="3073400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8500" y="6356350"/>
            <a:ext cx="5016500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Searching - Sorting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74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82880"/>
            <a:ext cx="11643360" cy="3527730"/>
          </a:xfrm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Tx/>
              <a:buNone/>
              <a:tabLst/>
              <a:defRPr sz="6000" b="1">
                <a:latin typeface="Book Antiqua" panose="02040602050305030304" pitchFamily="18" charset="0"/>
              </a:defRPr>
            </a:lvl1pPr>
          </a:lstStyle>
          <a:p>
            <a:pPr algn="ctr"/>
            <a:r>
              <a:rPr lang="en-US" sz="5400" b="0" dirty="0" smtClean="0"/>
              <a:t>Course Code: Title</a:t>
            </a:r>
            <a:br>
              <a:rPr lang="en-US" sz="5400" b="0" dirty="0" smtClean="0"/>
            </a:br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756329"/>
            <a:ext cx="11643360" cy="2379041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Prepared by</a:t>
            </a:r>
          </a:p>
        </p:txBody>
      </p:sp>
    </p:spTree>
    <p:extLst>
      <p:ext uri="{BB962C8B-B14F-4D97-AF65-F5344CB8AC3E}">
        <p14:creationId xmlns:p14="http://schemas.microsoft.com/office/powerpoint/2010/main" val="3603281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91" y="179595"/>
            <a:ext cx="11817625" cy="880580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591" y="1196629"/>
            <a:ext cx="5801139" cy="4980333"/>
          </a:xfrm>
        </p:spPr>
        <p:txBody>
          <a:bodyPr/>
          <a:lstStyle>
            <a:lvl1pPr marL="344488" indent="-344488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õ"/>
              <a:defRPr sz="2400"/>
            </a:lvl1pPr>
            <a:lvl2pPr marL="622300" indent="-330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¯"/>
              <a:defRPr sz="2200"/>
            </a:lvl2pPr>
            <a:lvl3pPr marL="862013" indent="-29210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ô"/>
              <a:defRPr sz="2000"/>
            </a:lvl3pPr>
            <a:lvl4pPr marL="1087438" indent="-29210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ò"/>
              <a:defRPr sz="1900"/>
            </a:lvl4pPr>
            <a:lvl5pPr marL="1311275" indent="-277813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9497" y="1196630"/>
            <a:ext cx="5923720" cy="4980332"/>
          </a:xfrm>
        </p:spPr>
        <p:txBody>
          <a:bodyPr>
            <a:normAutofit/>
          </a:bodyPr>
          <a:lstStyle>
            <a:lvl1pPr marL="344488" indent="-344488" algn="l" defTabSz="914400" rtl="0" eaLnBrk="1" latinLnBrk="0" hangingPunct="1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õ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7525" indent="-292100" algn="l" defTabSz="914400" rtl="0" eaLnBrk="1" latinLnBrk="0" hangingPunct="1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¯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813" indent="-342900" algn="l" defTabSz="914400" rtl="0" eaLnBrk="1" latinLnBrk="0" hangingPunct="1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ô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8238" indent="-342900" algn="l" defTabSz="914400" rtl="0" eaLnBrk="1" latinLnBrk="0" hangingPunct="1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ò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9212" indent="-285750" algn="l" defTabSz="914400" rtl="0" eaLnBrk="1" latinLnBrk="0" hangingPunct="1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ñ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862013" lvl="2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ô"/>
            </a:pPr>
            <a:r>
              <a:rPr lang="en-US" dirty="0" smtClean="0"/>
              <a:t>Third level</a:t>
            </a:r>
          </a:p>
          <a:p>
            <a:pPr marL="1087438" lvl="3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 smtClean="0"/>
              <a:t>Fourth level</a:t>
            </a:r>
          </a:p>
          <a:p>
            <a:pPr marL="1311275" lvl="4" indent="-2778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5591" y="6373468"/>
            <a:ext cx="2743200" cy="365125"/>
          </a:xfrm>
        </p:spPr>
        <p:txBody>
          <a:bodyPr/>
          <a:lstStyle/>
          <a:p>
            <a:r>
              <a:rPr lang="en-US" smtClean="0"/>
              <a:t>Fahad Ahmed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2015: 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50016" y="6364909"/>
            <a:ext cx="2743200" cy="365125"/>
          </a:xfrm>
        </p:spPr>
        <p:txBody>
          <a:bodyPr/>
          <a:lstStyle/>
          <a:p>
            <a:r>
              <a:rPr lang="en-US" dirty="0" smtClean="0"/>
              <a:t>Searching - Sorting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86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79" y="175661"/>
            <a:ext cx="11816038" cy="858009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9" y="1158737"/>
            <a:ext cx="5839308" cy="823912"/>
          </a:xfrm>
        </p:spPr>
        <p:txBody>
          <a:bodyPr anchor="t"/>
          <a:lstStyle>
            <a:lvl1pPr marL="0" indent="0">
              <a:buNone/>
              <a:defRPr sz="2400" b="1">
                <a:latin typeface="Book Antiqua" panose="020406020503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7179" y="1982649"/>
            <a:ext cx="5839308" cy="4207014"/>
          </a:xfrm>
        </p:spPr>
        <p:txBody>
          <a:bodyPr/>
          <a:lstStyle>
            <a:lvl1pPr marL="396875" indent="-396875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õ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5000" indent="-3429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¯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813" indent="-34290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ô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5763" indent="-344488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ò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9212" indent="-28575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ñ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4488" lvl="0" indent="-34448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 2" panose="05020102010507070707" pitchFamily="18" charset="2"/>
              <a:buChar char="õ"/>
            </a:pPr>
            <a:r>
              <a:rPr lang="en-US" dirty="0" smtClean="0"/>
              <a:t>Click to edit Master text styles</a:t>
            </a:r>
          </a:p>
          <a:p>
            <a:pPr marL="622300" lvl="1" indent="-330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 smtClean="0"/>
              <a:t>Second level</a:t>
            </a:r>
          </a:p>
          <a:p>
            <a:pPr marL="862013" lvl="2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ô"/>
            </a:pPr>
            <a:r>
              <a:rPr lang="en-US" dirty="0" smtClean="0"/>
              <a:t>Third level</a:t>
            </a:r>
          </a:p>
          <a:p>
            <a:pPr marL="1087438" lvl="3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 smtClean="0"/>
              <a:t>Fourth level</a:t>
            </a:r>
          </a:p>
          <a:p>
            <a:pPr marL="1311275" lvl="4" indent="-2778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2261" y="1158737"/>
            <a:ext cx="5830956" cy="823912"/>
          </a:xfrm>
        </p:spPr>
        <p:txBody>
          <a:bodyPr anchor="t"/>
          <a:lstStyle>
            <a:lvl1pPr marL="0" indent="0">
              <a:buNone/>
              <a:defRPr sz="2400" b="1">
                <a:latin typeface="Book Antiqua" panose="020406020503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2261" y="1982649"/>
            <a:ext cx="5830956" cy="4207014"/>
          </a:xfrm>
        </p:spPr>
        <p:txBody>
          <a:bodyPr/>
          <a:lstStyle>
            <a:lvl1pPr marL="396875" indent="-396875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õ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5000" indent="-3429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¯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813" indent="-34290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ô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5763" indent="-344488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ò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9212" indent="-28575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ñ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4488" lvl="0" indent="-34448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 2" panose="05020102010507070707" pitchFamily="18" charset="2"/>
              <a:buChar char="õ"/>
            </a:pPr>
            <a:r>
              <a:rPr lang="en-US" dirty="0" smtClean="0"/>
              <a:t>Click to edit Master text styles</a:t>
            </a:r>
          </a:p>
          <a:p>
            <a:pPr marL="622300" lvl="1" indent="-330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 smtClean="0"/>
              <a:t>Second level</a:t>
            </a:r>
          </a:p>
          <a:p>
            <a:pPr marL="862013" lvl="2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ô"/>
            </a:pPr>
            <a:r>
              <a:rPr lang="en-US" dirty="0" smtClean="0"/>
              <a:t>Third level</a:t>
            </a:r>
          </a:p>
          <a:p>
            <a:pPr marL="1087438" lvl="3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 smtClean="0"/>
              <a:t>Fourth level</a:t>
            </a:r>
          </a:p>
          <a:p>
            <a:pPr marL="1311275" lvl="4" indent="-2778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98783" y="6360216"/>
            <a:ext cx="2743200" cy="365125"/>
          </a:xfrm>
        </p:spPr>
        <p:txBody>
          <a:bodyPr/>
          <a:lstStyle/>
          <a:p>
            <a:r>
              <a:rPr lang="en-US" smtClean="0"/>
              <a:t>Fahad Ahmed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2015: Data Structures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250017" y="6351657"/>
            <a:ext cx="2743200" cy="365125"/>
          </a:xfrm>
        </p:spPr>
        <p:txBody>
          <a:bodyPr/>
          <a:lstStyle/>
          <a:p>
            <a:r>
              <a:rPr lang="en-US" dirty="0" smtClean="0"/>
              <a:t>Searching - Sorting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873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82" y="219351"/>
            <a:ext cx="11794435" cy="854075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98782" y="6378161"/>
            <a:ext cx="2743200" cy="365125"/>
          </a:xfrm>
        </p:spPr>
        <p:txBody>
          <a:bodyPr/>
          <a:lstStyle/>
          <a:p>
            <a:r>
              <a:rPr lang="en-US" smtClean="0"/>
              <a:t>Fahad Ahmed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2015: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50017" y="6356350"/>
            <a:ext cx="2743200" cy="365125"/>
          </a:xfrm>
        </p:spPr>
        <p:txBody>
          <a:bodyPr/>
          <a:lstStyle/>
          <a:p>
            <a:r>
              <a:rPr lang="en-US" dirty="0" smtClean="0"/>
              <a:t>Searching - Sorting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80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Fahad Ahmed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2015: Data Structures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Searching - Sorting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31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30" y="18732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87324"/>
            <a:ext cx="8034130" cy="6181725"/>
          </a:xfrm>
        </p:spPr>
        <p:txBody>
          <a:bodyPr/>
          <a:lstStyle>
            <a:lvl1pPr marL="463550" indent="-46355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õ"/>
              <a:defRPr sz="3200"/>
            </a:lvl1pPr>
            <a:lvl2pPr marL="741363" indent="-449263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¯"/>
              <a:defRPr sz="2800"/>
            </a:lvl2pPr>
            <a:lvl3pPr marL="966788" indent="-396875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ô"/>
              <a:tabLst>
                <a:tab pos="1258888" algn="l"/>
              </a:tabLst>
              <a:defRPr sz="2400"/>
            </a:lvl3pPr>
            <a:lvl4pPr marL="1139825" indent="-344488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ò"/>
              <a:defRPr sz="2000"/>
            </a:lvl4pPr>
            <a:lvl5pPr marL="1377950" indent="-344488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ñ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330" y="1787524"/>
            <a:ext cx="3932237" cy="4581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330" y="6398177"/>
            <a:ext cx="2743200" cy="365125"/>
          </a:xfrm>
        </p:spPr>
        <p:txBody>
          <a:bodyPr/>
          <a:lstStyle/>
          <a:p>
            <a:r>
              <a:rPr lang="en-US" smtClean="0"/>
              <a:t>Fahad Ahmed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98177"/>
            <a:ext cx="4114800" cy="365125"/>
          </a:xfrm>
        </p:spPr>
        <p:txBody>
          <a:bodyPr/>
          <a:lstStyle/>
          <a:p>
            <a:r>
              <a:rPr lang="en-US" smtClean="0"/>
              <a:t>CSC 2015: 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95554"/>
            <a:ext cx="3462130" cy="365125"/>
          </a:xfrm>
        </p:spPr>
        <p:txBody>
          <a:bodyPr/>
          <a:lstStyle/>
          <a:p>
            <a:r>
              <a:rPr lang="en-US" dirty="0" smtClean="0"/>
              <a:t>Searching - Sorting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1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63" y="195263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8600" y="195263"/>
            <a:ext cx="8034130" cy="617378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363" y="1835218"/>
            <a:ext cx="3932237" cy="453383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330" y="6398177"/>
            <a:ext cx="2743200" cy="365125"/>
          </a:xfrm>
        </p:spPr>
        <p:txBody>
          <a:bodyPr/>
          <a:lstStyle/>
          <a:p>
            <a:r>
              <a:rPr lang="en-US" smtClean="0"/>
              <a:t>Fahad Ahmed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98177"/>
            <a:ext cx="4114800" cy="365125"/>
          </a:xfrm>
        </p:spPr>
        <p:txBody>
          <a:bodyPr/>
          <a:lstStyle/>
          <a:p>
            <a:r>
              <a:rPr lang="en-US" smtClean="0"/>
              <a:t>CSC 2015: 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95554"/>
            <a:ext cx="3462130" cy="365125"/>
          </a:xfrm>
        </p:spPr>
        <p:txBody>
          <a:bodyPr/>
          <a:lstStyle/>
          <a:p>
            <a:r>
              <a:rPr lang="en-US" dirty="0" smtClean="0"/>
              <a:t>Searching - Sorting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60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330" y="113335"/>
            <a:ext cx="11963400" cy="81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330" y="954157"/>
            <a:ext cx="11963400" cy="5402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96875" lvl="0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</a:pPr>
            <a:r>
              <a:rPr lang="en-US" dirty="0" smtClean="0"/>
              <a:t>Click to edit Master text styles</a:t>
            </a:r>
          </a:p>
          <a:p>
            <a:pPr marL="795338" lvl="1" indent="-33813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¯"/>
            </a:pPr>
            <a:r>
              <a:rPr lang="en-US" dirty="0" smtClean="0"/>
              <a:t>Second level</a:t>
            </a:r>
          </a:p>
          <a:p>
            <a:pPr marL="1258888" lvl="2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ô"/>
            </a:pPr>
            <a:r>
              <a:rPr lang="en-US" dirty="0" smtClean="0"/>
              <a:t>Third level</a:t>
            </a:r>
          </a:p>
          <a:p>
            <a:pPr marL="1655763" lvl="3" indent="-284163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ò"/>
            </a:pPr>
            <a:r>
              <a:rPr lang="en-US" dirty="0" smtClean="0"/>
              <a:t>Fourth level</a:t>
            </a:r>
          </a:p>
          <a:p>
            <a:pPr marL="2120900" lvl="4" indent="-292100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ñ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330" y="63849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Fahad Ahmed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849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CSC 2015: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82302"/>
            <a:ext cx="3462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Searching - Sorting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6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cap="small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95338" indent="-5699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CSC 2105::Data Structure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Searching - Sorting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36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Fahad</a:t>
            </a:r>
            <a:r>
              <a:rPr lang="en-US" sz="3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Ahmed</a:t>
            </a:r>
            <a:endParaRPr lang="en-US" sz="36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mtClean="0">
                <a:solidFill>
                  <a:schemeClr val="tx1"/>
                </a:solidFill>
                <a:cs typeface="Times New Roman" panose="02020603050405020304" pitchFamily="18" charset="0"/>
              </a:rPr>
              <a:t>Assistant Professor, Department </a:t>
            </a: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of Computer Science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Faculty </a:t>
            </a: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of Science &amp; Information Technology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American International University-Bangladesh (AIUB)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fahad.ahmed@aiub.edu</a:t>
            </a:r>
            <a:endParaRPr 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3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2754" y="4253345"/>
            <a:ext cx="11976100" cy="2064328"/>
          </a:xfrm>
        </p:spPr>
        <p:txBody>
          <a:bodyPr>
            <a:normAutofit/>
          </a:bodyPr>
          <a:lstStyle/>
          <a:p>
            <a:r>
              <a:rPr lang="en-US" b="1" dirty="0"/>
              <a:t>Benefits</a:t>
            </a:r>
            <a:r>
              <a:rPr lang="en-US" dirty="0" smtClean="0"/>
              <a:t>: Much </a:t>
            </a:r>
            <a:r>
              <a:rPr lang="en-US" dirty="0"/>
              <a:t>more efficient than linear search.  For 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 elements, performs at most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 </a:t>
            </a:r>
            <a:r>
              <a:rPr lang="en-US" dirty="0" smtClean="0"/>
              <a:t>comparisons.</a:t>
            </a:r>
          </a:p>
          <a:p>
            <a:r>
              <a:rPr lang="en-US" b="1" dirty="0" smtClean="0"/>
              <a:t>Disadvantages</a:t>
            </a:r>
            <a:r>
              <a:rPr lang="en-US" dirty="0" smtClean="0"/>
              <a:t>: Requires </a:t>
            </a:r>
            <a:r>
              <a:rPr lang="en-US" dirty="0"/>
              <a:t>that array elements be sorted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Fahad Ahmed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2015: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Searching - Sorting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67672" y="2077650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98024" y="2077650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58728" y="2077650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98224" y="2077650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428576" y="2077650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58928" y="2077650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97822" y="2077650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28176" y="2077650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28376" y="2077650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489280" y="2077650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451480" y="1293929"/>
            <a:ext cx="980044" cy="780017"/>
            <a:chOff x="5420754" y="4472223"/>
            <a:chExt cx="1960092" cy="682484"/>
          </a:xfrm>
        </p:grpSpPr>
        <p:sp>
          <p:nvSpPr>
            <p:cNvPr id="19" name="Down Arrow 18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20754" y="4472223"/>
              <a:ext cx="1960092" cy="26253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first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310094" y="817673"/>
            <a:ext cx="890949" cy="1259977"/>
            <a:chOff x="5509850" y="4472223"/>
            <a:chExt cx="1781902" cy="682484"/>
          </a:xfrm>
        </p:grpSpPr>
        <p:sp>
          <p:nvSpPr>
            <p:cNvPr id="22" name="Down Arrow 21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09850" y="4472223"/>
              <a:ext cx="1781902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last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4694247" y="2522804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47145" y="2522804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762251" y="2523584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8937223" y="2523582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6301381" y="2521232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6837424" y="2523584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7371405" y="2521231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7919544" y="2523584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8448911" y="2522804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9490679" y="2520450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1772082" y="2451709"/>
            <a:ext cx="1136073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72082" y="1707499"/>
            <a:ext cx="1136073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72081" y="2082377"/>
            <a:ext cx="1136073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08155" y="2451709"/>
            <a:ext cx="58189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08154" y="1707316"/>
            <a:ext cx="58189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908154" y="2082377"/>
            <a:ext cx="58189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909815" y="2448448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909815" y="1707784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09815" y="2082688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909815" y="2448448"/>
            <a:ext cx="58189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909815" y="1707784"/>
            <a:ext cx="58189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909815" y="2082688"/>
            <a:ext cx="58189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909815" y="2448448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909815" y="1707784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909815" y="2082688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7627671" y="813969"/>
            <a:ext cx="890949" cy="1259977"/>
            <a:chOff x="5509850" y="4472223"/>
            <a:chExt cx="1781902" cy="682484"/>
          </a:xfrm>
        </p:grpSpPr>
        <p:sp>
          <p:nvSpPr>
            <p:cNvPr id="50" name="Down Arrow 49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09850" y="4472223"/>
              <a:ext cx="1781902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last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713859" y="1293929"/>
            <a:ext cx="980044" cy="780017"/>
            <a:chOff x="5420754" y="4472223"/>
            <a:chExt cx="1960092" cy="422507"/>
          </a:xfrm>
        </p:grpSpPr>
        <p:sp>
          <p:nvSpPr>
            <p:cNvPr id="53" name="Down Arrow 52"/>
            <p:cNvSpPr/>
            <p:nvPr/>
          </p:nvSpPr>
          <p:spPr>
            <a:xfrm>
              <a:off x="6353908" y="4634754"/>
              <a:ext cx="222880" cy="259976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420754" y="4472223"/>
              <a:ext cx="1960092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first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1772082" y="1063484"/>
            <a:ext cx="1136073" cy="36576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08155" y="1061187"/>
            <a:ext cx="58189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7146393" y="1293929"/>
            <a:ext cx="980044" cy="780017"/>
            <a:chOff x="5420754" y="4472223"/>
            <a:chExt cx="1960092" cy="682484"/>
          </a:xfrm>
        </p:grpSpPr>
        <p:sp>
          <p:nvSpPr>
            <p:cNvPr id="58" name="Down Arrow 57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420754" y="4472223"/>
              <a:ext cx="1960092" cy="27702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first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 rot="10800000">
            <a:off x="6565823" y="2734744"/>
            <a:ext cx="1078048" cy="766403"/>
            <a:chOff x="5322750" y="4472223"/>
            <a:chExt cx="2156100" cy="415133"/>
          </a:xfrm>
        </p:grpSpPr>
        <p:sp>
          <p:nvSpPr>
            <p:cNvPr id="61" name="Down Arrow 60"/>
            <p:cNvSpPr/>
            <p:nvPr/>
          </p:nvSpPr>
          <p:spPr>
            <a:xfrm>
              <a:off x="6302190" y="4634754"/>
              <a:ext cx="206188" cy="25260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rot="10800000">
              <a:off x="5322750" y="4472223"/>
              <a:ext cx="21561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middle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 rot="10800000">
            <a:off x="8164505" y="2721128"/>
            <a:ext cx="1078048" cy="761581"/>
            <a:chOff x="5322750" y="4472223"/>
            <a:chExt cx="2156100" cy="412521"/>
          </a:xfrm>
        </p:grpSpPr>
        <p:sp>
          <p:nvSpPr>
            <p:cNvPr id="64" name="Down Arrow 63"/>
            <p:cNvSpPr/>
            <p:nvPr/>
          </p:nvSpPr>
          <p:spPr>
            <a:xfrm>
              <a:off x="6302190" y="4634754"/>
              <a:ext cx="206190" cy="24999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 rot="10800000">
              <a:off x="5322750" y="4472223"/>
              <a:ext cx="21561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middle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 rot="10800000">
            <a:off x="7616809" y="2734745"/>
            <a:ext cx="1078048" cy="766403"/>
            <a:chOff x="5322750" y="4472223"/>
            <a:chExt cx="2156100" cy="415133"/>
          </a:xfrm>
        </p:grpSpPr>
        <p:sp>
          <p:nvSpPr>
            <p:cNvPr id="67" name="Down Arrow 66"/>
            <p:cNvSpPr/>
            <p:nvPr/>
          </p:nvSpPr>
          <p:spPr>
            <a:xfrm>
              <a:off x="6302190" y="4634754"/>
              <a:ext cx="206188" cy="25260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rot="10800000">
              <a:off x="5322750" y="4472223"/>
              <a:ext cx="21561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middle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 rot="10800000">
            <a:off x="7085985" y="2731610"/>
            <a:ext cx="1078048" cy="766403"/>
            <a:chOff x="5322752" y="4472223"/>
            <a:chExt cx="2156100" cy="415133"/>
          </a:xfrm>
        </p:grpSpPr>
        <p:sp>
          <p:nvSpPr>
            <p:cNvPr id="70" name="Down Arrow 69"/>
            <p:cNvSpPr/>
            <p:nvPr/>
          </p:nvSpPr>
          <p:spPr>
            <a:xfrm>
              <a:off x="6302190" y="4634754"/>
              <a:ext cx="206188" cy="25260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 rot="10800000">
              <a:off x="5322752" y="4472223"/>
              <a:ext cx="21561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middle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2" name="Rectangle 71"/>
          <p:cNvSpPr/>
          <p:nvPr/>
        </p:nvSpPr>
        <p:spPr>
          <a:xfrm>
            <a:off x="1817424" y="3132253"/>
            <a:ext cx="1620348" cy="36576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817424" y="3134248"/>
            <a:ext cx="1620348" cy="36576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found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908150" y="1061182"/>
            <a:ext cx="58189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909815" y="1707784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909815" y="2082688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6657129" y="813969"/>
            <a:ext cx="890949" cy="1259977"/>
            <a:chOff x="5509850" y="4472223"/>
            <a:chExt cx="1781902" cy="682484"/>
          </a:xfrm>
        </p:grpSpPr>
        <p:sp>
          <p:nvSpPr>
            <p:cNvPr id="78" name="Down Arrow 77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509850" y="4472223"/>
              <a:ext cx="1781902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last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96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7" grpId="0" animBg="1"/>
      <p:bldP spid="37" grpId="1" animBg="1"/>
      <p:bldP spid="37" grpId="2" animBg="1"/>
      <p:bldP spid="37" grpId="3" animBg="1"/>
      <p:bldP spid="38" grpId="0" animBg="1"/>
      <p:bldP spid="38" grpId="1" animBg="1"/>
      <p:bldP spid="38" grpId="2" animBg="1"/>
      <p:bldP spid="38" grpId="3" animBg="1"/>
      <p:bldP spid="39" grpId="0" animBg="1"/>
      <p:bldP spid="39" grpId="1" animBg="1"/>
      <p:bldP spid="39" grpId="2" animBg="1"/>
      <p:bldP spid="39" grpId="3" animBg="1"/>
      <p:bldP spid="40" grpId="0" animBg="1"/>
      <p:bldP spid="40" grpId="1" animBg="1"/>
      <p:bldP spid="40" grpId="2" animBg="1"/>
      <p:bldP spid="40" grpId="3" animBg="1"/>
      <p:bldP spid="41" grpId="0" animBg="1"/>
      <p:bldP spid="41" grpId="1" animBg="1"/>
      <p:bldP spid="41" grpId="2" animBg="1"/>
      <p:bldP spid="41" grpId="3" animBg="1"/>
      <p:bldP spid="42" grpId="0" animBg="1"/>
      <p:bldP spid="42" grpId="1" animBg="1"/>
      <p:bldP spid="42" grpId="2" animBg="1"/>
      <p:bldP spid="42" grpId="3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4" grpId="3" animBg="1"/>
      <p:bldP spid="45" grpId="0" animBg="1"/>
      <p:bldP spid="45" grpId="1" animBg="1"/>
      <p:bldP spid="45" grpId="2" animBg="1"/>
      <p:bldP spid="45" grpId="3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56" grpId="0" animBg="1"/>
      <p:bldP spid="56" grpId="1" animBg="1"/>
      <p:bldP spid="72" grpId="0" animBg="1"/>
      <p:bldP spid="72" grpId="1" animBg="1"/>
      <p:bldP spid="73" grpId="0" animBg="1"/>
      <p:bldP spid="74" grpId="0" animBg="1"/>
      <p:bldP spid="75" grpId="0" animBg="1"/>
      <p:bldP spid="7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Search</a:t>
            </a:r>
            <a:r>
              <a:rPr lang="en-US" dirty="0"/>
              <a:t>: locate an item in a list of </a:t>
            </a:r>
            <a:r>
              <a:rPr lang="en-US" dirty="0" smtClean="0"/>
              <a:t>data/information.</a:t>
            </a:r>
          </a:p>
          <a:p>
            <a:r>
              <a:rPr lang="en-US" dirty="0" smtClean="0"/>
              <a:t>Two algorithms/approaches will be examined – </a:t>
            </a:r>
          </a:p>
          <a:p>
            <a:pPr lvl="1"/>
            <a:r>
              <a:rPr lang="en-US" dirty="0" smtClean="0"/>
              <a:t>Linear Search: </a:t>
            </a:r>
          </a:p>
          <a:p>
            <a:pPr lvl="2"/>
            <a:r>
              <a:rPr lang="en-US" dirty="0" smtClean="0"/>
              <a:t>Searches sequentially for an element.</a:t>
            </a:r>
          </a:p>
          <a:p>
            <a:pPr lvl="2"/>
            <a:r>
              <a:rPr lang="en-US" dirty="0" smtClean="0"/>
              <a:t>Starts from the first element.</a:t>
            </a:r>
          </a:p>
          <a:p>
            <a:pPr lvl="1"/>
            <a:r>
              <a:rPr lang="en-US" dirty="0" smtClean="0"/>
              <a:t>Binary Search:</a:t>
            </a:r>
          </a:p>
          <a:p>
            <a:pPr lvl="2"/>
            <a:r>
              <a:rPr lang="en-US" dirty="0" smtClean="0"/>
              <a:t>Searches an element by dividing the sorted elements into two groups.</a:t>
            </a:r>
          </a:p>
          <a:p>
            <a:pPr lvl="2"/>
            <a:r>
              <a:rPr lang="en-US" dirty="0" smtClean="0"/>
              <a:t>Starts with the middle element.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Fahad Ahmed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Searching - Sorting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0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330" y="124570"/>
            <a:ext cx="4578236" cy="596415"/>
          </a:xfrm>
        </p:spPr>
        <p:txBody>
          <a:bodyPr/>
          <a:lstStyle/>
          <a:p>
            <a:r>
              <a:rPr lang="en-US" dirty="0"/>
              <a:t>Linear/Sequential Search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687566" y="124570"/>
            <a:ext cx="7385164" cy="4330889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kumimoji="1"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</a:rPr>
              <a:t>int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altLang="ja-JP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searchList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kumimoji="1"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</a:rPr>
              <a:t>int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[], </a:t>
            </a:r>
            <a:r>
              <a:rPr kumimoji="1"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</a:rPr>
              <a:t>int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altLang="ja-JP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numElems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kumimoji="1"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</a:rPr>
              <a:t>int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value</a:t>
            </a:r>
            <a:r>
              <a:rPr kumimoji="1" lang="en-US" altLang="ja-JP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</a:rPr>
              <a:t>int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kumimoji="1" lang="en-US" altLang="ja-JP" sz="25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// Used as a subscript </a:t>
            </a:r>
            <a:r>
              <a:rPr kumimoji="1" lang="en-US" altLang="ja-JP" sz="2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to search array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</a:rPr>
              <a:t>int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position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= -1; </a:t>
            </a:r>
            <a:r>
              <a:rPr kumimoji="1" lang="en-US" altLang="ja-JP" sz="25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// To record </a:t>
            </a:r>
            <a:r>
              <a:rPr kumimoji="1" lang="en-US" altLang="ja-JP" sz="2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position of search value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</a:rPr>
              <a:t>bool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found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kumimoji="1" lang="en-US" altLang="ja-JP" b="1" dirty="0">
                <a:solidFill>
                  <a:schemeClr val="accent2"/>
                </a:solidFill>
                <a:latin typeface="Courier New" panose="02070309020205020404" pitchFamily="49" charset="0"/>
              </a:rPr>
              <a:t>false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kumimoji="1" lang="en-US" altLang="ja-JP" sz="25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// </a:t>
            </a:r>
            <a:r>
              <a:rPr kumimoji="1" lang="en-US" altLang="ja-JP" sz="2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Flag </a:t>
            </a:r>
            <a:r>
              <a:rPr kumimoji="1" lang="en-US" altLang="ja-JP" sz="25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to indicate if value found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ja-JP" b="1" dirty="0">
                <a:solidFill>
                  <a:schemeClr val="accent2"/>
                </a:solidFill>
                <a:latin typeface="Courier New" panose="02070309020205020404" pitchFamily="49" charset="0"/>
              </a:rPr>
              <a:t>while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kumimoji="1" lang="en-US" altLang="ja-JP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numElems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&amp;&amp; !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found</a:t>
            </a:r>
            <a:r>
              <a:rPr kumimoji="1" lang="en-US" altLang="ja-JP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kumimoji="1" lang="en-US" altLang="ja-JP" b="1" dirty="0">
                <a:solidFill>
                  <a:schemeClr val="accent2"/>
                </a:solidFill>
                <a:latin typeface="Courier New" panose="02070309020205020404" pitchFamily="49" charset="0"/>
              </a:rPr>
              <a:t>if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] == 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value</a:t>
            </a:r>
            <a:r>
              <a:rPr kumimoji="1" lang="en-US" altLang="ja-JP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){ </a:t>
            </a:r>
            <a:r>
              <a:rPr kumimoji="1" lang="en-US" altLang="ja-JP" sz="25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// </a:t>
            </a:r>
            <a:r>
              <a:rPr kumimoji="1" lang="en-US" altLang="ja-JP" sz="2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If the value is found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found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kumimoji="1" lang="en-US" altLang="ja-JP" sz="33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true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kumimoji="1" lang="en-US" altLang="ja-JP" sz="2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// Set the flag 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position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kumimoji="1" lang="en-US" altLang="ja-JP" sz="2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// Record the value's subscript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     }</a:t>
            </a:r>
            <a:b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++; </a:t>
            </a:r>
            <a:r>
              <a:rPr kumimoji="1" lang="en-US" altLang="ja-JP" sz="2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// Go to the next element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  <a:b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altLang="ja-JP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kumimoji="1"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kumimoji="1" lang="en-US" altLang="ja-JP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return</a:t>
            </a:r>
            <a:r>
              <a:rPr kumimoji="1" lang="en-US" altLang="ja-JP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position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kumimoji="1" lang="en-US" altLang="ja-JP" sz="2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// Return the position, or -1</a:t>
            </a:r>
            <a:br>
              <a:rPr kumimoji="1" lang="en-US" altLang="ja-JP" sz="2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109329" y="783775"/>
            <a:ext cx="4794267" cy="3734473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 typeface="Wingdings 2" panose="05020102010507070707" pitchFamily="18" charset="2"/>
              <a:buChar char=""/>
            </a:pPr>
            <a:r>
              <a:rPr lang="en-US" sz="2800" b="1" dirty="0" smtClean="0"/>
              <a:t>Concept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u="sng" dirty="0" smtClean="0"/>
              <a:t>Starts</a:t>
            </a:r>
            <a:r>
              <a:rPr lang="en-US" sz="2400" dirty="0" smtClean="0"/>
              <a:t> </a:t>
            </a:r>
            <a:r>
              <a:rPr lang="en-US" sz="2400" dirty="0"/>
              <a:t>with the </a:t>
            </a:r>
            <a:r>
              <a:rPr lang="en-US" sz="2400" u="sng" dirty="0"/>
              <a:t>first</a:t>
            </a:r>
            <a:r>
              <a:rPr lang="en-US" sz="2400" dirty="0"/>
              <a:t> element, 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u="sng" dirty="0"/>
              <a:t>Sequentially</a:t>
            </a:r>
            <a:r>
              <a:rPr lang="en-US" sz="2400" dirty="0"/>
              <a:t> goes through a list of elements,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u="sng" dirty="0"/>
              <a:t>Examines</a:t>
            </a:r>
            <a:r>
              <a:rPr lang="en-US" sz="2400" dirty="0"/>
              <a:t> each element with the value to be found,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u="sng" dirty="0"/>
              <a:t>Stops</a:t>
            </a:r>
            <a:r>
              <a:rPr lang="en-US" sz="2400" dirty="0"/>
              <a:t> when – </a:t>
            </a:r>
          </a:p>
          <a:p>
            <a:pPr marL="682625" lvl="2" indent="-280988" algn="just">
              <a:buFont typeface="Wingdings 2" panose="05020102010507070707" pitchFamily="18" charset="2"/>
              <a:buChar char=""/>
            </a:pPr>
            <a:r>
              <a:rPr lang="en-US" sz="2000" dirty="0"/>
              <a:t>It locates the value it is searching for (</a:t>
            </a:r>
            <a:r>
              <a:rPr lang="en-US" sz="2000" u="sng" dirty="0"/>
              <a:t>found</a:t>
            </a:r>
            <a:r>
              <a:rPr lang="en-US" sz="2000" dirty="0"/>
              <a:t>).</a:t>
            </a:r>
          </a:p>
          <a:p>
            <a:pPr marL="682625" lvl="2" indent="-280988" algn="just">
              <a:buFont typeface="Wingdings 2" panose="05020102010507070707" pitchFamily="18" charset="2"/>
              <a:buChar char=""/>
            </a:pPr>
            <a:r>
              <a:rPr lang="en-US" sz="2000" dirty="0"/>
              <a:t>No more elements to examine (</a:t>
            </a:r>
            <a:r>
              <a:rPr lang="en-US" sz="2000" u="sng" dirty="0"/>
              <a:t>not found</a:t>
            </a:r>
            <a:r>
              <a:rPr lang="en-US" sz="2000" dirty="0" smtClean="0"/>
              <a:t>).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Fahad Ahmed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Searching - Sorting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337386"/>
              </p:ext>
            </p:extLst>
          </p:nvPr>
        </p:nvGraphicFramePr>
        <p:xfrm>
          <a:off x="6122896" y="5494045"/>
          <a:ext cx="583901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3901"/>
                <a:gridCol w="583901"/>
                <a:gridCol w="583901"/>
                <a:gridCol w="583901"/>
                <a:gridCol w="583901"/>
                <a:gridCol w="583901"/>
                <a:gridCol w="583901"/>
                <a:gridCol w="583901"/>
                <a:gridCol w="583901"/>
                <a:gridCol w="5839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5943600" y="4648873"/>
            <a:ext cx="914400" cy="914401"/>
            <a:chOff x="5943600" y="4240306"/>
            <a:chExt cx="914400" cy="914401"/>
          </a:xfrm>
        </p:grpSpPr>
        <p:sp>
          <p:nvSpPr>
            <p:cNvPr id="14" name="Down Arrow 13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43600" y="4240306"/>
              <a:ext cx="914400" cy="40341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25262" y="4648872"/>
            <a:ext cx="914400" cy="914401"/>
            <a:chOff x="5943600" y="4240306"/>
            <a:chExt cx="914400" cy="914401"/>
          </a:xfrm>
        </p:grpSpPr>
        <p:sp>
          <p:nvSpPr>
            <p:cNvPr id="18" name="Down Arrow 17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43600" y="4240306"/>
              <a:ext cx="914400" cy="40341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107960" y="4648872"/>
            <a:ext cx="914400" cy="914401"/>
            <a:chOff x="5943600" y="4240306"/>
            <a:chExt cx="914400" cy="914401"/>
          </a:xfrm>
        </p:grpSpPr>
        <p:sp>
          <p:nvSpPr>
            <p:cNvPr id="21" name="Down Arrow 20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943600" y="4240306"/>
              <a:ext cx="914400" cy="40341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690658" y="4648872"/>
            <a:ext cx="914400" cy="914401"/>
            <a:chOff x="5943600" y="4240306"/>
            <a:chExt cx="914400" cy="914401"/>
          </a:xfrm>
        </p:grpSpPr>
        <p:sp>
          <p:nvSpPr>
            <p:cNvPr id="24" name="Down Arrow 23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43600" y="4240306"/>
              <a:ext cx="914400" cy="40341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853427" y="4648872"/>
            <a:ext cx="914400" cy="914401"/>
            <a:chOff x="5943600" y="4240306"/>
            <a:chExt cx="914400" cy="914401"/>
          </a:xfrm>
        </p:grpSpPr>
        <p:sp>
          <p:nvSpPr>
            <p:cNvPr id="27" name="Down Arrow 26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943600" y="4240306"/>
              <a:ext cx="914400" cy="40341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61759" y="4648872"/>
            <a:ext cx="914400" cy="914401"/>
            <a:chOff x="5943600" y="4240306"/>
            <a:chExt cx="914400" cy="914401"/>
          </a:xfrm>
        </p:grpSpPr>
        <p:sp>
          <p:nvSpPr>
            <p:cNvPr id="30" name="Down Arrow 29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943600" y="4240306"/>
              <a:ext cx="914400" cy="40341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277906" y="4518212"/>
            <a:ext cx="1317812" cy="44823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7906" y="5658630"/>
            <a:ext cx="1317812" cy="44823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77906" y="5083557"/>
            <a:ext cx="1317812" cy="44823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595717" y="4518212"/>
            <a:ext cx="905435" cy="4482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595717" y="5083556"/>
            <a:ext cx="905435" cy="4482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595717" y="5658629"/>
            <a:ext cx="905435" cy="4482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596475" y="5083556"/>
            <a:ext cx="905435" cy="4482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96475" y="5658628"/>
            <a:ext cx="905435" cy="4482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48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Linear/Sequential </a:t>
            </a:r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Easy algorithm to understand</a:t>
            </a:r>
          </a:p>
          <a:p>
            <a:pPr lvl="1"/>
            <a:r>
              <a:rPr lang="en-US" dirty="0"/>
              <a:t>Array can be in any </a:t>
            </a:r>
            <a:r>
              <a:rPr lang="en-US" dirty="0" smtClean="0"/>
              <a:t>order (value wise)</a:t>
            </a:r>
            <a:endParaRPr lang="en-US" dirty="0"/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Inefficient (slow): for array of N </a:t>
            </a:r>
            <a:r>
              <a:rPr lang="en-US" dirty="0" smtClean="0"/>
              <a:t>elements – </a:t>
            </a:r>
          </a:p>
          <a:p>
            <a:pPr lvl="2"/>
            <a:r>
              <a:rPr lang="en-US" dirty="0" smtClean="0"/>
              <a:t>Examines N elements in worst case (last element was searched);</a:t>
            </a:r>
          </a:p>
          <a:p>
            <a:pPr lvl="2"/>
            <a:r>
              <a:rPr lang="en-US" dirty="0" smtClean="0"/>
              <a:t>Examines 1 element in best case (1</a:t>
            </a:r>
            <a:r>
              <a:rPr lang="en-US" baseline="30000" dirty="0" smtClean="0"/>
              <a:t>st</a:t>
            </a:r>
            <a:r>
              <a:rPr lang="en-US" dirty="0" smtClean="0"/>
              <a:t> element was searched);</a:t>
            </a:r>
          </a:p>
          <a:p>
            <a:pPr lvl="2"/>
            <a:r>
              <a:rPr lang="en-US" dirty="0" smtClean="0"/>
              <a:t>Examines </a:t>
            </a:r>
            <a:r>
              <a:rPr lang="en-US" dirty="0"/>
              <a:t>N/2 elements on </a:t>
            </a:r>
            <a:r>
              <a:rPr lang="en-US" dirty="0" smtClean="0"/>
              <a:t>average.</a:t>
            </a:r>
          </a:p>
          <a:p>
            <a:pPr lvl="1"/>
            <a:r>
              <a:rPr lang="en-US" dirty="0" smtClean="0"/>
              <a:t>So for an array with N = 10000 element it will take N/2 = 5000 comparison on average to find an element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Fahad Ahmed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Searching - Sorting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58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</a:t>
            </a:r>
            <a:r>
              <a:rPr lang="en-US" dirty="0"/>
              <a:t>: arrange values into an order:</a:t>
            </a:r>
          </a:p>
          <a:p>
            <a:pPr lvl="1"/>
            <a:r>
              <a:rPr lang="en-US" dirty="0"/>
              <a:t>Alphabetical</a:t>
            </a:r>
          </a:p>
          <a:p>
            <a:pPr lvl="1"/>
            <a:r>
              <a:rPr lang="en-US" dirty="0"/>
              <a:t>Ascending numeric</a:t>
            </a:r>
          </a:p>
          <a:p>
            <a:pPr lvl="1"/>
            <a:r>
              <a:rPr lang="en-US" dirty="0"/>
              <a:t>Descending </a:t>
            </a:r>
            <a:r>
              <a:rPr lang="en-US" dirty="0" smtClean="0"/>
              <a:t>numeric</a:t>
            </a:r>
          </a:p>
          <a:p>
            <a:r>
              <a:rPr lang="en-US" dirty="0" smtClean="0"/>
              <a:t>Three algorithms/approaches will be examined – </a:t>
            </a:r>
          </a:p>
          <a:p>
            <a:pPr lvl="1"/>
            <a:r>
              <a:rPr lang="en-US" dirty="0" smtClean="0"/>
              <a:t>Bubble </a:t>
            </a:r>
            <a:r>
              <a:rPr lang="en-US" dirty="0"/>
              <a:t>sort</a:t>
            </a:r>
          </a:p>
          <a:p>
            <a:pPr lvl="1"/>
            <a:r>
              <a:rPr lang="en-US" dirty="0"/>
              <a:t>Selection sort</a:t>
            </a:r>
          </a:p>
          <a:p>
            <a:pPr lvl="1"/>
            <a:r>
              <a:rPr lang="en-US" dirty="0"/>
              <a:t>Insertion sort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Fahad Ahmed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Searching - Sorting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8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330" y="124570"/>
            <a:ext cx="5163060" cy="646393"/>
          </a:xfrm>
        </p:spPr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400798" y="119744"/>
            <a:ext cx="5660573" cy="316774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2600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/* sorting element in ascending order */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3300" b="1" dirty="0" err="1" smtClean="0">
                <a:solidFill>
                  <a:srgbClr val="0000B0"/>
                </a:solidFill>
                <a:latin typeface="Courier New" charset="0"/>
                <a:ea typeface="MS PGothic" charset="0"/>
              </a:rPr>
              <a:t>int</a:t>
            </a:r>
            <a:r>
              <a:rPr lang="en-US" altLang="ja-JP" sz="3300" dirty="0" smtClean="0">
                <a:latin typeface="Courier New" charset="0"/>
                <a:ea typeface="MS PGothic" charset="0"/>
              </a:rPr>
              <a:t> </a:t>
            </a:r>
            <a:r>
              <a:rPr lang="en-US" altLang="ja-JP" sz="3300" i="1" dirty="0" err="1" smtClean="0">
                <a:latin typeface="Courier New" charset="0"/>
                <a:ea typeface="MS PGothic" charset="0"/>
              </a:rPr>
              <a:t>i</a:t>
            </a:r>
            <a:r>
              <a:rPr lang="en-US" altLang="ja-JP" sz="3300" dirty="0" smtClean="0">
                <a:latin typeface="Courier New" charset="0"/>
                <a:ea typeface="MS PGothic" charset="0"/>
              </a:rPr>
              <a:t>, </a:t>
            </a:r>
            <a:r>
              <a:rPr lang="en-US" altLang="ja-JP" sz="3300" i="1" dirty="0" smtClean="0">
                <a:latin typeface="Courier New" charset="0"/>
                <a:ea typeface="MS PGothic" charset="0"/>
              </a:rPr>
              <a:t>j</a:t>
            </a:r>
            <a:r>
              <a:rPr lang="en-US" altLang="ja-JP" sz="3300" dirty="0" smtClean="0">
                <a:latin typeface="Courier New" charset="0"/>
                <a:ea typeface="MS PGothic" charset="0"/>
              </a:rPr>
              <a:t>, </a:t>
            </a:r>
            <a:r>
              <a:rPr lang="en-US" altLang="ja-JP" sz="3300" i="1" dirty="0" err="1" smtClean="0">
                <a:latin typeface="Courier New" charset="0"/>
                <a:ea typeface="MS PGothic" charset="0"/>
              </a:rPr>
              <a:t>tempVal</a:t>
            </a:r>
            <a:r>
              <a:rPr lang="en-US" altLang="ja-JP" sz="3300" dirty="0" smtClean="0">
                <a:latin typeface="Courier New" charset="0"/>
                <a:ea typeface="MS PGothic" charset="0"/>
              </a:rPr>
              <a:t>, </a:t>
            </a:r>
            <a:r>
              <a:rPr lang="en-US" altLang="ja-JP" sz="3300" i="1" dirty="0" smtClean="0">
                <a:latin typeface="Courier New" charset="0"/>
                <a:ea typeface="MS PGothic" charset="0"/>
              </a:rPr>
              <a:t>List</a:t>
            </a:r>
            <a:r>
              <a:rPr lang="en-US" altLang="ja-JP" sz="3300" dirty="0" smtClean="0">
                <a:latin typeface="Courier New" charset="0"/>
                <a:ea typeface="MS PGothic" charset="0"/>
              </a:rPr>
              <a:t>[100];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2600" dirty="0" smtClean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/* </a:t>
            </a:r>
            <a:r>
              <a:rPr lang="en-US" altLang="ja-JP" sz="2600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find the smallest value for index </a:t>
            </a:r>
            <a:r>
              <a:rPr lang="en-US" altLang="ja-JP" sz="2600" dirty="0" err="1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i</a:t>
            </a:r>
            <a:r>
              <a:rPr lang="en-US" altLang="ja-JP" sz="2600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 */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b="1" dirty="0">
                <a:solidFill>
                  <a:schemeClr val="accent2"/>
                </a:solidFill>
                <a:latin typeface="Courier New" charset="0"/>
                <a:ea typeface="MS PGothic" charset="0"/>
              </a:rPr>
              <a:t>for</a:t>
            </a:r>
            <a:r>
              <a:rPr lang="en-US" altLang="ja-JP" dirty="0">
                <a:latin typeface="Courier New" charset="0"/>
                <a:ea typeface="MS PGothic" charset="0"/>
              </a:rPr>
              <a:t> (</a:t>
            </a:r>
            <a:r>
              <a:rPr lang="en-US" altLang="ja-JP" i="1" dirty="0" err="1">
                <a:latin typeface="Courier New" charset="0"/>
                <a:ea typeface="MS PGothic" charset="0"/>
              </a:rPr>
              <a:t>i</a:t>
            </a:r>
            <a:r>
              <a:rPr lang="en-US" altLang="ja-JP" dirty="0">
                <a:latin typeface="Courier New" charset="0"/>
                <a:ea typeface="MS PGothic" charset="0"/>
              </a:rPr>
              <a:t>=0; </a:t>
            </a:r>
            <a:r>
              <a:rPr lang="en-US" altLang="ja-JP" i="1" dirty="0" err="1">
                <a:latin typeface="Courier New" charset="0"/>
                <a:ea typeface="MS PGothic" charset="0"/>
              </a:rPr>
              <a:t>i</a:t>
            </a:r>
            <a:r>
              <a:rPr lang="en-US" altLang="ja-JP" dirty="0">
                <a:latin typeface="Courier New" charset="0"/>
                <a:ea typeface="MS PGothic" charset="0"/>
              </a:rPr>
              <a:t>&lt;</a:t>
            </a:r>
            <a:r>
              <a:rPr lang="en-US" altLang="ja-JP" i="1" dirty="0">
                <a:latin typeface="Courier New" charset="0"/>
                <a:ea typeface="MS PGothic" charset="0"/>
              </a:rPr>
              <a:t>n</a:t>
            </a:r>
            <a:r>
              <a:rPr lang="en-US" altLang="ja-JP" dirty="0">
                <a:latin typeface="Courier New" charset="0"/>
                <a:ea typeface="MS PGothic" charset="0"/>
              </a:rPr>
              <a:t>-1; ++</a:t>
            </a:r>
            <a:r>
              <a:rPr lang="en-US" altLang="ja-JP" i="1" dirty="0" err="1">
                <a:latin typeface="Courier New" charset="0"/>
                <a:ea typeface="MS PGothic" charset="0"/>
              </a:rPr>
              <a:t>i</a:t>
            </a:r>
            <a:r>
              <a:rPr lang="en-US" altLang="ja-JP" dirty="0">
                <a:latin typeface="Courier New" charset="0"/>
                <a:ea typeface="MS PGothic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2600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/* compare with rest of the element in index j*/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dirty="0" smtClean="0">
                <a:latin typeface="Courier New" charset="0"/>
                <a:ea typeface="MS PGothic" charset="0"/>
              </a:rPr>
              <a:t>	</a:t>
            </a:r>
            <a:r>
              <a:rPr lang="en-US" altLang="ja-JP" b="1" dirty="0" smtClean="0">
                <a:solidFill>
                  <a:schemeClr val="accent2"/>
                </a:solidFill>
                <a:latin typeface="Courier New" charset="0"/>
                <a:ea typeface="MS PGothic" charset="0"/>
              </a:rPr>
              <a:t>for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 </a:t>
            </a:r>
            <a:r>
              <a:rPr lang="en-US" altLang="ja-JP" dirty="0">
                <a:latin typeface="Courier New" charset="0"/>
                <a:ea typeface="MS PGothic" charset="0"/>
              </a:rPr>
              <a:t>(</a:t>
            </a:r>
            <a:r>
              <a:rPr lang="en-US" altLang="ja-JP" i="1" dirty="0">
                <a:latin typeface="Courier New" charset="0"/>
                <a:ea typeface="MS PGothic" charset="0"/>
              </a:rPr>
              <a:t>j</a:t>
            </a:r>
            <a:r>
              <a:rPr lang="en-US" altLang="ja-JP" dirty="0">
                <a:latin typeface="Courier New" charset="0"/>
                <a:ea typeface="MS PGothic" charset="0"/>
              </a:rPr>
              <a:t>=</a:t>
            </a:r>
            <a:r>
              <a:rPr lang="en-US" altLang="ja-JP" i="1" dirty="0">
                <a:latin typeface="Courier New" charset="0"/>
                <a:ea typeface="MS PGothic" charset="0"/>
              </a:rPr>
              <a:t>i</a:t>
            </a:r>
            <a:r>
              <a:rPr lang="en-US" altLang="ja-JP" dirty="0">
                <a:latin typeface="Courier New" charset="0"/>
                <a:ea typeface="MS PGothic" charset="0"/>
              </a:rPr>
              <a:t>+1; </a:t>
            </a:r>
            <a:r>
              <a:rPr lang="en-US" altLang="ja-JP" i="1" dirty="0">
                <a:latin typeface="Courier New" charset="0"/>
                <a:ea typeface="MS PGothic" charset="0"/>
              </a:rPr>
              <a:t>j</a:t>
            </a:r>
            <a:r>
              <a:rPr lang="en-US" altLang="ja-JP" dirty="0">
                <a:latin typeface="Courier New" charset="0"/>
                <a:ea typeface="MS PGothic" charset="0"/>
              </a:rPr>
              <a:t>&lt;</a:t>
            </a:r>
            <a:r>
              <a:rPr lang="en-US" altLang="ja-JP" i="1" dirty="0">
                <a:latin typeface="Courier New" charset="0"/>
                <a:ea typeface="MS PGothic" charset="0"/>
              </a:rPr>
              <a:t>n</a:t>
            </a:r>
            <a:r>
              <a:rPr lang="en-US" altLang="ja-JP" dirty="0">
                <a:latin typeface="Courier New" charset="0"/>
                <a:ea typeface="MS PGothic" charset="0"/>
              </a:rPr>
              <a:t>; ++</a:t>
            </a:r>
            <a:r>
              <a:rPr lang="en-US" altLang="ja-JP" i="1" dirty="0">
                <a:latin typeface="Courier New" charset="0"/>
                <a:ea typeface="MS PGothic" charset="0"/>
              </a:rPr>
              <a:t>j</a:t>
            </a:r>
            <a:r>
              <a:rPr lang="en-US" altLang="ja-JP" dirty="0">
                <a:latin typeface="Courier New" charset="0"/>
                <a:ea typeface="MS PGothic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dirty="0" smtClean="0">
                <a:latin typeface="Courier New" charset="0"/>
                <a:ea typeface="MS PGothic" charset="0"/>
              </a:rPr>
              <a:t>		</a:t>
            </a:r>
            <a:r>
              <a:rPr lang="en-US" altLang="ja-JP" b="1" dirty="0" smtClean="0">
                <a:solidFill>
                  <a:schemeClr val="accent2"/>
                </a:solidFill>
                <a:latin typeface="Courier New" charset="0"/>
                <a:ea typeface="MS PGothic" charset="0"/>
              </a:rPr>
              <a:t>if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(</a:t>
            </a:r>
            <a:r>
              <a:rPr lang="en-US" altLang="ja-JP" i="1" dirty="0" smtClean="0">
                <a:latin typeface="Courier New" charset="0"/>
                <a:ea typeface="MS PGothic" charset="0"/>
              </a:rPr>
              <a:t>List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[</a:t>
            </a:r>
            <a:r>
              <a:rPr lang="en-US" altLang="ja-JP" i="1" dirty="0" err="1" smtClean="0">
                <a:latin typeface="Courier New" charset="0"/>
                <a:ea typeface="MS PGothic" charset="0"/>
              </a:rPr>
              <a:t>i</a:t>
            </a:r>
            <a:r>
              <a:rPr lang="en-US" altLang="ja-JP" dirty="0">
                <a:latin typeface="Courier New" charset="0"/>
                <a:ea typeface="MS PGothic" charset="0"/>
              </a:rPr>
              <a:t>] &gt; </a:t>
            </a:r>
            <a:r>
              <a:rPr lang="en-US" altLang="ja-JP" i="1" dirty="0" smtClean="0">
                <a:latin typeface="Courier New" charset="0"/>
                <a:ea typeface="MS PGothic" charset="0"/>
              </a:rPr>
              <a:t>List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[</a:t>
            </a:r>
            <a:r>
              <a:rPr lang="en-US" altLang="ja-JP" i="1" dirty="0" smtClean="0">
                <a:latin typeface="Courier New" charset="0"/>
                <a:ea typeface="MS PGothic" charset="0"/>
              </a:rPr>
              <a:t>j</a:t>
            </a:r>
            <a:r>
              <a:rPr lang="en-US" altLang="ja-JP" dirty="0">
                <a:latin typeface="Courier New" charset="0"/>
                <a:ea typeface="MS PGothic" charset="0"/>
              </a:rPr>
              <a:t>]){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2600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/* interchange if value at index j is small  */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dirty="0" smtClean="0">
                <a:latin typeface="Courier New" charset="0"/>
                <a:ea typeface="MS PGothic" charset="0"/>
              </a:rPr>
              <a:t>			</a:t>
            </a:r>
            <a:r>
              <a:rPr lang="en-US" altLang="ja-JP" i="1" dirty="0" err="1" smtClean="0">
                <a:latin typeface="Courier New" charset="0"/>
                <a:ea typeface="MS PGothic" charset="0"/>
              </a:rPr>
              <a:t>tempVal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 </a:t>
            </a:r>
            <a:r>
              <a:rPr lang="en-US" altLang="ja-JP" dirty="0">
                <a:latin typeface="Courier New" charset="0"/>
                <a:ea typeface="MS PGothic" charset="0"/>
              </a:rPr>
              <a:t>= </a:t>
            </a:r>
            <a:r>
              <a:rPr lang="en-US" altLang="ja-JP" i="1" dirty="0" smtClean="0">
                <a:latin typeface="Courier New" charset="0"/>
                <a:ea typeface="MS PGothic" charset="0"/>
              </a:rPr>
              <a:t>List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[</a:t>
            </a:r>
            <a:r>
              <a:rPr lang="en-US" altLang="ja-JP" i="1" dirty="0" err="1" smtClean="0">
                <a:latin typeface="Courier New" charset="0"/>
                <a:ea typeface="MS PGothic" charset="0"/>
              </a:rPr>
              <a:t>i</a:t>
            </a:r>
            <a:r>
              <a:rPr lang="en-US" altLang="ja-JP" dirty="0">
                <a:latin typeface="Courier New" charset="0"/>
                <a:ea typeface="MS PGothic" charset="0"/>
              </a:rPr>
              <a:t>];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dirty="0" smtClean="0">
                <a:latin typeface="Courier New" charset="0"/>
                <a:ea typeface="MS PGothic" charset="0"/>
              </a:rPr>
              <a:t>			</a:t>
            </a:r>
            <a:r>
              <a:rPr lang="en-US" altLang="ja-JP" i="1" dirty="0" smtClean="0">
                <a:latin typeface="Courier New" charset="0"/>
                <a:ea typeface="MS PGothic" charset="0"/>
              </a:rPr>
              <a:t>List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[</a:t>
            </a:r>
            <a:r>
              <a:rPr lang="en-US" altLang="ja-JP" i="1" dirty="0" err="1" smtClean="0">
                <a:latin typeface="Courier New" charset="0"/>
                <a:ea typeface="MS PGothic" charset="0"/>
              </a:rPr>
              <a:t>i</a:t>
            </a:r>
            <a:r>
              <a:rPr lang="en-US" altLang="ja-JP" dirty="0">
                <a:latin typeface="Courier New" charset="0"/>
                <a:ea typeface="MS PGothic" charset="0"/>
              </a:rPr>
              <a:t>] = </a:t>
            </a:r>
            <a:r>
              <a:rPr lang="en-US" altLang="ja-JP" i="1" dirty="0" smtClean="0">
                <a:latin typeface="Courier New" charset="0"/>
                <a:ea typeface="MS PGothic" charset="0"/>
              </a:rPr>
              <a:t>List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[</a:t>
            </a:r>
            <a:r>
              <a:rPr lang="en-US" altLang="ja-JP" i="1" dirty="0" smtClean="0">
                <a:latin typeface="Courier New" charset="0"/>
                <a:ea typeface="MS PGothic" charset="0"/>
              </a:rPr>
              <a:t>j</a:t>
            </a:r>
            <a:r>
              <a:rPr lang="en-US" altLang="ja-JP" dirty="0">
                <a:latin typeface="Courier New" charset="0"/>
                <a:ea typeface="MS PGothic" charset="0"/>
              </a:rPr>
              <a:t>];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dirty="0" smtClean="0">
                <a:latin typeface="Courier New" charset="0"/>
                <a:ea typeface="MS PGothic" charset="0"/>
              </a:rPr>
              <a:t>			</a:t>
            </a:r>
            <a:r>
              <a:rPr lang="en-US" altLang="ja-JP" i="1" dirty="0" smtClean="0">
                <a:latin typeface="Courier New" charset="0"/>
                <a:ea typeface="MS PGothic" charset="0"/>
              </a:rPr>
              <a:t>List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[</a:t>
            </a:r>
            <a:r>
              <a:rPr lang="en-US" altLang="ja-JP" i="1" dirty="0" smtClean="0">
                <a:latin typeface="Courier New" charset="0"/>
                <a:ea typeface="MS PGothic" charset="0"/>
              </a:rPr>
              <a:t>j</a:t>
            </a:r>
            <a:r>
              <a:rPr lang="en-US" altLang="ja-JP" dirty="0">
                <a:latin typeface="Courier New" charset="0"/>
                <a:ea typeface="MS PGothic" charset="0"/>
              </a:rPr>
              <a:t>] = </a:t>
            </a:r>
            <a:r>
              <a:rPr lang="en-US" altLang="ja-JP" i="1" dirty="0" err="1">
                <a:latin typeface="Courier New" charset="0"/>
                <a:ea typeface="MS PGothic" charset="0"/>
              </a:rPr>
              <a:t>tempVal</a:t>
            </a:r>
            <a:r>
              <a:rPr lang="en-US" altLang="ja-JP" dirty="0">
                <a:latin typeface="Courier New" charset="0"/>
                <a:ea typeface="MS PGothic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dirty="0" smtClean="0">
                <a:latin typeface="Courier New" charset="0"/>
                <a:ea typeface="MS PGothic" charset="0"/>
              </a:rPr>
              <a:t>		}</a:t>
            </a:r>
            <a:endParaRPr lang="en-US" altLang="ja-JP" dirty="0">
              <a:latin typeface="Courier New" charset="0"/>
              <a:ea typeface="MS PGothic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109330" y="770962"/>
            <a:ext cx="6117299" cy="5624591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 typeface="Wingdings 2" panose="05020102010507070707" pitchFamily="18" charset="2"/>
              <a:buChar char=""/>
            </a:pPr>
            <a:r>
              <a:rPr lang="en-US" sz="2800" b="1" dirty="0"/>
              <a:t>Concept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dirty="0" smtClean="0"/>
              <a:t>The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index should contain the smallest value. Rest (</a:t>
            </a:r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to the last</a:t>
            </a:r>
            <a:r>
              <a:rPr lang="en-US" sz="2400" dirty="0" smtClean="0"/>
              <a:t>)</a:t>
            </a:r>
            <a:r>
              <a:rPr lang="en-US" sz="2400" dirty="0"/>
              <a:t> of the </a:t>
            </a:r>
            <a:r>
              <a:rPr lang="en-US" sz="2400" dirty="0" smtClean="0"/>
              <a:t> elements are compared with the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element.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dirty="0" smtClean="0"/>
              <a:t>If any element is found to be smaller than the current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element then the elements are interchanged. At the end the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index contains the smallest value.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dirty="0" smtClean="0"/>
              <a:t>Next the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element is compared with rest (3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to the last) of the elements and interchanged if found small. </a:t>
            </a:r>
            <a:r>
              <a:rPr lang="en-US" sz="2400" dirty="0"/>
              <a:t>At the end the </a:t>
            </a:r>
            <a:r>
              <a:rPr lang="en-US" sz="2400" dirty="0" smtClean="0"/>
              <a:t>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index </a:t>
            </a:r>
            <a:r>
              <a:rPr lang="en-US" sz="2400" dirty="0"/>
              <a:t>contains the smallest </a:t>
            </a:r>
            <a:r>
              <a:rPr lang="en-US" sz="2400" dirty="0" smtClean="0"/>
              <a:t>value excluding the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element.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dirty="0" smtClean="0"/>
              <a:t>Next the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, 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, …, (n-1)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elements are compared, interchanged, and smallest value is placed in appropriate index in the same manner as above.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Fahad Ahmed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Searching - Sorting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470648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001000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531352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061704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601200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131552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0661904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192256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400798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931152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470648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001000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531352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061704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601200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131552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661904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1192256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400798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931152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470648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001000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531352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061704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601200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0131552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0661904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1192256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400798" y="581373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933360" y="581373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465922" y="581373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998484" y="581373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531880" y="581373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064442" y="581373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597004" y="581373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129566" y="581373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0662128" y="581373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1194690" y="581373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9061704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061704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0131552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1192256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9061704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0131552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1192256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001000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8531352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9061704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9601200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0131552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1192256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9061704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6415871" y="4551903"/>
            <a:ext cx="457198" cy="1259977"/>
            <a:chOff x="5943600" y="4472223"/>
            <a:chExt cx="914400" cy="682484"/>
          </a:xfrm>
        </p:grpSpPr>
        <p:sp>
          <p:nvSpPr>
            <p:cNvPr id="141" name="Down Arrow 140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6919370" y="4552446"/>
            <a:ext cx="457198" cy="1259977"/>
            <a:chOff x="5943600" y="4472223"/>
            <a:chExt cx="914400" cy="682484"/>
          </a:xfrm>
        </p:grpSpPr>
        <p:sp>
          <p:nvSpPr>
            <p:cNvPr id="144" name="Down Arrow 143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7495856" y="4547376"/>
            <a:ext cx="457198" cy="1259977"/>
            <a:chOff x="5943600" y="4472223"/>
            <a:chExt cx="914400" cy="682484"/>
          </a:xfrm>
        </p:grpSpPr>
        <p:sp>
          <p:nvSpPr>
            <p:cNvPr id="150" name="Down Arrow 149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8040299" y="4551903"/>
            <a:ext cx="457198" cy="1259977"/>
            <a:chOff x="5943600" y="4472223"/>
            <a:chExt cx="914400" cy="682484"/>
          </a:xfrm>
        </p:grpSpPr>
        <p:sp>
          <p:nvSpPr>
            <p:cNvPr id="153" name="Down Arrow 152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8593740" y="4541604"/>
            <a:ext cx="457198" cy="1259977"/>
            <a:chOff x="5943600" y="4472223"/>
            <a:chExt cx="914400" cy="682484"/>
          </a:xfrm>
        </p:grpSpPr>
        <p:sp>
          <p:nvSpPr>
            <p:cNvPr id="156" name="Down Arrow 155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9129265" y="4552833"/>
            <a:ext cx="457198" cy="1259977"/>
            <a:chOff x="5943600" y="4472223"/>
            <a:chExt cx="914400" cy="682484"/>
          </a:xfrm>
        </p:grpSpPr>
        <p:sp>
          <p:nvSpPr>
            <p:cNvPr id="159" name="Down Arrow 158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9641562" y="4541604"/>
            <a:ext cx="457198" cy="1259977"/>
            <a:chOff x="5943600" y="4472223"/>
            <a:chExt cx="914400" cy="682484"/>
          </a:xfrm>
        </p:grpSpPr>
        <p:sp>
          <p:nvSpPr>
            <p:cNvPr id="162" name="Down Arrow 161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10148055" y="4546964"/>
            <a:ext cx="457198" cy="1259977"/>
            <a:chOff x="5943600" y="4472223"/>
            <a:chExt cx="914400" cy="682484"/>
          </a:xfrm>
        </p:grpSpPr>
        <p:sp>
          <p:nvSpPr>
            <p:cNvPr id="165" name="Down Arrow 164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10664114" y="4547467"/>
            <a:ext cx="457198" cy="1259977"/>
            <a:chOff x="5943600" y="4472223"/>
            <a:chExt cx="914400" cy="682484"/>
          </a:xfrm>
        </p:grpSpPr>
        <p:sp>
          <p:nvSpPr>
            <p:cNvPr id="168" name="Down Arrow 167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6908433" y="5007736"/>
            <a:ext cx="457198" cy="793846"/>
            <a:chOff x="5943600" y="4472223"/>
            <a:chExt cx="914400" cy="682484"/>
          </a:xfrm>
        </p:grpSpPr>
        <p:sp>
          <p:nvSpPr>
            <p:cNvPr id="171" name="Down Arrow 170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8045138" y="4998156"/>
            <a:ext cx="457198" cy="793846"/>
            <a:chOff x="5943600" y="4472223"/>
            <a:chExt cx="914400" cy="682484"/>
          </a:xfrm>
        </p:grpSpPr>
        <p:sp>
          <p:nvSpPr>
            <p:cNvPr id="174" name="Down Arrow 173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7493822" y="5006105"/>
            <a:ext cx="457198" cy="793846"/>
            <a:chOff x="5943600" y="4472223"/>
            <a:chExt cx="914400" cy="682484"/>
          </a:xfrm>
        </p:grpSpPr>
        <p:sp>
          <p:nvSpPr>
            <p:cNvPr id="177" name="Down Arrow 176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8591965" y="4992007"/>
            <a:ext cx="457198" cy="793846"/>
            <a:chOff x="5943600" y="4472223"/>
            <a:chExt cx="914400" cy="682484"/>
          </a:xfrm>
        </p:grpSpPr>
        <p:sp>
          <p:nvSpPr>
            <p:cNvPr id="180" name="Down Arrow 179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9137600" y="5006105"/>
            <a:ext cx="457198" cy="793846"/>
            <a:chOff x="5943600" y="4472223"/>
            <a:chExt cx="914400" cy="682484"/>
          </a:xfrm>
        </p:grpSpPr>
        <p:sp>
          <p:nvSpPr>
            <p:cNvPr id="183" name="Down Arrow 182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9649810" y="5006105"/>
            <a:ext cx="457198" cy="793846"/>
            <a:chOff x="5943600" y="4472223"/>
            <a:chExt cx="914400" cy="682484"/>
          </a:xfrm>
        </p:grpSpPr>
        <p:sp>
          <p:nvSpPr>
            <p:cNvPr id="186" name="Down Arrow 185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10155072" y="5007736"/>
            <a:ext cx="457198" cy="793846"/>
            <a:chOff x="5943600" y="4472223"/>
            <a:chExt cx="914400" cy="682484"/>
          </a:xfrm>
        </p:grpSpPr>
        <p:sp>
          <p:nvSpPr>
            <p:cNvPr id="189" name="Down Arrow 188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10659034" y="4992007"/>
            <a:ext cx="457198" cy="793846"/>
            <a:chOff x="5943600" y="4472223"/>
            <a:chExt cx="914400" cy="682484"/>
          </a:xfrm>
        </p:grpSpPr>
        <p:sp>
          <p:nvSpPr>
            <p:cNvPr id="192" name="Down Arrow 191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11203176" y="5007736"/>
            <a:ext cx="457198" cy="793846"/>
            <a:chOff x="5943600" y="4472223"/>
            <a:chExt cx="914400" cy="682484"/>
          </a:xfrm>
        </p:grpSpPr>
        <p:sp>
          <p:nvSpPr>
            <p:cNvPr id="195" name="Down Arrow 194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388267" y="3461657"/>
            <a:ext cx="5660573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Wingdings 2" panose="05020102010507070707" pitchFamily="18" charset="2"/>
              <a:buChar char=""/>
              <a:defRPr/>
            </a:pPr>
            <a:r>
              <a:rPr lang="en-US" sz="2000" b="1" dirty="0"/>
              <a:t>Benefit: </a:t>
            </a:r>
            <a:r>
              <a:rPr lang="en-US" sz="2000" dirty="0"/>
              <a:t>Easy to understand and </a:t>
            </a:r>
            <a:r>
              <a:rPr lang="en-US" sz="2000" dirty="0" smtClean="0"/>
              <a:t>implement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Wingdings 2" panose="05020102010507070707" pitchFamily="18" charset="2"/>
              <a:buChar char=""/>
              <a:defRPr/>
            </a:pPr>
            <a:r>
              <a:rPr lang="en-US" sz="2000" b="1" dirty="0" smtClean="0"/>
              <a:t>Disadvantage</a:t>
            </a:r>
            <a:r>
              <a:rPr lang="en-US" sz="2000" b="1" dirty="0"/>
              <a:t>: </a:t>
            </a:r>
            <a:r>
              <a:rPr lang="en-US" sz="2000" dirty="0"/>
              <a:t>Inefficient – slow for large arrays</a:t>
            </a:r>
          </a:p>
        </p:txBody>
      </p:sp>
    </p:spTree>
    <p:extLst>
      <p:ext uri="{BB962C8B-B14F-4D97-AF65-F5344CB8AC3E}">
        <p14:creationId xmlns:p14="http://schemas.microsoft.com/office/powerpoint/2010/main" val="161167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5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6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>
                      <p:stCondLst>
                        <p:cond delay="indefinite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3" fill="hold">
                            <p:stCondLst>
                              <p:cond delay="0"/>
                            </p:stCondLst>
                            <p:childTnLst>
                              <p:par>
                                <p:cTn id="6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4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0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1" fill="hold">
                      <p:stCondLst>
                        <p:cond delay="indefinite"/>
                      </p:stCondLst>
                      <p:childTnLst>
                        <p:par>
                          <p:cTn id="662" fill="hold">
                            <p:stCondLst>
                              <p:cond delay="0"/>
                            </p:stCondLst>
                            <p:childTnLst>
                              <p:par>
                                <p:cTn id="6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fill="hold">
                      <p:stCondLst>
                        <p:cond delay="indefinite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0"/>
                            </p:stCondLst>
                            <p:childTnLst>
                              <p:par>
                                <p:cTn id="6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2" fill="hold">
                      <p:stCondLst>
                        <p:cond delay="indefinite"/>
                      </p:stCondLst>
                      <p:childTnLst>
                        <p:par>
                          <p:cTn id="673" fill="hold">
                            <p:stCondLst>
                              <p:cond delay="0"/>
                            </p:stCondLst>
                            <p:childTnLst>
                              <p:par>
                                <p:cTn id="6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6" fill="hold">
                      <p:stCondLst>
                        <p:cond delay="indefinite"/>
                      </p:stCondLst>
                      <p:childTnLst>
                        <p:par>
                          <p:cTn id="677" fill="hold">
                            <p:stCondLst>
                              <p:cond delay="0"/>
                            </p:stCondLst>
                            <p:childTnLst>
                              <p:par>
                                <p:cTn id="6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2" fill="hold">
                            <p:stCondLst>
                              <p:cond delay="0"/>
                            </p:stCondLst>
                            <p:childTnLst>
                              <p:par>
                                <p:cTn id="68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1" fill="hold">
                      <p:stCondLst>
                        <p:cond delay="indefinite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7" fill="hold">
                            <p:stCondLst>
                              <p:cond delay="0"/>
                            </p:stCondLst>
                            <p:childTnLst>
                              <p:par>
                                <p:cTn id="70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0" fill="hold">
                      <p:stCondLst>
                        <p:cond delay="indefinite"/>
                      </p:stCondLst>
                      <p:childTnLst>
                        <p:par>
                          <p:cTn id="721" fill="hold">
                            <p:stCondLst>
                              <p:cond delay="0"/>
                            </p:stCondLst>
                            <p:childTnLst>
                              <p:par>
                                <p:cTn id="7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4" fill="hold">
                      <p:stCondLst>
                        <p:cond delay="indefinite"/>
                      </p:stCondLst>
                      <p:childTnLst>
                        <p:par>
                          <p:cTn id="725" fill="hold">
                            <p:stCondLst>
                              <p:cond delay="0"/>
                            </p:stCondLst>
                            <p:childTnLst>
                              <p:par>
                                <p:cTn id="7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8" fill="hold">
                            <p:stCondLst>
                              <p:cond delay="0"/>
                            </p:stCondLst>
                            <p:childTnLst>
                              <p:par>
                                <p:cTn id="7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5" fill="hold">
                      <p:stCondLst>
                        <p:cond delay="indefinite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0"/>
                            </p:stCondLst>
                            <p:childTnLst>
                              <p:par>
                                <p:cTn id="74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3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4" fill="hold">
                      <p:stCondLst>
                        <p:cond delay="indefinite"/>
                      </p:stCondLst>
                      <p:childTnLst>
                        <p:par>
                          <p:cTn id="755" fill="hold">
                            <p:stCondLst>
                              <p:cond delay="0"/>
                            </p:stCondLst>
                            <p:childTnLst>
                              <p:par>
                                <p:cTn id="7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8" fill="hold">
                      <p:stCondLst>
                        <p:cond delay="indefinite"/>
                      </p:stCondLst>
                      <p:childTnLst>
                        <p:par>
                          <p:cTn id="759" fill="hold">
                            <p:stCondLst>
                              <p:cond delay="0"/>
                            </p:stCondLst>
                            <p:childTnLst>
                              <p:par>
                                <p:cTn id="7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2" fill="hold">
                      <p:stCondLst>
                        <p:cond delay="indefinite"/>
                      </p:stCondLst>
                      <p:childTnLst>
                        <p:par>
                          <p:cTn id="763" fill="hold">
                            <p:stCondLst>
                              <p:cond delay="0"/>
                            </p:stCondLst>
                            <p:childTnLst>
                              <p:par>
                                <p:cTn id="7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9" grpId="0" animBg="1"/>
      <p:bldP spid="49" grpId="1" animBg="1"/>
      <p:bldP spid="50" grpId="0" animBg="1"/>
      <p:bldP spid="51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5" grpId="0" animBg="1"/>
      <p:bldP spid="85" grpId="1" animBg="1"/>
      <p:bldP spid="95" grpId="0" animBg="1"/>
      <p:bldP spid="95" grpId="1" animBg="1"/>
      <p:bldP spid="97" grpId="0" animBg="1"/>
      <p:bldP spid="99" grpId="0" animBg="1"/>
      <p:bldP spid="105" grpId="0" animBg="1"/>
      <p:bldP spid="105" grpId="1" animBg="1"/>
      <p:bldP spid="107" grpId="0" animBg="1"/>
      <p:bldP spid="107" grpId="1" animBg="1"/>
      <p:bldP spid="109" grpId="0" animBg="1"/>
      <p:bldP spid="109" grpId="1" animBg="1"/>
      <p:bldP spid="113" grpId="0" animBg="1"/>
      <p:bldP spid="114" grpId="0" animBg="1"/>
      <p:bldP spid="115" grpId="0" animBg="1"/>
      <p:bldP spid="115" grpId="1" animBg="1"/>
      <p:bldP spid="116" grpId="0" animBg="1"/>
      <p:bldP spid="117" grpId="0" animBg="1"/>
      <p:bldP spid="117" grpId="1" animBg="1"/>
      <p:bldP spid="119" grpId="0" animBg="1"/>
      <p:bldP spid="119" grpId="1" animBg="1"/>
      <p:bldP spid="125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330" y="124570"/>
            <a:ext cx="5163060" cy="646393"/>
          </a:xfrm>
        </p:spPr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270172" y="124571"/>
            <a:ext cx="5725886" cy="397934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2600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/* sorting element in ascending order */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3300" b="1" dirty="0" err="1" smtClean="0">
                <a:solidFill>
                  <a:srgbClr val="0000B0"/>
                </a:solidFill>
                <a:latin typeface="Courier New" charset="0"/>
                <a:ea typeface="MS PGothic" charset="0"/>
              </a:rPr>
              <a:t>int</a:t>
            </a:r>
            <a:r>
              <a:rPr lang="en-US" altLang="ja-JP" sz="3300" dirty="0" smtClean="0">
                <a:latin typeface="Courier New" charset="0"/>
                <a:ea typeface="MS PGothic" charset="0"/>
              </a:rPr>
              <a:t> </a:t>
            </a:r>
            <a:r>
              <a:rPr lang="en-US" altLang="ja-JP" sz="3300" i="1" dirty="0" err="1" smtClean="0">
                <a:latin typeface="Courier New" charset="0"/>
                <a:ea typeface="MS PGothic" charset="0"/>
              </a:rPr>
              <a:t>i</a:t>
            </a:r>
            <a:r>
              <a:rPr lang="en-US" altLang="ja-JP" sz="3300" dirty="0" smtClean="0">
                <a:latin typeface="Courier New" charset="0"/>
                <a:ea typeface="MS PGothic" charset="0"/>
              </a:rPr>
              <a:t>, </a:t>
            </a:r>
            <a:r>
              <a:rPr lang="en-US" altLang="ja-JP" sz="3300" i="1" dirty="0" smtClean="0">
                <a:latin typeface="Courier New" charset="0"/>
                <a:ea typeface="MS PGothic" charset="0"/>
              </a:rPr>
              <a:t>j</a:t>
            </a:r>
            <a:r>
              <a:rPr lang="en-US" altLang="ja-JP" sz="3300" dirty="0" smtClean="0">
                <a:latin typeface="Courier New" charset="0"/>
                <a:ea typeface="MS PGothic" charset="0"/>
              </a:rPr>
              <a:t>, k, </a:t>
            </a:r>
            <a:r>
              <a:rPr lang="en-US" altLang="ja-JP" sz="3300" i="1" dirty="0" err="1" smtClean="0">
                <a:latin typeface="Courier New" charset="0"/>
                <a:ea typeface="MS PGothic" charset="0"/>
              </a:rPr>
              <a:t>tempVal</a:t>
            </a:r>
            <a:r>
              <a:rPr lang="en-US" altLang="ja-JP" sz="3300" dirty="0" smtClean="0">
                <a:latin typeface="Courier New" charset="0"/>
                <a:ea typeface="MS PGothic" charset="0"/>
              </a:rPr>
              <a:t>, </a:t>
            </a:r>
            <a:r>
              <a:rPr lang="en-US" altLang="ja-JP" sz="3300" i="1" dirty="0" smtClean="0">
                <a:latin typeface="Courier New" charset="0"/>
                <a:ea typeface="MS PGothic" charset="0"/>
              </a:rPr>
              <a:t>List</a:t>
            </a:r>
            <a:r>
              <a:rPr lang="en-US" altLang="ja-JP" sz="3300" dirty="0" smtClean="0">
                <a:latin typeface="Courier New" charset="0"/>
                <a:ea typeface="MS PGothic" charset="0"/>
              </a:rPr>
              <a:t>[100];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2600" dirty="0" smtClean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/* </a:t>
            </a:r>
            <a:r>
              <a:rPr lang="en-US" altLang="ja-JP" sz="2600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find the smallest value for index </a:t>
            </a:r>
            <a:r>
              <a:rPr lang="en-US" altLang="ja-JP" sz="2600" dirty="0" err="1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i</a:t>
            </a:r>
            <a:r>
              <a:rPr lang="en-US" altLang="ja-JP" sz="2600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 */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b="1" dirty="0">
                <a:solidFill>
                  <a:schemeClr val="accent2"/>
                </a:solidFill>
                <a:latin typeface="Courier New" charset="0"/>
                <a:ea typeface="MS PGothic" charset="0"/>
              </a:rPr>
              <a:t>for</a:t>
            </a:r>
            <a:r>
              <a:rPr lang="en-US" altLang="ja-JP" dirty="0">
                <a:latin typeface="Courier New" charset="0"/>
                <a:ea typeface="MS PGothic" charset="0"/>
              </a:rPr>
              <a:t> 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( </a:t>
            </a:r>
            <a:r>
              <a:rPr lang="en-US" altLang="ja-JP" i="1" dirty="0" err="1" smtClean="0">
                <a:latin typeface="Courier New" charset="0"/>
                <a:ea typeface="MS PGothic" charset="0"/>
              </a:rPr>
              <a:t>i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=0</a:t>
            </a:r>
            <a:r>
              <a:rPr lang="en-US" altLang="ja-JP" dirty="0">
                <a:latin typeface="Courier New" charset="0"/>
                <a:ea typeface="MS PGothic" charset="0"/>
              </a:rPr>
              <a:t>; </a:t>
            </a:r>
            <a:r>
              <a:rPr lang="en-US" altLang="ja-JP" i="1" dirty="0" err="1">
                <a:latin typeface="Courier New" charset="0"/>
                <a:ea typeface="MS PGothic" charset="0"/>
              </a:rPr>
              <a:t>i</a:t>
            </a:r>
            <a:r>
              <a:rPr lang="en-US" altLang="ja-JP" dirty="0">
                <a:latin typeface="Courier New" charset="0"/>
                <a:ea typeface="MS PGothic" charset="0"/>
              </a:rPr>
              <a:t>&lt;</a:t>
            </a:r>
            <a:r>
              <a:rPr lang="en-US" altLang="ja-JP" i="1" dirty="0">
                <a:latin typeface="Courier New" charset="0"/>
                <a:ea typeface="MS PGothic" charset="0"/>
              </a:rPr>
              <a:t>n</a:t>
            </a:r>
            <a:r>
              <a:rPr lang="en-US" altLang="ja-JP" dirty="0">
                <a:latin typeface="Courier New" charset="0"/>
                <a:ea typeface="MS PGothic" charset="0"/>
              </a:rPr>
              <a:t>-1; 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++</a:t>
            </a:r>
            <a:r>
              <a:rPr lang="en-US" altLang="ja-JP" i="1" dirty="0" err="1" smtClean="0">
                <a:latin typeface="Courier New" charset="0"/>
                <a:ea typeface="MS PGothic" charset="0"/>
              </a:rPr>
              <a:t>i</a:t>
            </a:r>
            <a:r>
              <a:rPr lang="en-US" altLang="ja-JP" i="1" dirty="0" smtClean="0">
                <a:latin typeface="Courier New" charset="0"/>
                <a:ea typeface="MS PGothic" charset="0"/>
              </a:rPr>
              <a:t> 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){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dirty="0">
                <a:latin typeface="Courier New" charset="0"/>
                <a:ea typeface="MS PGothic" charset="0"/>
              </a:rPr>
              <a:t> 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  </a:t>
            </a:r>
            <a:r>
              <a:rPr lang="en-US" altLang="ja-JP" i="1" dirty="0" smtClean="0">
                <a:latin typeface="Courier New" charset="0"/>
                <a:ea typeface="MS PGothic" charset="0"/>
              </a:rPr>
              <a:t>k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 = </a:t>
            </a:r>
            <a:r>
              <a:rPr lang="en-US" altLang="ja-JP" i="1" dirty="0" err="1" smtClean="0">
                <a:latin typeface="Courier New" charset="0"/>
                <a:ea typeface="MS PGothic" charset="0"/>
              </a:rPr>
              <a:t>i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; </a:t>
            </a:r>
            <a:r>
              <a:rPr lang="en-US" altLang="ja-JP" sz="2600" dirty="0" smtClean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// consider value in k as smallest </a:t>
            </a:r>
            <a:endParaRPr lang="en-US" altLang="ja-JP" sz="2600" dirty="0">
              <a:latin typeface="Courier New" charset="0"/>
              <a:ea typeface="MS PGothic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2600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/* compare with rest of the element in index j*/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dirty="0" smtClean="0">
                <a:latin typeface="Courier New" charset="0"/>
                <a:ea typeface="MS PGothic" charset="0"/>
              </a:rPr>
              <a:t>	</a:t>
            </a:r>
            <a:r>
              <a:rPr lang="en-US" altLang="ja-JP" b="1" dirty="0" smtClean="0">
                <a:solidFill>
                  <a:schemeClr val="accent2"/>
                </a:solidFill>
                <a:latin typeface="Courier New" charset="0"/>
                <a:ea typeface="MS PGothic" charset="0"/>
              </a:rPr>
              <a:t>for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 ( </a:t>
            </a:r>
            <a:r>
              <a:rPr lang="en-US" altLang="ja-JP" i="1" dirty="0" smtClean="0">
                <a:latin typeface="Courier New" charset="0"/>
                <a:ea typeface="MS PGothic" charset="0"/>
              </a:rPr>
              <a:t>j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=</a:t>
            </a:r>
            <a:r>
              <a:rPr lang="en-US" altLang="ja-JP" i="1" dirty="0" smtClean="0">
                <a:latin typeface="Courier New" charset="0"/>
                <a:ea typeface="MS PGothic" charset="0"/>
              </a:rPr>
              <a:t>i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+1</a:t>
            </a:r>
            <a:r>
              <a:rPr lang="en-US" altLang="ja-JP" dirty="0">
                <a:latin typeface="Courier New" charset="0"/>
                <a:ea typeface="MS PGothic" charset="0"/>
              </a:rPr>
              <a:t>; </a:t>
            </a:r>
            <a:r>
              <a:rPr lang="en-US" altLang="ja-JP" i="1" dirty="0">
                <a:latin typeface="Courier New" charset="0"/>
                <a:ea typeface="MS PGothic" charset="0"/>
              </a:rPr>
              <a:t>j</a:t>
            </a:r>
            <a:r>
              <a:rPr lang="en-US" altLang="ja-JP" dirty="0">
                <a:latin typeface="Courier New" charset="0"/>
                <a:ea typeface="MS PGothic" charset="0"/>
              </a:rPr>
              <a:t>&lt;</a:t>
            </a:r>
            <a:r>
              <a:rPr lang="en-US" altLang="ja-JP" i="1" dirty="0">
                <a:latin typeface="Courier New" charset="0"/>
                <a:ea typeface="MS PGothic" charset="0"/>
              </a:rPr>
              <a:t>n</a:t>
            </a:r>
            <a:r>
              <a:rPr lang="en-US" altLang="ja-JP" dirty="0">
                <a:latin typeface="Courier New" charset="0"/>
                <a:ea typeface="MS PGothic" charset="0"/>
              </a:rPr>
              <a:t>; ++</a:t>
            </a:r>
            <a:r>
              <a:rPr lang="en-US" altLang="ja-JP" i="1" dirty="0" smtClean="0">
                <a:latin typeface="Courier New" charset="0"/>
                <a:ea typeface="MS PGothic" charset="0"/>
              </a:rPr>
              <a:t>j 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)</a:t>
            </a:r>
            <a:endParaRPr lang="en-US" altLang="ja-JP" dirty="0">
              <a:latin typeface="Courier New" charset="0"/>
              <a:ea typeface="MS PGothic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ja-JP" sz="2500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/* </a:t>
            </a:r>
            <a:r>
              <a:rPr lang="en-US" altLang="ja-JP" sz="2500" dirty="0" smtClean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change k to j if value </a:t>
            </a:r>
            <a:r>
              <a:rPr lang="en-US" altLang="ja-JP" sz="2500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at index </a:t>
            </a:r>
            <a:r>
              <a:rPr lang="en-US" altLang="ja-JP" sz="2500" dirty="0" smtClean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j </a:t>
            </a:r>
            <a:r>
              <a:rPr lang="en-US" altLang="ja-JP" sz="2500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is small  */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dirty="0" smtClean="0">
                <a:latin typeface="Courier New" charset="0"/>
                <a:ea typeface="MS PGothic" charset="0"/>
              </a:rPr>
              <a:t>		</a:t>
            </a:r>
            <a:r>
              <a:rPr lang="en-US" altLang="ja-JP" b="1" dirty="0" smtClean="0">
                <a:solidFill>
                  <a:schemeClr val="accent2"/>
                </a:solidFill>
                <a:latin typeface="Courier New" charset="0"/>
                <a:ea typeface="MS PGothic" charset="0"/>
              </a:rPr>
              <a:t>if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( </a:t>
            </a:r>
            <a:r>
              <a:rPr lang="en-US" altLang="ja-JP" i="1" dirty="0" smtClean="0">
                <a:latin typeface="Courier New" charset="0"/>
                <a:ea typeface="MS PGothic" charset="0"/>
              </a:rPr>
              <a:t>List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[</a:t>
            </a:r>
            <a:r>
              <a:rPr lang="en-US" altLang="ja-JP" i="1" dirty="0" smtClean="0">
                <a:latin typeface="Courier New" charset="0"/>
                <a:ea typeface="MS PGothic" charset="0"/>
              </a:rPr>
              <a:t>k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] </a:t>
            </a:r>
            <a:r>
              <a:rPr lang="en-US" altLang="ja-JP" dirty="0">
                <a:latin typeface="Courier New" charset="0"/>
                <a:ea typeface="MS PGothic" charset="0"/>
              </a:rPr>
              <a:t>&gt; </a:t>
            </a:r>
            <a:r>
              <a:rPr lang="en-US" altLang="ja-JP" i="1" dirty="0" smtClean="0">
                <a:latin typeface="Courier New" charset="0"/>
                <a:ea typeface="MS PGothic" charset="0"/>
              </a:rPr>
              <a:t>List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[</a:t>
            </a:r>
            <a:r>
              <a:rPr lang="en-US" altLang="ja-JP" i="1" dirty="0" smtClean="0">
                <a:latin typeface="Courier New" charset="0"/>
                <a:ea typeface="MS PGothic" charset="0"/>
              </a:rPr>
              <a:t>j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] ) k = j;</a:t>
            </a:r>
            <a:endParaRPr lang="en-US" altLang="ja-JP" dirty="0">
              <a:latin typeface="Courier New" charset="0"/>
              <a:ea typeface="MS PGothic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2600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/* interchange if value at index </a:t>
            </a:r>
            <a:r>
              <a:rPr lang="en-US" altLang="ja-JP" sz="2600" dirty="0" smtClean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k </a:t>
            </a:r>
            <a:r>
              <a:rPr lang="en-US" altLang="ja-JP" sz="2600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is small  */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dirty="0" smtClean="0">
                <a:latin typeface="Courier New" charset="0"/>
                <a:ea typeface="MS PGothic" charset="0"/>
              </a:rPr>
              <a:t>	</a:t>
            </a:r>
            <a:r>
              <a:rPr lang="en-US" altLang="ja-JP" i="1" dirty="0" err="1" smtClean="0">
                <a:latin typeface="Courier New" charset="0"/>
                <a:ea typeface="MS PGothic" charset="0"/>
              </a:rPr>
              <a:t>tempVal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 </a:t>
            </a:r>
            <a:r>
              <a:rPr lang="en-US" altLang="ja-JP" dirty="0">
                <a:latin typeface="Courier New" charset="0"/>
                <a:ea typeface="MS PGothic" charset="0"/>
              </a:rPr>
              <a:t>= </a:t>
            </a:r>
            <a:r>
              <a:rPr lang="en-US" altLang="ja-JP" i="1" dirty="0" smtClean="0">
                <a:latin typeface="Courier New" charset="0"/>
                <a:ea typeface="MS PGothic" charset="0"/>
              </a:rPr>
              <a:t>List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[</a:t>
            </a:r>
            <a:r>
              <a:rPr lang="en-US" altLang="ja-JP" i="1" dirty="0" err="1" smtClean="0">
                <a:latin typeface="Courier New" charset="0"/>
                <a:ea typeface="MS PGothic" charset="0"/>
              </a:rPr>
              <a:t>i</a:t>
            </a:r>
            <a:r>
              <a:rPr lang="en-US" altLang="ja-JP" dirty="0">
                <a:latin typeface="Courier New" charset="0"/>
                <a:ea typeface="MS PGothic" charset="0"/>
              </a:rPr>
              <a:t>];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dirty="0" smtClean="0">
                <a:latin typeface="Courier New" charset="0"/>
                <a:ea typeface="MS PGothic" charset="0"/>
              </a:rPr>
              <a:t>	</a:t>
            </a:r>
            <a:r>
              <a:rPr lang="en-US" altLang="ja-JP" i="1" dirty="0" smtClean="0">
                <a:latin typeface="Courier New" charset="0"/>
                <a:ea typeface="MS PGothic" charset="0"/>
              </a:rPr>
              <a:t>List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[</a:t>
            </a:r>
            <a:r>
              <a:rPr lang="en-US" altLang="ja-JP" i="1" dirty="0" err="1" smtClean="0">
                <a:latin typeface="Courier New" charset="0"/>
                <a:ea typeface="MS PGothic" charset="0"/>
              </a:rPr>
              <a:t>i</a:t>
            </a:r>
            <a:r>
              <a:rPr lang="en-US" altLang="ja-JP" dirty="0">
                <a:latin typeface="Courier New" charset="0"/>
                <a:ea typeface="MS PGothic" charset="0"/>
              </a:rPr>
              <a:t>] = </a:t>
            </a:r>
            <a:r>
              <a:rPr lang="en-US" altLang="ja-JP" i="1" dirty="0" smtClean="0">
                <a:latin typeface="Courier New" charset="0"/>
                <a:ea typeface="MS PGothic" charset="0"/>
              </a:rPr>
              <a:t>List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[</a:t>
            </a:r>
            <a:r>
              <a:rPr lang="en-US" altLang="ja-JP" i="1" dirty="0" smtClean="0">
                <a:latin typeface="Courier New" charset="0"/>
                <a:ea typeface="MS PGothic" charset="0"/>
              </a:rPr>
              <a:t>k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];</a:t>
            </a:r>
            <a:endParaRPr lang="en-US" altLang="ja-JP" dirty="0">
              <a:latin typeface="Courier New" charset="0"/>
              <a:ea typeface="MS PGothic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dirty="0" smtClean="0">
                <a:latin typeface="Courier New" charset="0"/>
                <a:ea typeface="MS PGothic" charset="0"/>
              </a:rPr>
              <a:t>	</a:t>
            </a:r>
            <a:r>
              <a:rPr lang="en-US" altLang="ja-JP" i="1" dirty="0" smtClean="0">
                <a:latin typeface="Courier New" charset="0"/>
                <a:ea typeface="MS PGothic" charset="0"/>
              </a:rPr>
              <a:t>List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[</a:t>
            </a:r>
            <a:r>
              <a:rPr lang="en-US" altLang="ja-JP" i="1" dirty="0" smtClean="0">
                <a:latin typeface="Courier New" charset="0"/>
                <a:ea typeface="MS PGothic" charset="0"/>
              </a:rPr>
              <a:t>k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] </a:t>
            </a:r>
            <a:r>
              <a:rPr lang="en-US" altLang="ja-JP" dirty="0">
                <a:latin typeface="Courier New" charset="0"/>
                <a:ea typeface="MS PGothic" charset="0"/>
              </a:rPr>
              <a:t>= </a:t>
            </a:r>
            <a:r>
              <a:rPr lang="en-US" altLang="ja-JP" i="1" dirty="0" err="1">
                <a:latin typeface="Courier New" charset="0"/>
                <a:ea typeface="MS PGothic" charset="0"/>
              </a:rPr>
              <a:t>tempVal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dirty="0">
                <a:latin typeface="Courier New" charset="0"/>
                <a:ea typeface="MS PGothic" charset="0"/>
              </a:rPr>
              <a:t>}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109330" y="770962"/>
            <a:ext cx="5431499" cy="5624591"/>
          </a:xfrm>
        </p:spPr>
        <p:txBody>
          <a:bodyPr>
            <a:normAutofit/>
          </a:bodyPr>
          <a:lstStyle/>
          <a:p>
            <a:pPr marL="285750" indent="-285750" algn="just">
              <a:buFont typeface="Wingdings 2" panose="05020102010507070707" pitchFamily="18" charset="2"/>
              <a:buChar char=""/>
            </a:pPr>
            <a:r>
              <a:rPr lang="en-US" sz="2800" b="1" dirty="0"/>
              <a:t>Concept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dirty="0"/>
              <a:t>Locate smallest element in array.  I</a:t>
            </a:r>
            <a:r>
              <a:rPr lang="en-US" sz="2400" dirty="0" smtClean="0"/>
              <a:t>nterchange </a:t>
            </a:r>
            <a:r>
              <a:rPr lang="en-US" sz="2400" dirty="0"/>
              <a:t>it with element in position </a:t>
            </a:r>
            <a:r>
              <a:rPr lang="en-US" sz="2400" dirty="0" smtClean="0"/>
              <a:t>0.</a:t>
            </a:r>
            <a:endParaRPr lang="en-US" sz="2400" dirty="0"/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dirty="0"/>
              <a:t>Locate next smallest element in array.  I</a:t>
            </a:r>
            <a:r>
              <a:rPr lang="en-US" sz="2400" dirty="0" smtClean="0"/>
              <a:t>nterchange </a:t>
            </a:r>
            <a:r>
              <a:rPr lang="en-US" sz="2400" dirty="0"/>
              <a:t>it with element in position 1.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dirty="0"/>
              <a:t>Continue until all elements are arranged in order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Fahad Ahmed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Searching - Sorting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170432" y="563270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9728" y="563270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30936" y="563270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170432" y="563270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752344" y="563270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803904" y="563270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400" y="563270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08016" y="563635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2296" y="563270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168524" y="563270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693622" y="563635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222386" y="563270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753634" y="563270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275430" y="563270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806678" y="563270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344524" y="563270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876215" y="563681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803904" y="563270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873752" y="563270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803904" y="563270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691640" y="563270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221992" y="563270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273552" y="563270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752344" y="563270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145698" y="4371037"/>
            <a:ext cx="457198" cy="1259977"/>
            <a:chOff x="5943600" y="4472223"/>
            <a:chExt cx="914400" cy="682484"/>
          </a:xfrm>
        </p:grpSpPr>
        <p:sp>
          <p:nvSpPr>
            <p:cNvPr id="141" name="Down Arrow 140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649197" y="4371580"/>
            <a:ext cx="457198" cy="1259977"/>
            <a:chOff x="5943600" y="4472223"/>
            <a:chExt cx="914400" cy="682484"/>
          </a:xfrm>
        </p:grpSpPr>
        <p:sp>
          <p:nvSpPr>
            <p:cNvPr id="144" name="Down Arrow 143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1225683" y="4366510"/>
            <a:ext cx="457198" cy="1259977"/>
            <a:chOff x="5943600" y="4472223"/>
            <a:chExt cx="914400" cy="682484"/>
          </a:xfrm>
        </p:grpSpPr>
        <p:sp>
          <p:nvSpPr>
            <p:cNvPr id="150" name="Down Arrow 149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1770126" y="4371037"/>
            <a:ext cx="457198" cy="1259977"/>
            <a:chOff x="5943600" y="4472223"/>
            <a:chExt cx="914400" cy="682484"/>
          </a:xfrm>
        </p:grpSpPr>
        <p:sp>
          <p:nvSpPr>
            <p:cNvPr id="153" name="Down Arrow 152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2323567" y="4360738"/>
            <a:ext cx="457198" cy="1259977"/>
            <a:chOff x="5943600" y="4472223"/>
            <a:chExt cx="914400" cy="682484"/>
          </a:xfrm>
        </p:grpSpPr>
        <p:sp>
          <p:nvSpPr>
            <p:cNvPr id="156" name="Down Arrow 155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2859092" y="4371967"/>
            <a:ext cx="457198" cy="1259977"/>
            <a:chOff x="5943600" y="4472223"/>
            <a:chExt cx="914400" cy="682484"/>
          </a:xfrm>
        </p:grpSpPr>
        <p:sp>
          <p:nvSpPr>
            <p:cNvPr id="159" name="Down Arrow 158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3371389" y="4360738"/>
            <a:ext cx="457198" cy="1259977"/>
            <a:chOff x="5943600" y="4472223"/>
            <a:chExt cx="914400" cy="682484"/>
          </a:xfrm>
        </p:grpSpPr>
        <p:sp>
          <p:nvSpPr>
            <p:cNvPr id="162" name="Down Arrow 161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3877882" y="4366098"/>
            <a:ext cx="457198" cy="1259977"/>
            <a:chOff x="5943600" y="4472223"/>
            <a:chExt cx="914400" cy="682484"/>
          </a:xfrm>
        </p:grpSpPr>
        <p:sp>
          <p:nvSpPr>
            <p:cNvPr id="165" name="Down Arrow 164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4393941" y="4366601"/>
            <a:ext cx="457198" cy="1259977"/>
            <a:chOff x="5943600" y="4472223"/>
            <a:chExt cx="914400" cy="682484"/>
          </a:xfrm>
        </p:grpSpPr>
        <p:sp>
          <p:nvSpPr>
            <p:cNvPr id="168" name="Down Arrow 167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638260" y="4826870"/>
            <a:ext cx="457198" cy="793846"/>
            <a:chOff x="5943600" y="4472223"/>
            <a:chExt cx="914400" cy="682484"/>
          </a:xfrm>
        </p:grpSpPr>
        <p:sp>
          <p:nvSpPr>
            <p:cNvPr id="171" name="Down Arrow 170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1774965" y="4817290"/>
            <a:ext cx="457198" cy="793846"/>
            <a:chOff x="5943600" y="4472223"/>
            <a:chExt cx="914400" cy="682484"/>
          </a:xfrm>
        </p:grpSpPr>
        <p:sp>
          <p:nvSpPr>
            <p:cNvPr id="174" name="Down Arrow 173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1223649" y="4825239"/>
            <a:ext cx="457198" cy="793846"/>
            <a:chOff x="5943600" y="4472223"/>
            <a:chExt cx="914400" cy="682484"/>
          </a:xfrm>
        </p:grpSpPr>
        <p:sp>
          <p:nvSpPr>
            <p:cNvPr id="177" name="Down Arrow 176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2321792" y="4811141"/>
            <a:ext cx="457198" cy="793846"/>
            <a:chOff x="5943600" y="4472223"/>
            <a:chExt cx="914400" cy="682484"/>
          </a:xfrm>
        </p:grpSpPr>
        <p:sp>
          <p:nvSpPr>
            <p:cNvPr id="180" name="Down Arrow 179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2867427" y="4825239"/>
            <a:ext cx="457198" cy="793846"/>
            <a:chOff x="5943600" y="4472223"/>
            <a:chExt cx="914400" cy="682484"/>
          </a:xfrm>
        </p:grpSpPr>
        <p:sp>
          <p:nvSpPr>
            <p:cNvPr id="183" name="Down Arrow 182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3379637" y="4825239"/>
            <a:ext cx="457198" cy="793846"/>
            <a:chOff x="5943600" y="4472223"/>
            <a:chExt cx="914400" cy="682484"/>
          </a:xfrm>
        </p:grpSpPr>
        <p:sp>
          <p:nvSpPr>
            <p:cNvPr id="186" name="Down Arrow 185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3884899" y="4826870"/>
            <a:ext cx="457198" cy="793846"/>
            <a:chOff x="5943600" y="4472223"/>
            <a:chExt cx="914400" cy="682484"/>
          </a:xfrm>
        </p:grpSpPr>
        <p:sp>
          <p:nvSpPr>
            <p:cNvPr id="189" name="Down Arrow 188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4388861" y="4811141"/>
            <a:ext cx="457198" cy="793846"/>
            <a:chOff x="5943600" y="4472223"/>
            <a:chExt cx="914400" cy="682484"/>
          </a:xfrm>
        </p:grpSpPr>
        <p:sp>
          <p:nvSpPr>
            <p:cNvPr id="192" name="Down Arrow 191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4933003" y="4826870"/>
            <a:ext cx="457198" cy="793846"/>
            <a:chOff x="5943600" y="4472223"/>
            <a:chExt cx="914400" cy="682484"/>
          </a:xfrm>
        </p:grpSpPr>
        <p:sp>
          <p:nvSpPr>
            <p:cNvPr id="195" name="Down Arrow 194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23954" y="6076553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55473" y="6078988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188563" y="6088541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736280" y="6086538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282584" y="6084190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773211" y="6093056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347530" y="6077697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3852403" y="6074852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99429" y="6083150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931050" y="6092398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192323" y="4239719"/>
            <a:ext cx="5660573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Wingdings 2" panose="05020102010507070707" pitchFamily="18" charset="2"/>
              <a:buChar char=""/>
              <a:defRPr/>
            </a:pPr>
            <a:r>
              <a:rPr lang="en-US" sz="2000" b="1" dirty="0"/>
              <a:t>Benefit: </a:t>
            </a:r>
            <a:r>
              <a:rPr lang="en-US" sz="2000" dirty="0"/>
              <a:t>More efficient than Bubble Sort, since fewer exchanges</a:t>
            </a:r>
            <a:endParaRPr lang="en-US" sz="2000" b="1" dirty="0" smtClean="0"/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Wingdings 2" panose="05020102010507070707" pitchFamily="18" charset="2"/>
              <a:buChar char=""/>
              <a:defRPr/>
            </a:pPr>
            <a:r>
              <a:rPr lang="en-US" sz="2000" b="1" dirty="0" smtClean="0"/>
              <a:t>Disadvantage</a:t>
            </a:r>
            <a:r>
              <a:rPr lang="en-US" sz="2000" b="1" dirty="0"/>
              <a:t>: </a:t>
            </a:r>
            <a:r>
              <a:rPr lang="en-US" sz="2000" dirty="0"/>
              <a:t>May not be as easy as Bubble Sort to understand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1255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1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9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5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4" fill="hold">
                      <p:stCondLst>
                        <p:cond delay="indefinite"/>
                      </p:stCondLst>
                      <p:childTnLst>
                        <p:par>
                          <p:cTn id="625" fill="hold">
                            <p:stCondLst>
                              <p:cond delay="0"/>
                            </p:stCondLst>
                            <p:childTnLst>
                              <p:par>
                                <p:cTn id="6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>
                      <p:stCondLst>
                        <p:cond delay="indefinite"/>
                      </p:stCondLst>
                      <p:childTnLst>
                        <p:par>
                          <p:cTn id="633" fill="hold">
                            <p:stCondLst>
                              <p:cond delay="0"/>
                            </p:stCondLst>
                            <p:childTnLst>
                              <p:par>
                                <p:cTn id="63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>
                      <p:stCondLst>
                        <p:cond delay="indefinite"/>
                      </p:stCondLst>
                      <p:childTnLst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50" grpId="0" animBg="1"/>
      <p:bldP spid="51" grpId="0" animBg="1"/>
      <p:bldP spid="52" grpId="0" animBg="1"/>
      <p:bldP spid="52" grpId="1" animBg="1"/>
      <p:bldP spid="55" grpId="0" animBg="1"/>
      <p:bldP spid="55" grpId="1" animBg="1"/>
      <p:bldP spid="57" grpId="0" animBg="1"/>
      <p:bldP spid="57" grpId="1" animBg="1"/>
      <p:bldP spid="68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97" grpId="0" animBg="1"/>
      <p:bldP spid="99" grpId="0" animBg="1"/>
      <p:bldP spid="107" grpId="0" animBg="1"/>
      <p:bldP spid="107" grpId="1" animBg="1"/>
      <p:bldP spid="113" grpId="0" animBg="1"/>
      <p:bldP spid="114" grpId="0" animBg="1"/>
      <p:bldP spid="116" grpId="0" animBg="1"/>
      <p:bldP spid="125" grpId="0" animBg="1"/>
      <p:bldP spid="2" grpId="0" animBg="1"/>
      <p:bldP spid="2" grpId="1" animBg="1"/>
      <p:bldP spid="118" grpId="0" animBg="1"/>
      <p:bldP spid="118" grpId="1" animBg="1"/>
      <p:bldP spid="120" grpId="0" animBg="1"/>
      <p:bldP spid="120" grpId="1" animBg="1"/>
      <p:bldP spid="120" grpId="2" animBg="1"/>
      <p:bldP spid="120" grpId="3" animBg="1"/>
      <p:bldP spid="120" grpId="4" animBg="1"/>
      <p:bldP spid="120" grpId="5" animBg="1"/>
      <p:bldP spid="121" grpId="0" animBg="1"/>
      <p:bldP spid="121" grpId="1" animBg="1"/>
      <p:bldP spid="122" grpId="0" animBg="1"/>
      <p:bldP spid="122" grpId="1" animBg="1"/>
      <p:bldP spid="122" grpId="2" animBg="1"/>
      <p:bldP spid="122" grpId="3" animBg="1"/>
      <p:bldP spid="124" grpId="0" animBg="1"/>
      <p:bldP spid="124" grpId="1" animBg="1"/>
      <p:bldP spid="124" grpId="2" animBg="1"/>
      <p:bldP spid="124" grpId="3" animBg="1"/>
      <p:bldP spid="124" grpId="4" animBg="1"/>
      <p:bldP spid="124" grpId="5" animBg="1"/>
      <p:bldP spid="124" grpId="6" animBg="1"/>
      <p:bldP spid="124" grpId="7" animBg="1"/>
      <p:bldP spid="124" grpId="8" animBg="1"/>
      <p:bldP spid="124" grpId="9" animBg="1"/>
      <p:bldP spid="126" grpId="0" animBg="1"/>
      <p:bldP spid="126" grpId="1" animBg="1"/>
      <p:bldP spid="127" grpId="0" animBg="1"/>
      <p:bldP spid="127" grpId="1" animBg="1"/>
      <p:bldP spid="127" grpId="2" animBg="1"/>
      <p:bldP spid="127" grpId="3" animBg="1"/>
      <p:bldP spid="127" grpId="4" animBg="1"/>
      <p:bldP spid="127" grpId="5" animBg="1"/>
      <p:bldP spid="127" grpId="6" animBg="1"/>
      <p:bldP spid="127" grpId="7" animBg="1"/>
      <p:bldP spid="128" grpId="0" animBg="1"/>
      <p:bldP spid="128" grpId="1" animBg="1"/>
      <p:bldP spid="128" grpId="2" animBg="1"/>
      <p:bldP spid="128" grpId="3" animBg="1"/>
      <p:bldP spid="129" grpId="0" animBg="1"/>
      <p:bldP spid="129" grpId="1" animBg="1"/>
      <p:bldP spid="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330" y="124570"/>
            <a:ext cx="5163060" cy="646393"/>
          </a:xfrm>
        </p:spPr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270172" y="124571"/>
            <a:ext cx="5725886" cy="397934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2600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/* sorting element in ascending order */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3300" b="1" dirty="0" err="1" smtClean="0">
                <a:solidFill>
                  <a:srgbClr val="0000B0"/>
                </a:solidFill>
                <a:latin typeface="Courier New" charset="0"/>
                <a:ea typeface="MS PGothic" charset="0"/>
              </a:rPr>
              <a:t>int</a:t>
            </a:r>
            <a:r>
              <a:rPr lang="en-US" altLang="ja-JP" sz="3300" dirty="0" smtClean="0">
                <a:latin typeface="Courier New" charset="0"/>
                <a:ea typeface="MS PGothic" charset="0"/>
              </a:rPr>
              <a:t> </a:t>
            </a:r>
            <a:r>
              <a:rPr lang="en-US" altLang="ja-JP" sz="3300" i="1" dirty="0" err="1" smtClean="0">
                <a:latin typeface="Courier New" charset="0"/>
                <a:ea typeface="MS PGothic" charset="0"/>
              </a:rPr>
              <a:t>i</a:t>
            </a:r>
            <a:r>
              <a:rPr lang="en-US" altLang="ja-JP" sz="3300" dirty="0" smtClean="0">
                <a:latin typeface="Courier New" charset="0"/>
                <a:ea typeface="MS PGothic" charset="0"/>
              </a:rPr>
              <a:t>, </a:t>
            </a:r>
            <a:r>
              <a:rPr lang="en-US" altLang="ja-JP" sz="3300" i="1" dirty="0" smtClean="0">
                <a:latin typeface="Courier New" charset="0"/>
                <a:ea typeface="MS PGothic" charset="0"/>
              </a:rPr>
              <a:t>j</a:t>
            </a:r>
            <a:r>
              <a:rPr lang="en-US" altLang="ja-JP" sz="3300" dirty="0" smtClean="0">
                <a:latin typeface="Courier New" charset="0"/>
                <a:ea typeface="MS PGothic" charset="0"/>
              </a:rPr>
              <a:t>, v, </a:t>
            </a:r>
            <a:r>
              <a:rPr lang="en-US" altLang="ja-JP" sz="3300" i="1" dirty="0" smtClean="0">
                <a:latin typeface="Courier New" charset="0"/>
                <a:ea typeface="MS PGothic" charset="0"/>
              </a:rPr>
              <a:t>List</a:t>
            </a:r>
            <a:r>
              <a:rPr lang="en-US" altLang="ja-JP" sz="3300" dirty="0" smtClean="0">
                <a:latin typeface="Courier New" charset="0"/>
                <a:ea typeface="MS PGothic" charset="0"/>
              </a:rPr>
              <a:t>[100];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2600" dirty="0" smtClean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/* start with the 2</a:t>
            </a:r>
            <a:r>
              <a:rPr lang="en-US" altLang="ja-JP" sz="2600" baseline="30000" dirty="0" smtClean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nd</a:t>
            </a:r>
            <a:r>
              <a:rPr lang="en-US" altLang="ja-JP" sz="2600" dirty="0" smtClean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 element </a:t>
            </a:r>
            <a:r>
              <a:rPr lang="en-US" altLang="ja-JP" sz="2600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*/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b="1" dirty="0">
                <a:solidFill>
                  <a:schemeClr val="accent2"/>
                </a:solidFill>
                <a:latin typeface="Courier New" charset="0"/>
                <a:ea typeface="MS PGothic" charset="0"/>
              </a:rPr>
              <a:t>for</a:t>
            </a:r>
            <a:r>
              <a:rPr lang="en-US" altLang="ja-JP" dirty="0">
                <a:latin typeface="Courier New" charset="0"/>
                <a:ea typeface="MS PGothic" charset="0"/>
              </a:rPr>
              <a:t> 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( </a:t>
            </a:r>
            <a:r>
              <a:rPr lang="en-US" altLang="ja-JP" i="1" dirty="0" err="1" smtClean="0">
                <a:latin typeface="Courier New" charset="0"/>
                <a:ea typeface="MS PGothic" charset="0"/>
              </a:rPr>
              <a:t>i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=1; </a:t>
            </a:r>
            <a:r>
              <a:rPr lang="en-US" altLang="ja-JP" i="1" dirty="0" err="1" smtClean="0">
                <a:latin typeface="Courier New" charset="0"/>
                <a:ea typeface="MS PGothic" charset="0"/>
              </a:rPr>
              <a:t>i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&lt;</a:t>
            </a:r>
            <a:r>
              <a:rPr lang="en-US" altLang="ja-JP" i="1" dirty="0" smtClean="0">
                <a:latin typeface="Courier New" charset="0"/>
                <a:ea typeface="MS PGothic" charset="0"/>
              </a:rPr>
              <a:t>n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; ++</a:t>
            </a:r>
            <a:r>
              <a:rPr lang="en-US" altLang="ja-JP" i="1" dirty="0" err="1" smtClean="0">
                <a:latin typeface="Courier New" charset="0"/>
                <a:ea typeface="MS PGothic" charset="0"/>
              </a:rPr>
              <a:t>i</a:t>
            </a:r>
            <a:r>
              <a:rPr lang="en-US" altLang="ja-JP" i="1" dirty="0" smtClean="0">
                <a:latin typeface="Courier New" charset="0"/>
                <a:ea typeface="MS PGothic" charset="0"/>
              </a:rPr>
              <a:t> 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){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dirty="0">
                <a:latin typeface="Courier New" charset="0"/>
                <a:ea typeface="MS PGothic" charset="0"/>
              </a:rPr>
              <a:t> 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  </a:t>
            </a:r>
            <a:r>
              <a:rPr lang="en-US" altLang="ja-JP" i="1" dirty="0" smtClean="0">
                <a:latin typeface="Courier New" charset="0"/>
                <a:ea typeface="MS PGothic" charset="0"/>
              </a:rPr>
              <a:t>v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 = </a:t>
            </a:r>
            <a:r>
              <a:rPr lang="en-US" altLang="ja-JP" i="1" dirty="0" smtClean="0">
                <a:latin typeface="Courier New" charset="0"/>
                <a:ea typeface="MS PGothic" charset="0"/>
              </a:rPr>
              <a:t>List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[</a:t>
            </a:r>
            <a:r>
              <a:rPr lang="en-US" altLang="ja-JP" i="1" dirty="0" err="1" smtClean="0">
                <a:latin typeface="Courier New" charset="0"/>
                <a:ea typeface="MS PGothic" charset="0"/>
              </a:rPr>
              <a:t>i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]; </a:t>
            </a:r>
            <a:r>
              <a:rPr lang="en-US" altLang="ja-JP" sz="2600" dirty="0" smtClean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// store the current value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2600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 </a:t>
            </a:r>
            <a:r>
              <a:rPr lang="en-US" altLang="ja-JP" sz="2600" dirty="0" smtClean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   </a:t>
            </a:r>
            <a:r>
              <a:rPr lang="en-US" altLang="ja-JP" sz="3300" i="1" dirty="0">
                <a:latin typeface="Courier New" charset="0"/>
                <a:ea typeface="MS PGothic" charset="0"/>
              </a:rPr>
              <a:t>j</a:t>
            </a:r>
            <a:r>
              <a:rPr lang="en-US" altLang="ja-JP" sz="3300" dirty="0">
                <a:latin typeface="Courier New" charset="0"/>
                <a:ea typeface="MS PGothic" charset="0"/>
              </a:rPr>
              <a:t> = </a:t>
            </a:r>
            <a:r>
              <a:rPr lang="en-US" altLang="ja-JP" sz="3300" i="1" dirty="0" err="1">
                <a:latin typeface="Courier New" charset="0"/>
                <a:ea typeface="MS PGothic" charset="0"/>
              </a:rPr>
              <a:t>i</a:t>
            </a:r>
            <a:r>
              <a:rPr lang="en-US" altLang="ja-JP" sz="3300" dirty="0">
                <a:latin typeface="Courier New" charset="0"/>
                <a:ea typeface="MS PGothic" charset="0"/>
              </a:rPr>
              <a:t> - </a:t>
            </a:r>
            <a:r>
              <a:rPr lang="en-US" altLang="ja-JP" sz="3300" i="1" dirty="0">
                <a:latin typeface="Courier New" charset="0"/>
                <a:ea typeface="MS PGothic" charset="0"/>
              </a:rPr>
              <a:t>1</a:t>
            </a:r>
            <a:r>
              <a:rPr lang="en-US" altLang="ja-JP" sz="3300" i="1" dirty="0" smtClean="0">
                <a:latin typeface="Courier New" charset="0"/>
                <a:ea typeface="MS PGothic" charset="0"/>
              </a:rPr>
              <a:t>;	 </a:t>
            </a:r>
            <a:r>
              <a:rPr lang="en-US" altLang="ja-JP" sz="2500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// </a:t>
            </a:r>
            <a:r>
              <a:rPr lang="en-US" altLang="ja-JP" sz="2500" dirty="0" smtClean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go for the previous element</a:t>
            </a:r>
            <a:r>
              <a:rPr lang="en-US" altLang="ja-JP" sz="2500" i="1" dirty="0" smtClean="0">
                <a:latin typeface="Courier New" charset="0"/>
                <a:ea typeface="MS PGothic" charset="0"/>
              </a:rPr>
              <a:t> </a:t>
            </a:r>
            <a:r>
              <a:rPr lang="en-US" altLang="ja-JP" sz="2200" i="1" dirty="0" smtClean="0">
                <a:latin typeface="Courier New" charset="0"/>
                <a:ea typeface="MS PGothic" charset="0"/>
              </a:rPr>
              <a:t>	</a:t>
            </a:r>
            <a:endParaRPr lang="en-US" altLang="ja-JP" sz="2200" i="1" dirty="0">
              <a:latin typeface="Courier New" charset="0"/>
              <a:ea typeface="MS PGothic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2600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/* compare with </a:t>
            </a:r>
            <a:r>
              <a:rPr lang="en-US" altLang="ja-JP" sz="2600" dirty="0" smtClean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the previous elements in index j */</a:t>
            </a:r>
            <a:endParaRPr lang="en-US" altLang="ja-JP" sz="2600" dirty="0">
              <a:solidFill>
                <a:schemeClr val="bg1">
                  <a:lumMod val="50000"/>
                </a:schemeClr>
              </a:solidFill>
              <a:latin typeface="Courier New" charset="0"/>
              <a:ea typeface="MS PGothic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dirty="0" smtClean="0">
                <a:latin typeface="Courier New" charset="0"/>
                <a:ea typeface="MS PGothic" charset="0"/>
              </a:rPr>
              <a:t>	</a:t>
            </a:r>
            <a:r>
              <a:rPr lang="en-US" altLang="ja-JP" b="1" dirty="0" smtClean="0">
                <a:solidFill>
                  <a:schemeClr val="accent2"/>
                </a:solidFill>
                <a:latin typeface="Courier New" charset="0"/>
                <a:ea typeface="MS PGothic" charset="0"/>
              </a:rPr>
              <a:t>while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( </a:t>
            </a:r>
            <a:r>
              <a:rPr lang="en-US" altLang="ja-JP" i="1" dirty="0" smtClean="0">
                <a:latin typeface="Courier New" charset="0"/>
                <a:ea typeface="MS PGothic" charset="0"/>
              </a:rPr>
              <a:t>j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 &gt;= 0 &amp;&amp; </a:t>
            </a:r>
            <a:r>
              <a:rPr lang="en-US" altLang="ja-JP" i="1" dirty="0" smtClean="0">
                <a:latin typeface="Courier New" charset="0"/>
                <a:ea typeface="MS PGothic" charset="0"/>
              </a:rPr>
              <a:t>List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[</a:t>
            </a:r>
            <a:r>
              <a:rPr lang="en-US" altLang="ja-JP" i="1" dirty="0" smtClean="0">
                <a:latin typeface="Courier New" charset="0"/>
                <a:ea typeface="MS PGothic" charset="0"/>
              </a:rPr>
              <a:t>j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] &gt; </a:t>
            </a:r>
            <a:r>
              <a:rPr lang="en-US" altLang="ja-JP" i="1" dirty="0" smtClean="0">
                <a:latin typeface="Courier New" charset="0"/>
                <a:ea typeface="MS PGothic" charset="0"/>
              </a:rPr>
              <a:t>v 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){</a:t>
            </a:r>
            <a:endParaRPr lang="en-US" altLang="ja-JP" dirty="0">
              <a:latin typeface="Courier New" charset="0"/>
              <a:ea typeface="MS PGothic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2600" dirty="0" smtClean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    /* move forward </a:t>
            </a:r>
            <a:r>
              <a:rPr lang="en-US" altLang="ja-JP" sz="2600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if value at index </a:t>
            </a:r>
            <a:r>
              <a:rPr lang="en-US" altLang="ja-JP" sz="2600" dirty="0" smtClean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j </a:t>
            </a:r>
            <a:r>
              <a:rPr lang="en-US" altLang="ja-JP" sz="2600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is </a:t>
            </a:r>
            <a:r>
              <a:rPr lang="en-US" altLang="ja-JP" sz="2600" dirty="0" smtClean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large  </a:t>
            </a:r>
            <a:r>
              <a:rPr lang="en-US" altLang="ja-JP" sz="2600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*/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dirty="0" smtClean="0">
                <a:latin typeface="Courier New" charset="0"/>
                <a:ea typeface="MS PGothic" charset="0"/>
              </a:rPr>
              <a:t>		</a:t>
            </a:r>
            <a:r>
              <a:rPr lang="en-US" altLang="ja-JP" i="1" dirty="0" smtClean="0">
                <a:latin typeface="Courier New" charset="0"/>
                <a:ea typeface="MS PGothic" charset="0"/>
              </a:rPr>
              <a:t>List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[</a:t>
            </a:r>
            <a:r>
              <a:rPr lang="en-US" altLang="ja-JP" i="1" dirty="0" smtClean="0">
                <a:latin typeface="Courier New" charset="0"/>
                <a:ea typeface="MS PGothic" charset="0"/>
              </a:rPr>
              <a:t>j+1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] </a:t>
            </a:r>
            <a:r>
              <a:rPr lang="en-US" altLang="ja-JP" dirty="0">
                <a:latin typeface="Courier New" charset="0"/>
                <a:ea typeface="MS PGothic" charset="0"/>
              </a:rPr>
              <a:t>= </a:t>
            </a:r>
            <a:r>
              <a:rPr lang="en-US" altLang="ja-JP" i="1" dirty="0" smtClean="0">
                <a:latin typeface="Courier New" charset="0"/>
                <a:ea typeface="MS PGothic" charset="0"/>
              </a:rPr>
              <a:t>List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[</a:t>
            </a:r>
            <a:r>
              <a:rPr lang="en-US" altLang="ja-JP" i="1" dirty="0" smtClean="0">
                <a:latin typeface="Courier New" charset="0"/>
                <a:ea typeface="MS PGothic" charset="0"/>
              </a:rPr>
              <a:t>j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];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dirty="0">
                <a:latin typeface="Courier New" charset="0"/>
                <a:ea typeface="MS PGothic" charset="0"/>
              </a:rPr>
              <a:t>	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	</a:t>
            </a:r>
            <a:r>
              <a:rPr lang="en-US" altLang="ja-JP" i="1" dirty="0" smtClean="0">
                <a:latin typeface="Courier New" charset="0"/>
                <a:ea typeface="MS PGothic" charset="0"/>
              </a:rPr>
              <a:t>j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--; </a:t>
            </a:r>
            <a:r>
              <a:rPr lang="en-US" altLang="ja-JP" sz="2500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// go for the </a:t>
            </a:r>
            <a:r>
              <a:rPr lang="en-US" altLang="ja-JP" sz="2500" dirty="0" smtClean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next previous </a:t>
            </a:r>
            <a:r>
              <a:rPr lang="en-US" altLang="ja-JP" sz="2500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element</a:t>
            </a:r>
            <a:endParaRPr lang="en-US" altLang="ja-JP" sz="2500" dirty="0" smtClean="0">
              <a:latin typeface="Courier New" charset="0"/>
              <a:ea typeface="MS PGothic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dirty="0" smtClean="0">
                <a:latin typeface="Courier New" charset="0"/>
                <a:ea typeface="MS PGothic" charset="0"/>
              </a:rPr>
              <a:t>	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dirty="0">
                <a:latin typeface="Courier New" charset="0"/>
                <a:ea typeface="MS PGothic" charset="0"/>
              </a:rPr>
              <a:t>	</a:t>
            </a:r>
            <a:r>
              <a:rPr lang="en-US" altLang="ja-JP" i="1" dirty="0">
                <a:latin typeface="Courier New" charset="0"/>
                <a:ea typeface="MS PGothic" charset="0"/>
              </a:rPr>
              <a:t> List</a:t>
            </a:r>
            <a:r>
              <a:rPr lang="en-US" altLang="ja-JP" dirty="0">
                <a:latin typeface="Courier New" charset="0"/>
                <a:ea typeface="MS PGothic" charset="0"/>
              </a:rPr>
              <a:t>[</a:t>
            </a:r>
            <a:r>
              <a:rPr lang="en-US" altLang="ja-JP" i="1" dirty="0">
                <a:latin typeface="Courier New" charset="0"/>
                <a:ea typeface="MS PGothic" charset="0"/>
              </a:rPr>
              <a:t>j+1</a:t>
            </a:r>
            <a:r>
              <a:rPr lang="en-US" altLang="ja-JP" dirty="0">
                <a:latin typeface="Courier New" charset="0"/>
                <a:ea typeface="MS PGothic" charset="0"/>
              </a:rPr>
              <a:t>] = </a:t>
            </a:r>
            <a:r>
              <a:rPr lang="en-US" altLang="ja-JP" i="1" dirty="0" smtClean="0">
                <a:latin typeface="Courier New" charset="0"/>
                <a:ea typeface="MS PGothic" charset="0"/>
              </a:rPr>
              <a:t>v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; </a:t>
            </a:r>
            <a:r>
              <a:rPr lang="en-US" altLang="ja-JP" sz="2500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// </a:t>
            </a:r>
            <a:r>
              <a:rPr lang="en-US" altLang="ja-JP" sz="2500" dirty="0" smtClean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store current value</a:t>
            </a:r>
            <a:endParaRPr lang="en-US" altLang="ja-JP" sz="2500" dirty="0">
              <a:latin typeface="Courier New" charset="0"/>
              <a:ea typeface="MS PGothic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dirty="0" smtClean="0">
                <a:latin typeface="Courier New" charset="0"/>
                <a:ea typeface="MS PGothic" charset="0"/>
              </a:rPr>
              <a:t>}</a:t>
            </a:r>
            <a:endParaRPr lang="en-US" altLang="ja-JP" dirty="0">
              <a:latin typeface="Courier New" charset="0"/>
              <a:ea typeface="MS PGothic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109330" y="770962"/>
            <a:ext cx="5431499" cy="3601005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 typeface="Wingdings 2" panose="05020102010507070707" pitchFamily="18" charset="2"/>
              <a:buChar char=""/>
            </a:pPr>
            <a:r>
              <a:rPr lang="en-US" sz="2800" b="1" dirty="0"/>
              <a:t>Concept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dirty="0" smtClean="0"/>
              <a:t>Start with the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element.</a:t>
            </a:r>
            <a:endParaRPr lang="en-US" sz="2400" dirty="0"/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dirty="0" smtClean="0"/>
              <a:t>Compare backwards with all previous (current index down to 0) elements.</a:t>
            </a:r>
            <a:endParaRPr lang="en-US" sz="2400" dirty="0"/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dirty="0" smtClean="0"/>
              <a:t>While the previous elements are large move the element one index forward.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dirty="0" smtClean="0"/>
              <a:t>Stop and store the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element where the previous element is not large.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dirty="0" smtClean="0"/>
              <a:t>Continue with rest of the element forward as above.</a:t>
            </a:r>
            <a:endParaRPr lang="en-US" sz="2400" dirty="0"/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Fahad Ahmed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Searching - Sorting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192323" y="4239719"/>
            <a:ext cx="5660573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Wingdings 2" panose="05020102010507070707" pitchFamily="18" charset="2"/>
              <a:buChar char=""/>
              <a:defRPr/>
            </a:pPr>
            <a:r>
              <a:rPr lang="en-US" sz="2000" b="1" dirty="0"/>
              <a:t>Benefit: </a:t>
            </a:r>
            <a:r>
              <a:rPr lang="en-US" sz="2000" dirty="0" smtClean="0"/>
              <a:t>May be </a:t>
            </a:r>
            <a:r>
              <a:rPr lang="en-US" sz="2000" dirty="0"/>
              <a:t>efficient than Bubble Sort, </a:t>
            </a:r>
            <a:r>
              <a:rPr lang="en-US" sz="2000" dirty="0" smtClean="0"/>
              <a:t>but less than selection sort.</a:t>
            </a:r>
            <a:endParaRPr lang="en-US" sz="2000" b="1" dirty="0" smtClean="0"/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Wingdings 2" panose="05020102010507070707" pitchFamily="18" charset="2"/>
              <a:buChar char=""/>
              <a:defRPr/>
            </a:pPr>
            <a:r>
              <a:rPr lang="en-US" sz="2000" b="1" dirty="0" smtClean="0"/>
              <a:t>Disadvantage</a:t>
            </a:r>
            <a:r>
              <a:rPr lang="en-US" sz="2000" b="1" dirty="0"/>
              <a:t>: </a:t>
            </a:r>
            <a:r>
              <a:rPr lang="en-US" sz="2000" dirty="0"/>
              <a:t>May not be as easy as </a:t>
            </a:r>
            <a:r>
              <a:rPr lang="en-US" sz="2000" dirty="0" smtClean="0"/>
              <a:t>other Sorting algorithm </a:t>
            </a:r>
            <a:r>
              <a:rPr lang="en-US" sz="2000" dirty="0"/>
              <a:t>to understand</a:t>
            </a:r>
            <a:endParaRPr lang="en-US" sz="20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1577269" y="4310668"/>
            <a:ext cx="457198" cy="1259977"/>
            <a:chOff x="5943600" y="4472223"/>
            <a:chExt cx="914400" cy="682484"/>
          </a:xfrm>
        </p:grpSpPr>
        <p:sp>
          <p:nvSpPr>
            <p:cNvPr id="13" name="Down Arrow 12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080768" y="4311211"/>
            <a:ext cx="457198" cy="1259977"/>
            <a:chOff x="5943600" y="4472223"/>
            <a:chExt cx="914400" cy="682484"/>
          </a:xfrm>
        </p:grpSpPr>
        <p:sp>
          <p:nvSpPr>
            <p:cNvPr id="16" name="Down Arrow 15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57254" y="4306141"/>
            <a:ext cx="457198" cy="1259977"/>
            <a:chOff x="5943600" y="4472223"/>
            <a:chExt cx="914400" cy="682484"/>
          </a:xfrm>
        </p:grpSpPr>
        <p:sp>
          <p:nvSpPr>
            <p:cNvPr id="19" name="Down Arrow 18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01697" y="4310668"/>
            <a:ext cx="457198" cy="1259977"/>
            <a:chOff x="5943600" y="4472223"/>
            <a:chExt cx="914400" cy="682484"/>
          </a:xfrm>
        </p:grpSpPr>
        <p:sp>
          <p:nvSpPr>
            <p:cNvPr id="22" name="Down Arrow 21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755138" y="4300369"/>
            <a:ext cx="457198" cy="1259977"/>
            <a:chOff x="5943600" y="4472223"/>
            <a:chExt cx="914400" cy="682484"/>
          </a:xfrm>
        </p:grpSpPr>
        <p:sp>
          <p:nvSpPr>
            <p:cNvPr id="25" name="Down Arrow 24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290663" y="4311598"/>
            <a:ext cx="457198" cy="1259977"/>
            <a:chOff x="5943600" y="4472223"/>
            <a:chExt cx="914400" cy="682484"/>
          </a:xfrm>
        </p:grpSpPr>
        <p:sp>
          <p:nvSpPr>
            <p:cNvPr id="28" name="Down Arrow 27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02960" y="4300369"/>
            <a:ext cx="457198" cy="1259977"/>
            <a:chOff x="5943600" y="4472223"/>
            <a:chExt cx="914400" cy="682484"/>
          </a:xfrm>
        </p:grpSpPr>
        <p:sp>
          <p:nvSpPr>
            <p:cNvPr id="31" name="Down Arrow 30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309453" y="4305729"/>
            <a:ext cx="457198" cy="1259977"/>
            <a:chOff x="5943600" y="4472223"/>
            <a:chExt cx="914400" cy="682484"/>
          </a:xfrm>
        </p:grpSpPr>
        <p:sp>
          <p:nvSpPr>
            <p:cNvPr id="34" name="Down Arrow 33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825512" y="4306232"/>
            <a:ext cx="457198" cy="1259977"/>
            <a:chOff x="5943600" y="4472223"/>
            <a:chExt cx="914400" cy="682484"/>
          </a:xfrm>
        </p:grpSpPr>
        <p:sp>
          <p:nvSpPr>
            <p:cNvPr id="37" name="Down Arrow 36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87791" y="4766501"/>
            <a:ext cx="457198" cy="793846"/>
            <a:chOff x="5943600" y="4472223"/>
            <a:chExt cx="914400" cy="682484"/>
          </a:xfrm>
        </p:grpSpPr>
        <p:sp>
          <p:nvSpPr>
            <p:cNvPr id="40" name="Down Arrow 39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124496" y="4756921"/>
            <a:ext cx="457198" cy="793846"/>
            <a:chOff x="5943600" y="4472223"/>
            <a:chExt cx="914400" cy="682484"/>
          </a:xfrm>
        </p:grpSpPr>
        <p:sp>
          <p:nvSpPr>
            <p:cNvPr id="43" name="Down Arrow 42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573180" y="4764870"/>
            <a:ext cx="457198" cy="793846"/>
            <a:chOff x="5943600" y="4472223"/>
            <a:chExt cx="914400" cy="682484"/>
          </a:xfrm>
        </p:grpSpPr>
        <p:sp>
          <p:nvSpPr>
            <p:cNvPr id="46" name="Down Arrow 45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671323" y="4750772"/>
            <a:ext cx="457198" cy="793846"/>
            <a:chOff x="5943600" y="4472223"/>
            <a:chExt cx="914400" cy="682484"/>
          </a:xfrm>
        </p:grpSpPr>
        <p:sp>
          <p:nvSpPr>
            <p:cNvPr id="49" name="Down Arrow 48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216958" y="4764870"/>
            <a:ext cx="457198" cy="793846"/>
            <a:chOff x="5943600" y="4472223"/>
            <a:chExt cx="914400" cy="682484"/>
          </a:xfrm>
        </p:grpSpPr>
        <p:sp>
          <p:nvSpPr>
            <p:cNvPr id="52" name="Down Arrow 51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729168" y="4764870"/>
            <a:ext cx="457198" cy="793846"/>
            <a:chOff x="5943600" y="4472223"/>
            <a:chExt cx="914400" cy="682484"/>
          </a:xfrm>
        </p:grpSpPr>
        <p:sp>
          <p:nvSpPr>
            <p:cNvPr id="55" name="Down Arrow 54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234430" y="4766501"/>
            <a:ext cx="457198" cy="793846"/>
            <a:chOff x="5943600" y="4472223"/>
            <a:chExt cx="914400" cy="682484"/>
          </a:xfrm>
        </p:grpSpPr>
        <p:sp>
          <p:nvSpPr>
            <p:cNvPr id="58" name="Down Arrow 57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738392" y="4750772"/>
            <a:ext cx="457198" cy="793846"/>
            <a:chOff x="5943600" y="4472223"/>
            <a:chExt cx="914400" cy="682484"/>
          </a:xfrm>
        </p:grpSpPr>
        <p:sp>
          <p:nvSpPr>
            <p:cNvPr id="61" name="Down Arrow 60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82534" y="4766501"/>
            <a:ext cx="457198" cy="793846"/>
            <a:chOff x="5943600" y="4472223"/>
            <a:chExt cx="914400" cy="682484"/>
          </a:xfrm>
        </p:grpSpPr>
        <p:sp>
          <p:nvSpPr>
            <p:cNvPr id="64" name="Down Arrow 63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998985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531756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065785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598347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130909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667148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199710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732272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264834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774668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95308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534804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065156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595508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135004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995308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534804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065156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595508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135004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665356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665356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195708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595508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135004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665356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195708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735204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195708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735204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265556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595508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135004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665356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195708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735204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265556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777620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85064" y="5519652"/>
            <a:ext cx="548640" cy="477795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en-US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85064" y="5024480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064" y="5024480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85064" y="5024480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85064" y="5024480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85064" y="5024480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5064" y="5024480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064" y="5024480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5064" y="5024480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85064" y="5024480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998985" y="6011277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551883" y="6011277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2066989" y="6012057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18" name="Rectangle 117"/>
          <p:cNvSpPr/>
          <p:nvPr/>
        </p:nvSpPr>
        <p:spPr>
          <a:xfrm>
            <a:off x="5241961" y="6012055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119" name="Rectangle 118"/>
          <p:cNvSpPr/>
          <p:nvPr/>
        </p:nvSpPr>
        <p:spPr>
          <a:xfrm>
            <a:off x="2606119" y="6009705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20" name="Rectangle 119"/>
          <p:cNvSpPr/>
          <p:nvPr/>
        </p:nvSpPr>
        <p:spPr>
          <a:xfrm>
            <a:off x="3142162" y="6012057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21" name="Rectangle 120"/>
          <p:cNvSpPr/>
          <p:nvPr/>
        </p:nvSpPr>
        <p:spPr>
          <a:xfrm>
            <a:off x="3676143" y="6009704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22" name="Rectangle 121"/>
          <p:cNvSpPr/>
          <p:nvPr/>
        </p:nvSpPr>
        <p:spPr>
          <a:xfrm>
            <a:off x="4224282" y="6012057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123" name="Rectangle 122"/>
          <p:cNvSpPr/>
          <p:nvPr/>
        </p:nvSpPr>
        <p:spPr>
          <a:xfrm>
            <a:off x="4753649" y="6011277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124" name="Rectangle 123"/>
          <p:cNvSpPr/>
          <p:nvPr/>
        </p:nvSpPr>
        <p:spPr>
          <a:xfrm>
            <a:off x="5795417" y="6008923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9</a:t>
            </a:r>
            <a:endParaRPr lang="en-US" sz="1600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696831" y="4766496"/>
            <a:ext cx="457198" cy="793846"/>
            <a:chOff x="5943600" y="4472223"/>
            <a:chExt cx="914400" cy="682484"/>
          </a:xfrm>
        </p:grpSpPr>
        <p:sp>
          <p:nvSpPr>
            <p:cNvPr id="126" name="Down Arrow 125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822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>
                      <p:stCondLst>
                        <p:cond delay="indefinite"/>
                      </p:stCondLst>
                      <p:childTnLst>
                        <p:par>
                          <p:cTn id="650" fill="hold">
                            <p:stCondLst>
                              <p:cond delay="0"/>
                            </p:stCondLst>
                            <p:childTnLst>
                              <p:par>
                                <p:cTn id="6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2" grpId="0" animBg="1"/>
      <p:bldP spid="83" grpId="0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7" grpId="0" animBg="1"/>
      <p:bldP spid="97" grpId="1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330" y="124570"/>
            <a:ext cx="5163060" cy="646393"/>
          </a:xfrm>
        </p:spPr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685905" y="1168924"/>
            <a:ext cx="6315222" cy="4546076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kumimoji="1" lang="en-US" altLang="ja-JP" sz="2800" b="1" dirty="0" err="1">
                <a:solidFill>
                  <a:srgbClr val="0000B0"/>
                </a:solidFill>
                <a:latin typeface="Courier New" pitchFamily="49" charset="0"/>
              </a:rPr>
              <a:t>int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kumimoji="1" lang="en-US" altLang="ja-JP" sz="2800" i="1" dirty="0" err="1">
                <a:solidFill>
                  <a:srgbClr val="000000"/>
                </a:solidFill>
                <a:latin typeface="Courier New" pitchFamily="49" charset="0"/>
              </a:rPr>
              <a:t>binarySearch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kumimoji="1" lang="en-US" altLang="ja-JP" sz="2800" b="1" dirty="0" err="1">
                <a:solidFill>
                  <a:srgbClr val="0000B0"/>
                </a:solidFill>
                <a:latin typeface="Courier New" pitchFamily="49" charset="0"/>
              </a:rPr>
              <a:t>int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array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[], </a:t>
            </a:r>
            <a:r>
              <a:rPr kumimoji="1" lang="en-US" altLang="ja-JP" sz="2800" b="1" dirty="0" err="1">
                <a:solidFill>
                  <a:srgbClr val="0000B0"/>
                </a:solidFill>
                <a:latin typeface="Courier New" pitchFamily="49" charset="0"/>
              </a:rPr>
              <a:t>int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kumimoji="1" lang="en-US" altLang="ja-JP" sz="2800" b="1" dirty="0" err="1">
                <a:solidFill>
                  <a:srgbClr val="0000B0"/>
                </a:solidFill>
                <a:latin typeface="Courier New" pitchFamily="49" charset="0"/>
              </a:rPr>
              <a:t>int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value</a:t>
            </a:r>
            <a:r>
              <a:rPr kumimoji="1" lang="en-US" altLang="ja-JP" sz="2800" dirty="0" smtClean="0">
                <a:solidFill>
                  <a:srgbClr val="000000"/>
                </a:solidFill>
                <a:latin typeface="Courier New" pitchFamily="49" charset="0"/>
              </a:rPr>
              <a:t>){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kumimoji="1" lang="en-US" altLang="ja-JP" sz="2800" b="1" dirty="0" err="1">
                <a:solidFill>
                  <a:srgbClr val="0000B0"/>
                </a:solidFill>
                <a:latin typeface="Courier New" pitchFamily="49" charset="0"/>
              </a:rPr>
              <a:t>int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first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= 0,  </a:t>
            </a:r>
            <a:r>
              <a:rPr kumimoji="1" lang="en-US" altLang="ja-JP" sz="28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kumimoji="1"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 </a:t>
            </a:r>
            <a:r>
              <a:rPr kumimoji="1" lang="en-US" altLang="ja-JP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First array element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last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- 1</a:t>
            </a:r>
            <a:r>
              <a:rPr kumimoji="1" lang="en-US" altLang="ja-JP" sz="28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kumimoji="1"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 </a:t>
            </a:r>
            <a:r>
              <a:rPr kumimoji="1" lang="en-US" altLang="ja-JP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Last array element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kumimoji="1" lang="en-US" altLang="ja-JP" sz="2800" i="1" dirty="0" smtClean="0">
                <a:solidFill>
                  <a:srgbClr val="000000"/>
                </a:solidFill>
                <a:latin typeface="Courier New" pitchFamily="49" charset="0"/>
              </a:rPr>
              <a:t>middle</a:t>
            </a:r>
            <a:r>
              <a:rPr kumimoji="1" lang="en-US" altLang="ja-JP" sz="2800" dirty="0" smtClean="0">
                <a:solidFill>
                  <a:srgbClr val="000000"/>
                </a:solidFill>
                <a:latin typeface="Courier New" pitchFamily="49" charset="0"/>
              </a:rPr>
              <a:t>;       </a:t>
            </a:r>
            <a:r>
              <a:rPr kumimoji="1"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 </a:t>
            </a:r>
            <a:r>
              <a:rPr kumimoji="1" lang="en-US" altLang="ja-JP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Mid point of search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28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kumimoji="1" lang="en-US" altLang="ja-JP" sz="2800" b="1" dirty="0">
                <a:solidFill>
                  <a:schemeClr val="accent2"/>
                </a:solidFill>
                <a:latin typeface="Courier New" pitchFamily="49" charset="0"/>
              </a:rPr>
              <a:t>while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kumimoji="1" lang="en-US" altLang="ja-JP" sz="2800" dirty="0" smtClean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kumimoji="1" lang="en-US" altLang="ja-JP" sz="2800" i="1" dirty="0" smtClean="0">
                <a:solidFill>
                  <a:srgbClr val="000000"/>
                </a:solidFill>
                <a:latin typeface="Courier New" pitchFamily="49" charset="0"/>
              </a:rPr>
              <a:t>first</a:t>
            </a:r>
            <a:r>
              <a:rPr kumimoji="1" lang="en-US" altLang="ja-JP" sz="28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&lt;= </a:t>
            </a:r>
            <a:r>
              <a:rPr kumimoji="1" lang="en-US" altLang="ja-JP" sz="2800" i="1" dirty="0" smtClean="0">
                <a:solidFill>
                  <a:srgbClr val="000000"/>
                </a:solidFill>
                <a:latin typeface="Courier New" pitchFamily="49" charset="0"/>
              </a:rPr>
              <a:t>last</a:t>
            </a:r>
            <a:r>
              <a:rPr kumimoji="1" lang="en-US" altLang="ja-JP" sz="2800" dirty="0" smtClean="0">
                <a:solidFill>
                  <a:srgbClr val="000000"/>
                </a:solidFill>
                <a:latin typeface="Courier New" pitchFamily="49" charset="0"/>
              </a:rPr>
              <a:t> ){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kumimoji="1" lang="en-US" altLang="ja-JP" sz="2800" dirty="0" smtClean="0">
                <a:solidFill>
                  <a:srgbClr val="000000"/>
                </a:solidFill>
                <a:latin typeface="Courier New" pitchFamily="49" charset="0"/>
              </a:rPr>
              <a:t>     </a:t>
            </a:r>
            <a:r>
              <a:rPr kumimoji="1"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/* </a:t>
            </a:r>
            <a:r>
              <a:rPr kumimoji="1" lang="en-US" altLang="ja-JP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Calculate mid </a:t>
            </a:r>
            <a:r>
              <a:rPr kumimoji="1"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point */</a:t>
            </a:r>
            <a:r>
              <a:rPr kumimoji="1" lang="en-US" altLang="ja-JP" sz="1600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kumimoji="1" lang="en-US" altLang="ja-JP" sz="16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2800" dirty="0" smtClean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middle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= (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first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+ 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last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) / 2; </a:t>
            </a:r>
            <a:endParaRPr kumimoji="1" lang="en-US" altLang="ja-JP" sz="28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kumimoji="1" lang="en-US" altLang="ja-JP" sz="2800" dirty="0" smtClean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kumimoji="1"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/* </a:t>
            </a:r>
            <a:r>
              <a:rPr kumimoji="1" lang="en-US" altLang="ja-JP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If value is found at </a:t>
            </a:r>
            <a:r>
              <a:rPr kumimoji="1"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mid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kumimoji="1" lang="en-US" altLang="ja-JP" sz="2800" dirty="0" smtClean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kumimoji="1" lang="en-US" altLang="ja-JP" sz="2800" b="1" dirty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array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middle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] == 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value</a:t>
            </a:r>
            <a:r>
              <a:rPr kumimoji="1" lang="en-US" altLang="ja-JP" sz="2800" dirty="0" smtClean="0">
                <a:solidFill>
                  <a:srgbClr val="000000"/>
                </a:solidFill>
                <a:latin typeface="Courier New" pitchFamily="49" charset="0"/>
              </a:rPr>
              <a:t>)   return 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middle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b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2800" dirty="0" smtClean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kumimoji="1" lang="en-US" altLang="ja-JP" sz="2800" b="1" dirty="0">
                <a:solidFill>
                  <a:schemeClr val="accent2"/>
                </a:solidFill>
                <a:latin typeface="Courier New" pitchFamily="49" charset="0"/>
              </a:rPr>
              <a:t>else 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if (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array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middle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] &gt; 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value</a:t>
            </a:r>
            <a:r>
              <a:rPr kumimoji="1" lang="en-US" altLang="ja-JP" sz="280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        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last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middle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- 1</a:t>
            </a:r>
            <a:r>
              <a:rPr kumimoji="1" lang="en-US" altLang="ja-JP" sz="2800" dirty="0" smtClean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kumimoji="1" lang="en-US" altLang="ja-JP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 If value is in lower half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kumimoji="1" lang="en-US" altLang="ja-JP" sz="2800" b="1" dirty="0">
                <a:solidFill>
                  <a:schemeClr val="accent2"/>
                </a:solidFill>
                <a:latin typeface="Courier New" pitchFamily="49" charset="0"/>
              </a:rPr>
              <a:t>else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        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first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middle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+ 1; </a:t>
            </a:r>
            <a:r>
              <a:rPr kumimoji="1"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 </a:t>
            </a:r>
            <a:r>
              <a:rPr kumimoji="1" lang="en-US" altLang="ja-JP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If value is in upper half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  }</a:t>
            </a:r>
            <a:b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kumimoji="1" lang="en-US" altLang="ja-JP" sz="2800" b="1" dirty="0">
                <a:solidFill>
                  <a:schemeClr val="accent2"/>
                </a:solidFill>
                <a:latin typeface="Courier New" pitchFamily="49" charset="0"/>
              </a:rPr>
              <a:t>retur</a:t>
            </a:r>
            <a:r>
              <a:rPr kumimoji="1" lang="en-US" altLang="ja-JP" sz="2800" dirty="0">
                <a:solidFill>
                  <a:schemeClr val="accent2"/>
                </a:solidFill>
                <a:latin typeface="Courier New" pitchFamily="49" charset="0"/>
              </a:rPr>
              <a:t>n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kumimoji="1" lang="en-US" altLang="ja-JP" sz="2800" dirty="0" smtClean="0">
                <a:solidFill>
                  <a:srgbClr val="000000"/>
                </a:solidFill>
                <a:latin typeface="Courier New" pitchFamily="49" charset="0"/>
              </a:rPr>
              <a:t>-1;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109330" y="770962"/>
            <a:ext cx="5446343" cy="5624591"/>
          </a:xfrm>
        </p:spPr>
        <p:txBody>
          <a:bodyPr>
            <a:normAutofit fontScale="92500" lnSpcReduction="10000"/>
          </a:bodyPr>
          <a:lstStyle/>
          <a:p>
            <a:pPr marL="285750" indent="-285750" algn="just">
              <a:buFont typeface="Wingdings 2" panose="05020102010507070707" pitchFamily="18" charset="2"/>
              <a:buChar char=""/>
            </a:pPr>
            <a:r>
              <a:rPr lang="en-US" sz="2800" b="1" dirty="0"/>
              <a:t>Concept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dirty="0" smtClean="0"/>
              <a:t>Requires array elements to be sorted.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dirty="0" smtClean="0"/>
              <a:t>Divides the array elements into three sections:</a:t>
            </a:r>
          </a:p>
          <a:p>
            <a:pPr marL="1031875" lvl="2" indent="-342900" algn="just">
              <a:buFont typeface="Wingdings 2" panose="05020102010507070707" pitchFamily="18" charset="2"/>
              <a:buChar char=""/>
            </a:pPr>
            <a:r>
              <a:rPr lang="en-US" sz="2200" dirty="0" smtClean="0"/>
              <a:t>The middle element.</a:t>
            </a:r>
          </a:p>
          <a:p>
            <a:pPr marL="1031875" lvl="2" indent="-342900" algn="just">
              <a:buFont typeface="Wingdings 2" panose="05020102010507070707" pitchFamily="18" charset="2"/>
              <a:buChar char=""/>
            </a:pPr>
            <a:r>
              <a:rPr lang="en-US" sz="2200" dirty="0" smtClean="0"/>
              <a:t>Elements on the left side of the middle element.</a:t>
            </a:r>
          </a:p>
          <a:p>
            <a:pPr marL="1031875" lvl="2" indent="-342900" algn="just">
              <a:buFont typeface="Wingdings 2" panose="05020102010507070707" pitchFamily="18" charset="2"/>
              <a:buChar char=""/>
            </a:pPr>
            <a:r>
              <a:rPr lang="en-US" sz="2200" dirty="0"/>
              <a:t>Elements on the </a:t>
            </a:r>
            <a:r>
              <a:rPr lang="en-US" sz="2200" dirty="0" smtClean="0"/>
              <a:t>right </a:t>
            </a:r>
            <a:r>
              <a:rPr lang="en-US" sz="2200" dirty="0"/>
              <a:t>side of the middle element.</a:t>
            </a:r>
            <a:endParaRPr lang="en-US" sz="2200" dirty="0" smtClean="0"/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dirty="0" smtClean="0"/>
              <a:t>If the middle element is the searched value, returns the position.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dirty="0" smtClean="0"/>
              <a:t>Otherwise, any one side of the middle element is considered which might contain the searched element.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dirty="0" smtClean="0"/>
              <a:t>Divide this side of the array as above and continue the previous steps until value is found or no more elements to be divided (not found).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Fahad Ahmed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Searching - Sorting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45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1750">
          <a:tailEnd type="triangle" w="lg" len="med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6541</TotalTime>
  <Words>1234</Words>
  <Application>Microsoft Office PowerPoint</Application>
  <PresentationFormat>Custom</PresentationFormat>
  <Paragraphs>437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1_Office Theme</vt:lpstr>
      <vt:lpstr>CSC 2105::Data Structure  Searching - Sorting</vt:lpstr>
      <vt:lpstr>Searching Algorithm</vt:lpstr>
      <vt:lpstr>Linear/Sequential Search</vt:lpstr>
      <vt:lpstr>Linear/Sequential Search</vt:lpstr>
      <vt:lpstr>Sorting</vt:lpstr>
      <vt:lpstr>Bubble Sort</vt:lpstr>
      <vt:lpstr>Selection Sort</vt:lpstr>
      <vt:lpstr>Insertion Sort</vt:lpstr>
      <vt:lpstr>Binary Search</vt:lpstr>
      <vt:lpstr>Binary Search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2105::Data Structure  Introduction</dc:title>
  <dc:creator>gmmashiour</dc:creator>
  <cp:lastModifiedBy>Windows User</cp:lastModifiedBy>
  <cp:revision>938</cp:revision>
  <dcterms:created xsi:type="dcterms:W3CDTF">2015-01-16T09:30:36Z</dcterms:created>
  <dcterms:modified xsi:type="dcterms:W3CDTF">2018-10-21T04:23:35Z</dcterms:modified>
</cp:coreProperties>
</file>