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2" r:id="rId2"/>
    <p:sldId id="256"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75" r:id="rId17"/>
    <p:sldId id="276" r:id="rId18"/>
    <p:sldId id="277" r:id="rId19"/>
    <p:sldId id="278" r:id="rId20"/>
    <p:sldId id="279" r:id="rId21"/>
    <p:sldId id="280" r:id="rId22"/>
    <p:sldId id="282" r:id="rId23"/>
    <p:sldId id="281"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 y="8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FC4DD-03C7-4A99-A8E0-BBF254D6C66B}" type="datetimeFigureOut">
              <a:rPr lang="en-ID" smtClean="0"/>
              <a:t>05/07/2022</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5B61D-C6E8-4A1F-8B2E-D60AA7EA8A06}" type="slidenum">
              <a:rPr lang="en-ID" smtClean="0"/>
              <a:t>‹#›</a:t>
            </a:fld>
            <a:endParaRPr lang="en-ID"/>
          </a:p>
        </p:txBody>
      </p:sp>
    </p:spTree>
    <p:extLst>
      <p:ext uri="{BB962C8B-B14F-4D97-AF65-F5344CB8AC3E}">
        <p14:creationId xmlns:p14="http://schemas.microsoft.com/office/powerpoint/2010/main" val="50532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D45B61D-C6E8-4A1F-8B2E-D60AA7EA8A06}" type="slidenum">
              <a:rPr lang="en-ID" smtClean="0"/>
              <a:t>16</a:t>
            </a:fld>
            <a:endParaRPr lang="en-ID"/>
          </a:p>
        </p:txBody>
      </p:sp>
    </p:spTree>
    <p:extLst>
      <p:ext uri="{BB962C8B-B14F-4D97-AF65-F5344CB8AC3E}">
        <p14:creationId xmlns:p14="http://schemas.microsoft.com/office/powerpoint/2010/main" val="303832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6F57F1-C0C8-4A29-9187-40555D7CC480}"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6F57F1-C0C8-4A29-9187-40555D7CC480}"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6F57F1-C0C8-4A29-9187-40555D7CC480}"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6F57F1-C0C8-4A29-9187-40555D7CC480}"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F57F1-C0C8-4A29-9187-40555D7CC480}"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6F57F1-C0C8-4A29-9187-40555D7CC480}"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6F57F1-C0C8-4A29-9187-40555D7CC480}"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6F57F1-C0C8-4A29-9187-40555D7CC480}"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F57F1-C0C8-4A29-9187-40555D7CC480}"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6F57F1-C0C8-4A29-9187-40555D7CC480}"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6F57F1-C0C8-4A29-9187-40555D7CC480}"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105A-F6E7-41B0-98B2-D195E1177E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F57F1-C0C8-4A29-9187-40555D7CC480}"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B105A-F6E7-41B0-98B2-D195E1177E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3C8C-C51A-B6D2-E614-FCA57F392A41}"/>
              </a:ext>
            </a:extLst>
          </p:cNvPr>
          <p:cNvSpPr>
            <a:spLocks noGrp="1"/>
          </p:cNvSpPr>
          <p:nvPr>
            <p:ph type="title"/>
          </p:nvPr>
        </p:nvSpPr>
        <p:spPr>
          <a:xfrm>
            <a:off x="847140" y="684321"/>
            <a:ext cx="7449720" cy="914591"/>
          </a:xfrm>
        </p:spPr>
        <p:txBody>
          <a:bodyPr/>
          <a:lstStyle/>
          <a:p>
            <a:r>
              <a:rPr lang="id-ID" b="1" dirty="0"/>
              <a:t>Definisi Flow</a:t>
            </a:r>
            <a:r>
              <a:rPr lang="en-US" b="1" dirty="0"/>
              <a:t>c</a:t>
            </a:r>
            <a:r>
              <a:rPr lang="id-ID" b="1" dirty="0"/>
              <a:t>hart</a:t>
            </a:r>
            <a:r>
              <a:rPr lang="en-US" b="1" dirty="0"/>
              <a:t> dan UML</a:t>
            </a:r>
            <a:endParaRPr lang="en-ID" b="1" dirty="0"/>
          </a:p>
        </p:txBody>
      </p:sp>
      <p:pic>
        <p:nvPicPr>
          <p:cNvPr id="4" name="Picture 3">
            <a:extLst>
              <a:ext uri="{FF2B5EF4-FFF2-40B4-BE49-F238E27FC236}">
                <a16:creationId xmlns:a16="http://schemas.microsoft.com/office/drawing/2014/main" id="{5193B542-1005-FBA2-771D-2F0C392C3176}"/>
              </a:ext>
            </a:extLst>
          </p:cNvPr>
          <p:cNvPicPr>
            <a:picLocks noChangeAspect="1"/>
          </p:cNvPicPr>
          <p:nvPr/>
        </p:nvPicPr>
        <p:blipFill rotWithShape="1">
          <a:blip r:embed="rId2"/>
          <a:srcRect b="14445"/>
          <a:stretch/>
        </p:blipFill>
        <p:spPr>
          <a:xfrm>
            <a:off x="381000" y="2134961"/>
            <a:ext cx="2868640" cy="2590800"/>
          </a:xfrm>
          <a:prstGeom prst="rect">
            <a:avLst/>
          </a:prstGeom>
        </p:spPr>
      </p:pic>
      <p:sp>
        <p:nvSpPr>
          <p:cNvPr id="5" name="Subtitle 2">
            <a:extLst>
              <a:ext uri="{FF2B5EF4-FFF2-40B4-BE49-F238E27FC236}">
                <a16:creationId xmlns:a16="http://schemas.microsoft.com/office/drawing/2014/main" id="{C63153F8-D25D-DC9A-0C48-32B8146EC234}"/>
              </a:ext>
            </a:extLst>
          </p:cNvPr>
          <p:cNvSpPr txBox="1">
            <a:spLocks/>
          </p:cNvSpPr>
          <p:nvPr/>
        </p:nvSpPr>
        <p:spPr>
          <a:xfrm>
            <a:off x="1586720" y="5261811"/>
            <a:ext cx="6096000" cy="1321551"/>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t>Disusun oleh : Aufa Zaki</a:t>
            </a:r>
            <a:r>
              <a:rPr lang="id-ID" b="1" dirty="0"/>
              <a:t> dan Adam Zafron</a:t>
            </a:r>
            <a:endParaRPr lang="en-US" b="1" dirty="0"/>
          </a:p>
          <a:p>
            <a:pPr marL="0" indent="0" algn="ctr">
              <a:buNone/>
            </a:pPr>
            <a:r>
              <a:rPr lang="en-US" b="1" dirty="0" err="1"/>
              <a:t>Dosen</a:t>
            </a:r>
            <a:r>
              <a:rPr lang="en-US" b="1" dirty="0"/>
              <a:t> </a:t>
            </a:r>
            <a:r>
              <a:rPr lang="en-US" b="1" dirty="0" err="1"/>
              <a:t>Pengampu</a:t>
            </a:r>
            <a:r>
              <a:rPr lang="en-US" b="1" dirty="0"/>
              <a:t> : </a:t>
            </a:r>
            <a:r>
              <a:rPr lang="en-US" b="1" dirty="0" err="1"/>
              <a:t>Ustadz</a:t>
            </a:r>
            <a:r>
              <a:rPr lang="en-US" b="1" dirty="0"/>
              <a:t> </a:t>
            </a:r>
            <a:r>
              <a:rPr lang="en-US" b="1" dirty="0" err="1"/>
              <a:t>Fajri</a:t>
            </a:r>
            <a:r>
              <a:rPr lang="en-US" b="1" dirty="0"/>
              <a:t> dan </a:t>
            </a:r>
            <a:r>
              <a:rPr lang="en-US" b="1" dirty="0" err="1"/>
              <a:t>Ustadz</a:t>
            </a:r>
            <a:r>
              <a:rPr lang="en-US" b="1" dirty="0"/>
              <a:t> </a:t>
            </a:r>
            <a:r>
              <a:rPr lang="en-US" b="1" dirty="0" err="1"/>
              <a:t>Fauzan</a:t>
            </a:r>
            <a:endParaRPr lang="en-US" b="1" dirty="0"/>
          </a:p>
          <a:p>
            <a:pPr marL="0" indent="0" algn="ctr">
              <a:buNone/>
            </a:pPr>
            <a:r>
              <a:rPr lang="en-US" b="1" dirty="0" err="1"/>
              <a:t>Pengembangan</a:t>
            </a:r>
            <a:r>
              <a:rPr lang="en-US" b="1" dirty="0"/>
              <a:t> </a:t>
            </a:r>
            <a:r>
              <a:rPr lang="en-US" b="1" dirty="0" err="1"/>
              <a:t>Perangkat</a:t>
            </a:r>
            <a:r>
              <a:rPr lang="en-US" b="1" dirty="0"/>
              <a:t> </a:t>
            </a:r>
            <a:r>
              <a:rPr lang="en-US" b="1" dirty="0" err="1"/>
              <a:t>Lunak</a:t>
            </a:r>
            <a:r>
              <a:rPr lang="en-US" b="1" dirty="0"/>
              <a:t> (PPL)</a:t>
            </a:r>
          </a:p>
          <a:p>
            <a:pPr marL="0" indent="0" algn="ctr">
              <a:buNone/>
            </a:pPr>
            <a:r>
              <a:rPr lang="en-US" b="1" dirty="0" err="1"/>
              <a:t>Pesantren</a:t>
            </a:r>
            <a:r>
              <a:rPr lang="en-US" b="1" dirty="0"/>
              <a:t> </a:t>
            </a:r>
            <a:r>
              <a:rPr lang="en-US" b="1" dirty="0" err="1"/>
              <a:t>PeTIK</a:t>
            </a:r>
            <a:r>
              <a:rPr lang="en-US" b="1" dirty="0"/>
              <a:t> II </a:t>
            </a:r>
            <a:r>
              <a:rPr lang="en-US" b="1" dirty="0" err="1"/>
              <a:t>Jombang</a:t>
            </a:r>
            <a:endParaRPr lang="en-US" b="1" dirty="0"/>
          </a:p>
        </p:txBody>
      </p:sp>
      <p:pic>
        <p:nvPicPr>
          <p:cNvPr id="7" name="Picture 6">
            <a:extLst>
              <a:ext uri="{FF2B5EF4-FFF2-40B4-BE49-F238E27FC236}">
                <a16:creationId xmlns:a16="http://schemas.microsoft.com/office/drawing/2014/main" id="{477E26BE-BB17-1AD7-5B60-BE9192DAA4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8" name="Rectangle 7">
            <a:extLst>
              <a:ext uri="{FF2B5EF4-FFF2-40B4-BE49-F238E27FC236}">
                <a16:creationId xmlns:a16="http://schemas.microsoft.com/office/drawing/2014/main" id="{3EBDF2EE-2D28-451E-CDD3-EC55A4B63CDB}"/>
              </a:ext>
            </a:extLst>
          </p:cNvPr>
          <p:cNvSpPr/>
          <p:nvPr/>
        </p:nvSpPr>
        <p:spPr>
          <a:xfrm>
            <a:off x="1243820" y="1510302"/>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pic>
        <p:nvPicPr>
          <p:cNvPr id="9" name="Picture 8">
            <a:extLst>
              <a:ext uri="{FF2B5EF4-FFF2-40B4-BE49-F238E27FC236}">
                <a16:creationId xmlns:a16="http://schemas.microsoft.com/office/drawing/2014/main" id="{50E8CD66-2C33-9D40-9A54-2BF0897EFD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933076"/>
            <a:ext cx="2685366" cy="2637584"/>
          </a:xfrm>
          <a:prstGeom prst="rect">
            <a:avLst/>
          </a:prstGeom>
          <a:ln>
            <a:solidFill>
              <a:schemeClr val="tx1"/>
            </a:solidFill>
          </a:ln>
        </p:spPr>
      </p:pic>
      <p:sp>
        <p:nvSpPr>
          <p:cNvPr id="10" name="Rectangle 9">
            <a:extLst>
              <a:ext uri="{FF2B5EF4-FFF2-40B4-BE49-F238E27FC236}">
                <a16:creationId xmlns:a16="http://schemas.microsoft.com/office/drawing/2014/main" id="{4C985E73-F0F6-E908-E4FE-58E7735DFFAF}"/>
              </a:ext>
            </a:extLst>
          </p:cNvPr>
          <p:cNvSpPr/>
          <p:nvPr/>
        </p:nvSpPr>
        <p:spPr>
          <a:xfrm>
            <a:off x="5262562" y="1828800"/>
            <a:ext cx="2868640" cy="229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D0BF8E40-2FBE-8EE4-3E89-B11A9092AF2C}"/>
              </a:ext>
            </a:extLst>
          </p:cNvPr>
          <p:cNvSpPr/>
          <p:nvPr/>
        </p:nvSpPr>
        <p:spPr>
          <a:xfrm rot="5400000">
            <a:off x="3905280" y="3180637"/>
            <a:ext cx="2743883" cy="191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B79968A4-92A3-9424-8032-5B0E1EDF341F}"/>
              </a:ext>
            </a:extLst>
          </p:cNvPr>
          <p:cNvSpPr/>
          <p:nvPr/>
        </p:nvSpPr>
        <p:spPr>
          <a:xfrm rot="5400000">
            <a:off x="6648002" y="3165001"/>
            <a:ext cx="2775155" cy="191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E87CB7EC-4EA5-9ABE-B102-07A4876C4649}"/>
              </a:ext>
            </a:extLst>
          </p:cNvPr>
          <p:cNvSpPr/>
          <p:nvPr/>
        </p:nvSpPr>
        <p:spPr>
          <a:xfrm>
            <a:off x="5262561" y="4507934"/>
            <a:ext cx="2868640" cy="2231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948FD9C-477A-075D-BD77-DF1A6A2EF573}"/>
              </a:ext>
            </a:extLst>
          </p:cNvPr>
          <p:cNvSpPr txBox="1"/>
          <p:nvPr/>
        </p:nvSpPr>
        <p:spPr>
          <a:xfrm>
            <a:off x="6283705" y="4385994"/>
            <a:ext cx="638316" cy="369332"/>
          </a:xfrm>
          <a:prstGeom prst="rect">
            <a:avLst/>
          </a:prstGeom>
          <a:noFill/>
        </p:spPr>
        <p:txBody>
          <a:bodyPr wrap="none" rtlCol="0">
            <a:spAutoFit/>
          </a:bodyPr>
          <a:lstStyle/>
          <a:p>
            <a:r>
              <a:rPr lang="en-US" dirty="0">
                <a:solidFill>
                  <a:schemeClr val="tx1">
                    <a:lumMod val="50000"/>
                    <a:lumOff val="50000"/>
                  </a:schemeClr>
                </a:solidFill>
                <a:latin typeface="Berlin Sans FB" panose="020E0602020502020306" pitchFamily="34" charset="0"/>
              </a:rPr>
              <a:t>UML</a:t>
            </a:r>
            <a:endParaRPr lang="en-ID" dirty="0">
              <a:solidFill>
                <a:schemeClr val="tx1">
                  <a:lumMod val="50000"/>
                  <a:lumOff val="50000"/>
                </a:schemeClr>
              </a:solidFill>
              <a:latin typeface="Berlin Sans FB" panose="020E0602020502020306" pitchFamily="34" charset="0"/>
            </a:endParaRPr>
          </a:p>
        </p:txBody>
      </p:sp>
    </p:spTree>
    <p:extLst>
      <p:ext uri="{BB962C8B-B14F-4D97-AF65-F5344CB8AC3E}">
        <p14:creationId xmlns:p14="http://schemas.microsoft.com/office/powerpoint/2010/main" val="224349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marL="1835150" indent="-6350" algn="just">
              <a:buNone/>
            </a:pPr>
            <a:r>
              <a:rPr lang="en-US" b="1" i="1" dirty="0"/>
              <a:t>Symbol magnetic-tape unit</a:t>
            </a:r>
            <a:r>
              <a:rPr lang="en-US" dirty="0"/>
              <a:t> (Symbol yang </a:t>
            </a:r>
            <a:r>
              <a:rPr lang="en-US" dirty="0" err="1"/>
              <a:t>menyatakan</a:t>
            </a:r>
            <a:r>
              <a:rPr lang="en-US" dirty="0"/>
              <a:t> input </a:t>
            </a:r>
            <a:r>
              <a:rPr lang="en-US" dirty="0" err="1"/>
              <a:t>berasal</a:t>
            </a:r>
            <a:r>
              <a:rPr lang="en-US" dirty="0"/>
              <a:t> pita magnetic </a:t>
            </a:r>
            <a:r>
              <a:rPr lang="en-US" dirty="0" err="1"/>
              <a:t>atau</a:t>
            </a:r>
            <a:r>
              <a:rPr lang="en-US" dirty="0"/>
              <a:t> output </a:t>
            </a:r>
            <a:r>
              <a:rPr lang="en-US" dirty="0" err="1"/>
              <a:t>disimpan</a:t>
            </a:r>
            <a:r>
              <a:rPr lang="en-US" dirty="0"/>
              <a:t> </a:t>
            </a:r>
            <a:r>
              <a:rPr lang="en-US" dirty="0" err="1"/>
              <a:t>ke</a:t>
            </a:r>
            <a:r>
              <a:rPr lang="en-US" dirty="0"/>
              <a:t> pita magnetic)</a:t>
            </a:r>
          </a:p>
          <a:p>
            <a:pPr marL="1835150" indent="-6350" algn="just">
              <a:buNone/>
            </a:pPr>
            <a:r>
              <a:rPr lang="en-US" b="1" i="1" dirty="0"/>
              <a:t>Symbol punched card</a:t>
            </a:r>
            <a:r>
              <a:rPr lang="en-US" dirty="0"/>
              <a:t> (Symbol yang </a:t>
            </a:r>
            <a:r>
              <a:rPr lang="en-US" dirty="0" err="1"/>
              <a:t>menyatakan</a:t>
            </a:r>
            <a:r>
              <a:rPr lang="en-US" dirty="0"/>
              <a:t> input </a:t>
            </a:r>
            <a:r>
              <a:rPr lang="en-US" dirty="0" err="1"/>
              <a:t>berasal</a:t>
            </a:r>
            <a:r>
              <a:rPr lang="en-US" dirty="0"/>
              <a:t> </a:t>
            </a:r>
            <a:r>
              <a:rPr lang="en-US" dirty="0" err="1"/>
              <a:t>dari</a:t>
            </a:r>
            <a:r>
              <a:rPr lang="en-US" dirty="0"/>
              <a:t> </a:t>
            </a:r>
            <a:r>
              <a:rPr lang="en-US" dirty="0" err="1"/>
              <a:t>kartu</a:t>
            </a:r>
            <a:r>
              <a:rPr lang="en-US" dirty="0"/>
              <a:t> </a:t>
            </a:r>
            <a:r>
              <a:rPr lang="en-US" dirty="0" err="1"/>
              <a:t>atau</a:t>
            </a:r>
            <a:r>
              <a:rPr lang="en-US" dirty="0"/>
              <a:t> output </a:t>
            </a:r>
            <a:r>
              <a:rPr lang="en-US" dirty="0" err="1"/>
              <a:t>ditulis</a:t>
            </a:r>
            <a:r>
              <a:rPr lang="en-US" dirty="0"/>
              <a:t> </a:t>
            </a:r>
            <a:r>
              <a:rPr lang="en-US" dirty="0" err="1"/>
              <a:t>ke</a:t>
            </a:r>
            <a:r>
              <a:rPr lang="en-US" dirty="0"/>
              <a:t> </a:t>
            </a:r>
            <a:r>
              <a:rPr lang="en-US" dirty="0" err="1"/>
              <a:t>kartu</a:t>
            </a:r>
            <a:r>
              <a:rPr lang="en-US" dirty="0"/>
              <a:t>)</a:t>
            </a:r>
          </a:p>
          <a:p>
            <a:pPr marL="1835150" indent="-6350" algn="just">
              <a:buNone/>
            </a:pPr>
            <a:r>
              <a:rPr lang="en-US" b="1" i="1" dirty="0"/>
              <a:t>Symbol disk and on-line storage</a:t>
            </a:r>
            <a:r>
              <a:rPr lang="en-US" dirty="0"/>
              <a:t> (Symbol </a:t>
            </a:r>
            <a:r>
              <a:rPr lang="en-US" dirty="0" err="1"/>
              <a:t>untuk</a:t>
            </a:r>
            <a:r>
              <a:rPr lang="en-US" dirty="0"/>
              <a:t> </a:t>
            </a:r>
            <a:r>
              <a:rPr lang="en-US" dirty="0" err="1"/>
              <a:t>menyatakan</a:t>
            </a:r>
            <a:r>
              <a:rPr lang="en-US" dirty="0"/>
              <a:t> input </a:t>
            </a:r>
            <a:r>
              <a:rPr lang="en-US" dirty="0" err="1"/>
              <a:t>berasal</a:t>
            </a:r>
            <a:r>
              <a:rPr lang="en-US" dirty="0"/>
              <a:t> </a:t>
            </a:r>
            <a:r>
              <a:rPr lang="en-US" dirty="0" err="1"/>
              <a:t>dari</a:t>
            </a:r>
            <a:r>
              <a:rPr lang="en-US" dirty="0"/>
              <a:t> disk </a:t>
            </a:r>
            <a:r>
              <a:rPr lang="en-US" dirty="0" err="1"/>
              <a:t>atau</a:t>
            </a:r>
            <a:r>
              <a:rPr lang="en-US" dirty="0"/>
              <a:t> output </a:t>
            </a:r>
            <a:r>
              <a:rPr lang="en-US" dirty="0" err="1"/>
              <a:t>disimpan</a:t>
            </a:r>
            <a:r>
              <a:rPr lang="en-US" dirty="0"/>
              <a:t> </a:t>
            </a:r>
            <a:r>
              <a:rPr lang="en-US" dirty="0" err="1"/>
              <a:t>ke</a:t>
            </a:r>
            <a:r>
              <a:rPr lang="en-US" dirty="0"/>
              <a:t> disk)</a:t>
            </a:r>
          </a:p>
        </p:txBody>
      </p:sp>
      <p:pic>
        <p:nvPicPr>
          <p:cNvPr id="4" name="Picture 3" descr="Pengertian Flowchart dan Contoh Simbolnya"/>
          <p:cNvPicPr/>
          <p:nvPr/>
        </p:nvPicPr>
        <p:blipFill>
          <a:blip r:embed="rId2"/>
          <a:srcRect/>
          <a:stretch>
            <a:fillRect/>
          </a:stretch>
        </p:blipFill>
        <p:spPr bwMode="auto">
          <a:xfrm>
            <a:off x="609600" y="838200"/>
            <a:ext cx="1447800" cy="1143000"/>
          </a:xfrm>
          <a:prstGeom prst="rect">
            <a:avLst/>
          </a:prstGeom>
          <a:noFill/>
          <a:ln w="9525">
            <a:noFill/>
            <a:miter lim="800000"/>
            <a:headEnd/>
            <a:tailEnd/>
          </a:ln>
        </p:spPr>
      </p:pic>
      <p:pic>
        <p:nvPicPr>
          <p:cNvPr id="5" name="Picture 4" descr="Pengertian Flowchart dan Contoh Simbolnya"/>
          <p:cNvPicPr/>
          <p:nvPr/>
        </p:nvPicPr>
        <p:blipFill>
          <a:blip r:embed="rId3"/>
          <a:srcRect/>
          <a:stretch>
            <a:fillRect/>
          </a:stretch>
        </p:blipFill>
        <p:spPr bwMode="auto">
          <a:xfrm>
            <a:off x="533400" y="2743200"/>
            <a:ext cx="1524000" cy="914400"/>
          </a:xfrm>
          <a:prstGeom prst="rect">
            <a:avLst/>
          </a:prstGeom>
          <a:noFill/>
          <a:ln w="9525">
            <a:noFill/>
            <a:miter lim="800000"/>
            <a:headEnd/>
            <a:tailEnd/>
          </a:ln>
        </p:spPr>
      </p:pic>
      <p:pic>
        <p:nvPicPr>
          <p:cNvPr id="6" name="Picture 5" descr="Pengertian Flowchart dan Contoh Simbolnya"/>
          <p:cNvPicPr/>
          <p:nvPr/>
        </p:nvPicPr>
        <p:blipFill>
          <a:blip r:embed="rId4"/>
          <a:srcRect/>
          <a:stretch>
            <a:fillRect/>
          </a:stretch>
        </p:blipFill>
        <p:spPr bwMode="auto">
          <a:xfrm>
            <a:off x="609600" y="4191000"/>
            <a:ext cx="1447800" cy="838200"/>
          </a:xfrm>
          <a:prstGeom prst="rect">
            <a:avLst/>
          </a:prstGeom>
          <a:noFill/>
          <a:ln w="9525">
            <a:noFill/>
            <a:miter lim="800000"/>
            <a:headEnd/>
            <a:tailEnd/>
          </a:ln>
        </p:spPr>
      </p:pic>
      <p:pic>
        <p:nvPicPr>
          <p:cNvPr id="7" name="Picture 6">
            <a:extLst>
              <a:ext uri="{FF2B5EF4-FFF2-40B4-BE49-F238E27FC236}">
                <a16:creationId xmlns:a16="http://schemas.microsoft.com/office/drawing/2014/main" id="{9B3150C6-D097-9CD6-AD4E-4AF23A28B0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1828800" indent="0" algn="just">
              <a:buNone/>
            </a:pPr>
            <a:r>
              <a:rPr lang="en-US" b="1" i="1" dirty="0"/>
              <a:t>Symbol display</a:t>
            </a:r>
            <a:r>
              <a:rPr lang="en-US" dirty="0"/>
              <a:t> (Symbol yang </a:t>
            </a:r>
            <a:r>
              <a:rPr lang="en-US" dirty="0" err="1"/>
              <a:t>menyatakan</a:t>
            </a:r>
            <a:r>
              <a:rPr lang="en-US" dirty="0"/>
              <a:t> </a:t>
            </a:r>
            <a:r>
              <a:rPr lang="en-US" dirty="0" err="1"/>
              <a:t>peralatan</a:t>
            </a:r>
            <a:r>
              <a:rPr lang="en-US" dirty="0"/>
              <a:t> output yang </a:t>
            </a:r>
            <a:r>
              <a:rPr lang="en-US" dirty="0" err="1"/>
              <a:t>digunakan</a:t>
            </a:r>
            <a:r>
              <a:rPr lang="en-US" dirty="0"/>
              <a:t> </a:t>
            </a:r>
            <a:r>
              <a:rPr lang="en-US" dirty="0" err="1"/>
              <a:t>yaitu</a:t>
            </a:r>
            <a:r>
              <a:rPr lang="en-US" dirty="0"/>
              <a:t> </a:t>
            </a:r>
            <a:r>
              <a:rPr lang="en-US" dirty="0" err="1"/>
              <a:t>layar</a:t>
            </a:r>
            <a:r>
              <a:rPr lang="en-US" dirty="0"/>
              <a:t>, plotter, printer, </a:t>
            </a:r>
            <a:r>
              <a:rPr lang="en-US" dirty="0" err="1"/>
              <a:t>dan</a:t>
            </a:r>
            <a:r>
              <a:rPr lang="en-US" dirty="0"/>
              <a:t> </a:t>
            </a:r>
            <a:r>
              <a:rPr lang="en-US" dirty="0" err="1"/>
              <a:t>sebagainya</a:t>
            </a:r>
            <a:r>
              <a:rPr lang="en-US" dirty="0"/>
              <a:t>)</a:t>
            </a:r>
          </a:p>
          <a:p>
            <a:pPr marL="1828800" indent="0" algn="just">
              <a:buNone/>
            </a:pPr>
            <a:r>
              <a:rPr lang="en-US" b="1" i="1" dirty="0"/>
              <a:t>Symbol </a:t>
            </a:r>
            <a:r>
              <a:rPr lang="en-US" b="1" i="1" dirty="0" err="1"/>
              <a:t>dokumen</a:t>
            </a:r>
            <a:r>
              <a:rPr lang="en-US" dirty="0"/>
              <a:t> (symbol yang </a:t>
            </a:r>
            <a:r>
              <a:rPr lang="en-US" dirty="0" err="1"/>
              <a:t>menyatakan</a:t>
            </a:r>
            <a:r>
              <a:rPr lang="en-US" dirty="0"/>
              <a:t> input </a:t>
            </a:r>
            <a:r>
              <a:rPr lang="en-US" dirty="0" err="1"/>
              <a:t>berasal</a:t>
            </a:r>
            <a:r>
              <a:rPr lang="en-US" dirty="0"/>
              <a:t> </a:t>
            </a:r>
            <a:r>
              <a:rPr lang="en-US" dirty="0" err="1"/>
              <a:t>dari</a:t>
            </a:r>
            <a:r>
              <a:rPr lang="en-US" dirty="0"/>
              <a:t> </a:t>
            </a:r>
            <a:r>
              <a:rPr lang="en-US" dirty="0" err="1"/>
              <a:t>dokumen</a:t>
            </a:r>
            <a:r>
              <a:rPr lang="en-US" dirty="0"/>
              <a:t> </a:t>
            </a:r>
            <a:r>
              <a:rPr lang="en-US" dirty="0" err="1"/>
              <a:t>dalam</a:t>
            </a:r>
            <a:r>
              <a:rPr lang="en-US" dirty="0"/>
              <a:t> </a:t>
            </a:r>
            <a:r>
              <a:rPr lang="en-US" dirty="0" err="1"/>
              <a:t>bentuk</a:t>
            </a:r>
            <a:r>
              <a:rPr lang="en-US" dirty="0"/>
              <a:t> </a:t>
            </a:r>
            <a:r>
              <a:rPr lang="en-US" dirty="0" err="1"/>
              <a:t>kertas</a:t>
            </a:r>
            <a:r>
              <a:rPr lang="en-US" dirty="0"/>
              <a:t> </a:t>
            </a:r>
            <a:r>
              <a:rPr lang="en-US" dirty="0" err="1"/>
              <a:t>atau</a:t>
            </a:r>
            <a:r>
              <a:rPr lang="en-US" dirty="0"/>
              <a:t> output </a:t>
            </a:r>
            <a:r>
              <a:rPr lang="en-US" dirty="0" err="1"/>
              <a:t>dicetak</a:t>
            </a:r>
            <a:r>
              <a:rPr lang="en-US" dirty="0"/>
              <a:t> </a:t>
            </a:r>
            <a:r>
              <a:rPr lang="en-US" dirty="0" err="1"/>
              <a:t>ke</a:t>
            </a:r>
            <a:r>
              <a:rPr lang="en-US" dirty="0"/>
              <a:t> </a:t>
            </a:r>
            <a:r>
              <a:rPr lang="en-US" dirty="0" err="1"/>
              <a:t>kertas</a:t>
            </a:r>
            <a:r>
              <a:rPr lang="en-US" dirty="0"/>
              <a:t>)</a:t>
            </a:r>
          </a:p>
          <a:p>
            <a:pPr marL="1828800" indent="0" algn="just">
              <a:buNone/>
            </a:pPr>
            <a:endParaRPr lang="en-US" dirty="0"/>
          </a:p>
        </p:txBody>
      </p:sp>
      <p:pic>
        <p:nvPicPr>
          <p:cNvPr id="4" name="Picture 3" descr="Pengertian Flowchart dan Contoh Simbolnya"/>
          <p:cNvPicPr/>
          <p:nvPr/>
        </p:nvPicPr>
        <p:blipFill>
          <a:blip r:embed="rId2"/>
          <a:srcRect/>
          <a:stretch>
            <a:fillRect/>
          </a:stretch>
        </p:blipFill>
        <p:spPr bwMode="auto">
          <a:xfrm>
            <a:off x="685800" y="914400"/>
            <a:ext cx="1371600" cy="762000"/>
          </a:xfrm>
          <a:prstGeom prst="rect">
            <a:avLst/>
          </a:prstGeom>
          <a:noFill/>
          <a:ln w="9525">
            <a:noFill/>
            <a:miter lim="800000"/>
            <a:headEnd/>
            <a:tailEnd/>
          </a:ln>
        </p:spPr>
      </p:pic>
      <p:pic>
        <p:nvPicPr>
          <p:cNvPr id="5" name="Picture 4" descr="Pengertian Flowchart dan Contoh Simbolnya"/>
          <p:cNvPicPr/>
          <p:nvPr/>
        </p:nvPicPr>
        <p:blipFill>
          <a:blip r:embed="rId3"/>
          <a:srcRect/>
          <a:stretch>
            <a:fillRect/>
          </a:stretch>
        </p:blipFill>
        <p:spPr bwMode="auto">
          <a:xfrm>
            <a:off x="838200" y="3124200"/>
            <a:ext cx="1219200" cy="685800"/>
          </a:xfrm>
          <a:prstGeom prst="rect">
            <a:avLst/>
          </a:prstGeom>
          <a:noFill/>
          <a:ln w="9525">
            <a:noFill/>
            <a:miter lim="800000"/>
            <a:headEnd/>
            <a:tailEnd/>
          </a:ln>
        </p:spPr>
      </p:pic>
      <p:pic>
        <p:nvPicPr>
          <p:cNvPr id="6" name="Picture 5">
            <a:extLst>
              <a:ext uri="{FF2B5EF4-FFF2-40B4-BE49-F238E27FC236}">
                <a16:creationId xmlns:a16="http://schemas.microsoft.com/office/drawing/2014/main" id="{296DC5E3-76D6-64E5-DC37-DCA515DD26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a:t>Pedoman</a:t>
            </a:r>
            <a:r>
              <a:rPr lang="en-US" dirty="0"/>
              <a:t> </a:t>
            </a:r>
            <a:r>
              <a:rPr lang="en-US" dirty="0" err="1"/>
              <a:t>Membuat</a:t>
            </a:r>
            <a:r>
              <a:rPr lang="en-US" dirty="0"/>
              <a:t> Flowchart</a:t>
            </a:r>
          </a:p>
        </p:txBody>
      </p:sp>
      <p:sp>
        <p:nvSpPr>
          <p:cNvPr id="3" name="Content Placeholder 2"/>
          <p:cNvSpPr>
            <a:spLocks noGrp="1"/>
          </p:cNvSpPr>
          <p:nvPr>
            <p:ph idx="1"/>
          </p:nvPr>
        </p:nvSpPr>
        <p:spPr>
          <a:xfrm>
            <a:off x="457200" y="1143000"/>
            <a:ext cx="8229600" cy="4983163"/>
          </a:xfrm>
        </p:spPr>
        <p:txBody>
          <a:bodyPr>
            <a:normAutofit/>
          </a:bodyPr>
          <a:lstStyle/>
          <a:p>
            <a:pPr marL="0" indent="0" algn="just">
              <a:buNone/>
            </a:pPr>
            <a:r>
              <a:rPr lang="en-US" dirty="0" err="1"/>
              <a:t>Beberapa</a:t>
            </a:r>
            <a:r>
              <a:rPr lang="en-US" dirty="0"/>
              <a:t> </a:t>
            </a:r>
            <a:r>
              <a:rPr lang="en-US" dirty="0" err="1"/>
              <a:t>petunjuk</a:t>
            </a:r>
            <a:r>
              <a:rPr lang="en-US" dirty="0"/>
              <a:t> yang </a:t>
            </a:r>
            <a:r>
              <a:rPr lang="en-US" dirty="0" err="1"/>
              <a:t>harus</a:t>
            </a:r>
            <a:r>
              <a:rPr lang="en-US" dirty="0"/>
              <a:t> </a:t>
            </a:r>
            <a:r>
              <a:rPr lang="en-US" dirty="0" err="1"/>
              <a:t>diperhatikan</a:t>
            </a:r>
            <a:r>
              <a:rPr lang="en-US" dirty="0"/>
              <a:t> </a:t>
            </a:r>
            <a:r>
              <a:rPr lang="en-US" dirty="0" err="1"/>
              <a:t>bila</a:t>
            </a:r>
            <a:r>
              <a:rPr lang="en-US" dirty="0"/>
              <a:t> </a:t>
            </a:r>
            <a:r>
              <a:rPr lang="en-US" dirty="0" err="1"/>
              <a:t>seorang</a:t>
            </a:r>
            <a:r>
              <a:rPr lang="en-US" dirty="0"/>
              <a:t> </a:t>
            </a:r>
            <a:r>
              <a:rPr lang="en-US" dirty="0" err="1"/>
              <a:t>analis</a:t>
            </a:r>
            <a:r>
              <a:rPr lang="en-US" dirty="0"/>
              <a:t> </a:t>
            </a:r>
            <a:r>
              <a:rPr lang="en-US" dirty="0" err="1"/>
              <a:t>dan</a:t>
            </a:r>
            <a:r>
              <a:rPr lang="en-US" dirty="0"/>
              <a:t> programmer </a:t>
            </a:r>
            <a:r>
              <a:rPr lang="en-US" dirty="0" err="1"/>
              <a:t>akan</a:t>
            </a:r>
            <a:r>
              <a:rPr lang="en-US" dirty="0"/>
              <a:t> </a:t>
            </a:r>
            <a:r>
              <a:rPr lang="en-US" dirty="0" err="1"/>
              <a:t>membuat</a:t>
            </a:r>
            <a:r>
              <a:rPr lang="en-US" dirty="0"/>
              <a:t> flowchart </a:t>
            </a:r>
            <a:r>
              <a:rPr lang="en-US" dirty="0" err="1"/>
              <a:t>seperti</a:t>
            </a:r>
            <a:r>
              <a:rPr lang="en-US" dirty="0"/>
              <a:t>:</a:t>
            </a:r>
          </a:p>
          <a:p>
            <a:pPr lvl="0" algn="just"/>
            <a:r>
              <a:rPr lang="en-US" dirty="0" err="1"/>
              <a:t>Bagan</a:t>
            </a:r>
            <a:r>
              <a:rPr lang="en-US" dirty="0"/>
              <a:t> </a:t>
            </a:r>
            <a:r>
              <a:rPr lang="en-US" dirty="0" err="1"/>
              <a:t>alir</a:t>
            </a:r>
            <a:r>
              <a:rPr lang="en-US" dirty="0"/>
              <a:t> </a:t>
            </a:r>
            <a:r>
              <a:rPr lang="en-US" dirty="0" err="1"/>
              <a:t>atau</a:t>
            </a:r>
            <a:r>
              <a:rPr lang="en-US" dirty="0"/>
              <a:t> Flowchart </a:t>
            </a:r>
            <a:r>
              <a:rPr lang="en-US" dirty="0" err="1"/>
              <a:t>sebaiknya</a:t>
            </a:r>
            <a:r>
              <a:rPr lang="en-US" dirty="0"/>
              <a:t> </a:t>
            </a:r>
            <a:r>
              <a:rPr lang="en-US" dirty="0" err="1"/>
              <a:t>digambarkan</a:t>
            </a:r>
            <a:r>
              <a:rPr lang="en-US" dirty="0"/>
              <a:t> </a:t>
            </a:r>
            <a:r>
              <a:rPr lang="en-US" dirty="0" err="1"/>
              <a:t>dari</a:t>
            </a:r>
            <a:r>
              <a:rPr lang="en-US" dirty="0"/>
              <a:t> </a:t>
            </a:r>
            <a:r>
              <a:rPr lang="en-US" dirty="0" err="1"/>
              <a:t>atas</a:t>
            </a:r>
            <a:r>
              <a:rPr lang="en-US" dirty="0"/>
              <a:t> </a:t>
            </a:r>
            <a:r>
              <a:rPr lang="en-US" dirty="0" err="1"/>
              <a:t>ke</a:t>
            </a:r>
            <a:r>
              <a:rPr lang="en-US" dirty="0"/>
              <a:t> </a:t>
            </a:r>
            <a:r>
              <a:rPr lang="en-US" dirty="0" err="1"/>
              <a:t>bawah</a:t>
            </a:r>
            <a:r>
              <a:rPr lang="en-US" dirty="0"/>
              <a:t> </a:t>
            </a:r>
            <a:r>
              <a:rPr lang="en-US" dirty="0" err="1"/>
              <a:t>dan</a:t>
            </a:r>
            <a:r>
              <a:rPr lang="en-US" dirty="0"/>
              <a:t> </a:t>
            </a:r>
            <a:r>
              <a:rPr lang="en-US" dirty="0" err="1"/>
              <a:t>mulai</a:t>
            </a:r>
            <a:r>
              <a:rPr lang="en-US" dirty="0"/>
              <a:t> </a:t>
            </a:r>
            <a:r>
              <a:rPr lang="en-US" dirty="0" err="1"/>
              <a:t>dari</a:t>
            </a:r>
            <a:r>
              <a:rPr lang="en-US" dirty="0"/>
              <a:t> </a:t>
            </a:r>
            <a:r>
              <a:rPr lang="en-US" dirty="0" err="1"/>
              <a:t>bagian</a:t>
            </a:r>
            <a:r>
              <a:rPr lang="en-US" dirty="0"/>
              <a:t> </a:t>
            </a:r>
            <a:r>
              <a:rPr lang="en-US" dirty="0" err="1"/>
              <a:t>kiri</a:t>
            </a:r>
            <a:r>
              <a:rPr lang="en-US" dirty="0"/>
              <a:t> </a:t>
            </a:r>
            <a:r>
              <a:rPr lang="en-US" dirty="0" err="1"/>
              <a:t>dari</a:t>
            </a:r>
            <a:r>
              <a:rPr lang="en-US" dirty="0"/>
              <a:t> </a:t>
            </a:r>
            <a:r>
              <a:rPr lang="en-US" dirty="0" err="1"/>
              <a:t>suatu</a:t>
            </a:r>
            <a:r>
              <a:rPr lang="en-US" dirty="0"/>
              <a:t> </a:t>
            </a:r>
            <a:r>
              <a:rPr lang="en-US" dirty="0" err="1"/>
              <a:t>halaman</a:t>
            </a:r>
            <a:r>
              <a:rPr lang="en-US" dirty="0"/>
              <a:t>.</a:t>
            </a:r>
          </a:p>
          <a:p>
            <a:pPr lvl="0" algn="just"/>
            <a:r>
              <a:rPr lang="en-US" dirty="0" err="1"/>
              <a:t>Kegiatan</a:t>
            </a:r>
            <a:r>
              <a:rPr lang="en-US" dirty="0"/>
              <a:t> </a:t>
            </a:r>
            <a:r>
              <a:rPr lang="en-US" dirty="0" err="1"/>
              <a:t>di</a:t>
            </a:r>
            <a:r>
              <a:rPr lang="en-US" dirty="0"/>
              <a:t> </a:t>
            </a:r>
            <a:r>
              <a:rPr lang="en-US" dirty="0" err="1"/>
              <a:t>dalam</a:t>
            </a:r>
            <a:r>
              <a:rPr lang="en-US" dirty="0"/>
              <a:t> </a:t>
            </a:r>
            <a:r>
              <a:rPr lang="en-US" dirty="0" err="1"/>
              <a:t>bagan</a:t>
            </a:r>
            <a:r>
              <a:rPr lang="en-US" dirty="0"/>
              <a:t> </a:t>
            </a:r>
            <a:r>
              <a:rPr lang="en-US" dirty="0" err="1"/>
              <a:t>alir</a:t>
            </a:r>
            <a:r>
              <a:rPr lang="en-US" dirty="0"/>
              <a:t> </a:t>
            </a:r>
            <a:r>
              <a:rPr lang="en-US" dirty="0" err="1"/>
              <a:t>harus</a:t>
            </a:r>
            <a:r>
              <a:rPr lang="en-US" dirty="0"/>
              <a:t> </a:t>
            </a:r>
            <a:r>
              <a:rPr lang="en-US" dirty="0" err="1"/>
              <a:t>ditunjukkan</a:t>
            </a:r>
            <a:r>
              <a:rPr lang="en-US" dirty="0"/>
              <a:t> </a:t>
            </a:r>
            <a:r>
              <a:rPr lang="en-US" dirty="0" err="1"/>
              <a:t>dengan</a:t>
            </a:r>
            <a:r>
              <a:rPr lang="en-US" dirty="0"/>
              <a:t> </a:t>
            </a:r>
            <a:r>
              <a:rPr lang="en-US" dirty="0" err="1"/>
              <a:t>jelas</a:t>
            </a:r>
            <a:r>
              <a:rPr lang="en-US" dirty="0"/>
              <a:t>.</a:t>
            </a:r>
          </a:p>
          <a:p>
            <a:pPr lvl="0" algn="just"/>
            <a:endParaRPr lang="en-US" dirty="0"/>
          </a:p>
        </p:txBody>
      </p:sp>
      <p:pic>
        <p:nvPicPr>
          <p:cNvPr id="4" name="Picture 3">
            <a:extLst>
              <a:ext uri="{FF2B5EF4-FFF2-40B4-BE49-F238E27FC236}">
                <a16:creationId xmlns:a16="http://schemas.microsoft.com/office/drawing/2014/main" id="{9AECB865-9B4D-91F0-0187-5B74AAFAD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5" name="Rectangle 4">
            <a:extLst>
              <a:ext uri="{FF2B5EF4-FFF2-40B4-BE49-F238E27FC236}">
                <a16:creationId xmlns:a16="http://schemas.microsoft.com/office/drawing/2014/main" id="{0F9FE55F-589A-2A23-9D2D-9F155524A3D9}"/>
              </a:ext>
            </a:extLst>
          </p:cNvPr>
          <p:cNvSpPr/>
          <p:nvPr/>
        </p:nvSpPr>
        <p:spPr>
          <a:xfrm>
            <a:off x="914400" y="105439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lvl="0" algn="just"/>
            <a:r>
              <a:rPr lang="en-US" dirty="0" err="1"/>
              <a:t>Harus</a:t>
            </a:r>
            <a:r>
              <a:rPr lang="en-US" dirty="0"/>
              <a:t> </a:t>
            </a:r>
            <a:r>
              <a:rPr lang="en-US" dirty="0" err="1"/>
              <a:t>ditunjukkan</a:t>
            </a:r>
            <a:r>
              <a:rPr lang="en-US" dirty="0"/>
              <a:t> </a:t>
            </a:r>
            <a:r>
              <a:rPr lang="en-US" dirty="0" err="1"/>
              <a:t>dari</a:t>
            </a:r>
            <a:r>
              <a:rPr lang="en-US" dirty="0"/>
              <a:t> </a:t>
            </a:r>
            <a:r>
              <a:rPr lang="en-US" dirty="0" err="1"/>
              <a:t>mana</a:t>
            </a:r>
            <a:r>
              <a:rPr lang="en-US" dirty="0"/>
              <a:t> </a:t>
            </a:r>
            <a:r>
              <a:rPr lang="en-US" dirty="0" err="1"/>
              <a:t>kegiatan</a:t>
            </a:r>
            <a:r>
              <a:rPr lang="en-US" dirty="0"/>
              <a:t> </a:t>
            </a:r>
            <a:r>
              <a:rPr lang="en-US" dirty="0" err="1"/>
              <a:t>akan</a:t>
            </a:r>
            <a:r>
              <a:rPr lang="en-US" dirty="0"/>
              <a:t> </a:t>
            </a:r>
            <a:r>
              <a:rPr lang="en-US" dirty="0" err="1"/>
              <a:t>dimulai</a:t>
            </a:r>
            <a:r>
              <a:rPr lang="en-US" dirty="0"/>
              <a:t> </a:t>
            </a:r>
            <a:r>
              <a:rPr lang="en-US" dirty="0" err="1"/>
              <a:t>dan</a:t>
            </a:r>
            <a:r>
              <a:rPr lang="en-US" dirty="0"/>
              <a:t> </a:t>
            </a:r>
            <a:r>
              <a:rPr lang="en-US" dirty="0" err="1"/>
              <a:t>dimana</a:t>
            </a:r>
            <a:r>
              <a:rPr lang="en-US" dirty="0"/>
              <a:t> </a:t>
            </a:r>
            <a:r>
              <a:rPr lang="en-US" dirty="0" err="1"/>
              <a:t>akan</a:t>
            </a:r>
            <a:r>
              <a:rPr lang="en-US" dirty="0"/>
              <a:t> </a:t>
            </a:r>
            <a:r>
              <a:rPr lang="en-US" dirty="0" err="1"/>
              <a:t>berakhirnya</a:t>
            </a:r>
            <a:r>
              <a:rPr lang="en-US" dirty="0"/>
              <a:t>.</a:t>
            </a:r>
          </a:p>
          <a:p>
            <a:pPr algn="just"/>
            <a:r>
              <a:rPr lang="en-US" dirty="0" err="1"/>
              <a:t>Setiap</a:t>
            </a:r>
            <a:r>
              <a:rPr lang="en-US" dirty="0"/>
              <a:t> </a:t>
            </a:r>
            <a:r>
              <a:rPr lang="en-US" dirty="0" err="1"/>
              <a:t>langkah</a:t>
            </a:r>
            <a:r>
              <a:rPr lang="en-US" dirty="0"/>
              <a:t> </a:t>
            </a:r>
            <a:r>
              <a:rPr lang="en-US" dirty="0" err="1"/>
              <a:t>dari</a:t>
            </a:r>
            <a:r>
              <a:rPr lang="en-US" dirty="0"/>
              <a:t> </a:t>
            </a:r>
            <a:r>
              <a:rPr lang="en-US" dirty="0" err="1"/>
              <a:t>aktivitas</a:t>
            </a:r>
            <a:r>
              <a:rPr lang="en-US" dirty="0"/>
              <a:t> </a:t>
            </a:r>
            <a:r>
              <a:rPr lang="en-US" dirty="0" err="1"/>
              <a:t>harus</a:t>
            </a:r>
            <a:r>
              <a:rPr lang="en-US" dirty="0"/>
              <a:t> </a:t>
            </a:r>
            <a:r>
              <a:rPr lang="en-US" dirty="0" err="1"/>
              <a:t>diuraikan</a:t>
            </a:r>
            <a:r>
              <a:rPr lang="en-US" dirty="0"/>
              <a:t> </a:t>
            </a:r>
            <a:r>
              <a:rPr lang="en-US" dirty="0" err="1"/>
              <a:t>dengan</a:t>
            </a:r>
            <a:r>
              <a:rPr lang="en-US" dirty="0"/>
              <a:t> </a:t>
            </a:r>
            <a:r>
              <a:rPr lang="en-US" dirty="0" err="1"/>
              <a:t>menggunakan</a:t>
            </a:r>
            <a:r>
              <a:rPr lang="en-US" dirty="0"/>
              <a:t> </a:t>
            </a:r>
            <a:r>
              <a:rPr lang="en-US" dirty="0" err="1"/>
              <a:t>deskripsi</a:t>
            </a:r>
            <a:r>
              <a:rPr lang="en-US" dirty="0"/>
              <a:t> </a:t>
            </a:r>
            <a:r>
              <a:rPr lang="en-US" dirty="0" err="1"/>
              <a:t>kata</a:t>
            </a:r>
            <a:r>
              <a:rPr lang="en-US" dirty="0"/>
              <a:t> </a:t>
            </a:r>
            <a:r>
              <a:rPr lang="en-US" dirty="0" err="1"/>
              <a:t>kerja</a:t>
            </a:r>
            <a:r>
              <a:rPr lang="en-US" dirty="0"/>
              <a:t>.</a:t>
            </a:r>
          </a:p>
          <a:p>
            <a:pPr lvl="0" algn="just"/>
            <a:r>
              <a:rPr lang="en-US" dirty="0" err="1"/>
              <a:t>Setiap</a:t>
            </a:r>
            <a:r>
              <a:rPr lang="en-US" dirty="0"/>
              <a:t> </a:t>
            </a:r>
            <a:r>
              <a:rPr lang="en-US" dirty="0" err="1"/>
              <a:t>langkah</a:t>
            </a:r>
            <a:r>
              <a:rPr lang="en-US" dirty="0"/>
              <a:t> </a:t>
            </a:r>
            <a:r>
              <a:rPr lang="en-US" dirty="0" err="1"/>
              <a:t>dari</a:t>
            </a:r>
            <a:r>
              <a:rPr lang="en-US" dirty="0"/>
              <a:t> </a:t>
            </a:r>
            <a:r>
              <a:rPr lang="en-US" dirty="0" err="1"/>
              <a:t>aktivitas</a:t>
            </a:r>
            <a:r>
              <a:rPr lang="en-US" dirty="0"/>
              <a:t> </a:t>
            </a:r>
            <a:r>
              <a:rPr lang="en-US" dirty="0" err="1"/>
              <a:t>harus</a:t>
            </a:r>
            <a:r>
              <a:rPr lang="en-US" dirty="0"/>
              <a:t> </a:t>
            </a:r>
            <a:r>
              <a:rPr lang="en-US" dirty="0" err="1"/>
              <a:t>berada</a:t>
            </a:r>
            <a:r>
              <a:rPr lang="en-US" dirty="0"/>
              <a:t> </a:t>
            </a:r>
            <a:r>
              <a:rPr lang="en-US" dirty="0" err="1"/>
              <a:t>pada</a:t>
            </a:r>
            <a:r>
              <a:rPr lang="en-US" dirty="0"/>
              <a:t> </a:t>
            </a:r>
            <a:r>
              <a:rPr lang="en-US" dirty="0" err="1"/>
              <a:t>urutan</a:t>
            </a:r>
            <a:r>
              <a:rPr lang="en-US" dirty="0"/>
              <a:t> yang </a:t>
            </a:r>
            <a:r>
              <a:rPr lang="en-US" dirty="0" err="1"/>
              <a:t>benar</a:t>
            </a:r>
            <a:r>
              <a:rPr lang="en-US" dirty="0"/>
              <a:t>.</a:t>
            </a:r>
          </a:p>
          <a:p>
            <a:pPr lvl="0" algn="just"/>
            <a:r>
              <a:rPr lang="en-US" dirty="0" err="1"/>
              <a:t>Kegiatan</a:t>
            </a:r>
            <a:r>
              <a:rPr lang="en-US" dirty="0"/>
              <a:t> yang </a:t>
            </a:r>
            <a:r>
              <a:rPr lang="en-US" dirty="0" err="1"/>
              <a:t>terpotong</a:t>
            </a:r>
            <a:r>
              <a:rPr lang="en-US" dirty="0"/>
              <a:t> </a:t>
            </a:r>
            <a:r>
              <a:rPr lang="en-US" dirty="0" err="1"/>
              <a:t>dan</a:t>
            </a:r>
            <a:r>
              <a:rPr lang="en-US" dirty="0"/>
              <a:t> </a:t>
            </a:r>
            <a:r>
              <a:rPr lang="en-US" dirty="0" err="1"/>
              <a:t>akan</a:t>
            </a:r>
            <a:r>
              <a:rPr lang="en-US" dirty="0"/>
              <a:t> </a:t>
            </a:r>
            <a:r>
              <a:rPr lang="en-US" dirty="0" err="1"/>
              <a:t>di</a:t>
            </a:r>
            <a:r>
              <a:rPr lang="en-US" dirty="0"/>
              <a:t> </a:t>
            </a:r>
            <a:r>
              <a:rPr lang="en-US" dirty="0" err="1"/>
              <a:t>tempatkan</a:t>
            </a:r>
            <a:r>
              <a:rPr lang="en-US" dirty="0"/>
              <a:t> </a:t>
            </a:r>
            <a:r>
              <a:rPr lang="en-US" dirty="0" err="1"/>
              <a:t>pada</a:t>
            </a:r>
            <a:r>
              <a:rPr lang="en-US" dirty="0"/>
              <a:t> </a:t>
            </a:r>
            <a:r>
              <a:rPr lang="en-US" dirty="0" err="1"/>
              <a:t>bagian</a:t>
            </a:r>
            <a:r>
              <a:rPr lang="en-US" dirty="0"/>
              <a:t> lain </a:t>
            </a:r>
            <a:r>
              <a:rPr lang="en-US" dirty="0" err="1"/>
              <a:t>harus</a:t>
            </a:r>
            <a:r>
              <a:rPr lang="en-US" dirty="0"/>
              <a:t> </a:t>
            </a:r>
            <a:r>
              <a:rPr lang="en-US" dirty="0" err="1"/>
              <a:t>ditunjukkan</a:t>
            </a:r>
            <a:r>
              <a:rPr lang="en-US" dirty="0"/>
              <a:t> </a:t>
            </a:r>
            <a:r>
              <a:rPr lang="en-US" dirty="0" err="1"/>
              <a:t>dengan</a:t>
            </a:r>
            <a:r>
              <a:rPr lang="en-US" dirty="0"/>
              <a:t> </a:t>
            </a:r>
            <a:r>
              <a:rPr lang="en-US" dirty="0" err="1"/>
              <a:t>menggunakan</a:t>
            </a:r>
            <a:r>
              <a:rPr lang="en-US" dirty="0"/>
              <a:t> </a:t>
            </a:r>
            <a:r>
              <a:rPr lang="en-US" dirty="0" err="1"/>
              <a:t>simbol</a:t>
            </a:r>
            <a:r>
              <a:rPr lang="en-US" dirty="0"/>
              <a:t> </a:t>
            </a:r>
            <a:r>
              <a:rPr lang="en-US" dirty="0" err="1"/>
              <a:t>penghubung</a:t>
            </a:r>
            <a:r>
              <a:rPr lang="en-US" dirty="0"/>
              <a:t>.</a:t>
            </a:r>
          </a:p>
          <a:p>
            <a:r>
              <a:rPr lang="en-US" dirty="0" err="1"/>
              <a:t>Gunakan</a:t>
            </a:r>
            <a:r>
              <a:rPr lang="en-US" dirty="0"/>
              <a:t> </a:t>
            </a:r>
            <a:r>
              <a:rPr lang="en-US" dirty="0" err="1"/>
              <a:t>simbol-simbol</a:t>
            </a:r>
            <a:r>
              <a:rPr lang="en-US" dirty="0"/>
              <a:t> flowchart yang </a:t>
            </a:r>
            <a:r>
              <a:rPr lang="en-US" dirty="0" err="1"/>
              <a:t>standar</a:t>
            </a:r>
            <a:r>
              <a:rPr lang="en-US" dirty="0"/>
              <a:t>.</a:t>
            </a:r>
          </a:p>
        </p:txBody>
      </p:sp>
      <p:pic>
        <p:nvPicPr>
          <p:cNvPr id="4" name="Picture 3">
            <a:extLst>
              <a:ext uri="{FF2B5EF4-FFF2-40B4-BE49-F238E27FC236}">
                <a16:creationId xmlns:a16="http://schemas.microsoft.com/office/drawing/2014/main" id="{4BD2036A-AA64-E01E-8446-911847B3B7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just">
              <a:buNone/>
            </a:pPr>
            <a:r>
              <a:rPr lang="en-US" dirty="0" err="1"/>
              <a:t>Contoh</a:t>
            </a:r>
            <a:r>
              <a:rPr lang="en-US" dirty="0"/>
              <a:t> Flowchart – </a:t>
            </a:r>
            <a:r>
              <a:rPr lang="en-US" dirty="0" err="1"/>
              <a:t>Menentukan</a:t>
            </a:r>
            <a:r>
              <a:rPr lang="en-US" dirty="0"/>
              <a:t> </a:t>
            </a:r>
            <a:r>
              <a:rPr lang="en-US" dirty="0" err="1"/>
              <a:t>Bilangan</a:t>
            </a:r>
            <a:r>
              <a:rPr lang="en-US" dirty="0"/>
              <a:t> </a:t>
            </a:r>
            <a:r>
              <a:rPr lang="en-US" dirty="0" err="1"/>
              <a:t>Ganjil</a:t>
            </a:r>
            <a:r>
              <a:rPr lang="en-US" dirty="0"/>
              <a:t>/</a:t>
            </a:r>
            <a:r>
              <a:rPr lang="en-US" dirty="0" err="1"/>
              <a:t>Genap</a:t>
            </a:r>
            <a:endParaRPr lang="en-US" dirty="0"/>
          </a:p>
          <a:p>
            <a:pPr marL="0" indent="0">
              <a:buNone/>
            </a:pPr>
            <a:endParaRPr lang="en-US" dirty="0"/>
          </a:p>
        </p:txBody>
      </p:sp>
      <p:pic>
        <p:nvPicPr>
          <p:cNvPr id="4" name="Picture 3" descr="Pengertian Flowchart dan Contoh Simbolnya"/>
          <p:cNvPicPr/>
          <p:nvPr/>
        </p:nvPicPr>
        <p:blipFill>
          <a:blip r:embed="rId2"/>
          <a:srcRect/>
          <a:stretch>
            <a:fillRect/>
          </a:stretch>
        </p:blipFill>
        <p:spPr bwMode="auto">
          <a:xfrm>
            <a:off x="990600" y="1600200"/>
            <a:ext cx="7162799" cy="4572000"/>
          </a:xfrm>
          <a:prstGeom prst="rect">
            <a:avLst/>
          </a:prstGeom>
          <a:noFill/>
          <a:ln w="9525">
            <a:noFill/>
            <a:miter lim="800000"/>
            <a:headEnd/>
            <a:tailEnd/>
          </a:ln>
        </p:spPr>
      </p:pic>
      <p:pic>
        <p:nvPicPr>
          <p:cNvPr id="5" name="Picture 4">
            <a:extLst>
              <a:ext uri="{FF2B5EF4-FFF2-40B4-BE49-F238E27FC236}">
                <a16:creationId xmlns:a16="http://schemas.microsoft.com/office/drawing/2014/main" id="{0645F34B-CD29-D680-52B5-58806557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6" name="Rectangle 5">
            <a:extLst>
              <a:ext uri="{FF2B5EF4-FFF2-40B4-BE49-F238E27FC236}">
                <a16:creationId xmlns:a16="http://schemas.microsoft.com/office/drawing/2014/main" id="{8BB906E4-70FA-7650-D122-710A940CA15B}"/>
              </a:ext>
            </a:extLst>
          </p:cNvPr>
          <p:cNvSpPr/>
          <p:nvPr/>
        </p:nvSpPr>
        <p:spPr>
          <a:xfrm>
            <a:off x="7990114" y="11430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904"/>
            <a:ext cx="8229600" cy="715962"/>
          </a:xfrm>
        </p:spPr>
        <p:txBody>
          <a:bodyPr>
            <a:normAutofit fontScale="90000"/>
          </a:bodyPr>
          <a:lstStyle/>
          <a:p>
            <a:pPr algn="l"/>
            <a:r>
              <a:rPr lang="en-US" b="1" dirty="0" err="1"/>
              <a:t>Contoh</a:t>
            </a:r>
            <a:r>
              <a:rPr lang="en-US" b="1" dirty="0"/>
              <a:t> Flowchart</a:t>
            </a:r>
            <a:endParaRPr lang="en-US" dirty="0"/>
          </a:p>
        </p:txBody>
      </p:sp>
      <p:sp>
        <p:nvSpPr>
          <p:cNvPr id="3" name="Content Placeholder 2"/>
          <p:cNvSpPr>
            <a:spLocks noGrp="1"/>
          </p:cNvSpPr>
          <p:nvPr>
            <p:ph idx="1"/>
          </p:nvPr>
        </p:nvSpPr>
        <p:spPr>
          <a:xfrm>
            <a:off x="457200" y="914400"/>
            <a:ext cx="8229600" cy="5211763"/>
          </a:xfrm>
        </p:spPr>
        <p:txBody>
          <a:bodyPr/>
          <a:lstStyle/>
          <a:p>
            <a:pPr>
              <a:buNone/>
            </a:pPr>
            <a:endParaRPr lang="en-US" dirty="0"/>
          </a:p>
          <a:p>
            <a:pPr>
              <a:buNone/>
            </a:pPr>
            <a:endParaRPr lang="en-US" dirty="0"/>
          </a:p>
          <a:p>
            <a:pPr>
              <a:buNone/>
            </a:pPr>
            <a:endParaRPr lang="en-US" dirty="0"/>
          </a:p>
        </p:txBody>
      </p:sp>
      <p:pic>
        <p:nvPicPr>
          <p:cNvPr id="6" name="Picture 5">
            <a:extLst>
              <a:ext uri="{FF2B5EF4-FFF2-40B4-BE49-F238E27FC236}">
                <a16:creationId xmlns:a16="http://schemas.microsoft.com/office/drawing/2014/main" id="{25A0776B-4C48-942F-B4CA-72FEC8CF470F}"/>
              </a:ext>
            </a:extLst>
          </p:cNvPr>
          <p:cNvPicPr>
            <a:picLocks noChangeAspect="1"/>
          </p:cNvPicPr>
          <p:nvPr/>
        </p:nvPicPr>
        <p:blipFill rotWithShape="1">
          <a:blip r:embed="rId2"/>
          <a:srcRect l="32500" t="-1474" r="30833" b="657"/>
          <a:stretch/>
        </p:blipFill>
        <p:spPr>
          <a:xfrm>
            <a:off x="5181600" y="394267"/>
            <a:ext cx="3962400" cy="6159355"/>
          </a:xfrm>
          <a:prstGeom prst="rect">
            <a:avLst/>
          </a:prstGeom>
        </p:spPr>
      </p:pic>
      <p:sp>
        <p:nvSpPr>
          <p:cNvPr id="7" name="Title 1">
            <a:extLst>
              <a:ext uri="{FF2B5EF4-FFF2-40B4-BE49-F238E27FC236}">
                <a16:creationId xmlns:a16="http://schemas.microsoft.com/office/drawing/2014/main" id="{30ACB5AD-106D-58E1-6BAC-0EAFDBE5BC0C}"/>
              </a:ext>
            </a:extLst>
          </p:cNvPr>
          <p:cNvSpPr txBox="1">
            <a:spLocks/>
          </p:cNvSpPr>
          <p:nvPr/>
        </p:nvSpPr>
        <p:spPr>
          <a:xfrm>
            <a:off x="457200" y="2057400"/>
            <a:ext cx="8229600" cy="71596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a:p>
        </p:txBody>
      </p:sp>
      <p:sp>
        <p:nvSpPr>
          <p:cNvPr id="8" name="Title 1">
            <a:extLst>
              <a:ext uri="{FF2B5EF4-FFF2-40B4-BE49-F238E27FC236}">
                <a16:creationId xmlns:a16="http://schemas.microsoft.com/office/drawing/2014/main" id="{EE52FE2B-517A-5E42-1157-DB726DB96BFB}"/>
              </a:ext>
            </a:extLst>
          </p:cNvPr>
          <p:cNvSpPr txBox="1">
            <a:spLocks/>
          </p:cNvSpPr>
          <p:nvPr/>
        </p:nvSpPr>
        <p:spPr>
          <a:xfrm>
            <a:off x="838200" y="1127708"/>
            <a:ext cx="8229600" cy="7159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2400" dirty="0">
                <a:latin typeface="+mn-lt"/>
                <a:cs typeface="Times New Roman" panose="02020603050405020304" pitchFamily="18" charset="0"/>
              </a:rPr>
              <a:t>Flowchat make coffee</a:t>
            </a:r>
            <a:endParaRPr lang="en-US" sz="2400" dirty="0">
              <a:latin typeface="+mn-lt"/>
              <a:cs typeface="Times New Roman" panose="02020603050405020304" pitchFamily="18" charset="0"/>
            </a:endParaRPr>
          </a:p>
        </p:txBody>
      </p:sp>
      <p:pic>
        <p:nvPicPr>
          <p:cNvPr id="9" name="Picture 8">
            <a:extLst>
              <a:ext uri="{FF2B5EF4-FFF2-40B4-BE49-F238E27FC236}">
                <a16:creationId xmlns:a16="http://schemas.microsoft.com/office/drawing/2014/main" id="{DDA4CCD1-EF6C-726D-B9DF-1C309A9513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10" name="Rectangle 9">
            <a:extLst>
              <a:ext uri="{FF2B5EF4-FFF2-40B4-BE49-F238E27FC236}">
                <a16:creationId xmlns:a16="http://schemas.microsoft.com/office/drawing/2014/main" id="{982811FB-4E77-7B58-9E73-AFEFDEBC90E3}"/>
              </a:ext>
            </a:extLst>
          </p:cNvPr>
          <p:cNvSpPr/>
          <p:nvPr/>
        </p:nvSpPr>
        <p:spPr>
          <a:xfrm>
            <a:off x="762000" y="1052398"/>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5" y="530155"/>
            <a:ext cx="8991600" cy="1143000"/>
          </a:xfrm>
        </p:spPr>
        <p:txBody>
          <a:bodyPr>
            <a:normAutofit/>
          </a:bodyPr>
          <a:lstStyle/>
          <a:p>
            <a:r>
              <a:rPr lang="en-US" sz="3600" b="1" dirty="0" err="1"/>
              <a:t>Pengertian</a:t>
            </a:r>
            <a:r>
              <a:rPr lang="en-US" sz="3600" b="1" dirty="0"/>
              <a:t> dan </a:t>
            </a:r>
            <a:r>
              <a:rPr lang="en-US" sz="3600" b="1" dirty="0" err="1"/>
              <a:t>Definisi</a:t>
            </a:r>
            <a:r>
              <a:rPr lang="id-ID" sz="3600" b="1" dirty="0"/>
              <a:t> </a:t>
            </a:r>
            <a:r>
              <a:rPr lang="en-US" sz="3600" b="1" dirty="0"/>
              <a:t>UML</a:t>
            </a:r>
          </a:p>
        </p:txBody>
      </p:sp>
      <p:sp>
        <p:nvSpPr>
          <p:cNvPr id="3" name="Subtitle 2"/>
          <p:cNvSpPr>
            <a:spLocks noGrp="1"/>
          </p:cNvSpPr>
          <p:nvPr>
            <p:ph type="subTitle" idx="1"/>
          </p:nvPr>
        </p:nvSpPr>
        <p:spPr>
          <a:xfrm>
            <a:off x="609600" y="1905000"/>
            <a:ext cx="7924800" cy="4648200"/>
          </a:xfrm>
        </p:spPr>
        <p:txBody>
          <a:bodyPr>
            <a:noAutofit/>
          </a:bodyPr>
          <a:lstStyle/>
          <a:p>
            <a:pPr algn="just"/>
            <a:r>
              <a:rPr lang="en-ID" sz="2200" b="0" i="0" dirty="0">
                <a:solidFill>
                  <a:srgbClr val="222222"/>
                </a:solidFill>
                <a:effectLst/>
              </a:rPr>
              <a:t>Pada </a:t>
            </a:r>
            <a:r>
              <a:rPr lang="en-ID" sz="2200" b="0" i="0" dirty="0" err="1">
                <a:solidFill>
                  <a:srgbClr val="222222"/>
                </a:solidFill>
                <a:effectLst/>
              </a:rPr>
              <a:t>dasarnya</a:t>
            </a:r>
            <a:r>
              <a:rPr lang="en-ID" sz="2200" b="0" i="0" dirty="0">
                <a:solidFill>
                  <a:srgbClr val="222222"/>
                </a:solidFill>
                <a:effectLst/>
              </a:rPr>
              <a:t>, </a:t>
            </a:r>
            <a:r>
              <a:rPr lang="sv-SE" sz="2200" b="0" i="0" dirty="0">
                <a:solidFill>
                  <a:srgbClr val="222222"/>
                </a:solidFill>
                <a:effectLst/>
              </a:rPr>
              <a:t>UML merupakan singkatan dari “Unified Modelling Language” yaitu suatu metode permodelan secara visual untuk sarana perancangan sistem berorientasi objek, atau definisi UML yaitu sebagai suatu bahasa yang sudah menjadi standar pada visualisasi, perancangan dan juga pendokumentasian sistem aplikasi. Saat ini UML sudah menjadi bahasa standar dalam penulisan blue print software (arsitektur).</a:t>
            </a:r>
          </a:p>
          <a:p>
            <a:pPr algn="just"/>
            <a:r>
              <a:rPr lang="id-ID" sz="2200" b="0" i="0" dirty="0">
                <a:solidFill>
                  <a:srgbClr val="222222"/>
                </a:solidFill>
                <a:effectLst/>
              </a:rPr>
              <a:t>Menurut (Rosa-Salahuddin, 2011:113), Unified Modelling Language atau UML merupakan salah satu standar bahasa yang banyak digunakan di dunia industri untuk menggambarkan kebutuhan (requirement), membuat analisis dan desain, serta menggambarkan arsitektur dalam pemrograman berorientasi objek (PBO).</a:t>
            </a:r>
          </a:p>
        </p:txBody>
      </p:sp>
      <p:pic>
        <p:nvPicPr>
          <p:cNvPr id="4" name="Picture 3">
            <a:extLst>
              <a:ext uri="{FF2B5EF4-FFF2-40B4-BE49-F238E27FC236}">
                <a16:creationId xmlns:a16="http://schemas.microsoft.com/office/drawing/2014/main" id="{CD33D6FE-E66E-6648-11BB-CF18047FB9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6" name="Rectangle 5">
            <a:extLst>
              <a:ext uri="{FF2B5EF4-FFF2-40B4-BE49-F238E27FC236}">
                <a16:creationId xmlns:a16="http://schemas.microsoft.com/office/drawing/2014/main" id="{F08F988B-EEDD-4B1B-0FF0-4CF4AEF17689}"/>
              </a:ext>
            </a:extLst>
          </p:cNvPr>
          <p:cNvSpPr/>
          <p:nvPr/>
        </p:nvSpPr>
        <p:spPr>
          <a:xfrm>
            <a:off x="1676400" y="14478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133044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530155"/>
            <a:ext cx="7772400" cy="609343"/>
          </a:xfrm>
        </p:spPr>
        <p:txBody>
          <a:bodyPr>
            <a:normAutofit fontScale="90000"/>
          </a:bodyPr>
          <a:lstStyle/>
          <a:p>
            <a:r>
              <a:rPr lang="en-ID" b="1" i="0" dirty="0" err="1">
                <a:solidFill>
                  <a:srgbClr val="111111"/>
                </a:solidFill>
                <a:effectLst/>
                <a:latin typeface="Source Sans Pro" panose="020B0604020202020204" pitchFamily="34" charset="0"/>
              </a:rPr>
              <a:t>Fungsi</a:t>
            </a:r>
            <a:r>
              <a:rPr lang="en-ID" b="1" i="0" dirty="0">
                <a:solidFill>
                  <a:srgbClr val="111111"/>
                </a:solidFill>
                <a:effectLst/>
                <a:latin typeface="Source Sans Pro" panose="020B0604020202020204" pitchFamily="34" charset="0"/>
              </a:rPr>
              <a:t> </a:t>
            </a:r>
            <a:r>
              <a:rPr lang="en-ID" b="1" dirty="0">
                <a:solidFill>
                  <a:srgbClr val="111111"/>
                </a:solidFill>
                <a:latin typeface="Source Sans Pro" panose="020B0604020202020204" pitchFamily="34" charset="0"/>
              </a:rPr>
              <a:t>UML</a:t>
            </a:r>
            <a:endParaRPr lang="en-US" b="1" dirty="0"/>
          </a:p>
        </p:txBody>
      </p:sp>
      <p:sp>
        <p:nvSpPr>
          <p:cNvPr id="3" name="Subtitle 2"/>
          <p:cNvSpPr>
            <a:spLocks noGrp="1"/>
          </p:cNvSpPr>
          <p:nvPr>
            <p:ph type="subTitle" idx="1"/>
          </p:nvPr>
        </p:nvSpPr>
        <p:spPr>
          <a:xfrm>
            <a:off x="838200" y="1523999"/>
            <a:ext cx="7696200" cy="4803845"/>
          </a:xfrm>
        </p:spPr>
        <p:txBody>
          <a:bodyPr>
            <a:noAutofit/>
          </a:bodyPr>
          <a:lstStyle/>
          <a:p>
            <a:pPr marL="342900" indent="-342900" algn="just">
              <a:buFont typeface="Arial" panose="020B0604020202020204" pitchFamily="34" charset="0"/>
              <a:buChar char="•"/>
            </a:pPr>
            <a:r>
              <a:rPr lang="en-ID" sz="2200" i="0" dirty="0" err="1">
                <a:solidFill>
                  <a:srgbClr val="111111"/>
                </a:solidFill>
                <a:effectLst/>
              </a:rPr>
              <a:t>Dapat</a:t>
            </a:r>
            <a:r>
              <a:rPr lang="en-ID" sz="2200" i="0" dirty="0">
                <a:solidFill>
                  <a:srgbClr val="111111"/>
                </a:solidFill>
                <a:effectLst/>
              </a:rPr>
              <a:t> </a:t>
            </a:r>
            <a:r>
              <a:rPr lang="en-ID" sz="2200" i="0" dirty="0" err="1">
                <a:solidFill>
                  <a:srgbClr val="111111"/>
                </a:solidFill>
                <a:effectLst/>
              </a:rPr>
              <a:t>memberikan</a:t>
            </a:r>
            <a:r>
              <a:rPr lang="en-ID" sz="2200" i="0" dirty="0">
                <a:solidFill>
                  <a:srgbClr val="111111"/>
                </a:solidFill>
                <a:effectLst/>
              </a:rPr>
              <a:t> </a:t>
            </a:r>
            <a:r>
              <a:rPr lang="en-ID" sz="2200" i="0" dirty="0" err="1">
                <a:solidFill>
                  <a:srgbClr val="111111"/>
                </a:solidFill>
                <a:effectLst/>
              </a:rPr>
              <a:t>bahasa</a:t>
            </a:r>
            <a:r>
              <a:rPr lang="en-ID" sz="2200" i="0" dirty="0">
                <a:solidFill>
                  <a:srgbClr val="111111"/>
                </a:solidFill>
                <a:effectLst/>
              </a:rPr>
              <a:t> </a:t>
            </a:r>
            <a:r>
              <a:rPr lang="en-ID" sz="2200" i="0" dirty="0" err="1">
                <a:solidFill>
                  <a:srgbClr val="111111"/>
                </a:solidFill>
                <a:effectLst/>
              </a:rPr>
              <a:t>permodelan</a:t>
            </a:r>
            <a:r>
              <a:rPr lang="en-ID" sz="2200" i="0" dirty="0">
                <a:solidFill>
                  <a:srgbClr val="111111"/>
                </a:solidFill>
                <a:effectLst/>
              </a:rPr>
              <a:t> visual </a:t>
            </a:r>
            <a:r>
              <a:rPr lang="en-ID" sz="2200" i="0" dirty="0" err="1">
                <a:solidFill>
                  <a:srgbClr val="111111"/>
                </a:solidFill>
                <a:effectLst/>
              </a:rPr>
              <a:t>kepada</a:t>
            </a:r>
            <a:r>
              <a:rPr lang="en-ID" sz="2200" i="0" dirty="0">
                <a:solidFill>
                  <a:srgbClr val="111111"/>
                </a:solidFill>
                <a:effectLst/>
              </a:rPr>
              <a:t> user </a:t>
            </a:r>
            <a:r>
              <a:rPr lang="en-ID" sz="2200" i="0" dirty="0" err="1">
                <a:solidFill>
                  <a:srgbClr val="111111"/>
                </a:solidFill>
                <a:effectLst/>
              </a:rPr>
              <a:t>dari</a:t>
            </a:r>
            <a:r>
              <a:rPr lang="en-ID" sz="2200" i="0" dirty="0">
                <a:solidFill>
                  <a:srgbClr val="111111"/>
                </a:solidFill>
                <a:effectLst/>
              </a:rPr>
              <a:t> </a:t>
            </a:r>
            <a:r>
              <a:rPr lang="en-ID" sz="2200" i="0" dirty="0" err="1">
                <a:solidFill>
                  <a:srgbClr val="111111"/>
                </a:solidFill>
                <a:effectLst/>
              </a:rPr>
              <a:t>berbagai</a:t>
            </a:r>
            <a:r>
              <a:rPr lang="en-ID" sz="2200" i="0" dirty="0">
                <a:solidFill>
                  <a:srgbClr val="111111"/>
                </a:solidFill>
                <a:effectLst/>
              </a:rPr>
              <a:t> </a:t>
            </a:r>
            <a:r>
              <a:rPr lang="en-ID" sz="2200" i="0" dirty="0" err="1">
                <a:solidFill>
                  <a:srgbClr val="111111"/>
                </a:solidFill>
                <a:effectLst/>
              </a:rPr>
              <a:t>jenis</a:t>
            </a:r>
            <a:r>
              <a:rPr lang="en-ID" sz="2200" i="0" dirty="0">
                <a:solidFill>
                  <a:srgbClr val="111111"/>
                </a:solidFill>
                <a:effectLst/>
              </a:rPr>
              <a:t> </a:t>
            </a:r>
            <a:r>
              <a:rPr lang="en-ID" sz="2200" i="0" dirty="0" err="1">
                <a:solidFill>
                  <a:srgbClr val="111111"/>
                </a:solidFill>
                <a:effectLst/>
              </a:rPr>
              <a:t>pemograman</a:t>
            </a:r>
            <a:r>
              <a:rPr lang="en-ID" sz="2200" i="0" dirty="0">
                <a:solidFill>
                  <a:srgbClr val="111111"/>
                </a:solidFill>
                <a:effectLst/>
              </a:rPr>
              <a:t> </a:t>
            </a:r>
            <a:r>
              <a:rPr lang="en-ID" sz="2200" i="0" dirty="0" err="1">
                <a:solidFill>
                  <a:srgbClr val="111111"/>
                </a:solidFill>
                <a:effectLst/>
              </a:rPr>
              <a:t>ataupun</a:t>
            </a:r>
            <a:r>
              <a:rPr lang="en-ID" sz="2200" i="0" dirty="0">
                <a:solidFill>
                  <a:srgbClr val="111111"/>
                </a:solidFill>
                <a:effectLst/>
              </a:rPr>
              <a:t> proses </a:t>
            </a:r>
            <a:r>
              <a:rPr lang="en-ID" sz="2200" i="0" dirty="0" err="1">
                <a:solidFill>
                  <a:srgbClr val="111111"/>
                </a:solidFill>
                <a:effectLst/>
              </a:rPr>
              <a:t>rekayasa</a:t>
            </a:r>
            <a:r>
              <a:rPr lang="en-ID" sz="2200" i="0" dirty="0">
                <a:solidFill>
                  <a:srgbClr val="111111"/>
                </a:solidFill>
                <a:effectLst/>
              </a:rPr>
              <a:t>.</a:t>
            </a:r>
            <a:endParaRPr lang="id-ID" sz="2200" dirty="0"/>
          </a:p>
          <a:p>
            <a:pPr marL="342900" indent="-342900" algn="just">
              <a:buFont typeface="Arial" panose="020B0604020202020204" pitchFamily="34" charset="0"/>
              <a:buChar char="•"/>
            </a:pPr>
            <a:r>
              <a:rPr lang="en-ID" sz="2200" i="0" dirty="0" err="1">
                <a:solidFill>
                  <a:srgbClr val="222222"/>
                </a:solidFill>
                <a:effectLst/>
              </a:rPr>
              <a:t>Dapat</a:t>
            </a:r>
            <a:r>
              <a:rPr lang="en-ID" sz="2200" i="0" dirty="0">
                <a:solidFill>
                  <a:srgbClr val="222222"/>
                </a:solidFill>
                <a:effectLst/>
              </a:rPr>
              <a:t> </a:t>
            </a:r>
            <a:r>
              <a:rPr lang="en-ID" sz="2200" i="0" dirty="0" err="1">
                <a:solidFill>
                  <a:srgbClr val="222222"/>
                </a:solidFill>
                <a:effectLst/>
              </a:rPr>
              <a:t>menghubungkan</a:t>
            </a:r>
            <a:r>
              <a:rPr lang="en-ID" sz="2200" i="0" dirty="0">
                <a:solidFill>
                  <a:srgbClr val="222222"/>
                </a:solidFill>
                <a:effectLst/>
              </a:rPr>
              <a:t> </a:t>
            </a:r>
            <a:r>
              <a:rPr lang="en-ID" sz="2200" i="0" dirty="0" err="1">
                <a:solidFill>
                  <a:srgbClr val="222222"/>
                </a:solidFill>
                <a:effectLst/>
              </a:rPr>
              <a:t>metode</a:t>
            </a:r>
            <a:r>
              <a:rPr lang="en-ID" sz="2200" i="0" dirty="0">
                <a:solidFill>
                  <a:srgbClr val="222222"/>
                </a:solidFill>
                <a:effectLst/>
              </a:rPr>
              <a:t> </a:t>
            </a:r>
            <a:r>
              <a:rPr lang="en-ID" sz="2200" i="0" dirty="0" err="1">
                <a:solidFill>
                  <a:srgbClr val="222222"/>
                </a:solidFill>
                <a:effectLst/>
              </a:rPr>
              <a:t>terbaik</a:t>
            </a:r>
            <a:r>
              <a:rPr lang="en-ID" sz="2200" i="0" dirty="0">
                <a:solidFill>
                  <a:srgbClr val="222222"/>
                </a:solidFill>
                <a:effectLst/>
              </a:rPr>
              <a:t> yang </a:t>
            </a:r>
            <a:r>
              <a:rPr lang="en-ID" sz="2200" i="0" dirty="0" err="1">
                <a:solidFill>
                  <a:srgbClr val="222222"/>
                </a:solidFill>
                <a:effectLst/>
              </a:rPr>
              <a:t>ada</a:t>
            </a:r>
            <a:r>
              <a:rPr lang="en-ID" sz="2200" i="0" dirty="0">
                <a:solidFill>
                  <a:srgbClr val="222222"/>
                </a:solidFill>
                <a:effectLst/>
              </a:rPr>
              <a:t> </a:t>
            </a:r>
            <a:r>
              <a:rPr lang="en-ID" sz="2200" i="0" dirty="0" err="1">
                <a:solidFill>
                  <a:srgbClr val="222222"/>
                </a:solidFill>
                <a:effectLst/>
              </a:rPr>
              <a:t>dalam</a:t>
            </a:r>
            <a:r>
              <a:rPr lang="en-ID" sz="2200" i="0" dirty="0">
                <a:solidFill>
                  <a:srgbClr val="222222"/>
                </a:solidFill>
                <a:effectLst/>
              </a:rPr>
              <a:t> </a:t>
            </a:r>
            <a:r>
              <a:rPr lang="en-ID" sz="2200" i="0" dirty="0" err="1">
                <a:solidFill>
                  <a:srgbClr val="222222"/>
                </a:solidFill>
                <a:effectLst/>
              </a:rPr>
              <a:t>pemodelan</a:t>
            </a:r>
            <a:r>
              <a:rPr lang="en-ID" sz="2200" i="0" dirty="0">
                <a:solidFill>
                  <a:srgbClr val="222222"/>
                </a:solidFill>
                <a:effectLst/>
              </a:rPr>
              <a:t>.</a:t>
            </a:r>
            <a:endParaRPr lang="id-ID" sz="2200" dirty="0"/>
          </a:p>
          <a:p>
            <a:pPr marL="342900" indent="-342900" algn="just">
              <a:buFont typeface="Arial" panose="020B0604020202020204" pitchFamily="34" charset="0"/>
              <a:buChar char="•"/>
            </a:pPr>
            <a:r>
              <a:rPr lang="en-ID" sz="2200" i="0" dirty="0" err="1">
                <a:solidFill>
                  <a:srgbClr val="111111"/>
                </a:solidFill>
                <a:effectLst/>
              </a:rPr>
              <a:t>Dapat</a:t>
            </a:r>
            <a:r>
              <a:rPr lang="en-ID" sz="2200" i="0" dirty="0">
                <a:solidFill>
                  <a:srgbClr val="111111"/>
                </a:solidFill>
                <a:effectLst/>
              </a:rPr>
              <a:t> </a:t>
            </a:r>
            <a:r>
              <a:rPr lang="en-ID" sz="2200" i="0" dirty="0" err="1">
                <a:solidFill>
                  <a:srgbClr val="111111"/>
                </a:solidFill>
                <a:effectLst/>
              </a:rPr>
              <a:t>membagikan</a:t>
            </a:r>
            <a:r>
              <a:rPr lang="en-ID" sz="2200" i="0" dirty="0">
                <a:solidFill>
                  <a:srgbClr val="111111"/>
                </a:solidFill>
                <a:effectLst/>
              </a:rPr>
              <a:t> model yang </a:t>
            </a:r>
            <a:r>
              <a:rPr lang="en-ID" sz="2200" i="0" dirty="0" err="1">
                <a:solidFill>
                  <a:srgbClr val="111111"/>
                </a:solidFill>
                <a:effectLst/>
              </a:rPr>
              <a:t>siap</a:t>
            </a:r>
            <a:r>
              <a:rPr lang="en-ID" sz="2200" i="0" dirty="0">
                <a:solidFill>
                  <a:srgbClr val="111111"/>
                </a:solidFill>
                <a:effectLst/>
              </a:rPr>
              <a:t> </a:t>
            </a:r>
            <a:r>
              <a:rPr lang="en-ID" sz="2200" i="0" dirty="0" err="1">
                <a:solidFill>
                  <a:srgbClr val="111111"/>
                </a:solidFill>
                <a:effectLst/>
              </a:rPr>
              <a:t>digunakan</a:t>
            </a:r>
            <a:r>
              <a:rPr lang="en-ID" sz="2200" i="0" dirty="0">
                <a:solidFill>
                  <a:srgbClr val="111111"/>
                </a:solidFill>
                <a:effectLst/>
              </a:rPr>
              <a:t>, </a:t>
            </a:r>
            <a:r>
              <a:rPr lang="en-ID" sz="2200" i="0" dirty="0" err="1">
                <a:solidFill>
                  <a:srgbClr val="111111"/>
                </a:solidFill>
                <a:effectLst/>
              </a:rPr>
              <a:t>adalah</a:t>
            </a:r>
            <a:r>
              <a:rPr lang="en-ID" sz="2200" i="0" dirty="0">
                <a:solidFill>
                  <a:srgbClr val="111111"/>
                </a:solidFill>
                <a:effectLst/>
              </a:rPr>
              <a:t> </a:t>
            </a:r>
            <a:r>
              <a:rPr lang="en-ID" sz="2200" i="0" dirty="0" err="1">
                <a:solidFill>
                  <a:srgbClr val="111111"/>
                </a:solidFill>
                <a:effectLst/>
              </a:rPr>
              <a:t>bahasa</a:t>
            </a:r>
            <a:r>
              <a:rPr lang="en-ID" sz="2200" i="0" dirty="0">
                <a:solidFill>
                  <a:srgbClr val="111111"/>
                </a:solidFill>
                <a:effectLst/>
              </a:rPr>
              <a:t> </a:t>
            </a:r>
            <a:r>
              <a:rPr lang="en-ID" sz="2200" i="0" dirty="0" err="1">
                <a:solidFill>
                  <a:srgbClr val="111111"/>
                </a:solidFill>
                <a:effectLst/>
              </a:rPr>
              <a:t>pemodelan</a:t>
            </a:r>
            <a:r>
              <a:rPr lang="en-ID" sz="2200" i="0" dirty="0">
                <a:solidFill>
                  <a:srgbClr val="111111"/>
                </a:solidFill>
                <a:effectLst/>
              </a:rPr>
              <a:t> visual yang </a:t>
            </a:r>
            <a:r>
              <a:rPr lang="en-ID" sz="2200" i="0" dirty="0" err="1">
                <a:solidFill>
                  <a:srgbClr val="111111"/>
                </a:solidFill>
                <a:effectLst/>
              </a:rPr>
              <a:t>ekspresif</a:t>
            </a:r>
            <a:r>
              <a:rPr lang="en-ID" sz="2200" i="0" dirty="0">
                <a:solidFill>
                  <a:srgbClr val="111111"/>
                </a:solidFill>
                <a:effectLst/>
              </a:rPr>
              <a:t> </a:t>
            </a:r>
            <a:r>
              <a:rPr lang="en-ID" sz="2200" i="0" dirty="0" err="1">
                <a:solidFill>
                  <a:srgbClr val="111111"/>
                </a:solidFill>
                <a:effectLst/>
              </a:rPr>
              <a:t>untuk</a:t>
            </a:r>
            <a:r>
              <a:rPr lang="en-ID" sz="2200" i="0" dirty="0">
                <a:solidFill>
                  <a:srgbClr val="111111"/>
                </a:solidFill>
                <a:effectLst/>
              </a:rPr>
              <a:t> </a:t>
            </a:r>
            <a:r>
              <a:rPr lang="en-ID" sz="2200" i="0" dirty="0" err="1">
                <a:solidFill>
                  <a:srgbClr val="111111"/>
                </a:solidFill>
                <a:effectLst/>
              </a:rPr>
              <a:t>saling</a:t>
            </a:r>
            <a:r>
              <a:rPr lang="en-ID" sz="2200" i="0" dirty="0">
                <a:solidFill>
                  <a:srgbClr val="111111"/>
                </a:solidFill>
                <a:effectLst/>
              </a:rPr>
              <a:t> </a:t>
            </a:r>
            <a:r>
              <a:rPr lang="en-ID" sz="2200" i="0" dirty="0" err="1">
                <a:solidFill>
                  <a:srgbClr val="111111"/>
                </a:solidFill>
                <a:effectLst/>
              </a:rPr>
              <a:t>berbagi</a:t>
            </a:r>
            <a:r>
              <a:rPr lang="en-ID" sz="2200" i="0" dirty="0">
                <a:solidFill>
                  <a:srgbClr val="111111"/>
                </a:solidFill>
                <a:effectLst/>
              </a:rPr>
              <a:t> model </a:t>
            </a:r>
            <a:r>
              <a:rPr lang="en-ID" sz="2200" i="0" dirty="0" err="1">
                <a:solidFill>
                  <a:srgbClr val="111111"/>
                </a:solidFill>
                <a:effectLst/>
              </a:rPr>
              <a:t>dengan</a:t>
            </a:r>
            <a:r>
              <a:rPr lang="en-ID" sz="2200" i="0" dirty="0">
                <a:solidFill>
                  <a:srgbClr val="111111"/>
                </a:solidFill>
                <a:effectLst/>
              </a:rPr>
              <a:t> </a:t>
            </a:r>
            <a:r>
              <a:rPr lang="en-ID" sz="2200" i="0" dirty="0" err="1">
                <a:solidFill>
                  <a:srgbClr val="111111"/>
                </a:solidFill>
                <a:effectLst/>
              </a:rPr>
              <a:t>mudah</a:t>
            </a:r>
            <a:r>
              <a:rPr lang="en-ID" sz="2200" i="0" dirty="0">
                <a:solidFill>
                  <a:srgbClr val="111111"/>
                </a:solidFill>
                <a:effectLst/>
              </a:rPr>
              <a:t> dan </a:t>
            </a:r>
            <a:r>
              <a:rPr lang="en-ID" sz="2200" i="0" dirty="0" err="1">
                <a:solidFill>
                  <a:srgbClr val="111111"/>
                </a:solidFill>
                <a:effectLst/>
              </a:rPr>
              <a:t>memperluas</a:t>
            </a:r>
            <a:r>
              <a:rPr lang="en-ID" sz="2200" i="0" dirty="0">
                <a:solidFill>
                  <a:srgbClr val="111111"/>
                </a:solidFill>
                <a:effectLst/>
              </a:rPr>
              <a:t> program</a:t>
            </a:r>
            <a:r>
              <a:rPr lang="en-ID" sz="2200" i="0" dirty="0">
                <a:solidFill>
                  <a:srgbClr val="222222"/>
                </a:solidFill>
                <a:effectLst/>
              </a:rPr>
              <a:t>.</a:t>
            </a:r>
          </a:p>
          <a:p>
            <a:pPr marL="342900" indent="-342900" algn="just">
              <a:buFont typeface="Arial" panose="020B0604020202020204" pitchFamily="34" charset="0"/>
              <a:buChar char="•"/>
            </a:pPr>
            <a:r>
              <a:rPr lang="id-ID" sz="2200" i="0" dirty="0">
                <a:solidFill>
                  <a:srgbClr val="111111"/>
                </a:solidFill>
                <a:effectLst/>
              </a:rPr>
              <a:t>Dapat berguna sebagai blue print, karena lengkap dan detail dalam perancangan. Yang nantinya akan diketahui informasi yang detail mengenai koding suatu program</a:t>
            </a:r>
            <a:r>
              <a:rPr lang="en-ID" sz="2200" i="0" dirty="0">
                <a:solidFill>
                  <a:srgbClr val="111111"/>
                </a:solidFill>
                <a:effectLst/>
              </a:rPr>
              <a:t>.</a:t>
            </a:r>
          </a:p>
          <a:p>
            <a:pPr marL="342900" indent="-342900" algn="just">
              <a:buFont typeface="Arial" panose="020B0604020202020204" pitchFamily="34" charset="0"/>
              <a:buChar char="•"/>
            </a:pPr>
            <a:r>
              <a:rPr lang="id-ID" sz="2200" i="0" dirty="0">
                <a:solidFill>
                  <a:srgbClr val="111111"/>
                </a:solidFill>
                <a:effectLst/>
              </a:rPr>
              <a:t>Dapat memodelkan sistem yang berkonsep berorientasi objek, jadi tidak hanya berguna untuk memodelkan perangkat lunak (software) saja</a:t>
            </a:r>
          </a:p>
        </p:txBody>
      </p:sp>
      <p:pic>
        <p:nvPicPr>
          <p:cNvPr id="4" name="Picture 3">
            <a:extLst>
              <a:ext uri="{FF2B5EF4-FFF2-40B4-BE49-F238E27FC236}">
                <a16:creationId xmlns:a16="http://schemas.microsoft.com/office/drawing/2014/main" id="{CD33D6FE-E66E-6648-11BB-CF18047FB9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6" name="Rectangle 5">
            <a:extLst>
              <a:ext uri="{FF2B5EF4-FFF2-40B4-BE49-F238E27FC236}">
                <a16:creationId xmlns:a16="http://schemas.microsoft.com/office/drawing/2014/main" id="{F08F988B-EEDD-4B1B-0FF0-4CF4AEF17689}"/>
              </a:ext>
            </a:extLst>
          </p:cNvPr>
          <p:cNvSpPr/>
          <p:nvPr/>
        </p:nvSpPr>
        <p:spPr>
          <a:xfrm>
            <a:off x="2286000" y="1158028"/>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80495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Jenis</a:t>
            </a:r>
            <a:r>
              <a:rPr lang="en-US" b="1" dirty="0"/>
              <a:t> </a:t>
            </a:r>
            <a:r>
              <a:rPr lang="en-US" b="1" dirty="0" err="1"/>
              <a:t>jenis</a:t>
            </a:r>
            <a:r>
              <a:rPr lang="en-US" b="1" dirty="0"/>
              <a:t> UML</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lvl="0"/>
            <a:r>
              <a:rPr lang="en-US" sz="2200" dirty="0"/>
              <a:t>Use Case Diagram. </a:t>
            </a:r>
            <a:r>
              <a:rPr lang="en-US" sz="2200" dirty="0" err="1"/>
              <a:t>Suatu</a:t>
            </a:r>
            <a:r>
              <a:rPr lang="en-US" sz="2200" dirty="0"/>
              <a:t> </a:t>
            </a:r>
            <a:r>
              <a:rPr lang="en-US" sz="2200" dirty="0" err="1"/>
              <a:t>urutan</a:t>
            </a:r>
            <a:r>
              <a:rPr lang="en-US" sz="2200" dirty="0"/>
              <a:t> </a:t>
            </a:r>
            <a:r>
              <a:rPr lang="en-US" sz="2200" dirty="0" err="1"/>
              <a:t>interaksi</a:t>
            </a:r>
            <a:r>
              <a:rPr lang="en-US" sz="2200" dirty="0"/>
              <a:t> yang </a:t>
            </a:r>
            <a:r>
              <a:rPr lang="en-US" sz="2200" dirty="0" err="1"/>
              <a:t>saling</a:t>
            </a:r>
            <a:r>
              <a:rPr lang="en-US" sz="2200" dirty="0"/>
              <a:t> </a:t>
            </a:r>
            <a:r>
              <a:rPr lang="en-US" sz="2200" dirty="0" err="1"/>
              <a:t>berkaitan</a:t>
            </a:r>
            <a:r>
              <a:rPr lang="en-US" sz="2200" dirty="0"/>
              <a:t> </a:t>
            </a:r>
            <a:r>
              <a:rPr lang="en-US" sz="2200" dirty="0" err="1"/>
              <a:t>antara</a:t>
            </a:r>
            <a:r>
              <a:rPr lang="en-US" sz="2200" dirty="0"/>
              <a:t> </a:t>
            </a:r>
            <a:r>
              <a:rPr lang="en-US" sz="2200" dirty="0" err="1"/>
              <a:t>sistem</a:t>
            </a:r>
            <a:r>
              <a:rPr lang="en-US" sz="2200" dirty="0"/>
              <a:t> dan </a:t>
            </a:r>
            <a:r>
              <a:rPr lang="en-US" sz="2200" dirty="0" err="1"/>
              <a:t>aktor</a:t>
            </a:r>
            <a:r>
              <a:rPr lang="en-US" sz="2200" dirty="0"/>
              <a:t>. Use case </a:t>
            </a:r>
            <a:r>
              <a:rPr lang="en-US" sz="2200" dirty="0" err="1"/>
              <a:t>dijalankan</a:t>
            </a:r>
            <a:r>
              <a:rPr lang="en-US" sz="2200" dirty="0"/>
              <a:t> </a:t>
            </a:r>
            <a:r>
              <a:rPr lang="en-US" sz="2200" dirty="0" err="1"/>
              <a:t>melalui</a:t>
            </a:r>
            <a:r>
              <a:rPr lang="en-US" sz="2200" dirty="0"/>
              <a:t> </a:t>
            </a:r>
            <a:r>
              <a:rPr lang="en-US" sz="2200" dirty="0" err="1"/>
              <a:t>cara</a:t>
            </a:r>
            <a:r>
              <a:rPr lang="en-US" sz="2200" dirty="0"/>
              <a:t> </a:t>
            </a:r>
            <a:r>
              <a:rPr lang="en-US" sz="2200" dirty="0" err="1"/>
              <a:t>menggambarkan</a:t>
            </a:r>
            <a:r>
              <a:rPr lang="en-US" sz="2200" dirty="0"/>
              <a:t> </a:t>
            </a:r>
            <a:r>
              <a:rPr lang="en-US" sz="2200" dirty="0" err="1"/>
              <a:t>tipe</a:t>
            </a:r>
            <a:r>
              <a:rPr lang="en-US" sz="2200" dirty="0"/>
              <a:t> </a:t>
            </a:r>
            <a:r>
              <a:rPr lang="en-US" sz="2200" dirty="0" err="1"/>
              <a:t>interaksi</a:t>
            </a:r>
            <a:r>
              <a:rPr lang="en-US" sz="2200" dirty="0"/>
              <a:t> </a:t>
            </a:r>
            <a:r>
              <a:rPr lang="en-US" sz="2200" dirty="0" err="1"/>
              <a:t>antara</a:t>
            </a:r>
            <a:r>
              <a:rPr lang="en-US" sz="2200" dirty="0"/>
              <a:t> user dan </a:t>
            </a:r>
            <a:r>
              <a:rPr lang="en-US" sz="2200" dirty="0" err="1"/>
              <a:t>sistemnya</a:t>
            </a:r>
            <a:r>
              <a:rPr lang="en-US" sz="2200" dirty="0"/>
              <a:t>.</a:t>
            </a:r>
          </a:p>
          <a:p>
            <a:pPr lvl="0"/>
            <a:r>
              <a:rPr lang="en-US" sz="2200" dirty="0"/>
              <a:t>Activity Diagram. Salah </a:t>
            </a:r>
            <a:r>
              <a:rPr lang="en-US" sz="2200" dirty="0" err="1"/>
              <a:t>satu</a:t>
            </a:r>
            <a:r>
              <a:rPr lang="en-US" sz="2200" dirty="0"/>
              <a:t> </a:t>
            </a:r>
            <a:r>
              <a:rPr lang="en-US" sz="2200" dirty="0" err="1"/>
              <a:t>jenis</a:t>
            </a:r>
            <a:r>
              <a:rPr lang="en-US" sz="2200" dirty="0"/>
              <a:t> diagram pada UML yang </a:t>
            </a:r>
            <a:r>
              <a:rPr lang="en-US" sz="2200" dirty="0" err="1"/>
              <a:t>dapat</a:t>
            </a:r>
            <a:r>
              <a:rPr lang="en-US" sz="2200" dirty="0"/>
              <a:t> </a:t>
            </a:r>
            <a:r>
              <a:rPr lang="en-US" sz="2200" dirty="0" err="1"/>
              <a:t>memodelkan</a:t>
            </a:r>
            <a:r>
              <a:rPr lang="en-US" sz="2200" dirty="0"/>
              <a:t> </a:t>
            </a:r>
            <a:r>
              <a:rPr lang="en-US" sz="2200" dirty="0" err="1"/>
              <a:t>metode</a:t>
            </a:r>
            <a:r>
              <a:rPr lang="en-US" sz="2200" dirty="0"/>
              <a:t> </a:t>
            </a:r>
            <a:r>
              <a:rPr lang="en-US" sz="2200" dirty="0" err="1"/>
              <a:t>apa</a:t>
            </a:r>
            <a:r>
              <a:rPr lang="en-US" sz="2200" dirty="0"/>
              <a:t> </a:t>
            </a:r>
            <a:r>
              <a:rPr lang="en-US" sz="2200" dirty="0" err="1"/>
              <a:t>saja</a:t>
            </a:r>
            <a:r>
              <a:rPr lang="en-US" sz="2200" dirty="0"/>
              <a:t> yang </a:t>
            </a:r>
            <a:r>
              <a:rPr lang="en-US" sz="2200" dirty="0" err="1"/>
              <a:t>terjadi</a:t>
            </a:r>
            <a:r>
              <a:rPr lang="en-US" sz="2200" dirty="0"/>
              <a:t> pada </a:t>
            </a:r>
            <a:r>
              <a:rPr lang="en-US" sz="2200" dirty="0" err="1"/>
              <a:t>sebuah</a:t>
            </a:r>
            <a:r>
              <a:rPr lang="en-US" sz="2200" dirty="0"/>
              <a:t> </a:t>
            </a:r>
            <a:r>
              <a:rPr lang="en-US" sz="2200" dirty="0" err="1"/>
              <a:t>sistem</a:t>
            </a:r>
            <a:r>
              <a:rPr lang="en-US" sz="2200" dirty="0"/>
              <a:t>.</a:t>
            </a:r>
          </a:p>
          <a:p>
            <a:pPr lvl="0"/>
            <a:r>
              <a:rPr lang="en-US" sz="2200" dirty="0"/>
              <a:t>Sequence diagram. Salah </a:t>
            </a:r>
            <a:r>
              <a:rPr lang="en-US" sz="2200" dirty="0" err="1"/>
              <a:t>satu</a:t>
            </a:r>
            <a:r>
              <a:rPr lang="en-US" sz="2200" dirty="0"/>
              <a:t> </a:t>
            </a:r>
            <a:r>
              <a:rPr lang="en-US" sz="2200" dirty="0" err="1"/>
              <a:t>jenis</a:t>
            </a:r>
            <a:r>
              <a:rPr lang="en-US" sz="2200" dirty="0"/>
              <a:t> diagram pada UML yang </a:t>
            </a:r>
            <a:r>
              <a:rPr lang="en-US" sz="2200" dirty="0" err="1"/>
              <a:t>menggambarkan</a:t>
            </a:r>
            <a:r>
              <a:rPr lang="en-US" sz="2200" dirty="0"/>
              <a:t> </a:t>
            </a:r>
            <a:r>
              <a:rPr lang="en-US" sz="2200" dirty="0" err="1"/>
              <a:t>hubungan</a:t>
            </a:r>
            <a:r>
              <a:rPr lang="en-US" sz="2200" dirty="0"/>
              <a:t> </a:t>
            </a:r>
            <a:r>
              <a:rPr lang="en-US" sz="2200" dirty="0" err="1"/>
              <a:t>objek</a:t>
            </a:r>
            <a:r>
              <a:rPr lang="en-US" sz="2200" dirty="0"/>
              <a:t> yang </a:t>
            </a:r>
            <a:r>
              <a:rPr lang="en-US" sz="2200" dirty="0" err="1"/>
              <a:t>berdasarkan</a:t>
            </a:r>
            <a:r>
              <a:rPr lang="en-US" sz="2200" dirty="0"/>
              <a:t> </a:t>
            </a:r>
            <a:r>
              <a:rPr lang="en-US" sz="2200" dirty="0" err="1"/>
              <a:t>urutan</a:t>
            </a:r>
            <a:r>
              <a:rPr lang="en-US" sz="2200" dirty="0"/>
              <a:t> </a:t>
            </a:r>
            <a:r>
              <a:rPr lang="en-US" sz="2200" dirty="0" err="1"/>
              <a:t>waktu</a:t>
            </a:r>
            <a:r>
              <a:rPr lang="en-US" sz="2200" dirty="0"/>
              <a:t>. Sequence diagram </a:t>
            </a:r>
            <a:r>
              <a:rPr lang="en-US" sz="2200" dirty="0" err="1"/>
              <a:t>dapat</a:t>
            </a:r>
            <a:r>
              <a:rPr lang="en-US" sz="2200" dirty="0"/>
              <a:t> </a:t>
            </a:r>
            <a:r>
              <a:rPr lang="en-US" sz="2200" dirty="0" err="1"/>
              <a:t>menjelaskan</a:t>
            </a:r>
            <a:r>
              <a:rPr lang="en-US" sz="2200" dirty="0"/>
              <a:t> </a:t>
            </a:r>
            <a:r>
              <a:rPr lang="en-US" sz="2200" dirty="0" err="1"/>
              <a:t>tahapan</a:t>
            </a:r>
            <a:r>
              <a:rPr lang="en-US" sz="2200" dirty="0"/>
              <a:t> </a:t>
            </a:r>
            <a:r>
              <a:rPr lang="en-US" sz="2200" dirty="0" err="1"/>
              <a:t>atau</a:t>
            </a:r>
            <a:r>
              <a:rPr lang="en-US" sz="2200" dirty="0"/>
              <a:t> </a:t>
            </a:r>
            <a:r>
              <a:rPr lang="en-US" sz="2200" dirty="0" err="1"/>
              <a:t>urutan</a:t>
            </a:r>
            <a:r>
              <a:rPr lang="en-US" sz="2200" dirty="0"/>
              <a:t> yang </a:t>
            </a:r>
            <a:r>
              <a:rPr lang="en-US" sz="2200" dirty="0" err="1"/>
              <a:t>harus</a:t>
            </a:r>
            <a:r>
              <a:rPr lang="en-US" sz="2200" dirty="0"/>
              <a:t> </a:t>
            </a:r>
            <a:r>
              <a:rPr lang="en-US" sz="2200" dirty="0" err="1"/>
              <a:t>dilakukan</a:t>
            </a:r>
            <a:r>
              <a:rPr lang="en-US" sz="2200" dirty="0"/>
              <a:t> agar </a:t>
            </a:r>
            <a:r>
              <a:rPr lang="en-US" sz="2200" dirty="0" err="1"/>
              <a:t>dapat</a:t>
            </a:r>
            <a:r>
              <a:rPr lang="en-US" sz="2200" dirty="0"/>
              <a:t> </a:t>
            </a:r>
            <a:r>
              <a:rPr lang="en-US" sz="2200" dirty="0" err="1"/>
              <a:t>menghasilkan</a:t>
            </a:r>
            <a:r>
              <a:rPr lang="en-US" sz="2200" dirty="0"/>
              <a:t> </a:t>
            </a:r>
            <a:r>
              <a:rPr lang="en-US" sz="2200" dirty="0" err="1"/>
              <a:t>sesuatu</a:t>
            </a:r>
            <a:r>
              <a:rPr lang="en-US" sz="2200" dirty="0"/>
              <a:t> </a:t>
            </a:r>
            <a:r>
              <a:rPr lang="en-US" sz="2200" dirty="0" err="1"/>
              <a:t>seperti</a:t>
            </a:r>
            <a:r>
              <a:rPr lang="en-US" sz="2200" dirty="0"/>
              <a:t> pada use case diagram.</a:t>
            </a:r>
          </a:p>
          <a:p>
            <a:pPr lvl="0"/>
            <a:r>
              <a:rPr lang="en-US" sz="2200" dirty="0"/>
              <a:t>Class diagram. Salah </a:t>
            </a:r>
            <a:r>
              <a:rPr lang="en-US" sz="2200" dirty="0" err="1"/>
              <a:t>satu</a:t>
            </a:r>
            <a:r>
              <a:rPr lang="en-US" sz="2200" dirty="0"/>
              <a:t> </a:t>
            </a:r>
            <a:r>
              <a:rPr lang="en-US" sz="2200" dirty="0" err="1"/>
              <a:t>jenis</a:t>
            </a:r>
            <a:r>
              <a:rPr lang="en-US" sz="2200" dirty="0"/>
              <a:t> diagram pada UML yang </a:t>
            </a:r>
            <a:r>
              <a:rPr lang="en-US" sz="2200" dirty="0" err="1"/>
              <a:t>dipakai</a:t>
            </a:r>
            <a:r>
              <a:rPr lang="en-US" sz="2200" dirty="0"/>
              <a:t> </a:t>
            </a:r>
            <a:r>
              <a:rPr lang="en-US" sz="2200" dirty="0" err="1"/>
              <a:t>untuk</a:t>
            </a:r>
            <a:r>
              <a:rPr lang="en-US" sz="2200" dirty="0"/>
              <a:t> </a:t>
            </a:r>
            <a:r>
              <a:rPr lang="en-US" sz="2200" dirty="0" err="1"/>
              <a:t>menampilkan</a:t>
            </a:r>
            <a:r>
              <a:rPr lang="en-US" sz="2200" dirty="0"/>
              <a:t> </a:t>
            </a:r>
            <a:r>
              <a:rPr lang="en-US" sz="2200" dirty="0" err="1"/>
              <a:t>paket-paket</a:t>
            </a:r>
            <a:r>
              <a:rPr lang="en-US" sz="2200" dirty="0"/>
              <a:t> </a:t>
            </a:r>
            <a:r>
              <a:rPr lang="en-US" sz="2200" dirty="0" err="1"/>
              <a:t>maupun</a:t>
            </a:r>
            <a:r>
              <a:rPr lang="en-US" sz="2200" dirty="0"/>
              <a:t> </a:t>
            </a:r>
            <a:r>
              <a:rPr lang="en-US" sz="2200" dirty="0" err="1"/>
              <a:t>kelas-kelas</a:t>
            </a:r>
            <a:r>
              <a:rPr lang="en-US" sz="2200" dirty="0"/>
              <a:t> yang </a:t>
            </a:r>
            <a:r>
              <a:rPr lang="en-US" sz="2200" dirty="0" err="1"/>
              <a:t>ada</a:t>
            </a:r>
            <a:r>
              <a:rPr lang="en-US" sz="2200" dirty="0"/>
              <a:t> pada </a:t>
            </a:r>
            <a:r>
              <a:rPr lang="en-US" sz="2200" dirty="0" err="1"/>
              <a:t>sebuah</a:t>
            </a:r>
            <a:r>
              <a:rPr lang="en-US" sz="2200" dirty="0"/>
              <a:t> </a:t>
            </a:r>
            <a:r>
              <a:rPr lang="en-US" sz="2200" dirty="0" err="1"/>
              <a:t>sistem</a:t>
            </a:r>
            <a:r>
              <a:rPr lang="en-US" sz="2200" dirty="0"/>
              <a:t> yang </a:t>
            </a:r>
            <a:r>
              <a:rPr lang="en-US" sz="2200" dirty="0" err="1"/>
              <a:t>akan</a:t>
            </a:r>
            <a:r>
              <a:rPr lang="en-US" sz="2200" dirty="0"/>
              <a:t> </a:t>
            </a:r>
            <a:r>
              <a:rPr lang="en-US" sz="2200" dirty="0" err="1"/>
              <a:t>digunakan</a:t>
            </a:r>
            <a:endParaRPr lang="en-US" sz="2200" dirty="0"/>
          </a:p>
        </p:txBody>
      </p:sp>
      <p:pic>
        <p:nvPicPr>
          <p:cNvPr id="4" name="Picture 3">
            <a:extLst>
              <a:ext uri="{FF2B5EF4-FFF2-40B4-BE49-F238E27FC236}">
                <a16:creationId xmlns:a16="http://schemas.microsoft.com/office/drawing/2014/main" id="{A97BDE67-0174-EC74-DB8F-98055C882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5" name="Rectangle 4">
            <a:extLst>
              <a:ext uri="{FF2B5EF4-FFF2-40B4-BE49-F238E27FC236}">
                <a16:creationId xmlns:a16="http://schemas.microsoft.com/office/drawing/2014/main" id="{D11A00F5-38BB-B237-153D-55D940E86C69}"/>
              </a:ext>
            </a:extLst>
          </p:cNvPr>
          <p:cNvSpPr/>
          <p:nvPr/>
        </p:nvSpPr>
        <p:spPr>
          <a:xfrm>
            <a:off x="2590800" y="12192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313835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Macam-Macam</a:t>
            </a:r>
            <a:r>
              <a:rPr lang="en-US" b="1" dirty="0"/>
              <a:t> UML</a:t>
            </a:r>
            <a:endParaRPr lang="en-US" dirty="0"/>
          </a:p>
        </p:txBody>
      </p:sp>
      <p:sp>
        <p:nvSpPr>
          <p:cNvPr id="3" name="Content Placeholder 2"/>
          <p:cNvSpPr>
            <a:spLocks noGrp="1"/>
          </p:cNvSpPr>
          <p:nvPr>
            <p:ph idx="1"/>
          </p:nvPr>
        </p:nvSpPr>
        <p:spPr>
          <a:xfrm>
            <a:off x="457200" y="1600200"/>
            <a:ext cx="8229600" cy="3810000"/>
          </a:xfrm>
        </p:spPr>
        <p:txBody>
          <a:bodyPr>
            <a:noAutofit/>
          </a:bodyPr>
          <a:lstStyle/>
          <a:p>
            <a:pPr lvl="0"/>
            <a:r>
              <a:rPr lang="en-US" sz="2400" dirty="0"/>
              <a:t>Structure diagram. Kumpulan diagram yang </a:t>
            </a:r>
            <a:r>
              <a:rPr lang="en-US" sz="2400" dirty="0" err="1"/>
              <a:t>berfungsi</a:t>
            </a:r>
            <a:r>
              <a:rPr lang="en-US" sz="2400" dirty="0"/>
              <a:t> </a:t>
            </a:r>
            <a:r>
              <a:rPr lang="en-US" sz="2400" dirty="0" err="1"/>
              <a:t>untuk</a:t>
            </a:r>
            <a:r>
              <a:rPr lang="en-US" sz="2400" dirty="0"/>
              <a:t> </a:t>
            </a:r>
            <a:r>
              <a:rPr lang="en-US" sz="2400" dirty="0" err="1"/>
              <a:t>menjelaskan</a:t>
            </a:r>
            <a:r>
              <a:rPr lang="en-US" sz="2400" dirty="0"/>
              <a:t> </a:t>
            </a:r>
            <a:r>
              <a:rPr lang="en-US" sz="2400" dirty="0" err="1"/>
              <a:t>suatu</a:t>
            </a:r>
            <a:r>
              <a:rPr lang="en-US" sz="2400" dirty="0"/>
              <a:t> </a:t>
            </a:r>
            <a:r>
              <a:rPr lang="en-US" sz="2400" dirty="0" err="1"/>
              <a:t>struktur</a:t>
            </a:r>
            <a:r>
              <a:rPr lang="en-US" sz="2400" dirty="0"/>
              <a:t> statis </a:t>
            </a:r>
            <a:r>
              <a:rPr lang="en-US" sz="2400" dirty="0" err="1"/>
              <a:t>dari</a:t>
            </a:r>
            <a:r>
              <a:rPr lang="en-US" sz="2400" dirty="0"/>
              <a:t> </a:t>
            </a:r>
            <a:r>
              <a:rPr lang="en-US" sz="2400" dirty="0" err="1"/>
              <a:t>sistem</a:t>
            </a:r>
            <a:r>
              <a:rPr lang="en-US" sz="2400" dirty="0"/>
              <a:t> yang </a:t>
            </a:r>
            <a:r>
              <a:rPr lang="en-US" sz="2400" dirty="0" err="1"/>
              <a:t>dimodelkan</a:t>
            </a:r>
            <a:r>
              <a:rPr lang="en-US" sz="2400" dirty="0"/>
              <a:t>.</a:t>
            </a:r>
          </a:p>
          <a:p>
            <a:pPr lvl="0"/>
            <a:r>
              <a:rPr lang="en-US" sz="2400" dirty="0" err="1"/>
              <a:t>Behaviour</a:t>
            </a:r>
            <a:r>
              <a:rPr lang="en-US" sz="2400" dirty="0"/>
              <a:t> diagram. Kumpulan diagram yang </a:t>
            </a:r>
            <a:r>
              <a:rPr lang="en-US" sz="2400" dirty="0" err="1"/>
              <a:t>digunakan</a:t>
            </a:r>
            <a:r>
              <a:rPr lang="en-US" sz="2400" dirty="0"/>
              <a:t> </a:t>
            </a:r>
            <a:r>
              <a:rPr lang="en-US" sz="2400" dirty="0" err="1"/>
              <a:t>untuk</a:t>
            </a:r>
            <a:r>
              <a:rPr lang="en-US" sz="2400" dirty="0"/>
              <a:t> </a:t>
            </a:r>
            <a:r>
              <a:rPr lang="en-US" sz="2400" dirty="0" err="1"/>
              <a:t>menjelaskan</a:t>
            </a:r>
            <a:r>
              <a:rPr lang="en-US" sz="2400" dirty="0"/>
              <a:t> </a:t>
            </a:r>
            <a:r>
              <a:rPr lang="en-US" sz="2400" dirty="0" err="1"/>
              <a:t>kelakuan</a:t>
            </a:r>
            <a:r>
              <a:rPr lang="en-US" sz="2400" dirty="0"/>
              <a:t> </a:t>
            </a:r>
            <a:r>
              <a:rPr lang="en-US" sz="2400" dirty="0" err="1"/>
              <a:t>sistem</a:t>
            </a:r>
            <a:r>
              <a:rPr lang="en-US" sz="2400" dirty="0"/>
              <a:t> </a:t>
            </a:r>
            <a:r>
              <a:rPr lang="en-US" sz="2400" dirty="0" err="1"/>
              <a:t>atau</a:t>
            </a:r>
            <a:r>
              <a:rPr lang="en-US" sz="2400" dirty="0"/>
              <a:t> </a:t>
            </a:r>
            <a:r>
              <a:rPr lang="en-US" sz="2400" dirty="0" err="1"/>
              <a:t>rangkaian</a:t>
            </a:r>
            <a:r>
              <a:rPr lang="en-US" sz="2400" dirty="0"/>
              <a:t> </a:t>
            </a:r>
            <a:r>
              <a:rPr lang="en-US" sz="2400" dirty="0" err="1"/>
              <a:t>perubahan</a:t>
            </a:r>
            <a:r>
              <a:rPr lang="en-US" sz="2400" dirty="0"/>
              <a:t> yang </a:t>
            </a:r>
            <a:r>
              <a:rPr lang="en-US" sz="2400" dirty="0" err="1"/>
              <a:t>terjadi</a:t>
            </a:r>
            <a:r>
              <a:rPr lang="en-US" sz="2400" dirty="0"/>
              <a:t> pada </a:t>
            </a:r>
            <a:r>
              <a:rPr lang="en-US" sz="2400" dirty="0" err="1"/>
              <a:t>sebuah</a:t>
            </a:r>
            <a:r>
              <a:rPr lang="en-US" sz="2400" dirty="0"/>
              <a:t> </a:t>
            </a:r>
            <a:r>
              <a:rPr lang="en-US" sz="2400" dirty="0" err="1"/>
              <a:t>sistem</a:t>
            </a:r>
            <a:r>
              <a:rPr lang="en-US" sz="2400" dirty="0"/>
              <a:t>. </a:t>
            </a:r>
          </a:p>
          <a:p>
            <a:pPr lvl="0"/>
            <a:r>
              <a:rPr lang="en-US" sz="2400" dirty="0"/>
              <a:t>Interaction diagram. Kumpulan diagram yang </a:t>
            </a:r>
            <a:r>
              <a:rPr lang="en-US" sz="2400" dirty="0" err="1"/>
              <a:t>berfungsi</a:t>
            </a:r>
            <a:r>
              <a:rPr lang="en-US" sz="2400" dirty="0"/>
              <a:t> </a:t>
            </a:r>
            <a:r>
              <a:rPr lang="en-US" sz="2400" dirty="0" err="1"/>
              <a:t>untuk</a:t>
            </a:r>
            <a:r>
              <a:rPr lang="en-US" sz="2400" dirty="0"/>
              <a:t> </a:t>
            </a:r>
            <a:r>
              <a:rPr lang="en-US" sz="2400" dirty="0" err="1"/>
              <a:t>menjelaskan</a:t>
            </a:r>
            <a:r>
              <a:rPr lang="en-US" sz="2400" dirty="0"/>
              <a:t> </a:t>
            </a:r>
            <a:r>
              <a:rPr lang="en-US" sz="2400" dirty="0" err="1"/>
              <a:t>interaksi</a:t>
            </a:r>
            <a:r>
              <a:rPr lang="en-US" sz="2400" dirty="0"/>
              <a:t> </a:t>
            </a:r>
            <a:r>
              <a:rPr lang="en-US" sz="2400" dirty="0" err="1"/>
              <a:t>sistem</a:t>
            </a:r>
            <a:r>
              <a:rPr lang="en-US" sz="2400" dirty="0"/>
              <a:t> </a:t>
            </a:r>
            <a:r>
              <a:rPr lang="en-US" sz="2400" dirty="0" err="1"/>
              <a:t>dengan</a:t>
            </a:r>
            <a:r>
              <a:rPr lang="en-US" sz="2400" dirty="0"/>
              <a:t> </a:t>
            </a:r>
            <a:r>
              <a:rPr lang="en-US" sz="2400" dirty="0" err="1"/>
              <a:t>sistem</a:t>
            </a:r>
            <a:r>
              <a:rPr lang="en-US" sz="2400" dirty="0"/>
              <a:t> lain </a:t>
            </a:r>
            <a:r>
              <a:rPr lang="en-US" sz="2400" dirty="0" err="1"/>
              <a:t>maupun</a:t>
            </a:r>
            <a:r>
              <a:rPr lang="en-US" sz="2400" dirty="0"/>
              <a:t> </a:t>
            </a:r>
            <a:r>
              <a:rPr lang="en-US" sz="2400" dirty="0" err="1"/>
              <a:t>antar</a:t>
            </a:r>
            <a:r>
              <a:rPr lang="en-US" sz="2400" dirty="0"/>
              <a:t> </a:t>
            </a:r>
            <a:r>
              <a:rPr lang="en-US" sz="2400" dirty="0" err="1"/>
              <a:t>sistem</a:t>
            </a:r>
            <a:r>
              <a:rPr lang="en-US" sz="2400" dirty="0"/>
              <a:t> pada </a:t>
            </a:r>
            <a:r>
              <a:rPr lang="en-US" sz="2400" dirty="0" err="1"/>
              <a:t>sebuah</a:t>
            </a:r>
            <a:r>
              <a:rPr lang="en-US" sz="2400" dirty="0"/>
              <a:t> </a:t>
            </a:r>
            <a:r>
              <a:rPr lang="en-US" sz="2400" dirty="0" err="1"/>
              <a:t>sistem</a:t>
            </a:r>
            <a:r>
              <a:rPr lang="en-US" sz="2400" dirty="0"/>
              <a:t>.</a:t>
            </a:r>
          </a:p>
        </p:txBody>
      </p:sp>
      <p:pic>
        <p:nvPicPr>
          <p:cNvPr id="4" name="Picture 3">
            <a:extLst>
              <a:ext uri="{FF2B5EF4-FFF2-40B4-BE49-F238E27FC236}">
                <a16:creationId xmlns:a16="http://schemas.microsoft.com/office/drawing/2014/main" id="{A97BDE67-0174-EC74-DB8F-98055C882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5" name="Rectangle 4">
            <a:extLst>
              <a:ext uri="{FF2B5EF4-FFF2-40B4-BE49-F238E27FC236}">
                <a16:creationId xmlns:a16="http://schemas.microsoft.com/office/drawing/2014/main" id="{D11A00F5-38BB-B237-153D-55D940E86C69}"/>
              </a:ext>
            </a:extLst>
          </p:cNvPr>
          <p:cNvSpPr/>
          <p:nvPr/>
        </p:nvSpPr>
        <p:spPr>
          <a:xfrm>
            <a:off x="1981200" y="12192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28028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5" y="530155"/>
            <a:ext cx="8991600" cy="1143000"/>
          </a:xfrm>
        </p:spPr>
        <p:txBody>
          <a:bodyPr>
            <a:normAutofit/>
          </a:bodyPr>
          <a:lstStyle/>
          <a:p>
            <a:r>
              <a:rPr lang="en-US" sz="3600" b="1" dirty="0" err="1"/>
              <a:t>Pengertian</a:t>
            </a:r>
            <a:r>
              <a:rPr lang="en-US" sz="3600" b="1" dirty="0"/>
              <a:t> dan </a:t>
            </a:r>
            <a:r>
              <a:rPr lang="en-US" sz="3600" b="1" dirty="0" err="1"/>
              <a:t>Definisi</a:t>
            </a:r>
            <a:r>
              <a:rPr lang="id-ID" sz="3600" b="1" dirty="0"/>
              <a:t> </a:t>
            </a:r>
            <a:r>
              <a:rPr lang="en-US" sz="3600" b="1" dirty="0"/>
              <a:t>Flowchart</a:t>
            </a:r>
          </a:p>
        </p:txBody>
      </p:sp>
      <p:sp>
        <p:nvSpPr>
          <p:cNvPr id="3" name="Subtitle 2"/>
          <p:cNvSpPr>
            <a:spLocks noGrp="1"/>
          </p:cNvSpPr>
          <p:nvPr>
            <p:ph type="subTitle" idx="1"/>
          </p:nvPr>
        </p:nvSpPr>
        <p:spPr>
          <a:xfrm>
            <a:off x="1409700" y="1905000"/>
            <a:ext cx="6324600" cy="4648200"/>
          </a:xfrm>
        </p:spPr>
        <p:txBody>
          <a:bodyPr>
            <a:normAutofit fontScale="47500" lnSpcReduction="20000"/>
          </a:bodyPr>
          <a:lstStyle/>
          <a:p>
            <a:pPr algn="l"/>
            <a:r>
              <a:rPr lang="en-ID" sz="5100" b="0" i="0" dirty="0">
                <a:solidFill>
                  <a:srgbClr val="222222"/>
                </a:solidFill>
                <a:effectLst/>
              </a:rPr>
              <a:t>Pada </a:t>
            </a:r>
            <a:r>
              <a:rPr lang="en-ID" sz="5100" b="0" i="0" dirty="0" err="1">
                <a:solidFill>
                  <a:srgbClr val="222222"/>
                </a:solidFill>
                <a:effectLst/>
              </a:rPr>
              <a:t>dasarnya</a:t>
            </a:r>
            <a:r>
              <a:rPr lang="en-ID" sz="5100" b="0" i="0" dirty="0">
                <a:solidFill>
                  <a:srgbClr val="222222"/>
                </a:solidFill>
                <a:effectLst/>
              </a:rPr>
              <a:t>, flowchart </a:t>
            </a:r>
            <a:r>
              <a:rPr lang="en-ID" sz="5100" b="0" i="0" dirty="0" err="1">
                <a:solidFill>
                  <a:srgbClr val="222222"/>
                </a:solidFill>
                <a:effectLst/>
              </a:rPr>
              <a:t>adalah</a:t>
            </a:r>
            <a:r>
              <a:rPr lang="en-ID" sz="5100" b="0" i="0" dirty="0">
                <a:solidFill>
                  <a:srgbClr val="222222"/>
                </a:solidFill>
                <a:effectLst/>
              </a:rPr>
              <a:t> </a:t>
            </a:r>
            <a:r>
              <a:rPr lang="en-ID" sz="5100" b="0" i="0" dirty="0" err="1">
                <a:solidFill>
                  <a:srgbClr val="222222"/>
                </a:solidFill>
                <a:effectLst/>
              </a:rPr>
              <a:t>sebuah</a:t>
            </a:r>
            <a:r>
              <a:rPr lang="en-ID" sz="5100" b="0" i="0" dirty="0">
                <a:solidFill>
                  <a:srgbClr val="222222"/>
                </a:solidFill>
                <a:effectLst/>
              </a:rPr>
              <a:t> diagram yang </a:t>
            </a:r>
            <a:r>
              <a:rPr lang="en-ID" sz="5100" b="0" i="0" dirty="0" err="1">
                <a:solidFill>
                  <a:srgbClr val="222222"/>
                </a:solidFill>
                <a:effectLst/>
              </a:rPr>
              <a:t>menggambarkan</a:t>
            </a:r>
            <a:r>
              <a:rPr lang="en-ID" sz="5100" b="0" i="0" dirty="0">
                <a:solidFill>
                  <a:srgbClr val="222222"/>
                </a:solidFill>
                <a:effectLst/>
              </a:rPr>
              <a:t> </a:t>
            </a:r>
            <a:r>
              <a:rPr lang="en-ID" sz="5100" b="0" i="0" dirty="0" err="1">
                <a:solidFill>
                  <a:srgbClr val="222222"/>
                </a:solidFill>
                <a:effectLst/>
              </a:rPr>
              <a:t>suatu</a:t>
            </a:r>
            <a:r>
              <a:rPr lang="en-ID" sz="5100" b="0" i="0" dirty="0">
                <a:solidFill>
                  <a:srgbClr val="222222"/>
                </a:solidFill>
                <a:effectLst/>
              </a:rPr>
              <a:t> proses, </a:t>
            </a:r>
            <a:r>
              <a:rPr lang="en-ID" sz="5100" b="0" i="0" dirty="0" err="1">
                <a:solidFill>
                  <a:srgbClr val="222222"/>
                </a:solidFill>
                <a:effectLst/>
              </a:rPr>
              <a:t>sistem</a:t>
            </a:r>
            <a:r>
              <a:rPr lang="en-ID" sz="5100" b="0" i="0" dirty="0">
                <a:solidFill>
                  <a:srgbClr val="222222"/>
                </a:solidFill>
                <a:effectLst/>
              </a:rPr>
              <a:t>, </a:t>
            </a:r>
            <a:r>
              <a:rPr lang="en-ID" sz="5100" b="0" i="0" dirty="0" err="1">
                <a:solidFill>
                  <a:srgbClr val="222222"/>
                </a:solidFill>
                <a:effectLst/>
              </a:rPr>
              <a:t>atau</a:t>
            </a:r>
            <a:r>
              <a:rPr lang="en-ID" sz="5100" b="0" i="0" dirty="0">
                <a:solidFill>
                  <a:srgbClr val="222222"/>
                </a:solidFill>
                <a:effectLst/>
              </a:rPr>
              <a:t> </a:t>
            </a:r>
            <a:r>
              <a:rPr lang="en-ID" sz="5100" b="0" i="0" dirty="0" err="1">
                <a:solidFill>
                  <a:srgbClr val="222222"/>
                </a:solidFill>
                <a:effectLst/>
              </a:rPr>
              <a:t>algoritma</a:t>
            </a:r>
            <a:r>
              <a:rPr lang="en-ID" sz="5100" b="0" i="0" dirty="0">
                <a:solidFill>
                  <a:srgbClr val="222222"/>
                </a:solidFill>
                <a:effectLst/>
              </a:rPr>
              <a:t> </a:t>
            </a:r>
            <a:r>
              <a:rPr lang="en-ID" sz="5100" b="0" i="0" dirty="0" err="1">
                <a:solidFill>
                  <a:srgbClr val="222222"/>
                </a:solidFill>
                <a:effectLst/>
              </a:rPr>
              <a:t>dari</a:t>
            </a:r>
            <a:r>
              <a:rPr lang="en-ID" sz="5100" b="0" i="0" dirty="0">
                <a:solidFill>
                  <a:srgbClr val="222222"/>
                </a:solidFill>
                <a:effectLst/>
              </a:rPr>
              <a:t> </a:t>
            </a:r>
            <a:r>
              <a:rPr lang="en-ID" sz="5100" b="0" i="0" dirty="0" err="1">
                <a:solidFill>
                  <a:srgbClr val="222222"/>
                </a:solidFill>
                <a:effectLst/>
              </a:rPr>
              <a:t>sebuah</a:t>
            </a:r>
            <a:r>
              <a:rPr lang="en-ID" sz="5100" b="0" i="0" dirty="0">
                <a:solidFill>
                  <a:srgbClr val="222222"/>
                </a:solidFill>
                <a:effectLst/>
              </a:rPr>
              <a:t> </a:t>
            </a:r>
            <a:r>
              <a:rPr lang="en-ID" sz="5100" b="0" i="0" dirty="0" err="1">
                <a:solidFill>
                  <a:srgbClr val="222222"/>
                </a:solidFill>
                <a:effectLst/>
              </a:rPr>
              <a:t>jaringan</a:t>
            </a:r>
            <a:r>
              <a:rPr lang="en-ID" sz="5100" b="0" i="0" dirty="0">
                <a:solidFill>
                  <a:srgbClr val="222222"/>
                </a:solidFill>
                <a:effectLst/>
              </a:rPr>
              <a:t> dan </a:t>
            </a:r>
            <a:r>
              <a:rPr lang="en-ID" sz="5100" b="0" i="0" dirty="0" err="1">
                <a:solidFill>
                  <a:srgbClr val="222222"/>
                </a:solidFill>
                <a:effectLst/>
              </a:rPr>
              <a:t>komputer</a:t>
            </a:r>
            <a:r>
              <a:rPr lang="en-ID" sz="5100" b="0" i="0" dirty="0">
                <a:solidFill>
                  <a:srgbClr val="222222"/>
                </a:solidFill>
                <a:effectLst/>
              </a:rPr>
              <a:t>. </a:t>
            </a:r>
            <a:endParaRPr lang="id-ID" sz="5100" b="0" i="0" dirty="0">
              <a:solidFill>
                <a:srgbClr val="222222"/>
              </a:solidFill>
              <a:effectLst/>
            </a:endParaRPr>
          </a:p>
          <a:p>
            <a:pPr algn="l"/>
            <a:endParaRPr lang="id-ID" sz="5100" b="0" i="0" dirty="0">
              <a:solidFill>
                <a:srgbClr val="222222"/>
              </a:solidFill>
              <a:effectLst/>
            </a:endParaRPr>
          </a:p>
          <a:p>
            <a:pPr algn="l"/>
            <a:r>
              <a:rPr lang="en-ID" sz="5100" b="0" i="0" dirty="0">
                <a:solidFill>
                  <a:srgbClr val="222222"/>
                </a:solidFill>
                <a:effectLst/>
              </a:rPr>
              <a:t>Flowchart </a:t>
            </a:r>
            <a:r>
              <a:rPr lang="en-ID" sz="5100" b="0" i="0" dirty="0" err="1">
                <a:solidFill>
                  <a:srgbClr val="222222"/>
                </a:solidFill>
                <a:effectLst/>
              </a:rPr>
              <a:t>banyak</a:t>
            </a:r>
            <a:r>
              <a:rPr lang="en-ID" sz="5100" b="0" i="0" dirty="0">
                <a:solidFill>
                  <a:srgbClr val="222222"/>
                </a:solidFill>
                <a:effectLst/>
              </a:rPr>
              <a:t> </a:t>
            </a:r>
            <a:r>
              <a:rPr lang="en-ID" sz="5100" b="0" i="0" dirty="0" err="1">
                <a:solidFill>
                  <a:srgbClr val="222222"/>
                </a:solidFill>
                <a:effectLst/>
              </a:rPr>
              <a:t>digunakan</a:t>
            </a:r>
            <a:r>
              <a:rPr lang="en-ID" sz="5100" b="0" i="0" dirty="0">
                <a:solidFill>
                  <a:srgbClr val="222222"/>
                </a:solidFill>
                <a:effectLst/>
              </a:rPr>
              <a:t> di </a:t>
            </a:r>
            <a:r>
              <a:rPr lang="en-ID" sz="5100" b="0" i="0" dirty="0" err="1">
                <a:solidFill>
                  <a:srgbClr val="222222"/>
                </a:solidFill>
                <a:effectLst/>
              </a:rPr>
              <a:t>berbagai</a:t>
            </a:r>
            <a:r>
              <a:rPr lang="en-ID" sz="5100" b="0" i="0" dirty="0">
                <a:solidFill>
                  <a:srgbClr val="222222"/>
                </a:solidFill>
                <a:effectLst/>
              </a:rPr>
              <a:t> </a:t>
            </a:r>
            <a:r>
              <a:rPr lang="en-ID" sz="5100" b="0" i="0" dirty="0" err="1">
                <a:solidFill>
                  <a:srgbClr val="222222"/>
                </a:solidFill>
                <a:effectLst/>
              </a:rPr>
              <a:t>bidang</a:t>
            </a:r>
            <a:r>
              <a:rPr lang="en-ID" sz="5100" b="0" i="0" dirty="0">
                <a:solidFill>
                  <a:srgbClr val="222222"/>
                </a:solidFill>
                <a:effectLst/>
              </a:rPr>
              <a:t> </a:t>
            </a:r>
            <a:r>
              <a:rPr lang="en-ID" sz="5100" b="0" i="0" dirty="0" err="1">
                <a:solidFill>
                  <a:srgbClr val="222222"/>
                </a:solidFill>
                <a:effectLst/>
              </a:rPr>
              <a:t>untuk</a:t>
            </a:r>
            <a:r>
              <a:rPr lang="en-ID" sz="5100" b="0" i="0" dirty="0">
                <a:solidFill>
                  <a:srgbClr val="222222"/>
                </a:solidFill>
                <a:effectLst/>
              </a:rPr>
              <a:t> </a:t>
            </a:r>
            <a:r>
              <a:rPr lang="en-ID" sz="5100" b="0" i="0" dirty="0" err="1">
                <a:solidFill>
                  <a:srgbClr val="222222"/>
                </a:solidFill>
                <a:effectLst/>
              </a:rPr>
              <a:t>mendokumentasikan</a:t>
            </a:r>
            <a:r>
              <a:rPr lang="en-ID" sz="5100" b="0" i="0" dirty="0">
                <a:solidFill>
                  <a:srgbClr val="222222"/>
                </a:solidFill>
                <a:effectLst/>
              </a:rPr>
              <a:t>, </a:t>
            </a:r>
            <a:r>
              <a:rPr lang="en-ID" sz="5100" b="0" i="0" dirty="0" err="1">
                <a:solidFill>
                  <a:srgbClr val="222222"/>
                </a:solidFill>
                <a:effectLst/>
              </a:rPr>
              <a:t>mempelajari</a:t>
            </a:r>
            <a:r>
              <a:rPr lang="en-ID" sz="5100" b="0" i="0" dirty="0">
                <a:solidFill>
                  <a:srgbClr val="222222"/>
                </a:solidFill>
                <a:effectLst/>
              </a:rPr>
              <a:t>, </a:t>
            </a:r>
            <a:r>
              <a:rPr lang="en-ID" sz="5100" b="0" i="0" dirty="0" err="1">
                <a:solidFill>
                  <a:srgbClr val="222222"/>
                </a:solidFill>
                <a:effectLst/>
              </a:rPr>
              <a:t>merencanakan</a:t>
            </a:r>
            <a:r>
              <a:rPr lang="en-ID" sz="5100" b="0" i="0" dirty="0">
                <a:solidFill>
                  <a:srgbClr val="222222"/>
                </a:solidFill>
                <a:effectLst/>
              </a:rPr>
              <a:t>, dan </a:t>
            </a:r>
            <a:r>
              <a:rPr lang="en-ID" sz="5100" b="0" i="0" dirty="0" err="1">
                <a:solidFill>
                  <a:srgbClr val="222222"/>
                </a:solidFill>
                <a:effectLst/>
              </a:rPr>
              <a:t>memperbaiki</a:t>
            </a:r>
            <a:r>
              <a:rPr lang="en-ID" sz="5100" b="0" i="0" dirty="0">
                <a:solidFill>
                  <a:srgbClr val="222222"/>
                </a:solidFill>
                <a:effectLst/>
              </a:rPr>
              <a:t> </a:t>
            </a:r>
            <a:r>
              <a:rPr lang="en-ID" sz="5100" b="0" i="0" dirty="0" err="1">
                <a:solidFill>
                  <a:srgbClr val="222222"/>
                </a:solidFill>
                <a:effectLst/>
              </a:rPr>
              <a:t>sebuah</a:t>
            </a:r>
            <a:r>
              <a:rPr lang="en-ID" sz="5100" b="0" i="0" dirty="0">
                <a:solidFill>
                  <a:srgbClr val="222222"/>
                </a:solidFill>
                <a:effectLst/>
              </a:rPr>
              <a:t> proses </a:t>
            </a:r>
            <a:r>
              <a:rPr lang="en-ID" sz="5100" b="0" i="0" dirty="0" err="1">
                <a:solidFill>
                  <a:srgbClr val="222222"/>
                </a:solidFill>
                <a:effectLst/>
              </a:rPr>
              <a:t>kerja</a:t>
            </a:r>
            <a:r>
              <a:rPr lang="en-ID" sz="5100" b="0" i="0" dirty="0">
                <a:solidFill>
                  <a:srgbClr val="222222"/>
                </a:solidFill>
                <a:effectLst/>
              </a:rPr>
              <a:t> </a:t>
            </a:r>
            <a:r>
              <a:rPr lang="en-ID" sz="5100" b="0" i="0" dirty="0" err="1">
                <a:solidFill>
                  <a:srgbClr val="222222"/>
                </a:solidFill>
                <a:effectLst/>
              </a:rPr>
              <a:t>suatu</a:t>
            </a:r>
            <a:r>
              <a:rPr lang="en-ID" sz="5100" b="0" i="0" dirty="0">
                <a:solidFill>
                  <a:srgbClr val="222222"/>
                </a:solidFill>
                <a:effectLst/>
              </a:rPr>
              <a:t> </a:t>
            </a:r>
            <a:r>
              <a:rPr lang="en-ID" sz="5100" b="0" i="0" dirty="0" err="1">
                <a:solidFill>
                  <a:srgbClr val="222222"/>
                </a:solidFill>
                <a:effectLst/>
              </a:rPr>
              <a:t>sistem</a:t>
            </a:r>
            <a:r>
              <a:rPr lang="en-ID" sz="5100" b="0" i="0" dirty="0">
                <a:solidFill>
                  <a:srgbClr val="222222"/>
                </a:solidFill>
                <a:effectLst/>
              </a:rPr>
              <a:t>.</a:t>
            </a:r>
            <a:endParaRPr lang="id-ID" sz="5100" b="0" i="0" dirty="0">
              <a:solidFill>
                <a:srgbClr val="222222"/>
              </a:solidFill>
              <a:effectLst/>
            </a:endParaRPr>
          </a:p>
          <a:p>
            <a:pPr algn="l"/>
            <a:endParaRPr lang="id-ID" sz="5100" b="0" i="0" dirty="0">
              <a:solidFill>
                <a:srgbClr val="222222"/>
              </a:solidFill>
              <a:effectLst/>
            </a:endParaRPr>
          </a:p>
          <a:p>
            <a:pPr algn="l"/>
            <a:r>
              <a:rPr lang="en-ID" sz="5100" b="0" i="0" dirty="0">
                <a:solidFill>
                  <a:srgbClr val="222222"/>
                </a:solidFill>
                <a:effectLst/>
              </a:rPr>
              <a:t>Bagan flowchart </a:t>
            </a:r>
            <a:r>
              <a:rPr lang="en-ID" sz="5100" b="0" i="0" dirty="0" err="1">
                <a:solidFill>
                  <a:srgbClr val="222222"/>
                </a:solidFill>
                <a:effectLst/>
              </a:rPr>
              <a:t>umumnya</a:t>
            </a:r>
            <a:r>
              <a:rPr lang="en-ID" sz="5100" b="0" i="0" dirty="0">
                <a:solidFill>
                  <a:srgbClr val="222222"/>
                </a:solidFill>
                <a:effectLst/>
              </a:rPr>
              <a:t> </a:t>
            </a:r>
            <a:r>
              <a:rPr lang="en-ID" sz="5100" b="0" i="0" dirty="0" err="1">
                <a:solidFill>
                  <a:srgbClr val="222222"/>
                </a:solidFill>
                <a:effectLst/>
              </a:rPr>
              <a:t>terdiri</a:t>
            </a:r>
            <a:r>
              <a:rPr lang="en-ID" sz="5100" b="0" i="0" dirty="0">
                <a:solidFill>
                  <a:srgbClr val="222222"/>
                </a:solidFill>
                <a:effectLst/>
              </a:rPr>
              <a:t> </a:t>
            </a:r>
            <a:r>
              <a:rPr lang="en-ID" sz="5100" b="0" i="0" dirty="0" err="1">
                <a:solidFill>
                  <a:srgbClr val="222222"/>
                </a:solidFill>
                <a:effectLst/>
              </a:rPr>
              <a:t>simbol-simbol</a:t>
            </a:r>
            <a:r>
              <a:rPr lang="en-ID" sz="5100" b="0" i="0" dirty="0">
                <a:solidFill>
                  <a:srgbClr val="222222"/>
                </a:solidFill>
                <a:effectLst/>
              </a:rPr>
              <a:t> flowchart </a:t>
            </a:r>
            <a:r>
              <a:rPr lang="en-ID" sz="5100" b="0" i="0" dirty="0" err="1">
                <a:solidFill>
                  <a:srgbClr val="222222"/>
                </a:solidFill>
                <a:effectLst/>
              </a:rPr>
              <a:t>seperti</a:t>
            </a:r>
            <a:r>
              <a:rPr lang="en-ID" sz="5100" b="0" i="0" dirty="0">
                <a:solidFill>
                  <a:srgbClr val="222222"/>
                </a:solidFill>
                <a:effectLst/>
              </a:rPr>
              <a:t> </a:t>
            </a:r>
            <a:r>
              <a:rPr lang="en-ID" sz="5100" b="0" i="0" dirty="0" err="1">
                <a:solidFill>
                  <a:srgbClr val="222222"/>
                </a:solidFill>
                <a:effectLst/>
              </a:rPr>
              <a:t>bentuk</a:t>
            </a:r>
            <a:r>
              <a:rPr lang="en-ID" sz="5100" b="0" i="0" dirty="0">
                <a:solidFill>
                  <a:srgbClr val="222222"/>
                </a:solidFill>
                <a:effectLst/>
              </a:rPr>
              <a:t> </a:t>
            </a:r>
            <a:r>
              <a:rPr lang="en-ID" sz="5100" b="0" i="0" dirty="0" err="1">
                <a:solidFill>
                  <a:srgbClr val="222222"/>
                </a:solidFill>
                <a:effectLst/>
              </a:rPr>
              <a:t>bangunan</a:t>
            </a:r>
            <a:r>
              <a:rPr lang="en-ID" sz="5100" b="0" i="0" dirty="0">
                <a:solidFill>
                  <a:srgbClr val="222222"/>
                </a:solidFill>
                <a:effectLst/>
              </a:rPr>
              <a:t> </a:t>
            </a:r>
            <a:r>
              <a:rPr lang="en-ID" sz="5100" b="0" i="0" dirty="0" err="1">
                <a:solidFill>
                  <a:srgbClr val="222222"/>
                </a:solidFill>
                <a:effectLst/>
              </a:rPr>
              <a:t>dua</a:t>
            </a:r>
            <a:r>
              <a:rPr lang="en-ID" sz="5100" b="0" i="0" dirty="0">
                <a:solidFill>
                  <a:srgbClr val="222222"/>
                </a:solidFill>
                <a:effectLst/>
              </a:rPr>
              <a:t> </a:t>
            </a:r>
            <a:r>
              <a:rPr lang="en-ID" sz="5100" b="0" i="0" dirty="0" err="1">
                <a:solidFill>
                  <a:srgbClr val="222222"/>
                </a:solidFill>
                <a:effectLst/>
              </a:rPr>
              <a:t>dimensi</a:t>
            </a:r>
            <a:r>
              <a:rPr lang="en-ID" sz="5100" b="0" i="0" dirty="0">
                <a:solidFill>
                  <a:srgbClr val="222222"/>
                </a:solidFill>
                <a:effectLst/>
              </a:rPr>
              <a:t>. </a:t>
            </a:r>
            <a:r>
              <a:rPr lang="en-ID" sz="5100" b="0" i="0" dirty="0" err="1">
                <a:solidFill>
                  <a:srgbClr val="222222"/>
                </a:solidFill>
                <a:effectLst/>
              </a:rPr>
              <a:t>Simbol</a:t>
            </a:r>
            <a:r>
              <a:rPr lang="en-ID" sz="5100" b="0" i="0" dirty="0">
                <a:solidFill>
                  <a:srgbClr val="222222"/>
                </a:solidFill>
                <a:effectLst/>
              </a:rPr>
              <a:t> </a:t>
            </a:r>
            <a:r>
              <a:rPr lang="en-ID" sz="5100" b="0" i="0" dirty="0" err="1">
                <a:solidFill>
                  <a:srgbClr val="222222"/>
                </a:solidFill>
                <a:effectLst/>
              </a:rPr>
              <a:t>nantinya</a:t>
            </a:r>
            <a:r>
              <a:rPr lang="en-ID" sz="5100" b="0" i="0" dirty="0">
                <a:solidFill>
                  <a:srgbClr val="222222"/>
                </a:solidFill>
                <a:effectLst/>
              </a:rPr>
              <a:t> </a:t>
            </a:r>
            <a:r>
              <a:rPr lang="en-ID" sz="5100" b="0" i="0" dirty="0" err="1">
                <a:solidFill>
                  <a:srgbClr val="222222"/>
                </a:solidFill>
                <a:effectLst/>
              </a:rPr>
              <a:t>akan</a:t>
            </a:r>
            <a:r>
              <a:rPr lang="en-ID" sz="5100" b="0" i="0" dirty="0">
                <a:solidFill>
                  <a:srgbClr val="222222"/>
                </a:solidFill>
                <a:effectLst/>
              </a:rPr>
              <a:t> </a:t>
            </a:r>
            <a:r>
              <a:rPr lang="en-ID" sz="5100" b="0" i="0" dirty="0" err="1">
                <a:solidFill>
                  <a:srgbClr val="222222"/>
                </a:solidFill>
                <a:effectLst/>
              </a:rPr>
              <a:t>dimasukan</a:t>
            </a:r>
            <a:r>
              <a:rPr lang="en-ID" sz="5100" b="0" i="0" dirty="0">
                <a:solidFill>
                  <a:srgbClr val="222222"/>
                </a:solidFill>
                <a:effectLst/>
              </a:rPr>
              <a:t> </a:t>
            </a:r>
            <a:r>
              <a:rPr lang="en-ID" sz="5100" b="0" i="0" dirty="0" err="1">
                <a:solidFill>
                  <a:srgbClr val="222222"/>
                </a:solidFill>
                <a:effectLst/>
              </a:rPr>
              <a:t>ke</a:t>
            </a:r>
            <a:r>
              <a:rPr lang="en-ID" sz="5100" b="0" i="0" dirty="0">
                <a:solidFill>
                  <a:srgbClr val="222222"/>
                </a:solidFill>
                <a:effectLst/>
              </a:rPr>
              <a:t> </a:t>
            </a:r>
            <a:r>
              <a:rPr lang="en-ID" sz="5100" b="0" i="0" dirty="0" err="1">
                <a:solidFill>
                  <a:srgbClr val="222222"/>
                </a:solidFill>
                <a:effectLst/>
              </a:rPr>
              <a:t>dalam</a:t>
            </a:r>
            <a:r>
              <a:rPr lang="en-ID" sz="5100" b="0" i="0" dirty="0">
                <a:solidFill>
                  <a:srgbClr val="222222"/>
                </a:solidFill>
                <a:effectLst/>
              </a:rPr>
              <a:t> </a:t>
            </a:r>
            <a:r>
              <a:rPr lang="en-ID" sz="5100" b="0" i="0" dirty="0" err="1">
                <a:solidFill>
                  <a:srgbClr val="222222"/>
                </a:solidFill>
                <a:effectLst/>
              </a:rPr>
              <a:t>sebuah</a:t>
            </a:r>
            <a:r>
              <a:rPr lang="en-ID" sz="5100" b="0" i="0" dirty="0">
                <a:solidFill>
                  <a:srgbClr val="222222"/>
                </a:solidFill>
                <a:effectLst/>
              </a:rPr>
              <a:t> diagram yang detail dan </a:t>
            </a:r>
            <a:r>
              <a:rPr lang="en-ID" sz="5100" b="0" i="0" dirty="0" err="1">
                <a:solidFill>
                  <a:srgbClr val="222222"/>
                </a:solidFill>
                <a:effectLst/>
              </a:rPr>
              <a:t>ringkas</a:t>
            </a:r>
            <a:r>
              <a:rPr lang="en-ID" sz="5100" b="0" i="0" dirty="0">
                <a:solidFill>
                  <a:srgbClr val="222222"/>
                </a:solidFill>
                <a:effectLst/>
              </a:rPr>
              <a:t>.</a:t>
            </a:r>
            <a:endParaRPr lang="id-ID" sz="5100" b="0" i="0" dirty="0">
              <a:solidFill>
                <a:srgbClr val="222222"/>
              </a:solidFill>
              <a:effectLst/>
            </a:endParaRPr>
          </a:p>
          <a:p>
            <a:pPr algn="l"/>
            <a:endParaRPr lang="en-US" dirty="0"/>
          </a:p>
        </p:txBody>
      </p:sp>
      <p:pic>
        <p:nvPicPr>
          <p:cNvPr id="4" name="Picture 3">
            <a:extLst>
              <a:ext uri="{FF2B5EF4-FFF2-40B4-BE49-F238E27FC236}">
                <a16:creationId xmlns:a16="http://schemas.microsoft.com/office/drawing/2014/main" id="{CD33D6FE-E66E-6648-11BB-CF18047FB9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6" name="Rectangle 5">
            <a:extLst>
              <a:ext uri="{FF2B5EF4-FFF2-40B4-BE49-F238E27FC236}">
                <a16:creationId xmlns:a16="http://schemas.microsoft.com/office/drawing/2014/main" id="{F08F988B-EEDD-4B1B-0FF0-4CF4AEF17689}"/>
              </a:ext>
            </a:extLst>
          </p:cNvPr>
          <p:cNvSpPr/>
          <p:nvPr/>
        </p:nvSpPr>
        <p:spPr>
          <a:xfrm>
            <a:off x="1143000" y="14478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Simbol</a:t>
            </a:r>
            <a:r>
              <a:rPr lang="en-US" b="1" dirty="0"/>
              <a:t> dan </a:t>
            </a:r>
            <a:r>
              <a:rPr lang="en-US" b="1" dirty="0" err="1"/>
              <a:t>Notasi</a:t>
            </a:r>
            <a:r>
              <a:rPr lang="en-US" b="1" dirty="0"/>
              <a:t> UML</a:t>
            </a:r>
          </a:p>
        </p:txBody>
      </p:sp>
      <p:sp>
        <p:nvSpPr>
          <p:cNvPr id="3" name="Content Placeholder 2"/>
          <p:cNvSpPr>
            <a:spLocks noGrp="1"/>
          </p:cNvSpPr>
          <p:nvPr>
            <p:ph idx="1"/>
          </p:nvPr>
        </p:nvSpPr>
        <p:spPr>
          <a:xfrm>
            <a:off x="457200" y="1600200"/>
            <a:ext cx="8229600" cy="5181600"/>
          </a:xfrm>
        </p:spPr>
        <p:txBody>
          <a:bodyPr>
            <a:normAutofit/>
          </a:bodyPr>
          <a:lstStyle/>
          <a:p>
            <a:pPr>
              <a:buNone/>
            </a:pPr>
            <a:r>
              <a:rPr lang="en-US" sz="2800" b="1" u="sng" dirty="0"/>
              <a:t>♦ Actor ♦</a:t>
            </a:r>
          </a:p>
          <a:p>
            <a:pPr marL="0" indent="0" algn="just">
              <a:buNone/>
            </a:pPr>
            <a:r>
              <a:rPr lang="en-US" sz="2800" dirty="0" err="1"/>
              <a:t>Dipakai</a:t>
            </a:r>
            <a:r>
              <a:rPr lang="en-US" sz="2800" dirty="0"/>
              <a:t> </a:t>
            </a:r>
            <a:r>
              <a:rPr lang="en-US" sz="2800" dirty="0" err="1"/>
              <a:t>untuk</a:t>
            </a:r>
            <a:r>
              <a:rPr lang="en-US" sz="2800" dirty="0"/>
              <a:t> </a:t>
            </a:r>
            <a:r>
              <a:rPr lang="en-US" sz="2800" dirty="0" err="1"/>
              <a:t>mMewakili</a:t>
            </a:r>
            <a:r>
              <a:rPr lang="en-US" sz="2800" dirty="0"/>
              <a:t> </a:t>
            </a:r>
            <a:r>
              <a:rPr lang="en-US" sz="2800" dirty="0" err="1"/>
              <a:t>peran</a:t>
            </a:r>
            <a:r>
              <a:rPr lang="en-US" sz="2800" dirty="0"/>
              <a:t> orang, </a:t>
            </a:r>
            <a:r>
              <a:rPr lang="en-US" sz="2800" dirty="0" err="1"/>
              <a:t>sistem</a:t>
            </a:r>
            <a:r>
              <a:rPr lang="en-US" sz="2800" dirty="0"/>
              <a:t> yang lain, </a:t>
            </a:r>
            <a:r>
              <a:rPr lang="en-US" sz="2800" dirty="0" err="1"/>
              <a:t>atau</a:t>
            </a:r>
            <a:r>
              <a:rPr lang="en-US" sz="2800" dirty="0"/>
              <a:t> </a:t>
            </a:r>
            <a:r>
              <a:rPr lang="en-US" sz="2800" dirty="0" err="1"/>
              <a:t>alat</a:t>
            </a:r>
            <a:r>
              <a:rPr lang="en-US" sz="2800" dirty="0"/>
              <a:t> </a:t>
            </a:r>
            <a:r>
              <a:rPr lang="en-US" sz="2800" dirty="0" err="1"/>
              <a:t>ketika</a:t>
            </a:r>
            <a:r>
              <a:rPr lang="en-US" sz="2800" dirty="0"/>
              <a:t> </a:t>
            </a:r>
            <a:r>
              <a:rPr lang="en-US" sz="2800" dirty="0" err="1"/>
              <a:t>berhubungan</a:t>
            </a:r>
            <a:r>
              <a:rPr lang="en-US" sz="2800" dirty="0"/>
              <a:t> </a:t>
            </a:r>
            <a:r>
              <a:rPr lang="en-US" sz="2800" dirty="0" err="1"/>
              <a:t>dengan</a:t>
            </a:r>
            <a:r>
              <a:rPr lang="en-US" sz="2800" dirty="0"/>
              <a:t> use case.</a:t>
            </a:r>
          </a:p>
          <a:p>
            <a:pPr marL="0" indent="0" algn="just">
              <a:buNone/>
            </a:pPr>
            <a:r>
              <a:rPr lang="en-US" sz="2800" b="1" u="sng" dirty="0"/>
              <a:t>♦ Use Case ♦</a:t>
            </a:r>
          </a:p>
          <a:p>
            <a:pPr marL="0" indent="0" algn="just">
              <a:buNone/>
            </a:pPr>
            <a:r>
              <a:rPr lang="en-US" sz="2800" dirty="0" err="1"/>
              <a:t>Abstraksi</a:t>
            </a:r>
            <a:r>
              <a:rPr lang="en-US" sz="2800" dirty="0"/>
              <a:t> </a:t>
            </a:r>
            <a:r>
              <a:rPr lang="en-US" sz="2800" dirty="0" err="1"/>
              <a:t>dari</a:t>
            </a:r>
            <a:r>
              <a:rPr lang="en-US" sz="2800" dirty="0"/>
              <a:t> </a:t>
            </a:r>
            <a:r>
              <a:rPr lang="en-US" sz="2800" dirty="0" err="1"/>
              <a:t>penghubung</a:t>
            </a:r>
            <a:r>
              <a:rPr lang="en-US" sz="2800" dirty="0"/>
              <a:t> </a:t>
            </a:r>
            <a:r>
              <a:rPr lang="en-US" sz="2800" dirty="0" err="1"/>
              <a:t>antara</a:t>
            </a:r>
            <a:r>
              <a:rPr lang="en-US" sz="2800" dirty="0"/>
              <a:t> </a:t>
            </a:r>
            <a:r>
              <a:rPr lang="en-US" sz="2800" dirty="0" err="1"/>
              <a:t>aktor</a:t>
            </a:r>
            <a:r>
              <a:rPr lang="en-US" sz="2800" dirty="0"/>
              <a:t> </a:t>
            </a:r>
            <a:r>
              <a:rPr lang="en-US" sz="2800" dirty="0" err="1"/>
              <a:t>dengan</a:t>
            </a:r>
            <a:r>
              <a:rPr lang="en-US" sz="2800" dirty="0"/>
              <a:t> use case.</a:t>
            </a:r>
          </a:p>
          <a:p>
            <a:pPr marL="0" indent="0" algn="just">
              <a:buNone/>
            </a:pPr>
            <a:r>
              <a:rPr lang="en-US" sz="2800" b="1" u="sng" dirty="0"/>
              <a:t>♦ Association ♦</a:t>
            </a:r>
          </a:p>
          <a:p>
            <a:pPr marL="0" indent="0" algn="just">
              <a:buNone/>
            </a:pPr>
            <a:r>
              <a:rPr lang="en-US" sz="2800" dirty="0" err="1"/>
              <a:t>Abstraksi</a:t>
            </a:r>
            <a:r>
              <a:rPr lang="en-US" sz="2800" dirty="0"/>
              <a:t> </a:t>
            </a:r>
            <a:r>
              <a:rPr lang="en-US" sz="2800" dirty="0" err="1"/>
              <a:t>dari</a:t>
            </a:r>
            <a:r>
              <a:rPr lang="en-US" sz="2800" dirty="0"/>
              <a:t> </a:t>
            </a:r>
            <a:r>
              <a:rPr lang="en-US" sz="2800" dirty="0" err="1"/>
              <a:t>penghubung</a:t>
            </a:r>
            <a:r>
              <a:rPr lang="en-US" sz="2800" dirty="0"/>
              <a:t> </a:t>
            </a:r>
            <a:r>
              <a:rPr lang="en-US" sz="2800" dirty="0" err="1"/>
              <a:t>antara</a:t>
            </a:r>
            <a:r>
              <a:rPr lang="en-US" sz="2800" dirty="0"/>
              <a:t> </a:t>
            </a:r>
            <a:r>
              <a:rPr lang="en-US" sz="2800" dirty="0" err="1"/>
              <a:t>aktor</a:t>
            </a:r>
            <a:r>
              <a:rPr lang="en-US" sz="2800" dirty="0"/>
              <a:t> </a:t>
            </a:r>
            <a:r>
              <a:rPr lang="en-US" sz="2800" dirty="0" err="1"/>
              <a:t>dengan</a:t>
            </a:r>
            <a:r>
              <a:rPr lang="en-US" sz="2800" dirty="0"/>
              <a:t> use case.</a:t>
            </a:r>
          </a:p>
        </p:txBody>
      </p:sp>
      <p:pic>
        <p:nvPicPr>
          <p:cNvPr id="6" name="Picture 5">
            <a:extLst>
              <a:ext uri="{FF2B5EF4-FFF2-40B4-BE49-F238E27FC236}">
                <a16:creationId xmlns:a16="http://schemas.microsoft.com/office/drawing/2014/main" id="{6EE9011A-103F-C995-A6F8-9B950E9EB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7" name="Rectangle 6">
            <a:extLst>
              <a:ext uri="{FF2B5EF4-FFF2-40B4-BE49-F238E27FC236}">
                <a16:creationId xmlns:a16="http://schemas.microsoft.com/office/drawing/2014/main" id="{4D8AFFDC-2FBB-B3C3-347E-3BD77286986D}"/>
              </a:ext>
            </a:extLst>
          </p:cNvPr>
          <p:cNvSpPr/>
          <p:nvPr/>
        </p:nvSpPr>
        <p:spPr>
          <a:xfrm>
            <a:off x="1485900" y="1158421"/>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pic>
        <p:nvPicPr>
          <p:cNvPr id="10" name="Picture 9">
            <a:extLst>
              <a:ext uri="{FF2B5EF4-FFF2-40B4-BE49-F238E27FC236}">
                <a16:creationId xmlns:a16="http://schemas.microsoft.com/office/drawing/2014/main" id="{3B3F6DAF-1EEE-C794-669C-CCB64CCEC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1" y="1561470"/>
            <a:ext cx="419100" cy="569344"/>
          </a:xfrm>
          <a:prstGeom prst="rect">
            <a:avLst/>
          </a:prstGeom>
        </p:spPr>
      </p:pic>
      <p:pic>
        <p:nvPicPr>
          <p:cNvPr id="12" name="Picture 11">
            <a:extLst>
              <a:ext uri="{FF2B5EF4-FFF2-40B4-BE49-F238E27FC236}">
                <a16:creationId xmlns:a16="http://schemas.microsoft.com/office/drawing/2014/main" id="{3D13BCE3-C2C3-5458-ADDC-22A4D39C5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1" y="3208718"/>
            <a:ext cx="1142999" cy="387803"/>
          </a:xfrm>
          <a:prstGeom prst="rect">
            <a:avLst/>
          </a:prstGeom>
        </p:spPr>
      </p:pic>
      <p:pic>
        <p:nvPicPr>
          <p:cNvPr id="14" name="Picture 13">
            <a:extLst>
              <a:ext uri="{FF2B5EF4-FFF2-40B4-BE49-F238E27FC236}">
                <a16:creationId xmlns:a16="http://schemas.microsoft.com/office/drawing/2014/main" id="{46CAAFD4-1B4F-14D8-F937-7744A1E4E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641" y="4495800"/>
            <a:ext cx="1142999" cy="548640"/>
          </a:xfrm>
          <a:prstGeom prst="rect">
            <a:avLst/>
          </a:prstGeom>
        </p:spPr>
      </p:pic>
    </p:spTree>
    <p:extLst>
      <p:ext uri="{BB962C8B-B14F-4D97-AF65-F5344CB8AC3E}">
        <p14:creationId xmlns:p14="http://schemas.microsoft.com/office/powerpoint/2010/main" val="196378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Simbol</a:t>
            </a:r>
            <a:r>
              <a:rPr lang="en-US" b="1" dirty="0"/>
              <a:t> dan </a:t>
            </a:r>
            <a:r>
              <a:rPr lang="en-US" b="1" dirty="0" err="1"/>
              <a:t>Notasi</a:t>
            </a:r>
            <a:r>
              <a:rPr lang="en-US" b="1" dirty="0"/>
              <a:t> UML</a:t>
            </a:r>
          </a:p>
        </p:txBody>
      </p:sp>
      <p:sp>
        <p:nvSpPr>
          <p:cNvPr id="3" name="Content Placeholder 2"/>
          <p:cNvSpPr>
            <a:spLocks noGrp="1"/>
          </p:cNvSpPr>
          <p:nvPr>
            <p:ph idx="1"/>
          </p:nvPr>
        </p:nvSpPr>
        <p:spPr>
          <a:xfrm>
            <a:off x="457200" y="1600200"/>
            <a:ext cx="8229600" cy="5181600"/>
          </a:xfrm>
        </p:spPr>
        <p:txBody>
          <a:bodyPr>
            <a:normAutofit/>
          </a:bodyPr>
          <a:lstStyle/>
          <a:p>
            <a:pPr>
              <a:buNone/>
            </a:pPr>
            <a:r>
              <a:rPr lang="en-US" sz="2800" b="1" u="sng" dirty="0"/>
              <a:t>♦ Generalization ♦</a:t>
            </a:r>
          </a:p>
          <a:p>
            <a:pPr marL="0" indent="0" algn="just">
              <a:buNone/>
            </a:pPr>
            <a:r>
              <a:rPr lang="en-US" sz="2800" dirty="0" err="1"/>
              <a:t>Menunjukkan</a:t>
            </a:r>
            <a:r>
              <a:rPr lang="en-US" sz="2800" dirty="0"/>
              <a:t> </a:t>
            </a:r>
            <a:r>
              <a:rPr lang="en-US" sz="2800" dirty="0" err="1"/>
              <a:t>spesialisasi</a:t>
            </a:r>
            <a:r>
              <a:rPr lang="en-US" sz="2800" dirty="0"/>
              <a:t> </a:t>
            </a:r>
            <a:r>
              <a:rPr lang="en-US" sz="2800" dirty="0" err="1"/>
              <a:t>aktor</a:t>
            </a:r>
            <a:r>
              <a:rPr lang="en-US" sz="2800" dirty="0"/>
              <a:t> </a:t>
            </a:r>
            <a:r>
              <a:rPr lang="en-US" sz="2800" dirty="0" err="1"/>
              <a:t>untuk</a:t>
            </a:r>
            <a:r>
              <a:rPr lang="en-US" sz="2800" dirty="0"/>
              <a:t> </a:t>
            </a:r>
            <a:r>
              <a:rPr lang="en-US" sz="2800" dirty="0" err="1"/>
              <a:t>dapat</a:t>
            </a:r>
            <a:r>
              <a:rPr lang="en-US" sz="2800" dirty="0"/>
              <a:t> </a:t>
            </a:r>
            <a:r>
              <a:rPr lang="en-US" sz="2800" dirty="0" err="1"/>
              <a:t>berpartisipasi</a:t>
            </a:r>
            <a:r>
              <a:rPr lang="en-US" sz="2800" dirty="0"/>
              <a:t> </a:t>
            </a:r>
            <a:r>
              <a:rPr lang="en-US" sz="2800" dirty="0" err="1"/>
              <a:t>dengan</a:t>
            </a:r>
            <a:r>
              <a:rPr lang="en-US" sz="2800" dirty="0"/>
              <a:t> use case.</a:t>
            </a:r>
          </a:p>
          <a:p>
            <a:pPr marL="0" indent="0" algn="just">
              <a:buNone/>
            </a:pPr>
            <a:r>
              <a:rPr lang="en-US" sz="2800" b="1" u="sng" dirty="0"/>
              <a:t>♦ Note ♦</a:t>
            </a:r>
          </a:p>
          <a:p>
            <a:pPr marL="0" indent="0" algn="just">
              <a:buNone/>
            </a:pPr>
            <a:r>
              <a:rPr lang="en-US" sz="2800" dirty="0" err="1"/>
              <a:t>Elemen</a:t>
            </a:r>
            <a:r>
              <a:rPr lang="en-US" sz="2800" dirty="0"/>
              <a:t> </a:t>
            </a:r>
            <a:r>
              <a:rPr lang="en-US" sz="2800" dirty="0" err="1"/>
              <a:t>fisik</a:t>
            </a:r>
            <a:r>
              <a:rPr lang="en-US" sz="2800" dirty="0"/>
              <a:t> </a:t>
            </a:r>
            <a:r>
              <a:rPr lang="en-US" sz="2800" dirty="0" err="1"/>
              <a:t>saat</a:t>
            </a:r>
            <a:r>
              <a:rPr lang="en-US" sz="2800" dirty="0"/>
              <a:t> program </a:t>
            </a:r>
            <a:r>
              <a:rPr lang="en-US" sz="2800" dirty="0" err="1"/>
              <a:t>dijalankan</a:t>
            </a:r>
            <a:r>
              <a:rPr lang="en-US" sz="2800" dirty="0"/>
              <a:t> dan </a:t>
            </a:r>
            <a:r>
              <a:rPr lang="en-US" sz="2800" dirty="0" err="1"/>
              <a:t>mencerminkan</a:t>
            </a:r>
            <a:r>
              <a:rPr lang="en-US" sz="2800" dirty="0"/>
              <a:t> </a:t>
            </a:r>
            <a:r>
              <a:rPr lang="en-US" sz="2800" dirty="0" err="1"/>
              <a:t>sebuah</a:t>
            </a:r>
            <a:r>
              <a:rPr lang="en-US" sz="2800" dirty="0"/>
              <a:t> </a:t>
            </a:r>
            <a:r>
              <a:rPr lang="en-US" sz="2800" dirty="0" err="1"/>
              <a:t>sumber</a:t>
            </a:r>
            <a:r>
              <a:rPr lang="en-US" sz="2800" dirty="0"/>
              <a:t> </a:t>
            </a:r>
            <a:r>
              <a:rPr lang="en-US" sz="2800" dirty="0" err="1"/>
              <a:t>daya</a:t>
            </a:r>
            <a:r>
              <a:rPr lang="en-US" sz="2800" dirty="0"/>
              <a:t> </a:t>
            </a:r>
            <a:r>
              <a:rPr lang="en-US" sz="2800" dirty="0" err="1"/>
              <a:t>komputasi</a:t>
            </a:r>
            <a:r>
              <a:rPr lang="en-US" sz="2800" dirty="0"/>
              <a:t>.</a:t>
            </a:r>
          </a:p>
          <a:p>
            <a:pPr marL="0" indent="0" algn="just">
              <a:buNone/>
            </a:pPr>
            <a:r>
              <a:rPr lang="en-US" sz="2800" b="1" u="sng" dirty="0"/>
              <a:t>♦ Class ♦</a:t>
            </a:r>
          </a:p>
          <a:p>
            <a:pPr marL="0" indent="0" algn="just">
              <a:buNone/>
            </a:pPr>
            <a:r>
              <a:rPr lang="en-US" sz="2800" dirty="0"/>
              <a:t>Kumpulan </a:t>
            </a:r>
            <a:r>
              <a:rPr lang="en-US" sz="2800" dirty="0" err="1"/>
              <a:t>objek</a:t>
            </a:r>
            <a:r>
              <a:rPr lang="en-US" sz="2800" dirty="0"/>
              <a:t> yang </a:t>
            </a:r>
            <a:r>
              <a:rPr lang="en-US" sz="2800" dirty="0" err="1"/>
              <a:t>mempunyai</a:t>
            </a:r>
            <a:r>
              <a:rPr lang="en-US" sz="2800" dirty="0"/>
              <a:t> </a:t>
            </a:r>
            <a:r>
              <a:rPr lang="en-US" sz="2800" dirty="0" err="1"/>
              <a:t>atribut</a:t>
            </a:r>
            <a:r>
              <a:rPr lang="en-US" sz="2800" dirty="0"/>
              <a:t> dan </a:t>
            </a:r>
            <a:r>
              <a:rPr lang="en-US" sz="2800" dirty="0" err="1"/>
              <a:t>operasi</a:t>
            </a:r>
            <a:r>
              <a:rPr lang="en-US" sz="2800" dirty="0"/>
              <a:t>.</a:t>
            </a:r>
          </a:p>
        </p:txBody>
      </p:sp>
      <p:pic>
        <p:nvPicPr>
          <p:cNvPr id="6" name="Picture 5">
            <a:extLst>
              <a:ext uri="{FF2B5EF4-FFF2-40B4-BE49-F238E27FC236}">
                <a16:creationId xmlns:a16="http://schemas.microsoft.com/office/drawing/2014/main" id="{6EE9011A-103F-C995-A6F8-9B950E9EB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7" name="Rectangle 6">
            <a:extLst>
              <a:ext uri="{FF2B5EF4-FFF2-40B4-BE49-F238E27FC236}">
                <a16:creationId xmlns:a16="http://schemas.microsoft.com/office/drawing/2014/main" id="{4D8AFFDC-2FBB-B3C3-347E-3BD77286986D}"/>
              </a:ext>
            </a:extLst>
          </p:cNvPr>
          <p:cNvSpPr/>
          <p:nvPr/>
        </p:nvSpPr>
        <p:spPr>
          <a:xfrm>
            <a:off x="1485900" y="1158421"/>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pic>
        <p:nvPicPr>
          <p:cNvPr id="10" name="Picture 9">
            <a:extLst>
              <a:ext uri="{FF2B5EF4-FFF2-40B4-BE49-F238E27FC236}">
                <a16:creationId xmlns:a16="http://schemas.microsoft.com/office/drawing/2014/main" id="{3B3F6DAF-1EEE-C794-669C-CCB64CCEC1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29461" y="1616076"/>
            <a:ext cx="1032370" cy="536037"/>
          </a:xfrm>
          <a:prstGeom prst="rect">
            <a:avLst/>
          </a:prstGeom>
        </p:spPr>
      </p:pic>
      <p:pic>
        <p:nvPicPr>
          <p:cNvPr id="12" name="Picture 11">
            <a:extLst>
              <a:ext uri="{FF2B5EF4-FFF2-40B4-BE49-F238E27FC236}">
                <a16:creationId xmlns:a16="http://schemas.microsoft.com/office/drawing/2014/main" id="{3D13BCE3-C2C3-5458-ADDC-22A4D39C57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57401" y="3122922"/>
            <a:ext cx="685800" cy="579122"/>
          </a:xfrm>
          <a:prstGeom prst="rect">
            <a:avLst/>
          </a:prstGeom>
        </p:spPr>
      </p:pic>
      <p:pic>
        <p:nvPicPr>
          <p:cNvPr id="14" name="Picture 13">
            <a:extLst>
              <a:ext uri="{FF2B5EF4-FFF2-40B4-BE49-F238E27FC236}">
                <a16:creationId xmlns:a16="http://schemas.microsoft.com/office/drawing/2014/main" id="{46CAAFD4-1B4F-14D8-F937-7744A1E4E69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19902" y="4480392"/>
            <a:ext cx="875698" cy="685330"/>
          </a:xfrm>
          <a:prstGeom prst="rect">
            <a:avLst/>
          </a:prstGeom>
        </p:spPr>
      </p:pic>
      <p:sp>
        <p:nvSpPr>
          <p:cNvPr id="4" name="Rectangle 3">
            <a:extLst>
              <a:ext uri="{FF2B5EF4-FFF2-40B4-BE49-F238E27FC236}">
                <a16:creationId xmlns:a16="http://schemas.microsoft.com/office/drawing/2014/main" id="{B03B1F1A-089A-4C65-BC1D-A583FE86E301}"/>
              </a:ext>
            </a:extLst>
          </p:cNvPr>
          <p:cNvSpPr/>
          <p:nvPr/>
        </p:nvSpPr>
        <p:spPr>
          <a:xfrm>
            <a:off x="3352800" y="1493838"/>
            <a:ext cx="1219200" cy="182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D4B2700A-3573-9AA4-7CC6-F97EF182B50D}"/>
              </a:ext>
            </a:extLst>
          </p:cNvPr>
          <p:cNvSpPr/>
          <p:nvPr/>
        </p:nvSpPr>
        <p:spPr>
          <a:xfrm>
            <a:off x="1828800" y="3072449"/>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1FF45869-EDCB-C15F-D197-2B48BF5DF9E8}"/>
              </a:ext>
            </a:extLst>
          </p:cNvPr>
          <p:cNvSpPr/>
          <p:nvPr/>
        </p:nvSpPr>
        <p:spPr>
          <a:xfrm>
            <a:off x="1848151" y="4446429"/>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54864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Simbol</a:t>
            </a:r>
            <a:r>
              <a:rPr lang="en-US" b="1" dirty="0"/>
              <a:t> dan </a:t>
            </a:r>
            <a:r>
              <a:rPr lang="en-US" b="1" dirty="0" err="1"/>
              <a:t>Notasi</a:t>
            </a:r>
            <a:r>
              <a:rPr lang="en-US" b="1" dirty="0"/>
              <a:t> UML</a:t>
            </a:r>
          </a:p>
        </p:txBody>
      </p:sp>
      <p:sp>
        <p:nvSpPr>
          <p:cNvPr id="3" name="Content Placeholder 2"/>
          <p:cNvSpPr>
            <a:spLocks noGrp="1"/>
          </p:cNvSpPr>
          <p:nvPr>
            <p:ph idx="1"/>
          </p:nvPr>
        </p:nvSpPr>
        <p:spPr>
          <a:xfrm>
            <a:off x="457200" y="1600200"/>
            <a:ext cx="8229600" cy="5181600"/>
          </a:xfrm>
        </p:spPr>
        <p:txBody>
          <a:bodyPr>
            <a:normAutofit/>
          </a:bodyPr>
          <a:lstStyle/>
          <a:p>
            <a:pPr>
              <a:buNone/>
            </a:pPr>
            <a:r>
              <a:rPr lang="en-US" sz="2800" b="1" u="sng" dirty="0"/>
              <a:t>♦ Interface ♦</a:t>
            </a:r>
          </a:p>
          <a:p>
            <a:pPr marL="0" indent="0" algn="just">
              <a:buNone/>
            </a:pPr>
            <a:r>
              <a:rPr lang="it-IT" sz="2800" dirty="0"/>
              <a:t>Kumpulan dari operasi tanpa implementasi dari sebuah class</a:t>
            </a:r>
            <a:r>
              <a:rPr lang="en-US" sz="2800" dirty="0"/>
              <a:t>.</a:t>
            </a:r>
          </a:p>
          <a:p>
            <a:pPr marL="0" indent="0" algn="just">
              <a:buNone/>
            </a:pPr>
            <a:r>
              <a:rPr lang="en-US" sz="2800" b="1" u="sng" dirty="0"/>
              <a:t>♦ Interaction ♦</a:t>
            </a:r>
          </a:p>
          <a:p>
            <a:pPr marL="0" indent="0" algn="just">
              <a:buNone/>
            </a:pPr>
            <a:r>
              <a:rPr lang="en-US" sz="2800" dirty="0" err="1"/>
              <a:t>Dipakai</a:t>
            </a:r>
            <a:r>
              <a:rPr lang="en-US" sz="2800" dirty="0"/>
              <a:t> </a:t>
            </a:r>
            <a:r>
              <a:rPr lang="en-US" sz="2800" dirty="0" err="1"/>
              <a:t>untuk</a:t>
            </a:r>
            <a:r>
              <a:rPr lang="en-US" sz="2800" dirty="0"/>
              <a:t> </a:t>
            </a:r>
            <a:r>
              <a:rPr lang="en-US" sz="2800" dirty="0" err="1"/>
              <a:t>menunjukan</a:t>
            </a:r>
            <a:r>
              <a:rPr lang="en-US" sz="2800" dirty="0"/>
              <a:t> </a:t>
            </a:r>
            <a:r>
              <a:rPr lang="en-US" sz="2800" dirty="0" err="1"/>
              <a:t>alur</a:t>
            </a:r>
            <a:r>
              <a:rPr lang="en-US" sz="2800" dirty="0"/>
              <a:t> </a:t>
            </a:r>
            <a:r>
              <a:rPr lang="en-US" sz="2800" dirty="0" err="1"/>
              <a:t>pesan</a:t>
            </a:r>
            <a:r>
              <a:rPr lang="en-US" sz="2800" dirty="0"/>
              <a:t> </a:t>
            </a:r>
            <a:r>
              <a:rPr lang="en-US" sz="2800" dirty="0" err="1"/>
              <a:t>antar</a:t>
            </a:r>
            <a:r>
              <a:rPr lang="en-US" sz="2800" dirty="0"/>
              <a:t> </a:t>
            </a:r>
            <a:r>
              <a:rPr lang="en-US" sz="2800" dirty="0" err="1"/>
              <a:t>objek</a:t>
            </a:r>
            <a:r>
              <a:rPr lang="en-US" sz="2800" dirty="0"/>
              <a:t>.</a:t>
            </a:r>
          </a:p>
          <a:p>
            <a:pPr marL="0" indent="0" algn="just">
              <a:buNone/>
            </a:pPr>
            <a:r>
              <a:rPr lang="en-US" sz="2800" b="1" u="sng" dirty="0"/>
              <a:t>♦ Realization ♦</a:t>
            </a:r>
          </a:p>
          <a:p>
            <a:pPr marL="0" indent="0" algn="just">
              <a:buNone/>
            </a:pPr>
            <a:r>
              <a:rPr lang="sv-SE" sz="2800" dirty="0"/>
              <a:t>Hubungan elemen yang ada di bagian tanda panah akan merealisasikan pernyataan elemen yang ada pada bagian tanda panah</a:t>
            </a:r>
            <a:r>
              <a:rPr lang="en-US" sz="2800" dirty="0"/>
              <a:t>.</a:t>
            </a:r>
          </a:p>
        </p:txBody>
      </p:sp>
      <p:pic>
        <p:nvPicPr>
          <p:cNvPr id="6" name="Picture 5">
            <a:extLst>
              <a:ext uri="{FF2B5EF4-FFF2-40B4-BE49-F238E27FC236}">
                <a16:creationId xmlns:a16="http://schemas.microsoft.com/office/drawing/2014/main" id="{6EE9011A-103F-C995-A6F8-9B950E9EB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7" name="Rectangle 6">
            <a:extLst>
              <a:ext uri="{FF2B5EF4-FFF2-40B4-BE49-F238E27FC236}">
                <a16:creationId xmlns:a16="http://schemas.microsoft.com/office/drawing/2014/main" id="{4D8AFFDC-2FBB-B3C3-347E-3BD77286986D}"/>
              </a:ext>
            </a:extLst>
          </p:cNvPr>
          <p:cNvSpPr/>
          <p:nvPr/>
        </p:nvSpPr>
        <p:spPr>
          <a:xfrm>
            <a:off x="1485900" y="1158421"/>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pic>
        <p:nvPicPr>
          <p:cNvPr id="10" name="Picture 9">
            <a:extLst>
              <a:ext uri="{FF2B5EF4-FFF2-40B4-BE49-F238E27FC236}">
                <a16:creationId xmlns:a16="http://schemas.microsoft.com/office/drawing/2014/main" id="{3B3F6DAF-1EEE-C794-669C-CCB64CCEC1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5092" y="1692278"/>
            <a:ext cx="805816" cy="612422"/>
          </a:xfrm>
          <a:prstGeom prst="rect">
            <a:avLst/>
          </a:prstGeom>
        </p:spPr>
      </p:pic>
      <p:pic>
        <p:nvPicPr>
          <p:cNvPr id="12" name="Picture 11">
            <a:extLst>
              <a:ext uri="{FF2B5EF4-FFF2-40B4-BE49-F238E27FC236}">
                <a16:creationId xmlns:a16="http://schemas.microsoft.com/office/drawing/2014/main" id="{3D13BCE3-C2C3-5458-ADDC-22A4D39C57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48000" y="3072449"/>
            <a:ext cx="1219199" cy="584199"/>
          </a:xfrm>
          <a:prstGeom prst="rect">
            <a:avLst/>
          </a:prstGeom>
        </p:spPr>
      </p:pic>
      <p:pic>
        <p:nvPicPr>
          <p:cNvPr id="14" name="Picture 13">
            <a:extLst>
              <a:ext uri="{FF2B5EF4-FFF2-40B4-BE49-F238E27FC236}">
                <a16:creationId xmlns:a16="http://schemas.microsoft.com/office/drawing/2014/main" id="{46CAAFD4-1B4F-14D8-F937-7744A1E4E69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124200" y="4097633"/>
            <a:ext cx="1028098" cy="514049"/>
          </a:xfrm>
          <a:prstGeom prst="rect">
            <a:avLst/>
          </a:prstGeom>
        </p:spPr>
      </p:pic>
      <p:sp>
        <p:nvSpPr>
          <p:cNvPr id="11" name="Rectangle 10">
            <a:extLst>
              <a:ext uri="{FF2B5EF4-FFF2-40B4-BE49-F238E27FC236}">
                <a16:creationId xmlns:a16="http://schemas.microsoft.com/office/drawing/2014/main" id="{D4B2700A-3573-9AA4-7CC6-F97EF182B50D}"/>
              </a:ext>
            </a:extLst>
          </p:cNvPr>
          <p:cNvSpPr/>
          <p:nvPr/>
        </p:nvSpPr>
        <p:spPr>
          <a:xfrm>
            <a:off x="1828800" y="3072449"/>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1FF45869-EDCB-C15F-D197-2B48BF5DF9E8}"/>
              </a:ext>
            </a:extLst>
          </p:cNvPr>
          <p:cNvSpPr/>
          <p:nvPr/>
        </p:nvSpPr>
        <p:spPr>
          <a:xfrm>
            <a:off x="3111500" y="4097633"/>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1399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Simbol</a:t>
            </a:r>
            <a:r>
              <a:rPr lang="en-US" b="1" dirty="0"/>
              <a:t> dan </a:t>
            </a:r>
            <a:r>
              <a:rPr lang="en-US" b="1" dirty="0" err="1"/>
              <a:t>Notasi</a:t>
            </a:r>
            <a:r>
              <a:rPr lang="en-US" b="1" dirty="0"/>
              <a:t> UML</a:t>
            </a:r>
          </a:p>
        </p:txBody>
      </p:sp>
      <p:sp>
        <p:nvSpPr>
          <p:cNvPr id="3" name="Content Placeholder 2"/>
          <p:cNvSpPr>
            <a:spLocks noGrp="1"/>
          </p:cNvSpPr>
          <p:nvPr>
            <p:ph idx="1"/>
          </p:nvPr>
        </p:nvSpPr>
        <p:spPr>
          <a:xfrm>
            <a:off x="457200" y="1600200"/>
            <a:ext cx="8229600" cy="3674899"/>
          </a:xfrm>
        </p:spPr>
        <p:txBody>
          <a:bodyPr>
            <a:normAutofit/>
          </a:bodyPr>
          <a:lstStyle/>
          <a:p>
            <a:pPr>
              <a:buNone/>
            </a:pPr>
            <a:r>
              <a:rPr lang="en-US" sz="2800" b="1" u="sng" dirty="0"/>
              <a:t>♦ Dependency ♦</a:t>
            </a:r>
          </a:p>
          <a:p>
            <a:pPr marL="0" indent="0" algn="just">
              <a:buNone/>
            </a:pPr>
            <a:r>
              <a:rPr lang="sv-SE" sz="2800" dirty="0"/>
              <a:t>Relasi yang menunjukan perubahan pada sebuah elemen memberi pengaruh kepada elemen yang lainnya</a:t>
            </a:r>
            <a:r>
              <a:rPr lang="en-US" sz="2800" dirty="0"/>
              <a:t>.</a:t>
            </a:r>
          </a:p>
          <a:p>
            <a:pPr marL="0" indent="0" algn="just">
              <a:buNone/>
            </a:pPr>
            <a:r>
              <a:rPr lang="en-US" sz="2800" b="1" u="sng" dirty="0"/>
              <a:t>♦ Package ♦</a:t>
            </a:r>
          </a:p>
          <a:p>
            <a:pPr marL="0" indent="0" algn="just">
              <a:buNone/>
            </a:pPr>
            <a:r>
              <a:rPr lang="en-US" sz="2800" dirty="0" err="1"/>
              <a:t>Sebuah</a:t>
            </a:r>
            <a:r>
              <a:rPr lang="en-US" sz="2800" dirty="0"/>
              <a:t> </a:t>
            </a:r>
            <a:r>
              <a:rPr lang="en-US" sz="2800" dirty="0" err="1"/>
              <a:t>wadah</a:t>
            </a:r>
            <a:r>
              <a:rPr lang="en-US" sz="2800" dirty="0"/>
              <a:t> yang </a:t>
            </a:r>
            <a:r>
              <a:rPr lang="en-US" sz="2800" dirty="0" err="1"/>
              <a:t>dipakai</a:t>
            </a:r>
            <a:r>
              <a:rPr lang="en-US" sz="2800" dirty="0"/>
              <a:t> </a:t>
            </a:r>
            <a:r>
              <a:rPr lang="en-US" sz="2800" dirty="0" err="1"/>
              <a:t>untuk</a:t>
            </a:r>
            <a:r>
              <a:rPr lang="en-US" sz="2800" dirty="0"/>
              <a:t> </a:t>
            </a:r>
            <a:r>
              <a:rPr lang="en-US" sz="2800" dirty="0" err="1"/>
              <a:t>mengelompokkan</a:t>
            </a:r>
            <a:r>
              <a:rPr lang="en-US" sz="2800" dirty="0"/>
              <a:t> </a:t>
            </a:r>
            <a:r>
              <a:rPr lang="en-US" sz="2800" dirty="0" err="1"/>
              <a:t>elemen-elemen</a:t>
            </a:r>
            <a:r>
              <a:rPr lang="en-US" sz="2800" dirty="0"/>
              <a:t> </a:t>
            </a:r>
            <a:r>
              <a:rPr lang="en-US" sz="2800" dirty="0" err="1"/>
              <a:t>dari</a:t>
            </a:r>
            <a:r>
              <a:rPr lang="en-US" sz="2800" dirty="0"/>
              <a:t> </a:t>
            </a:r>
            <a:r>
              <a:rPr lang="en-US" sz="2800" dirty="0" err="1"/>
              <a:t>sistem</a:t>
            </a:r>
            <a:r>
              <a:rPr lang="en-US" sz="2800" dirty="0"/>
              <a:t> yang </a:t>
            </a:r>
            <a:r>
              <a:rPr lang="en-US" sz="2800" dirty="0" err="1"/>
              <a:t>dirancang</a:t>
            </a:r>
            <a:r>
              <a:rPr lang="en-US" sz="2800" dirty="0"/>
              <a:t>/ </a:t>
            </a:r>
            <a:r>
              <a:rPr lang="en-US" sz="2800" dirty="0" err="1"/>
              <a:t>dibangun</a:t>
            </a:r>
            <a:r>
              <a:rPr lang="en-US" sz="2800" dirty="0"/>
              <a:t>.</a:t>
            </a:r>
          </a:p>
        </p:txBody>
      </p:sp>
      <p:pic>
        <p:nvPicPr>
          <p:cNvPr id="6" name="Picture 5">
            <a:extLst>
              <a:ext uri="{FF2B5EF4-FFF2-40B4-BE49-F238E27FC236}">
                <a16:creationId xmlns:a16="http://schemas.microsoft.com/office/drawing/2014/main" id="{6EE9011A-103F-C995-A6F8-9B950E9EB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7" name="Rectangle 6">
            <a:extLst>
              <a:ext uri="{FF2B5EF4-FFF2-40B4-BE49-F238E27FC236}">
                <a16:creationId xmlns:a16="http://schemas.microsoft.com/office/drawing/2014/main" id="{4D8AFFDC-2FBB-B3C3-347E-3BD77286986D}"/>
              </a:ext>
            </a:extLst>
          </p:cNvPr>
          <p:cNvSpPr/>
          <p:nvPr/>
        </p:nvSpPr>
        <p:spPr>
          <a:xfrm>
            <a:off x="1485900" y="1158421"/>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pic>
        <p:nvPicPr>
          <p:cNvPr id="10" name="Picture 9">
            <a:extLst>
              <a:ext uri="{FF2B5EF4-FFF2-40B4-BE49-F238E27FC236}">
                <a16:creationId xmlns:a16="http://schemas.microsoft.com/office/drawing/2014/main" id="{3B3F6DAF-1EEE-C794-669C-CCB64CCEC1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4914" y="1582901"/>
            <a:ext cx="1219199" cy="597646"/>
          </a:xfrm>
          <a:prstGeom prst="rect">
            <a:avLst/>
          </a:prstGeom>
        </p:spPr>
      </p:pic>
      <p:pic>
        <p:nvPicPr>
          <p:cNvPr id="12" name="Picture 11">
            <a:extLst>
              <a:ext uri="{FF2B5EF4-FFF2-40B4-BE49-F238E27FC236}">
                <a16:creationId xmlns:a16="http://schemas.microsoft.com/office/drawing/2014/main" id="{3D13BCE3-C2C3-5458-ADDC-22A4D39C57B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42374" y="3190028"/>
            <a:ext cx="1011251" cy="887425"/>
          </a:xfrm>
          <a:prstGeom prst="rect">
            <a:avLst/>
          </a:prstGeom>
        </p:spPr>
      </p:pic>
      <p:sp>
        <p:nvSpPr>
          <p:cNvPr id="11" name="Rectangle 10">
            <a:extLst>
              <a:ext uri="{FF2B5EF4-FFF2-40B4-BE49-F238E27FC236}">
                <a16:creationId xmlns:a16="http://schemas.microsoft.com/office/drawing/2014/main" id="{D4B2700A-3573-9AA4-7CC6-F97EF182B50D}"/>
              </a:ext>
            </a:extLst>
          </p:cNvPr>
          <p:cNvSpPr/>
          <p:nvPr/>
        </p:nvSpPr>
        <p:spPr>
          <a:xfrm>
            <a:off x="1828800" y="3072449"/>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1612A7AF-4D5B-02DF-B2E3-BFED1DE8F0B0}"/>
              </a:ext>
            </a:extLst>
          </p:cNvPr>
          <p:cNvSpPr/>
          <p:nvPr/>
        </p:nvSpPr>
        <p:spPr>
          <a:xfrm>
            <a:off x="2438400" y="3181396"/>
            <a:ext cx="1219200" cy="66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025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335C-85F9-8205-58DF-9118FCD0EFF5}"/>
              </a:ext>
            </a:extLst>
          </p:cNvPr>
          <p:cNvSpPr>
            <a:spLocks noGrp="1"/>
          </p:cNvSpPr>
          <p:nvPr>
            <p:ph type="ctrTitle"/>
          </p:nvPr>
        </p:nvSpPr>
        <p:spPr>
          <a:xfrm>
            <a:off x="266700" y="1905000"/>
            <a:ext cx="8610600" cy="2365375"/>
          </a:xfrm>
        </p:spPr>
        <p:txBody>
          <a:bodyPr/>
          <a:lstStyle/>
          <a:p>
            <a:r>
              <a:rPr lang="id-ID" dirty="0"/>
              <a:t>Jazakumullahu Khoiron</a:t>
            </a:r>
            <a:br>
              <a:rPr lang="id-ID" dirty="0"/>
            </a:br>
            <a:r>
              <a:rPr lang="id-ID" dirty="0"/>
              <a:t>Matur Nuwun</a:t>
            </a:r>
            <a:endParaRPr lang="en-ID" dirty="0"/>
          </a:p>
        </p:txBody>
      </p:sp>
      <p:sp>
        <p:nvSpPr>
          <p:cNvPr id="4" name="Rectangle 3">
            <a:extLst>
              <a:ext uri="{FF2B5EF4-FFF2-40B4-BE49-F238E27FC236}">
                <a16:creationId xmlns:a16="http://schemas.microsoft.com/office/drawing/2014/main" id="{A45A59CC-FBF3-4B71-F524-3AB420478EAB}"/>
              </a:ext>
            </a:extLst>
          </p:cNvPr>
          <p:cNvSpPr/>
          <p:nvPr/>
        </p:nvSpPr>
        <p:spPr>
          <a:xfrm>
            <a:off x="5791200" y="38100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172587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838199"/>
            <a:ext cx="7772400" cy="1470025"/>
          </a:xfrm>
        </p:spPr>
        <p:txBody>
          <a:bodyPr/>
          <a:lstStyle/>
          <a:p>
            <a:r>
              <a:rPr lang="en-ID" b="1" i="0" dirty="0" err="1">
                <a:solidFill>
                  <a:srgbClr val="111111"/>
                </a:solidFill>
                <a:effectLst/>
                <a:latin typeface="Source Sans Pro" panose="020B0604020202020204" pitchFamily="34" charset="0"/>
              </a:rPr>
              <a:t>Fungsi</a:t>
            </a:r>
            <a:r>
              <a:rPr lang="en-ID" b="1" i="0" dirty="0">
                <a:solidFill>
                  <a:srgbClr val="111111"/>
                </a:solidFill>
                <a:effectLst/>
                <a:latin typeface="Source Sans Pro" panose="020B0604020202020204" pitchFamily="34" charset="0"/>
              </a:rPr>
              <a:t> Flowchart</a:t>
            </a:r>
            <a:br>
              <a:rPr lang="en-ID" b="1" i="0" dirty="0">
                <a:solidFill>
                  <a:srgbClr val="111111"/>
                </a:solidFill>
                <a:effectLst/>
                <a:latin typeface="Source Sans Pro" panose="020B0604020202020204" pitchFamily="34" charset="0"/>
              </a:rPr>
            </a:br>
            <a:endParaRPr lang="en-US" b="1" dirty="0"/>
          </a:p>
        </p:txBody>
      </p:sp>
      <p:sp>
        <p:nvSpPr>
          <p:cNvPr id="3" name="Subtitle 2"/>
          <p:cNvSpPr>
            <a:spLocks noGrp="1"/>
          </p:cNvSpPr>
          <p:nvPr>
            <p:ph type="subTitle" idx="1"/>
          </p:nvPr>
        </p:nvSpPr>
        <p:spPr>
          <a:xfrm>
            <a:off x="1295400" y="2051731"/>
            <a:ext cx="7239000" cy="4108058"/>
          </a:xfrm>
        </p:spPr>
        <p:txBody>
          <a:bodyPr>
            <a:normAutofit fontScale="25000" lnSpcReduction="20000"/>
          </a:bodyPr>
          <a:lstStyle/>
          <a:p>
            <a:pPr algn="just"/>
            <a:r>
              <a:rPr lang="en-ID" sz="7400" b="1" i="0" dirty="0">
                <a:solidFill>
                  <a:srgbClr val="111111"/>
                </a:solidFill>
                <a:effectLst/>
              </a:rPr>
              <a:t>1. </a:t>
            </a:r>
            <a:r>
              <a:rPr lang="en-ID" sz="7400" b="1" i="0" dirty="0" err="1">
                <a:solidFill>
                  <a:srgbClr val="111111"/>
                </a:solidFill>
                <a:effectLst/>
              </a:rPr>
              <a:t>Mengelola</a:t>
            </a:r>
            <a:r>
              <a:rPr lang="en-ID" sz="7400" b="1" i="0" dirty="0">
                <a:solidFill>
                  <a:srgbClr val="111111"/>
                </a:solidFill>
                <a:effectLst/>
              </a:rPr>
              <a:t> Workflow</a:t>
            </a:r>
            <a:endParaRPr lang="id-ID" sz="7400" b="1" i="0" dirty="0">
              <a:solidFill>
                <a:srgbClr val="111111"/>
              </a:solidFill>
              <a:effectLst/>
            </a:endParaRPr>
          </a:p>
          <a:p>
            <a:pPr algn="just"/>
            <a:r>
              <a:rPr lang="en-ID" sz="7400" b="0" i="0" dirty="0">
                <a:solidFill>
                  <a:srgbClr val="222222"/>
                </a:solidFill>
                <a:effectLst/>
              </a:rPr>
              <a:t>Dengan flowchart, Anda </a:t>
            </a:r>
            <a:r>
              <a:rPr lang="en-ID" sz="7400" b="0" i="0" dirty="0" err="1">
                <a:solidFill>
                  <a:srgbClr val="222222"/>
                </a:solidFill>
                <a:effectLst/>
              </a:rPr>
              <a:t>dapat</a:t>
            </a:r>
            <a:r>
              <a:rPr lang="en-ID" sz="7400" b="0" i="0" dirty="0">
                <a:solidFill>
                  <a:srgbClr val="222222"/>
                </a:solidFill>
                <a:effectLst/>
              </a:rPr>
              <a:t> </a:t>
            </a:r>
            <a:r>
              <a:rPr lang="en-ID" sz="7400" b="0" i="0" dirty="0" err="1">
                <a:solidFill>
                  <a:srgbClr val="222222"/>
                </a:solidFill>
                <a:effectLst/>
              </a:rPr>
              <a:t>mengelola</a:t>
            </a:r>
            <a:r>
              <a:rPr lang="en-ID" sz="7400" b="0" i="0" dirty="0">
                <a:solidFill>
                  <a:srgbClr val="222222"/>
                </a:solidFill>
                <a:effectLst/>
              </a:rPr>
              <a:t> </a:t>
            </a:r>
            <a:r>
              <a:rPr lang="en-ID" sz="7400" b="0" i="0" dirty="0" err="1">
                <a:solidFill>
                  <a:srgbClr val="222222"/>
                </a:solidFill>
                <a:effectLst/>
              </a:rPr>
              <a:t>integritas</a:t>
            </a:r>
            <a:r>
              <a:rPr lang="en-ID" sz="7400" b="0" i="0" dirty="0">
                <a:solidFill>
                  <a:srgbClr val="222222"/>
                </a:solidFill>
                <a:effectLst/>
              </a:rPr>
              <a:t> dan </a:t>
            </a:r>
            <a:r>
              <a:rPr lang="en-ID" sz="7400" b="0" i="0" dirty="0" err="1">
                <a:solidFill>
                  <a:srgbClr val="222222"/>
                </a:solidFill>
                <a:effectLst/>
              </a:rPr>
              <a:t>validitas</a:t>
            </a:r>
            <a:r>
              <a:rPr lang="en-ID" sz="7400" b="0" i="0" dirty="0">
                <a:solidFill>
                  <a:srgbClr val="222222"/>
                </a:solidFill>
                <a:effectLst/>
              </a:rPr>
              <a:t> </a:t>
            </a:r>
            <a:r>
              <a:rPr lang="en-ID" sz="7400" b="0" i="0" dirty="0" err="1">
                <a:solidFill>
                  <a:srgbClr val="222222"/>
                </a:solidFill>
                <a:effectLst/>
              </a:rPr>
              <a:t>dari</a:t>
            </a:r>
            <a:r>
              <a:rPr lang="en-ID" sz="7400" b="0" i="0" dirty="0">
                <a:solidFill>
                  <a:srgbClr val="222222"/>
                </a:solidFill>
                <a:effectLst/>
              </a:rPr>
              <a:t> proses dan </a:t>
            </a:r>
            <a:r>
              <a:rPr lang="en-ID" sz="7400" b="0" i="0" dirty="0" err="1">
                <a:solidFill>
                  <a:srgbClr val="222222"/>
                </a:solidFill>
                <a:effectLst/>
              </a:rPr>
              <a:t>sistem</a:t>
            </a:r>
            <a:r>
              <a:rPr lang="en-ID" sz="7400" b="0" i="0" dirty="0">
                <a:solidFill>
                  <a:srgbClr val="222222"/>
                </a:solidFill>
                <a:effectLst/>
              </a:rPr>
              <a:t> </a:t>
            </a:r>
            <a:r>
              <a:rPr lang="en-ID" sz="7400" b="0" i="0" dirty="0" err="1">
                <a:solidFill>
                  <a:srgbClr val="222222"/>
                </a:solidFill>
                <a:effectLst/>
              </a:rPr>
              <a:t>tersebut</a:t>
            </a:r>
            <a:r>
              <a:rPr lang="en-ID" sz="7400" b="0" i="0" dirty="0">
                <a:solidFill>
                  <a:srgbClr val="222222"/>
                </a:solidFill>
                <a:effectLst/>
              </a:rPr>
              <a:t>. </a:t>
            </a:r>
            <a:r>
              <a:rPr lang="en-ID" sz="7400" b="0" i="0" dirty="0" err="1">
                <a:solidFill>
                  <a:srgbClr val="222222"/>
                </a:solidFill>
                <a:effectLst/>
              </a:rPr>
              <a:t>Ini</a:t>
            </a:r>
            <a:r>
              <a:rPr lang="en-ID" sz="7400" b="0" i="0" dirty="0">
                <a:solidFill>
                  <a:srgbClr val="222222"/>
                </a:solidFill>
                <a:effectLst/>
              </a:rPr>
              <a:t> </a:t>
            </a:r>
            <a:r>
              <a:rPr lang="en-ID" sz="7400" b="0" i="0" dirty="0" err="1">
                <a:solidFill>
                  <a:srgbClr val="222222"/>
                </a:solidFill>
                <a:effectLst/>
              </a:rPr>
              <a:t>akan</a:t>
            </a:r>
            <a:r>
              <a:rPr lang="en-ID" sz="7400" b="0" i="0" dirty="0">
                <a:solidFill>
                  <a:srgbClr val="222222"/>
                </a:solidFill>
                <a:effectLst/>
              </a:rPr>
              <a:t> </a:t>
            </a:r>
            <a:r>
              <a:rPr lang="en-ID" sz="7400" b="0" i="0" dirty="0" err="1">
                <a:solidFill>
                  <a:srgbClr val="222222"/>
                </a:solidFill>
                <a:effectLst/>
              </a:rPr>
              <a:t>memberikan</a:t>
            </a:r>
            <a:r>
              <a:rPr lang="en-ID" sz="7400" b="0" i="0" dirty="0">
                <a:solidFill>
                  <a:srgbClr val="222222"/>
                </a:solidFill>
                <a:effectLst/>
              </a:rPr>
              <a:t> </a:t>
            </a:r>
            <a:r>
              <a:rPr lang="en-ID" sz="7400" b="0" i="0" dirty="0" err="1">
                <a:solidFill>
                  <a:srgbClr val="222222"/>
                </a:solidFill>
                <a:effectLst/>
              </a:rPr>
              <a:t>hasil</a:t>
            </a:r>
            <a:r>
              <a:rPr lang="en-ID" sz="7400" b="0" i="0" dirty="0">
                <a:solidFill>
                  <a:srgbClr val="222222"/>
                </a:solidFill>
                <a:effectLst/>
              </a:rPr>
              <a:t> yang </a:t>
            </a:r>
            <a:r>
              <a:rPr lang="en-ID" sz="7400" b="0" i="0" dirty="0" err="1">
                <a:solidFill>
                  <a:srgbClr val="222222"/>
                </a:solidFill>
                <a:effectLst/>
              </a:rPr>
              <a:t>diharapkan</a:t>
            </a:r>
            <a:r>
              <a:rPr lang="en-ID" sz="7400" b="0" i="0" dirty="0">
                <a:solidFill>
                  <a:srgbClr val="222222"/>
                </a:solidFill>
                <a:effectLst/>
              </a:rPr>
              <a:t> </a:t>
            </a:r>
            <a:r>
              <a:rPr lang="en-ID" sz="7400" b="0" i="0" dirty="0" err="1">
                <a:solidFill>
                  <a:srgbClr val="222222"/>
                </a:solidFill>
                <a:effectLst/>
              </a:rPr>
              <a:t>sesuai</a:t>
            </a:r>
            <a:r>
              <a:rPr lang="en-ID" sz="7400" b="0" i="0" dirty="0">
                <a:solidFill>
                  <a:srgbClr val="222222"/>
                </a:solidFill>
                <a:effectLst/>
              </a:rPr>
              <a:t> </a:t>
            </a:r>
            <a:r>
              <a:rPr lang="en-ID" sz="7400" b="0" i="0" dirty="0" err="1">
                <a:solidFill>
                  <a:srgbClr val="222222"/>
                </a:solidFill>
                <a:effectLst/>
              </a:rPr>
              <a:t>dengan</a:t>
            </a:r>
            <a:r>
              <a:rPr lang="en-ID" sz="7400" b="0" i="0" dirty="0">
                <a:solidFill>
                  <a:srgbClr val="222222"/>
                </a:solidFill>
                <a:effectLst/>
              </a:rPr>
              <a:t> </a:t>
            </a:r>
            <a:r>
              <a:rPr lang="en-ID" sz="7400" b="0" i="0" dirty="0" err="1">
                <a:solidFill>
                  <a:srgbClr val="222222"/>
                </a:solidFill>
                <a:effectLst/>
              </a:rPr>
              <a:t>prosedur</a:t>
            </a:r>
            <a:r>
              <a:rPr lang="en-ID" sz="7400" b="0" i="0" dirty="0">
                <a:solidFill>
                  <a:srgbClr val="222222"/>
                </a:solidFill>
                <a:effectLst/>
              </a:rPr>
              <a:t>.</a:t>
            </a:r>
            <a:endParaRPr lang="en-ID" sz="7400" b="1" i="0" dirty="0">
              <a:solidFill>
                <a:srgbClr val="111111"/>
              </a:solidFill>
              <a:effectLst/>
            </a:endParaRPr>
          </a:p>
          <a:p>
            <a:pPr algn="just"/>
            <a:endParaRPr lang="id-ID" sz="7400" dirty="0"/>
          </a:p>
          <a:p>
            <a:pPr algn="just"/>
            <a:r>
              <a:rPr lang="en-ID" sz="7400" b="1" i="0" dirty="0">
                <a:solidFill>
                  <a:srgbClr val="111111"/>
                </a:solidFill>
                <a:effectLst/>
              </a:rPr>
              <a:t>2. </a:t>
            </a:r>
            <a:r>
              <a:rPr lang="en-ID" sz="7400" b="1" i="0" dirty="0" err="1">
                <a:solidFill>
                  <a:srgbClr val="111111"/>
                </a:solidFill>
                <a:effectLst/>
              </a:rPr>
              <a:t>Mendokumentasikan</a:t>
            </a:r>
            <a:r>
              <a:rPr lang="en-ID" sz="7400" b="1" i="0" dirty="0">
                <a:solidFill>
                  <a:srgbClr val="111111"/>
                </a:solidFill>
                <a:effectLst/>
              </a:rPr>
              <a:t> Proses</a:t>
            </a:r>
            <a:endParaRPr lang="id-ID" sz="7400" b="1" i="0" dirty="0">
              <a:solidFill>
                <a:srgbClr val="111111"/>
              </a:solidFill>
              <a:effectLst/>
            </a:endParaRPr>
          </a:p>
          <a:p>
            <a:pPr algn="just"/>
            <a:r>
              <a:rPr lang="en-ID" sz="7400" b="0" i="0" dirty="0" err="1">
                <a:solidFill>
                  <a:srgbClr val="222222"/>
                </a:solidFill>
                <a:effectLst/>
              </a:rPr>
              <a:t>Fungsi</a:t>
            </a:r>
            <a:r>
              <a:rPr lang="en-ID" sz="7400" b="0" i="0" dirty="0">
                <a:solidFill>
                  <a:srgbClr val="222222"/>
                </a:solidFill>
                <a:effectLst/>
              </a:rPr>
              <a:t> lain </a:t>
            </a:r>
            <a:r>
              <a:rPr lang="en-ID" sz="7400" b="0" i="0" dirty="0" err="1">
                <a:solidFill>
                  <a:srgbClr val="222222"/>
                </a:solidFill>
                <a:effectLst/>
              </a:rPr>
              <a:t>dari</a:t>
            </a:r>
            <a:r>
              <a:rPr lang="en-ID" sz="7400" b="0" i="0" dirty="0">
                <a:solidFill>
                  <a:srgbClr val="222222"/>
                </a:solidFill>
                <a:effectLst/>
              </a:rPr>
              <a:t> flowchart </a:t>
            </a:r>
            <a:r>
              <a:rPr lang="en-ID" sz="7400" b="0" i="0" dirty="0" err="1">
                <a:solidFill>
                  <a:srgbClr val="222222"/>
                </a:solidFill>
                <a:effectLst/>
              </a:rPr>
              <a:t>adalah</a:t>
            </a:r>
            <a:r>
              <a:rPr lang="en-ID" sz="7400" b="0" i="0" dirty="0">
                <a:solidFill>
                  <a:srgbClr val="222222"/>
                </a:solidFill>
                <a:effectLst/>
              </a:rPr>
              <a:t> </a:t>
            </a:r>
            <a:r>
              <a:rPr lang="en-ID" sz="7400" b="0" i="0" dirty="0" err="1">
                <a:solidFill>
                  <a:srgbClr val="222222"/>
                </a:solidFill>
                <a:effectLst/>
              </a:rPr>
              <a:t>untuk</a:t>
            </a:r>
            <a:r>
              <a:rPr lang="en-ID" sz="7400" b="0" i="0" dirty="0">
                <a:solidFill>
                  <a:srgbClr val="222222"/>
                </a:solidFill>
                <a:effectLst/>
              </a:rPr>
              <a:t> </a:t>
            </a:r>
            <a:r>
              <a:rPr lang="en-ID" sz="7400" b="0" i="0" dirty="0" err="1">
                <a:solidFill>
                  <a:srgbClr val="222222"/>
                </a:solidFill>
                <a:effectLst/>
              </a:rPr>
              <a:t>mendokumentasikan</a:t>
            </a:r>
            <a:r>
              <a:rPr lang="en-ID" sz="7400" b="0" i="0" dirty="0">
                <a:solidFill>
                  <a:srgbClr val="222222"/>
                </a:solidFill>
                <a:effectLst/>
              </a:rPr>
              <a:t> dan </a:t>
            </a:r>
            <a:r>
              <a:rPr lang="en-ID" sz="7400" b="0" i="0" dirty="0" err="1">
                <a:solidFill>
                  <a:srgbClr val="222222"/>
                </a:solidFill>
                <a:effectLst/>
              </a:rPr>
              <a:t>menyimpan</a:t>
            </a:r>
            <a:r>
              <a:rPr lang="en-ID" sz="7400" b="0" i="0" dirty="0">
                <a:solidFill>
                  <a:srgbClr val="222222"/>
                </a:solidFill>
                <a:effectLst/>
              </a:rPr>
              <a:t> </a:t>
            </a:r>
            <a:r>
              <a:rPr lang="en-ID" sz="7400" b="0" i="0" dirty="0" err="1">
                <a:solidFill>
                  <a:srgbClr val="222222"/>
                </a:solidFill>
                <a:effectLst/>
              </a:rPr>
              <a:t>semua</a:t>
            </a:r>
            <a:r>
              <a:rPr lang="en-ID" sz="7400" b="0" i="0" dirty="0">
                <a:solidFill>
                  <a:srgbClr val="222222"/>
                </a:solidFill>
                <a:effectLst/>
              </a:rPr>
              <a:t> proses yang </a:t>
            </a:r>
            <a:r>
              <a:rPr lang="en-ID" sz="7400" b="0" i="0" dirty="0" err="1">
                <a:solidFill>
                  <a:srgbClr val="222222"/>
                </a:solidFill>
                <a:effectLst/>
              </a:rPr>
              <a:t>terjadi</a:t>
            </a:r>
            <a:r>
              <a:rPr lang="en-ID" sz="7400" b="0" i="0" dirty="0">
                <a:solidFill>
                  <a:srgbClr val="222222"/>
                </a:solidFill>
                <a:effectLst/>
              </a:rPr>
              <a:t> pada </a:t>
            </a:r>
            <a:r>
              <a:rPr lang="en-ID" sz="7400" b="0" i="0" dirty="0" err="1">
                <a:solidFill>
                  <a:srgbClr val="222222"/>
                </a:solidFill>
                <a:effectLst/>
              </a:rPr>
              <a:t>sebuah</a:t>
            </a:r>
            <a:r>
              <a:rPr lang="en-ID" sz="7400" b="0" i="0" dirty="0">
                <a:solidFill>
                  <a:srgbClr val="222222"/>
                </a:solidFill>
                <a:effectLst/>
              </a:rPr>
              <a:t> </a:t>
            </a:r>
            <a:r>
              <a:rPr lang="en-ID" sz="7400" b="0" i="0" dirty="0" err="1">
                <a:solidFill>
                  <a:srgbClr val="222222"/>
                </a:solidFill>
                <a:effectLst/>
              </a:rPr>
              <a:t>sistem</a:t>
            </a:r>
            <a:r>
              <a:rPr lang="en-ID" sz="7400" b="0" i="0" dirty="0">
                <a:solidFill>
                  <a:srgbClr val="222222"/>
                </a:solidFill>
                <a:effectLst/>
              </a:rPr>
              <a:t> dan </a:t>
            </a:r>
            <a:r>
              <a:rPr lang="en-ID" sz="7400" b="0" i="0" dirty="0" err="1">
                <a:solidFill>
                  <a:srgbClr val="222222"/>
                </a:solidFill>
                <a:effectLst/>
              </a:rPr>
              <a:t>proyek</a:t>
            </a:r>
            <a:r>
              <a:rPr lang="en-ID" sz="7400" b="0" i="0" dirty="0">
                <a:solidFill>
                  <a:srgbClr val="222222"/>
                </a:solidFill>
                <a:effectLst/>
              </a:rPr>
              <a:t>.</a:t>
            </a:r>
            <a:endParaRPr lang="en-ID" sz="7400" b="1" i="0" dirty="0">
              <a:solidFill>
                <a:srgbClr val="111111"/>
              </a:solidFill>
              <a:effectLst/>
            </a:endParaRPr>
          </a:p>
          <a:p>
            <a:pPr algn="just"/>
            <a:endParaRPr lang="id-ID" sz="7400" dirty="0"/>
          </a:p>
          <a:p>
            <a:pPr algn="just"/>
            <a:r>
              <a:rPr lang="en-ID" sz="7400" b="1" i="0" dirty="0">
                <a:solidFill>
                  <a:srgbClr val="111111"/>
                </a:solidFill>
                <a:effectLst/>
              </a:rPr>
              <a:t>3. </a:t>
            </a:r>
            <a:r>
              <a:rPr lang="en-ID" sz="7400" b="1" i="0" dirty="0" err="1">
                <a:solidFill>
                  <a:srgbClr val="111111"/>
                </a:solidFill>
                <a:effectLst/>
              </a:rPr>
              <a:t>Melakukan</a:t>
            </a:r>
            <a:r>
              <a:rPr lang="en-ID" sz="7400" b="1" i="0" dirty="0">
                <a:solidFill>
                  <a:srgbClr val="111111"/>
                </a:solidFill>
                <a:effectLst/>
              </a:rPr>
              <a:t> </a:t>
            </a:r>
            <a:r>
              <a:rPr lang="en-ID" sz="7400" b="1" i="0" dirty="0" err="1">
                <a:solidFill>
                  <a:srgbClr val="111111"/>
                </a:solidFill>
                <a:effectLst/>
              </a:rPr>
              <a:t>Perbaikan</a:t>
            </a:r>
            <a:r>
              <a:rPr lang="en-ID" sz="7400" b="1" i="0" dirty="0">
                <a:solidFill>
                  <a:srgbClr val="111111"/>
                </a:solidFill>
                <a:effectLst/>
              </a:rPr>
              <a:t> Proses</a:t>
            </a:r>
            <a:endParaRPr lang="id-ID" sz="7400" b="1" i="0" dirty="0">
              <a:solidFill>
                <a:srgbClr val="111111"/>
              </a:solidFill>
              <a:effectLst/>
            </a:endParaRPr>
          </a:p>
          <a:p>
            <a:pPr algn="just"/>
            <a:r>
              <a:rPr lang="en-ID" sz="7400" b="0" i="0" dirty="0">
                <a:solidFill>
                  <a:srgbClr val="222222"/>
                </a:solidFill>
                <a:effectLst/>
              </a:rPr>
              <a:t>Cara flowchart </a:t>
            </a:r>
            <a:r>
              <a:rPr lang="en-ID" sz="7400" b="0" i="0" dirty="0" err="1">
                <a:solidFill>
                  <a:srgbClr val="222222"/>
                </a:solidFill>
                <a:effectLst/>
              </a:rPr>
              <a:t>membantu</a:t>
            </a:r>
            <a:r>
              <a:rPr lang="en-ID" sz="7400" b="0" i="0" dirty="0">
                <a:solidFill>
                  <a:srgbClr val="222222"/>
                </a:solidFill>
                <a:effectLst/>
              </a:rPr>
              <a:t> proses </a:t>
            </a:r>
            <a:r>
              <a:rPr lang="en-ID" sz="7400" b="0" i="0" dirty="0" err="1">
                <a:solidFill>
                  <a:srgbClr val="222222"/>
                </a:solidFill>
                <a:effectLst/>
              </a:rPr>
              <a:t>ini</a:t>
            </a:r>
            <a:r>
              <a:rPr lang="en-ID" sz="7400" b="0" i="0" dirty="0">
                <a:solidFill>
                  <a:srgbClr val="222222"/>
                </a:solidFill>
                <a:effectLst/>
              </a:rPr>
              <a:t> </a:t>
            </a:r>
            <a:r>
              <a:rPr lang="en-ID" sz="7400" b="0" i="0" dirty="0" err="1">
                <a:solidFill>
                  <a:srgbClr val="222222"/>
                </a:solidFill>
                <a:effectLst/>
              </a:rPr>
              <a:t>adalah</a:t>
            </a:r>
            <a:r>
              <a:rPr lang="en-ID" sz="7400" b="0" i="0" dirty="0">
                <a:solidFill>
                  <a:srgbClr val="222222"/>
                </a:solidFill>
                <a:effectLst/>
              </a:rPr>
              <a:t> </a:t>
            </a:r>
            <a:r>
              <a:rPr lang="en-ID" sz="7400" b="0" i="0" dirty="0" err="1">
                <a:solidFill>
                  <a:srgbClr val="222222"/>
                </a:solidFill>
                <a:effectLst/>
              </a:rPr>
              <a:t>dengan</a:t>
            </a:r>
            <a:r>
              <a:rPr lang="en-ID" sz="7400" b="0" i="0" dirty="0">
                <a:solidFill>
                  <a:srgbClr val="222222"/>
                </a:solidFill>
                <a:effectLst/>
              </a:rPr>
              <a:t> </a:t>
            </a:r>
            <a:r>
              <a:rPr lang="en-ID" sz="7400" b="0" i="0" dirty="0" err="1">
                <a:solidFill>
                  <a:srgbClr val="222222"/>
                </a:solidFill>
                <a:effectLst/>
              </a:rPr>
              <a:t>membagi</a:t>
            </a:r>
            <a:r>
              <a:rPr lang="en-ID" sz="7400" b="0" i="0" dirty="0">
                <a:solidFill>
                  <a:srgbClr val="222222"/>
                </a:solidFill>
                <a:effectLst/>
              </a:rPr>
              <a:t> </a:t>
            </a:r>
            <a:r>
              <a:rPr lang="en-ID" sz="7400" b="0" i="0" dirty="0" err="1">
                <a:solidFill>
                  <a:srgbClr val="222222"/>
                </a:solidFill>
                <a:effectLst/>
              </a:rPr>
              <a:t>setiap</a:t>
            </a:r>
            <a:r>
              <a:rPr lang="en-ID" sz="7400" b="0" i="0" dirty="0">
                <a:solidFill>
                  <a:srgbClr val="222222"/>
                </a:solidFill>
                <a:effectLst/>
              </a:rPr>
              <a:t> </a:t>
            </a:r>
            <a:r>
              <a:rPr lang="en-ID" sz="7400" b="0" i="0" dirty="0" err="1">
                <a:solidFill>
                  <a:srgbClr val="222222"/>
                </a:solidFill>
                <a:effectLst/>
              </a:rPr>
              <a:t>langkah</a:t>
            </a:r>
            <a:r>
              <a:rPr lang="en-ID" sz="7400" b="0" i="0" dirty="0">
                <a:solidFill>
                  <a:srgbClr val="222222"/>
                </a:solidFill>
                <a:effectLst/>
              </a:rPr>
              <a:t> yang </a:t>
            </a:r>
            <a:r>
              <a:rPr lang="en-ID" sz="7400" b="0" i="0" dirty="0" err="1">
                <a:solidFill>
                  <a:srgbClr val="222222"/>
                </a:solidFill>
                <a:effectLst/>
              </a:rPr>
              <a:t>ada</a:t>
            </a:r>
            <a:r>
              <a:rPr lang="en-ID" sz="7400" b="0" i="0" dirty="0">
                <a:solidFill>
                  <a:srgbClr val="222222"/>
                </a:solidFill>
                <a:effectLst/>
              </a:rPr>
              <a:t> pada </a:t>
            </a:r>
            <a:r>
              <a:rPr lang="en-ID" sz="7400" b="0" i="0" dirty="0" err="1">
                <a:solidFill>
                  <a:srgbClr val="222222"/>
                </a:solidFill>
                <a:effectLst/>
              </a:rPr>
              <a:t>sistem</a:t>
            </a:r>
            <a:r>
              <a:rPr lang="en-ID" sz="7400" b="0" i="0" dirty="0">
                <a:solidFill>
                  <a:srgbClr val="222222"/>
                </a:solidFill>
                <a:effectLst/>
              </a:rPr>
              <a:t> </a:t>
            </a:r>
            <a:r>
              <a:rPr lang="en-ID" sz="7400" b="0" i="0" dirty="0" err="1">
                <a:solidFill>
                  <a:srgbClr val="222222"/>
                </a:solidFill>
                <a:effectLst/>
              </a:rPr>
              <a:t>ke</a:t>
            </a:r>
            <a:r>
              <a:rPr lang="en-ID" sz="7400" b="0" i="0" dirty="0">
                <a:solidFill>
                  <a:srgbClr val="222222"/>
                </a:solidFill>
                <a:effectLst/>
              </a:rPr>
              <a:t> </a:t>
            </a:r>
            <a:r>
              <a:rPr lang="en-ID" sz="7400" b="0" i="0" dirty="0" err="1">
                <a:solidFill>
                  <a:srgbClr val="222222"/>
                </a:solidFill>
                <a:effectLst/>
              </a:rPr>
              <a:t>dalam</a:t>
            </a:r>
            <a:r>
              <a:rPr lang="en-ID" sz="7400" b="0" i="0" dirty="0">
                <a:solidFill>
                  <a:srgbClr val="222222"/>
                </a:solidFill>
                <a:effectLst/>
              </a:rPr>
              <a:t> </a:t>
            </a:r>
            <a:r>
              <a:rPr lang="en-ID" sz="7400" b="0" i="0" dirty="0" err="1">
                <a:solidFill>
                  <a:srgbClr val="222222"/>
                </a:solidFill>
                <a:effectLst/>
              </a:rPr>
              <a:t>bagian-bagian</a:t>
            </a:r>
            <a:r>
              <a:rPr lang="en-ID" sz="7400" b="0" i="0" dirty="0">
                <a:solidFill>
                  <a:srgbClr val="222222"/>
                </a:solidFill>
                <a:effectLst/>
              </a:rPr>
              <a:t> yang </a:t>
            </a:r>
            <a:r>
              <a:rPr lang="en-ID" sz="7400" b="0" i="0" dirty="0" err="1">
                <a:solidFill>
                  <a:srgbClr val="222222"/>
                </a:solidFill>
                <a:effectLst/>
              </a:rPr>
              <a:t>lebih</a:t>
            </a:r>
            <a:r>
              <a:rPr lang="en-ID" sz="7400" b="0" i="0" dirty="0">
                <a:solidFill>
                  <a:srgbClr val="222222"/>
                </a:solidFill>
                <a:effectLst/>
              </a:rPr>
              <a:t> </a:t>
            </a:r>
            <a:r>
              <a:rPr lang="en-ID" sz="7400" b="0" i="0" dirty="0" err="1">
                <a:solidFill>
                  <a:srgbClr val="222222"/>
                </a:solidFill>
                <a:effectLst/>
              </a:rPr>
              <a:t>kecil</a:t>
            </a:r>
            <a:r>
              <a:rPr lang="en-ID" sz="7400" b="0" i="0" dirty="0">
                <a:solidFill>
                  <a:srgbClr val="222222"/>
                </a:solidFill>
                <a:effectLst/>
              </a:rPr>
              <a:t> dan detail.</a:t>
            </a:r>
            <a:endParaRPr lang="id-ID" sz="7400" b="1" i="0" dirty="0">
              <a:solidFill>
                <a:srgbClr val="111111"/>
              </a:solidFill>
              <a:effectLst/>
            </a:endParaRPr>
          </a:p>
          <a:p>
            <a:pPr algn="just"/>
            <a:endParaRPr lang="en-ID" b="1" i="0" dirty="0">
              <a:solidFill>
                <a:srgbClr val="111111"/>
              </a:solidFill>
              <a:effectLst/>
              <a:latin typeface="Source Sans Pro" panose="020B0503030403020204" pitchFamily="34" charset="0"/>
            </a:endParaRPr>
          </a:p>
          <a:p>
            <a:pPr algn="just"/>
            <a:endParaRPr lang="id-ID" dirty="0"/>
          </a:p>
        </p:txBody>
      </p:sp>
      <p:pic>
        <p:nvPicPr>
          <p:cNvPr id="4" name="Picture 3">
            <a:extLst>
              <a:ext uri="{FF2B5EF4-FFF2-40B4-BE49-F238E27FC236}">
                <a16:creationId xmlns:a16="http://schemas.microsoft.com/office/drawing/2014/main" id="{CD33D6FE-E66E-6648-11BB-CF18047FB9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6" name="Rectangle 5">
            <a:extLst>
              <a:ext uri="{FF2B5EF4-FFF2-40B4-BE49-F238E27FC236}">
                <a16:creationId xmlns:a16="http://schemas.microsoft.com/office/drawing/2014/main" id="{F08F988B-EEDD-4B1B-0FF0-4CF4AEF17689}"/>
              </a:ext>
            </a:extLst>
          </p:cNvPr>
          <p:cNvSpPr/>
          <p:nvPr/>
        </p:nvSpPr>
        <p:spPr>
          <a:xfrm>
            <a:off x="1676400" y="1573212"/>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extLst>
      <p:ext uri="{BB962C8B-B14F-4D97-AF65-F5344CB8AC3E}">
        <p14:creationId xmlns:p14="http://schemas.microsoft.com/office/powerpoint/2010/main" val="267077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Jenis</a:t>
            </a:r>
            <a:r>
              <a:rPr lang="en-US" b="1" dirty="0"/>
              <a:t> </a:t>
            </a:r>
            <a:r>
              <a:rPr lang="en-US" b="1" dirty="0" err="1"/>
              <a:t>jenis</a:t>
            </a:r>
            <a:r>
              <a:rPr lang="en-US" b="1" dirty="0"/>
              <a:t> Flowchart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err="1"/>
              <a:t>Bagan</a:t>
            </a:r>
            <a:r>
              <a:rPr lang="en-US" b="1" dirty="0"/>
              <a:t> </a:t>
            </a:r>
            <a:r>
              <a:rPr lang="en-US" b="1" dirty="0" err="1"/>
              <a:t>alir</a:t>
            </a:r>
            <a:r>
              <a:rPr lang="en-US" b="1" dirty="0"/>
              <a:t> </a:t>
            </a:r>
            <a:r>
              <a:rPr lang="en-US" b="1" dirty="0" err="1"/>
              <a:t>sistem</a:t>
            </a:r>
            <a:r>
              <a:rPr lang="en-US" b="1" dirty="0"/>
              <a:t> (</a:t>
            </a:r>
            <a:r>
              <a:rPr lang="en-US" b="1" i="1" dirty="0"/>
              <a:t>systems flowchart</a:t>
            </a:r>
            <a:r>
              <a:rPr lang="en-US" b="1" dirty="0"/>
              <a:t>).</a:t>
            </a:r>
          </a:p>
          <a:p>
            <a:pPr lvl="0" indent="1588" algn="just">
              <a:buNone/>
            </a:pPr>
            <a:r>
              <a:rPr lang="en-US" dirty="0"/>
              <a:t>Bagan yang </a:t>
            </a:r>
            <a:r>
              <a:rPr lang="en-US" dirty="0" err="1"/>
              <a:t>menunjukkan</a:t>
            </a:r>
            <a:r>
              <a:rPr lang="en-US" dirty="0"/>
              <a:t> </a:t>
            </a:r>
            <a:r>
              <a:rPr lang="en-US" dirty="0" err="1"/>
              <a:t>arus</a:t>
            </a:r>
            <a:r>
              <a:rPr lang="en-US" dirty="0"/>
              <a:t> </a:t>
            </a:r>
            <a:r>
              <a:rPr lang="en-US" dirty="0" err="1"/>
              <a:t>pekerjaan</a:t>
            </a:r>
            <a:r>
              <a:rPr lang="en-US" dirty="0"/>
              <a:t> </a:t>
            </a:r>
            <a:r>
              <a:rPr lang="en-US" dirty="0" err="1"/>
              <a:t>secara</a:t>
            </a:r>
            <a:r>
              <a:rPr lang="en-US" dirty="0"/>
              <a:t> </a:t>
            </a:r>
            <a:r>
              <a:rPr lang="en-US" dirty="0" err="1"/>
              <a:t>keseluruhan</a:t>
            </a:r>
            <a:r>
              <a:rPr lang="en-US" dirty="0"/>
              <a:t> </a:t>
            </a:r>
            <a:r>
              <a:rPr lang="en-US" dirty="0" err="1"/>
              <a:t>dari</a:t>
            </a:r>
            <a:r>
              <a:rPr lang="en-US" dirty="0"/>
              <a:t> </a:t>
            </a:r>
            <a:r>
              <a:rPr lang="en-US" dirty="0" err="1"/>
              <a:t>sistem</a:t>
            </a:r>
            <a:endParaRPr lang="en-US" dirty="0"/>
          </a:p>
          <a:p>
            <a:pPr lvl="0"/>
            <a:r>
              <a:rPr lang="en-US" b="1" dirty="0" err="1"/>
              <a:t>Bagan</a:t>
            </a:r>
            <a:r>
              <a:rPr lang="en-US" b="1" dirty="0"/>
              <a:t> </a:t>
            </a:r>
            <a:r>
              <a:rPr lang="en-US" b="1" dirty="0" err="1"/>
              <a:t>alir</a:t>
            </a:r>
            <a:r>
              <a:rPr lang="en-US" b="1" dirty="0"/>
              <a:t> </a:t>
            </a:r>
            <a:r>
              <a:rPr lang="en-US" b="1" dirty="0" err="1"/>
              <a:t>dokumen</a:t>
            </a:r>
            <a:r>
              <a:rPr lang="en-US" b="1" dirty="0"/>
              <a:t> (</a:t>
            </a:r>
            <a:r>
              <a:rPr lang="en-US" b="1" i="1" dirty="0"/>
              <a:t>document flowchart</a:t>
            </a:r>
            <a:r>
              <a:rPr lang="en-US" b="1" dirty="0"/>
              <a:t>).</a:t>
            </a:r>
          </a:p>
          <a:p>
            <a:pPr lvl="0" indent="1588" algn="just">
              <a:buNone/>
            </a:pPr>
            <a:r>
              <a:rPr lang="en-US" dirty="0"/>
              <a:t>Bagan </a:t>
            </a:r>
            <a:r>
              <a:rPr lang="en-US" dirty="0" err="1"/>
              <a:t>alir</a:t>
            </a:r>
            <a:r>
              <a:rPr lang="en-US" dirty="0"/>
              <a:t> yang </a:t>
            </a:r>
            <a:r>
              <a:rPr lang="en-US" dirty="0" err="1"/>
              <a:t>menunjukkan</a:t>
            </a:r>
            <a:r>
              <a:rPr lang="en-US" dirty="0"/>
              <a:t> </a:t>
            </a:r>
            <a:r>
              <a:rPr lang="en-US" dirty="0" err="1"/>
              <a:t>arus</a:t>
            </a:r>
            <a:r>
              <a:rPr lang="en-US" dirty="0"/>
              <a:t> </a:t>
            </a:r>
            <a:r>
              <a:rPr lang="en-US" dirty="0" err="1"/>
              <a:t>dari</a:t>
            </a:r>
            <a:r>
              <a:rPr lang="en-US" dirty="0"/>
              <a:t> </a:t>
            </a:r>
            <a:r>
              <a:rPr lang="en-US" dirty="0" err="1"/>
              <a:t>laporan</a:t>
            </a:r>
            <a:r>
              <a:rPr lang="en-US" dirty="0"/>
              <a:t> dan </a:t>
            </a:r>
            <a:r>
              <a:rPr lang="en-US" dirty="0" err="1"/>
              <a:t>formulir</a:t>
            </a:r>
            <a:r>
              <a:rPr lang="en-US" dirty="0"/>
              <a:t> </a:t>
            </a:r>
            <a:r>
              <a:rPr lang="en-US" dirty="0" err="1"/>
              <a:t>termasuk</a:t>
            </a:r>
            <a:r>
              <a:rPr lang="en-US" dirty="0"/>
              <a:t> </a:t>
            </a:r>
            <a:r>
              <a:rPr lang="en-US" dirty="0" err="1"/>
              <a:t>tembusan-tembusannya</a:t>
            </a:r>
            <a:r>
              <a:rPr lang="en-US" dirty="0"/>
              <a:t>.</a:t>
            </a:r>
          </a:p>
          <a:p>
            <a:pPr lvl="0"/>
            <a:r>
              <a:rPr lang="en-US" b="1" dirty="0" err="1"/>
              <a:t>Bagan</a:t>
            </a:r>
            <a:r>
              <a:rPr lang="en-US" b="1" dirty="0"/>
              <a:t> </a:t>
            </a:r>
            <a:r>
              <a:rPr lang="en-US" b="1" dirty="0" err="1"/>
              <a:t>alir</a:t>
            </a:r>
            <a:r>
              <a:rPr lang="en-US" b="1" dirty="0"/>
              <a:t> </a:t>
            </a:r>
            <a:r>
              <a:rPr lang="en-US" b="1" dirty="0" err="1"/>
              <a:t>skematik</a:t>
            </a:r>
            <a:r>
              <a:rPr lang="en-US" b="1" dirty="0"/>
              <a:t> (</a:t>
            </a:r>
            <a:r>
              <a:rPr lang="en-US" b="1" i="1" dirty="0"/>
              <a:t>schematic flowchart</a:t>
            </a:r>
            <a:r>
              <a:rPr lang="en-US" b="1" dirty="0"/>
              <a:t>).</a:t>
            </a:r>
          </a:p>
          <a:p>
            <a:pPr lvl="0" indent="1588" algn="just">
              <a:buNone/>
            </a:pPr>
            <a:r>
              <a:rPr lang="en-US" dirty="0" err="1"/>
              <a:t>Menggambarkan</a:t>
            </a:r>
            <a:r>
              <a:rPr lang="en-US" dirty="0"/>
              <a:t> </a:t>
            </a:r>
            <a:r>
              <a:rPr lang="en-US" dirty="0" err="1"/>
              <a:t>prosedur</a:t>
            </a:r>
            <a:r>
              <a:rPr lang="en-US" dirty="0"/>
              <a:t> di </a:t>
            </a:r>
            <a:r>
              <a:rPr lang="en-US" dirty="0" err="1"/>
              <a:t>dalam</a:t>
            </a:r>
            <a:r>
              <a:rPr lang="en-US" dirty="0"/>
              <a:t> </a:t>
            </a:r>
            <a:r>
              <a:rPr lang="en-US" dirty="0" err="1"/>
              <a:t>sistem</a:t>
            </a:r>
            <a:r>
              <a:rPr lang="en-US" dirty="0"/>
              <a:t> </a:t>
            </a:r>
            <a:r>
              <a:rPr lang="en-US" dirty="0" err="1"/>
              <a:t>menggunakan</a:t>
            </a:r>
            <a:r>
              <a:rPr lang="en-US" dirty="0"/>
              <a:t> </a:t>
            </a:r>
            <a:r>
              <a:rPr lang="en-US" dirty="0" err="1"/>
              <a:t>simbol-simbol</a:t>
            </a:r>
            <a:r>
              <a:rPr lang="en-US" dirty="0"/>
              <a:t> </a:t>
            </a:r>
            <a:r>
              <a:rPr lang="en-US" dirty="0" err="1"/>
              <a:t>bagan</a:t>
            </a:r>
            <a:r>
              <a:rPr lang="en-US" dirty="0"/>
              <a:t> </a:t>
            </a:r>
            <a:r>
              <a:rPr lang="en-US" dirty="0" err="1"/>
              <a:t>alir</a:t>
            </a:r>
            <a:r>
              <a:rPr lang="en-US" dirty="0"/>
              <a:t> </a:t>
            </a:r>
            <a:r>
              <a:rPr lang="en-US" dirty="0" err="1"/>
              <a:t>sistem</a:t>
            </a:r>
            <a:r>
              <a:rPr lang="en-US" dirty="0"/>
              <a:t>, juga </a:t>
            </a:r>
            <a:r>
              <a:rPr lang="en-US" dirty="0" err="1"/>
              <a:t>menggunakan</a:t>
            </a:r>
            <a:r>
              <a:rPr lang="en-US" dirty="0"/>
              <a:t> </a:t>
            </a:r>
            <a:r>
              <a:rPr lang="en-US" dirty="0" err="1"/>
              <a:t>gambar-gambar</a:t>
            </a:r>
            <a:r>
              <a:rPr lang="en-US" dirty="0"/>
              <a:t> </a:t>
            </a:r>
            <a:r>
              <a:rPr lang="en-US" dirty="0" err="1"/>
              <a:t>komputer</a:t>
            </a:r>
            <a:r>
              <a:rPr lang="en-US" dirty="0"/>
              <a:t> dan </a:t>
            </a:r>
            <a:r>
              <a:rPr lang="en-US" dirty="0" err="1"/>
              <a:t>peralatan</a:t>
            </a:r>
            <a:r>
              <a:rPr lang="en-US" dirty="0"/>
              <a:t> </a:t>
            </a:r>
            <a:r>
              <a:rPr lang="en-US" dirty="0" err="1"/>
              <a:t>lainnya</a:t>
            </a:r>
            <a:r>
              <a:rPr lang="en-US" dirty="0"/>
              <a:t> yang </a:t>
            </a:r>
            <a:r>
              <a:rPr lang="en-US" dirty="0" err="1"/>
              <a:t>digunakan</a:t>
            </a:r>
            <a:endParaRPr lang="en-US" dirty="0"/>
          </a:p>
          <a:p>
            <a:pPr lvl="0"/>
            <a:endParaRPr lang="en-US" dirty="0"/>
          </a:p>
        </p:txBody>
      </p:sp>
      <p:pic>
        <p:nvPicPr>
          <p:cNvPr id="4" name="Picture 3">
            <a:extLst>
              <a:ext uri="{FF2B5EF4-FFF2-40B4-BE49-F238E27FC236}">
                <a16:creationId xmlns:a16="http://schemas.microsoft.com/office/drawing/2014/main" id="{A97BDE67-0174-EC74-DB8F-98055C882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5" name="Rectangle 4">
            <a:extLst>
              <a:ext uri="{FF2B5EF4-FFF2-40B4-BE49-F238E27FC236}">
                <a16:creationId xmlns:a16="http://schemas.microsoft.com/office/drawing/2014/main" id="{D11A00F5-38BB-B237-153D-55D940E86C69}"/>
              </a:ext>
            </a:extLst>
          </p:cNvPr>
          <p:cNvSpPr/>
          <p:nvPr/>
        </p:nvSpPr>
        <p:spPr>
          <a:xfrm>
            <a:off x="1828800" y="1219200"/>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92500" lnSpcReduction="10000"/>
          </a:bodyPr>
          <a:lstStyle/>
          <a:p>
            <a:pPr lvl="0"/>
            <a:r>
              <a:rPr lang="en-US" b="1" dirty="0" err="1"/>
              <a:t>Bagan</a:t>
            </a:r>
            <a:r>
              <a:rPr lang="en-US" b="1" dirty="0"/>
              <a:t> </a:t>
            </a:r>
            <a:r>
              <a:rPr lang="en-US" b="1" dirty="0" err="1"/>
              <a:t>alir</a:t>
            </a:r>
            <a:r>
              <a:rPr lang="en-US" b="1" dirty="0"/>
              <a:t> program (</a:t>
            </a:r>
            <a:r>
              <a:rPr lang="en-US" b="1" i="1" dirty="0"/>
              <a:t>program flowchart</a:t>
            </a:r>
            <a:r>
              <a:rPr lang="en-US" b="1" dirty="0"/>
              <a:t>).</a:t>
            </a:r>
          </a:p>
          <a:p>
            <a:pPr lvl="0" indent="1588" algn="just">
              <a:buNone/>
            </a:pPr>
            <a:r>
              <a:rPr lang="en-US" dirty="0"/>
              <a:t>Bagan yang </a:t>
            </a:r>
            <a:r>
              <a:rPr lang="en-US" dirty="0" err="1"/>
              <a:t>menjelaskan</a:t>
            </a:r>
            <a:r>
              <a:rPr lang="en-US" dirty="0"/>
              <a:t> </a:t>
            </a:r>
            <a:r>
              <a:rPr lang="en-US" dirty="0" err="1"/>
              <a:t>secara</a:t>
            </a:r>
            <a:r>
              <a:rPr lang="en-US" dirty="0"/>
              <a:t> </a:t>
            </a:r>
            <a:r>
              <a:rPr lang="en-US" dirty="0" err="1"/>
              <a:t>rinci</a:t>
            </a:r>
            <a:r>
              <a:rPr lang="en-US" dirty="0"/>
              <a:t> </a:t>
            </a:r>
            <a:r>
              <a:rPr lang="en-US" dirty="0" err="1"/>
              <a:t>langkah-langkah</a:t>
            </a:r>
            <a:r>
              <a:rPr lang="en-US" dirty="0"/>
              <a:t> </a:t>
            </a:r>
            <a:r>
              <a:rPr lang="en-US" dirty="0" err="1"/>
              <a:t>dari</a:t>
            </a:r>
            <a:r>
              <a:rPr lang="en-US" dirty="0"/>
              <a:t> proses program. </a:t>
            </a:r>
            <a:r>
              <a:rPr lang="en-US" dirty="0" err="1"/>
              <a:t>Bagan</a:t>
            </a:r>
            <a:r>
              <a:rPr lang="en-US" dirty="0"/>
              <a:t> </a:t>
            </a:r>
            <a:r>
              <a:rPr lang="en-US" dirty="0" err="1"/>
              <a:t>alir</a:t>
            </a:r>
            <a:r>
              <a:rPr lang="en-US" dirty="0"/>
              <a:t> program </a:t>
            </a:r>
            <a:r>
              <a:rPr lang="en-US" dirty="0" err="1"/>
              <a:t>dapat</a:t>
            </a:r>
            <a:r>
              <a:rPr lang="en-US" dirty="0"/>
              <a:t> </a:t>
            </a:r>
            <a:r>
              <a:rPr lang="en-US" dirty="0" err="1"/>
              <a:t>terdiri</a:t>
            </a:r>
            <a:r>
              <a:rPr lang="en-US" dirty="0"/>
              <a:t> </a:t>
            </a:r>
            <a:r>
              <a:rPr lang="en-US" dirty="0" err="1"/>
              <a:t>dari</a:t>
            </a:r>
            <a:r>
              <a:rPr lang="en-US" dirty="0"/>
              <a:t> </a:t>
            </a:r>
            <a:r>
              <a:rPr lang="en-US" dirty="0" err="1"/>
              <a:t>dua</a:t>
            </a:r>
            <a:r>
              <a:rPr lang="en-US" dirty="0"/>
              <a:t> </a:t>
            </a:r>
            <a:r>
              <a:rPr lang="en-US" dirty="0" err="1"/>
              <a:t>macam</a:t>
            </a:r>
            <a:r>
              <a:rPr lang="en-US" dirty="0"/>
              <a:t>, </a:t>
            </a:r>
            <a:r>
              <a:rPr lang="en-US" dirty="0" err="1"/>
              <a:t>yaitu</a:t>
            </a:r>
            <a:r>
              <a:rPr lang="en-US" dirty="0"/>
              <a:t> </a:t>
            </a:r>
            <a:r>
              <a:rPr lang="en-US" dirty="0" err="1"/>
              <a:t>bagan</a:t>
            </a:r>
            <a:r>
              <a:rPr lang="en-US" dirty="0"/>
              <a:t> </a:t>
            </a:r>
            <a:r>
              <a:rPr lang="en-US" dirty="0" err="1"/>
              <a:t>alir</a:t>
            </a:r>
            <a:r>
              <a:rPr lang="en-US" dirty="0"/>
              <a:t> </a:t>
            </a:r>
            <a:r>
              <a:rPr lang="en-US" dirty="0" err="1"/>
              <a:t>logika</a:t>
            </a:r>
            <a:r>
              <a:rPr lang="en-US" dirty="0"/>
              <a:t> program  (</a:t>
            </a:r>
            <a:r>
              <a:rPr lang="en-US" i="1" dirty="0"/>
              <a:t>program logic flowchart</a:t>
            </a:r>
            <a:r>
              <a:rPr lang="en-US" dirty="0"/>
              <a:t>)  </a:t>
            </a:r>
            <a:r>
              <a:rPr lang="en-US" dirty="0" err="1"/>
              <a:t>dan</a:t>
            </a:r>
            <a:r>
              <a:rPr lang="en-US" dirty="0"/>
              <a:t> </a:t>
            </a:r>
            <a:r>
              <a:rPr lang="en-US" dirty="0" err="1"/>
              <a:t>bagan</a:t>
            </a:r>
            <a:r>
              <a:rPr lang="en-US" dirty="0"/>
              <a:t> </a:t>
            </a:r>
            <a:r>
              <a:rPr lang="en-US" dirty="0" err="1"/>
              <a:t>alir</a:t>
            </a:r>
            <a:r>
              <a:rPr lang="en-US" dirty="0"/>
              <a:t> program </a:t>
            </a:r>
            <a:r>
              <a:rPr lang="en-US" dirty="0" err="1"/>
              <a:t>komputer</a:t>
            </a:r>
            <a:r>
              <a:rPr lang="en-US" dirty="0"/>
              <a:t> </a:t>
            </a:r>
            <a:r>
              <a:rPr lang="en-US" dirty="0" err="1"/>
              <a:t>terinci</a:t>
            </a:r>
            <a:r>
              <a:rPr lang="en-US" dirty="0"/>
              <a:t>  (</a:t>
            </a:r>
            <a:r>
              <a:rPr lang="en-US" i="1" dirty="0"/>
              <a:t>detailed computer program flowchart</a:t>
            </a:r>
            <a:r>
              <a:rPr lang="en-US" dirty="0"/>
              <a:t>).</a:t>
            </a:r>
          </a:p>
          <a:p>
            <a:r>
              <a:rPr lang="en-US" b="1" dirty="0" err="1"/>
              <a:t>Bagan</a:t>
            </a:r>
            <a:r>
              <a:rPr lang="en-US" b="1" dirty="0"/>
              <a:t> </a:t>
            </a:r>
            <a:r>
              <a:rPr lang="en-US" b="1" dirty="0" err="1"/>
              <a:t>alir</a:t>
            </a:r>
            <a:r>
              <a:rPr lang="en-US" b="1" dirty="0"/>
              <a:t> </a:t>
            </a:r>
            <a:r>
              <a:rPr lang="en-US" b="1" dirty="0" err="1"/>
              <a:t>proses</a:t>
            </a:r>
            <a:r>
              <a:rPr lang="en-US" b="1" dirty="0"/>
              <a:t> (</a:t>
            </a:r>
            <a:r>
              <a:rPr lang="en-US" b="1" i="1" dirty="0"/>
              <a:t>process flowchart</a:t>
            </a:r>
            <a:r>
              <a:rPr lang="en-US" b="1" dirty="0"/>
              <a:t>).</a:t>
            </a:r>
          </a:p>
          <a:p>
            <a:pPr indent="1588" algn="just">
              <a:buNone/>
            </a:pPr>
            <a:r>
              <a:rPr lang="en-US" dirty="0"/>
              <a:t>Bagan </a:t>
            </a:r>
            <a:r>
              <a:rPr lang="en-US" dirty="0" err="1"/>
              <a:t>alir</a:t>
            </a:r>
            <a:r>
              <a:rPr lang="en-US" dirty="0"/>
              <a:t> yang </a:t>
            </a:r>
            <a:r>
              <a:rPr lang="en-US" dirty="0" err="1"/>
              <a:t>banyak</a:t>
            </a:r>
            <a:r>
              <a:rPr lang="en-US" dirty="0"/>
              <a:t> </a:t>
            </a:r>
            <a:r>
              <a:rPr lang="en-US" dirty="0" err="1"/>
              <a:t>digunakan</a:t>
            </a:r>
            <a:r>
              <a:rPr lang="en-US" dirty="0"/>
              <a:t> di </a:t>
            </a:r>
            <a:r>
              <a:rPr lang="en-US" dirty="0" err="1"/>
              <a:t>teknik</a:t>
            </a:r>
            <a:r>
              <a:rPr lang="en-US" dirty="0"/>
              <a:t> </a:t>
            </a:r>
            <a:r>
              <a:rPr lang="en-US" dirty="0" err="1"/>
              <a:t>industri</a:t>
            </a:r>
            <a:r>
              <a:rPr lang="en-US" dirty="0"/>
              <a:t>.</a:t>
            </a:r>
          </a:p>
        </p:txBody>
      </p:sp>
      <p:pic>
        <p:nvPicPr>
          <p:cNvPr id="4" name="Picture 3">
            <a:extLst>
              <a:ext uri="{FF2B5EF4-FFF2-40B4-BE49-F238E27FC236}">
                <a16:creationId xmlns:a16="http://schemas.microsoft.com/office/drawing/2014/main" id="{E4DB5033-8E1A-53FB-A612-E4DB2395DC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Simbol</a:t>
            </a:r>
            <a:r>
              <a:rPr lang="en-US" b="1" dirty="0"/>
              <a:t> </a:t>
            </a:r>
            <a:r>
              <a:rPr lang="en-US" b="1" dirty="0" err="1"/>
              <a:t>dan</a:t>
            </a:r>
            <a:r>
              <a:rPr lang="en-US" b="1" dirty="0"/>
              <a:t> </a:t>
            </a:r>
            <a:r>
              <a:rPr lang="en-US" b="1" dirty="0" err="1"/>
              <a:t>Notasi</a:t>
            </a:r>
            <a:r>
              <a:rPr lang="en-US" b="1" dirty="0"/>
              <a:t> Flowchart</a:t>
            </a:r>
          </a:p>
        </p:txBody>
      </p:sp>
      <p:sp>
        <p:nvSpPr>
          <p:cNvPr id="3" name="Content Placeholder 2"/>
          <p:cNvSpPr>
            <a:spLocks noGrp="1"/>
          </p:cNvSpPr>
          <p:nvPr>
            <p:ph idx="1"/>
          </p:nvPr>
        </p:nvSpPr>
        <p:spPr/>
        <p:txBody>
          <a:bodyPr>
            <a:normAutofit lnSpcReduction="10000"/>
          </a:bodyPr>
          <a:lstStyle/>
          <a:p>
            <a:pPr>
              <a:buNone/>
            </a:pPr>
            <a:r>
              <a:rPr lang="en-US" b="1" u="sng" dirty="0"/>
              <a:t>♦ Flow Direction Symbols ♦</a:t>
            </a:r>
          </a:p>
          <a:p>
            <a:pPr marL="0" indent="0" algn="just">
              <a:buNone/>
            </a:pPr>
            <a:r>
              <a:rPr lang="en-US" dirty="0" err="1"/>
              <a:t>dipakai</a:t>
            </a:r>
            <a:r>
              <a:rPr lang="en-US" dirty="0"/>
              <a:t> </a:t>
            </a:r>
            <a:r>
              <a:rPr lang="en-US" dirty="0" err="1"/>
              <a:t>untuk</a:t>
            </a:r>
            <a:r>
              <a:rPr lang="en-US" dirty="0"/>
              <a:t> </a:t>
            </a:r>
            <a:r>
              <a:rPr lang="en-US" dirty="0" err="1"/>
              <a:t>menggabungkan</a:t>
            </a:r>
            <a:r>
              <a:rPr lang="en-US" dirty="0"/>
              <a:t> </a:t>
            </a:r>
            <a:r>
              <a:rPr lang="en-US" dirty="0" err="1"/>
              <a:t>antara</a:t>
            </a:r>
            <a:r>
              <a:rPr lang="en-US" dirty="0"/>
              <a:t> symbol yang </a:t>
            </a:r>
            <a:r>
              <a:rPr lang="en-US" dirty="0" err="1"/>
              <a:t>satu</a:t>
            </a:r>
            <a:r>
              <a:rPr lang="en-US" dirty="0"/>
              <a:t> </a:t>
            </a:r>
            <a:r>
              <a:rPr lang="en-US" dirty="0" err="1"/>
              <a:t>dengan</a:t>
            </a:r>
            <a:r>
              <a:rPr lang="en-US" dirty="0"/>
              <a:t> symbol </a:t>
            </a:r>
            <a:r>
              <a:rPr lang="en-US" dirty="0" err="1"/>
              <a:t>lainnya</a:t>
            </a:r>
            <a:endParaRPr lang="en-US" b="1" u="sng" dirty="0"/>
          </a:p>
          <a:p>
            <a:pPr marL="1603375" indent="1588" algn="just">
              <a:buNone/>
            </a:pPr>
            <a:r>
              <a:rPr lang="en-US" dirty="0" err="1"/>
              <a:t>Simbol</a:t>
            </a:r>
            <a:r>
              <a:rPr lang="en-US" dirty="0"/>
              <a:t> </a:t>
            </a:r>
            <a:r>
              <a:rPr lang="en-US" dirty="0" err="1"/>
              <a:t>untuk</a:t>
            </a:r>
            <a:r>
              <a:rPr lang="en-US" dirty="0"/>
              <a:t> </a:t>
            </a:r>
            <a:r>
              <a:rPr lang="en-US" dirty="0" err="1"/>
              <a:t>keluar</a:t>
            </a:r>
            <a:r>
              <a:rPr lang="en-US" dirty="0"/>
              <a:t>/</a:t>
            </a:r>
            <a:r>
              <a:rPr lang="en-US" dirty="0" err="1"/>
              <a:t>masuk</a:t>
            </a:r>
            <a:r>
              <a:rPr lang="en-US" dirty="0"/>
              <a:t> </a:t>
            </a:r>
            <a:r>
              <a:rPr lang="en-US" dirty="0" err="1"/>
              <a:t>prosedure</a:t>
            </a:r>
            <a:r>
              <a:rPr lang="en-US" dirty="0"/>
              <a:t> </a:t>
            </a:r>
            <a:r>
              <a:rPr lang="en-US" dirty="0" err="1"/>
              <a:t>atau</a:t>
            </a:r>
            <a:r>
              <a:rPr lang="en-US" dirty="0"/>
              <a:t> </a:t>
            </a:r>
            <a:r>
              <a:rPr lang="en-US" dirty="0" err="1"/>
              <a:t>proses</a:t>
            </a:r>
            <a:r>
              <a:rPr lang="en-US" dirty="0"/>
              <a:t> </a:t>
            </a:r>
            <a:r>
              <a:rPr lang="en-US" dirty="0" err="1"/>
              <a:t>dalam</a:t>
            </a:r>
            <a:r>
              <a:rPr lang="en-US" dirty="0"/>
              <a:t> </a:t>
            </a:r>
            <a:r>
              <a:rPr lang="en-US" dirty="0" err="1"/>
              <a:t>lembar</a:t>
            </a:r>
            <a:r>
              <a:rPr lang="en-US" dirty="0"/>
              <a:t>/</a:t>
            </a:r>
            <a:r>
              <a:rPr lang="en-US" dirty="0" err="1"/>
              <a:t>halaman</a:t>
            </a:r>
            <a:r>
              <a:rPr lang="en-US" dirty="0"/>
              <a:t> yang lain</a:t>
            </a:r>
          </a:p>
          <a:p>
            <a:pPr marL="1603375" indent="1588" algn="just">
              <a:buNone/>
            </a:pPr>
            <a:r>
              <a:rPr lang="en-US" dirty="0" err="1"/>
              <a:t>Simbol</a:t>
            </a:r>
            <a:r>
              <a:rPr lang="en-US" dirty="0"/>
              <a:t> </a:t>
            </a:r>
            <a:r>
              <a:rPr lang="en-US" dirty="0" err="1"/>
              <a:t>untuk</a:t>
            </a:r>
            <a:r>
              <a:rPr lang="en-US" dirty="0"/>
              <a:t> </a:t>
            </a:r>
            <a:r>
              <a:rPr lang="en-US" dirty="0" err="1"/>
              <a:t>keluar</a:t>
            </a:r>
            <a:r>
              <a:rPr lang="en-US" dirty="0"/>
              <a:t>/</a:t>
            </a:r>
            <a:r>
              <a:rPr lang="en-US" dirty="0" err="1"/>
              <a:t>masuk</a:t>
            </a:r>
            <a:r>
              <a:rPr lang="en-US" dirty="0"/>
              <a:t> </a:t>
            </a:r>
            <a:r>
              <a:rPr lang="en-US" dirty="0" err="1"/>
              <a:t>prosedur</a:t>
            </a:r>
            <a:r>
              <a:rPr lang="en-US" dirty="0"/>
              <a:t> </a:t>
            </a:r>
            <a:r>
              <a:rPr lang="en-US" dirty="0" err="1"/>
              <a:t>atau</a:t>
            </a:r>
            <a:r>
              <a:rPr lang="en-US" dirty="0"/>
              <a:t> </a:t>
            </a:r>
            <a:r>
              <a:rPr lang="en-US" dirty="0" err="1"/>
              <a:t>proses</a:t>
            </a:r>
            <a:r>
              <a:rPr lang="en-US" dirty="0"/>
              <a:t> </a:t>
            </a:r>
            <a:r>
              <a:rPr lang="en-US" dirty="0" err="1"/>
              <a:t>dalam</a:t>
            </a:r>
            <a:r>
              <a:rPr lang="en-US" dirty="0"/>
              <a:t>   </a:t>
            </a:r>
            <a:r>
              <a:rPr lang="en-US" dirty="0" err="1"/>
              <a:t>lembar</a:t>
            </a:r>
            <a:r>
              <a:rPr lang="en-US" dirty="0"/>
              <a:t>/</a:t>
            </a:r>
            <a:r>
              <a:rPr lang="en-US" dirty="0" err="1"/>
              <a:t>halaman</a:t>
            </a:r>
            <a:r>
              <a:rPr lang="en-US" dirty="0"/>
              <a:t> yang </a:t>
            </a:r>
            <a:r>
              <a:rPr lang="en-US" dirty="0" err="1"/>
              <a:t>sama</a:t>
            </a:r>
            <a:endParaRPr lang="en-US" dirty="0"/>
          </a:p>
          <a:p>
            <a:pPr marL="1947863">
              <a:buNone/>
            </a:pPr>
            <a:endParaRPr lang="en-US" dirty="0"/>
          </a:p>
          <a:p>
            <a:pPr>
              <a:buNone/>
            </a:pPr>
            <a:endParaRPr lang="en-US" dirty="0"/>
          </a:p>
          <a:p>
            <a:pPr>
              <a:buNone/>
            </a:pPr>
            <a:endParaRPr lang="en-US" dirty="0"/>
          </a:p>
        </p:txBody>
      </p:sp>
      <p:pic>
        <p:nvPicPr>
          <p:cNvPr id="4" name="Picture 3" descr="Pengertian Flowchart dan Contoh Simbolnya"/>
          <p:cNvPicPr/>
          <p:nvPr/>
        </p:nvPicPr>
        <p:blipFill>
          <a:blip r:embed="rId2"/>
          <a:srcRect/>
          <a:stretch>
            <a:fillRect/>
          </a:stretch>
        </p:blipFill>
        <p:spPr bwMode="auto">
          <a:xfrm>
            <a:off x="762000" y="3319463"/>
            <a:ext cx="1019175" cy="871537"/>
          </a:xfrm>
          <a:prstGeom prst="rect">
            <a:avLst/>
          </a:prstGeom>
          <a:noFill/>
          <a:ln w="9525">
            <a:noFill/>
            <a:miter lim="800000"/>
            <a:headEnd/>
            <a:tailEnd/>
          </a:ln>
        </p:spPr>
      </p:pic>
      <p:pic>
        <p:nvPicPr>
          <p:cNvPr id="5" name="Picture 4" descr="Pengertian Flowchart dan Contoh Simbolnya"/>
          <p:cNvPicPr/>
          <p:nvPr/>
        </p:nvPicPr>
        <p:blipFill>
          <a:blip r:embed="rId3"/>
          <a:srcRect/>
          <a:stretch>
            <a:fillRect/>
          </a:stretch>
        </p:blipFill>
        <p:spPr bwMode="auto">
          <a:xfrm>
            <a:off x="685800" y="4724400"/>
            <a:ext cx="1143000" cy="1047750"/>
          </a:xfrm>
          <a:prstGeom prst="rect">
            <a:avLst/>
          </a:prstGeom>
          <a:noFill/>
          <a:ln w="9525">
            <a:noFill/>
            <a:miter lim="800000"/>
            <a:headEnd/>
            <a:tailEnd/>
          </a:ln>
        </p:spPr>
      </p:pic>
      <p:pic>
        <p:nvPicPr>
          <p:cNvPr id="6" name="Picture 5">
            <a:extLst>
              <a:ext uri="{FF2B5EF4-FFF2-40B4-BE49-F238E27FC236}">
                <a16:creationId xmlns:a16="http://schemas.microsoft.com/office/drawing/2014/main" id="{6EE9011A-103F-C995-A6F8-9B950E9EB2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
        <p:nvSpPr>
          <p:cNvPr id="7" name="Rectangle 6">
            <a:extLst>
              <a:ext uri="{FF2B5EF4-FFF2-40B4-BE49-F238E27FC236}">
                <a16:creationId xmlns:a16="http://schemas.microsoft.com/office/drawing/2014/main" id="{4D8AFFDC-2FBB-B3C3-347E-3BD77286986D}"/>
              </a:ext>
            </a:extLst>
          </p:cNvPr>
          <p:cNvSpPr/>
          <p:nvPr/>
        </p:nvSpPr>
        <p:spPr>
          <a:xfrm>
            <a:off x="1143000" y="1158421"/>
            <a:ext cx="685800" cy="88610"/>
          </a:xfrm>
          <a:prstGeom prst="rect">
            <a:avLst/>
          </a:prstGeom>
          <a:solidFill>
            <a:srgbClr val="009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chemeClr val="bg1"/>
                </a:solidFill>
              </a:ln>
              <a:solidFill>
                <a:srgbClr val="009AB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b="1" u="sng" dirty="0"/>
              <a:t>♦ Processing symbols ♦</a:t>
            </a:r>
          </a:p>
          <a:p>
            <a:pPr marL="0" indent="0">
              <a:buNone/>
            </a:pPr>
            <a:r>
              <a:rPr lang="en-US" dirty="0" err="1"/>
              <a:t>Menunjukkan</a:t>
            </a:r>
            <a:r>
              <a:rPr lang="en-US" dirty="0"/>
              <a:t> </a:t>
            </a:r>
            <a:r>
              <a:rPr lang="en-US" dirty="0" err="1"/>
              <a:t>jenis</a:t>
            </a:r>
            <a:r>
              <a:rPr lang="en-US" dirty="0"/>
              <a:t> </a:t>
            </a:r>
            <a:r>
              <a:rPr lang="en-US" dirty="0" err="1"/>
              <a:t>operasi</a:t>
            </a:r>
            <a:r>
              <a:rPr lang="en-US" dirty="0"/>
              <a:t> </a:t>
            </a:r>
            <a:r>
              <a:rPr lang="en-US" dirty="0" err="1"/>
              <a:t>pengolahan</a:t>
            </a:r>
            <a:r>
              <a:rPr lang="en-US" dirty="0"/>
              <a:t> </a:t>
            </a:r>
            <a:r>
              <a:rPr lang="en-US" dirty="0" err="1"/>
              <a:t>dalam</a:t>
            </a:r>
            <a:r>
              <a:rPr lang="en-US" dirty="0"/>
              <a:t> </a:t>
            </a:r>
            <a:r>
              <a:rPr lang="en-US" dirty="0" err="1"/>
              <a:t>suatu</a:t>
            </a:r>
            <a:r>
              <a:rPr lang="en-US" dirty="0"/>
              <a:t> </a:t>
            </a:r>
            <a:r>
              <a:rPr lang="en-US" dirty="0" err="1"/>
              <a:t>prosedur</a:t>
            </a:r>
            <a:endParaRPr lang="en-US" dirty="0"/>
          </a:p>
          <a:p>
            <a:pPr marL="1828800" indent="0" algn="just">
              <a:buNone/>
            </a:pPr>
            <a:r>
              <a:rPr lang="en-US" b="1" i="1" dirty="0"/>
              <a:t>Symbol Process</a:t>
            </a:r>
            <a:r>
              <a:rPr lang="en-US" dirty="0"/>
              <a:t> (</a:t>
            </a:r>
            <a:r>
              <a:rPr lang="en-US" dirty="0" err="1"/>
              <a:t>Simbol</a:t>
            </a:r>
            <a:r>
              <a:rPr lang="en-US" dirty="0"/>
              <a:t> yang </a:t>
            </a:r>
            <a:r>
              <a:rPr lang="en-US" dirty="0" err="1"/>
              <a:t>menunjukkan</a:t>
            </a:r>
            <a:r>
              <a:rPr lang="en-US" dirty="0"/>
              <a:t> </a:t>
            </a:r>
            <a:r>
              <a:rPr lang="en-US" dirty="0" err="1"/>
              <a:t>pengolahan</a:t>
            </a:r>
            <a:r>
              <a:rPr lang="en-US" dirty="0"/>
              <a:t> yang </a:t>
            </a:r>
            <a:r>
              <a:rPr lang="en-US" dirty="0" err="1"/>
              <a:t>dilakukan</a:t>
            </a:r>
            <a:r>
              <a:rPr lang="en-US" dirty="0"/>
              <a:t> </a:t>
            </a:r>
            <a:r>
              <a:rPr lang="en-US" dirty="0" err="1"/>
              <a:t>oleh</a:t>
            </a:r>
            <a:r>
              <a:rPr lang="en-US" dirty="0"/>
              <a:t> </a:t>
            </a:r>
            <a:r>
              <a:rPr lang="en-US" dirty="0" err="1"/>
              <a:t>komputer</a:t>
            </a:r>
            <a:r>
              <a:rPr lang="en-US" dirty="0"/>
              <a:t>)</a:t>
            </a:r>
          </a:p>
          <a:p>
            <a:pPr marL="1828800" indent="0" algn="just">
              <a:buNone/>
            </a:pPr>
            <a:r>
              <a:rPr lang="en-US" b="1" i="1" dirty="0"/>
              <a:t>Symbol Manual Operation</a:t>
            </a:r>
            <a:r>
              <a:rPr lang="en-US" dirty="0"/>
              <a:t> (</a:t>
            </a:r>
            <a:r>
              <a:rPr lang="en-US" dirty="0" err="1"/>
              <a:t>Simbol</a:t>
            </a:r>
            <a:r>
              <a:rPr lang="en-US" dirty="0"/>
              <a:t> yang </a:t>
            </a:r>
            <a:r>
              <a:rPr lang="en-US" dirty="0" err="1"/>
              <a:t>menunjukkan</a:t>
            </a:r>
            <a:r>
              <a:rPr lang="en-US" dirty="0"/>
              <a:t> </a:t>
            </a:r>
            <a:r>
              <a:rPr lang="en-US" dirty="0" err="1"/>
              <a:t>pengolahan</a:t>
            </a:r>
            <a:r>
              <a:rPr lang="en-US" dirty="0"/>
              <a:t> yang  </a:t>
            </a:r>
            <a:r>
              <a:rPr lang="en-US" dirty="0" err="1"/>
              <a:t>tidak</a:t>
            </a:r>
            <a:r>
              <a:rPr lang="en-US" dirty="0"/>
              <a:t> </a:t>
            </a:r>
            <a:r>
              <a:rPr lang="en-US" dirty="0" err="1"/>
              <a:t>dilakukanoleh</a:t>
            </a:r>
            <a:r>
              <a:rPr lang="en-US" dirty="0"/>
              <a:t> </a:t>
            </a:r>
            <a:r>
              <a:rPr lang="en-US" dirty="0" err="1"/>
              <a:t>komputer</a:t>
            </a:r>
            <a:r>
              <a:rPr lang="en-US" dirty="0"/>
              <a:t>)</a:t>
            </a:r>
          </a:p>
          <a:p>
            <a:pPr marL="2165350" indent="-615950">
              <a:buNone/>
            </a:pPr>
            <a:endParaRPr lang="en-US" b="1" u="sng" dirty="0"/>
          </a:p>
          <a:p>
            <a:pPr>
              <a:buNone/>
            </a:pPr>
            <a:endParaRPr lang="en-US" b="1" u="sng" dirty="0"/>
          </a:p>
          <a:p>
            <a:pPr marL="1835150">
              <a:buNone/>
            </a:pPr>
            <a:endParaRPr lang="en-US" dirty="0"/>
          </a:p>
        </p:txBody>
      </p:sp>
      <p:pic>
        <p:nvPicPr>
          <p:cNvPr id="4" name="Picture 3" descr="Pengertian Flowchart dan Contoh Simbolnya"/>
          <p:cNvPicPr/>
          <p:nvPr/>
        </p:nvPicPr>
        <p:blipFill>
          <a:blip r:embed="rId2"/>
          <a:srcRect/>
          <a:stretch>
            <a:fillRect/>
          </a:stretch>
        </p:blipFill>
        <p:spPr bwMode="auto">
          <a:xfrm>
            <a:off x="685800" y="3276600"/>
            <a:ext cx="1295400" cy="666750"/>
          </a:xfrm>
          <a:prstGeom prst="rect">
            <a:avLst/>
          </a:prstGeom>
          <a:noFill/>
          <a:ln w="9525">
            <a:noFill/>
            <a:miter lim="800000"/>
            <a:headEnd/>
            <a:tailEnd/>
          </a:ln>
        </p:spPr>
      </p:pic>
      <p:pic>
        <p:nvPicPr>
          <p:cNvPr id="5" name="Picture 4" descr="Pengertian Flowchart dan Contoh Simbolnya"/>
          <p:cNvPicPr/>
          <p:nvPr/>
        </p:nvPicPr>
        <p:blipFill>
          <a:blip r:embed="rId3"/>
          <a:srcRect/>
          <a:stretch>
            <a:fillRect/>
          </a:stretch>
        </p:blipFill>
        <p:spPr bwMode="auto">
          <a:xfrm>
            <a:off x="609600" y="4743450"/>
            <a:ext cx="1524000" cy="742950"/>
          </a:xfrm>
          <a:prstGeom prst="rect">
            <a:avLst/>
          </a:prstGeom>
          <a:noFill/>
          <a:ln w="9525">
            <a:noFill/>
            <a:miter lim="800000"/>
            <a:headEnd/>
            <a:tailEnd/>
          </a:ln>
        </p:spPr>
      </p:pic>
      <p:pic>
        <p:nvPicPr>
          <p:cNvPr id="6" name="Picture 5">
            <a:extLst>
              <a:ext uri="{FF2B5EF4-FFF2-40B4-BE49-F238E27FC236}">
                <a16:creationId xmlns:a16="http://schemas.microsoft.com/office/drawing/2014/main" id="{B7130209-99DA-A008-1B2F-B811E9488C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1828800" indent="0" algn="just">
              <a:buNone/>
            </a:pPr>
            <a:r>
              <a:rPr lang="en-US" b="1" i="1" dirty="0"/>
              <a:t>Symbol Decision</a:t>
            </a:r>
            <a:r>
              <a:rPr lang="en-US" dirty="0"/>
              <a:t> (</a:t>
            </a:r>
            <a:r>
              <a:rPr lang="en-US" dirty="0" err="1"/>
              <a:t>Simbol</a:t>
            </a:r>
            <a:r>
              <a:rPr lang="en-US" dirty="0"/>
              <a:t> </a:t>
            </a:r>
            <a:r>
              <a:rPr lang="en-US" dirty="0" err="1"/>
              <a:t>untuk</a:t>
            </a:r>
            <a:r>
              <a:rPr lang="en-US" dirty="0"/>
              <a:t> </a:t>
            </a:r>
            <a:r>
              <a:rPr lang="en-US" dirty="0" err="1"/>
              <a:t>kondisi</a:t>
            </a:r>
            <a:r>
              <a:rPr lang="en-US" dirty="0"/>
              <a:t> yang </a:t>
            </a:r>
            <a:r>
              <a:rPr lang="en-US" dirty="0" err="1"/>
              <a:t>akan</a:t>
            </a:r>
            <a:r>
              <a:rPr lang="en-US" dirty="0"/>
              <a:t> </a:t>
            </a:r>
            <a:r>
              <a:rPr lang="en-US" dirty="0" err="1"/>
              <a:t>menghasilkan</a:t>
            </a:r>
            <a:r>
              <a:rPr lang="en-US" dirty="0"/>
              <a:t> </a:t>
            </a:r>
            <a:r>
              <a:rPr lang="en-US" dirty="0" err="1"/>
              <a:t>beberapa</a:t>
            </a:r>
            <a:r>
              <a:rPr lang="en-US" dirty="0"/>
              <a:t>   </a:t>
            </a:r>
            <a:r>
              <a:rPr lang="en-US" dirty="0" err="1"/>
              <a:t>kemungkinan</a:t>
            </a:r>
            <a:r>
              <a:rPr lang="en-US" dirty="0"/>
              <a:t> </a:t>
            </a:r>
            <a:r>
              <a:rPr lang="en-US" dirty="0" err="1"/>
              <a:t>jawaban</a:t>
            </a:r>
            <a:r>
              <a:rPr lang="en-US" dirty="0"/>
              <a:t> / </a:t>
            </a:r>
            <a:r>
              <a:rPr lang="en-US" dirty="0" err="1"/>
              <a:t>aksi</a:t>
            </a:r>
            <a:r>
              <a:rPr lang="en-US" dirty="0"/>
              <a:t>)</a:t>
            </a:r>
          </a:p>
          <a:p>
            <a:pPr marL="1828800" indent="0" algn="just">
              <a:buNone/>
            </a:pPr>
            <a:r>
              <a:rPr lang="en-US" b="1" i="1" dirty="0"/>
              <a:t>Symbol Terminal</a:t>
            </a:r>
            <a:r>
              <a:rPr lang="en-US" dirty="0"/>
              <a:t> (</a:t>
            </a:r>
            <a:r>
              <a:rPr lang="en-US" dirty="0" err="1"/>
              <a:t>Simbol</a:t>
            </a:r>
            <a:r>
              <a:rPr lang="en-US" dirty="0"/>
              <a:t> </a:t>
            </a:r>
            <a:r>
              <a:rPr lang="en-US" dirty="0" err="1"/>
              <a:t>untuk</a:t>
            </a:r>
            <a:r>
              <a:rPr lang="en-US" dirty="0"/>
              <a:t> </a:t>
            </a:r>
            <a:r>
              <a:rPr lang="en-US" dirty="0" err="1"/>
              <a:t>permulaan</a:t>
            </a:r>
            <a:r>
              <a:rPr lang="en-US" dirty="0"/>
              <a:t> </a:t>
            </a:r>
            <a:r>
              <a:rPr lang="en-US" dirty="0" err="1"/>
              <a:t>atau</a:t>
            </a:r>
            <a:r>
              <a:rPr lang="en-US" dirty="0"/>
              <a:t> </a:t>
            </a:r>
            <a:r>
              <a:rPr lang="en-US" dirty="0" err="1"/>
              <a:t>akhir</a:t>
            </a:r>
            <a:r>
              <a:rPr lang="en-US" dirty="0"/>
              <a:t> </a:t>
            </a:r>
            <a:r>
              <a:rPr lang="en-US" dirty="0" err="1"/>
              <a:t>dari</a:t>
            </a:r>
            <a:r>
              <a:rPr lang="en-US" dirty="0"/>
              <a:t> </a:t>
            </a:r>
            <a:r>
              <a:rPr lang="en-US" dirty="0" err="1"/>
              <a:t>suatu</a:t>
            </a:r>
            <a:r>
              <a:rPr lang="en-US" dirty="0"/>
              <a:t> program)</a:t>
            </a:r>
          </a:p>
          <a:p>
            <a:pPr marL="1828800" indent="0" algn="just">
              <a:buNone/>
            </a:pPr>
            <a:r>
              <a:rPr lang="en-US" b="1" i="1" dirty="0"/>
              <a:t>Symbol Preparation</a:t>
            </a:r>
            <a:r>
              <a:rPr lang="en-US" dirty="0"/>
              <a:t> (</a:t>
            </a:r>
            <a:r>
              <a:rPr lang="en-US" dirty="0" err="1"/>
              <a:t>Simbol</a:t>
            </a:r>
            <a:r>
              <a:rPr lang="en-US" dirty="0"/>
              <a:t> </a:t>
            </a:r>
            <a:r>
              <a:rPr lang="en-US" dirty="0" err="1"/>
              <a:t>untuk</a:t>
            </a:r>
            <a:r>
              <a:rPr lang="en-US" dirty="0"/>
              <a:t> </a:t>
            </a:r>
            <a:r>
              <a:rPr lang="en-US" dirty="0" err="1"/>
              <a:t>pemberian</a:t>
            </a:r>
            <a:r>
              <a:rPr lang="en-US" dirty="0"/>
              <a:t> </a:t>
            </a:r>
            <a:r>
              <a:rPr lang="en-US" dirty="0" err="1"/>
              <a:t>harga</a:t>
            </a:r>
            <a:r>
              <a:rPr lang="en-US" dirty="0"/>
              <a:t> </a:t>
            </a:r>
            <a:r>
              <a:rPr lang="en-US" dirty="0" err="1"/>
              <a:t>awal</a:t>
            </a:r>
            <a:r>
              <a:rPr lang="en-US" dirty="0"/>
              <a:t>)</a:t>
            </a:r>
          </a:p>
          <a:p>
            <a:pPr marL="1890713">
              <a:buNone/>
            </a:pPr>
            <a:endParaRPr lang="en-US" dirty="0"/>
          </a:p>
          <a:p>
            <a:pPr marL="1890713">
              <a:buNone/>
            </a:pPr>
            <a:endParaRPr lang="en-US" dirty="0"/>
          </a:p>
        </p:txBody>
      </p:sp>
      <p:pic>
        <p:nvPicPr>
          <p:cNvPr id="5" name="Picture 4" descr="Pengertian Flowchart dan Contoh Simbolnya"/>
          <p:cNvPicPr/>
          <p:nvPr/>
        </p:nvPicPr>
        <p:blipFill>
          <a:blip r:embed="rId2"/>
          <a:srcRect/>
          <a:stretch>
            <a:fillRect/>
          </a:stretch>
        </p:blipFill>
        <p:spPr bwMode="auto">
          <a:xfrm>
            <a:off x="609600" y="1143000"/>
            <a:ext cx="1524000" cy="1066800"/>
          </a:xfrm>
          <a:prstGeom prst="rect">
            <a:avLst/>
          </a:prstGeom>
          <a:noFill/>
          <a:ln w="9525">
            <a:noFill/>
            <a:miter lim="800000"/>
            <a:headEnd/>
            <a:tailEnd/>
          </a:ln>
        </p:spPr>
      </p:pic>
      <p:pic>
        <p:nvPicPr>
          <p:cNvPr id="6" name="Picture 5" descr="Pengertian Flowchart dan Contoh Simbolnya"/>
          <p:cNvPicPr/>
          <p:nvPr/>
        </p:nvPicPr>
        <p:blipFill>
          <a:blip r:embed="rId3"/>
          <a:srcRect/>
          <a:stretch>
            <a:fillRect/>
          </a:stretch>
        </p:blipFill>
        <p:spPr bwMode="auto">
          <a:xfrm>
            <a:off x="609600" y="3048000"/>
            <a:ext cx="1447800" cy="838200"/>
          </a:xfrm>
          <a:prstGeom prst="rect">
            <a:avLst/>
          </a:prstGeom>
          <a:noFill/>
          <a:ln w="9525">
            <a:noFill/>
            <a:miter lim="800000"/>
            <a:headEnd/>
            <a:tailEnd/>
          </a:ln>
        </p:spPr>
      </p:pic>
      <p:pic>
        <p:nvPicPr>
          <p:cNvPr id="7" name="Picture 6" descr="Pengertian Flowchart dan Contoh Simbolnya"/>
          <p:cNvPicPr/>
          <p:nvPr/>
        </p:nvPicPr>
        <p:blipFill>
          <a:blip r:embed="rId4"/>
          <a:srcRect/>
          <a:stretch>
            <a:fillRect/>
          </a:stretch>
        </p:blipFill>
        <p:spPr bwMode="auto">
          <a:xfrm>
            <a:off x="685800" y="4419600"/>
            <a:ext cx="1447800" cy="838200"/>
          </a:xfrm>
          <a:prstGeom prst="rect">
            <a:avLst/>
          </a:prstGeom>
          <a:noFill/>
          <a:ln w="9525">
            <a:noFill/>
            <a:miter lim="800000"/>
            <a:headEnd/>
            <a:tailEnd/>
          </a:ln>
        </p:spPr>
      </p:pic>
      <p:pic>
        <p:nvPicPr>
          <p:cNvPr id="9" name="Picture 8">
            <a:extLst>
              <a:ext uri="{FF2B5EF4-FFF2-40B4-BE49-F238E27FC236}">
                <a16:creationId xmlns:a16="http://schemas.microsoft.com/office/drawing/2014/main" id="{5B976815-357E-80A9-5175-B0931225A6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marL="1835150" indent="-6350" algn="just">
              <a:buNone/>
            </a:pPr>
            <a:r>
              <a:rPr lang="en-US" b="1" i="1" dirty="0"/>
              <a:t>Symbol Off-line Storage</a:t>
            </a:r>
            <a:r>
              <a:rPr lang="en-US" dirty="0"/>
              <a:t> (</a:t>
            </a:r>
            <a:r>
              <a:rPr lang="en-US" dirty="0" err="1"/>
              <a:t>Simbol</a:t>
            </a:r>
            <a:r>
              <a:rPr lang="en-US" dirty="0"/>
              <a:t> </a:t>
            </a:r>
            <a:r>
              <a:rPr lang="en-US" dirty="0" err="1"/>
              <a:t>untuk</a:t>
            </a:r>
            <a:r>
              <a:rPr lang="en-US" dirty="0"/>
              <a:t> </a:t>
            </a:r>
            <a:r>
              <a:rPr lang="en-US" dirty="0" err="1"/>
              <a:t>penyimpanan</a:t>
            </a:r>
            <a:r>
              <a:rPr lang="en-US" dirty="0"/>
              <a:t> yang </a:t>
            </a:r>
            <a:r>
              <a:rPr lang="en-US" dirty="0" err="1"/>
              <a:t>tidak</a:t>
            </a:r>
            <a:r>
              <a:rPr lang="en-US" dirty="0"/>
              <a:t> </a:t>
            </a:r>
            <a:r>
              <a:rPr lang="en-US" dirty="0" err="1"/>
              <a:t>dapat</a:t>
            </a:r>
            <a:r>
              <a:rPr lang="en-US" dirty="0"/>
              <a:t> </a:t>
            </a:r>
            <a:r>
              <a:rPr lang="en-US" dirty="0" err="1"/>
              <a:t>diakses</a:t>
            </a:r>
            <a:r>
              <a:rPr lang="en-US" dirty="0"/>
              <a:t> </a:t>
            </a:r>
            <a:r>
              <a:rPr lang="en-US" dirty="0" err="1"/>
              <a:t>oleh</a:t>
            </a:r>
            <a:r>
              <a:rPr lang="en-US" dirty="0"/>
              <a:t> </a:t>
            </a:r>
            <a:r>
              <a:rPr lang="en-US" dirty="0" err="1"/>
              <a:t>komputer</a:t>
            </a:r>
            <a:r>
              <a:rPr lang="en-US" dirty="0"/>
              <a:t> </a:t>
            </a:r>
            <a:r>
              <a:rPr lang="en-US" dirty="0" err="1"/>
              <a:t>secara</a:t>
            </a:r>
            <a:r>
              <a:rPr lang="en-US" dirty="0"/>
              <a:t> </a:t>
            </a:r>
            <a:r>
              <a:rPr lang="en-US" dirty="0" err="1"/>
              <a:t>langsung</a:t>
            </a:r>
            <a:r>
              <a:rPr lang="en-US" dirty="0"/>
              <a:t>)</a:t>
            </a:r>
          </a:p>
          <a:p>
            <a:pPr marL="1835150" indent="-6350" algn="just">
              <a:buNone/>
            </a:pPr>
            <a:r>
              <a:rPr lang="en-US" b="1" i="1" dirty="0"/>
              <a:t>Symbol Manual Input </a:t>
            </a:r>
            <a:r>
              <a:rPr lang="en-US" dirty="0"/>
              <a:t>(</a:t>
            </a:r>
            <a:r>
              <a:rPr lang="en-US" dirty="0" err="1"/>
              <a:t>Simbol</a:t>
            </a:r>
            <a:r>
              <a:rPr lang="en-US" dirty="0"/>
              <a:t> </a:t>
            </a:r>
            <a:r>
              <a:rPr lang="en-US" dirty="0" err="1"/>
              <a:t>untuk</a:t>
            </a:r>
            <a:r>
              <a:rPr lang="en-US" dirty="0"/>
              <a:t> </a:t>
            </a:r>
            <a:r>
              <a:rPr lang="en-US" dirty="0" err="1"/>
              <a:t>pemasukan</a:t>
            </a:r>
            <a:r>
              <a:rPr lang="en-US" dirty="0"/>
              <a:t> data </a:t>
            </a:r>
            <a:r>
              <a:rPr lang="en-US" dirty="0" err="1"/>
              <a:t>secara</a:t>
            </a:r>
            <a:r>
              <a:rPr lang="en-US" dirty="0"/>
              <a:t> manual </a:t>
            </a:r>
            <a:r>
              <a:rPr lang="en-US" dirty="0" err="1"/>
              <a:t>dari</a:t>
            </a:r>
            <a:r>
              <a:rPr lang="en-US" dirty="0"/>
              <a:t> keyboard)</a:t>
            </a:r>
          </a:p>
          <a:p>
            <a:pPr marL="61913" indent="-6350" algn="just">
              <a:buNone/>
            </a:pPr>
            <a:r>
              <a:rPr lang="en-US" sz="3500" b="1" u="sng" dirty="0"/>
              <a:t>♦ Input-output symbols ♦</a:t>
            </a:r>
          </a:p>
          <a:p>
            <a:pPr marL="1835150" indent="-6350" algn="just">
              <a:buNone/>
            </a:pPr>
            <a:r>
              <a:rPr lang="en-US" b="1" i="1" dirty="0"/>
              <a:t>Symbol input-output</a:t>
            </a:r>
            <a:r>
              <a:rPr lang="en-US" dirty="0"/>
              <a:t> (Symbol yang </a:t>
            </a:r>
            <a:r>
              <a:rPr lang="en-US" dirty="0" err="1"/>
              <a:t>menyatakan</a:t>
            </a:r>
            <a:r>
              <a:rPr lang="en-US" dirty="0"/>
              <a:t> </a:t>
            </a:r>
            <a:r>
              <a:rPr lang="en-US" dirty="0" err="1"/>
              <a:t>proses</a:t>
            </a:r>
            <a:r>
              <a:rPr lang="en-US" dirty="0"/>
              <a:t> input </a:t>
            </a:r>
            <a:r>
              <a:rPr lang="en-US" dirty="0" err="1"/>
              <a:t>dan</a:t>
            </a:r>
            <a:r>
              <a:rPr lang="en-US" dirty="0"/>
              <a:t> output </a:t>
            </a:r>
            <a:r>
              <a:rPr lang="en-US" dirty="0" err="1"/>
              <a:t>tanpa</a:t>
            </a:r>
            <a:r>
              <a:rPr lang="en-US" dirty="0"/>
              <a:t> </a:t>
            </a:r>
            <a:r>
              <a:rPr lang="en-US" dirty="0" err="1"/>
              <a:t>tergantung</a:t>
            </a:r>
            <a:r>
              <a:rPr lang="en-US" dirty="0"/>
              <a:t> </a:t>
            </a:r>
            <a:r>
              <a:rPr lang="en-US" dirty="0" err="1"/>
              <a:t>dengan</a:t>
            </a:r>
            <a:r>
              <a:rPr lang="en-US" dirty="0"/>
              <a:t> </a:t>
            </a:r>
            <a:r>
              <a:rPr lang="en-US" dirty="0" err="1"/>
              <a:t>jenis</a:t>
            </a:r>
            <a:r>
              <a:rPr lang="en-US" dirty="0"/>
              <a:t> </a:t>
            </a:r>
            <a:r>
              <a:rPr lang="en-US" dirty="0" err="1"/>
              <a:t>peralatannya</a:t>
            </a:r>
            <a:r>
              <a:rPr lang="en-US" dirty="0"/>
              <a:t>)</a:t>
            </a:r>
          </a:p>
          <a:p>
            <a:pPr marL="1835150" indent="-6350" algn="just">
              <a:buNone/>
            </a:pPr>
            <a:endParaRPr lang="en-US" dirty="0"/>
          </a:p>
          <a:p>
            <a:pPr marL="1835150" indent="-6350" algn="just">
              <a:buNone/>
            </a:pPr>
            <a:endParaRPr lang="en-US" dirty="0"/>
          </a:p>
        </p:txBody>
      </p:sp>
      <p:pic>
        <p:nvPicPr>
          <p:cNvPr id="5" name="Picture 4" descr="Pengertian Flowchart dan Contoh Simbolnya"/>
          <p:cNvPicPr/>
          <p:nvPr/>
        </p:nvPicPr>
        <p:blipFill>
          <a:blip r:embed="rId2"/>
          <a:srcRect/>
          <a:stretch>
            <a:fillRect/>
          </a:stretch>
        </p:blipFill>
        <p:spPr bwMode="auto">
          <a:xfrm>
            <a:off x="685800" y="838200"/>
            <a:ext cx="1143000" cy="1143000"/>
          </a:xfrm>
          <a:prstGeom prst="rect">
            <a:avLst/>
          </a:prstGeom>
          <a:noFill/>
          <a:ln w="9525">
            <a:noFill/>
            <a:miter lim="800000"/>
            <a:headEnd/>
            <a:tailEnd/>
          </a:ln>
        </p:spPr>
      </p:pic>
      <p:pic>
        <p:nvPicPr>
          <p:cNvPr id="6" name="Picture 5" descr="Pengertian Flowchart dan Contoh Simbolnya"/>
          <p:cNvPicPr/>
          <p:nvPr/>
        </p:nvPicPr>
        <p:blipFill>
          <a:blip r:embed="rId3"/>
          <a:srcRect/>
          <a:stretch>
            <a:fillRect/>
          </a:stretch>
        </p:blipFill>
        <p:spPr bwMode="auto">
          <a:xfrm>
            <a:off x="609600" y="2371725"/>
            <a:ext cx="1447800" cy="904875"/>
          </a:xfrm>
          <a:prstGeom prst="rect">
            <a:avLst/>
          </a:prstGeom>
          <a:noFill/>
          <a:ln w="9525">
            <a:noFill/>
            <a:miter lim="800000"/>
            <a:headEnd/>
            <a:tailEnd/>
          </a:ln>
        </p:spPr>
      </p:pic>
      <p:pic>
        <p:nvPicPr>
          <p:cNvPr id="7" name="Picture 6" descr="Pengertian Flowchart dan Contoh Simbolnya"/>
          <p:cNvPicPr/>
          <p:nvPr/>
        </p:nvPicPr>
        <p:blipFill>
          <a:blip r:embed="rId4"/>
          <a:srcRect/>
          <a:stretch>
            <a:fillRect/>
          </a:stretch>
        </p:blipFill>
        <p:spPr bwMode="auto">
          <a:xfrm>
            <a:off x="457200" y="4267200"/>
            <a:ext cx="1828800" cy="990600"/>
          </a:xfrm>
          <a:prstGeom prst="rect">
            <a:avLst/>
          </a:prstGeom>
          <a:noFill/>
          <a:ln w="9525">
            <a:noFill/>
            <a:miter lim="800000"/>
            <a:headEnd/>
            <a:tailEnd/>
          </a:ln>
        </p:spPr>
      </p:pic>
      <p:pic>
        <p:nvPicPr>
          <p:cNvPr id="8" name="Picture 7">
            <a:extLst>
              <a:ext uri="{FF2B5EF4-FFF2-40B4-BE49-F238E27FC236}">
                <a16:creationId xmlns:a16="http://schemas.microsoft.com/office/drawing/2014/main" id="{10804629-BB7C-6672-DDD8-338EB007EC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8600" y="76200"/>
            <a:ext cx="1188725" cy="4539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1258</Words>
  <Application>Microsoft Office PowerPoint</Application>
  <PresentationFormat>On-screen Show (4:3)</PresentationFormat>
  <Paragraphs>114</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Berlin Sans FB</vt:lpstr>
      <vt:lpstr>Calibri</vt:lpstr>
      <vt:lpstr>Source Sans Pro</vt:lpstr>
      <vt:lpstr>Office Theme</vt:lpstr>
      <vt:lpstr>Definisi Flowchart dan UML</vt:lpstr>
      <vt:lpstr>Pengertian dan Definisi Flowchart</vt:lpstr>
      <vt:lpstr>Fungsi Flowchart </vt:lpstr>
      <vt:lpstr>Jenis jenis Flowchart</vt:lpstr>
      <vt:lpstr>PowerPoint Presentation</vt:lpstr>
      <vt:lpstr>Simbol dan Notasi Flowchart</vt:lpstr>
      <vt:lpstr>PowerPoint Presentation</vt:lpstr>
      <vt:lpstr>PowerPoint Presentation</vt:lpstr>
      <vt:lpstr>PowerPoint Presentation</vt:lpstr>
      <vt:lpstr>PowerPoint Presentation</vt:lpstr>
      <vt:lpstr>PowerPoint Presentation</vt:lpstr>
      <vt:lpstr>Pedoman Membuat Flowchart</vt:lpstr>
      <vt:lpstr>PowerPoint Presentation</vt:lpstr>
      <vt:lpstr>PowerPoint Presentation</vt:lpstr>
      <vt:lpstr>Contoh Flowchart</vt:lpstr>
      <vt:lpstr>Pengertian dan Definisi UML</vt:lpstr>
      <vt:lpstr>Fungsi UML</vt:lpstr>
      <vt:lpstr>Jenis jenis UML</vt:lpstr>
      <vt:lpstr>Macam-Macam UML</vt:lpstr>
      <vt:lpstr>Simbol dan Notasi UML</vt:lpstr>
      <vt:lpstr>Simbol dan Notasi UML</vt:lpstr>
      <vt:lpstr>Simbol dan Notasi UML</vt:lpstr>
      <vt:lpstr>Simbol dan Notasi UML</vt:lpstr>
      <vt:lpstr>Jazakumullahu Khoiron Matur Nuwun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Pengertian dan Definisi Flowchart</dc:title>
  <dc:creator>Ayu Dasriani</dc:creator>
  <cp:lastModifiedBy>DM-13</cp:lastModifiedBy>
  <cp:revision>39</cp:revision>
  <dcterms:created xsi:type="dcterms:W3CDTF">2016-03-12T00:36:05Z</dcterms:created>
  <dcterms:modified xsi:type="dcterms:W3CDTF">2022-07-05T13:15:52Z</dcterms:modified>
</cp:coreProperties>
</file>