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9" r:id="rId3"/>
    <p:sldId id="265" r:id="rId4"/>
    <p:sldId id="260" r:id="rId5"/>
    <p:sldId id="264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05" autoAdjust="0"/>
    <p:restoredTop sz="91203" autoAdjust="0"/>
  </p:normalViewPr>
  <p:slideViewPr>
    <p:cSldViewPr snapToGrid="0">
      <p:cViewPr varScale="1">
        <p:scale>
          <a:sx n="70" d="100"/>
          <a:sy n="70" d="100"/>
        </p:scale>
        <p:origin x="9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AF54D1-B33F-4B8B-BDC7-5B44F5B3B10D}" type="datetimeFigureOut">
              <a:rPr lang="es-CO" smtClean="0"/>
              <a:t>24/09/2018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1C145-FB81-4535-A454-A15E1CED5A1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23698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1C145-FB81-4535-A454-A15E1CED5A17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66429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Considerar todas las fuerzas </a:t>
            </a:r>
          </a:p>
          <a:p>
            <a:endParaRPr lang="es-CO" dirty="0"/>
          </a:p>
          <a:p>
            <a:r>
              <a:rPr lang="es-CO" dirty="0"/>
              <a:t>Fuerzas calcularse</a:t>
            </a:r>
            <a:r>
              <a:rPr lang="es-CO" baseline="0" dirty="0"/>
              <a:t> </a:t>
            </a:r>
            <a:r>
              <a:rPr lang="es-CO" baseline="0" dirty="0" err="1"/>
              <a:t>analitcamente</a:t>
            </a:r>
            <a:r>
              <a:rPr lang="es-CO" baseline="0" dirty="0"/>
              <a:t>  , otras necesitan integrador </a:t>
            </a:r>
          </a:p>
          <a:p>
            <a:r>
              <a:rPr lang="es-CO" baseline="0" dirty="0" err="1"/>
              <a:t>Parametros</a:t>
            </a:r>
            <a:r>
              <a:rPr lang="es-CO" baseline="0" dirty="0"/>
              <a:t> 	que varía : Atmosfera compleja  [Isa]</a:t>
            </a:r>
          </a:p>
          <a:p>
            <a:r>
              <a:rPr lang="es-CO" baseline="0" dirty="0"/>
              <a:t>Tierra WGS 84 </a:t>
            </a:r>
          </a:p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C145-FB81-4535-A454-A15E1CED5A17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5247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U DE TEXAS ,[</a:t>
            </a:r>
            <a:r>
              <a:rPr lang="es-CO" dirty="0" err="1"/>
              <a:t>Matlab</a:t>
            </a:r>
            <a:r>
              <a:rPr lang="es-CO" dirty="0"/>
              <a:t>] </a:t>
            </a:r>
          </a:p>
          <a:p>
            <a:r>
              <a:rPr lang="es-CO" dirty="0" err="1"/>
              <a:t>Migracion</a:t>
            </a:r>
            <a:r>
              <a:rPr lang="es-CO" baseline="0" dirty="0"/>
              <a:t> a </a:t>
            </a:r>
            <a:r>
              <a:rPr lang="es-CO" baseline="0" dirty="0" err="1"/>
              <a:t>python</a:t>
            </a:r>
            <a:r>
              <a:rPr lang="es-CO" baseline="0" dirty="0"/>
              <a:t> nuevas aplicaciones :</a:t>
            </a:r>
          </a:p>
          <a:p>
            <a:endParaRPr lang="es-CO" baseline="0" dirty="0"/>
          </a:p>
          <a:p>
            <a:r>
              <a:rPr lang="es-CO" baseline="0" dirty="0"/>
              <a:t>Globos ,vehículos suborbitales , </a:t>
            </a:r>
            <a:r>
              <a:rPr lang="es-CO" baseline="0" dirty="0" err="1"/>
              <a:t>space</a:t>
            </a:r>
            <a:r>
              <a:rPr lang="es-CO" baseline="0" dirty="0"/>
              <a:t> </a:t>
            </a:r>
            <a:r>
              <a:rPr lang="es-CO" baseline="0" dirty="0" err="1"/>
              <a:t>debris</a:t>
            </a:r>
            <a:r>
              <a:rPr lang="es-CO" baseline="0" dirty="0"/>
              <a:t>  , turismo espacial  , vuelos de </a:t>
            </a:r>
            <a:r>
              <a:rPr lang="es-CO" baseline="0" dirty="0" err="1"/>
              <a:t>nanosats</a:t>
            </a:r>
            <a:r>
              <a:rPr lang="es-CO" baseline="0" dirty="0"/>
              <a:t> </a:t>
            </a:r>
          </a:p>
          <a:p>
            <a:r>
              <a:rPr lang="es-CO" baseline="0" dirty="0" err="1"/>
              <a:t>Perfomance</a:t>
            </a:r>
            <a:r>
              <a:rPr lang="es-CO" baseline="0" dirty="0"/>
              <a:t> , calculo de probabilidad de impacto </a:t>
            </a:r>
          </a:p>
          <a:p>
            <a:endParaRPr lang="es-CO" baseline="0" dirty="0"/>
          </a:p>
          <a:p>
            <a:r>
              <a:rPr lang="es-CO" baseline="0" dirty="0"/>
              <a:t>Correcciones orbita estable </a:t>
            </a:r>
          </a:p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C145-FB81-4535-A454-A15E1CED5A17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04623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Medio libre molecular</a:t>
            </a:r>
            <a:r>
              <a:rPr lang="es-CO" baseline="0" dirty="0"/>
              <a:t>  </a:t>
            </a:r>
          </a:p>
          <a:p>
            <a:endParaRPr lang="es-CO" baseline="0" dirty="0"/>
          </a:p>
          <a:p>
            <a:r>
              <a:rPr lang="es-CO" baseline="0" dirty="0"/>
              <a:t>Mencionar </a:t>
            </a:r>
            <a:r>
              <a:rPr lang="es-CO" baseline="0" dirty="0" err="1"/>
              <a:t>ecuacioens</a:t>
            </a:r>
            <a:r>
              <a:rPr lang="es-CO" baseline="0" dirty="0"/>
              <a:t> 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C145-FB81-4535-A454-A15E1CED5A17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64613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U DE TEXAS ,[</a:t>
            </a:r>
            <a:r>
              <a:rPr lang="es-CO" dirty="0" err="1"/>
              <a:t>Matlab</a:t>
            </a:r>
            <a:r>
              <a:rPr lang="es-CO" dirty="0"/>
              <a:t>] </a:t>
            </a:r>
          </a:p>
          <a:p>
            <a:r>
              <a:rPr lang="es-CO" dirty="0" err="1"/>
              <a:t>Migracion</a:t>
            </a:r>
            <a:r>
              <a:rPr lang="es-CO" baseline="0" dirty="0"/>
              <a:t> a </a:t>
            </a:r>
            <a:r>
              <a:rPr lang="es-CO" baseline="0" dirty="0" err="1"/>
              <a:t>python</a:t>
            </a:r>
            <a:r>
              <a:rPr lang="es-CO" baseline="0" dirty="0"/>
              <a:t> nuevas aplicaciones :</a:t>
            </a:r>
          </a:p>
          <a:p>
            <a:endParaRPr lang="es-CO" baseline="0" dirty="0"/>
          </a:p>
          <a:p>
            <a:r>
              <a:rPr lang="es-CO" baseline="0" dirty="0"/>
              <a:t>Globos ,vehículos suborbitales , </a:t>
            </a:r>
            <a:r>
              <a:rPr lang="es-CO" baseline="0" dirty="0" err="1"/>
              <a:t>space</a:t>
            </a:r>
            <a:r>
              <a:rPr lang="es-CO" baseline="0" dirty="0"/>
              <a:t> </a:t>
            </a:r>
            <a:r>
              <a:rPr lang="es-CO" baseline="0" dirty="0" err="1"/>
              <a:t>debris</a:t>
            </a:r>
            <a:r>
              <a:rPr lang="es-CO" baseline="0" dirty="0"/>
              <a:t>  , turismo espacial  , vuelos de </a:t>
            </a:r>
            <a:r>
              <a:rPr lang="es-CO" baseline="0" dirty="0" err="1"/>
              <a:t>nanosats</a:t>
            </a:r>
            <a:r>
              <a:rPr lang="es-CO" baseline="0" dirty="0"/>
              <a:t> </a:t>
            </a:r>
          </a:p>
          <a:p>
            <a:r>
              <a:rPr lang="es-CO" baseline="0" dirty="0" err="1"/>
              <a:t>Perfomance</a:t>
            </a:r>
            <a:r>
              <a:rPr lang="es-CO" baseline="0" dirty="0"/>
              <a:t> , calculo de probabilidad de impacto </a:t>
            </a:r>
          </a:p>
          <a:p>
            <a:endParaRPr lang="es-CO" baseline="0" dirty="0"/>
          </a:p>
          <a:p>
            <a:r>
              <a:rPr lang="es-CO" baseline="0" dirty="0"/>
              <a:t>Correcciones orbita estable </a:t>
            </a:r>
          </a:p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C145-FB81-4535-A454-A15E1CED5A17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63015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Cambiar imagen 2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C145-FB81-4535-A454-A15E1CED5A17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1017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EA4AF-C730-4DB4-B543-383CA3DA1FC7}" type="datetimeFigureOut">
              <a:rPr lang="es-CO" smtClean="0"/>
              <a:t>24/09/2018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516A-2176-42C8-86AE-D6585A26FE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3048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EA4AF-C730-4DB4-B543-383CA3DA1FC7}" type="datetimeFigureOut">
              <a:rPr lang="es-CO" smtClean="0"/>
              <a:t>24/09/2018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516A-2176-42C8-86AE-D6585A26FE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6234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EA4AF-C730-4DB4-B543-383CA3DA1FC7}" type="datetimeFigureOut">
              <a:rPr lang="es-CO" smtClean="0"/>
              <a:t>24/09/2018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516A-2176-42C8-86AE-D6585A26FE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60236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EA4AF-C730-4DB4-B543-383CA3DA1FC7}" type="datetimeFigureOut">
              <a:rPr lang="es-CO" smtClean="0"/>
              <a:t>24/09/2018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516A-2176-42C8-86AE-D6585A26FE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47880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EA4AF-C730-4DB4-B543-383CA3DA1FC7}" type="datetimeFigureOut">
              <a:rPr lang="es-CO" smtClean="0"/>
              <a:t>24/09/2018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516A-2176-42C8-86AE-D6585A26FE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11611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EA4AF-C730-4DB4-B543-383CA3DA1FC7}" type="datetimeFigureOut">
              <a:rPr lang="es-CO" smtClean="0"/>
              <a:t>24/09/2018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516A-2176-42C8-86AE-D6585A26FE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93220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EA4AF-C730-4DB4-B543-383CA3DA1FC7}" type="datetimeFigureOut">
              <a:rPr lang="es-CO" smtClean="0"/>
              <a:t>24/09/2018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516A-2176-42C8-86AE-D6585A26FE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8446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EA4AF-C730-4DB4-B543-383CA3DA1FC7}" type="datetimeFigureOut">
              <a:rPr lang="es-CO" smtClean="0"/>
              <a:t>24/09/2018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516A-2176-42C8-86AE-D6585A26FE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1423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EA4AF-C730-4DB4-B543-383CA3DA1FC7}" type="datetimeFigureOut">
              <a:rPr lang="es-CO" smtClean="0"/>
              <a:t>24/09/2018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516A-2176-42C8-86AE-D6585A26FE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6808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EA4AF-C730-4DB4-B543-383CA3DA1FC7}" type="datetimeFigureOut">
              <a:rPr lang="es-CO" smtClean="0"/>
              <a:t>24/09/2018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516A-2176-42C8-86AE-D6585A26FE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15481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EA4AF-C730-4DB4-B543-383CA3DA1FC7}" type="datetimeFigureOut">
              <a:rPr lang="es-CO" smtClean="0"/>
              <a:t>24/09/2018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516A-2176-42C8-86AE-D6585A26FE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6449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EA4AF-C730-4DB4-B543-383CA3DA1FC7}" type="datetimeFigureOut">
              <a:rPr lang="es-CO" smtClean="0"/>
              <a:t>24/09/2018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E516A-2176-42C8-86AE-D6585A26FE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59033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5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tionary.org/wiki/%CE%B4" TargetMode="External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7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4000" t="-12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2711586" y="2074783"/>
            <a:ext cx="592923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effectLst/>
              </a:rPr>
              <a:t>PYTHON SIMULATION PACKAGE FOR SPACE FLIGHT PROFILES</a:t>
            </a:r>
            <a:endParaRPr lang="es-CO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CO" dirty="0"/>
          </a:p>
        </p:txBody>
      </p:sp>
      <p:pic>
        <p:nvPicPr>
          <p:cNvPr id="1026" name="Picture 2" descr="Resultado de imagen para python logo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4282" y="2163585"/>
            <a:ext cx="1055076" cy="105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6003040" y="4589640"/>
            <a:ext cx="52755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b="1" dirty="0"/>
              <a:t>Sebastián A. Zapata</a:t>
            </a:r>
          </a:p>
          <a:p>
            <a:pPr algn="r"/>
            <a:r>
              <a:rPr lang="es-CO" b="1" dirty="0"/>
              <a:t> Julián M. Arenas</a:t>
            </a:r>
          </a:p>
          <a:p>
            <a:pPr algn="r"/>
            <a:r>
              <a:rPr lang="es-CO" b="1" dirty="0"/>
              <a:t> Jorge I. Zuluaga</a:t>
            </a:r>
            <a:endParaRPr lang="es-CO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D3BB98E9-F271-4B74-993D-9E57B4ECDB3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345" y="5165605"/>
            <a:ext cx="1294482" cy="1218423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2E60A006-700A-4D3B-9C48-9B28993809E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349" y="5165605"/>
            <a:ext cx="921496" cy="121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065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894" y="1928592"/>
            <a:ext cx="3651660" cy="24674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CuadroTexto 4"/>
          <p:cNvSpPr txBox="1"/>
          <p:nvPr/>
        </p:nvSpPr>
        <p:spPr>
          <a:xfrm>
            <a:off x="665289" y="4855512"/>
            <a:ext cx="42911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/>
              <a:t>Universidad de Texas</a:t>
            </a:r>
          </a:p>
          <a:p>
            <a:r>
              <a:rPr lang="es-CO" sz="3200" dirty="0" err="1"/>
              <a:t>Sounding</a:t>
            </a:r>
            <a:r>
              <a:rPr lang="es-CO" sz="3200" dirty="0"/>
              <a:t> </a:t>
            </a:r>
            <a:r>
              <a:rPr lang="es-CO" sz="3200" dirty="0" err="1"/>
              <a:t>Rockets</a:t>
            </a:r>
            <a:endParaRPr lang="es-CO" dirty="0"/>
          </a:p>
        </p:txBody>
      </p:sp>
      <p:pic>
        <p:nvPicPr>
          <p:cNvPr id="1026" name="Picture 2" descr="Resultado de imagen para matlab logo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553" y="705207"/>
            <a:ext cx="827421" cy="74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Resultado de imagen para python logo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085" y="684064"/>
            <a:ext cx="785352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ector recto de flecha 2"/>
          <p:cNvCxnSpPr/>
          <p:nvPr/>
        </p:nvCxnSpPr>
        <p:spPr>
          <a:xfrm>
            <a:off x="5982799" y="1076740"/>
            <a:ext cx="75286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n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437" y="1720196"/>
            <a:ext cx="4362775" cy="24540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8" name="Picture 4" descr="Resultado de imagen para balloon hab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381" y="3788169"/>
            <a:ext cx="2708034" cy="274906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nano sat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3077" y="4387189"/>
            <a:ext cx="3039854" cy="209119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66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82022">
            <a:off x="4429725" y="-30450"/>
            <a:ext cx="4716654" cy="6797112"/>
          </a:xfrm>
          <a:prstGeom prst="rect">
            <a:avLst/>
          </a:prstGeom>
        </p:spPr>
      </p:pic>
      <p:cxnSp>
        <p:nvCxnSpPr>
          <p:cNvPr id="13" name="Conector recto de flecha 12"/>
          <p:cNvCxnSpPr/>
          <p:nvPr/>
        </p:nvCxnSpPr>
        <p:spPr>
          <a:xfrm flipV="1">
            <a:off x="3535680" y="4897120"/>
            <a:ext cx="1564640" cy="14040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 flipH="1">
            <a:off x="5100320" y="3855719"/>
            <a:ext cx="1056919" cy="1041401"/>
          </a:xfrm>
          <a:prstGeom prst="straightConnector1">
            <a:avLst/>
          </a:prstGeom>
          <a:ln w="920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>
            <a:off x="6734646" y="3368106"/>
            <a:ext cx="53405" cy="1300482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 rot="19059327">
            <a:off x="2914359" y="5216091"/>
            <a:ext cx="1950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>
                <a:solidFill>
                  <a:srgbClr val="FF0000"/>
                </a:solidFill>
              </a:rPr>
              <a:t>Thrust</a:t>
            </a:r>
            <a:r>
              <a:rPr lang="es-CO" sz="2800" dirty="0"/>
              <a:t> </a:t>
            </a:r>
            <a:endParaRPr lang="es-CO" dirty="0"/>
          </a:p>
        </p:txBody>
      </p:sp>
      <p:sp>
        <p:nvSpPr>
          <p:cNvPr id="25" name="CuadroTexto 24"/>
          <p:cNvSpPr txBox="1"/>
          <p:nvPr/>
        </p:nvSpPr>
        <p:spPr>
          <a:xfrm>
            <a:off x="6885040" y="4003164"/>
            <a:ext cx="1950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>
                <a:solidFill>
                  <a:schemeClr val="accent6"/>
                </a:solidFill>
              </a:rPr>
              <a:t>Weight</a:t>
            </a:r>
            <a:endParaRPr lang="es-CO" dirty="0">
              <a:solidFill>
                <a:schemeClr val="accent6"/>
              </a:solidFill>
            </a:endParaRPr>
          </a:p>
        </p:txBody>
      </p:sp>
      <p:sp>
        <p:nvSpPr>
          <p:cNvPr id="26" name="CuadroTexto 25"/>
          <p:cNvSpPr txBox="1"/>
          <p:nvPr/>
        </p:nvSpPr>
        <p:spPr>
          <a:xfrm rot="19059327">
            <a:off x="4861089" y="3152769"/>
            <a:ext cx="1950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>
                <a:solidFill>
                  <a:srgbClr val="0070C0"/>
                </a:solidFill>
              </a:rPr>
              <a:t>Drag</a:t>
            </a:r>
            <a:endParaRPr lang="es-CO" dirty="0">
              <a:solidFill>
                <a:srgbClr val="0070C0"/>
              </a:solidFill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376060" y="556558"/>
            <a:ext cx="2573613" cy="36933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Vuelo suborbital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Trayectoria parabólica determinada por la fuerza de gravedad , el empuje y el arrastre aerodinámico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Fases Propulsada , balística y reentrada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</p:txBody>
      </p:sp>
      <p:sp>
        <p:nvSpPr>
          <p:cNvPr id="28" name="CuadroTexto 27"/>
          <p:cNvSpPr txBox="1"/>
          <p:nvPr/>
        </p:nvSpPr>
        <p:spPr>
          <a:xfrm>
            <a:off x="3444240" y="2438553"/>
            <a:ext cx="1747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/>
              <a:t>Modelo Atmosférico 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8723364" y="4132646"/>
            <a:ext cx="1747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/>
              <a:t>WGS 84</a:t>
            </a:r>
          </a:p>
        </p:txBody>
      </p:sp>
      <p:pic>
        <p:nvPicPr>
          <p:cNvPr id="3074" name="Picture 2" descr="Resultado de imagen para center of gravity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877" y="3044940"/>
            <a:ext cx="487613" cy="487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Conector recto de flecha 30"/>
          <p:cNvCxnSpPr/>
          <p:nvPr/>
        </p:nvCxnSpPr>
        <p:spPr>
          <a:xfrm>
            <a:off x="4672832" y="3196310"/>
            <a:ext cx="464802" cy="4864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/>
          <p:nvPr/>
        </p:nvCxnSpPr>
        <p:spPr>
          <a:xfrm flipH="1">
            <a:off x="8067857" y="4363478"/>
            <a:ext cx="583236" cy="4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5985976" y="3713378"/>
            <a:ext cx="339107" cy="335606"/>
          </a:xfrm>
          <a:prstGeom prst="ellipse">
            <a:avLst/>
          </a:prstGeom>
          <a:solidFill>
            <a:schemeClr val="bg1"/>
          </a:solidFill>
          <a:ln w="825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Elipse 1"/>
          <p:cNvSpPr/>
          <p:nvPr/>
        </p:nvSpPr>
        <p:spPr>
          <a:xfrm>
            <a:off x="6034087" y="3759200"/>
            <a:ext cx="242887" cy="243963"/>
          </a:xfrm>
          <a:prstGeom prst="ellipse">
            <a:avLst/>
          </a:prstGeom>
          <a:solidFill>
            <a:schemeClr val="bg1"/>
          </a:solidFill>
          <a:ln w="1079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90809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254" y="0"/>
            <a:ext cx="5929745" cy="6858000"/>
          </a:xfrm>
          <a:prstGeom prst="rect">
            <a:avLst/>
          </a:prstGeom>
        </p:spPr>
      </p:pic>
      <p:pic>
        <p:nvPicPr>
          <p:cNvPr id="2052" name="Picture 4" descr="Resultado de imagen para capas atmosfer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2622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5251" y="4818350"/>
            <a:ext cx="439102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82022">
            <a:off x="4429725" y="-30450"/>
            <a:ext cx="4716654" cy="6797112"/>
          </a:xfrm>
          <a:prstGeom prst="rect">
            <a:avLst/>
          </a:prstGeom>
        </p:spPr>
      </p:pic>
      <p:cxnSp>
        <p:nvCxnSpPr>
          <p:cNvPr id="13" name="Conector recto de flecha 12"/>
          <p:cNvCxnSpPr/>
          <p:nvPr/>
        </p:nvCxnSpPr>
        <p:spPr>
          <a:xfrm flipV="1">
            <a:off x="3535680" y="4897120"/>
            <a:ext cx="1564640" cy="14040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 flipH="1">
            <a:off x="5100320" y="3855719"/>
            <a:ext cx="1056919" cy="1041401"/>
          </a:xfrm>
          <a:prstGeom prst="straightConnector1">
            <a:avLst/>
          </a:prstGeom>
          <a:ln w="920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>
            <a:off x="6734646" y="3368106"/>
            <a:ext cx="53405" cy="1300482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 rot="19059327">
            <a:off x="2914359" y="5216091"/>
            <a:ext cx="1950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>
                <a:solidFill>
                  <a:srgbClr val="FF0000"/>
                </a:solidFill>
              </a:rPr>
              <a:t>Thrust</a:t>
            </a:r>
            <a:r>
              <a:rPr lang="es-CO" sz="2800" dirty="0"/>
              <a:t> </a:t>
            </a:r>
            <a:endParaRPr lang="es-CO" dirty="0"/>
          </a:p>
        </p:txBody>
      </p:sp>
      <p:sp>
        <p:nvSpPr>
          <p:cNvPr id="25" name="CuadroTexto 24"/>
          <p:cNvSpPr txBox="1"/>
          <p:nvPr/>
        </p:nvSpPr>
        <p:spPr>
          <a:xfrm>
            <a:off x="6885040" y="4003164"/>
            <a:ext cx="1950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>
                <a:solidFill>
                  <a:schemeClr val="accent6"/>
                </a:solidFill>
              </a:rPr>
              <a:t>Weight</a:t>
            </a:r>
            <a:endParaRPr lang="es-CO" dirty="0">
              <a:solidFill>
                <a:schemeClr val="accent6"/>
              </a:solidFill>
            </a:endParaRPr>
          </a:p>
        </p:txBody>
      </p:sp>
      <p:sp>
        <p:nvSpPr>
          <p:cNvPr id="26" name="CuadroTexto 25"/>
          <p:cNvSpPr txBox="1"/>
          <p:nvPr/>
        </p:nvSpPr>
        <p:spPr>
          <a:xfrm rot="19059327">
            <a:off x="4861089" y="3152769"/>
            <a:ext cx="1950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>
                <a:solidFill>
                  <a:srgbClr val="0070C0"/>
                </a:solidFill>
              </a:rPr>
              <a:t>Drag</a:t>
            </a:r>
            <a:endParaRPr lang="es-CO" dirty="0">
              <a:solidFill>
                <a:srgbClr val="0070C0"/>
              </a:solidFill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376060" y="556558"/>
            <a:ext cx="2573613" cy="36933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Vuelo suborbital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Trayectoria parabólica determinada por la fuerza de gravedad , el empuje y el arrastre aerodinámico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Fases Propulsada , balística y reentrada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</p:txBody>
      </p:sp>
      <p:sp>
        <p:nvSpPr>
          <p:cNvPr id="28" name="CuadroTexto 27"/>
          <p:cNvSpPr txBox="1"/>
          <p:nvPr/>
        </p:nvSpPr>
        <p:spPr>
          <a:xfrm>
            <a:off x="3444240" y="2438553"/>
            <a:ext cx="1747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/>
              <a:t>Modelo Atmosférico 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8723364" y="4132646"/>
            <a:ext cx="1747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/>
              <a:t>WGS 84</a:t>
            </a:r>
          </a:p>
        </p:txBody>
      </p:sp>
      <p:pic>
        <p:nvPicPr>
          <p:cNvPr id="3074" name="Picture 2" descr="Resultado de imagen para center of gravity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877" y="3044940"/>
            <a:ext cx="487613" cy="487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Conector recto de flecha 30"/>
          <p:cNvCxnSpPr/>
          <p:nvPr/>
        </p:nvCxnSpPr>
        <p:spPr>
          <a:xfrm>
            <a:off x="4672832" y="3196310"/>
            <a:ext cx="464802" cy="4864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/>
          <p:nvPr/>
        </p:nvCxnSpPr>
        <p:spPr>
          <a:xfrm flipH="1">
            <a:off x="8067857" y="4363478"/>
            <a:ext cx="583236" cy="4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5985976" y="3713378"/>
            <a:ext cx="339107" cy="335606"/>
          </a:xfrm>
          <a:prstGeom prst="ellipse">
            <a:avLst/>
          </a:prstGeom>
          <a:solidFill>
            <a:schemeClr val="bg1"/>
          </a:solidFill>
          <a:ln w="825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Elipse 1"/>
          <p:cNvSpPr/>
          <p:nvPr/>
        </p:nvSpPr>
        <p:spPr>
          <a:xfrm>
            <a:off x="6034087" y="3759200"/>
            <a:ext cx="242887" cy="243963"/>
          </a:xfrm>
          <a:prstGeom prst="ellipse">
            <a:avLst/>
          </a:prstGeom>
          <a:solidFill>
            <a:schemeClr val="bg1"/>
          </a:solidFill>
          <a:ln w="1079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70251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18" y="1257274"/>
            <a:ext cx="4370387" cy="37003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5360" y="1222084"/>
            <a:ext cx="4896152" cy="37355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CuadroTexto 6"/>
          <p:cNvSpPr txBox="1"/>
          <p:nvPr/>
        </p:nvSpPr>
        <p:spPr>
          <a:xfrm>
            <a:off x="3901485" y="637309"/>
            <a:ext cx="39069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dirty="0"/>
              <a:t>WGS 84  </a:t>
            </a:r>
            <a:endParaRPr lang="es-CO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9250" y="5058740"/>
            <a:ext cx="7734300" cy="15906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72721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5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221673" y="522150"/>
            <a:ext cx="50822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 err="1"/>
              <a:t>Runge</a:t>
            </a:r>
            <a:r>
              <a:rPr lang="es-CO" sz="3200" dirty="0"/>
              <a:t> </a:t>
            </a:r>
            <a:r>
              <a:rPr lang="es-CO" sz="3200" dirty="0" err="1"/>
              <a:t>Kutta</a:t>
            </a:r>
            <a:r>
              <a:rPr lang="es-CO" sz="3200" dirty="0"/>
              <a:t> 45</a:t>
            </a:r>
          </a:p>
          <a:p>
            <a:endParaRPr lang="es-CO" sz="3200" dirty="0"/>
          </a:p>
          <a:p>
            <a:r>
              <a:rPr lang="es-CO" sz="2400" dirty="0"/>
              <a:t>(Método de integración para </a:t>
            </a:r>
            <a:r>
              <a:rPr lang="es-CO" sz="2400" dirty="0" err="1"/>
              <a:t>ODE´s</a:t>
            </a:r>
            <a:r>
              <a:rPr lang="es-CO" sz="2400" dirty="0"/>
              <a:t> 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/>
              <p:cNvSpPr txBox="1"/>
              <p:nvPr/>
            </p:nvSpPr>
            <p:spPr>
              <a:xfrm>
                <a:off x="5414771" y="957663"/>
                <a:ext cx="6586541" cy="863378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O" sz="3200" b="0" i="1" smtClean="0">
                        <a:latin typeface="Cambria Math" panose="02040503050406030204" pitchFamily="18" charset="0"/>
                      </a:rPr>
                      <m:t>[ </m:t>
                    </m:r>
                    <m:r>
                      <a:rPr lang="es-CO" sz="320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s-CO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3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CO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s-CO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32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s-CO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3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CO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3200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s-CO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l-GR" sz="3200" i="1">
                        <a:latin typeface="Cambria Math" panose="02040503050406030204" pitchFamily="18" charset="0"/>
                      </a:rPr>
                      <m:t>φ</m:t>
                    </m:r>
                    <m:r>
                      <m:rPr>
                        <m:nor/>
                      </m:rPr>
                      <a:rPr lang="es-CO" sz="3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s-CO" sz="3200" i="1" dirty="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s-CO" sz="3200" i="1" dirty="0">
                        <a:latin typeface="Cambria Math" panose="02040503050406030204" pitchFamily="18" charset="0"/>
                      </a:rPr>
                      <m:t>) , </m:t>
                    </m:r>
                    <m:r>
                      <m:rPr>
                        <m:nor/>
                      </m:rPr>
                      <a:rPr lang="es-CO" sz="3200" i="1" dirty="0"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s-CO" sz="3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s-CO" sz="3200" i="1" dirty="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s-CO" sz="3200" i="1" dirty="0">
                        <a:latin typeface="Cambria Math" panose="02040503050406030204" pitchFamily="18" charset="0"/>
                      </a:rPr>
                      <m:t>) , </m:t>
                    </m:r>
                    <m:r>
                      <m:rPr>
                        <m:nor/>
                      </m:rPr>
                      <a:rPr lang="el-GR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l-GR" sz="3200" i="1">
                        <a:latin typeface="Cambria Math" panose="02040503050406030204" pitchFamily="18" charset="0"/>
                      </a:rPr>
                      <m:t>λ</m:t>
                    </m:r>
                    <m:r>
                      <m:rPr>
                        <m:nor/>
                      </m:rPr>
                      <a:rPr lang="es-CO" sz="320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s-CO" sz="3200" i="1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s-CO" sz="3200" i="1">
                        <a:latin typeface="Cambria Math" panose="02040503050406030204" pitchFamily="18" charset="0"/>
                      </a:rPr>
                      <m:t>) , </m:t>
                    </m:r>
                    <m:r>
                      <m:rPr>
                        <m:nor/>
                      </m:rPr>
                      <a:rPr lang="el-GR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s-CO" sz="32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(t) ] </a:t>
                </a:r>
                <a:endParaRPr lang="el-GR" sz="3200" i="1" dirty="0">
                  <a:solidFill>
                    <a:schemeClr val="tx1"/>
                  </a:solidFill>
                  <a:latin typeface="Cambria Math" panose="02040503050406030204" pitchFamily="18" charset="0"/>
                  <a:hlinkClick r:id="rId3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CO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Cuadro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771" y="957663"/>
                <a:ext cx="6586541" cy="86337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n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986" y="2881745"/>
            <a:ext cx="6632014" cy="38487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CuadroTexto 12"/>
          <p:cNvSpPr txBox="1"/>
          <p:nvPr/>
        </p:nvSpPr>
        <p:spPr>
          <a:xfrm>
            <a:off x="0" y="6638137"/>
            <a:ext cx="12746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" dirty="0" err="1"/>
              <a:t>kevin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09479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openresearchsoftware.metajnl.com/articles/10.5334/jors.137/jors-5-137-g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357" y="1113187"/>
            <a:ext cx="60960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1996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559</TotalTime>
  <Words>227</Words>
  <Application>Microsoft Office PowerPoint</Application>
  <PresentationFormat>Panorámica</PresentationFormat>
  <Paragraphs>64</Paragraphs>
  <Slides>8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ASUS</dc:creator>
  <cp:lastModifiedBy>Sebastian</cp:lastModifiedBy>
  <cp:revision>29</cp:revision>
  <dcterms:created xsi:type="dcterms:W3CDTF">2018-09-24T05:38:49Z</dcterms:created>
  <dcterms:modified xsi:type="dcterms:W3CDTF">2018-09-25T08:38:21Z</dcterms:modified>
</cp:coreProperties>
</file>