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6" r:id="rId4"/>
    <p:sldId id="265" r:id="rId5"/>
    <p:sldId id="264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152"/>
    <a:srgbClr val="173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85C47-04D3-1F3D-F10D-4BF13F3073B7}" v="97" dt="2023-09-10T15:50:06.301"/>
    <p1510:client id="{2484ECF8-255C-6754-AEDE-08EFCAEE6D96}" v="25" dt="2023-09-10T20:20:35.371"/>
    <p1510:client id="{7A2E8C63-6582-F51B-1EC7-2E443D98CB82}" v="320" dt="2023-09-10T21:11:53.992"/>
    <p1510:client id="{8FF2EC70-3594-A734-EBDC-69D6B5843569}" v="55" dt="2023-09-10T20:25:42.346"/>
    <p1510:client id="{DCDFC7DF-5E87-4720-A129-AC048942E121}" v="1" dt="2023-09-10T20:25:46.892"/>
    <p1510:client id="{F594BA6A-F695-487A-AA67-3DFB7B6B7C40}" v="2" dt="2023-09-10T21:14:36.920"/>
    <p1510:client id="{FC823970-4E32-87D6-8C81-8F7F60107DC4}" v="9" dt="2023-09-10T20:09:5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rupoastra.github.io/codeac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6817E5C6-B700-51FC-83D6-344C8DAFBD57}"/>
              </a:ext>
            </a:extLst>
          </p:cNvPr>
          <p:cNvSpPr/>
          <p:nvPr/>
        </p:nvSpPr>
        <p:spPr>
          <a:xfrm>
            <a:off x="-4376" y="2070652"/>
            <a:ext cx="12192000" cy="2242867"/>
          </a:xfrm>
          <a:prstGeom prst="rect">
            <a:avLst/>
          </a:prstGeom>
          <a:gradFill flip="none" rotWithShape="1">
            <a:gsLst>
              <a:gs pos="0">
                <a:srgbClr val="17314F">
                  <a:shade val="30000"/>
                  <a:satMod val="115000"/>
                </a:srgbClr>
              </a:gs>
              <a:gs pos="50000">
                <a:srgbClr val="17314F">
                  <a:shade val="67500"/>
                  <a:satMod val="115000"/>
                </a:srgbClr>
              </a:gs>
              <a:gs pos="100000">
                <a:srgbClr val="17314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6414" y="1711834"/>
            <a:ext cx="9452035" cy="1668732"/>
          </a:xfrm>
        </p:spPr>
        <p:txBody>
          <a:bodyPr>
            <a:no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Roboto Slab"/>
                <a:ea typeface="Roboto Slab"/>
                <a:cs typeface="Roboto Slab"/>
              </a:rPr>
              <a:t>Estrategias de control para la desaturación de ruedas de reacción en Cubesats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8302" y="3530151"/>
            <a:ext cx="4270076" cy="6349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Sebastian Augusto Zapata Gil</a:t>
            </a:r>
          </a:p>
        </p:txBody>
      </p:sp>
      <p:pic>
        <p:nvPicPr>
          <p:cNvPr id="4" name="Picture 3" descr="CODEAC BÁSICO.png">
            <a:extLst>
              <a:ext uri="{FF2B5EF4-FFF2-40B4-BE49-F238E27FC236}">
                <a16:creationId xmlns:a16="http://schemas.microsoft.com/office/drawing/2014/main" id="{9071CE72-DA64-71DB-B39B-FFA731316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1" y="486132"/>
            <a:ext cx="3462067" cy="637999"/>
          </a:xfrm>
          <a:prstGeom prst="rect">
            <a:avLst/>
          </a:prstGeom>
        </p:spPr>
      </p:pic>
      <p:pic>
        <p:nvPicPr>
          <p:cNvPr id="8" name="Picture 7" descr="deltav_negro_reduccion.png">
            <a:extLst>
              <a:ext uri="{FF2B5EF4-FFF2-40B4-BE49-F238E27FC236}">
                <a16:creationId xmlns:a16="http://schemas.microsoft.com/office/drawing/2014/main" id="{93E9470F-207F-290C-3125-5A7DD697E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117" y="303360"/>
            <a:ext cx="816636" cy="816637"/>
          </a:xfrm>
          <a:prstGeom prst="rect">
            <a:avLst/>
          </a:prstGeom>
        </p:spPr>
      </p:pic>
      <p:pic>
        <p:nvPicPr>
          <p:cNvPr id="9" name="Picture 8" descr="Logo 1 - ASTRA-07.png">
            <a:extLst>
              <a:ext uri="{FF2B5EF4-FFF2-40B4-BE49-F238E27FC236}">
                <a16:creationId xmlns:a16="http://schemas.microsoft.com/office/drawing/2014/main" id="{2A65F477-C403-755C-2D65-5943CB90F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702" y="297687"/>
            <a:ext cx="931654" cy="827982"/>
          </a:xfrm>
          <a:prstGeom prst="rect">
            <a:avLst/>
          </a:prstGeom>
        </p:spPr>
      </p:pic>
      <p:pic>
        <p:nvPicPr>
          <p:cNvPr id="11" name="Picture 10" descr="voyager_azul_reduccion.png">
            <a:extLst>
              <a:ext uri="{FF2B5EF4-FFF2-40B4-BE49-F238E27FC236}">
                <a16:creationId xmlns:a16="http://schemas.microsoft.com/office/drawing/2014/main" id="{2EE9830C-9C62-A7CD-9B13-26A8E253A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1645" y="303362"/>
            <a:ext cx="773503" cy="8166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F1942F-847C-0949-46EE-24497EB4E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667" y="438761"/>
            <a:ext cx="3045124" cy="761499"/>
          </a:xfrm>
          <a:prstGeom prst="rect">
            <a:avLst/>
          </a:prstGeom>
        </p:spPr>
      </p:pic>
      <p:pic>
        <p:nvPicPr>
          <p:cNvPr id="19" name="Imagen 18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A58F9518-9B15-2378-665D-9B7D5B40040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965" b="63848"/>
          <a:stretch/>
        </p:blipFill>
        <p:spPr>
          <a:xfrm>
            <a:off x="6622210" y="4361918"/>
            <a:ext cx="5566701" cy="2496089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4372512-EC2E-E926-7FA3-7A6376DF4C26}"/>
              </a:ext>
            </a:extLst>
          </p:cNvPr>
          <p:cNvCxnSpPr/>
          <p:nvPr/>
        </p:nvCxnSpPr>
        <p:spPr>
          <a:xfrm>
            <a:off x="1153064" y="3460630"/>
            <a:ext cx="5730814" cy="8627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34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1FA05-064C-2FA4-84E7-7FA88F68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27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Movimiento</a:t>
            </a:r>
            <a:r>
              <a:rPr lang="en-US" sz="4000" dirty="0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 de un vehículo</a:t>
            </a:r>
          </a:p>
        </p:txBody>
      </p:sp>
      <p:pic>
        <p:nvPicPr>
          <p:cNvPr id="11" name="Picture 10" descr="codeac_blanco.png">
            <a:extLst>
              <a:ext uri="{FF2B5EF4-FFF2-40B4-BE49-F238E27FC236}">
                <a16:creationId xmlns:a16="http://schemas.microsoft.com/office/drawing/2014/main" id="{4DB4068F-D41F-53F4-A6F2-0F5C0BFD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192" y="198583"/>
            <a:ext cx="2743201" cy="5086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21B155-C389-0CBE-0111-A59C7833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513" y="293837"/>
            <a:ext cx="3102634" cy="1856478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3121079A-D07E-61FF-A5D7-EA44BE2B9A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76" y="3826142"/>
            <a:ext cx="2781069" cy="2078617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3E22DD9-9919-3701-6843-AC4E40485904}"/>
              </a:ext>
            </a:extLst>
          </p:cNvPr>
          <p:cNvCxnSpPr>
            <a:cxnSpLocks/>
          </p:cNvCxnSpPr>
          <p:nvPr/>
        </p:nvCxnSpPr>
        <p:spPr>
          <a:xfrm flipH="1" flipV="1">
            <a:off x="2801126" y="3337707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2B93394-E8D7-BC0E-65BD-8CF1FA782061}"/>
              </a:ext>
            </a:extLst>
          </p:cNvPr>
          <p:cNvCxnSpPr>
            <a:cxnSpLocks/>
          </p:cNvCxnSpPr>
          <p:nvPr/>
        </p:nvCxnSpPr>
        <p:spPr>
          <a:xfrm flipH="1">
            <a:off x="1519887" y="4893452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EC9FE04-C6A7-01C9-5AB9-9C3C4A4212ED}"/>
              </a:ext>
            </a:extLst>
          </p:cNvPr>
          <p:cNvCxnSpPr>
            <a:cxnSpLocks/>
          </p:cNvCxnSpPr>
          <p:nvPr/>
        </p:nvCxnSpPr>
        <p:spPr>
          <a:xfrm>
            <a:off x="2801126" y="4893452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F113C51-52DA-21F5-5903-1A3DEE0432A9}"/>
                  </a:ext>
                </a:extLst>
              </p:cNvPr>
              <p:cNvSpPr txBox="1"/>
              <p:nvPr/>
            </p:nvSpPr>
            <p:spPr>
              <a:xfrm>
                <a:off x="4219064" y="5580236"/>
                <a:ext cx="448456" cy="288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F113C51-52DA-21F5-5903-1A3DEE043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064" y="5580236"/>
                <a:ext cx="448456" cy="288797"/>
              </a:xfrm>
              <a:prstGeom prst="rect">
                <a:avLst/>
              </a:prstGeom>
              <a:blipFill>
                <a:blip r:embed="rId6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B73300A-D2CF-E5BC-7056-A711917ED7B4}"/>
                  </a:ext>
                </a:extLst>
              </p:cNvPr>
              <p:cNvSpPr txBox="1"/>
              <p:nvPr/>
            </p:nvSpPr>
            <p:spPr>
              <a:xfrm>
                <a:off x="1211198" y="5546223"/>
                <a:ext cx="459485" cy="288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B73300A-D2CF-E5BC-7056-A711917ED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98" y="5546223"/>
                <a:ext cx="459485" cy="288797"/>
              </a:xfrm>
              <a:prstGeom prst="rect">
                <a:avLst/>
              </a:prstGeom>
              <a:blipFill>
                <a:blip r:embed="rId7"/>
                <a:stretch>
                  <a:fillRect l="-12000" t="-8511" r="-1066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63B3164-1DE7-B52D-EFAF-A5433D27E862}"/>
                  </a:ext>
                </a:extLst>
              </p:cNvPr>
              <p:cNvSpPr txBox="1"/>
              <p:nvPr/>
            </p:nvSpPr>
            <p:spPr>
              <a:xfrm>
                <a:off x="2955892" y="3273465"/>
                <a:ext cx="445250" cy="288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63B3164-1DE7-B52D-EFAF-A5433D27E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92" y="3273465"/>
                <a:ext cx="445250" cy="288797"/>
              </a:xfrm>
              <a:prstGeom prst="rect">
                <a:avLst/>
              </a:prstGeom>
              <a:blipFill>
                <a:blip r:embed="rId8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o 34">
            <a:extLst>
              <a:ext uri="{FF2B5EF4-FFF2-40B4-BE49-F238E27FC236}">
                <a16:creationId xmlns:a16="http://schemas.microsoft.com/office/drawing/2014/main" id="{DB18790B-CAAB-11C4-41C7-616CBAAAB6F1}"/>
              </a:ext>
            </a:extLst>
          </p:cNvPr>
          <p:cNvSpPr/>
          <p:nvPr/>
        </p:nvSpPr>
        <p:spPr>
          <a:xfrm>
            <a:off x="-5403664" y="3417863"/>
            <a:ext cx="8333842" cy="3981883"/>
          </a:xfrm>
          <a:prstGeom prst="arc">
            <a:avLst>
              <a:gd name="adj1" fmla="val 16200000"/>
              <a:gd name="adj2" fmla="val 1352872"/>
            </a:avLst>
          </a:prstGeom>
          <a:noFill/>
          <a:ln w="38100">
            <a:solidFill>
              <a:srgbClr val="38415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áfico 35" descr="Flecha lineal: giro a la izquierda con relleno sólido">
            <a:extLst>
              <a:ext uri="{FF2B5EF4-FFF2-40B4-BE49-F238E27FC236}">
                <a16:creationId xmlns:a16="http://schemas.microsoft.com/office/drawing/2014/main" id="{CDC45A4F-CE36-F2F2-771F-AC3130E8CA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71059" y="3757533"/>
            <a:ext cx="584885" cy="584885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37" name="Imagen 36" descr="Diagrama&#10;&#10;Descripción generada automáticamente">
            <a:extLst>
              <a:ext uri="{FF2B5EF4-FFF2-40B4-BE49-F238E27FC236}">
                <a16:creationId xmlns:a16="http://schemas.microsoft.com/office/drawing/2014/main" id="{035EF252-7B7C-548E-0AD9-3B9202C27B39}"/>
              </a:ext>
            </a:extLst>
          </p:cNvPr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676" y="4033801"/>
            <a:ext cx="2781069" cy="2078617"/>
          </a:xfrm>
          <a:prstGeom prst="rect">
            <a:avLst/>
          </a:prstGeom>
        </p:spPr>
      </p:pic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4F78A9E-5A62-3D9A-0264-955191F69082}"/>
              </a:ext>
            </a:extLst>
          </p:cNvPr>
          <p:cNvCxnSpPr>
            <a:cxnSpLocks/>
          </p:cNvCxnSpPr>
          <p:nvPr/>
        </p:nvCxnSpPr>
        <p:spPr>
          <a:xfrm flipH="1" flipV="1">
            <a:off x="9275646" y="343747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45E82BAB-98B6-3EA4-AEE3-3AC8AF0753F6}"/>
              </a:ext>
            </a:extLst>
          </p:cNvPr>
          <p:cNvCxnSpPr>
            <a:cxnSpLocks/>
          </p:cNvCxnSpPr>
          <p:nvPr/>
        </p:nvCxnSpPr>
        <p:spPr>
          <a:xfrm flipH="1">
            <a:off x="7808684" y="4971189"/>
            <a:ext cx="1474781" cy="58488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21967189-9D48-6CD1-400A-5B8E45A1D2BB}"/>
                  </a:ext>
                </a:extLst>
              </p:cNvPr>
              <p:cNvSpPr txBox="1"/>
              <p:nvPr/>
            </p:nvSpPr>
            <p:spPr>
              <a:xfrm>
                <a:off x="10605606" y="5018684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21967189-9D48-6CD1-400A-5B8E45A1D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606" y="5018684"/>
                <a:ext cx="448456" cy="288797"/>
              </a:xfrm>
              <a:prstGeom prst="rect">
                <a:avLst/>
              </a:prstGeom>
              <a:blipFill>
                <a:blip r:embed="rId11"/>
                <a:stretch>
                  <a:fillRect l="-1232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0B97AF5-E751-8A9C-F3D5-1781415FE4E7}"/>
                  </a:ext>
                </a:extLst>
              </p:cNvPr>
              <p:cNvSpPr txBox="1"/>
              <p:nvPr/>
            </p:nvSpPr>
            <p:spPr>
              <a:xfrm>
                <a:off x="7628065" y="5124007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0B97AF5-E751-8A9C-F3D5-1781415FE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065" y="5124007"/>
                <a:ext cx="459485" cy="288797"/>
              </a:xfrm>
              <a:prstGeom prst="rect">
                <a:avLst/>
              </a:prstGeom>
              <a:blipFill>
                <a:blip r:embed="rId12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0D83EE01-D0C1-AAF7-6C41-D88A8C686E98}"/>
                  </a:ext>
                </a:extLst>
              </p:cNvPr>
              <p:cNvSpPr txBox="1"/>
              <p:nvPr/>
            </p:nvSpPr>
            <p:spPr>
              <a:xfrm>
                <a:off x="9422245" y="3429000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0D83EE01-D0C1-AAF7-6C41-D88A8C68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245" y="3429000"/>
                <a:ext cx="445250" cy="288797"/>
              </a:xfrm>
              <a:prstGeom prst="rect">
                <a:avLst/>
              </a:prstGeom>
              <a:blipFill>
                <a:blip r:embed="rId13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Gráfico 42" descr="Flecha lineal: giro a la izquierda con relleno sólido">
            <a:extLst>
              <a:ext uri="{FF2B5EF4-FFF2-40B4-BE49-F238E27FC236}">
                <a16:creationId xmlns:a16="http://schemas.microsoft.com/office/drawing/2014/main" id="{D4C6F89A-C9F2-8844-F0D8-CDBDC60B6B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33054" y="4979352"/>
            <a:ext cx="584885" cy="584885"/>
          </a:xfrm>
          <a:prstGeom prst="rect">
            <a:avLst/>
          </a:prstGeom>
        </p:spPr>
      </p:pic>
      <p:pic>
        <p:nvPicPr>
          <p:cNvPr id="44" name="Gráfico 43" descr="Flecha lineal: giro a la izquierda con relleno sólido">
            <a:extLst>
              <a:ext uri="{FF2B5EF4-FFF2-40B4-BE49-F238E27FC236}">
                <a16:creationId xmlns:a16="http://schemas.microsoft.com/office/drawing/2014/main" id="{8120CB4B-C60E-B7FD-AECE-ABE1519CAC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780202" flipH="1" flipV="1">
            <a:off x="9975439" y="5079397"/>
            <a:ext cx="590402" cy="590402"/>
          </a:xfrm>
          <a:prstGeom prst="rect">
            <a:avLst/>
          </a:prstGeom>
        </p:spPr>
      </p:pic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27C1CD6-2B82-D162-5E1C-BDDB47EFCE66}"/>
              </a:ext>
            </a:extLst>
          </p:cNvPr>
          <p:cNvCxnSpPr>
            <a:cxnSpLocks/>
          </p:cNvCxnSpPr>
          <p:nvPr/>
        </p:nvCxnSpPr>
        <p:spPr>
          <a:xfrm>
            <a:off x="9292161" y="4979352"/>
            <a:ext cx="1404737" cy="602603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A5F1B3A-A800-85D5-42B1-C1FAB10657F2}"/>
                  </a:ext>
                </a:extLst>
              </p:cNvPr>
              <p:cNvSpPr txBox="1"/>
              <p:nvPr/>
            </p:nvSpPr>
            <p:spPr>
              <a:xfrm>
                <a:off x="8252190" y="5397596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A5F1B3A-A800-85D5-42B1-C1FAB1065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90" y="5397596"/>
                <a:ext cx="189475" cy="276999"/>
              </a:xfrm>
              <a:prstGeom prst="rect">
                <a:avLst/>
              </a:prstGeom>
              <a:blipFill>
                <a:blip r:embed="rId14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99A125C3-8B80-8B98-B9B9-6711FEA16B06}"/>
                  </a:ext>
                </a:extLst>
              </p:cNvPr>
              <p:cNvSpPr txBox="1"/>
              <p:nvPr/>
            </p:nvSpPr>
            <p:spPr>
              <a:xfrm>
                <a:off x="10183283" y="4968957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99A125C3-8B80-8B98-B9B9-6711FEA16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283" y="4968957"/>
                <a:ext cx="214931" cy="276999"/>
              </a:xfrm>
              <a:prstGeom prst="rect">
                <a:avLst/>
              </a:prstGeom>
              <a:blipFill>
                <a:blip r:embed="rId15"/>
                <a:stretch>
                  <a:fillRect l="-36111" r="-333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96575BE0-F48A-6F5E-08AB-FFD23A10485F}"/>
                  </a:ext>
                </a:extLst>
              </p:cNvPr>
              <p:cNvSpPr txBox="1"/>
              <p:nvPr/>
            </p:nvSpPr>
            <p:spPr>
              <a:xfrm>
                <a:off x="9608634" y="3818768"/>
                <a:ext cx="218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96575BE0-F48A-6F5E-08AB-FFD23A10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634" y="3818768"/>
                <a:ext cx="218201" cy="276999"/>
              </a:xfrm>
              <a:prstGeom prst="rect">
                <a:avLst/>
              </a:prstGeom>
              <a:blipFill>
                <a:blip r:embed="rId16"/>
                <a:stretch>
                  <a:fillRect l="-38889" t="-2174" r="-3611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uadroTexto 51">
            <a:extLst>
              <a:ext uri="{FF2B5EF4-FFF2-40B4-BE49-F238E27FC236}">
                <a16:creationId xmlns:a16="http://schemas.microsoft.com/office/drawing/2014/main" id="{D4C0768F-0A8E-8031-78C9-293F4DF61FB7}"/>
              </a:ext>
            </a:extLst>
          </p:cNvPr>
          <p:cNvSpPr txBox="1"/>
          <p:nvPr/>
        </p:nvSpPr>
        <p:spPr>
          <a:xfrm>
            <a:off x="1295478" y="2034836"/>
            <a:ext cx="157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Traslación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6E2ACF1-BD7B-ABF5-C27E-232A0D5B6383}"/>
              </a:ext>
            </a:extLst>
          </p:cNvPr>
          <p:cNvSpPr txBox="1"/>
          <p:nvPr/>
        </p:nvSpPr>
        <p:spPr>
          <a:xfrm>
            <a:off x="8565175" y="2092220"/>
            <a:ext cx="157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Rotación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4FD8E7B3-A1ED-4220-B3E8-EC396513C960}"/>
                  </a:ext>
                </a:extLst>
              </p:cNvPr>
              <p:cNvSpPr txBox="1"/>
              <p:nvPr/>
            </p:nvSpPr>
            <p:spPr>
              <a:xfrm>
                <a:off x="3300865" y="1964548"/>
                <a:ext cx="116903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4FD8E7B3-A1ED-4220-B3E8-EC396513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865" y="1964548"/>
                <a:ext cx="1169038" cy="6707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C991B07E-8F99-D8D7-2BD4-DE14165DC79E}"/>
                  </a:ext>
                </a:extLst>
              </p:cNvPr>
              <p:cNvSpPr txBox="1"/>
              <p:nvPr/>
            </p:nvSpPr>
            <p:spPr>
              <a:xfrm>
                <a:off x="6596416" y="1984649"/>
                <a:ext cx="112966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C991B07E-8F99-D8D7-2BD4-DE14165DC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416" y="1984649"/>
                <a:ext cx="1129668" cy="67076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uadroTexto 55">
            <a:extLst>
              <a:ext uri="{FF2B5EF4-FFF2-40B4-BE49-F238E27FC236}">
                <a16:creationId xmlns:a16="http://schemas.microsoft.com/office/drawing/2014/main" id="{A3A5F8FC-E435-74B0-191E-C3C6033C4826}"/>
              </a:ext>
            </a:extLst>
          </p:cNvPr>
          <p:cNvSpPr txBox="1"/>
          <p:nvPr/>
        </p:nvSpPr>
        <p:spPr>
          <a:xfrm>
            <a:off x="1970449" y="2597731"/>
            <a:ext cx="157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rgbClr val="FF0000"/>
                </a:solidFill>
              </a:rPr>
              <a:t>Astrodinámica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23D5E43-6D8E-036B-8B7A-3F43CCEE2D63}"/>
              </a:ext>
            </a:extLst>
          </p:cNvPr>
          <p:cNvSpPr txBox="1"/>
          <p:nvPr/>
        </p:nvSpPr>
        <p:spPr>
          <a:xfrm>
            <a:off x="8212884" y="2557170"/>
            <a:ext cx="268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rgbClr val="FF0000"/>
                </a:solidFill>
              </a:rPr>
              <a:t>Control de actitud</a:t>
            </a:r>
          </a:p>
        </p:txBody>
      </p:sp>
    </p:spTree>
    <p:extLst>
      <p:ext uri="{BB962C8B-B14F-4D97-AF65-F5344CB8AC3E}">
        <p14:creationId xmlns:p14="http://schemas.microsoft.com/office/powerpoint/2010/main" val="63666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FA05-064C-2FA4-84E7-7FA88F68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27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Movimiento</a:t>
            </a:r>
            <a:r>
              <a:rPr lang="en-US" sz="4000" dirty="0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 de un vehículo</a:t>
            </a:r>
          </a:p>
        </p:txBody>
      </p:sp>
      <p:pic>
        <p:nvPicPr>
          <p:cNvPr id="11" name="Picture 10" descr="codeac_blanco.png">
            <a:extLst>
              <a:ext uri="{FF2B5EF4-FFF2-40B4-BE49-F238E27FC236}">
                <a16:creationId xmlns:a16="http://schemas.microsoft.com/office/drawing/2014/main" id="{4DB4068F-D41F-53F4-A6F2-0F5C0BFD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192" y="198583"/>
            <a:ext cx="2743201" cy="5086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21B155-C389-0CBE-0111-A59C7833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513" y="293837"/>
            <a:ext cx="3102634" cy="1856478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3121079A-D07E-61FF-A5D7-EA44BE2B9A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76" y="3826142"/>
            <a:ext cx="2781069" cy="2078617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3E22DD9-9919-3701-6843-AC4E40485904}"/>
              </a:ext>
            </a:extLst>
          </p:cNvPr>
          <p:cNvCxnSpPr>
            <a:cxnSpLocks/>
          </p:cNvCxnSpPr>
          <p:nvPr/>
        </p:nvCxnSpPr>
        <p:spPr>
          <a:xfrm flipH="1" flipV="1">
            <a:off x="2801126" y="3337707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2B93394-E8D7-BC0E-65BD-8CF1FA782061}"/>
              </a:ext>
            </a:extLst>
          </p:cNvPr>
          <p:cNvCxnSpPr>
            <a:cxnSpLocks/>
          </p:cNvCxnSpPr>
          <p:nvPr/>
        </p:nvCxnSpPr>
        <p:spPr>
          <a:xfrm flipH="1">
            <a:off x="1519887" y="4893452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EC9FE04-C6A7-01C9-5AB9-9C3C4A4212ED}"/>
              </a:ext>
            </a:extLst>
          </p:cNvPr>
          <p:cNvCxnSpPr>
            <a:cxnSpLocks/>
          </p:cNvCxnSpPr>
          <p:nvPr/>
        </p:nvCxnSpPr>
        <p:spPr>
          <a:xfrm>
            <a:off x="2801126" y="4893452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F113C51-52DA-21F5-5903-1A3DEE0432A9}"/>
                  </a:ext>
                </a:extLst>
              </p:cNvPr>
              <p:cNvSpPr txBox="1"/>
              <p:nvPr/>
            </p:nvSpPr>
            <p:spPr>
              <a:xfrm>
                <a:off x="4219064" y="5580236"/>
                <a:ext cx="448456" cy="288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F113C51-52DA-21F5-5903-1A3DEE043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064" y="5580236"/>
                <a:ext cx="448456" cy="288797"/>
              </a:xfrm>
              <a:prstGeom prst="rect">
                <a:avLst/>
              </a:prstGeom>
              <a:blipFill>
                <a:blip r:embed="rId6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B73300A-D2CF-E5BC-7056-A711917ED7B4}"/>
                  </a:ext>
                </a:extLst>
              </p:cNvPr>
              <p:cNvSpPr txBox="1"/>
              <p:nvPr/>
            </p:nvSpPr>
            <p:spPr>
              <a:xfrm>
                <a:off x="1211198" y="5546223"/>
                <a:ext cx="459485" cy="288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B73300A-D2CF-E5BC-7056-A711917ED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98" y="5546223"/>
                <a:ext cx="459485" cy="288797"/>
              </a:xfrm>
              <a:prstGeom prst="rect">
                <a:avLst/>
              </a:prstGeom>
              <a:blipFill>
                <a:blip r:embed="rId7"/>
                <a:stretch>
                  <a:fillRect l="-12000" t="-8511" r="-1066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63B3164-1DE7-B52D-EFAF-A5433D27E862}"/>
                  </a:ext>
                </a:extLst>
              </p:cNvPr>
              <p:cNvSpPr txBox="1"/>
              <p:nvPr/>
            </p:nvSpPr>
            <p:spPr>
              <a:xfrm>
                <a:off x="2955892" y="3273465"/>
                <a:ext cx="445250" cy="288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63B3164-1DE7-B52D-EFAF-A5433D27E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92" y="3273465"/>
                <a:ext cx="445250" cy="288797"/>
              </a:xfrm>
              <a:prstGeom prst="rect">
                <a:avLst/>
              </a:prstGeom>
              <a:blipFill>
                <a:blip r:embed="rId8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o 34">
            <a:extLst>
              <a:ext uri="{FF2B5EF4-FFF2-40B4-BE49-F238E27FC236}">
                <a16:creationId xmlns:a16="http://schemas.microsoft.com/office/drawing/2014/main" id="{DB18790B-CAAB-11C4-41C7-616CBAAAB6F1}"/>
              </a:ext>
            </a:extLst>
          </p:cNvPr>
          <p:cNvSpPr/>
          <p:nvPr/>
        </p:nvSpPr>
        <p:spPr>
          <a:xfrm>
            <a:off x="-5403664" y="3417863"/>
            <a:ext cx="8333842" cy="3981883"/>
          </a:xfrm>
          <a:prstGeom prst="arc">
            <a:avLst>
              <a:gd name="adj1" fmla="val 16200000"/>
              <a:gd name="adj2" fmla="val 1352872"/>
            </a:avLst>
          </a:prstGeom>
          <a:noFill/>
          <a:ln w="38100">
            <a:solidFill>
              <a:srgbClr val="38415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áfico 35" descr="Flecha lineal: giro a la izquierda con relleno sólido">
            <a:extLst>
              <a:ext uri="{FF2B5EF4-FFF2-40B4-BE49-F238E27FC236}">
                <a16:creationId xmlns:a16="http://schemas.microsoft.com/office/drawing/2014/main" id="{CDC45A4F-CE36-F2F2-771F-AC3130E8CA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71059" y="3757533"/>
            <a:ext cx="584885" cy="584885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37" name="Imagen 36" descr="Diagrama&#10;&#10;Descripción generada automáticamente">
            <a:extLst>
              <a:ext uri="{FF2B5EF4-FFF2-40B4-BE49-F238E27FC236}">
                <a16:creationId xmlns:a16="http://schemas.microsoft.com/office/drawing/2014/main" id="{035EF252-7B7C-548E-0AD9-3B9202C27B39}"/>
              </a:ext>
            </a:extLst>
          </p:cNvPr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676" y="4033801"/>
            <a:ext cx="2781069" cy="2078617"/>
          </a:xfrm>
          <a:prstGeom prst="rect">
            <a:avLst/>
          </a:prstGeom>
        </p:spPr>
      </p:pic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4F78A9E-5A62-3D9A-0264-955191F69082}"/>
              </a:ext>
            </a:extLst>
          </p:cNvPr>
          <p:cNvCxnSpPr>
            <a:cxnSpLocks/>
          </p:cNvCxnSpPr>
          <p:nvPr/>
        </p:nvCxnSpPr>
        <p:spPr>
          <a:xfrm flipH="1" flipV="1">
            <a:off x="9275646" y="343747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45E82BAB-98B6-3EA4-AEE3-3AC8AF0753F6}"/>
              </a:ext>
            </a:extLst>
          </p:cNvPr>
          <p:cNvCxnSpPr>
            <a:cxnSpLocks/>
          </p:cNvCxnSpPr>
          <p:nvPr/>
        </p:nvCxnSpPr>
        <p:spPr>
          <a:xfrm flipH="1">
            <a:off x="7808684" y="4971189"/>
            <a:ext cx="1474781" cy="58488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21967189-9D48-6CD1-400A-5B8E45A1D2BB}"/>
                  </a:ext>
                </a:extLst>
              </p:cNvPr>
              <p:cNvSpPr txBox="1"/>
              <p:nvPr/>
            </p:nvSpPr>
            <p:spPr>
              <a:xfrm>
                <a:off x="10605606" y="5018684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21967189-9D48-6CD1-400A-5B8E45A1D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606" y="5018684"/>
                <a:ext cx="448456" cy="288797"/>
              </a:xfrm>
              <a:prstGeom prst="rect">
                <a:avLst/>
              </a:prstGeom>
              <a:blipFill>
                <a:blip r:embed="rId11"/>
                <a:stretch>
                  <a:fillRect l="-1232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0B97AF5-E751-8A9C-F3D5-1781415FE4E7}"/>
                  </a:ext>
                </a:extLst>
              </p:cNvPr>
              <p:cNvSpPr txBox="1"/>
              <p:nvPr/>
            </p:nvSpPr>
            <p:spPr>
              <a:xfrm>
                <a:off x="7628065" y="5124007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0B97AF5-E751-8A9C-F3D5-1781415FE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065" y="5124007"/>
                <a:ext cx="459485" cy="288797"/>
              </a:xfrm>
              <a:prstGeom prst="rect">
                <a:avLst/>
              </a:prstGeom>
              <a:blipFill>
                <a:blip r:embed="rId12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0D83EE01-D0C1-AAF7-6C41-D88A8C686E98}"/>
                  </a:ext>
                </a:extLst>
              </p:cNvPr>
              <p:cNvSpPr txBox="1"/>
              <p:nvPr/>
            </p:nvSpPr>
            <p:spPr>
              <a:xfrm>
                <a:off x="9422245" y="3429000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0D83EE01-D0C1-AAF7-6C41-D88A8C68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245" y="3429000"/>
                <a:ext cx="445250" cy="288797"/>
              </a:xfrm>
              <a:prstGeom prst="rect">
                <a:avLst/>
              </a:prstGeom>
              <a:blipFill>
                <a:blip r:embed="rId13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Gráfico 42" descr="Flecha lineal: giro a la izquierda con relleno sólido">
            <a:extLst>
              <a:ext uri="{FF2B5EF4-FFF2-40B4-BE49-F238E27FC236}">
                <a16:creationId xmlns:a16="http://schemas.microsoft.com/office/drawing/2014/main" id="{D4C6F89A-C9F2-8844-F0D8-CDBDC60B6B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33054" y="4979352"/>
            <a:ext cx="584885" cy="584885"/>
          </a:xfrm>
          <a:prstGeom prst="rect">
            <a:avLst/>
          </a:prstGeom>
        </p:spPr>
      </p:pic>
      <p:pic>
        <p:nvPicPr>
          <p:cNvPr id="44" name="Gráfico 43" descr="Flecha lineal: giro a la izquierda con relleno sólido">
            <a:extLst>
              <a:ext uri="{FF2B5EF4-FFF2-40B4-BE49-F238E27FC236}">
                <a16:creationId xmlns:a16="http://schemas.microsoft.com/office/drawing/2014/main" id="{8120CB4B-C60E-B7FD-AECE-ABE1519CAC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780202" flipH="1" flipV="1">
            <a:off x="9975439" y="5079397"/>
            <a:ext cx="590402" cy="590402"/>
          </a:xfrm>
          <a:prstGeom prst="rect">
            <a:avLst/>
          </a:prstGeom>
        </p:spPr>
      </p:pic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27C1CD6-2B82-D162-5E1C-BDDB47EFCE66}"/>
              </a:ext>
            </a:extLst>
          </p:cNvPr>
          <p:cNvCxnSpPr>
            <a:cxnSpLocks/>
          </p:cNvCxnSpPr>
          <p:nvPr/>
        </p:nvCxnSpPr>
        <p:spPr>
          <a:xfrm>
            <a:off x="9292161" y="4979352"/>
            <a:ext cx="1404737" cy="602603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A5F1B3A-A800-85D5-42B1-C1FAB10657F2}"/>
                  </a:ext>
                </a:extLst>
              </p:cNvPr>
              <p:cNvSpPr txBox="1"/>
              <p:nvPr/>
            </p:nvSpPr>
            <p:spPr>
              <a:xfrm>
                <a:off x="8252190" y="5397596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A5F1B3A-A800-85D5-42B1-C1FAB1065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90" y="5397596"/>
                <a:ext cx="189475" cy="276999"/>
              </a:xfrm>
              <a:prstGeom prst="rect">
                <a:avLst/>
              </a:prstGeom>
              <a:blipFill>
                <a:blip r:embed="rId14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99A125C3-8B80-8B98-B9B9-6711FEA16B06}"/>
                  </a:ext>
                </a:extLst>
              </p:cNvPr>
              <p:cNvSpPr txBox="1"/>
              <p:nvPr/>
            </p:nvSpPr>
            <p:spPr>
              <a:xfrm>
                <a:off x="10183283" y="4968957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99A125C3-8B80-8B98-B9B9-6711FEA16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283" y="4968957"/>
                <a:ext cx="214931" cy="276999"/>
              </a:xfrm>
              <a:prstGeom prst="rect">
                <a:avLst/>
              </a:prstGeom>
              <a:blipFill>
                <a:blip r:embed="rId15"/>
                <a:stretch>
                  <a:fillRect l="-36111" r="-333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96575BE0-F48A-6F5E-08AB-FFD23A10485F}"/>
                  </a:ext>
                </a:extLst>
              </p:cNvPr>
              <p:cNvSpPr txBox="1"/>
              <p:nvPr/>
            </p:nvSpPr>
            <p:spPr>
              <a:xfrm>
                <a:off x="9608634" y="3818768"/>
                <a:ext cx="218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96575BE0-F48A-6F5E-08AB-FFD23A10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634" y="3818768"/>
                <a:ext cx="218201" cy="276999"/>
              </a:xfrm>
              <a:prstGeom prst="rect">
                <a:avLst/>
              </a:prstGeom>
              <a:blipFill>
                <a:blip r:embed="rId16"/>
                <a:stretch>
                  <a:fillRect l="-38889" t="-2174" r="-3611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uadroTexto 51">
            <a:extLst>
              <a:ext uri="{FF2B5EF4-FFF2-40B4-BE49-F238E27FC236}">
                <a16:creationId xmlns:a16="http://schemas.microsoft.com/office/drawing/2014/main" id="{D4C0768F-0A8E-8031-78C9-293F4DF61FB7}"/>
              </a:ext>
            </a:extLst>
          </p:cNvPr>
          <p:cNvSpPr txBox="1"/>
          <p:nvPr/>
        </p:nvSpPr>
        <p:spPr>
          <a:xfrm>
            <a:off x="1295478" y="2034836"/>
            <a:ext cx="157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Traslación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6E2ACF1-BD7B-ABF5-C27E-232A0D5B6383}"/>
              </a:ext>
            </a:extLst>
          </p:cNvPr>
          <p:cNvSpPr txBox="1"/>
          <p:nvPr/>
        </p:nvSpPr>
        <p:spPr>
          <a:xfrm>
            <a:off x="8565175" y="2092220"/>
            <a:ext cx="157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Rotación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4FD8E7B3-A1ED-4220-B3E8-EC396513C960}"/>
                  </a:ext>
                </a:extLst>
              </p:cNvPr>
              <p:cNvSpPr txBox="1"/>
              <p:nvPr/>
            </p:nvSpPr>
            <p:spPr>
              <a:xfrm>
                <a:off x="3300865" y="1964548"/>
                <a:ext cx="116903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4FD8E7B3-A1ED-4220-B3E8-EC396513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865" y="1964548"/>
                <a:ext cx="1169038" cy="6707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C991B07E-8F99-D8D7-2BD4-DE14165DC79E}"/>
                  </a:ext>
                </a:extLst>
              </p:cNvPr>
              <p:cNvSpPr txBox="1"/>
              <p:nvPr/>
            </p:nvSpPr>
            <p:spPr>
              <a:xfrm>
                <a:off x="6596416" y="1984649"/>
                <a:ext cx="112966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C991B07E-8F99-D8D7-2BD4-DE14165DC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416" y="1984649"/>
                <a:ext cx="1129668" cy="67076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uadroTexto 55">
            <a:extLst>
              <a:ext uri="{FF2B5EF4-FFF2-40B4-BE49-F238E27FC236}">
                <a16:creationId xmlns:a16="http://schemas.microsoft.com/office/drawing/2014/main" id="{A3A5F8FC-E435-74B0-191E-C3C6033C4826}"/>
              </a:ext>
            </a:extLst>
          </p:cNvPr>
          <p:cNvSpPr txBox="1"/>
          <p:nvPr/>
        </p:nvSpPr>
        <p:spPr>
          <a:xfrm>
            <a:off x="1970449" y="2597731"/>
            <a:ext cx="157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rgbClr val="FF0000"/>
                </a:solidFill>
              </a:rPr>
              <a:t>Astrodinámica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23D5E43-6D8E-036B-8B7A-3F43CCEE2D63}"/>
              </a:ext>
            </a:extLst>
          </p:cNvPr>
          <p:cNvSpPr txBox="1"/>
          <p:nvPr/>
        </p:nvSpPr>
        <p:spPr>
          <a:xfrm>
            <a:off x="8212884" y="2557170"/>
            <a:ext cx="268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rgbClr val="FF0000"/>
                </a:solidFill>
              </a:rPr>
              <a:t>Control de actitud</a:t>
            </a:r>
          </a:p>
        </p:txBody>
      </p:sp>
    </p:spTree>
    <p:extLst>
      <p:ext uri="{BB962C8B-B14F-4D97-AF65-F5344CB8AC3E}">
        <p14:creationId xmlns:p14="http://schemas.microsoft.com/office/powerpoint/2010/main" val="385389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FA05-064C-2FA4-84E7-7FA88F68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27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Movimiento</a:t>
            </a:r>
            <a:r>
              <a:rPr lang="en-US" sz="4000" dirty="0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 de un vehículo</a:t>
            </a:r>
          </a:p>
        </p:txBody>
      </p:sp>
      <p:pic>
        <p:nvPicPr>
          <p:cNvPr id="11" name="Picture 10" descr="codeac_blanco.png">
            <a:extLst>
              <a:ext uri="{FF2B5EF4-FFF2-40B4-BE49-F238E27FC236}">
                <a16:creationId xmlns:a16="http://schemas.microsoft.com/office/drawing/2014/main" id="{4DB4068F-D41F-53F4-A6F2-0F5C0BFD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192" y="198583"/>
            <a:ext cx="2743201" cy="5086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21B155-C389-0CBE-0111-A59C7833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513" y="293837"/>
            <a:ext cx="3102634" cy="1856478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3121079A-D07E-61FF-A5D7-EA44BE2B9A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76" y="3826142"/>
            <a:ext cx="2781069" cy="2078617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3E22DD9-9919-3701-6843-AC4E40485904}"/>
              </a:ext>
            </a:extLst>
          </p:cNvPr>
          <p:cNvCxnSpPr>
            <a:cxnSpLocks/>
          </p:cNvCxnSpPr>
          <p:nvPr/>
        </p:nvCxnSpPr>
        <p:spPr>
          <a:xfrm flipH="1" flipV="1">
            <a:off x="2801126" y="3337707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2B93394-E8D7-BC0E-65BD-8CF1FA782061}"/>
              </a:ext>
            </a:extLst>
          </p:cNvPr>
          <p:cNvCxnSpPr>
            <a:cxnSpLocks/>
          </p:cNvCxnSpPr>
          <p:nvPr/>
        </p:nvCxnSpPr>
        <p:spPr>
          <a:xfrm flipH="1">
            <a:off x="1519887" y="4893452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EC9FE04-C6A7-01C9-5AB9-9C3C4A4212ED}"/>
              </a:ext>
            </a:extLst>
          </p:cNvPr>
          <p:cNvCxnSpPr>
            <a:cxnSpLocks/>
          </p:cNvCxnSpPr>
          <p:nvPr/>
        </p:nvCxnSpPr>
        <p:spPr>
          <a:xfrm>
            <a:off x="2801126" y="4893452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F113C51-52DA-21F5-5903-1A3DEE0432A9}"/>
                  </a:ext>
                </a:extLst>
              </p:cNvPr>
              <p:cNvSpPr txBox="1"/>
              <p:nvPr/>
            </p:nvSpPr>
            <p:spPr>
              <a:xfrm>
                <a:off x="4219064" y="5580236"/>
                <a:ext cx="448456" cy="288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F113C51-52DA-21F5-5903-1A3DEE043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064" y="5580236"/>
                <a:ext cx="448456" cy="288797"/>
              </a:xfrm>
              <a:prstGeom prst="rect">
                <a:avLst/>
              </a:prstGeom>
              <a:blipFill>
                <a:blip r:embed="rId6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B73300A-D2CF-E5BC-7056-A711917ED7B4}"/>
                  </a:ext>
                </a:extLst>
              </p:cNvPr>
              <p:cNvSpPr txBox="1"/>
              <p:nvPr/>
            </p:nvSpPr>
            <p:spPr>
              <a:xfrm>
                <a:off x="1211198" y="5546223"/>
                <a:ext cx="459485" cy="288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B73300A-D2CF-E5BC-7056-A711917ED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98" y="5546223"/>
                <a:ext cx="459485" cy="288797"/>
              </a:xfrm>
              <a:prstGeom prst="rect">
                <a:avLst/>
              </a:prstGeom>
              <a:blipFill>
                <a:blip r:embed="rId7"/>
                <a:stretch>
                  <a:fillRect l="-12000" t="-8511" r="-1066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63B3164-1DE7-B52D-EFAF-A5433D27E862}"/>
                  </a:ext>
                </a:extLst>
              </p:cNvPr>
              <p:cNvSpPr txBox="1"/>
              <p:nvPr/>
            </p:nvSpPr>
            <p:spPr>
              <a:xfrm>
                <a:off x="2955892" y="3273465"/>
                <a:ext cx="445250" cy="288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63B3164-1DE7-B52D-EFAF-A5433D27E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92" y="3273465"/>
                <a:ext cx="445250" cy="288797"/>
              </a:xfrm>
              <a:prstGeom prst="rect">
                <a:avLst/>
              </a:prstGeom>
              <a:blipFill>
                <a:blip r:embed="rId8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o 34">
            <a:extLst>
              <a:ext uri="{FF2B5EF4-FFF2-40B4-BE49-F238E27FC236}">
                <a16:creationId xmlns:a16="http://schemas.microsoft.com/office/drawing/2014/main" id="{DB18790B-CAAB-11C4-41C7-616CBAAAB6F1}"/>
              </a:ext>
            </a:extLst>
          </p:cNvPr>
          <p:cNvSpPr/>
          <p:nvPr/>
        </p:nvSpPr>
        <p:spPr>
          <a:xfrm>
            <a:off x="-5403664" y="3417863"/>
            <a:ext cx="8333842" cy="3981883"/>
          </a:xfrm>
          <a:prstGeom prst="arc">
            <a:avLst>
              <a:gd name="adj1" fmla="val 16200000"/>
              <a:gd name="adj2" fmla="val 1352872"/>
            </a:avLst>
          </a:prstGeom>
          <a:noFill/>
          <a:ln w="38100">
            <a:solidFill>
              <a:srgbClr val="38415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áfico 35" descr="Flecha lineal: giro a la izquierda con relleno sólido">
            <a:extLst>
              <a:ext uri="{FF2B5EF4-FFF2-40B4-BE49-F238E27FC236}">
                <a16:creationId xmlns:a16="http://schemas.microsoft.com/office/drawing/2014/main" id="{CDC45A4F-CE36-F2F2-771F-AC3130E8CA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71059" y="3757533"/>
            <a:ext cx="584885" cy="584885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37" name="Imagen 36" descr="Diagrama&#10;&#10;Descripción generada automáticamente">
            <a:extLst>
              <a:ext uri="{FF2B5EF4-FFF2-40B4-BE49-F238E27FC236}">
                <a16:creationId xmlns:a16="http://schemas.microsoft.com/office/drawing/2014/main" id="{035EF252-7B7C-548E-0AD9-3B9202C27B39}"/>
              </a:ext>
            </a:extLst>
          </p:cNvPr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676" y="4033801"/>
            <a:ext cx="2781069" cy="2078617"/>
          </a:xfrm>
          <a:prstGeom prst="rect">
            <a:avLst/>
          </a:prstGeom>
        </p:spPr>
      </p:pic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4F78A9E-5A62-3D9A-0264-955191F69082}"/>
              </a:ext>
            </a:extLst>
          </p:cNvPr>
          <p:cNvCxnSpPr>
            <a:cxnSpLocks/>
          </p:cNvCxnSpPr>
          <p:nvPr/>
        </p:nvCxnSpPr>
        <p:spPr>
          <a:xfrm flipH="1" flipV="1">
            <a:off x="9275646" y="343747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45E82BAB-98B6-3EA4-AEE3-3AC8AF0753F6}"/>
              </a:ext>
            </a:extLst>
          </p:cNvPr>
          <p:cNvCxnSpPr>
            <a:cxnSpLocks/>
          </p:cNvCxnSpPr>
          <p:nvPr/>
        </p:nvCxnSpPr>
        <p:spPr>
          <a:xfrm flipH="1">
            <a:off x="7808684" y="4971189"/>
            <a:ext cx="1474781" cy="58488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21967189-9D48-6CD1-400A-5B8E45A1D2BB}"/>
                  </a:ext>
                </a:extLst>
              </p:cNvPr>
              <p:cNvSpPr txBox="1"/>
              <p:nvPr/>
            </p:nvSpPr>
            <p:spPr>
              <a:xfrm>
                <a:off x="10605606" y="5018684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21967189-9D48-6CD1-400A-5B8E45A1D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606" y="5018684"/>
                <a:ext cx="448456" cy="288797"/>
              </a:xfrm>
              <a:prstGeom prst="rect">
                <a:avLst/>
              </a:prstGeom>
              <a:blipFill>
                <a:blip r:embed="rId11"/>
                <a:stretch>
                  <a:fillRect l="-1232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0B97AF5-E751-8A9C-F3D5-1781415FE4E7}"/>
                  </a:ext>
                </a:extLst>
              </p:cNvPr>
              <p:cNvSpPr txBox="1"/>
              <p:nvPr/>
            </p:nvSpPr>
            <p:spPr>
              <a:xfrm>
                <a:off x="7628065" y="5124007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0B97AF5-E751-8A9C-F3D5-1781415FE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065" y="5124007"/>
                <a:ext cx="459485" cy="288797"/>
              </a:xfrm>
              <a:prstGeom prst="rect">
                <a:avLst/>
              </a:prstGeom>
              <a:blipFill>
                <a:blip r:embed="rId12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0D83EE01-D0C1-AAF7-6C41-D88A8C686E98}"/>
                  </a:ext>
                </a:extLst>
              </p:cNvPr>
              <p:cNvSpPr txBox="1"/>
              <p:nvPr/>
            </p:nvSpPr>
            <p:spPr>
              <a:xfrm>
                <a:off x="9422245" y="3429000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0D83EE01-D0C1-AAF7-6C41-D88A8C68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245" y="3429000"/>
                <a:ext cx="445250" cy="288797"/>
              </a:xfrm>
              <a:prstGeom prst="rect">
                <a:avLst/>
              </a:prstGeom>
              <a:blipFill>
                <a:blip r:embed="rId13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Gráfico 42" descr="Flecha lineal: giro a la izquierda con relleno sólido">
            <a:extLst>
              <a:ext uri="{FF2B5EF4-FFF2-40B4-BE49-F238E27FC236}">
                <a16:creationId xmlns:a16="http://schemas.microsoft.com/office/drawing/2014/main" id="{D4C6F89A-C9F2-8844-F0D8-CDBDC60B6B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33054" y="4979352"/>
            <a:ext cx="584885" cy="584885"/>
          </a:xfrm>
          <a:prstGeom prst="rect">
            <a:avLst/>
          </a:prstGeom>
        </p:spPr>
      </p:pic>
      <p:pic>
        <p:nvPicPr>
          <p:cNvPr id="44" name="Gráfico 43" descr="Flecha lineal: giro a la izquierda con relleno sólido">
            <a:extLst>
              <a:ext uri="{FF2B5EF4-FFF2-40B4-BE49-F238E27FC236}">
                <a16:creationId xmlns:a16="http://schemas.microsoft.com/office/drawing/2014/main" id="{8120CB4B-C60E-B7FD-AECE-ABE1519CAC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780202" flipH="1" flipV="1">
            <a:off x="9975439" y="5079397"/>
            <a:ext cx="590402" cy="590402"/>
          </a:xfrm>
          <a:prstGeom prst="rect">
            <a:avLst/>
          </a:prstGeom>
        </p:spPr>
      </p:pic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27C1CD6-2B82-D162-5E1C-BDDB47EFCE66}"/>
              </a:ext>
            </a:extLst>
          </p:cNvPr>
          <p:cNvCxnSpPr>
            <a:cxnSpLocks/>
          </p:cNvCxnSpPr>
          <p:nvPr/>
        </p:nvCxnSpPr>
        <p:spPr>
          <a:xfrm>
            <a:off x="9292161" y="4979352"/>
            <a:ext cx="1404737" cy="602603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A5F1B3A-A800-85D5-42B1-C1FAB10657F2}"/>
                  </a:ext>
                </a:extLst>
              </p:cNvPr>
              <p:cNvSpPr txBox="1"/>
              <p:nvPr/>
            </p:nvSpPr>
            <p:spPr>
              <a:xfrm>
                <a:off x="8252190" y="5397596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A5F1B3A-A800-85D5-42B1-C1FAB1065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90" y="5397596"/>
                <a:ext cx="189475" cy="276999"/>
              </a:xfrm>
              <a:prstGeom prst="rect">
                <a:avLst/>
              </a:prstGeom>
              <a:blipFill>
                <a:blip r:embed="rId14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99A125C3-8B80-8B98-B9B9-6711FEA16B06}"/>
                  </a:ext>
                </a:extLst>
              </p:cNvPr>
              <p:cNvSpPr txBox="1"/>
              <p:nvPr/>
            </p:nvSpPr>
            <p:spPr>
              <a:xfrm>
                <a:off x="10183283" y="4968957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99A125C3-8B80-8B98-B9B9-6711FEA16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283" y="4968957"/>
                <a:ext cx="214931" cy="276999"/>
              </a:xfrm>
              <a:prstGeom prst="rect">
                <a:avLst/>
              </a:prstGeom>
              <a:blipFill>
                <a:blip r:embed="rId15"/>
                <a:stretch>
                  <a:fillRect l="-36111" r="-333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96575BE0-F48A-6F5E-08AB-FFD23A10485F}"/>
                  </a:ext>
                </a:extLst>
              </p:cNvPr>
              <p:cNvSpPr txBox="1"/>
              <p:nvPr/>
            </p:nvSpPr>
            <p:spPr>
              <a:xfrm>
                <a:off x="9608634" y="3818768"/>
                <a:ext cx="218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96575BE0-F48A-6F5E-08AB-FFD23A10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634" y="3818768"/>
                <a:ext cx="218201" cy="276999"/>
              </a:xfrm>
              <a:prstGeom prst="rect">
                <a:avLst/>
              </a:prstGeom>
              <a:blipFill>
                <a:blip r:embed="rId16"/>
                <a:stretch>
                  <a:fillRect l="-38889" t="-2174" r="-3611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uadroTexto 51">
            <a:extLst>
              <a:ext uri="{FF2B5EF4-FFF2-40B4-BE49-F238E27FC236}">
                <a16:creationId xmlns:a16="http://schemas.microsoft.com/office/drawing/2014/main" id="{D4C0768F-0A8E-8031-78C9-293F4DF61FB7}"/>
              </a:ext>
            </a:extLst>
          </p:cNvPr>
          <p:cNvSpPr txBox="1"/>
          <p:nvPr/>
        </p:nvSpPr>
        <p:spPr>
          <a:xfrm>
            <a:off x="1295478" y="2034836"/>
            <a:ext cx="157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Traslación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6E2ACF1-BD7B-ABF5-C27E-232A0D5B6383}"/>
              </a:ext>
            </a:extLst>
          </p:cNvPr>
          <p:cNvSpPr txBox="1"/>
          <p:nvPr/>
        </p:nvSpPr>
        <p:spPr>
          <a:xfrm>
            <a:off x="8565175" y="2092220"/>
            <a:ext cx="157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Rotación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4FD8E7B3-A1ED-4220-B3E8-EC396513C960}"/>
                  </a:ext>
                </a:extLst>
              </p:cNvPr>
              <p:cNvSpPr txBox="1"/>
              <p:nvPr/>
            </p:nvSpPr>
            <p:spPr>
              <a:xfrm>
                <a:off x="3300865" y="1964548"/>
                <a:ext cx="116903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4FD8E7B3-A1ED-4220-B3E8-EC396513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865" y="1964548"/>
                <a:ext cx="1169038" cy="6707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C991B07E-8F99-D8D7-2BD4-DE14165DC79E}"/>
                  </a:ext>
                </a:extLst>
              </p:cNvPr>
              <p:cNvSpPr txBox="1"/>
              <p:nvPr/>
            </p:nvSpPr>
            <p:spPr>
              <a:xfrm>
                <a:off x="6596416" y="1984649"/>
                <a:ext cx="112966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C991B07E-8F99-D8D7-2BD4-DE14165DC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416" y="1984649"/>
                <a:ext cx="1129668" cy="67076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uadroTexto 55">
            <a:extLst>
              <a:ext uri="{FF2B5EF4-FFF2-40B4-BE49-F238E27FC236}">
                <a16:creationId xmlns:a16="http://schemas.microsoft.com/office/drawing/2014/main" id="{A3A5F8FC-E435-74B0-191E-C3C6033C4826}"/>
              </a:ext>
            </a:extLst>
          </p:cNvPr>
          <p:cNvSpPr txBox="1"/>
          <p:nvPr/>
        </p:nvSpPr>
        <p:spPr>
          <a:xfrm>
            <a:off x="1970449" y="2597731"/>
            <a:ext cx="157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rgbClr val="FF0000"/>
                </a:solidFill>
              </a:rPr>
              <a:t>Astrodinámica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23D5E43-6D8E-036B-8B7A-3F43CCEE2D63}"/>
              </a:ext>
            </a:extLst>
          </p:cNvPr>
          <p:cNvSpPr txBox="1"/>
          <p:nvPr/>
        </p:nvSpPr>
        <p:spPr>
          <a:xfrm>
            <a:off x="8212884" y="2557170"/>
            <a:ext cx="268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rgbClr val="FF0000"/>
                </a:solidFill>
              </a:rPr>
              <a:t>Control de actitud</a:t>
            </a:r>
          </a:p>
        </p:txBody>
      </p:sp>
    </p:spTree>
    <p:extLst>
      <p:ext uri="{BB962C8B-B14F-4D97-AF65-F5344CB8AC3E}">
        <p14:creationId xmlns:p14="http://schemas.microsoft.com/office/powerpoint/2010/main" val="87283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6119B-D731-38B1-A5D4-051F2C7E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2AE54-FD08-1A5D-3C1A-8D477C80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78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FA05-064C-2FA4-84E7-7FA88F68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27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Movimiento</a:t>
            </a:r>
            <a:r>
              <a:rPr lang="en-US" sz="4000" dirty="0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 de un vehículo</a:t>
            </a:r>
          </a:p>
        </p:txBody>
      </p:sp>
      <p:pic>
        <p:nvPicPr>
          <p:cNvPr id="11" name="Picture 10" descr="codeac_blanco.png">
            <a:extLst>
              <a:ext uri="{FF2B5EF4-FFF2-40B4-BE49-F238E27FC236}">
                <a16:creationId xmlns:a16="http://schemas.microsoft.com/office/drawing/2014/main" id="{4DB4068F-D41F-53F4-A6F2-0F5C0BFD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192" y="198583"/>
            <a:ext cx="2743201" cy="5086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21B155-C389-0CBE-0111-A59C7833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513" y="293837"/>
            <a:ext cx="3102634" cy="1856478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3121079A-D07E-61FF-A5D7-EA44BE2B9A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76" y="3826142"/>
            <a:ext cx="2781069" cy="2078617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3E22DD9-9919-3701-6843-AC4E40485904}"/>
              </a:ext>
            </a:extLst>
          </p:cNvPr>
          <p:cNvCxnSpPr>
            <a:cxnSpLocks/>
          </p:cNvCxnSpPr>
          <p:nvPr/>
        </p:nvCxnSpPr>
        <p:spPr>
          <a:xfrm flipH="1" flipV="1">
            <a:off x="2801126" y="3337707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2B93394-E8D7-BC0E-65BD-8CF1FA782061}"/>
              </a:ext>
            </a:extLst>
          </p:cNvPr>
          <p:cNvCxnSpPr>
            <a:cxnSpLocks/>
          </p:cNvCxnSpPr>
          <p:nvPr/>
        </p:nvCxnSpPr>
        <p:spPr>
          <a:xfrm flipH="1">
            <a:off x="1519887" y="4893452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EC9FE04-C6A7-01C9-5AB9-9C3C4A4212ED}"/>
              </a:ext>
            </a:extLst>
          </p:cNvPr>
          <p:cNvCxnSpPr>
            <a:cxnSpLocks/>
          </p:cNvCxnSpPr>
          <p:nvPr/>
        </p:nvCxnSpPr>
        <p:spPr>
          <a:xfrm>
            <a:off x="2801126" y="4893452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F113C51-52DA-21F5-5903-1A3DEE0432A9}"/>
                  </a:ext>
                </a:extLst>
              </p:cNvPr>
              <p:cNvSpPr txBox="1"/>
              <p:nvPr/>
            </p:nvSpPr>
            <p:spPr>
              <a:xfrm>
                <a:off x="4219064" y="5580236"/>
                <a:ext cx="448456" cy="288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F113C51-52DA-21F5-5903-1A3DEE043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064" y="5580236"/>
                <a:ext cx="448456" cy="288797"/>
              </a:xfrm>
              <a:prstGeom prst="rect">
                <a:avLst/>
              </a:prstGeom>
              <a:blipFill>
                <a:blip r:embed="rId6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B73300A-D2CF-E5BC-7056-A711917ED7B4}"/>
                  </a:ext>
                </a:extLst>
              </p:cNvPr>
              <p:cNvSpPr txBox="1"/>
              <p:nvPr/>
            </p:nvSpPr>
            <p:spPr>
              <a:xfrm>
                <a:off x="1211198" y="5546223"/>
                <a:ext cx="459485" cy="288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B73300A-D2CF-E5BC-7056-A711917ED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98" y="5546223"/>
                <a:ext cx="459485" cy="288797"/>
              </a:xfrm>
              <a:prstGeom prst="rect">
                <a:avLst/>
              </a:prstGeom>
              <a:blipFill>
                <a:blip r:embed="rId7"/>
                <a:stretch>
                  <a:fillRect l="-12000" t="-8511" r="-1066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63B3164-1DE7-B52D-EFAF-A5433D27E862}"/>
                  </a:ext>
                </a:extLst>
              </p:cNvPr>
              <p:cNvSpPr txBox="1"/>
              <p:nvPr/>
            </p:nvSpPr>
            <p:spPr>
              <a:xfrm>
                <a:off x="2955892" y="3273465"/>
                <a:ext cx="445250" cy="288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63B3164-1DE7-B52D-EFAF-A5433D27E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92" y="3273465"/>
                <a:ext cx="445250" cy="288797"/>
              </a:xfrm>
              <a:prstGeom prst="rect">
                <a:avLst/>
              </a:prstGeom>
              <a:blipFill>
                <a:blip r:embed="rId8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o 34">
            <a:extLst>
              <a:ext uri="{FF2B5EF4-FFF2-40B4-BE49-F238E27FC236}">
                <a16:creationId xmlns:a16="http://schemas.microsoft.com/office/drawing/2014/main" id="{DB18790B-CAAB-11C4-41C7-616CBAAAB6F1}"/>
              </a:ext>
            </a:extLst>
          </p:cNvPr>
          <p:cNvSpPr/>
          <p:nvPr/>
        </p:nvSpPr>
        <p:spPr>
          <a:xfrm>
            <a:off x="-5403664" y="3417863"/>
            <a:ext cx="8333842" cy="3981883"/>
          </a:xfrm>
          <a:prstGeom prst="arc">
            <a:avLst>
              <a:gd name="adj1" fmla="val 16200000"/>
              <a:gd name="adj2" fmla="val 1352872"/>
            </a:avLst>
          </a:prstGeom>
          <a:noFill/>
          <a:ln w="38100">
            <a:solidFill>
              <a:srgbClr val="38415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áfico 35" descr="Flecha lineal: giro a la izquierda con relleno sólido">
            <a:extLst>
              <a:ext uri="{FF2B5EF4-FFF2-40B4-BE49-F238E27FC236}">
                <a16:creationId xmlns:a16="http://schemas.microsoft.com/office/drawing/2014/main" id="{CDC45A4F-CE36-F2F2-771F-AC3130E8CA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71059" y="3757533"/>
            <a:ext cx="584885" cy="584885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37" name="Imagen 36" descr="Diagrama&#10;&#10;Descripción generada automáticamente">
            <a:extLst>
              <a:ext uri="{FF2B5EF4-FFF2-40B4-BE49-F238E27FC236}">
                <a16:creationId xmlns:a16="http://schemas.microsoft.com/office/drawing/2014/main" id="{035EF252-7B7C-548E-0AD9-3B9202C27B39}"/>
              </a:ext>
            </a:extLst>
          </p:cNvPr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676" y="4033801"/>
            <a:ext cx="2781069" cy="2078617"/>
          </a:xfrm>
          <a:prstGeom prst="rect">
            <a:avLst/>
          </a:prstGeom>
        </p:spPr>
      </p:pic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4F78A9E-5A62-3D9A-0264-955191F69082}"/>
              </a:ext>
            </a:extLst>
          </p:cNvPr>
          <p:cNvCxnSpPr>
            <a:cxnSpLocks/>
          </p:cNvCxnSpPr>
          <p:nvPr/>
        </p:nvCxnSpPr>
        <p:spPr>
          <a:xfrm flipH="1" flipV="1">
            <a:off x="9275646" y="343747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45E82BAB-98B6-3EA4-AEE3-3AC8AF0753F6}"/>
              </a:ext>
            </a:extLst>
          </p:cNvPr>
          <p:cNvCxnSpPr>
            <a:cxnSpLocks/>
          </p:cNvCxnSpPr>
          <p:nvPr/>
        </p:nvCxnSpPr>
        <p:spPr>
          <a:xfrm flipH="1">
            <a:off x="7808684" y="4971189"/>
            <a:ext cx="1474781" cy="58488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21967189-9D48-6CD1-400A-5B8E45A1D2BB}"/>
                  </a:ext>
                </a:extLst>
              </p:cNvPr>
              <p:cNvSpPr txBox="1"/>
              <p:nvPr/>
            </p:nvSpPr>
            <p:spPr>
              <a:xfrm>
                <a:off x="10605606" y="5018684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21967189-9D48-6CD1-400A-5B8E45A1D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606" y="5018684"/>
                <a:ext cx="448456" cy="288797"/>
              </a:xfrm>
              <a:prstGeom prst="rect">
                <a:avLst/>
              </a:prstGeom>
              <a:blipFill>
                <a:blip r:embed="rId11"/>
                <a:stretch>
                  <a:fillRect l="-1232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0B97AF5-E751-8A9C-F3D5-1781415FE4E7}"/>
                  </a:ext>
                </a:extLst>
              </p:cNvPr>
              <p:cNvSpPr txBox="1"/>
              <p:nvPr/>
            </p:nvSpPr>
            <p:spPr>
              <a:xfrm>
                <a:off x="7628065" y="5124007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0B97AF5-E751-8A9C-F3D5-1781415FE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065" y="5124007"/>
                <a:ext cx="459485" cy="288797"/>
              </a:xfrm>
              <a:prstGeom prst="rect">
                <a:avLst/>
              </a:prstGeom>
              <a:blipFill>
                <a:blip r:embed="rId12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0D83EE01-D0C1-AAF7-6C41-D88A8C686E98}"/>
                  </a:ext>
                </a:extLst>
              </p:cNvPr>
              <p:cNvSpPr txBox="1"/>
              <p:nvPr/>
            </p:nvSpPr>
            <p:spPr>
              <a:xfrm>
                <a:off x="9422245" y="3429000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0D83EE01-D0C1-AAF7-6C41-D88A8C68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245" y="3429000"/>
                <a:ext cx="445250" cy="288797"/>
              </a:xfrm>
              <a:prstGeom prst="rect">
                <a:avLst/>
              </a:prstGeom>
              <a:blipFill>
                <a:blip r:embed="rId13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Gráfico 42" descr="Flecha lineal: giro a la izquierda con relleno sólido">
            <a:extLst>
              <a:ext uri="{FF2B5EF4-FFF2-40B4-BE49-F238E27FC236}">
                <a16:creationId xmlns:a16="http://schemas.microsoft.com/office/drawing/2014/main" id="{D4C6F89A-C9F2-8844-F0D8-CDBDC60B6B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33054" y="4979352"/>
            <a:ext cx="584885" cy="584885"/>
          </a:xfrm>
          <a:prstGeom prst="rect">
            <a:avLst/>
          </a:prstGeom>
        </p:spPr>
      </p:pic>
      <p:pic>
        <p:nvPicPr>
          <p:cNvPr id="44" name="Gráfico 43" descr="Flecha lineal: giro a la izquierda con relleno sólido">
            <a:extLst>
              <a:ext uri="{FF2B5EF4-FFF2-40B4-BE49-F238E27FC236}">
                <a16:creationId xmlns:a16="http://schemas.microsoft.com/office/drawing/2014/main" id="{8120CB4B-C60E-B7FD-AECE-ABE1519CAC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780202" flipH="1" flipV="1">
            <a:off x="9975439" y="5079397"/>
            <a:ext cx="590402" cy="590402"/>
          </a:xfrm>
          <a:prstGeom prst="rect">
            <a:avLst/>
          </a:prstGeom>
        </p:spPr>
      </p:pic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27C1CD6-2B82-D162-5E1C-BDDB47EFCE66}"/>
              </a:ext>
            </a:extLst>
          </p:cNvPr>
          <p:cNvCxnSpPr>
            <a:cxnSpLocks/>
          </p:cNvCxnSpPr>
          <p:nvPr/>
        </p:nvCxnSpPr>
        <p:spPr>
          <a:xfrm>
            <a:off x="9292161" y="4979352"/>
            <a:ext cx="1404737" cy="602603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A5F1B3A-A800-85D5-42B1-C1FAB10657F2}"/>
                  </a:ext>
                </a:extLst>
              </p:cNvPr>
              <p:cNvSpPr txBox="1"/>
              <p:nvPr/>
            </p:nvSpPr>
            <p:spPr>
              <a:xfrm>
                <a:off x="8252190" y="5397596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A5F1B3A-A800-85D5-42B1-C1FAB1065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90" y="5397596"/>
                <a:ext cx="189475" cy="276999"/>
              </a:xfrm>
              <a:prstGeom prst="rect">
                <a:avLst/>
              </a:prstGeom>
              <a:blipFill>
                <a:blip r:embed="rId14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99A125C3-8B80-8B98-B9B9-6711FEA16B06}"/>
                  </a:ext>
                </a:extLst>
              </p:cNvPr>
              <p:cNvSpPr txBox="1"/>
              <p:nvPr/>
            </p:nvSpPr>
            <p:spPr>
              <a:xfrm>
                <a:off x="10183283" y="4968957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99A125C3-8B80-8B98-B9B9-6711FEA16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283" y="4968957"/>
                <a:ext cx="214931" cy="276999"/>
              </a:xfrm>
              <a:prstGeom prst="rect">
                <a:avLst/>
              </a:prstGeom>
              <a:blipFill>
                <a:blip r:embed="rId15"/>
                <a:stretch>
                  <a:fillRect l="-36111" r="-333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96575BE0-F48A-6F5E-08AB-FFD23A10485F}"/>
                  </a:ext>
                </a:extLst>
              </p:cNvPr>
              <p:cNvSpPr txBox="1"/>
              <p:nvPr/>
            </p:nvSpPr>
            <p:spPr>
              <a:xfrm>
                <a:off x="9608634" y="3818768"/>
                <a:ext cx="218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96575BE0-F48A-6F5E-08AB-FFD23A10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634" y="3818768"/>
                <a:ext cx="218201" cy="276999"/>
              </a:xfrm>
              <a:prstGeom prst="rect">
                <a:avLst/>
              </a:prstGeom>
              <a:blipFill>
                <a:blip r:embed="rId16"/>
                <a:stretch>
                  <a:fillRect l="-38889" t="-2174" r="-3611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uadroTexto 51">
            <a:extLst>
              <a:ext uri="{FF2B5EF4-FFF2-40B4-BE49-F238E27FC236}">
                <a16:creationId xmlns:a16="http://schemas.microsoft.com/office/drawing/2014/main" id="{D4C0768F-0A8E-8031-78C9-293F4DF61FB7}"/>
              </a:ext>
            </a:extLst>
          </p:cNvPr>
          <p:cNvSpPr txBox="1"/>
          <p:nvPr/>
        </p:nvSpPr>
        <p:spPr>
          <a:xfrm>
            <a:off x="1295478" y="2034836"/>
            <a:ext cx="157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Traslación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6E2ACF1-BD7B-ABF5-C27E-232A0D5B6383}"/>
              </a:ext>
            </a:extLst>
          </p:cNvPr>
          <p:cNvSpPr txBox="1"/>
          <p:nvPr/>
        </p:nvSpPr>
        <p:spPr>
          <a:xfrm>
            <a:off x="8565175" y="2092220"/>
            <a:ext cx="157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Rotación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4FD8E7B3-A1ED-4220-B3E8-EC396513C960}"/>
                  </a:ext>
                </a:extLst>
              </p:cNvPr>
              <p:cNvSpPr txBox="1"/>
              <p:nvPr/>
            </p:nvSpPr>
            <p:spPr>
              <a:xfrm>
                <a:off x="3300865" y="1964548"/>
                <a:ext cx="116903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4FD8E7B3-A1ED-4220-B3E8-EC396513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865" y="1964548"/>
                <a:ext cx="1169038" cy="6707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C991B07E-8F99-D8D7-2BD4-DE14165DC79E}"/>
                  </a:ext>
                </a:extLst>
              </p:cNvPr>
              <p:cNvSpPr txBox="1"/>
              <p:nvPr/>
            </p:nvSpPr>
            <p:spPr>
              <a:xfrm>
                <a:off x="6596416" y="1984649"/>
                <a:ext cx="112966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C991B07E-8F99-D8D7-2BD4-DE14165DC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416" y="1984649"/>
                <a:ext cx="1129668" cy="67076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uadroTexto 55">
            <a:extLst>
              <a:ext uri="{FF2B5EF4-FFF2-40B4-BE49-F238E27FC236}">
                <a16:creationId xmlns:a16="http://schemas.microsoft.com/office/drawing/2014/main" id="{A3A5F8FC-E435-74B0-191E-C3C6033C4826}"/>
              </a:ext>
            </a:extLst>
          </p:cNvPr>
          <p:cNvSpPr txBox="1"/>
          <p:nvPr/>
        </p:nvSpPr>
        <p:spPr>
          <a:xfrm>
            <a:off x="1970449" y="2597731"/>
            <a:ext cx="157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rgbClr val="FF0000"/>
                </a:solidFill>
              </a:rPr>
              <a:t>Astrodinámica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23D5E43-6D8E-036B-8B7A-3F43CCEE2D63}"/>
              </a:ext>
            </a:extLst>
          </p:cNvPr>
          <p:cNvSpPr txBox="1"/>
          <p:nvPr/>
        </p:nvSpPr>
        <p:spPr>
          <a:xfrm>
            <a:off x="8212884" y="2557170"/>
            <a:ext cx="268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rgbClr val="FF0000"/>
                </a:solidFill>
              </a:rPr>
              <a:t>Control de actitud</a:t>
            </a:r>
          </a:p>
        </p:txBody>
      </p:sp>
    </p:spTree>
    <p:extLst>
      <p:ext uri="{BB962C8B-B14F-4D97-AF65-F5344CB8AC3E}">
        <p14:creationId xmlns:p14="http://schemas.microsoft.com/office/powerpoint/2010/main" val="422776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66C7D-7229-7FF4-E680-E66D0252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CE1EE-30FF-130A-A8D6-490200B9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24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6817E5C6-B700-51FC-83D6-344C8DAFBD57}"/>
              </a:ext>
            </a:extLst>
          </p:cNvPr>
          <p:cNvSpPr/>
          <p:nvPr/>
        </p:nvSpPr>
        <p:spPr>
          <a:xfrm>
            <a:off x="-4376" y="2070652"/>
            <a:ext cx="12192000" cy="2242867"/>
          </a:xfrm>
          <a:prstGeom prst="rect">
            <a:avLst/>
          </a:prstGeom>
          <a:gradFill flip="none" rotWithShape="1">
            <a:gsLst>
              <a:gs pos="0">
                <a:srgbClr val="17314F">
                  <a:shade val="30000"/>
                  <a:satMod val="115000"/>
                </a:srgbClr>
              </a:gs>
              <a:gs pos="50000">
                <a:srgbClr val="17314F">
                  <a:shade val="67500"/>
                  <a:satMod val="115000"/>
                </a:srgbClr>
              </a:gs>
              <a:gs pos="100000">
                <a:srgbClr val="17314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27207" y="1985004"/>
            <a:ext cx="8137585" cy="1668732"/>
          </a:xfrm>
        </p:spPr>
        <p:txBody>
          <a:bodyPr>
            <a:normAutofit fontScale="90000"/>
          </a:bodyPr>
          <a:lstStyle/>
          <a:p>
            <a:r>
              <a:rPr lang="es-ES">
                <a:solidFill>
                  <a:schemeClr val="bg1"/>
                </a:solidFill>
                <a:latin typeface="Roboto Slab"/>
                <a:ea typeface="Roboto Slab"/>
                <a:cs typeface="Roboto Slab"/>
              </a:rPr>
              <a:t>Gracias por su atención</a:t>
            </a:r>
            <a:endParaRPr lang="es-ES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4372512-EC2E-E926-7FA3-7A6376DF4C26}"/>
              </a:ext>
            </a:extLst>
          </p:cNvPr>
          <p:cNvCxnSpPr/>
          <p:nvPr/>
        </p:nvCxnSpPr>
        <p:spPr>
          <a:xfrm>
            <a:off x="2130724" y="3661913"/>
            <a:ext cx="8074324" cy="51759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ODEAC BÁSICO.png">
            <a:extLst>
              <a:ext uri="{FF2B5EF4-FFF2-40B4-BE49-F238E27FC236}">
                <a16:creationId xmlns:a16="http://schemas.microsoft.com/office/drawing/2014/main" id="{F14512BD-7FAC-86D2-15D0-D8A46770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1" y="486132"/>
            <a:ext cx="3462067" cy="637999"/>
          </a:xfrm>
          <a:prstGeom prst="rect">
            <a:avLst/>
          </a:prstGeom>
        </p:spPr>
      </p:pic>
      <p:pic>
        <p:nvPicPr>
          <p:cNvPr id="13" name="Picture 7" descr="deltav_negro_reduccion.png">
            <a:extLst>
              <a:ext uri="{FF2B5EF4-FFF2-40B4-BE49-F238E27FC236}">
                <a16:creationId xmlns:a16="http://schemas.microsoft.com/office/drawing/2014/main" id="{DF99CB44-7E05-E097-A668-1F77985A5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117" y="303360"/>
            <a:ext cx="816636" cy="816637"/>
          </a:xfrm>
          <a:prstGeom prst="rect">
            <a:avLst/>
          </a:prstGeom>
        </p:spPr>
      </p:pic>
      <p:pic>
        <p:nvPicPr>
          <p:cNvPr id="16" name="Picture 8" descr="Logo 1 - ASTRA-07.png">
            <a:extLst>
              <a:ext uri="{FF2B5EF4-FFF2-40B4-BE49-F238E27FC236}">
                <a16:creationId xmlns:a16="http://schemas.microsoft.com/office/drawing/2014/main" id="{93BECD4A-3EBE-6241-BE2F-1A1408D63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702" y="297687"/>
            <a:ext cx="931654" cy="827982"/>
          </a:xfrm>
          <a:prstGeom prst="rect">
            <a:avLst/>
          </a:prstGeom>
        </p:spPr>
      </p:pic>
      <p:pic>
        <p:nvPicPr>
          <p:cNvPr id="18" name="Picture 10" descr="voyager_azul_reduccion.png">
            <a:extLst>
              <a:ext uri="{FF2B5EF4-FFF2-40B4-BE49-F238E27FC236}">
                <a16:creationId xmlns:a16="http://schemas.microsoft.com/office/drawing/2014/main" id="{EA19ED73-EAE0-8492-6945-06AAE300A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1645" y="303362"/>
            <a:ext cx="773503" cy="816635"/>
          </a:xfrm>
          <a:prstGeom prst="rect">
            <a:avLst/>
          </a:prstGeom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A039DBDC-B8EB-A977-AEDB-A43B29CB7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667" y="438761"/>
            <a:ext cx="3045124" cy="761499"/>
          </a:xfrm>
          <a:prstGeom prst="rect">
            <a:avLst/>
          </a:prstGeom>
        </p:spPr>
      </p:pic>
      <p:sp>
        <p:nvSpPr>
          <p:cNvPr id="26" name="Título 1">
            <a:extLst>
              <a:ext uri="{FF2B5EF4-FFF2-40B4-BE49-F238E27FC236}">
                <a16:creationId xmlns:a16="http://schemas.microsoft.com/office/drawing/2014/main" id="{0D4CD23D-8367-B515-CE06-FF7C548676AB}"/>
              </a:ext>
            </a:extLst>
          </p:cNvPr>
          <p:cNvSpPr txBox="1">
            <a:spLocks/>
          </p:cNvSpPr>
          <p:nvPr/>
        </p:nvSpPr>
        <p:spPr>
          <a:xfrm>
            <a:off x="3214777" y="5127894"/>
            <a:ext cx="5750945" cy="590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>
                <a:solidFill>
                  <a:srgbClr val="384152"/>
                </a:solidFill>
                <a:latin typeface="Roboto"/>
                <a:ea typeface="Roboto"/>
                <a:cs typeface="Roboto"/>
              </a:rPr>
              <a:t>Para más información visítanos en:</a:t>
            </a:r>
          </a:p>
          <a:p>
            <a:r>
              <a:rPr lang="es-ES" sz="2400">
                <a:latin typeface="Roboto"/>
                <a:ea typeface="Roboto"/>
                <a:cs typeface="Roboto"/>
                <a:hlinkClick r:id="rId7"/>
              </a:rPr>
              <a:t>https://grupoastra.github.io/codeac/</a:t>
            </a:r>
            <a:endParaRPr lang="es-ES">
              <a:latin typeface="Roboto"/>
              <a:ea typeface="Roboto"/>
              <a:cs typeface="Roboto"/>
            </a:endParaRPr>
          </a:p>
          <a:p>
            <a:endParaRPr lang="es-ES" sz="2400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34471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120</Words>
  <Application>Microsoft Office PowerPoint</Application>
  <PresentationFormat>Panorámica</PresentationFormat>
  <Paragraphs>69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Roboto</vt:lpstr>
      <vt:lpstr>Roboto Slab</vt:lpstr>
      <vt:lpstr>Tema de Office</vt:lpstr>
      <vt:lpstr>Estrategias de control para la desaturación de ruedas de reacción en Cubesats</vt:lpstr>
      <vt:lpstr>Movimiento de un vehículo</vt:lpstr>
      <vt:lpstr>Movimiento de un vehículo</vt:lpstr>
      <vt:lpstr>Movimiento de un vehículo</vt:lpstr>
      <vt:lpstr>Presentación de PowerPoint</vt:lpstr>
      <vt:lpstr>Movimiento de un vehículo</vt:lpstr>
      <vt:lpstr>Presentación de PowerPoint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SEBASTIAN AUGUSTO ZAPATA GIL</cp:lastModifiedBy>
  <cp:revision>7</cp:revision>
  <dcterms:created xsi:type="dcterms:W3CDTF">2023-09-10T15:40:43Z</dcterms:created>
  <dcterms:modified xsi:type="dcterms:W3CDTF">2023-10-19T16:02:08Z</dcterms:modified>
</cp:coreProperties>
</file>