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handoutMasterIdLst>
    <p:handoutMasterId r:id="rId35"/>
  </p:handoutMasterIdLst>
  <p:sldIdLst>
    <p:sldId id="256" r:id="rId2"/>
    <p:sldId id="257" r:id="rId3"/>
    <p:sldId id="258" r:id="rId4"/>
    <p:sldId id="260" r:id="rId5"/>
    <p:sldId id="259" r:id="rId6"/>
    <p:sldId id="271" r:id="rId7"/>
    <p:sldId id="281" r:id="rId8"/>
    <p:sldId id="285" r:id="rId9"/>
    <p:sldId id="269" r:id="rId10"/>
    <p:sldId id="280" r:id="rId11"/>
    <p:sldId id="270" r:id="rId12"/>
    <p:sldId id="262" r:id="rId13"/>
    <p:sldId id="286" r:id="rId14"/>
    <p:sldId id="263" r:id="rId15"/>
    <p:sldId id="278" r:id="rId16"/>
    <p:sldId id="289" r:id="rId17"/>
    <p:sldId id="287" r:id="rId18"/>
    <p:sldId id="288" r:id="rId19"/>
    <p:sldId id="294" r:id="rId20"/>
    <p:sldId id="279" r:id="rId21"/>
    <p:sldId id="261" r:id="rId22"/>
    <p:sldId id="290" r:id="rId23"/>
    <p:sldId id="293" r:id="rId24"/>
    <p:sldId id="264" r:id="rId25"/>
    <p:sldId id="292" r:id="rId26"/>
    <p:sldId id="295" r:id="rId27"/>
    <p:sldId id="296" r:id="rId28"/>
    <p:sldId id="297" r:id="rId29"/>
    <p:sldId id="273" r:id="rId30"/>
    <p:sldId id="274" r:id="rId31"/>
    <p:sldId id="275" r:id="rId32"/>
    <p:sldId id="276" r:id="rId33"/>
  </p:sldIdLst>
  <p:sldSz cx="9144000" cy="6858000" type="screen4x3"/>
  <p:notesSz cx="6794500" cy="99314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io Lukica" initials="M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FFFB"/>
    <a:srgbClr val="FFE6D7"/>
    <a:srgbClr val="DC690A"/>
    <a:srgbClr val="FFCC00"/>
    <a:srgbClr val="FFCDAF"/>
    <a:srgbClr val="FAB987"/>
    <a:srgbClr val="E6F0DC"/>
    <a:srgbClr val="CDE1B9"/>
    <a:srgbClr val="E1E1EB"/>
    <a:srgbClr val="C8C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3" autoAdjust="0"/>
    <p:restoredTop sz="80088" autoAdjust="0"/>
  </p:normalViewPr>
  <p:slideViewPr>
    <p:cSldViewPr showGuides="1">
      <p:cViewPr>
        <p:scale>
          <a:sx n="150" d="100"/>
          <a:sy n="150" d="100"/>
        </p:scale>
        <p:origin x="-234" y="216"/>
      </p:cViewPr>
      <p:guideLst>
        <p:guide orient="horz" pos="3884"/>
        <p:guide orient="horz" pos="436"/>
        <p:guide orient="horz" pos="1117"/>
        <p:guide pos="5556"/>
        <p:guide pos="3719"/>
        <p:guide pos="1995"/>
        <p:guide pos="3810"/>
        <p:guide pos="2086"/>
        <p:guide pos="204"/>
        <p:guide pos="2177"/>
        <p:guide pos="3628"/>
        <p:guide pos="363"/>
        <p:guide pos="54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0" y="-120"/>
      </p:cViewPr>
      <p:guideLst>
        <p:guide orient="horz" pos="3128"/>
        <p:guide pos="214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4283" cy="496570"/>
          </a:xfrm>
          <a:prstGeom prst="rect">
            <a:avLst/>
          </a:prstGeom>
        </p:spPr>
        <p:txBody>
          <a:bodyPr vert="horz" lIns="95569" tIns="47786" rIns="95569" bIns="47786" rtlCol="0"/>
          <a:lstStyle>
            <a:lvl1pPr algn="l">
              <a:defRPr sz="1300"/>
            </a:lvl1pPr>
          </a:lstStyle>
          <a:p>
            <a:endParaRPr lang="de-DE" dirty="0"/>
          </a:p>
        </p:txBody>
      </p:sp>
      <p:sp>
        <p:nvSpPr>
          <p:cNvPr id="3" name="Datumsplatzhalter 2"/>
          <p:cNvSpPr>
            <a:spLocks noGrp="1"/>
          </p:cNvSpPr>
          <p:nvPr>
            <p:ph type="dt" sz="quarter" idx="1"/>
          </p:nvPr>
        </p:nvSpPr>
        <p:spPr>
          <a:xfrm>
            <a:off x="3848646" y="1"/>
            <a:ext cx="2944283" cy="496570"/>
          </a:xfrm>
          <a:prstGeom prst="rect">
            <a:avLst/>
          </a:prstGeom>
        </p:spPr>
        <p:txBody>
          <a:bodyPr vert="horz" lIns="95569" tIns="47786" rIns="95569" bIns="47786" rtlCol="0"/>
          <a:lstStyle>
            <a:lvl1pPr algn="r">
              <a:defRPr sz="1300"/>
            </a:lvl1pPr>
          </a:lstStyle>
          <a:p>
            <a:fld id="{D55FEEF3-DEAD-614A-BDB5-74CF9376CD6B}" type="datetimeFigureOut">
              <a:rPr lang="de-DE" smtClean="0"/>
              <a:pPr/>
              <a:t>12.06.2014</a:t>
            </a:fld>
            <a:endParaRPr lang="de-DE" dirty="0"/>
          </a:p>
        </p:txBody>
      </p:sp>
      <p:sp>
        <p:nvSpPr>
          <p:cNvPr id="4" name="Fußzeilenplatzhalter 3"/>
          <p:cNvSpPr>
            <a:spLocks noGrp="1"/>
          </p:cNvSpPr>
          <p:nvPr>
            <p:ph type="ftr" sz="quarter" idx="2"/>
          </p:nvPr>
        </p:nvSpPr>
        <p:spPr>
          <a:xfrm>
            <a:off x="1" y="9433107"/>
            <a:ext cx="2944283" cy="496570"/>
          </a:xfrm>
          <a:prstGeom prst="rect">
            <a:avLst/>
          </a:prstGeom>
        </p:spPr>
        <p:txBody>
          <a:bodyPr vert="horz" lIns="95569" tIns="47786" rIns="95569" bIns="47786" rtlCol="0" anchor="b"/>
          <a:lstStyle>
            <a:lvl1pPr algn="l">
              <a:defRPr sz="1300"/>
            </a:lvl1pPr>
          </a:lstStyle>
          <a:p>
            <a:endParaRPr lang="de-DE" dirty="0"/>
          </a:p>
        </p:txBody>
      </p:sp>
      <p:sp>
        <p:nvSpPr>
          <p:cNvPr id="5" name="Foliennummernplatzhalter 4"/>
          <p:cNvSpPr>
            <a:spLocks noGrp="1"/>
          </p:cNvSpPr>
          <p:nvPr>
            <p:ph type="sldNum" sz="quarter" idx="3"/>
          </p:nvPr>
        </p:nvSpPr>
        <p:spPr>
          <a:xfrm>
            <a:off x="3848646" y="9433107"/>
            <a:ext cx="2944283" cy="496570"/>
          </a:xfrm>
          <a:prstGeom prst="rect">
            <a:avLst/>
          </a:prstGeom>
        </p:spPr>
        <p:txBody>
          <a:bodyPr vert="horz" lIns="95569" tIns="47786" rIns="95569" bIns="47786" rtlCol="0" anchor="b"/>
          <a:lstStyle>
            <a:lvl1pPr algn="r">
              <a:defRPr sz="1300"/>
            </a:lvl1pPr>
          </a:lstStyle>
          <a:p>
            <a:fld id="{8B5AA3E0-B679-864A-8378-2E0099699C84}" type="slidenum">
              <a:rPr lang="de-DE" smtClean="0"/>
              <a:pPr/>
              <a:t>‹#›</a:t>
            </a:fld>
            <a:endParaRPr lang="de-DE" dirty="0"/>
          </a:p>
        </p:txBody>
      </p:sp>
    </p:spTree>
    <p:extLst>
      <p:ext uri="{BB962C8B-B14F-4D97-AF65-F5344CB8AC3E}">
        <p14:creationId xmlns:p14="http://schemas.microsoft.com/office/powerpoint/2010/main" val="23183674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4283" cy="496570"/>
          </a:xfrm>
          <a:prstGeom prst="rect">
            <a:avLst/>
          </a:prstGeom>
        </p:spPr>
        <p:txBody>
          <a:bodyPr vert="horz" lIns="95569" tIns="47786" rIns="95569" bIns="47786" rtlCol="0"/>
          <a:lstStyle>
            <a:lvl1pPr algn="l">
              <a:defRPr sz="1300"/>
            </a:lvl1pPr>
          </a:lstStyle>
          <a:p>
            <a:endParaRPr lang="de-DE" dirty="0"/>
          </a:p>
        </p:txBody>
      </p:sp>
      <p:sp>
        <p:nvSpPr>
          <p:cNvPr id="3" name="Datumsplatzhalter 2"/>
          <p:cNvSpPr>
            <a:spLocks noGrp="1"/>
          </p:cNvSpPr>
          <p:nvPr>
            <p:ph type="dt" idx="1"/>
          </p:nvPr>
        </p:nvSpPr>
        <p:spPr>
          <a:xfrm>
            <a:off x="3848646" y="1"/>
            <a:ext cx="2944283" cy="496570"/>
          </a:xfrm>
          <a:prstGeom prst="rect">
            <a:avLst/>
          </a:prstGeom>
        </p:spPr>
        <p:txBody>
          <a:bodyPr vert="horz" lIns="95569" tIns="47786" rIns="95569" bIns="47786" rtlCol="0"/>
          <a:lstStyle>
            <a:lvl1pPr algn="r">
              <a:defRPr sz="1300"/>
            </a:lvl1pPr>
          </a:lstStyle>
          <a:p>
            <a:fld id="{D8425450-6448-9046-AAE4-BBB10C3A1F7A}" type="datetimeFigureOut">
              <a:rPr lang="de-DE" smtClean="0"/>
              <a:pPr/>
              <a:t>12.06.2014</a:t>
            </a:fld>
            <a:endParaRPr lang="de-DE" dirty="0"/>
          </a:p>
        </p:txBody>
      </p:sp>
      <p:sp>
        <p:nvSpPr>
          <p:cNvPr id="4" name="Folienbildplatzhalter 3"/>
          <p:cNvSpPr>
            <a:spLocks noGrp="1" noRot="1" noChangeAspect="1"/>
          </p:cNvSpPr>
          <p:nvPr>
            <p:ph type="sldImg" idx="2"/>
          </p:nvPr>
        </p:nvSpPr>
        <p:spPr>
          <a:xfrm>
            <a:off x="917575" y="747713"/>
            <a:ext cx="4959350" cy="3721100"/>
          </a:xfrm>
          <a:prstGeom prst="rect">
            <a:avLst/>
          </a:prstGeom>
          <a:noFill/>
          <a:ln w="12700">
            <a:solidFill>
              <a:prstClr val="black"/>
            </a:solidFill>
          </a:ln>
        </p:spPr>
        <p:txBody>
          <a:bodyPr vert="horz" lIns="95569" tIns="47786" rIns="95569" bIns="47786" rtlCol="0" anchor="ctr"/>
          <a:lstStyle/>
          <a:p>
            <a:endParaRPr lang="de-DE" dirty="0"/>
          </a:p>
        </p:txBody>
      </p:sp>
      <p:sp>
        <p:nvSpPr>
          <p:cNvPr id="5" name="Notizenplatzhalter 4"/>
          <p:cNvSpPr>
            <a:spLocks noGrp="1"/>
          </p:cNvSpPr>
          <p:nvPr>
            <p:ph type="body" sz="quarter" idx="3"/>
          </p:nvPr>
        </p:nvSpPr>
        <p:spPr>
          <a:xfrm>
            <a:off x="679450" y="4717416"/>
            <a:ext cx="5435600" cy="4469130"/>
          </a:xfrm>
          <a:prstGeom prst="rect">
            <a:avLst/>
          </a:prstGeom>
        </p:spPr>
        <p:txBody>
          <a:bodyPr vert="horz" lIns="95569" tIns="47786" rIns="95569" bIns="47786" rtlCol="0">
            <a:normAutofit/>
          </a:bodyPr>
          <a:lstStyle/>
          <a:p>
            <a:pPr lvl="0"/>
            <a:r>
              <a:rPr lang="de-AT" smtClean="0"/>
              <a:t>Mastertextformat bearbeiten</a:t>
            </a:r>
          </a:p>
          <a:p>
            <a:pPr lvl="1"/>
            <a:r>
              <a:rPr lang="de-AT" smtClean="0"/>
              <a:t>Zweite Ebene</a:t>
            </a:r>
          </a:p>
          <a:p>
            <a:pPr lvl="2"/>
            <a:r>
              <a:rPr lang="de-AT" smtClean="0"/>
              <a:t>Dritte Ebene</a:t>
            </a:r>
          </a:p>
          <a:p>
            <a:pPr lvl="3"/>
            <a:r>
              <a:rPr lang="de-AT" smtClean="0"/>
              <a:t>Vierte Ebene</a:t>
            </a:r>
          </a:p>
          <a:p>
            <a:pPr lvl="4"/>
            <a:r>
              <a:rPr lang="de-AT" smtClean="0"/>
              <a:t>Fünfte Ebene</a:t>
            </a:r>
            <a:endParaRPr lang="de-DE"/>
          </a:p>
        </p:txBody>
      </p:sp>
      <p:sp>
        <p:nvSpPr>
          <p:cNvPr id="6" name="Fußzeilenplatzhalter 5"/>
          <p:cNvSpPr>
            <a:spLocks noGrp="1"/>
          </p:cNvSpPr>
          <p:nvPr>
            <p:ph type="ftr" sz="quarter" idx="4"/>
          </p:nvPr>
        </p:nvSpPr>
        <p:spPr>
          <a:xfrm>
            <a:off x="1" y="9433107"/>
            <a:ext cx="2944283" cy="496570"/>
          </a:xfrm>
          <a:prstGeom prst="rect">
            <a:avLst/>
          </a:prstGeom>
        </p:spPr>
        <p:txBody>
          <a:bodyPr vert="horz" lIns="95569" tIns="47786" rIns="95569" bIns="47786" rtlCol="0" anchor="b"/>
          <a:lstStyle>
            <a:lvl1pPr algn="l">
              <a:defRPr sz="1300"/>
            </a:lvl1pPr>
          </a:lstStyle>
          <a:p>
            <a:endParaRPr lang="de-DE" dirty="0"/>
          </a:p>
        </p:txBody>
      </p:sp>
      <p:sp>
        <p:nvSpPr>
          <p:cNvPr id="7" name="Foliennummernplatzhalter 6"/>
          <p:cNvSpPr>
            <a:spLocks noGrp="1"/>
          </p:cNvSpPr>
          <p:nvPr>
            <p:ph type="sldNum" sz="quarter" idx="5"/>
          </p:nvPr>
        </p:nvSpPr>
        <p:spPr>
          <a:xfrm>
            <a:off x="3848646" y="9433107"/>
            <a:ext cx="2944283" cy="496570"/>
          </a:xfrm>
          <a:prstGeom prst="rect">
            <a:avLst/>
          </a:prstGeom>
        </p:spPr>
        <p:txBody>
          <a:bodyPr vert="horz" lIns="95569" tIns="47786" rIns="95569" bIns="47786" rtlCol="0" anchor="b"/>
          <a:lstStyle>
            <a:lvl1pPr algn="r">
              <a:defRPr sz="1300"/>
            </a:lvl1pPr>
          </a:lstStyle>
          <a:p>
            <a:fld id="{D95D99EF-CCC6-204D-9476-FC1427E259B4}" type="slidenum">
              <a:rPr lang="de-DE" smtClean="0"/>
              <a:pPr/>
              <a:t>‹#›</a:t>
            </a:fld>
            <a:endParaRPr lang="de-DE" dirty="0"/>
          </a:p>
        </p:txBody>
      </p:sp>
    </p:spTree>
    <p:extLst>
      <p:ext uri="{BB962C8B-B14F-4D97-AF65-F5344CB8AC3E}">
        <p14:creationId xmlns:p14="http://schemas.microsoft.com/office/powerpoint/2010/main" val="23145205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pd.epfl.ch/sgilbert/pubs/BrewersConjecture-SigAct.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Distributed</a:t>
            </a:r>
            <a:r>
              <a:rPr lang="en-US" baseline="0" dirty="0" smtClean="0"/>
              <a:t> – capable of running on multiple machines, while appearing to users as unified whole.</a:t>
            </a:r>
          </a:p>
          <a:p>
            <a:endParaRPr lang="en-US" baseline="0" dirty="0" smtClean="0"/>
          </a:p>
          <a:p>
            <a:r>
              <a:rPr lang="en-US" baseline="0" dirty="0" smtClean="0"/>
              <a:t>Decentralized – no single point of failure, no master/slave, all nodes equal, writes and reads can be performed on any node. Peer-to-peer mode.</a:t>
            </a:r>
          </a:p>
          <a:p>
            <a:endParaRPr lang="en-US" baseline="0" dirty="0" smtClean="0"/>
          </a:p>
          <a:p>
            <a:r>
              <a:rPr lang="en-US" baseline="0" dirty="0" smtClean="0"/>
              <a:t>Elastic scalability – form of horizontal scalability. Cluster can seamlessly scale up and back down again.</a:t>
            </a:r>
          </a:p>
          <a:p>
            <a:endParaRPr lang="en-US" baseline="0" dirty="0" smtClean="0"/>
          </a:p>
          <a:p>
            <a:r>
              <a:rPr lang="en-US" dirty="0" smtClean="0"/>
              <a:t>High availability/fault tolerance</a:t>
            </a:r>
            <a:r>
              <a:rPr lang="en-US" baseline="0" dirty="0" smtClean="0"/>
              <a:t> – failed nodes can be replaced with no downtime. Possible to replicate to multiple data centers.</a:t>
            </a:r>
          </a:p>
          <a:p>
            <a:endParaRPr lang="en-US" baseline="0" dirty="0" smtClean="0"/>
          </a:p>
          <a:p>
            <a:r>
              <a:rPr lang="en-US" baseline="0" dirty="0" err="1" smtClean="0"/>
              <a:t>Tuneable</a:t>
            </a:r>
            <a:r>
              <a:rPr lang="en-US" baseline="0" dirty="0" smtClean="0"/>
              <a:t> consistency – consistency level can be defined per read or write operation.</a:t>
            </a:r>
          </a:p>
          <a:p>
            <a:endParaRPr lang="en-US" baseline="0" dirty="0" smtClean="0"/>
          </a:p>
          <a:p>
            <a:r>
              <a:rPr lang="en-US" baseline="0" dirty="0" smtClean="0"/>
              <a:t>Column-oriented – not relational; sparse </a:t>
            </a:r>
            <a:r>
              <a:rPr lang="en-US" baseline="0" dirty="0" err="1" smtClean="0"/>
              <a:t>hashtable</a:t>
            </a:r>
            <a:r>
              <a:rPr lang="en-US" baseline="0" dirty="0" smtClean="0"/>
              <a:t>; column is minimum of information, organized in rows; comparison to row orientation of excel (there can be lot of empty columns, and those columns take up some space – not the case in column oriented DBs).</a:t>
            </a:r>
          </a:p>
          <a:p>
            <a:endParaRPr lang="en-US" baseline="0" dirty="0" smtClean="0"/>
          </a:p>
          <a:p>
            <a:r>
              <a:rPr lang="en-US" baseline="0" dirty="0" smtClean="0"/>
              <a:t>Time-to-live – can be set on each column. Time in seconds. Automatic cleanup after that time. Nice to have with Big Data.</a:t>
            </a:r>
          </a:p>
          <a:p>
            <a:endParaRPr lang="en-US" baseline="0" dirty="0" smtClean="0"/>
          </a:p>
          <a:p>
            <a:r>
              <a:rPr lang="en-US" baseline="0" dirty="0" smtClean="0"/>
              <a:t>Data compression – save up on disk storage, less IO. Should not downgrade performance.</a:t>
            </a:r>
          </a:p>
          <a:p>
            <a:endParaRPr lang="en-US" baseline="0" dirty="0" smtClean="0"/>
          </a:p>
          <a:p>
            <a:r>
              <a:rPr lang="en-US" baseline="0" dirty="0" smtClean="0"/>
              <a:t>Built-in caches – built-in row caches, column caches. No need for external caches (e.g. </a:t>
            </a:r>
            <a:r>
              <a:rPr lang="en-US" baseline="0" dirty="0" err="1" smtClean="0"/>
              <a:t>memcached</a:t>
            </a:r>
            <a:r>
              <a:rPr lang="en-US" baseline="0" dirty="0" smtClean="0"/>
              <a:t>).</a:t>
            </a:r>
          </a:p>
        </p:txBody>
      </p:sp>
      <p:sp>
        <p:nvSpPr>
          <p:cNvPr id="4" name="Slide Number Placeholder 3"/>
          <p:cNvSpPr>
            <a:spLocks noGrp="1"/>
          </p:cNvSpPr>
          <p:nvPr>
            <p:ph type="sldNum" sz="quarter" idx="10"/>
          </p:nvPr>
        </p:nvSpPr>
        <p:spPr/>
        <p:txBody>
          <a:bodyPr/>
          <a:lstStyle/>
          <a:p>
            <a:fld id="{D95D99EF-CCC6-204D-9476-FC1427E259B4}" type="slidenum">
              <a:rPr lang="de-DE" smtClean="0"/>
              <a:pPr/>
              <a:t>2</a:t>
            </a:fld>
            <a:endParaRPr lang="de-DE" dirty="0"/>
          </a:p>
        </p:txBody>
      </p:sp>
    </p:spTree>
    <p:extLst>
      <p:ext uri="{BB962C8B-B14F-4D97-AF65-F5344CB8AC3E}">
        <p14:creationId xmlns:p14="http://schemas.microsoft.com/office/powerpoint/2010/main" val="4268514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13</a:t>
            </a:fld>
            <a:endParaRPr lang="de-DE" dirty="0"/>
          </a:p>
        </p:txBody>
      </p:sp>
    </p:spTree>
    <p:extLst>
      <p:ext uri="{BB962C8B-B14F-4D97-AF65-F5344CB8AC3E}">
        <p14:creationId xmlns:p14="http://schemas.microsoft.com/office/powerpoint/2010/main" val="2232530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14</a:t>
            </a:fld>
            <a:endParaRPr lang="de-DE" dirty="0"/>
          </a:p>
        </p:txBody>
      </p:sp>
    </p:spTree>
    <p:extLst>
      <p:ext uri="{BB962C8B-B14F-4D97-AF65-F5344CB8AC3E}">
        <p14:creationId xmlns:p14="http://schemas.microsoft.com/office/powerpoint/2010/main" val="3066335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15</a:t>
            </a:fld>
            <a:endParaRPr lang="de-DE" dirty="0"/>
          </a:p>
        </p:txBody>
      </p:sp>
    </p:spTree>
    <p:extLst>
      <p:ext uri="{BB962C8B-B14F-4D97-AF65-F5344CB8AC3E}">
        <p14:creationId xmlns:p14="http://schemas.microsoft.com/office/powerpoint/2010/main" val="101694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16</a:t>
            </a:fld>
            <a:endParaRPr lang="de-DE" dirty="0"/>
          </a:p>
        </p:txBody>
      </p:sp>
    </p:spTree>
    <p:extLst>
      <p:ext uri="{BB962C8B-B14F-4D97-AF65-F5344CB8AC3E}">
        <p14:creationId xmlns:p14="http://schemas.microsoft.com/office/powerpoint/2010/main" val="223253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17</a:t>
            </a:fld>
            <a:endParaRPr lang="de-DE" dirty="0"/>
          </a:p>
        </p:txBody>
      </p:sp>
    </p:spTree>
    <p:extLst>
      <p:ext uri="{BB962C8B-B14F-4D97-AF65-F5344CB8AC3E}">
        <p14:creationId xmlns:p14="http://schemas.microsoft.com/office/powerpoint/2010/main" val="3066335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18</a:t>
            </a:fld>
            <a:endParaRPr lang="de-DE" dirty="0"/>
          </a:p>
        </p:txBody>
      </p:sp>
    </p:spTree>
    <p:extLst>
      <p:ext uri="{BB962C8B-B14F-4D97-AF65-F5344CB8AC3E}">
        <p14:creationId xmlns:p14="http://schemas.microsoft.com/office/powerpoint/2010/main" val="3066335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19</a:t>
            </a:fld>
            <a:endParaRPr lang="de-DE" dirty="0"/>
          </a:p>
        </p:txBody>
      </p:sp>
    </p:spTree>
    <p:extLst>
      <p:ext uri="{BB962C8B-B14F-4D97-AF65-F5344CB8AC3E}">
        <p14:creationId xmlns:p14="http://schemas.microsoft.com/office/powerpoint/2010/main" val="109856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Fast writes (writes are sequential).</a:t>
            </a:r>
          </a:p>
          <a:p>
            <a:r>
              <a:rPr lang="en-US" dirty="0" smtClean="0"/>
              <a:t>Commit</a:t>
            </a:r>
            <a:r>
              <a:rPr lang="en-US" baseline="0" dirty="0" smtClean="0"/>
              <a:t> log – for all mutations (insert, delete), crash recovery log for data, </a:t>
            </a:r>
            <a:endParaRPr lang="en-US" dirty="0" smtClean="0"/>
          </a:p>
          <a:p>
            <a:r>
              <a:rPr lang="en-US" dirty="0" smtClean="0"/>
              <a:t>Commit log periodically synced</a:t>
            </a:r>
            <a:r>
              <a:rPr lang="en-US" baseline="0" dirty="0" smtClean="0"/>
              <a:t> to disk (2 modes – periodical and batch).</a:t>
            </a:r>
          </a:p>
          <a:p>
            <a:r>
              <a:rPr lang="en-US" baseline="0" dirty="0" smtClean="0"/>
              <a:t>Commit log rolls over to new file on size threshold (standard rollover procedure).</a:t>
            </a:r>
          </a:p>
          <a:p>
            <a:r>
              <a:rPr lang="en-US" baseline="0" dirty="0" smtClean="0"/>
              <a:t>Commit logs have </a:t>
            </a:r>
            <a:r>
              <a:rPr lang="en-US" baseline="0" dirty="0" err="1" smtClean="0"/>
              <a:t>preallocated</a:t>
            </a:r>
            <a:r>
              <a:rPr lang="en-US" baseline="0" dirty="0" smtClean="0"/>
              <a:t> size (32MB).</a:t>
            </a:r>
          </a:p>
          <a:p>
            <a:r>
              <a:rPr lang="en-US" baseline="0" dirty="0" err="1" smtClean="0"/>
              <a:t>Memtable</a:t>
            </a:r>
            <a:r>
              <a:rPr lang="en-US" baseline="0" dirty="0" smtClean="0"/>
              <a:t> – in memory cache, data sorted by key, each CF has separate </a:t>
            </a:r>
            <a:r>
              <a:rPr lang="en-US" baseline="0" dirty="0" err="1" smtClean="0"/>
              <a:t>memtable</a:t>
            </a:r>
            <a:r>
              <a:rPr lang="en-US" baseline="0" dirty="0" smtClean="0"/>
              <a:t>. When number of objects in </a:t>
            </a:r>
            <a:r>
              <a:rPr lang="en-US" baseline="0" dirty="0" err="1" smtClean="0"/>
              <a:t>memtable</a:t>
            </a:r>
            <a:r>
              <a:rPr lang="en-US" baseline="0" dirty="0" smtClean="0"/>
              <a:t> reaches threshold, flushed to disk to </a:t>
            </a:r>
            <a:r>
              <a:rPr lang="en-US" baseline="0" dirty="0" err="1" smtClean="0"/>
              <a:t>SSTable</a:t>
            </a:r>
            <a:r>
              <a:rPr lang="en-US" baseline="0" dirty="0" smtClean="0"/>
              <a:t> (flushing is </a:t>
            </a:r>
            <a:r>
              <a:rPr lang="en-US" baseline="0" dirty="0" err="1" smtClean="0"/>
              <a:t>nonblocking</a:t>
            </a:r>
            <a:r>
              <a:rPr lang="en-US" baseline="0" dirty="0" smtClean="0"/>
              <a:t>).</a:t>
            </a:r>
          </a:p>
          <a:p>
            <a:r>
              <a:rPr lang="en-US" baseline="0" dirty="0" smtClean="0"/>
              <a:t>Multiple </a:t>
            </a:r>
            <a:r>
              <a:rPr lang="en-US" baseline="0" dirty="0" err="1" smtClean="0"/>
              <a:t>memtables</a:t>
            </a:r>
            <a:r>
              <a:rPr lang="en-US" baseline="0" dirty="0" smtClean="0"/>
              <a:t> can be in memory for single CF – 1 active, and others waiting to be flushed (if overloaded).</a:t>
            </a:r>
          </a:p>
          <a:p>
            <a:r>
              <a:rPr lang="en-US" baseline="0" dirty="0" smtClean="0"/>
              <a:t>Commit log has bit flags for each CF. When </a:t>
            </a:r>
            <a:r>
              <a:rPr lang="en-US" baseline="0" dirty="0" err="1" smtClean="0"/>
              <a:t>memtable</a:t>
            </a:r>
            <a:r>
              <a:rPr lang="en-US" baseline="0" dirty="0" smtClean="0"/>
              <a:t> is flushed to disk, bit flag for this CF on commit log is set to 0. Bit flag indicates if there is anything for some CF that hasn’t been flushed to disk. When all bit flags are cleared, commit log can be cleared.</a:t>
            </a:r>
          </a:p>
          <a:p>
            <a:r>
              <a:rPr lang="en-US" baseline="0" dirty="0" err="1" smtClean="0"/>
              <a:t>SSTable</a:t>
            </a:r>
            <a:r>
              <a:rPr lang="en-US" baseline="0" dirty="0" smtClean="0"/>
              <a:t> – once </a:t>
            </a:r>
            <a:r>
              <a:rPr lang="en-US" baseline="0" dirty="0" err="1" smtClean="0"/>
              <a:t>memtable</a:t>
            </a:r>
            <a:r>
              <a:rPr lang="en-US" baseline="0" dirty="0" smtClean="0"/>
              <a:t> is full, sorted data is written out sequentially to disk as </a:t>
            </a:r>
            <a:r>
              <a:rPr lang="en-US" baseline="0" dirty="0" err="1" smtClean="0"/>
              <a:t>SSTable</a:t>
            </a:r>
            <a:r>
              <a:rPr lang="en-US" baseline="0" dirty="0" smtClean="0"/>
              <a:t> (sorted string table; named like this for historical reasons – concept from Google BigTable).</a:t>
            </a:r>
          </a:p>
          <a:p>
            <a:r>
              <a:rPr lang="en-US" baseline="0" dirty="0" smtClean="0"/>
              <a:t>Multiple </a:t>
            </a:r>
            <a:r>
              <a:rPr lang="en-US" baseline="0" dirty="0" err="1" smtClean="0"/>
              <a:t>SSTables</a:t>
            </a:r>
            <a:r>
              <a:rPr lang="en-US" baseline="0" dirty="0" smtClean="0"/>
              <a:t> created on disk for single CF.</a:t>
            </a:r>
            <a:endParaRPr lang="en-US" dirty="0" smtClean="0"/>
          </a:p>
          <a:p>
            <a:r>
              <a:rPr lang="en-US" dirty="0" smtClean="0"/>
              <a:t>Data</a:t>
            </a:r>
            <a:r>
              <a:rPr lang="en-US" baseline="0" dirty="0" smtClean="0"/>
              <a:t> is immutable (no seeks, only appends).</a:t>
            </a:r>
          </a:p>
          <a:p>
            <a:r>
              <a:rPr lang="en-US" baseline="0" dirty="0" smtClean="0"/>
              <a:t>Row read requires reading all existing </a:t>
            </a:r>
            <a:r>
              <a:rPr lang="en-US" baseline="0" dirty="0" err="1" smtClean="0"/>
              <a:t>SSTables</a:t>
            </a:r>
            <a:r>
              <a:rPr lang="en-US" baseline="0" dirty="0" smtClean="0"/>
              <a:t> for CF to locate the latest value (bloom filters used as optimization – each </a:t>
            </a:r>
            <a:r>
              <a:rPr lang="en-US" baseline="0" dirty="0" err="1" smtClean="0"/>
              <a:t>SSTable</a:t>
            </a:r>
            <a:r>
              <a:rPr lang="en-US" baseline="0" dirty="0" smtClean="0"/>
              <a:t> has associated bloom filter). It's possible to get false positive via bloom filter, but it's not possible to get false negative (nondeterministic).</a:t>
            </a:r>
          </a:p>
          <a:p>
            <a:r>
              <a:rPr lang="en-US" baseline="0" dirty="0" smtClean="0"/>
              <a:t>Compaction – multiple </a:t>
            </a:r>
            <a:r>
              <a:rPr lang="en-US" baseline="0" dirty="0" err="1" smtClean="0"/>
              <a:t>SSTables</a:t>
            </a:r>
            <a:r>
              <a:rPr lang="en-US" baseline="0" dirty="0" smtClean="0"/>
              <a:t> merged into one (although </a:t>
            </a:r>
            <a:r>
              <a:rPr lang="en-US" baseline="0" dirty="0" err="1" smtClean="0"/>
              <a:t>SSTable</a:t>
            </a:r>
            <a:r>
              <a:rPr lang="en-US" baseline="0" dirty="0" smtClean="0"/>
              <a:t> is immutable, new ones can be created based on old ones).</a:t>
            </a:r>
          </a:p>
          <a:p>
            <a:r>
              <a:rPr lang="en-US" baseline="0" dirty="0" smtClean="0"/>
              <a:t>On reads, </a:t>
            </a:r>
            <a:r>
              <a:rPr lang="en-US" baseline="0" dirty="0" err="1" smtClean="0"/>
              <a:t>cassandra</a:t>
            </a:r>
            <a:r>
              <a:rPr lang="en-US" baseline="0" dirty="0" smtClean="0"/>
              <a:t> first checks </a:t>
            </a:r>
            <a:r>
              <a:rPr lang="en-US" baseline="0" dirty="0" err="1" smtClean="0"/>
              <a:t>memtables</a:t>
            </a:r>
            <a:r>
              <a:rPr lang="en-US" baseline="0" dirty="0" smtClean="0"/>
              <a:t> to find row.</a:t>
            </a:r>
          </a:p>
          <a:p>
            <a:pPr marL="0" indent="0">
              <a:buFontTx/>
              <a:buNone/>
            </a:pPr>
            <a:r>
              <a:rPr lang="en-US" baseline="0" dirty="0" smtClean="0"/>
              <a:t>Deletion – tombstones, executed on compaction after configured GC timeout.</a:t>
            </a:r>
          </a:p>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21</a:t>
            </a:fld>
            <a:endParaRPr lang="de-DE" dirty="0"/>
          </a:p>
        </p:txBody>
      </p:sp>
    </p:spTree>
    <p:extLst>
      <p:ext uri="{BB962C8B-B14F-4D97-AF65-F5344CB8AC3E}">
        <p14:creationId xmlns:p14="http://schemas.microsoft.com/office/powerpoint/2010/main" val="1292111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26</a:t>
            </a:fld>
            <a:endParaRPr lang="de-DE" dirty="0"/>
          </a:p>
        </p:txBody>
      </p:sp>
    </p:spTree>
    <p:extLst>
      <p:ext uri="{BB962C8B-B14F-4D97-AF65-F5344CB8AC3E}">
        <p14:creationId xmlns:p14="http://schemas.microsoft.com/office/powerpoint/2010/main" val="1989915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29</a:t>
            </a:fld>
            <a:endParaRPr lang="de-DE" dirty="0"/>
          </a:p>
        </p:txBody>
      </p:sp>
    </p:spTree>
    <p:extLst>
      <p:ext uri="{BB962C8B-B14F-4D97-AF65-F5344CB8AC3E}">
        <p14:creationId xmlns:p14="http://schemas.microsoft.com/office/powerpoint/2010/main" val="109856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3</a:t>
            </a:fld>
            <a:endParaRPr lang="de-DE" dirty="0"/>
          </a:p>
        </p:txBody>
      </p:sp>
    </p:spTree>
    <p:extLst>
      <p:ext uri="{BB962C8B-B14F-4D97-AF65-F5344CB8AC3E}">
        <p14:creationId xmlns:p14="http://schemas.microsoft.com/office/powerpoint/2010/main" val="3449342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30</a:t>
            </a:fld>
            <a:endParaRPr lang="de-DE" dirty="0"/>
          </a:p>
        </p:txBody>
      </p:sp>
    </p:spTree>
    <p:extLst>
      <p:ext uri="{BB962C8B-B14F-4D97-AF65-F5344CB8AC3E}">
        <p14:creationId xmlns:p14="http://schemas.microsoft.com/office/powerpoint/2010/main" val="1449956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31</a:t>
            </a:fld>
            <a:endParaRPr lang="de-DE" dirty="0"/>
          </a:p>
        </p:txBody>
      </p:sp>
    </p:spTree>
    <p:extLst>
      <p:ext uri="{BB962C8B-B14F-4D97-AF65-F5344CB8AC3E}">
        <p14:creationId xmlns:p14="http://schemas.microsoft.com/office/powerpoint/2010/main" val="3224469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5D99EF-CCC6-204D-9476-FC1427E259B4}" type="slidenum">
              <a:rPr lang="de-DE" smtClean="0"/>
              <a:pPr/>
              <a:t>32</a:t>
            </a:fld>
            <a:endParaRPr lang="de-DE" dirty="0"/>
          </a:p>
        </p:txBody>
      </p:sp>
    </p:spTree>
    <p:extLst>
      <p:ext uri="{BB962C8B-B14F-4D97-AF65-F5344CB8AC3E}">
        <p14:creationId xmlns:p14="http://schemas.microsoft.com/office/powerpoint/2010/main" val="413215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4</a:t>
            </a:fld>
            <a:endParaRPr lang="de-DE" dirty="0"/>
          </a:p>
        </p:txBody>
      </p:sp>
    </p:spTree>
    <p:extLst>
      <p:ext uri="{BB962C8B-B14F-4D97-AF65-F5344CB8AC3E}">
        <p14:creationId xmlns:p14="http://schemas.microsoft.com/office/powerpoint/2010/main" val="394483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Netflix</a:t>
            </a:r>
            <a:r>
              <a:rPr lang="en-US" baseline="0" dirty="0" smtClean="0"/>
              <a:t> – cluster 900-1000 nodes, 4 people maintain it; </a:t>
            </a:r>
            <a:r>
              <a:rPr lang="en-US" baseline="0" dirty="0" err="1" smtClean="0"/>
              <a:t>datastax</a:t>
            </a:r>
            <a:r>
              <a:rPr lang="en-US" baseline="0" dirty="0" smtClean="0"/>
              <a:t> enterprise.</a:t>
            </a:r>
          </a:p>
        </p:txBody>
      </p:sp>
      <p:sp>
        <p:nvSpPr>
          <p:cNvPr id="4" name="Slide Number Placeholder 3"/>
          <p:cNvSpPr>
            <a:spLocks noGrp="1"/>
          </p:cNvSpPr>
          <p:nvPr>
            <p:ph type="sldNum" sz="quarter" idx="10"/>
          </p:nvPr>
        </p:nvSpPr>
        <p:spPr/>
        <p:txBody>
          <a:bodyPr/>
          <a:lstStyle/>
          <a:p>
            <a:fld id="{D95D99EF-CCC6-204D-9476-FC1427E259B4}" type="slidenum">
              <a:rPr lang="de-DE" smtClean="0"/>
              <a:pPr/>
              <a:t>5</a:t>
            </a:fld>
            <a:endParaRPr lang="de-DE" dirty="0"/>
          </a:p>
        </p:txBody>
      </p:sp>
    </p:spTree>
    <p:extLst>
      <p:ext uri="{BB962C8B-B14F-4D97-AF65-F5344CB8AC3E}">
        <p14:creationId xmlns:p14="http://schemas.microsoft.com/office/powerpoint/2010/main" val="14623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Formally</a:t>
            </a:r>
            <a:r>
              <a:rPr lang="en-US" baseline="0" dirty="0" smtClean="0"/>
              <a:t> proved by Seth Gilbert and Nancy Lynch of MIT in 2002.</a:t>
            </a:r>
            <a:r>
              <a:rPr lang="hr-HR" baseline="0" dirty="0" smtClean="0"/>
              <a:t> </a:t>
            </a:r>
            <a:r>
              <a:rPr lang="hr-HR" dirty="0" smtClean="0">
                <a:hlinkClick r:id="rId3"/>
              </a:rPr>
              <a:t>http://lpd.epfl.ch/sgilbert/pubs/BrewersConjecture-SigAct.pdf</a:t>
            </a:r>
            <a:endParaRPr lang="hr-HR" dirty="0" smtClean="0"/>
          </a:p>
          <a:p>
            <a:endParaRPr lang="hr-HR" dirty="0" smtClean="0"/>
          </a:p>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6</a:t>
            </a:fld>
            <a:endParaRPr lang="de-DE" dirty="0"/>
          </a:p>
        </p:txBody>
      </p:sp>
    </p:spTree>
    <p:extLst>
      <p:ext uri="{BB962C8B-B14F-4D97-AF65-F5344CB8AC3E}">
        <p14:creationId xmlns:p14="http://schemas.microsoft.com/office/powerpoint/2010/main" val="141384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7</a:t>
            </a:fld>
            <a:endParaRPr lang="de-DE" dirty="0"/>
          </a:p>
        </p:txBody>
      </p:sp>
    </p:spTree>
    <p:extLst>
      <p:ext uri="{BB962C8B-B14F-4D97-AF65-F5344CB8AC3E}">
        <p14:creationId xmlns:p14="http://schemas.microsoft.com/office/powerpoint/2010/main" val="1416766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smtClean="0"/>
          </a:p>
        </p:txBody>
      </p:sp>
      <p:sp>
        <p:nvSpPr>
          <p:cNvPr id="4" name="Slide Number Placeholder 3"/>
          <p:cNvSpPr>
            <a:spLocks noGrp="1"/>
          </p:cNvSpPr>
          <p:nvPr>
            <p:ph type="sldNum" sz="quarter" idx="10"/>
          </p:nvPr>
        </p:nvSpPr>
        <p:spPr/>
        <p:txBody>
          <a:bodyPr/>
          <a:lstStyle/>
          <a:p>
            <a:fld id="{D95D99EF-CCC6-204D-9476-FC1427E259B4}" type="slidenum">
              <a:rPr lang="de-DE" smtClean="0"/>
              <a:pPr/>
              <a:t>8</a:t>
            </a:fld>
            <a:endParaRPr lang="de-DE" dirty="0"/>
          </a:p>
        </p:txBody>
      </p:sp>
    </p:spTree>
    <p:extLst>
      <p:ext uri="{BB962C8B-B14F-4D97-AF65-F5344CB8AC3E}">
        <p14:creationId xmlns:p14="http://schemas.microsoft.com/office/powerpoint/2010/main" val="141676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Strong consistency – all client reads will see the most recent write in this scenario.</a:t>
            </a:r>
          </a:p>
        </p:txBody>
      </p:sp>
      <p:sp>
        <p:nvSpPr>
          <p:cNvPr id="4" name="Slide Number Placeholder 3"/>
          <p:cNvSpPr>
            <a:spLocks noGrp="1"/>
          </p:cNvSpPr>
          <p:nvPr>
            <p:ph type="sldNum" sz="quarter" idx="10"/>
          </p:nvPr>
        </p:nvSpPr>
        <p:spPr/>
        <p:txBody>
          <a:bodyPr/>
          <a:lstStyle/>
          <a:p>
            <a:fld id="{D95D99EF-CCC6-204D-9476-FC1427E259B4}" type="slidenum">
              <a:rPr lang="de-DE" smtClean="0"/>
              <a:pPr/>
              <a:t>11</a:t>
            </a:fld>
            <a:endParaRPr lang="de-DE" dirty="0"/>
          </a:p>
        </p:txBody>
      </p:sp>
    </p:spTree>
    <p:extLst>
      <p:ext uri="{BB962C8B-B14F-4D97-AF65-F5344CB8AC3E}">
        <p14:creationId xmlns:p14="http://schemas.microsoft.com/office/powerpoint/2010/main" val="380494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D95D99EF-CCC6-204D-9476-FC1427E259B4}" type="slidenum">
              <a:rPr lang="de-DE" smtClean="0"/>
              <a:pPr/>
              <a:t>12</a:t>
            </a:fld>
            <a:endParaRPr lang="de-DE" dirty="0"/>
          </a:p>
        </p:txBody>
      </p:sp>
    </p:spTree>
    <p:extLst>
      <p:ext uri="{BB962C8B-B14F-4D97-AF65-F5344CB8AC3E}">
        <p14:creationId xmlns:p14="http://schemas.microsoft.com/office/powerpoint/2010/main" val="223253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hteck 8"/>
          <p:cNvSpPr/>
          <p:nvPr userDrawn="1"/>
        </p:nvSpPr>
        <p:spPr>
          <a:xfrm>
            <a:off x="0" y="685800"/>
            <a:ext cx="9144001" cy="2590800"/>
          </a:xfrm>
          <a:prstGeom prst="rect">
            <a:avLst/>
          </a:prstGeom>
          <a:solidFill>
            <a:srgbClr val="FFCC00"/>
          </a:solidFill>
          <a:ln>
            <a:noFill/>
          </a:ln>
          <a:effectLst>
            <a:outerShdw blurRad="63500" dist="25400" dir="5400000" algn="tl" rotWithShape="0">
              <a:schemeClr val="tx1">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3" name="Untertitel 2"/>
          <p:cNvSpPr>
            <a:spLocks noGrp="1"/>
          </p:cNvSpPr>
          <p:nvPr>
            <p:ph type="subTitle" idx="1" hasCustomPrompt="1"/>
          </p:nvPr>
        </p:nvSpPr>
        <p:spPr>
          <a:xfrm>
            <a:off x="323850" y="2255836"/>
            <a:ext cx="8316913" cy="990599"/>
          </a:xfrm>
          <a:prstGeom prst="rect">
            <a:avLst/>
          </a:prstGeom>
        </p:spPr>
        <p:txBody>
          <a:bodyPr vert="horz" anchor="t" anchorCtr="0"/>
          <a:lstStyle>
            <a:lvl1pPr marL="0" indent="0" algn="l">
              <a:buNone/>
              <a:defRPr sz="20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AT" dirty="0" smtClean="0"/>
              <a:t>Edit </a:t>
            </a:r>
            <a:r>
              <a:rPr lang="en-US" noProof="0" dirty="0" smtClean="0"/>
              <a:t>master</a:t>
            </a:r>
            <a:r>
              <a:rPr lang="de-AT" dirty="0" smtClean="0"/>
              <a:t> subtitle</a:t>
            </a:r>
          </a:p>
          <a:p>
            <a:r>
              <a:rPr lang="de-AT" dirty="0" smtClean="0"/>
              <a:t>Wednesday, 02. December 2009</a:t>
            </a:r>
            <a:endParaRPr lang="de-DE" dirty="0"/>
          </a:p>
        </p:txBody>
      </p:sp>
      <p:sp>
        <p:nvSpPr>
          <p:cNvPr id="5" name="Titel 4"/>
          <p:cNvSpPr>
            <a:spLocks noGrp="1"/>
          </p:cNvSpPr>
          <p:nvPr>
            <p:ph type="title" hasCustomPrompt="1"/>
          </p:nvPr>
        </p:nvSpPr>
        <p:spPr>
          <a:xfrm>
            <a:off x="323850" y="685801"/>
            <a:ext cx="8316913" cy="1428732"/>
          </a:xfrm>
        </p:spPr>
        <p:txBody>
          <a:bodyPr anchor="b" anchorCtr="0">
            <a:normAutofit/>
          </a:bodyPr>
          <a:lstStyle>
            <a:lvl1pPr>
              <a:lnSpc>
                <a:spcPct val="100000"/>
              </a:lnSpc>
              <a:defRPr sz="3600" b="0"/>
            </a:lvl1pPr>
          </a:lstStyle>
          <a:p>
            <a:r>
              <a:rPr lang="de-DE" dirty="0" smtClean="0"/>
              <a:t>Edit master title by clicking</a:t>
            </a:r>
            <a:endParaRPr lang="de-DE" dirty="0"/>
          </a:p>
        </p:txBody>
      </p:sp>
      <p:sp>
        <p:nvSpPr>
          <p:cNvPr id="7" name="Rechteck 6"/>
          <p:cNvSpPr/>
          <p:nvPr userDrawn="1"/>
        </p:nvSpPr>
        <p:spPr>
          <a:xfrm>
            <a:off x="1" y="3400437"/>
            <a:ext cx="9144000" cy="3457563"/>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itle and content (3-colum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sz="half" idx="1" hasCustomPrompt="1"/>
          </p:nvPr>
        </p:nvSpPr>
        <p:spPr>
          <a:xfrm>
            <a:off x="576264" y="1773238"/>
            <a:ext cx="2590799" cy="4392612"/>
          </a:xfrm>
          <a:prstGeom prst="rect">
            <a:avLst/>
          </a:prstGeom>
        </p:spPr>
        <p:txBody>
          <a:bodyPr lIns="0" rIns="0" bIns="0">
            <a:noAutofit/>
          </a:bodyPr>
          <a:lstStyle>
            <a:lvl1pPr>
              <a:buSzPct val="110000"/>
              <a:defRPr sz="1800" baseline="0"/>
            </a:lvl1pPr>
            <a:lvl2pPr>
              <a:buSzPct val="110000"/>
              <a:defRPr sz="1600"/>
            </a:lvl2pPr>
            <a:lvl3pPr>
              <a:buSzPct val="110000"/>
              <a:defRPr sz="1200" baseline="0"/>
            </a:lvl3pPr>
            <a:lvl4pPr>
              <a:defRPr sz="1600"/>
            </a:lvl4pPr>
            <a:lvl5pPr>
              <a:defRPr sz="1600"/>
            </a:lvl5pPr>
            <a:lvl6pPr>
              <a:buNone/>
              <a:defRPr sz="1600"/>
            </a:lvl6pPr>
            <a:lvl7pPr>
              <a:defRPr sz="1800"/>
            </a:lvl7pPr>
            <a:lvl8pPr>
              <a:defRPr sz="1800"/>
            </a:lvl8pPr>
            <a:lvl9pPr>
              <a:defRPr sz="1800"/>
            </a:lvl9pPr>
          </a:lstStyle>
          <a:p>
            <a:pPr lvl="0"/>
            <a:r>
              <a:rPr lang="de-AT" dirty="0" smtClean="0"/>
              <a:t>Edit master text format</a:t>
            </a:r>
          </a:p>
          <a:p>
            <a:pPr lvl="1"/>
            <a:r>
              <a:rPr lang="de-AT" dirty="0" smtClean="0"/>
              <a:t>Second Level</a:t>
            </a:r>
          </a:p>
          <a:p>
            <a:pPr lvl="2"/>
            <a:r>
              <a:rPr lang="de-AT" dirty="0" smtClean="0"/>
              <a:t>Third </a:t>
            </a:r>
            <a:r>
              <a:rPr lang="en-US" noProof="0" dirty="0" smtClean="0"/>
              <a:t>Level</a:t>
            </a:r>
          </a:p>
        </p:txBody>
      </p:sp>
      <p:sp>
        <p:nvSpPr>
          <p:cNvPr id="4" name="Inhaltsplatzhalter 3"/>
          <p:cNvSpPr>
            <a:spLocks noGrp="1"/>
          </p:cNvSpPr>
          <p:nvPr>
            <p:ph sz="half" idx="2" hasCustomPrompt="1"/>
          </p:nvPr>
        </p:nvSpPr>
        <p:spPr>
          <a:xfrm>
            <a:off x="3311525" y="1773238"/>
            <a:ext cx="2592387" cy="4392612"/>
          </a:xfrm>
          <a:prstGeom prst="rect">
            <a:avLst/>
          </a:prstGeom>
        </p:spPr>
        <p:txBody>
          <a:bodyPr lIns="0" rIns="0" bIns="0">
            <a:noAutofit/>
          </a:bodyPr>
          <a:lstStyle>
            <a:lvl1pPr>
              <a:buSzPct val="110000"/>
              <a:defRPr sz="1800"/>
            </a:lvl1pPr>
            <a:lvl2pPr>
              <a:buSzPct val="110000"/>
              <a:defRPr sz="1600"/>
            </a:lvl2pPr>
            <a:lvl3pPr>
              <a:buSzPct val="110000"/>
              <a:defRPr sz="1200"/>
            </a:lvl3pPr>
            <a:lvl4pPr>
              <a:defRPr sz="1600"/>
            </a:lvl4pPr>
            <a:lvl5pPr>
              <a:defRPr sz="1600"/>
            </a:lvl5pPr>
            <a:lvl6pPr>
              <a:defRPr sz="1800"/>
            </a:lvl6pPr>
            <a:lvl7pPr>
              <a:defRPr sz="1800"/>
            </a:lvl7pPr>
            <a:lvl8pPr>
              <a:defRPr sz="1800"/>
            </a:lvl8pPr>
            <a:lvl9pPr>
              <a:defRPr sz="1800"/>
            </a:lvl9pPr>
          </a:lstStyle>
          <a:p>
            <a:pPr lvl="0"/>
            <a:r>
              <a:rPr lang="de-AT" dirty="0" smtClean="0"/>
              <a:t>Edit master text format</a:t>
            </a:r>
          </a:p>
          <a:p>
            <a:pPr lvl="1"/>
            <a:r>
              <a:rPr lang="de-AT" dirty="0" smtClean="0"/>
              <a:t>Second Level</a:t>
            </a:r>
          </a:p>
          <a:p>
            <a:pPr lvl="2"/>
            <a:r>
              <a:rPr lang="de-AT" dirty="0" smtClean="0"/>
              <a:t>Third Level</a:t>
            </a:r>
          </a:p>
        </p:txBody>
      </p:sp>
      <p:sp>
        <p:nvSpPr>
          <p:cNvPr id="8" name="Inhaltsplatzhalter 3"/>
          <p:cNvSpPr>
            <a:spLocks noGrp="1"/>
          </p:cNvSpPr>
          <p:nvPr>
            <p:ph sz="half" idx="13" hasCustomPrompt="1"/>
          </p:nvPr>
        </p:nvSpPr>
        <p:spPr>
          <a:xfrm>
            <a:off x="6048375" y="1773238"/>
            <a:ext cx="2592388" cy="4392611"/>
          </a:xfrm>
          <a:prstGeom prst="rect">
            <a:avLst/>
          </a:prstGeom>
        </p:spPr>
        <p:txBody>
          <a:bodyPr lIns="0" rIns="0" bIns="0">
            <a:noAutofit/>
          </a:bodyPr>
          <a:lstStyle>
            <a:lvl1pPr>
              <a:buSzPct val="110000"/>
              <a:defRPr sz="1800" baseline="0"/>
            </a:lvl1pPr>
            <a:lvl2pPr>
              <a:buSzPct val="110000"/>
              <a:defRPr sz="1600"/>
            </a:lvl2pPr>
            <a:lvl3pPr>
              <a:buSzPct val="110000"/>
              <a:defRPr sz="1200"/>
            </a:lvl3pPr>
            <a:lvl4pPr>
              <a:defRPr sz="1600"/>
            </a:lvl4pPr>
            <a:lvl5pPr>
              <a:defRPr sz="1600"/>
            </a:lvl5pPr>
            <a:lvl6pPr>
              <a:defRPr sz="1800"/>
            </a:lvl6pPr>
            <a:lvl7pPr>
              <a:defRPr sz="1800"/>
            </a:lvl7pPr>
            <a:lvl8pPr>
              <a:defRPr sz="1800"/>
            </a:lvl8pPr>
            <a:lvl9pPr>
              <a:defRPr sz="1800"/>
            </a:lvl9pPr>
          </a:lstStyle>
          <a:p>
            <a:pPr lvl="0"/>
            <a:r>
              <a:rPr lang="de-AT" dirty="0" smtClean="0"/>
              <a:t>Edit master text format</a:t>
            </a:r>
          </a:p>
          <a:p>
            <a:pPr lvl="1"/>
            <a:r>
              <a:rPr lang="de-AT" dirty="0" smtClean="0"/>
              <a:t>Second Level</a:t>
            </a:r>
          </a:p>
          <a:p>
            <a:pPr lvl="2"/>
            <a:r>
              <a:rPr lang="de-AT" dirty="0" smtClean="0"/>
              <a:t>Third Level</a:t>
            </a:r>
          </a:p>
        </p:txBody>
      </p:sp>
      <p:sp>
        <p:nvSpPr>
          <p:cNvPr id="7" name="Datumsplatzhalter 13"/>
          <p:cNvSpPr>
            <a:spLocks noGrp="1"/>
          </p:cNvSpPr>
          <p:nvPr>
            <p:ph type="dt" sz="half" idx="14"/>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with headling betwe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smtClean="0"/>
              <a:t>Click to edit Master title style</a:t>
            </a:r>
            <a:endParaRPr lang="de-DE" dirty="0"/>
          </a:p>
        </p:txBody>
      </p:sp>
      <p:sp>
        <p:nvSpPr>
          <p:cNvPr id="3" name="Textplatzhalter 2"/>
          <p:cNvSpPr>
            <a:spLocks noGrp="1"/>
          </p:cNvSpPr>
          <p:nvPr>
            <p:ph type="body" idx="1"/>
          </p:nvPr>
        </p:nvSpPr>
        <p:spPr>
          <a:xfrm>
            <a:off x="576263" y="1773238"/>
            <a:ext cx="8064499" cy="304800"/>
          </a:xfrm>
          <a:prstGeom prst="rect">
            <a:avLst/>
          </a:prstGeom>
        </p:spPr>
        <p:txBody>
          <a:bodyPr anchor="t" anchorCtr="0"/>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Inhaltsplatzhalter 3"/>
          <p:cNvSpPr>
            <a:spLocks noGrp="1"/>
          </p:cNvSpPr>
          <p:nvPr>
            <p:ph sz="half" idx="2"/>
          </p:nvPr>
        </p:nvSpPr>
        <p:spPr>
          <a:xfrm>
            <a:off x="576264" y="2260584"/>
            <a:ext cx="8064498" cy="3905266"/>
          </a:xfrm>
          <a:prstGeom prst="rect">
            <a:avLst/>
          </a:prstGeom>
        </p:spPr>
        <p:txBody>
          <a:bodyPr>
            <a:normAutofit/>
          </a:bodyPr>
          <a:lstStyle>
            <a:lvl1pPr>
              <a:buSzPct val="110000"/>
              <a:defRPr sz="2000"/>
            </a:lvl1pPr>
            <a:lvl2pPr>
              <a:buSzPct val="110000"/>
              <a:defRPr sz="1800"/>
            </a:lvl2pPr>
            <a:lvl3pPr>
              <a:buSzPct val="110000"/>
              <a:defRPr sz="1600"/>
            </a:lvl3pPr>
            <a:lvl4pPr>
              <a:buSzPct val="110000"/>
              <a:defRPr sz="14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Datumsplatzhalter 13"/>
          <p:cNvSpPr>
            <a:spLocks noGrp="1"/>
          </p:cNvSpPr>
          <p:nvPr>
            <p:ph type="dt" sz="half" idx="10"/>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4"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Empty">
    <p:spTree>
      <p:nvGrpSpPr>
        <p:cNvPr id="1" name=""/>
        <p:cNvGrpSpPr/>
        <p:nvPr/>
      </p:nvGrpSpPr>
      <p:grpSpPr>
        <a:xfrm>
          <a:off x="0" y="0"/>
          <a:ext cx="0" cy="0"/>
          <a:chOff x="0" y="0"/>
          <a:chExt cx="0" cy="0"/>
        </a:xfrm>
      </p:grpSpPr>
      <p:sp>
        <p:nvSpPr>
          <p:cNvPr id="3"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End slide">
    <p:spTree>
      <p:nvGrpSpPr>
        <p:cNvPr id="1" name=""/>
        <p:cNvGrpSpPr/>
        <p:nvPr/>
      </p:nvGrpSpPr>
      <p:grpSpPr>
        <a:xfrm>
          <a:off x="0" y="0"/>
          <a:ext cx="0" cy="0"/>
          <a:chOff x="0" y="0"/>
          <a:chExt cx="0" cy="0"/>
        </a:xfrm>
      </p:grpSpPr>
      <p:sp>
        <p:nvSpPr>
          <p:cNvPr id="5" name="Rechteck 4"/>
          <p:cNvSpPr/>
          <p:nvPr userDrawn="1"/>
        </p:nvSpPr>
        <p:spPr>
          <a:xfrm>
            <a:off x="0" y="6477000"/>
            <a:ext cx="9144001" cy="45719"/>
          </a:xfrm>
          <a:prstGeom prst="rect">
            <a:avLst/>
          </a:prstGeom>
          <a:solidFill>
            <a:schemeClr val="bg1">
              <a:lumMod val="85000"/>
            </a:schemeClr>
          </a:solidFill>
          <a:ln>
            <a:noFill/>
          </a:ln>
          <a:effectLst>
            <a:outerShdw blurRad="63500" dist="25400" dir="16200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Rechteck 5"/>
          <p:cNvSpPr/>
          <p:nvPr userDrawn="1"/>
        </p:nvSpPr>
        <p:spPr>
          <a:xfrm>
            <a:off x="-2" y="6496093"/>
            <a:ext cx="9144001" cy="7302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9"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
        <p:nvSpPr>
          <p:cNvPr id="3" name="Rectangle 2"/>
          <p:cNvSpPr/>
          <p:nvPr userDrawn="1"/>
        </p:nvSpPr>
        <p:spPr>
          <a:xfrm>
            <a:off x="0" y="0"/>
            <a:ext cx="9143999" cy="6477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chemeClr val="tx1"/>
                </a:solidFill>
                <a:latin typeface="Arial" panose="020B0604020202020204" pitchFamily="34" charset="0"/>
                <a:cs typeface="Arial" panose="020B0604020202020204" pitchFamily="34" charset="0"/>
              </a:rPr>
              <a:t>Thank you!</a:t>
            </a:r>
            <a:endParaRPr lang="en-US" sz="36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tween title">
    <p:spTree>
      <p:nvGrpSpPr>
        <p:cNvPr id="1" name=""/>
        <p:cNvGrpSpPr/>
        <p:nvPr/>
      </p:nvGrpSpPr>
      <p:grpSpPr>
        <a:xfrm>
          <a:off x="0" y="0"/>
          <a:ext cx="0" cy="0"/>
          <a:chOff x="0" y="0"/>
          <a:chExt cx="0" cy="0"/>
        </a:xfrm>
      </p:grpSpPr>
      <p:sp>
        <p:nvSpPr>
          <p:cNvPr id="7" name="Rechteck 6"/>
          <p:cNvSpPr/>
          <p:nvPr userDrawn="1"/>
        </p:nvSpPr>
        <p:spPr>
          <a:xfrm>
            <a:off x="0" y="685800"/>
            <a:ext cx="9144001" cy="3733800"/>
          </a:xfrm>
          <a:prstGeom prst="rect">
            <a:avLst/>
          </a:prstGeom>
          <a:solidFill>
            <a:srgbClr val="FFCC00"/>
          </a:solidFill>
          <a:effectLst>
            <a:outerShdw blurRad="63500" dist="25400" dir="5400000" algn="tl" rotWithShape="0">
              <a:schemeClr val="tx1">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2" name="Titel 1"/>
          <p:cNvSpPr>
            <a:spLocks noGrp="1"/>
          </p:cNvSpPr>
          <p:nvPr>
            <p:ph type="title" hasCustomPrompt="1"/>
          </p:nvPr>
        </p:nvSpPr>
        <p:spPr>
          <a:xfrm>
            <a:off x="323850" y="685801"/>
            <a:ext cx="8170863" cy="3721100"/>
          </a:xfrm>
        </p:spPr>
        <p:txBody>
          <a:bodyPr lIns="0" tIns="0" bIns="0" anchor="ctr" anchorCtr="0">
            <a:normAutofit/>
          </a:bodyPr>
          <a:lstStyle>
            <a:lvl1pPr algn="l">
              <a:lnSpc>
                <a:spcPct val="100000"/>
              </a:lnSpc>
              <a:defRPr sz="3200" b="0" cap="none" baseline="0">
                <a:solidFill>
                  <a:schemeClr val="tx1"/>
                </a:solidFill>
              </a:defRPr>
            </a:lvl1pPr>
          </a:lstStyle>
          <a:p>
            <a:r>
              <a:rPr lang="de-AT" dirty="0" smtClean="0"/>
              <a:t>Edit </a:t>
            </a:r>
            <a:r>
              <a:rPr lang="en-US" noProof="0" dirty="0" smtClean="0"/>
              <a:t>between</a:t>
            </a:r>
            <a:r>
              <a:rPr lang="de-AT" dirty="0" smtClean="0"/>
              <a:t> title</a:t>
            </a:r>
            <a:endParaRPr lang="de-DE" dirty="0"/>
          </a:p>
        </p:txBody>
      </p:sp>
      <p:sp>
        <p:nvSpPr>
          <p:cNvPr id="5" name="Rechteck 4"/>
          <p:cNvSpPr/>
          <p:nvPr userDrawn="1"/>
        </p:nvSpPr>
        <p:spPr>
          <a:xfrm>
            <a:off x="1" y="4537089"/>
            <a:ext cx="9144000" cy="2320911"/>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with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576263" y="1773238"/>
            <a:ext cx="8064500" cy="4392612"/>
          </a:xfrm>
          <a:prstGeom prst="rect">
            <a:avLst/>
          </a:prstGeom>
        </p:spPr>
        <p:txBody>
          <a:bodyPr/>
          <a:lstStyle>
            <a:lvl1pPr marL="182563" indent="-182563">
              <a:buSzPct val="110000"/>
              <a:defRPr/>
            </a:lvl1pPr>
            <a:lvl2pPr marL="358775" indent="-176213">
              <a:buSzPct val="110000"/>
              <a:defRPr/>
            </a:lvl2pPr>
            <a:lvl3pPr marL="541338" indent="-182563">
              <a:buSzPct val="110000"/>
              <a:defRPr/>
            </a:lvl3pPr>
            <a:lvl4pPr marL="717550" indent="-176213">
              <a:buSzPct val="110000"/>
              <a:defRPr/>
            </a:lvl4pPr>
            <a:lvl5pPr marL="900113" indent="-182563">
              <a:buSzPct val="11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8"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without bullet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idx="1"/>
          </p:nvPr>
        </p:nvSpPr>
        <p:spPr>
          <a:xfrm>
            <a:off x="576263" y="1773238"/>
            <a:ext cx="8064500" cy="4392612"/>
          </a:xfrm>
          <a:prstGeom prst="rect">
            <a:avLst/>
          </a:prstGeom>
        </p:spPr>
        <p:txBody>
          <a:bodyPr/>
          <a:lstStyle>
            <a:lvl1pPr marL="0" indent="0">
              <a:buNone/>
              <a:defRPr/>
            </a:lvl1pPr>
            <a:lvl2pPr marL="179388" indent="0">
              <a:buNone/>
              <a:defRPr/>
            </a:lvl2pPr>
            <a:lvl3pPr marL="358775" indent="0">
              <a:buNone/>
              <a:defRPr/>
            </a:lvl3pPr>
            <a:lvl4pPr marL="538163" indent="0">
              <a:buNone/>
              <a:defRPr/>
            </a:lvl4pPr>
            <a:lvl5pPr marL="71913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4"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with bullets (smal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hasCustomPrompt="1"/>
          </p:nvPr>
        </p:nvSpPr>
        <p:spPr>
          <a:xfrm>
            <a:off x="1439863" y="1773238"/>
            <a:ext cx="6335712" cy="4392612"/>
          </a:xfrm>
          <a:prstGeom prst="rect">
            <a:avLst/>
          </a:prstGeom>
        </p:spPr>
        <p:txBody>
          <a:bodyPr/>
          <a:lstStyle>
            <a:lvl1pPr marL="182563" indent="-182563">
              <a:buSzPct val="110000"/>
              <a:defRPr baseline="0"/>
            </a:lvl1pPr>
            <a:lvl2pPr marL="358775" indent="-176213">
              <a:buSzPct val="110000"/>
              <a:defRPr/>
            </a:lvl2pPr>
            <a:lvl3pPr marL="541338" indent="-182563">
              <a:buSzPct val="110000"/>
              <a:defRPr/>
            </a:lvl3pPr>
            <a:lvl4pPr marL="717550" indent="-176213">
              <a:buSzPct val="110000"/>
              <a:defRPr baseline="0"/>
            </a:lvl4pPr>
            <a:lvl5pPr marL="900113" indent="-182563">
              <a:defRPr/>
            </a:lvl5pPr>
          </a:lstStyle>
          <a:p>
            <a:pPr lvl="0"/>
            <a:r>
              <a:rPr lang="de-AT" dirty="0" smtClean="0"/>
              <a:t>Edit master text</a:t>
            </a:r>
          </a:p>
          <a:p>
            <a:pPr lvl="1"/>
            <a:r>
              <a:rPr lang="de-AT" dirty="0" smtClean="0"/>
              <a:t>Second Level</a:t>
            </a:r>
          </a:p>
          <a:p>
            <a:pPr lvl="2"/>
            <a:r>
              <a:rPr lang="de-AT" dirty="0" smtClean="0"/>
              <a:t>Third Level</a:t>
            </a:r>
          </a:p>
          <a:p>
            <a:pPr lvl="3"/>
            <a:r>
              <a:rPr lang="de-AT" dirty="0" smtClean="0"/>
              <a:t>Fourth Level</a:t>
            </a:r>
          </a:p>
        </p:txBody>
      </p:sp>
      <p:sp>
        <p:nvSpPr>
          <p:cNvPr id="6"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without bullets (smal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idx="1" hasCustomPrompt="1"/>
          </p:nvPr>
        </p:nvSpPr>
        <p:spPr>
          <a:xfrm>
            <a:off x="1439863" y="1773238"/>
            <a:ext cx="6335712" cy="4392612"/>
          </a:xfrm>
          <a:prstGeom prst="rect">
            <a:avLst/>
          </a:prstGeom>
        </p:spPr>
        <p:txBody>
          <a:bodyPr/>
          <a:lstStyle>
            <a:lvl1pPr marL="0" indent="0">
              <a:buFont typeface="Arial" pitchFamily="34" charset="0"/>
              <a:buNone/>
              <a:defRPr/>
            </a:lvl1pPr>
            <a:lvl2pPr marL="179388" indent="0">
              <a:buNone/>
              <a:defRPr/>
            </a:lvl2pPr>
            <a:lvl3pPr marL="358775" indent="0">
              <a:buNone/>
              <a:defRPr/>
            </a:lvl3pPr>
            <a:lvl4pPr marL="538163" indent="0">
              <a:buNone/>
              <a:defRPr/>
            </a:lvl4pPr>
            <a:lvl5pPr marL="0" indent="0">
              <a:buNone/>
              <a:defRPr/>
            </a:lvl5pPr>
          </a:lstStyle>
          <a:p>
            <a:pPr lvl="0"/>
            <a:r>
              <a:rPr lang="de-AT" dirty="0" smtClean="0"/>
              <a:t>Edit master text format</a:t>
            </a:r>
          </a:p>
          <a:p>
            <a:pPr lvl="1"/>
            <a:r>
              <a:rPr lang="de-AT" dirty="0" smtClean="0"/>
              <a:t>Second Level</a:t>
            </a:r>
          </a:p>
          <a:p>
            <a:pPr lvl="2"/>
            <a:r>
              <a:rPr lang="de-AT" dirty="0" smtClean="0"/>
              <a:t>Thirt Level</a:t>
            </a:r>
          </a:p>
          <a:p>
            <a:pPr lvl="3"/>
            <a:r>
              <a:rPr lang="de-AT" dirty="0" smtClean="0"/>
              <a:t>Fourth Level</a:t>
            </a:r>
          </a:p>
        </p:txBody>
      </p:sp>
      <p:sp>
        <p:nvSpPr>
          <p:cNvPr id="5"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2-column lef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idx="1" hasCustomPrompt="1"/>
          </p:nvPr>
        </p:nvSpPr>
        <p:spPr>
          <a:xfrm>
            <a:off x="576263" y="1773238"/>
            <a:ext cx="5327649" cy="4392612"/>
          </a:xfrm>
          <a:prstGeom prst="rect">
            <a:avLst/>
          </a:prstGeom>
        </p:spPr>
        <p:txBody>
          <a:bodyPr/>
          <a:lstStyle>
            <a:lvl1pPr>
              <a:buSzPct val="110000"/>
              <a:defRPr/>
            </a:lvl1pPr>
            <a:lvl2pPr>
              <a:buSzPct val="110000"/>
              <a:defRPr/>
            </a:lvl2pPr>
            <a:lvl3pPr>
              <a:buSzPct val="110000"/>
              <a:defRPr baseline="0"/>
            </a:lvl3pPr>
            <a:lvl4pPr>
              <a:buSzPct val="110000"/>
              <a:defRPr baseline="0"/>
            </a:lvl4pPr>
          </a:lstStyle>
          <a:p>
            <a:pPr lvl="0"/>
            <a:r>
              <a:rPr lang="de-AT" dirty="0" smtClean="0"/>
              <a:t>Edit master </a:t>
            </a:r>
            <a:r>
              <a:rPr lang="en-US" noProof="0" dirty="0" smtClean="0"/>
              <a:t>text</a:t>
            </a:r>
            <a:r>
              <a:rPr lang="de-AT" dirty="0" smtClean="0"/>
              <a:t> format</a:t>
            </a:r>
          </a:p>
          <a:p>
            <a:pPr lvl="1"/>
            <a:r>
              <a:rPr lang="de-AT" dirty="0" smtClean="0"/>
              <a:t>Second Level</a:t>
            </a:r>
          </a:p>
          <a:p>
            <a:pPr lvl="2"/>
            <a:r>
              <a:rPr lang="de-AT" dirty="0" smtClean="0"/>
              <a:t>Third Level</a:t>
            </a:r>
          </a:p>
          <a:p>
            <a:pPr lvl="3"/>
            <a:r>
              <a:rPr lang="de-AT" dirty="0" smtClean="0"/>
              <a:t>Fourth Level</a:t>
            </a:r>
          </a:p>
        </p:txBody>
      </p:sp>
      <p:sp>
        <p:nvSpPr>
          <p:cNvPr id="5"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column left+righ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hasCustomPrompt="1"/>
          </p:nvPr>
        </p:nvSpPr>
        <p:spPr>
          <a:xfrm>
            <a:off x="576264" y="1773238"/>
            <a:ext cx="5291136" cy="2015999"/>
          </a:xfrm>
          <a:prstGeom prst="rect">
            <a:avLst/>
          </a:prstGeom>
        </p:spPr>
        <p:txBody>
          <a:bodyPr/>
          <a:lstStyle>
            <a:lvl1pPr>
              <a:buSzPct val="110000"/>
              <a:defRPr/>
            </a:lvl1pPr>
            <a:lvl2pPr>
              <a:buSzPct val="110000"/>
              <a:defRPr/>
            </a:lvl2pPr>
            <a:lvl3pPr>
              <a:buSzPct val="110000"/>
              <a:defRPr baseline="0"/>
            </a:lvl3pPr>
            <a:lvl4pPr>
              <a:buNone/>
              <a:defRPr/>
            </a:lvl4pPr>
          </a:lstStyle>
          <a:p>
            <a:pPr lvl="0"/>
            <a:r>
              <a:rPr lang="de-AT" dirty="0" smtClean="0"/>
              <a:t>Edit master text </a:t>
            </a:r>
            <a:r>
              <a:rPr lang="en-US" noProof="0" dirty="0" smtClean="0"/>
              <a:t>format</a:t>
            </a:r>
          </a:p>
          <a:p>
            <a:pPr lvl="1"/>
            <a:r>
              <a:rPr lang="de-AT" dirty="0" smtClean="0"/>
              <a:t>Second Level</a:t>
            </a:r>
          </a:p>
          <a:p>
            <a:pPr lvl="2"/>
            <a:r>
              <a:rPr lang="de-AT" dirty="0" smtClean="0"/>
              <a:t>Third Level</a:t>
            </a:r>
          </a:p>
        </p:txBody>
      </p:sp>
      <p:sp>
        <p:nvSpPr>
          <p:cNvPr id="11" name="Inhaltsplatzhalter 2"/>
          <p:cNvSpPr>
            <a:spLocks noGrp="1"/>
          </p:cNvSpPr>
          <p:nvPr>
            <p:ph idx="10" hasCustomPrompt="1"/>
          </p:nvPr>
        </p:nvSpPr>
        <p:spPr>
          <a:xfrm>
            <a:off x="3276601" y="4108446"/>
            <a:ext cx="5364161" cy="2057404"/>
          </a:xfrm>
          <a:prstGeom prst="rect">
            <a:avLst/>
          </a:prstGeom>
        </p:spPr>
        <p:txBody>
          <a:bodyPr/>
          <a:lstStyle>
            <a:lvl1pPr>
              <a:defRPr/>
            </a:lvl1pPr>
            <a:lvl2pPr>
              <a:defRPr/>
            </a:lvl2pPr>
            <a:lvl3pPr>
              <a:defRPr/>
            </a:lvl3pPr>
          </a:lstStyle>
          <a:p>
            <a:pPr lvl="0"/>
            <a:r>
              <a:rPr lang="de-AT" dirty="0" smtClean="0"/>
              <a:t>Edit master text format</a:t>
            </a:r>
          </a:p>
          <a:p>
            <a:pPr lvl="1"/>
            <a:r>
              <a:rPr lang="de-AT" dirty="0" smtClean="0"/>
              <a:t>Second Level</a:t>
            </a:r>
          </a:p>
          <a:p>
            <a:pPr lvl="2"/>
            <a:r>
              <a:rPr lang="de-AT" dirty="0" smtClean="0"/>
              <a:t>Third </a:t>
            </a:r>
            <a:r>
              <a:rPr lang="en-US" noProof="0" dirty="0" smtClean="0"/>
              <a:t>Level</a:t>
            </a:r>
          </a:p>
        </p:txBody>
      </p:sp>
      <p:sp>
        <p:nvSpPr>
          <p:cNvPr id="6"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1-colum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Click to edit Master title style</a:t>
            </a:r>
            <a:endParaRPr lang="de-DE" dirty="0"/>
          </a:p>
        </p:txBody>
      </p:sp>
      <p:sp>
        <p:nvSpPr>
          <p:cNvPr id="3" name="Inhaltsplatzhalter 2"/>
          <p:cNvSpPr>
            <a:spLocks noGrp="1"/>
          </p:cNvSpPr>
          <p:nvPr>
            <p:ph idx="1" hasCustomPrompt="1"/>
          </p:nvPr>
        </p:nvSpPr>
        <p:spPr>
          <a:xfrm>
            <a:off x="576263" y="1773238"/>
            <a:ext cx="2590800" cy="4392611"/>
          </a:xfrm>
          <a:prstGeom prst="rect">
            <a:avLst/>
          </a:prstGeom>
        </p:spPr>
        <p:txBody>
          <a:bodyPr/>
          <a:lstStyle>
            <a:lvl1pPr>
              <a:buSzPct val="110000"/>
              <a:defRPr/>
            </a:lvl1pPr>
            <a:lvl2pPr>
              <a:buSzPct val="110000"/>
              <a:defRPr/>
            </a:lvl2pPr>
            <a:lvl3pPr>
              <a:buSzPct val="110000"/>
              <a:defRPr/>
            </a:lvl3pPr>
          </a:lstStyle>
          <a:p>
            <a:pPr lvl="0"/>
            <a:r>
              <a:rPr lang="de-AT" dirty="0" smtClean="0"/>
              <a:t>Edit master text format</a:t>
            </a:r>
          </a:p>
          <a:p>
            <a:pPr lvl="1"/>
            <a:r>
              <a:rPr lang="de-AT" dirty="0" smtClean="0"/>
              <a:t>Second </a:t>
            </a:r>
            <a:r>
              <a:rPr lang="en-US" noProof="0" dirty="0" smtClean="0"/>
              <a:t>Level</a:t>
            </a:r>
          </a:p>
          <a:p>
            <a:pPr lvl="2"/>
            <a:r>
              <a:rPr lang="de-AT" dirty="0" smtClean="0"/>
              <a:t>Third Level</a:t>
            </a:r>
          </a:p>
        </p:txBody>
      </p:sp>
      <p:sp>
        <p:nvSpPr>
          <p:cNvPr id="5"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Rechteck 29"/>
          <p:cNvSpPr/>
          <p:nvPr/>
        </p:nvSpPr>
        <p:spPr>
          <a:xfrm>
            <a:off x="-1" y="6477000"/>
            <a:ext cx="9144001" cy="381000"/>
          </a:xfrm>
          <a:prstGeom prst="rect">
            <a:avLst/>
          </a:prstGeom>
          <a:solidFill>
            <a:schemeClr val="bg1">
              <a:lumMod val="85000"/>
            </a:schemeClr>
          </a:solidFill>
          <a:ln>
            <a:noFill/>
          </a:ln>
          <a:effectLst>
            <a:outerShdw blurRad="63500" dist="25400" dir="16200000" rotWithShape="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1" name="Rechteck 10"/>
          <p:cNvSpPr/>
          <p:nvPr/>
        </p:nvSpPr>
        <p:spPr>
          <a:xfrm>
            <a:off x="0" y="692150"/>
            <a:ext cx="9144001" cy="762000"/>
          </a:xfrm>
          <a:prstGeom prst="rect">
            <a:avLst/>
          </a:prstGeom>
          <a:solidFill>
            <a:srgbClr val="FFCC00"/>
          </a:solidFill>
          <a:ln>
            <a:noFill/>
          </a:ln>
          <a:effectLst>
            <a:outerShdw blurRad="63500" dist="25400" dir="5400000" algn="tl" rotWithShape="0">
              <a:schemeClr val="tx1">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2" name="Titelplatzhalter 1"/>
          <p:cNvSpPr>
            <a:spLocks noGrp="1"/>
          </p:cNvSpPr>
          <p:nvPr>
            <p:ph type="title"/>
          </p:nvPr>
        </p:nvSpPr>
        <p:spPr>
          <a:xfrm>
            <a:off x="323850" y="692150"/>
            <a:ext cx="8515349" cy="755650"/>
          </a:xfrm>
          <a:prstGeom prst="rect">
            <a:avLst/>
          </a:prstGeom>
        </p:spPr>
        <p:txBody>
          <a:bodyPr vert="horz" lIns="0" tIns="45720" rIns="0" bIns="0" rtlCol="0" anchor="ctr">
            <a:normAutofit/>
          </a:bodyPr>
          <a:lstStyle/>
          <a:p>
            <a:r>
              <a:rPr lang="de-DE" dirty="0" smtClean="0"/>
              <a:t>Edit master title style</a:t>
            </a:r>
            <a:endParaRPr lang="de-DE" dirty="0"/>
          </a:p>
        </p:txBody>
      </p:sp>
      <p:sp>
        <p:nvSpPr>
          <p:cNvPr id="8" name="Textplatzhalter 7"/>
          <p:cNvSpPr>
            <a:spLocks noGrp="1"/>
          </p:cNvSpPr>
          <p:nvPr>
            <p:ph type="body" idx="1"/>
          </p:nvPr>
        </p:nvSpPr>
        <p:spPr>
          <a:xfrm>
            <a:off x="576263" y="1773238"/>
            <a:ext cx="8064499" cy="4392612"/>
          </a:xfrm>
          <a:prstGeom prst="rect">
            <a:avLst/>
          </a:prstGeom>
        </p:spPr>
        <p:txBody>
          <a:bodyPr vert="horz" lIns="0" tIns="0" rIns="0" bIns="0" rtlCol="0">
            <a:noAutofit/>
          </a:bodyPr>
          <a:lstStyle/>
          <a:p>
            <a:pPr lvl="0"/>
            <a:r>
              <a:rPr lang="de-AT" dirty="0" smtClean="0"/>
              <a:t>Edit master text format</a:t>
            </a:r>
          </a:p>
          <a:p>
            <a:pPr lvl="1"/>
            <a:r>
              <a:rPr lang="de-AT" dirty="0" smtClean="0"/>
              <a:t>Second Level</a:t>
            </a:r>
          </a:p>
          <a:p>
            <a:pPr lvl="2"/>
            <a:r>
              <a:rPr lang="de-AT" dirty="0" smtClean="0"/>
              <a:t>Third Level</a:t>
            </a:r>
          </a:p>
          <a:p>
            <a:pPr lvl="3"/>
            <a:r>
              <a:rPr lang="de-AT" dirty="0" smtClean="0"/>
              <a:t>Fourth </a:t>
            </a:r>
            <a:r>
              <a:rPr lang="en-US" noProof="0" dirty="0" smtClean="0"/>
              <a:t>Level</a:t>
            </a:r>
          </a:p>
          <a:p>
            <a:pPr lvl="4"/>
            <a:r>
              <a:rPr lang="de-AT" dirty="0" smtClean="0"/>
              <a:t>Fifth Level</a:t>
            </a:r>
            <a:endParaRPr lang="de-DE" dirty="0"/>
          </a:p>
        </p:txBody>
      </p:sp>
      <p:sp>
        <p:nvSpPr>
          <p:cNvPr id="24" name="Foliennummernplatzhalter 5"/>
          <p:cNvSpPr txBox="1">
            <a:spLocks/>
          </p:cNvSpPr>
          <p:nvPr/>
        </p:nvSpPr>
        <p:spPr>
          <a:xfrm>
            <a:off x="8574935" y="6477000"/>
            <a:ext cx="128562" cy="381000"/>
          </a:xfrm>
          <a:prstGeom prst="rect">
            <a:avLst/>
          </a:prstGeom>
          <a:ln>
            <a:noFill/>
          </a:ln>
        </p:spPr>
        <p:txBody>
          <a:bodyPr vert="horz" lIns="0" tIns="0" rIns="0" bIns="0" rtlCol="0" anchor="ctr"/>
          <a:lstStyle>
            <a:lvl1pPr algn="r">
              <a:defRPr sz="900" b="0">
                <a:solidFill>
                  <a:srgbClr val="000000"/>
                </a:solidFill>
                <a:latin typeface="Arial" pitchFamily="34" charset="0"/>
                <a:cs typeface="Arial"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a:t>
            </a:r>
            <a:endParaRPr kumimoji="0" lang="de-DE" sz="9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25" name="Fußzeilenplatzhalter 4"/>
          <p:cNvSpPr txBox="1">
            <a:spLocks/>
          </p:cNvSpPr>
          <p:nvPr/>
        </p:nvSpPr>
        <p:spPr>
          <a:xfrm>
            <a:off x="884187" y="6477000"/>
            <a:ext cx="119031" cy="381000"/>
          </a:xfrm>
          <a:prstGeom prst="rect">
            <a:avLst/>
          </a:prstGeom>
          <a:ln>
            <a:noFill/>
          </a:ln>
        </p:spPr>
        <p:txBody>
          <a:bodyPr vert="horz" lIns="0" tIns="0" rIns="0" bIns="0" rtlCol="0" anchor="ctr"/>
          <a:lstStyle>
            <a:lvl1pPr algn="ctr">
              <a:defRPr sz="900" b="1">
                <a:solidFill>
                  <a:schemeClr val="tx1"/>
                </a:solidFill>
                <a:latin typeface="Arial" pitchFamily="34" charset="0"/>
                <a:cs typeface="Arial"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de-DE" sz="9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endParaRPr kumimoji="0" lang="de-DE" sz="9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7" name="Textfeld 26"/>
          <p:cNvSpPr txBox="1"/>
          <p:nvPr/>
        </p:nvSpPr>
        <p:spPr>
          <a:xfrm>
            <a:off x="4710849" y="6477000"/>
            <a:ext cx="3875691" cy="381000"/>
          </a:xfrm>
          <a:prstGeom prst="rect">
            <a:avLst/>
          </a:prstGeom>
          <a:noFill/>
        </p:spPr>
        <p:txBody>
          <a:bodyPr wrap="square" lIns="0" tIns="0" rIns="0" bIns="0" rtlCol="0" anchor="ctr" anchorCtr="0">
            <a:noAutofit/>
          </a:bodyPr>
          <a:lstStyle/>
          <a:p>
            <a:pPr algn="r"/>
            <a:endParaRPr lang="de-DE" sz="900" dirty="0">
              <a:latin typeface="Arial" pitchFamily="34" charset="0"/>
            </a:endParaRPr>
          </a:p>
        </p:txBody>
      </p:sp>
      <p:sp>
        <p:nvSpPr>
          <p:cNvPr id="29" name="Textfeld 28"/>
          <p:cNvSpPr txBox="1"/>
          <p:nvPr/>
        </p:nvSpPr>
        <p:spPr>
          <a:xfrm>
            <a:off x="8694950" y="6477000"/>
            <a:ext cx="449051" cy="381000"/>
          </a:xfrm>
          <a:prstGeom prst="rect">
            <a:avLst/>
          </a:prstGeom>
          <a:noFill/>
        </p:spPr>
        <p:txBody>
          <a:bodyPr wrap="square" lIns="0" tIns="0" rIns="0" bIns="0" rtlCol="0" anchor="ctr" anchorCtr="0">
            <a:noAutofit/>
          </a:bodyPr>
          <a:lstStyle/>
          <a:p>
            <a:pPr algn="l"/>
            <a:fld id="{5A315A80-33F5-4C0B-9350-415FF034DA17}" type="slidenum">
              <a:rPr lang="de-DE" sz="900" smtClean="0">
                <a:latin typeface="Arial" pitchFamily="34" charset="0"/>
              </a:rPr>
              <a:pPr algn="l"/>
              <a:t>‹#›</a:t>
            </a:fld>
            <a:endParaRPr lang="de-DE" sz="900" dirty="0">
              <a:latin typeface="Arial" pitchFamily="34" charset="0"/>
            </a:endParaRPr>
          </a:p>
        </p:txBody>
      </p:sp>
      <p:sp>
        <p:nvSpPr>
          <p:cNvPr id="18" name="Textfeld 17"/>
          <p:cNvSpPr txBox="1"/>
          <p:nvPr/>
        </p:nvSpPr>
        <p:spPr>
          <a:xfrm>
            <a:off x="1003218" y="6468380"/>
            <a:ext cx="3875691" cy="381000"/>
          </a:xfrm>
          <a:prstGeom prst="rect">
            <a:avLst/>
          </a:prstGeom>
          <a:noFill/>
        </p:spPr>
        <p:txBody>
          <a:bodyPr wrap="square" lIns="0" tIns="0" rIns="0" bIns="0" rtlCol="0" anchor="ctr" anchorCtr="0">
            <a:noAutofit/>
          </a:bodyPr>
          <a:lstStyle/>
          <a:p>
            <a:pPr algn="l"/>
            <a:r>
              <a:rPr lang="de-DE" sz="900" dirty="0" smtClean="0">
                <a:latin typeface="Arial" pitchFamily="34" charset="0"/>
                <a:cs typeface="Arial" panose="020B0604020202020204" pitchFamily="34" charset="0"/>
              </a:rPr>
              <a:t> </a:t>
            </a:r>
            <a:r>
              <a:rPr lang="de-AT" sz="900" dirty="0" err="1" smtClean="0">
                <a:latin typeface="Arial" panose="020B0604020202020204" pitchFamily="34" charset="0"/>
                <a:cs typeface="Arial" panose="020B0604020202020204" pitchFamily="34" charset="0"/>
              </a:rPr>
              <a:t>Our</a:t>
            </a:r>
            <a:r>
              <a:rPr lang="de-AT" sz="900" dirty="0" smtClean="0">
                <a:latin typeface="Arial" panose="020B0604020202020204" pitchFamily="34" charset="0"/>
                <a:cs typeface="Arial" panose="020B0604020202020204" pitchFamily="34" charset="0"/>
              </a:rPr>
              <a:t> First </a:t>
            </a:r>
            <a:r>
              <a:rPr lang="de-AT" sz="900" dirty="0" err="1" smtClean="0">
                <a:latin typeface="Arial" panose="020B0604020202020204" pitchFamily="34" charset="0"/>
                <a:cs typeface="Arial" panose="020B0604020202020204" pitchFamily="34" charset="0"/>
              </a:rPr>
              <a:t>Meetup</a:t>
            </a:r>
            <a:r>
              <a:rPr lang="de-AT" sz="900" dirty="0" smtClean="0">
                <a:latin typeface="Arial" panose="020B0604020202020204" pitchFamily="34" charset="0"/>
                <a:cs typeface="Arial" panose="020B0604020202020204" pitchFamily="34" charset="0"/>
              </a:rPr>
              <a:t>!</a:t>
            </a:r>
            <a:endParaRPr lang="de-DE" sz="900" dirty="0">
              <a:latin typeface="Arial" pitchFamily="34" charset="0"/>
              <a:cs typeface="Arial" panose="020B0604020202020204" pitchFamily="34" charset="0"/>
            </a:endParaRPr>
          </a:p>
        </p:txBody>
      </p:sp>
      <p:sp>
        <p:nvSpPr>
          <p:cNvPr id="16" name="Datumsplatzhalter 13"/>
          <p:cNvSpPr>
            <a:spLocks noGrp="1"/>
          </p:cNvSpPr>
          <p:nvPr>
            <p:ph type="dt" sz="half" idx="2"/>
          </p:nvPr>
        </p:nvSpPr>
        <p:spPr>
          <a:xfrm>
            <a:off x="1960" y="6534345"/>
            <a:ext cx="825925" cy="270030"/>
          </a:xfrm>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dirty="0" smtClean="0"/>
              <a:t>12.06.2014</a:t>
            </a:r>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9" r:id="rId4"/>
    <p:sldLayoutId id="2147483670" r:id="rId5"/>
    <p:sldLayoutId id="2147483671" r:id="rId6"/>
    <p:sldLayoutId id="2147483666" r:id="rId7"/>
    <p:sldLayoutId id="2147483668" r:id="rId8"/>
    <p:sldLayoutId id="2147483667" r:id="rId9"/>
    <p:sldLayoutId id="2147483652" r:id="rId10"/>
    <p:sldLayoutId id="2147483653" r:id="rId11"/>
    <p:sldLayoutId id="2147483654" r:id="rId12"/>
    <p:sldLayoutId id="2147483655" r:id="rId13"/>
    <p:sldLayoutId id="2147483672" r:id="rId14"/>
  </p:sldLayoutIdLst>
  <p:timing>
    <p:tnLst>
      <p:par>
        <p:cTn id="1" dur="indefinite" restart="never" nodeType="tmRoot"/>
      </p:par>
    </p:tnLst>
  </p:timing>
  <p:hf hdr="0" ftr="0"/>
  <p:txStyles>
    <p:titleStyle>
      <a:lvl1pPr algn="l" defTabSz="457200" rtl="0" eaLnBrk="1" latinLnBrk="0" hangingPunct="1">
        <a:lnSpc>
          <a:spcPts val="2000"/>
        </a:lnSpc>
        <a:spcBef>
          <a:spcPct val="0"/>
        </a:spcBef>
        <a:buNone/>
        <a:defRPr sz="2200" b="1" kern="1200">
          <a:solidFill>
            <a:schemeClr val="tx1"/>
          </a:solidFill>
          <a:latin typeface="Arial" pitchFamily="34" charset="0"/>
          <a:ea typeface="+mj-ea"/>
          <a:cs typeface="Arial" pitchFamily="34" charset="0"/>
        </a:defRPr>
      </a:lvl1pPr>
    </p:titleStyle>
    <p:bodyStyle>
      <a:lvl1pPr marL="180975" indent="-180975" algn="l" defTabSz="457200" rtl="0" eaLnBrk="1" latinLnBrk="0" hangingPunct="1">
        <a:spcBef>
          <a:spcPts val="0"/>
        </a:spcBef>
        <a:spcAft>
          <a:spcPts val="1600"/>
        </a:spcAft>
        <a:buClr>
          <a:schemeClr val="tx2"/>
        </a:buClr>
        <a:buSzPct val="100000"/>
        <a:buFont typeface="Lucida Grande"/>
        <a:buChar char="￭"/>
        <a:defRPr sz="2000" kern="1200" baseline="0">
          <a:solidFill>
            <a:schemeClr val="tx1"/>
          </a:solidFill>
          <a:latin typeface="Arial" pitchFamily="34" charset="0"/>
          <a:ea typeface="+mn-ea"/>
          <a:cs typeface="Arial" pitchFamily="34" charset="0"/>
        </a:defRPr>
      </a:lvl1pPr>
      <a:lvl2pPr marL="361950" indent="-184150" algn="l" defTabSz="457200" rtl="0" eaLnBrk="1" latinLnBrk="0" hangingPunct="1">
        <a:spcBef>
          <a:spcPts val="0"/>
        </a:spcBef>
        <a:spcAft>
          <a:spcPts val="1200"/>
        </a:spcAft>
        <a:buClr>
          <a:schemeClr val="tx2"/>
        </a:buClr>
        <a:buSzPct val="100000"/>
        <a:buFont typeface="Lucida Grande"/>
        <a:buChar char="￭"/>
        <a:defRPr sz="1800" kern="1200">
          <a:solidFill>
            <a:schemeClr val="tx1"/>
          </a:solidFill>
          <a:latin typeface="Arial" pitchFamily="34" charset="0"/>
          <a:ea typeface="+mn-ea"/>
          <a:cs typeface="Arial" pitchFamily="34" charset="0"/>
        </a:defRPr>
      </a:lvl2pPr>
      <a:lvl3pPr marL="534988" indent="-179388" algn="l" defTabSz="457200" rtl="0" eaLnBrk="1" latinLnBrk="0" hangingPunct="1">
        <a:spcBef>
          <a:spcPts val="0"/>
        </a:spcBef>
        <a:spcAft>
          <a:spcPts val="1200"/>
        </a:spcAft>
        <a:buClr>
          <a:schemeClr val="tx2"/>
        </a:buClr>
        <a:buSzPct val="100000"/>
        <a:buFont typeface="Lucida Grande"/>
        <a:buChar char="￭"/>
        <a:defRPr sz="1600" kern="1200">
          <a:solidFill>
            <a:schemeClr val="tx1"/>
          </a:solidFill>
          <a:latin typeface="Arial" pitchFamily="34" charset="0"/>
          <a:ea typeface="+mn-ea"/>
          <a:cs typeface="Arial" pitchFamily="34" charset="0"/>
        </a:defRPr>
      </a:lvl3pPr>
      <a:lvl4pPr marL="715963" indent="-182563" algn="l" defTabSz="457200" rtl="0" eaLnBrk="1" latinLnBrk="0" hangingPunct="1">
        <a:spcBef>
          <a:spcPts val="0"/>
        </a:spcBef>
        <a:spcAft>
          <a:spcPts val="1200"/>
        </a:spcAft>
        <a:buClr>
          <a:schemeClr val="tx2"/>
        </a:buClr>
        <a:buSzPct val="100000"/>
        <a:buFont typeface="Lucida Grande"/>
        <a:buChar char="￭"/>
        <a:defRPr sz="1400" kern="1200">
          <a:solidFill>
            <a:schemeClr val="tx1"/>
          </a:solidFill>
          <a:latin typeface="Arial" pitchFamily="34" charset="0"/>
          <a:ea typeface="+mn-ea"/>
          <a:cs typeface="Arial" pitchFamily="34" charset="0"/>
        </a:defRPr>
      </a:lvl4pPr>
      <a:lvl5pPr marL="896938" indent="-18573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btoddb-cass-storage.blogspot.com/"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www.datastax.com/docs" TargetMode="External"/><Relationship Id="rId7" Type="http://schemas.openxmlformats.org/officeDocument/2006/relationships/hyperlink" Target="http://www.datastax.com/1-million-write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research.google.com/archive/bigtable.html" TargetMode="External"/><Relationship Id="rId5" Type="http://schemas.openxmlformats.org/officeDocument/2006/relationships/hyperlink" Target="http://www.allthingsdistributed.com/files/amazon-dynamo-sosp2007.pdf" TargetMode="External"/><Relationship Id="rId4" Type="http://schemas.openxmlformats.org/officeDocument/2006/relationships/hyperlink" Target="http://wiki.apache.org/cassandra/"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323850" y="2255837"/>
            <a:ext cx="8316913" cy="453084"/>
          </a:xfrm>
        </p:spPr>
        <p:txBody>
          <a:bodyPr/>
          <a:lstStyle/>
          <a:p>
            <a:r>
              <a:rPr lang="en-US" dirty="0"/>
              <a:t>Zagreb Cassandra Users</a:t>
            </a:r>
            <a:endParaRPr lang="de-AT" sz="2000" dirty="0" smtClean="0"/>
          </a:p>
        </p:txBody>
      </p:sp>
      <p:sp>
        <p:nvSpPr>
          <p:cNvPr id="3" name="Titel 2"/>
          <p:cNvSpPr>
            <a:spLocks noGrp="1"/>
          </p:cNvSpPr>
          <p:nvPr>
            <p:ph type="title"/>
          </p:nvPr>
        </p:nvSpPr>
        <p:spPr/>
        <p:txBody>
          <a:bodyPr/>
          <a:lstStyle/>
          <a:p>
            <a:r>
              <a:rPr lang="de-AT" dirty="0" err="1"/>
              <a:t>Our</a:t>
            </a:r>
            <a:r>
              <a:rPr lang="de-AT" dirty="0"/>
              <a:t> First </a:t>
            </a:r>
            <a:r>
              <a:rPr lang="de-AT" dirty="0" err="1"/>
              <a:t>Meetup</a:t>
            </a:r>
            <a:r>
              <a:rPr lang="de-AT" dirty="0"/>
              <a:t>!</a:t>
            </a:r>
          </a:p>
        </p:txBody>
      </p:sp>
      <p:sp>
        <p:nvSpPr>
          <p:cNvPr id="4" name="TextBox 3"/>
          <p:cNvSpPr txBox="1"/>
          <p:nvPr/>
        </p:nvSpPr>
        <p:spPr>
          <a:xfrm>
            <a:off x="3131840" y="6098233"/>
            <a:ext cx="5823677" cy="369332"/>
          </a:xfrm>
          <a:prstGeom prst="rect">
            <a:avLst/>
          </a:prstGeom>
          <a:noFill/>
        </p:spPr>
        <p:txBody>
          <a:bodyPr wrap="square" rtlCol="0">
            <a:spAutoFit/>
          </a:bodyPr>
          <a:lstStyle/>
          <a:p>
            <a:pPr algn="r"/>
            <a:r>
              <a:rPr lang="en-US" dirty="0" smtClean="0">
                <a:latin typeface="Arial" pitchFamily="34" charset="0"/>
                <a:cs typeface="Arial" pitchFamily="34" charset="0"/>
              </a:rPr>
              <a:t>Mario Lukica</a:t>
            </a:r>
          </a:p>
        </p:txBody>
      </p:sp>
      <p:sp>
        <p:nvSpPr>
          <p:cNvPr id="5" name="Untertitel 1"/>
          <p:cNvSpPr txBox="1">
            <a:spLocks/>
          </p:cNvSpPr>
          <p:nvPr/>
        </p:nvSpPr>
        <p:spPr>
          <a:xfrm>
            <a:off x="323850" y="6149496"/>
            <a:ext cx="2357940" cy="318069"/>
          </a:xfrm>
          <a:prstGeom prst="rect">
            <a:avLst/>
          </a:prstGeom>
        </p:spPr>
        <p:txBody>
          <a:bodyPr vert="horz" lIns="0" tIns="0" rIns="0" bIns="0" rtlCol="0" anchor="t" anchorCtr="0">
            <a:noAutofit/>
          </a:bodyPr>
          <a:lstStyle>
            <a:lvl1pPr marL="0" indent="0" algn="l" defTabSz="457200" rtl="0" eaLnBrk="1" latinLnBrk="0" hangingPunct="1">
              <a:spcBef>
                <a:spcPts val="0"/>
              </a:spcBef>
              <a:spcAft>
                <a:spcPts val="1600"/>
              </a:spcAft>
              <a:buClr>
                <a:schemeClr val="tx2"/>
              </a:buClr>
              <a:buSzPct val="100000"/>
              <a:buFont typeface="Lucida Grande"/>
              <a:buNone/>
              <a:defRPr sz="2000" b="0" kern="1200" baseline="0">
                <a:solidFill>
                  <a:schemeClr val="tx1"/>
                </a:solidFill>
                <a:latin typeface="Arial" pitchFamily="34" charset="0"/>
                <a:ea typeface="+mn-ea"/>
                <a:cs typeface="Arial" pitchFamily="34" charset="0"/>
              </a:defRPr>
            </a:lvl1pPr>
            <a:lvl2pPr marL="457200" indent="0" algn="ctr" defTabSz="457200" rtl="0" eaLnBrk="1" latinLnBrk="0" hangingPunct="1">
              <a:spcBef>
                <a:spcPts val="0"/>
              </a:spcBef>
              <a:spcAft>
                <a:spcPts val="1200"/>
              </a:spcAft>
              <a:buClr>
                <a:schemeClr val="tx2"/>
              </a:buClr>
              <a:buSzPct val="100000"/>
              <a:buFont typeface="Lucida Grande"/>
              <a:buNone/>
              <a:defRPr sz="1800" kern="1200">
                <a:solidFill>
                  <a:schemeClr val="tx1">
                    <a:tint val="75000"/>
                  </a:schemeClr>
                </a:solidFill>
                <a:latin typeface="Arial" pitchFamily="34" charset="0"/>
                <a:ea typeface="+mn-ea"/>
                <a:cs typeface="Arial" pitchFamily="34" charset="0"/>
              </a:defRPr>
            </a:lvl2pPr>
            <a:lvl3pPr marL="914400" indent="0" algn="ctr" defTabSz="457200" rtl="0" eaLnBrk="1" latinLnBrk="0" hangingPunct="1">
              <a:spcBef>
                <a:spcPts val="0"/>
              </a:spcBef>
              <a:spcAft>
                <a:spcPts val="1200"/>
              </a:spcAft>
              <a:buClr>
                <a:schemeClr val="tx2"/>
              </a:buClr>
              <a:buSzPct val="100000"/>
              <a:buFont typeface="Lucida Grande"/>
              <a:buNone/>
              <a:defRPr sz="1600" kern="1200">
                <a:solidFill>
                  <a:schemeClr val="tx1">
                    <a:tint val="75000"/>
                  </a:schemeClr>
                </a:solidFill>
                <a:latin typeface="Arial" pitchFamily="34" charset="0"/>
                <a:ea typeface="+mn-ea"/>
                <a:cs typeface="Arial" pitchFamily="34" charset="0"/>
              </a:defRPr>
            </a:lvl3pPr>
            <a:lvl4pPr marL="1371600" indent="0" algn="ctr" defTabSz="457200" rtl="0" eaLnBrk="1" latinLnBrk="0" hangingPunct="1">
              <a:spcBef>
                <a:spcPts val="0"/>
              </a:spcBef>
              <a:spcAft>
                <a:spcPts val="1200"/>
              </a:spcAft>
              <a:buClr>
                <a:schemeClr val="tx2"/>
              </a:buClr>
              <a:buSzPct val="100000"/>
              <a:buFont typeface="Lucida Grande"/>
              <a:buNone/>
              <a:defRPr sz="1400" kern="1200">
                <a:solidFill>
                  <a:schemeClr val="tx1">
                    <a:tint val="75000"/>
                  </a:schemeClr>
                </a:solidFill>
                <a:latin typeface="Arial" pitchFamily="34" charset="0"/>
                <a:ea typeface="+mn-ea"/>
                <a:cs typeface="Arial" pitchFamily="34" charset="0"/>
              </a:defRPr>
            </a:lvl4pPr>
            <a:lvl5pPr marL="1828800" indent="0" algn="ctr" defTabSz="457200" rtl="0" eaLnBrk="1" latinLnBrk="0" hangingPunct="1">
              <a:spcBef>
                <a:spcPts val="0"/>
              </a:spcBef>
              <a:spcAft>
                <a:spcPts val="1200"/>
              </a:spcAft>
              <a:buClr>
                <a:schemeClr val="tx2"/>
              </a:buClr>
              <a:buSzPct val="100000"/>
              <a:buFont typeface="Lucida Grande"/>
              <a:buNone/>
              <a:defRPr sz="1200" kern="1200">
                <a:solidFill>
                  <a:schemeClr val="tx1">
                    <a:tint val="75000"/>
                  </a:schemeClr>
                </a:solidFill>
                <a:latin typeface="Arial" pitchFamily="34" charset="0"/>
                <a:ea typeface="+mn-ea"/>
                <a:cs typeface="Arial" pitchFamily="34" charset="0"/>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de-AT" sz="1800" dirty="0" smtClean="0"/>
              <a:t>12.06.2014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Levels</a:t>
            </a:r>
            <a:endParaRPr lang="hr-HR" dirty="0"/>
          </a:p>
        </p:txBody>
      </p:sp>
      <p:sp>
        <p:nvSpPr>
          <p:cNvPr id="3" name="Content Placeholder 2"/>
          <p:cNvSpPr>
            <a:spLocks noGrp="1"/>
          </p:cNvSpPr>
          <p:nvPr>
            <p:ph idx="1"/>
          </p:nvPr>
        </p:nvSpPr>
        <p:spPr/>
        <p:txBody>
          <a:bodyPr/>
          <a:lstStyle/>
          <a:p>
            <a:pPr lvl="1"/>
            <a:r>
              <a:rPr lang="en-US" dirty="0" smtClean="0"/>
              <a:t>ANY (write)</a:t>
            </a:r>
          </a:p>
          <a:p>
            <a:pPr lvl="1"/>
            <a:r>
              <a:rPr lang="en-US" dirty="0" smtClean="0"/>
              <a:t>ONE</a:t>
            </a:r>
          </a:p>
          <a:p>
            <a:pPr lvl="1"/>
            <a:r>
              <a:rPr lang="en-US" dirty="0" smtClean="0"/>
              <a:t>TWO</a:t>
            </a:r>
          </a:p>
          <a:p>
            <a:pPr lvl="1"/>
            <a:r>
              <a:rPr lang="en-US" dirty="0" smtClean="0"/>
              <a:t>THREE</a:t>
            </a:r>
          </a:p>
          <a:p>
            <a:pPr lvl="1"/>
            <a:r>
              <a:rPr lang="en-US" dirty="0" smtClean="0"/>
              <a:t>QUORUM</a:t>
            </a:r>
          </a:p>
          <a:p>
            <a:pPr lvl="1"/>
            <a:r>
              <a:rPr lang="en-US" dirty="0" smtClean="0"/>
              <a:t>LOCAL_QUORUM</a:t>
            </a:r>
          </a:p>
          <a:p>
            <a:pPr lvl="1"/>
            <a:r>
              <a:rPr lang="en-US" dirty="0" smtClean="0"/>
              <a:t>EACH_QUORUM</a:t>
            </a:r>
          </a:p>
          <a:p>
            <a:pPr lvl="1"/>
            <a:r>
              <a:rPr lang="en-US" dirty="0" smtClean="0"/>
              <a:t>ALL</a:t>
            </a:r>
          </a:p>
          <a:p>
            <a:pPr lvl="1"/>
            <a:r>
              <a:rPr lang="en-US" dirty="0" smtClean="0"/>
              <a:t>SERIAL</a:t>
            </a:r>
          </a:p>
          <a:p>
            <a:pPr lvl="1"/>
            <a:r>
              <a:rPr lang="en-US" dirty="0" smtClean="0"/>
              <a:t>LOCAL_SERIAL</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4014903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and Eventual Consistency</a:t>
            </a:r>
            <a:endParaRPr lang="hr-HR" dirty="0"/>
          </a:p>
        </p:txBody>
      </p:sp>
      <p:sp>
        <p:nvSpPr>
          <p:cNvPr id="3" name="Content Placeholder 2"/>
          <p:cNvSpPr>
            <a:spLocks noGrp="1"/>
          </p:cNvSpPr>
          <p:nvPr>
            <p:ph idx="1"/>
          </p:nvPr>
        </p:nvSpPr>
        <p:spPr/>
        <p:txBody>
          <a:bodyPr/>
          <a:lstStyle/>
          <a:p>
            <a:pPr marL="0" indent="0">
              <a:buNone/>
            </a:pPr>
            <a:r>
              <a:rPr lang="en-US" sz="2400" dirty="0" smtClean="0"/>
              <a:t>Strong consistency:</a:t>
            </a:r>
          </a:p>
          <a:p>
            <a:pPr marL="0" indent="0">
              <a:buNone/>
            </a:pPr>
            <a:r>
              <a:rPr lang="en-US" sz="1800" dirty="0" smtClean="0"/>
              <a:t>						</a:t>
            </a:r>
            <a:r>
              <a:rPr lang="en-US" sz="2400" dirty="0" smtClean="0"/>
              <a:t>W + R &gt; RF</a:t>
            </a:r>
          </a:p>
          <a:p>
            <a:pPr marL="0" indent="0">
              <a:buNone/>
            </a:pPr>
            <a:endParaRPr lang="en-US" sz="1800" dirty="0" smtClean="0"/>
          </a:p>
          <a:p>
            <a:pPr marL="0" indent="0">
              <a:buNone/>
            </a:pPr>
            <a:r>
              <a:rPr lang="en-US" sz="2400" dirty="0" smtClean="0"/>
              <a:t>Eventual consistency:</a:t>
            </a:r>
          </a:p>
          <a:p>
            <a:pPr marL="0" indent="0">
              <a:buNone/>
            </a:pPr>
            <a:r>
              <a:rPr lang="en-US" sz="1800" dirty="0" smtClean="0"/>
              <a:t>				</a:t>
            </a:r>
            <a:r>
              <a:rPr lang="en-US" sz="1800" dirty="0"/>
              <a:t>	</a:t>
            </a:r>
            <a:r>
              <a:rPr lang="en-US" sz="1800" dirty="0" smtClean="0"/>
              <a:t>	</a:t>
            </a:r>
            <a:r>
              <a:rPr lang="en-US" sz="2400" dirty="0" smtClean="0"/>
              <a:t>W + R &lt;= RF</a:t>
            </a:r>
          </a:p>
          <a:p>
            <a:pPr marL="0" indent="0">
              <a:buNone/>
            </a:pPr>
            <a:endParaRPr lang="en-US" sz="1800" dirty="0" smtClean="0"/>
          </a:p>
          <a:p>
            <a:pPr marL="0" indent="0">
              <a:buNone/>
              <a:tabLst>
                <a:tab pos="361950" algn="l"/>
              </a:tabLst>
            </a:pPr>
            <a:r>
              <a:rPr lang="en-US" dirty="0" smtClean="0"/>
              <a:t>W 	– write consistency level</a:t>
            </a:r>
            <a:br>
              <a:rPr lang="en-US" dirty="0" smtClean="0"/>
            </a:br>
            <a:r>
              <a:rPr lang="en-US" dirty="0" smtClean="0"/>
              <a:t>R 	– read consistency level</a:t>
            </a:r>
            <a:br>
              <a:rPr lang="en-US" dirty="0" smtClean="0"/>
            </a:br>
            <a:r>
              <a:rPr lang="en-US" dirty="0" smtClean="0"/>
              <a:t>RF	– replication factor</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2786450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
        <p:nvSpPr>
          <p:cNvPr id="3" name="Rectangle 2"/>
          <p:cNvSpPr/>
          <p:nvPr/>
        </p:nvSpPr>
        <p:spPr>
          <a:xfrm>
            <a:off x="3485289" y="2816932"/>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name1</a:t>
            </a:r>
            <a:endParaRPr lang="hr-HR" sz="1600" dirty="0">
              <a:solidFill>
                <a:schemeClr val="tx1"/>
              </a:solidFill>
              <a:latin typeface="Arial" pitchFamily="34" charset="0"/>
              <a:cs typeface="Arial" pitchFamily="34" charset="0"/>
            </a:endParaRPr>
          </a:p>
        </p:txBody>
      </p:sp>
      <p:sp>
        <p:nvSpPr>
          <p:cNvPr id="8" name="Rectangle 7"/>
          <p:cNvSpPr/>
          <p:nvPr/>
        </p:nvSpPr>
        <p:spPr>
          <a:xfrm>
            <a:off x="3485289" y="3068960"/>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value1</a:t>
            </a:r>
            <a:endParaRPr lang="hr-HR" sz="1600" dirty="0">
              <a:solidFill>
                <a:schemeClr val="tx1"/>
              </a:solidFill>
              <a:latin typeface="Arial" pitchFamily="34" charset="0"/>
              <a:cs typeface="Arial" pitchFamily="34" charset="0"/>
            </a:endParaRPr>
          </a:p>
        </p:txBody>
      </p:sp>
      <p:sp>
        <p:nvSpPr>
          <p:cNvPr id="9" name="Rectangle 8"/>
          <p:cNvSpPr/>
          <p:nvPr/>
        </p:nvSpPr>
        <p:spPr>
          <a:xfrm>
            <a:off x="4493401" y="2816932"/>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name2</a:t>
            </a:r>
            <a:endParaRPr lang="hr-HR" sz="1600" dirty="0">
              <a:solidFill>
                <a:schemeClr val="tx1"/>
              </a:solidFill>
              <a:latin typeface="Arial" pitchFamily="34" charset="0"/>
              <a:cs typeface="Arial" pitchFamily="34" charset="0"/>
            </a:endParaRPr>
          </a:p>
        </p:txBody>
      </p:sp>
      <p:sp>
        <p:nvSpPr>
          <p:cNvPr id="10" name="Rectangle 9"/>
          <p:cNvSpPr/>
          <p:nvPr/>
        </p:nvSpPr>
        <p:spPr>
          <a:xfrm>
            <a:off x="4493401" y="3068960"/>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value2</a:t>
            </a:r>
            <a:endParaRPr lang="hr-HR" sz="1600" dirty="0">
              <a:solidFill>
                <a:schemeClr val="tx1"/>
              </a:solidFill>
              <a:latin typeface="Arial" pitchFamily="34" charset="0"/>
              <a:cs typeface="Arial" pitchFamily="34" charset="0"/>
            </a:endParaRPr>
          </a:p>
        </p:txBody>
      </p:sp>
      <p:sp>
        <p:nvSpPr>
          <p:cNvPr id="11" name="Rectangle 10"/>
          <p:cNvSpPr/>
          <p:nvPr/>
        </p:nvSpPr>
        <p:spPr>
          <a:xfrm>
            <a:off x="5501513" y="2816932"/>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name3</a:t>
            </a:r>
            <a:endParaRPr lang="hr-HR" sz="1600" dirty="0">
              <a:solidFill>
                <a:schemeClr val="tx1"/>
              </a:solidFill>
              <a:latin typeface="Arial" pitchFamily="34" charset="0"/>
              <a:cs typeface="Arial" pitchFamily="34" charset="0"/>
            </a:endParaRPr>
          </a:p>
        </p:txBody>
      </p:sp>
      <p:sp>
        <p:nvSpPr>
          <p:cNvPr id="12" name="Rectangle 11"/>
          <p:cNvSpPr/>
          <p:nvPr/>
        </p:nvSpPr>
        <p:spPr>
          <a:xfrm>
            <a:off x="5501513" y="3068960"/>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value3</a:t>
            </a:r>
            <a:endParaRPr lang="hr-HR" sz="1600" dirty="0">
              <a:solidFill>
                <a:schemeClr val="tx1"/>
              </a:solidFill>
              <a:latin typeface="Arial" pitchFamily="34" charset="0"/>
              <a:cs typeface="Arial" pitchFamily="34" charset="0"/>
            </a:endParaRPr>
          </a:p>
        </p:txBody>
      </p:sp>
      <p:sp>
        <p:nvSpPr>
          <p:cNvPr id="14" name="TextBox 13"/>
          <p:cNvSpPr txBox="1"/>
          <p:nvPr/>
        </p:nvSpPr>
        <p:spPr>
          <a:xfrm>
            <a:off x="3722082" y="1604021"/>
            <a:ext cx="979755" cy="369332"/>
          </a:xfrm>
          <a:prstGeom prst="rect">
            <a:avLst/>
          </a:prstGeom>
          <a:noFill/>
        </p:spPr>
        <p:txBody>
          <a:bodyPr wrap="none" rtlCol="0">
            <a:spAutoFit/>
          </a:bodyPr>
          <a:lstStyle/>
          <a:p>
            <a:r>
              <a:rPr lang="en-US" dirty="0" smtClean="0">
                <a:latin typeface="Arial" pitchFamily="34" charset="0"/>
                <a:cs typeface="Arial" pitchFamily="34" charset="0"/>
              </a:rPr>
              <a:t>Column</a:t>
            </a:r>
            <a:endParaRPr lang="hr-HR" dirty="0">
              <a:latin typeface="Arial" pitchFamily="34" charset="0"/>
              <a:cs typeface="Arial" pitchFamily="34" charset="0"/>
            </a:endParaRPr>
          </a:p>
        </p:txBody>
      </p:sp>
      <p:cxnSp>
        <p:nvCxnSpPr>
          <p:cNvPr id="16" name="Straight Arrow Connector 15"/>
          <p:cNvCxnSpPr/>
          <p:nvPr/>
        </p:nvCxnSpPr>
        <p:spPr>
          <a:xfrm>
            <a:off x="4211960" y="1966680"/>
            <a:ext cx="0" cy="787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2477177" y="2827164"/>
            <a:ext cx="1008112" cy="50405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rowId1</a:t>
            </a:r>
            <a:endParaRPr lang="hr-HR" sz="1600" dirty="0">
              <a:solidFill>
                <a:schemeClr val="tx1"/>
              </a:solidFill>
              <a:latin typeface="Arial" pitchFamily="34" charset="0"/>
              <a:cs typeface="Arial" pitchFamily="34" charset="0"/>
            </a:endParaRPr>
          </a:p>
        </p:txBody>
      </p:sp>
      <p:sp>
        <p:nvSpPr>
          <p:cNvPr id="13" name="Rectangle 12"/>
          <p:cNvSpPr/>
          <p:nvPr/>
        </p:nvSpPr>
        <p:spPr>
          <a:xfrm>
            <a:off x="3485289" y="2816932"/>
            <a:ext cx="1008112" cy="5040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600" dirty="0">
              <a:solidFill>
                <a:schemeClr val="tx1"/>
              </a:solidFill>
              <a:latin typeface="Arial" pitchFamily="34" charset="0"/>
              <a:cs typeface="Arial" pitchFamily="34" charset="0"/>
            </a:endParaRPr>
          </a:p>
        </p:txBody>
      </p:sp>
      <p:sp>
        <p:nvSpPr>
          <p:cNvPr id="18" name="Rectangle 17"/>
          <p:cNvSpPr/>
          <p:nvPr/>
        </p:nvSpPr>
        <p:spPr>
          <a:xfrm>
            <a:off x="3485289" y="3331220"/>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name1</a:t>
            </a:r>
            <a:endParaRPr lang="hr-HR" sz="1600" dirty="0">
              <a:solidFill>
                <a:schemeClr val="tx1"/>
              </a:solidFill>
              <a:latin typeface="Arial" pitchFamily="34" charset="0"/>
              <a:cs typeface="Arial" pitchFamily="34" charset="0"/>
            </a:endParaRPr>
          </a:p>
        </p:txBody>
      </p:sp>
      <p:sp>
        <p:nvSpPr>
          <p:cNvPr id="19" name="Rectangle 18"/>
          <p:cNvSpPr/>
          <p:nvPr/>
        </p:nvSpPr>
        <p:spPr>
          <a:xfrm>
            <a:off x="3485289" y="3583248"/>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value1</a:t>
            </a:r>
            <a:endParaRPr lang="hr-HR" sz="1600" dirty="0">
              <a:solidFill>
                <a:schemeClr val="tx1"/>
              </a:solidFill>
              <a:latin typeface="Arial" pitchFamily="34" charset="0"/>
              <a:cs typeface="Arial" pitchFamily="34" charset="0"/>
            </a:endParaRPr>
          </a:p>
        </p:txBody>
      </p:sp>
      <p:sp>
        <p:nvSpPr>
          <p:cNvPr id="20" name="Rectangle 19"/>
          <p:cNvSpPr/>
          <p:nvPr/>
        </p:nvSpPr>
        <p:spPr>
          <a:xfrm>
            <a:off x="4493401" y="3331220"/>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name4</a:t>
            </a:r>
            <a:endParaRPr lang="hr-HR" sz="1600" dirty="0">
              <a:solidFill>
                <a:schemeClr val="tx1"/>
              </a:solidFill>
              <a:latin typeface="Arial" pitchFamily="34" charset="0"/>
              <a:cs typeface="Arial" pitchFamily="34" charset="0"/>
            </a:endParaRPr>
          </a:p>
        </p:txBody>
      </p:sp>
      <p:sp>
        <p:nvSpPr>
          <p:cNvPr id="21" name="Rectangle 20"/>
          <p:cNvSpPr/>
          <p:nvPr/>
        </p:nvSpPr>
        <p:spPr>
          <a:xfrm>
            <a:off x="4493401" y="3583248"/>
            <a:ext cx="1008112" cy="252028"/>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value4</a:t>
            </a:r>
            <a:endParaRPr lang="hr-HR" sz="1600" dirty="0">
              <a:solidFill>
                <a:schemeClr val="tx1"/>
              </a:solidFill>
              <a:latin typeface="Arial" pitchFamily="34" charset="0"/>
              <a:cs typeface="Arial" pitchFamily="34" charset="0"/>
            </a:endParaRPr>
          </a:p>
        </p:txBody>
      </p:sp>
      <p:sp>
        <p:nvSpPr>
          <p:cNvPr id="24" name="Rectangle 23"/>
          <p:cNvSpPr/>
          <p:nvPr/>
        </p:nvSpPr>
        <p:spPr>
          <a:xfrm>
            <a:off x="2476898" y="3331220"/>
            <a:ext cx="1008112" cy="50405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Arial" pitchFamily="34" charset="0"/>
                <a:cs typeface="Arial" pitchFamily="34" charset="0"/>
              </a:rPr>
              <a:t>rowId2</a:t>
            </a:r>
            <a:endParaRPr lang="hr-HR" sz="1600" dirty="0">
              <a:solidFill>
                <a:schemeClr val="tx1"/>
              </a:solidFill>
              <a:latin typeface="Arial" pitchFamily="34" charset="0"/>
              <a:cs typeface="Arial" pitchFamily="34" charset="0"/>
            </a:endParaRPr>
          </a:p>
        </p:txBody>
      </p:sp>
      <p:sp>
        <p:nvSpPr>
          <p:cNvPr id="26" name="TextBox 25"/>
          <p:cNvSpPr txBox="1"/>
          <p:nvPr/>
        </p:nvSpPr>
        <p:spPr>
          <a:xfrm>
            <a:off x="414144" y="3398582"/>
            <a:ext cx="646331" cy="369332"/>
          </a:xfrm>
          <a:prstGeom prst="rect">
            <a:avLst/>
          </a:prstGeom>
          <a:noFill/>
        </p:spPr>
        <p:txBody>
          <a:bodyPr wrap="none" rtlCol="0">
            <a:spAutoFit/>
          </a:bodyPr>
          <a:lstStyle/>
          <a:p>
            <a:r>
              <a:rPr lang="en-US" dirty="0" smtClean="0">
                <a:latin typeface="Arial" pitchFamily="34" charset="0"/>
                <a:cs typeface="Arial" pitchFamily="34" charset="0"/>
              </a:rPr>
              <a:t>Row</a:t>
            </a:r>
            <a:endParaRPr lang="hr-HR" dirty="0">
              <a:latin typeface="Arial" pitchFamily="34" charset="0"/>
              <a:cs typeface="Arial" pitchFamily="34" charset="0"/>
            </a:endParaRPr>
          </a:p>
        </p:txBody>
      </p:sp>
      <p:cxnSp>
        <p:nvCxnSpPr>
          <p:cNvPr id="27" name="Straight Arrow Connector 26"/>
          <p:cNvCxnSpPr/>
          <p:nvPr/>
        </p:nvCxnSpPr>
        <p:spPr>
          <a:xfrm>
            <a:off x="1007576" y="3583248"/>
            <a:ext cx="140056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2467156" y="3331220"/>
            <a:ext cx="3034357" cy="504056"/>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600" dirty="0">
              <a:solidFill>
                <a:schemeClr val="tx1"/>
              </a:solidFill>
              <a:latin typeface="Arial" pitchFamily="34" charset="0"/>
              <a:cs typeface="Arial" pitchFamily="34" charset="0"/>
            </a:endParaRPr>
          </a:p>
        </p:txBody>
      </p:sp>
      <p:sp>
        <p:nvSpPr>
          <p:cNvPr id="45" name="Rectangle 44"/>
          <p:cNvSpPr/>
          <p:nvPr/>
        </p:nvSpPr>
        <p:spPr>
          <a:xfrm>
            <a:off x="2263424" y="2461538"/>
            <a:ext cx="5387341" cy="1822557"/>
          </a:xfrm>
          <a:prstGeom prst="rect">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600" dirty="0">
              <a:solidFill>
                <a:schemeClr val="tx1"/>
              </a:solidFill>
              <a:latin typeface="Arial" pitchFamily="34" charset="0"/>
              <a:cs typeface="Arial" pitchFamily="34" charset="0"/>
            </a:endParaRPr>
          </a:p>
        </p:txBody>
      </p:sp>
      <p:sp>
        <p:nvSpPr>
          <p:cNvPr id="46" name="TextBox 45"/>
          <p:cNvSpPr txBox="1"/>
          <p:nvPr/>
        </p:nvSpPr>
        <p:spPr>
          <a:xfrm>
            <a:off x="2408141" y="2461538"/>
            <a:ext cx="1723549" cy="369332"/>
          </a:xfrm>
          <a:prstGeom prst="rect">
            <a:avLst/>
          </a:prstGeom>
          <a:noFill/>
        </p:spPr>
        <p:txBody>
          <a:bodyPr wrap="none" rtlCol="0">
            <a:spAutoFit/>
          </a:bodyPr>
          <a:lstStyle/>
          <a:p>
            <a:r>
              <a:rPr lang="en-US" dirty="0" smtClean="0">
                <a:latin typeface="Arial" pitchFamily="34" charset="0"/>
                <a:cs typeface="Arial" pitchFamily="34" charset="0"/>
              </a:rPr>
              <a:t>Column Family</a:t>
            </a:r>
            <a:endParaRPr lang="hr-HR" dirty="0">
              <a:latin typeface="Arial" pitchFamily="34" charset="0"/>
              <a:cs typeface="Arial" pitchFamily="34" charset="0"/>
            </a:endParaRPr>
          </a:p>
        </p:txBody>
      </p:sp>
      <p:sp>
        <p:nvSpPr>
          <p:cNvPr id="47" name="Rectangle 46"/>
          <p:cNvSpPr/>
          <p:nvPr/>
        </p:nvSpPr>
        <p:spPr>
          <a:xfrm>
            <a:off x="2082072" y="2142148"/>
            <a:ext cx="5903972" cy="2411977"/>
          </a:xfrm>
          <a:prstGeom prst="rect">
            <a:avLst/>
          </a:prstGeom>
          <a:no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600" dirty="0">
              <a:solidFill>
                <a:schemeClr val="tx1"/>
              </a:solidFill>
            </a:endParaRPr>
          </a:p>
        </p:txBody>
      </p:sp>
      <p:sp>
        <p:nvSpPr>
          <p:cNvPr id="48" name="TextBox 47"/>
          <p:cNvSpPr txBox="1"/>
          <p:nvPr/>
        </p:nvSpPr>
        <p:spPr>
          <a:xfrm>
            <a:off x="2069091" y="2111668"/>
            <a:ext cx="1197764" cy="369332"/>
          </a:xfrm>
          <a:prstGeom prst="rect">
            <a:avLst/>
          </a:prstGeom>
          <a:noFill/>
        </p:spPr>
        <p:txBody>
          <a:bodyPr wrap="none" rtlCol="0">
            <a:spAutoFit/>
          </a:bodyPr>
          <a:lstStyle/>
          <a:p>
            <a:r>
              <a:rPr lang="en-US" dirty="0" smtClean="0">
                <a:latin typeface="Arial" pitchFamily="34" charset="0"/>
                <a:cs typeface="Arial" pitchFamily="34" charset="0"/>
              </a:rPr>
              <a:t>Keyspace</a:t>
            </a:r>
            <a:endParaRPr lang="hr-HR" dirty="0">
              <a:latin typeface="Arial" pitchFamily="34" charset="0"/>
              <a:cs typeface="Arial" pitchFamily="34" charset="0"/>
            </a:endParaRPr>
          </a:p>
        </p:txBody>
      </p:sp>
      <p:sp>
        <p:nvSpPr>
          <p:cNvPr id="49" name="Content Placeholder 4"/>
          <p:cNvSpPr>
            <a:spLocks noGrp="1"/>
          </p:cNvSpPr>
          <p:nvPr>
            <p:ph idx="1"/>
          </p:nvPr>
        </p:nvSpPr>
        <p:spPr>
          <a:xfrm>
            <a:off x="576263" y="4779150"/>
            <a:ext cx="8064500" cy="1305146"/>
          </a:xfrm>
        </p:spPr>
        <p:txBody>
          <a:bodyPr numCol="2"/>
          <a:lstStyle/>
          <a:p>
            <a:r>
              <a:rPr lang="en-US" sz="1800" dirty="0" smtClean="0"/>
              <a:t>Composite columns</a:t>
            </a:r>
          </a:p>
          <a:p>
            <a:r>
              <a:rPr lang="en-US" sz="1800" dirty="0" smtClean="0"/>
              <a:t>Expiring columns</a:t>
            </a:r>
          </a:p>
          <a:p>
            <a:r>
              <a:rPr lang="en-US" sz="1800" dirty="0" smtClean="0"/>
              <a:t>Counter columns</a:t>
            </a:r>
          </a:p>
          <a:p>
            <a:r>
              <a:rPr lang="en-US" sz="1800" dirty="0" smtClean="0"/>
              <a:t>Data Types – Comparators &amp; Validators</a:t>
            </a:r>
            <a:endParaRPr lang="hr-HR" sz="1800" dirty="0"/>
          </a:p>
        </p:txBody>
      </p:sp>
    </p:spTree>
    <p:extLst>
      <p:ext uri="{BB962C8B-B14F-4D97-AF65-F5344CB8AC3E}">
        <p14:creationId xmlns:p14="http://schemas.microsoft.com/office/powerpoint/2010/main" val="38311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Thrift vs CQL</a:t>
            </a:r>
            <a:endParaRPr lang="hr-HR" dirty="0"/>
          </a:p>
        </p:txBody>
      </p:sp>
      <p:sp>
        <p:nvSpPr>
          <p:cNvPr id="6" name="Content Placeholder 5"/>
          <p:cNvSpPr>
            <a:spLocks noGrp="1"/>
          </p:cNvSpPr>
          <p:nvPr>
            <p:ph idx="1"/>
          </p:nvPr>
        </p:nvSpPr>
        <p:spPr/>
        <p:txBody>
          <a:bodyPr numCol="1"/>
          <a:lstStyle/>
          <a:p>
            <a:r>
              <a:rPr lang="en-US" dirty="0" smtClean="0"/>
              <a:t>Thrift is original interface provided by C*, low level, matches physical storage, will not go away</a:t>
            </a:r>
          </a:p>
          <a:p>
            <a:r>
              <a:rPr lang="en-US" dirty="0" smtClean="0"/>
              <a:t>CQL3 is SQL like language for C*, high level, but also a binary transport, since v1.1</a:t>
            </a:r>
          </a:p>
          <a:p>
            <a:endParaRPr lang="en-US" dirty="0"/>
          </a:p>
        </p:txBody>
      </p:sp>
      <p:sp>
        <p:nvSpPr>
          <p:cNvPr id="4" name="Date Placeholder 3"/>
          <p:cNvSpPr>
            <a:spLocks noGrp="1"/>
          </p:cNvSpPr>
          <p:nvPr>
            <p:ph type="dt" sz="half" idx="2"/>
          </p:nvPr>
        </p:nvSpPr>
        <p:spPr>
          <a:xfrm>
            <a:off x="26495" y="6534345"/>
            <a:ext cx="825925" cy="270030"/>
          </a:xfrm>
        </p:spPr>
        <p:txBody>
          <a:bodyPr/>
          <a:lstStyle/>
          <a:p>
            <a:r>
              <a:rPr lang="en-US" dirty="0" smtClean="0"/>
              <a:t>12.06.2014</a:t>
            </a:r>
            <a:endParaRPr lang="de-DE" dirty="0"/>
          </a:p>
        </p:txBody>
      </p:sp>
      <p:graphicFrame>
        <p:nvGraphicFramePr>
          <p:cNvPr id="7" name="Table 6"/>
          <p:cNvGraphicFramePr>
            <a:graphicFrameLocks noGrp="1"/>
          </p:cNvGraphicFramePr>
          <p:nvPr>
            <p:extLst>
              <p:ext uri="{D42A27DB-BD31-4B8C-83A1-F6EECF244321}">
                <p14:modId xmlns:p14="http://schemas.microsoft.com/office/powerpoint/2010/main" val="1790534703"/>
              </p:ext>
            </p:extLst>
          </p:nvPr>
        </p:nvGraphicFramePr>
        <p:xfrm>
          <a:off x="1524000" y="3455000"/>
          <a:ext cx="6096000" cy="249428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solidFill>
                            <a:schemeClr val="tx1"/>
                          </a:solidFill>
                          <a:latin typeface="Arial" panose="020B0604020202020204" pitchFamily="34" charset="0"/>
                          <a:cs typeface="Arial" panose="020B0604020202020204" pitchFamily="34" charset="0"/>
                        </a:rPr>
                        <a:t>Thrift</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latin typeface="Arial" panose="020B0604020202020204" pitchFamily="34" charset="0"/>
                          <a:cs typeface="Arial" panose="020B0604020202020204" pitchFamily="34" charset="0"/>
                        </a:rPr>
                        <a:t>CQL</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Arial" panose="020B0604020202020204" pitchFamily="34" charset="0"/>
                          <a:cs typeface="Arial" panose="020B0604020202020204" pitchFamily="34" charset="0"/>
                        </a:rPr>
                        <a:t>column family</a:t>
                      </a:r>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Arial" panose="020B0604020202020204" pitchFamily="34" charset="0"/>
                          <a:cs typeface="Arial" panose="020B0604020202020204" pitchFamily="34" charset="0"/>
                        </a:rPr>
                        <a:t>table</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Arial" panose="020B0604020202020204" pitchFamily="34" charset="0"/>
                          <a:cs typeface="Arial" panose="020B0604020202020204" pitchFamily="34" charset="0"/>
                        </a:rPr>
                        <a:t>row</a:t>
                      </a:r>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Arial" panose="020B0604020202020204" pitchFamily="34" charset="0"/>
                          <a:cs typeface="Arial" panose="020B0604020202020204" pitchFamily="34" charset="0"/>
                        </a:rPr>
                        <a:t>partition</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Arial" panose="020B0604020202020204" pitchFamily="34" charset="0"/>
                          <a:cs typeface="Arial" panose="020B0604020202020204" pitchFamily="34" charset="0"/>
                        </a:rPr>
                        <a:t>column</a:t>
                      </a:r>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Arial" panose="020B0604020202020204" pitchFamily="34" charset="0"/>
                          <a:cs typeface="Arial" panose="020B0604020202020204" pitchFamily="34" charset="0"/>
                        </a:rPr>
                        <a:t>cell</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Arial" panose="020B0604020202020204" pitchFamily="34" charset="0"/>
                          <a:cs typeface="Arial" panose="020B0604020202020204" pitchFamily="34" charset="0"/>
                        </a:rPr>
                        <a:t>cell name or value</a:t>
                      </a:r>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Arial" panose="020B0604020202020204" pitchFamily="34" charset="0"/>
                          <a:cs typeface="Arial" panose="020B0604020202020204" pitchFamily="34" charset="0"/>
                        </a:rPr>
                        <a:t>column</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Arial" panose="020B0604020202020204" pitchFamily="34" charset="0"/>
                          <a:cs typeface="Arial" panose="020B0604020202020204" pitchFamily="34" charset="0"/>
                        </a:rPr>
                        <a:t>group of cells with shared</a:t>
                      </a:r>
                      <a:r>
                        <a:rPr lang="en-US" baseline="0" dirty="0" smtClean="0">
                          <a:latin typeface="Arial" panose="020B0604020202020204" pitchFamily="34" charset="0"/>
                          <a:cs typeface="Arial" panose="020B0604020202020204" pitchFamily="34" charset="0"/>
                        </a:rPr>
                        <a:t> component prefix</a:t>
                      </a:r>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Arial" panose="020B0604020202020204" pitchFamily="34" charset="0"/>
                          <a:cs typeface="Arial" panose="020B0604020202020204" pitchFamily="34" charset="0"/>
                        </a:rPr>
                        <a:t>row</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0143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cassandra</a:t>
            </a:r>
            <a:r>
              <a:rPr lang="en-US" dirty="0" smtClean="0"/>
              <a:t>-cli</a:t>
            </a:r>
            <a:endParaRPr lang="hr-HR" dirty="0"/>
          </a:p>
        </p:txBody>
      </p:sp>
      <p:sp>
        <p:nvSpPr>
          <p:cNvPr id="5" name="Content Placeholder 4"/>
          <p:cNvSpPr>
            <a:spLocks noGrp="1"/>
          </p:cNvSpPr>
          <p:nvPr>
            <p:ph idx="1"/>
          </p:nvPr>
        </p:nvSpPr>
        <p:spPr/>
        <p:txBody>
          <a:bodyPr/>
          <a:lstStyle/>
          <a:p>
            <a:r>
              <a:rPr lang="hr-HR" sz="1800" dirty="0">
                <a:latin typeface="Consolas" pitchFamily="49" charset="0"/>
                <a:cs typeface="Consolas" pitchFamily="49" charset="0"/>
              </a:rPr>
              <a:t>CREATE COLUMN FAMILY </a:t>
            </a:r>
            <a:r>
              <a:rPr lang="hr-HR" sz="1800" dirty="0" smtClean="0">
                <a:latin typeface="Consolas" pitchFamily="49" charset="0"/>
                <a:cs typeface="Consolas" pitchFamily="49" charset="0"/>
              </a:rPr>
              <a:t>users</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WITH comparator = </a:t>
            </a:r>
            <a:r>
              <a:rPr lang="hr-HR" sz="1800" dirty="0" smtClean="0">
                <a:latin typeface="Consolas" pitchFamily="49" charset="0"/>
                <a:cs typeface="Consolas" pitchFamily="49" charset="0"/>
              </a:rPr>
              <a:t>UTF8Type</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AND </a:t>
            </a:r>
            <a:r>
              <a:rPr lang="hr-HR" sz="1800" dirty="0" smtClean="0">
                <a:latin typeface="Consolas" pitchFamily="49" charset="0"/>
                <a:cs typeface="Consolas" pitchFamily="49" charset="0"/>
              </a:rPr>
              <a:t>key_validation_class=UTF8Type</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AND column_metadata = </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{column_name: full_name, validation_class: UTF8Type</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{column_name: email, validation_class: UTF8Type</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a:latin typeface="Consolas" pitchFamily="49" charset="0"/>
                <a:cs typeface="Consolas" pitchFamily="49" charset="0"/>
              </a:rPr>
              <a:t>	</a:t>
            </a:r>
            <a:r>
              <a:rPr lang="hr-HR" sz="1800" dirty="0" smtClean="0">
                <a:latin typeface="Consolas" pitchFamily="49" charset="0"/>
                <a:cs typeface="Consolas" pitchFamily="49" charset="0"/>
              </a:rPr>
              <a:t>];</a:t>
            </a:r>
            <a:r>
              <a:rPr lang="hr-HR" sz="1800" dirty="0">
                <a:latin typeface="Consolas" pitchFamily="49" charset="0"/>
                <a:cs typeface="Consolas" pitchFamily="49" charset="0"/>
              </a:rPr>
              <a:t>	</a:t>
            </a:r>
          </a:p>
          <a:p>
            <a:r>
              <a:rPr lang="hr-HR" sz="1800" dirty="0">
                <a:latin typeface="Consolas" pitchFamily="49" charset="0"/>
                <a:cs typeface="Consolas" pitchFamily="49" charset="0"/>
              </a:rPr>
              <a:t>SET users['ID1']['full_name']='Robert Jones</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SET </a:t>
            </a:r>
            <a:r>
              <a:rPr lang="hr-HR" sz="1800" dirty="0">
                <a:latin typeface="Consolas" pitchFamily="49" charset="0"/>
                <a:cs typeface="Consolas" pitchFamily="49" charset="0"/>
              </a:rPr>
              <a:t>users['ID1']['email']='bobjones@gmail.com</a:t>
            </a:r>
            <a:r>
              <a:rPr lang="hr-HR" sz="1800" dirty="0" smtClean="0">
                <a:latin typeface="Consolas" pitchFamily="49" charset="0"/>
                <a:cs typeface="Consolas" pitchFamily="49" charset="0"/>
              </a:rPr>
              <a:t>';</a:t>
            </a:r>
            <a:endParaRPr lang="hr-HR" sz="1800" dirty="0">
              <a:latin typeface="Consolas" pitchFamily="49" charset="0"/>
              <a:cs typeface="Consolas" pitchFamily="49" charset="0"/>
            </a:endParaRPr>
          </a:p>
          <a:p>
            <a:r>
              <a:rPr lang="hr-HR" sz="1800" dirty="0">
                <a:latin typeface="Consolas" pitchFamily="49" charset="0"/>
                <a:cs typeface="Consolas" pitchFamily="49" charset="0"/>
              </a:rPr>
              <a:t>LIST </a:t>
            </a:r>
            <a:r>
              <a:rPr lang="hr-HR" sz="1800" dirty="0" smtClean="0">
                <a:latin typeface="Consolas" pitchFamily="49" charset="0"/>
                <a:cs typeface="Consolas" pitchFamily="49" charset="0"/>
              </a:rPr>
              <a:t>users;</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GET </a:t>
            </a:r>
            <a:r>
              <a:rPr lang="hr-HR" sz="1800" dirty="0">
                <a:latin typeface="Consolas" pitchFamily="49" charset="0"/>
                <a:cs typeface="Consolas" pitchFamily="49" charset="0"/>
              </a:rPr>
              <a:t>users[utf8('ID1')][utf8('full_name</a:t>
            </a:r>
            <a:r>
              <a:rPr lang="hr-HR" sz="1800" dirty="0" smtClean="0">
                <a:latin typeface="Consolas" pitchFamily="49" charset="0"/>
                <a:cs typeface="Consolas" pitchFamily="49" charset="0"/>
              </a:rPr>
              <a:t>')];</a:t>
            </a:r>
            <a:endParaRPr lang="hr-HR" sz="1800" dirty="0">
              <a:latin typeface="Consolas" pitchFamily="49" charset="0"/>
              <a:cs typeface="Consolas" pitchFamily="49" charset="0"/>
            </a:endParaRPr>
          </a:p>
          <a:p>
            <a:r>
              <a:rPr lang="hr-HR" sz="1800" dirty="0">
                <a:latin typeface="Consolas" pitchFamily="49" charset="0"/>
                <a:cs typeface="Consolas" pitchFamily="49" charset="0"/>
              </a:rPr>
              <a:t>DEL users ['ID1']['email'];</a:t>
            </a:r>
          </a:p>
        </p:txBody>
      </p:sp>
      <p:sp>
        <p:nvSpPr>
          <p:cNvPr id="6"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644301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3</a:t>
            </a:r>
            <a:endParaRPr lang="hr-HR" dirty="0"/>
          </a:p>
        </p:txBody>
      </p:sp>
      <p:sp>
        <p:nvSpPr>
          <p:cNvPr id="3" name="Content Placeholder 2"/>
          <p:cNvSpPr>
            <a:spLocks noGrp="1"/>
          </p:cNvSpPr>
          <p:nvPr>
            <p:ph idx="1"/>
          </p:nvPr>
        </p:nvSpPr>
        <p:spPr>
          <a:xfrm>
            <a:off x="576263" y="1628800"/>
            <a:ext cx="8064500" cy="4392612"/>
          </a:xfrm>
        </p:spPr>
        <p:txBody>
          <a:bodyPr/>
          <a:lstStyle/>
          <a:p>
            <a:pPr>
              <a:spcAft>
                <a:spcPts val="1200"/>
              </a:spcAft>
            </a:pPr>
            <a:r>
              <a:rPr lang="en-US" sz="1800" dirty="0">
                <a:latin typeface="Consolas" pitchFamily="49" charset="0"/>
                <a:cs typeface="Consolas" pitchFamily="49" charset="0"/>
              </a:rPr>
              <a:t>CREATE TABLE tweets </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a:latin typeface="Consolas" pitchFamily="49" charset="0"/>
                <a:cs typeface="Consolas" pitchFamily="49" charset="0"/>
              </a:rPr>
              <a:t>	</a:t>
            </a:r>
            <a:r>
              <a:rPr lang="en-US" sz="1800" dirty="0" err="1">
                <a:latin typeface="Consolas" pitchFamily="49" charset="0"/>
                <a:cs typeface="Consolas" pitchFamily="49" charset="0"/>
              </a:rPr>
              <a:t>tweet_id</a:t>
            </a:r>
            <a:r>
              <a:rPr lang="en-US" sz="1800" dirty="0">
                <a:latin typeface="Consolas" pitchFamily="49" charset="0"/>
                <a:cs typeface="Consolas" pitchFamily="49" charset="0"/>
              </a:rPr>
              <a:t> </a:t>
            </a:r>
            <a:r>
              <a:rPr lang="en-US" sz="1800" dirty="0" err="1">
                <a:latin typeface="Consolas" pitchFamily="49" charset="0"/>
                <a:cs typeface="Consolas" pitchFamily="49" charset="0"/>
              </a:rPr>
              <a:t>bigint</a:t>
            </a:r>
            <a:r>
              <a:rPr lang="en-US" sz="1800" dirty="0">
                <a:latin typeface="Consolas" pitchFamily="49" charset="0"/>
                <a:cs typeface="Consolas" pitchFamily="49" charset="0"/>
              </a:rPr>
              <a:t> PRIMARY KEY</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a:latin typeface="Consolas" pitchFamily="49" charset="0"/>
                <a:cs typeface="Consolas" pitchFamily="49" charset="0"/>
              </a:rPr>
              <a:t>	author </a:t>
            </a:r>
            <a:r>
              <a:rPr lang="en-US" sz="1800" dirty="0" err="1">
                <a:latin typeface="Consolas" pitchFamily="49" charset="0"/>
                <a:cs typeface="Consolas" pitchFamily="49" charset="0"/>
              </a:rPr>
              <a:t>varchar</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a:latin typeface="Consolas" pitchFamily="49" charset="0"/>
                <a:cs typeface="Consolas" pitchFamily="49" charset="0"/>
              </a:rPr>
              <a:t>	body </a:t>
            </a:r>
            <a:r>
              <a:rPr lang="en-US" sz="1800" dirty="0" err="1" smtClean="0">
                <a:latin typeface="Consolas" pitchFamily="49" charset="0"/>
                <a:cs typeface="Consolas" pitchFamily="49" charset="0"/>
              </a:rPr>
              <a:t>varchar</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a:spcAft>
                <a:spcPts val="1200"/>
              </a:spcAft>
            </a:pPr>
            <a:r>
              <a:rPr lang="en-US" sz="1800" dirty="0">
                <a:latin typeface="Consolas" pitchFamily="49" charset="0"/>
                <a:cs typeface="Consolas" pitchFamily="49" charset="0"/>
              </a:rPr>
              <a:t>CREATE INDEX </a:t>
            </a:r>
            <a:r>
              <a:rPr lang="en-US" sz="1800" dirty="0" err="1" smtClean="0">
                <a:latin typeface="Consolas" pitchFamily="49" charset="0"/>
                <a:cs typeface="Consolas" pitchFamily="49" charset="0"/>
              </a:rPr>
              <a:t>tweets_author_idx</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ON tweets (author);</a:t>
            </a:r>
          </a:p>
          <a:p>
            <a:pPr>
              <a:spcAft>
                <a:spcPts val="1200"/>
              </a:spcAft>
            </a:pPr>
            <a:r>
              <a:rPr lang="en-US" sz="1800" dirty="0" smtClean="0">
                <a:latin typeface="Consolas" pitchFamily="49" charset="0"/>
                <a:cs typeface="Consolas" pitchFamily="49" charset="0"/>
              </a:rPr>
              <a:t>INSERT </a:t>
            </a:r>
            <a:r>
              <a:rPr lang="en-US" sz="1800" dirty="0">
                <a:latin typeface="Consolas" pitchFamily="49" charset="0"/>
                <a:cs typeface="Consolas" pitchFamily="49" charset="0"/>
              </a:rPr>
              <a:t>INTO tweets (</a:t>
            </a:r>
            <a:r>
              <a:rPr lang="en-US" sz="1800" dirty="0" err="1">
                <a:latin typeface="Consolas" pitchFamily="49" charset="0"/>
                <a:cs typeface="Consolas" pitchFamily="49" charset="0"/>
              </a:rPr>
              <a:t>tweet_id</a:t>
            </a:r>
            <a:r>
              <a:rPr lang="en-US" sz="1800" dirty="0">
                <a:latin typeface="Consolas" pitchFamily="49" charset="0"/>
                <a:cs typeface="Consolas" pitchFamily="49" charset="0"/>
              </a:rPr>
              <a:t>, author, body</a:t>
            </a:r>
            <a:r>
              <a:rPr lang="en-US" sz="1800" dirty="0" smtClean="0">
                <a:latin typeface="Consolas" pitchFamily="49" charset="0"/>
                <a:cs typeface="Consolas" pitchFamily="49" charset="0"/>
              </a:rPr>
              <a:t>)</a:t>
            </a:r>
            <a:br>
              <a:rPr lang="en-US" sz="1800" dirty="0" smtClean="0">
                <a:latin typeface="Consolas" pitchFamily="49" charset="0"/>
                <a:cs typeface="Consolas" pitchFamily="49" charset="0"/>
              </a:rPr>
            </a:br>
            <a:r>
              <a:rPr lang="en-US" sz="1800" dirty="0">
                <a:latin typeface="Consolas" pitchFamily="49" charset="0"/>
                <a:cs typeface="Consolas" pitchFamily="49" charset="0"/>
              </a:rPr>
              <a:t>	VALUES (123, 'john', 'Checking up on Cassandra</a:t>
            </a:r>
            <a:r>
              <a:rPr lang="en-US" sz="1800" dirty="0" smtClean="0">
                <a:latin typeface="Consolas" pitchFamily="49" charset="0"/>
                <a:cs typeface="Consolas" pitchFamily="49" charset="0"/>
              </a:rPr>
              <a:t>'); </a:t>
            </a:r>
            <a:endParaRPr lang="en-US" sz="1800" dirty="0">
              <a:latin typeface="Consolas" pitchFamily="49" charset="0"/>
              <a:cs typeface="Consolas" pitchFamily="49" charset="0"/>
            </a:endParaRPr>
          </a:p>
          <a:p>
            <a:pPr>
              <a:spcAft>
                <a:spcPts val="1200"/>
              </a:spcAft>
            </a:pPr>
            <a:r>
              <a:rPr lang="en-US" sz="1800" dirty="0">
                <a:latin typeface="Consolas" pitchFamily="49" charset="0"/>
                <a:cs typeface="Consolas" pitchFamily="49" charset="0"/>
              </a:rPr>
              <a:t>SELECT * FROM tweets WHERE author = </a:t>
            </a:r>
            <a:r>
              <a:rPr lang="en-US" sz="1800" dirty="0" smtClean="0">
                <a:latin typeface="Consolas" pitchFamily="49" charset="0"/>
                <a:cs typeface="Consolas" pitchFamily="49" charset="0"/>
              </a:rPr>
              <a:t>'john</a:t>
            </a:r>
            <a:r>
              <a:rPr lang="en-US" sz="1800" dirty="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en-US" sz="1800" dirty="0">
                <a:latin typeface="Consolas" pitchFamily="49" charset="0"/>
                <a:cs typeface="Consolas" pitchFamily="49" charset="0"/>
              </a:rPr>
              <a:t>	ORDER BY </a:t>
            </a:r>
            <a:r>
              <a:rPr lang="en-US" sz="1800" dirty="0" err="1">
                <a:latin typeface="Consolas" pitchFamily="49" charset="0"/>
                <a:cs typeface="Consolas" pitchFamily="49" charset="0"/>
              </a:rPr>
              <a:t>tweet_id</a:t>
            </a:r>
            <a:r>
              <a:rPr lang="en-US" sz="1800" dirty="0">
                <a:latin typeface="Consolas" pitchFamily="49" charset="0"/>
                <a:cs typeface="Consolas" pitchFamily="49" charset="0"/>
              </a:rPr>
              <a:t> DESC LIMIT 50</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a:spcAft>
                <a:spcPts val="1200"/>
              </a:spcAft>
            </a:pPr>
            <a:r>
              <a:rPr lang="en-US" sz="1800" dirty="0">
                <a:latin typeface="Consolas" pitchFamily="49" charset="0"/>
                <a:cs typeface="Consolas" pitchFamily="49" charset="0"/>
              </a:rPr>
              <a:t>UPDATE tweets USING TTL </a:t>
            </a:r>
            <a:r>
              <a:rPr lang="en-US" sz="1800" dirty="0" smtClean="0">
                <a:latin typeface="Consolas" pitchFamily="49" charset="0"/>
                <a:cs typeface="Consolas" pitchFamily="49" charset="0"/>
              </a:rPr>
              <a:t>86400</a:t>
            </a:r>
            <a:br>
              <a:rPr lang="en-US" sz="1800" dirty="0" smtClean="0">
                <a:latin typeface="Consolas" pitchFamily="49" charset="0"/>
                <a:cs typeface="Consolas" pitchFamily="49" charset="0"/>
              </a:rPr>
            </a:br>
            <a:r>
              <a:rPr lang="en-US" sz="1800" dirty="0">
                <a:latin typeface="Consolas" pitchFamily="49" charset="0"/>
                <a:cs typeface="Consolas" pitchFamily="49" charset="0"/>
              </a:rPr>
              <a:t>	SET body = 'Was checking up on </a:t>
            </a:r>
            <a:r>
              <a:rPr lang="en-US" sz="1800" dirty="0" smtClean="0">
                <a:latin typeface="Consolas" pitchFamily="49" charset="0"/>
                <a:cs typeface="Consolas" pitchFamily="49" charset="0"/>
              </a:rPr>
              <a:t>Cassandra'</a:t>
            </a:r>
            <a:br>
              <a:rPr lang="en-US" sz="1800" dirty="0" smtClean="0">
                <a:latin typeface="Consolas" pitchFamily="49" charset="0"/>
                <a:cs typeface="Consolas" pitchFamily="49" charset="0"/>
              </a:rPr>
            </a:br>
            <a:r>
              <a:rPr lang="en-US" sz="1800" dirty="0">
                <a:latin typeface="Consolas" pitchFamily="49" charset="0"/>
                <a:cs typeface="Consolas" pitchFamily="49" charset="0"/>
              </a:rPr>
              <a:t>	WHERE author = 'john</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a:p>
            <a:pPr>
              <a:spcAft>
                <a:spcPts val="1200"/>
              </a:spcAft>
            </a:pPr>
            <a:r>
              <a:rPr lang="en-US" sz="1800" dirty="0">
                <a:latin typeface="Consolas" pitchFamily="49" charset="0"/>
                <a:cs typeface="Consolas" pitchFamily="49" charset="0"/>
              </a:rPr>
              <a:t>DELETE body FROM tweets WHERE author = 'john</a:t>
            </a:r>
            <a:r>
              <a:rPr lang="en-US" sz="1800" dirty="0" smtClean="0">
                <a:latin typeface="Consolas" pitchFamily="49" charset="0"/>
                <a:cs typeface="Consolas" pitchFamily="49" charset="0"/>
              </a:rPr>
              <a:t>';</a:t>
            </a:r>
            <a:endParaRPr lang="hr-HR" sz="1800" dirty="0">
              <a:latin typeface="Consolas" pitchFamily="49" charset="0"/>
              <a:cs typeface="Consolas" pitchFamily="49" charset="0"/>
            </a:endParaRPr>
          </a:p>
        </p:txBody>
      </p:sp>
      <p:sp>
        <p:nvSpPr>
          <p:cNvPr id="6"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3620263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222640241"/>
              </p:ext>
            </p:extLst>
          </p:nvPr>
        </p:nvGraphicFramePr>
        <p:xfrm>
          <a:off x="1151620" y="8620"/>
          <a:ext cx="6840760" cy="6795610"/>
        </p:xfrm>
        <a:graphic>
          <a:graphicData uri="http://schemas.openxmlformats.org/drawingml/2006/table">
            <a:tbl>
              <a:tblPr firstRow="1" bandRow="1">
                <a:tableStyleId>{B301B821-A1FF-4177-AEE7-76D212191A09}</a:tableStyleId>
              </a:tblPr>
              <a:tblGrid>
                <a:gridCol w="1890210"/>
                <a:gridCol w="4950550"/>
              </a:tblGrid>
              <a:tr h="425290">
                <a:tc>
                  <a:txBody>
                    <a:bodyPr/>
                    <a:lstStyle/>
                    <a:p>
                      <a:r>
                        <a:rPr lang="en-US" sz="1600" dirty="0" smtClean="0">
                          <a:solidFill>
                            <a:schemeClr val="tx1"/>
                          </a:solidFill>
                          <a:latin typeface="Arial" panose="020B0604020202020204" pitchFamily="34" charset="0"/>
                          <a:cs typeface="Arial" panose="020B0604020202020204" pitchFamily="34" charset="0"/>
                        </a:rPr>
                        <a:t>CQL Type</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solidFill>
                            <a:schemeClr val="tx1"/>
                          </a:solidFill>
                          <a:latin typeface="Arial" panose="020B0604020202020204" pitchFamily="34" charset="0"/>
                          <a:cs typeface="Arial" panose="020B0604020202020204" pitchFamily="34" charset="0"/>
                        </a:rPr>
                        <a:t>Description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ascii</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US-ASCII</a:t>
                      </a:r>
                      <a:r>
                        <a:rPr lang="en-US" sz="1600" baseline="0" dirty="0" smtClean="0">
                          <a:latin typeface="Arial" panose="020B0604020202020204" pitchFamily="34" charset="0"/>
                          <a:cs typeface="Arial" panose="020B0604020202020204" pitchFamily="34" charset="0"/>
                        </a:rPr>
                        <a:t> string</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bigint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64-bit signed long</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blob</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Arbitrary</a:t>
                      </a:r>
                      <a:r>
                        <a:rPr lang="en-US" sz="1600" baseline="0" dirty="0" smtClean="0">
                          <a:latin typeface="Arial" panose="020B0604020202020204" pitchFamily="34" charset="0"/>
                          <a:cs typeface="Arial" panose="020B0604020202020204" pitchFamily="34" charset="0"/>
                        </a:rPr>
                        <a:t> bytes, expressed as hex</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boolean</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true or false</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counter</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Distributed</a:t>
                      </a:r>
                      <a:r>
                        <a:rPr lang="en-US" sz="1600" baseline="0" dirty="0" smtClean="0">
                          <a:latin typeface="Arial" panose="020B0604020202020204" pitchFamily="34" charset="0"/>
                          <a:cs typeface="Arial" panose="020B0604020202020204" pitchFamily="34" charset="0"/>
                        </a:rPr>
                        <a:t> counter (64-bit long)</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decimal</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Variable precision decimal</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double</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kern="1200" dirty="0" smtClean="0">
                          <a:solidFill>
                            <a:schemeClr val="dk1"/>
                          </a:solidFill>
                          <a:effectLst/>
                          <a:latin typeface="Arial" panose="020B0604020202020204" pitchFamily="34" charset="0"/>
                          <a:ea typeface="+mn-ea"/>
                          <a:cs typeface="Arial" panose="020B0604020202020204" pitchFamily="34" charset="0"/>
                        </a:rPr>
                        <a:t>64-bit IEEE-754 floating point</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float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kern="1200" dirty="0" smtClean="0">
                          <a:solidFill>
                            <a:schemeClr val="dk1"/>
                          </a:solidFill>
                          <a:effectLst/>
                          <a:latin typeface="Arial" panose="020B0604020202020204" pitchFamily="34" charset="0"/>
                          <a:ea typeface="+mn-ea"/>
                          <a:cs typeface="Arial" panose="020B0604020202020204" pitchFamily="34" charset="0"/>
                        </a:rPr>
                        <a:t>32-bit IEEE-754 floating point</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inet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IP address string</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int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32-bit signed integer</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7387">
                <a:tc>
                  <a:txBody>
                    <a:bodyPr/>
                    <a:lstStyle/>
                    <a:p>
                      <a:r>
                        <a:rPr lang="en-US" sz="1600" dirty="0" smtClean="0">
                          <a:latin typeface="Arial" panose="020B0604020202020204" pitchFamily="34" charset="0"/>
                          <a:cs typeface="Arial" panose="020B0604020202020204" pitchFamily="34" charset="0"/>
                        </a:rPr>
                        <a:t>map</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set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text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UTF-8 string</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smtClean="0">
                          <a:latin typeface="Arial" panose="020B0604020202020204" pitchFamily="34" charset="0"/>
                          <a:cs typeface="Arial" panose="020B0604020202020204" pitchFamily="34" charset="0"/>
                        </a:rPr>
                        <a:t>timestamp</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Date</a:t>
                      </a:r>
                      <a:r>
                        <a:rPr lang="en-US" sz="1600" baseline="0" dirty="0" smtClean="0">
                          <a:latin typeface="Arial" panose="020B0604020202020204" pitchFamily="34" charset="0"/>
                          <a:cs typeface="Arial" panose="020B0604020202020204" pitchFamily="34" charset="0"/>
                        </a:rPr>
                        <a:t> and time, 8 bytes since epoch</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uuid</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UUID in standard UUID format</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timeuuid</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Type 1 UUID</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varchar</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UTF-8</a:t>
                      </a:r>
                      <a:r>
                        <a:rPr lang="en-US" sz="1600" baseline="0" dirty="0" smtClean="0">
                          <a:latin typeface="Arial" panose="020B0604020202020204" pitchFamily="34" charset="0"/>
                          <a:cs typeface="Arial" panose="020B0604020202020204" pitchFamily="34" charset="0"/>
                        </a:rPr>
                        <a:t> string</a:t>
                      </a:r>
                      <a:endParaRPr lang="en-US" sz="16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14911">
                <a:tc>
                  <a:txBody>
                    <a:bodyPr/>
                    <a:lstStyle/>
                    <a:p>
                      <a:r>
                        <a:rPr lang="en-US" sz="1600" dirty="0" err="1" smtClean="0">
                          <a:latin typeface="Arial" panose="020B0604020202020204" pitchFamily="34" charset="0"/>
                          <a:cs typeface="Arial" panose="020B0604020202020204" pitchFamily="34" charset="0"/>
                        </a:rPr>
                        <a:t>varint</a:t>
                      </a:r>
                      <a:endParaRPr lang="en-US" sz="16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latin typeface="Arial" panose="020B0604020202020204" pitchFamily="34" charset="0"/>
                          <a:cs typeface="Arial" panose="020B0604020202020204" pitchFamily="34" charset="0"/>
                        </a:rPr>
                        <a:t>Arbitrary precision integer</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15791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cassandra</a:t>
            </a:r>
            <a:r>
              <a:rPr lang="en-US" dirty="0" smtClean="0"/>
              <a:t>-cli – list</a:t>
            </a:r>
            <a:endParaRPr lang="hr-HR" dirty="0"/>
          </a:p>
        </p:txBody>
      </p:sp>
      <p:sp>
        <p:nvSpPr>
          <p:cNvPr id="5" name="Content Placeholder 4"/>
          <p:cNvSpPr>
            <a:spLocks noGrp="1"/>
          </p:cNvSpPr>
          <p:nvPr>
            <p:ph idx="1"/>
          </p:nvPr>
        </p:nvSpPr>
        <p:spPr>
          <a:xfrm>
            <a:off x="161510" y="1763815"/>
            <a:ext cx="8820980" cy="4402035"/>
          </a:xfrm>
        </p:spPr>
        <p:txBody>
          <a:bodyPr>
            <a:normAutofit fontScale="92500"/>
          </a:bodyPr>
          <a:lstStyle/>
          <a:p>
            <a:r>
              <a:rPr lang="hr-HR" sz="1800" dirty="0">
                <a:latin typeface="Consolas" pitchFamily="49" charset="0"/>
                <a:cs typeface="Consolas" pitchFamily="49" charset="0"/>
              </a:rPr>
              <a:t>list </a:t>
            </a:r>
            <a:r>
              <a:rPr lang="hr-HR" sz="1800" dirty="0" err="1">
                <a:latin typeface="Consolas" pitchFamily="49" charset="0"/>
                <a:cs typeface="Consolas" pitchFamily="49" charset="0"/>
              </a:rPr>
              <a:t>data</a:t>
            </a:r>
            <a:r>
              <a:rPr lang="hr-HR" sz="1800" dirty="0">
                <a:latin typeface="Consolas" pitchFamily="49" charset="0"/>
                <a:cs typeface="Consolas" pitchFamily="49" charset="0"/>
              </a:rPr>
              <a:t>;</a:t>
            </a:r>
          </a:p>
          <a:p>
            <a:r>
              <a:rPr lang="hr-HR" sz="1800" dirty="0" err="1">
                <a:latin typeface="Consolas" pitchFamily="49" charset="0"/>
                <a:cs typeface="Consolas" pitchFamily="49" charset="0"/>
              </a:rPr>
              <a:t>RowKey</a:t>
            </a:r>
            <a:r>
              <a:rPr lang="hr-HR" sz="1800" dirty="0">
                <a:latin typeface="Consolas" pitchFamily="49" charset="0"/>
                <a:cs typeface="Consolas" pitchFamily="49" charset="0"/>
              </a:rPr>
              <a:t>: </a:t>
            </a:r>
            <a:r>
              <a:rPr lang="hr-HR" sz="1800" dirty="0" smtClean="0">
                <a:latin typeface="Consolas" pitchFamily="49" charset="0"/>
                <a:cs typeface="Consolas" pitchFamily="49" charset="0"/>
              </a:rPr>
              <a:t>1</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15:11:00-0500,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=3.1,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=1370463146717000</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15:11:10-0500,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=4.3,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=1370463282090000</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15:11:20-0500,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=5.7,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=1370463282093000</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err="1" smtClean="0">
                <a:latin typeface="Consolas" pitchFamily="49" charset="0"/>
                <a:cs typeface="Consolas" pitchFamily="49" charset="0"/>
              </a:rPr>
              <a:t>RowKey</a:t>
            </a:r>
            <a:r>
              <a:rPr lang="hr-HR" sz="1800" dirty="0">
                <a:latin typeface="Consolas" pitchFamily="49" charset="0"/>
                <a:cs typeface="Consolas" pitchFamily="49" charset="0"/>
              </a:rPr>
              <a:t>: </a:t>
            </a:r>
            <a:r>
              <a:rPr lang="hr-HR" sz="1800" dirty="0" smtClean="0">
                <a:latin typeface="Consolas" pitchFamily="49" charset="0"/>
                <a:cs typeface="Consolas" pitchFamily="49" charset="0"/>
              </a:rPr>
              <a:t>2</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15:11:00-0500,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=3.2,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=1370463332361000</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err="1" smtClean="0">
                <a:latin typeface="Consolas" pitchFamily="49" charset="0"/>
                <a:cs typeface="Consolas" pitchFamily="49" charset="0"/>
              </a:rPr>
              <a:t>RowKey</a:t>
            </a:r>
            <a:r>
              <a:rPr lang="hr-HR" sz="1800" dirty="0">
                <a:latin typeface="Consolas" pitchFamily="49" charset="0"/>
                <a:cs typeface="Consolas" pitchFamily="49" charset="0"/>
              </a:rPr>
              <a:t>: </a:t>
            </a:r>
            <a:r>
              <a:rPr lang="hr-HR" sz="1800" dirty="0" smtClean="0">
                <a:latin typeface="Consolas" pitchFamily="49" charset="0"/>
                <a:cs typeface="Consolas" pitchFamily="49" charset="0"/>
              </a:rPr>
              <a:t>3</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15:11:00-0500,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=3.3,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=1370463332365000</a:t>
            </a:r>
            <a:r>
              <a:rPr lang="hr-HR" sz="1800" dirty="0" smtClean="0">
                <a:latin typeface="Consolas" pitchFamily="49" charset="0"/>
                <a:cs typeface="Consolas" pitchFamily="49" charset="0"/>
              </a:rPr>
              <a:t>)</a:t>
            </a:r>
            <a:r>
              <a:rPr lang="en-US" sz="1800" dirty="0" smtClean="0">
                <a:latin typeface="Consolas" pitchFamily="49" charset="0"/>
                <a:cs typeface="Consolas" pitchFamily="49" charset="0"/>
              </a:rPr>
              <a:t/>
            </a:r>
            <a:br>
              <a:rPr lang="en-US" sz="1800" dirty="0" smtClean="0">
                <a:latin typeface="Consolas" pitchFamily="49" charset="0"/>
                <a:cs typeface="Consolas" pitchFamily="49" charset="0"/>
              </a:rPr>
            </a:br>
            <a:r>
              <a:rPr lang="hr-HR" sz="1800" dirty="0" smtClean="0">
                <a:latin typeface="Consolas" pitchFamily="49" charset="0"/>
                <a:cs typeface="Consolas" pitchFamily="49" charset="0"/>
              </a:rPr>
              <a:t>=&gt; </a:t>
            </a:r>
            <a:r>
              <a:rPr lang="hr-HR" sz="1800" dirty="0">
                <a:latin typeface="Consolas" pitchFamily="49" charset="0"/>
                <a:cs typeface="Consolas" pitchFamily="49" charset="0"/>
              </a:rPr>
              <a:t>(</a:t>
            </a:r>
            <a:r>
              <a:rPr lang="hr-HR" sz="1800" dirty="0" err="1">
                <a:latin typeface="Consolas" pitchFamily="49" charset="0"/>
                <a:cs typeface="Consolas" pitchFamily="49" charset="0"/>
              </a:rPr>
              <a:t>cell</a:t>
            </a:r>
            <a:r>
              <a:rPr lang="hr-HR" sz="1800" dirty="0">
                <a:latin typeface="Consolas" pitchFamily="49" charset="0"/>
                <a:cs typeface="Consolas" pitchFamily="49" charset="0"/>
              </a:rPr>
              <a:t>=2013-06-05 15:11:10-0500, </a:t>
            </a:r>
            <a:r>
              <a:rPr lang="hr-HR" sz="1800" dirty="0" err="1">
                <a:latin typeface="Consolas" pitchFamily="49" charset="0"/>
                <a:cs typeface="Consolas" pitchFamily="49" charset="0"/>
              </a:rPr>
              <a:t>value</a:t>
            </a:r>
            <a:r>
              <a:rPr lang="hr-HR" sz="1800" dirty="0">
                <a:latin typeface="Consolas" pitchFamily="49" charset="0"/>
                <a:cs typeface="Consolas" pitchFamily="49" charset="0"/>
              </a:rPr>
              <a:t>=4.3, </a:t>
            </a:r>
            <a:r>
              <a:rPr lang="hr-HR" sz="1800" dirty="0" err="1">
                <a:latin typeface="Consolas" pitchFamily="49" charset="0"/>
                <a:cs typeface="Consolas" pitchFamily="49" charset="0"/>
              </a:rPr>
              <a:t>timestamp</a:t>
            </a:r>
            <a:r>
              <a:rPr lang="hr-HR" sz="1800" dirty="0">
                <a:latin typeface="Consolas" pitchFamily="49" charset="0"/>
                <a:cs typeface="Consolas" pitchFamily="49" charset="0"/>
              </a:rPr>
              <a:t>=1370463332368000)</a:t>
            </a:r>
          </a:p>
        </p:txBody>
      </p:sp>
      <p:sp>
        <p:nvSpPr>
          <p:cNvPr id="6"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3056656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cqlsh</a:t>
            </a:r>
            <a:r>
              <a:rPr lang="en-US" dirty="0" smtClean="0"/>
              <a:t> – select</a:t>
            </a:r>
            <a:endParaRPr lang="hr-HR" dirty="0"/>
          </a:p>
        </p:txBody>
      </p:sp>
      <p:sp>
        <p:nvSpPr>
          <p:cNvPr id="5" name="Content Placeholder 4"/>
          <p:cNvSpPr>
            <a:spLocks noGrp="1"/>
          </p:cNvSpPr>
          <p:nvPr>
            <p:ph idx="1"/>
          </p:nvPr>
        </p:nvSpPr>
        <p:spPr>
          <a:xfrm>
            <a:off x="161510" y="1763815"/>
            <a:ext cx="8100900" cy="4402035"/>
          </a:xfrm>
        </p:spPr>
        <p:txBody>
          <a:bodyPr>
            <a:normAutofit/>
          </a:bodyPr>
          <a:lstStyle/>
          <a:p>
            <a:r>
              <a:rPr lang="hr-HR" dirty="0">
                <a:latin typeface="Consolas" pitchFamily="49" charset="0"/>
                <a:cs typeface="Consolas" pitchFamily="49" charset="0"/>
              </a:rPr>
              <a:t> </a:t>
            </a:r>
            <a:r>
              <a:rPr lang="hr-HR" dirty="0" err="1">
                <a:latin typeface="Consolas" pitchFamily="49" charset="0"/>
                <a:cs typeface="Consolas" pitchFamily="49" charset="0"/>
              </a:rPr>
              <a:t>sensor</a:t>
            </a:r>
            <a:r>
              <a:rPr lang="hr-HR" dirty="0">
                <a:latin typeface="Consolas" pitchFamily="49" charset="0"/>
                <a:cs typeface="Consolas" pitchFamily="49" charset="0"/>
              </a:rPr>
              <a:t>_</a:t>
            </a:r>
            <a:r>
              <a:rPr lang="hr-HR" dirty="0" err="1">
                <a:latin typeface="Consolas" pitchFamily="49" charset="0"/>
                <a:cs typeface="Consolas" pitchFamily="49" charset="0"/>
              </a:rPr>
              <a:t>id</a:t>
            </a:r>
            <a:r>
              <a:rPr lang="hr-HR" dirty="0">
                <a:latin typeface="Consolas" pitchFamily="49" charset="0"/>
                <a:cs typeface="Consolas" pitchFamily="49" charset="0"/>
              </a:rPr>
              <a:t> | </a:t>
            </a:r>
            <a:r>
              <a:rPr lang="hr-HR" dirty="0" err="1">
                <a:latin typeface="Consolas" pitchFamily="49" charset="0"/>
                <a:cs typeface="Consolas" pitchFamily="49" charset="0"/>
              </a:rPr>
              <a:t>collected</a:t>
            </a:r>
            <a:r>
              <a:rPr lang="hr-HR" dirty="0">
                <a:latin typeface="Consolas" pitchFamily="49" charset="0"/>
                <a:cs typeface="Consolas" pitchFamily="49" charset="0"/>
              </a:rPr>
              <a:t>_at             | </a:t>
            </a:r>
            <a:r>
              <a:rPr lang="hr-HR" dirty="0" err="1" smtClean="0">
                <a:latin typeface="Consolas" pitchFamily="49" charset="0"/>
                <a:cs typeface="Consolas" pitchFamily="49" charset="0"/>
              </a:rPr>
              <a:t>volts</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1 | 2013-06-05 15:11:00-0500 |   </a:t>
            </a:r>
            <a:r>
              <a:rPr lang="hr-HR" dirty="0" smtClean="0">
                <a:latin typeface="Consolas" pitchFamily="49" charset="0"/>
                <a:cs typeface="Consolas" pitchFamily="49" charset="0"/>
              </a:rPr>
              <a:t>3.1</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1 | 2013-06-05 15:11:10-0500 |   </a:t>
            </a:r>
            <a:r>
              <a:rPr lang="hr-HR" dirty="0" smtClean="0">
                <a:latin typeface="Consolas" pitchFamily="49" charset="0"/>
                <a:cs typeface="Consolas" pitchFamily="49" charset="0"/>
              </a:rPr>
              <a:t>4.3</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1 | 2013-06-05 15:11:20-0500 |   </a:t>
            </a:r>
            <a:r>
              <a:rPr lang="hr-HR" dirty="0" smtClean="0">
                <a:latin typeface="Consolas" pitchFamily="49" charset="0"/>
                <a:cs typeface="Consolas" pitchFamily="49" charset="0"/>
              </a:rPr>
              <a:t>5.7</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2 | 2013-06-05 15:11:00-0500 |   </a:t>
            </a:r>
            <a:r>
              <a:rPr lang="hr-HR" dirty="0" smtClean="0">
                <a:latin typeface="Consolas" pitchFamily="49" charset="0"/>
                <a:cs typeface="Consolas" pitchFamily="49" charset="0"/>
              </a:rPr>
              <a:t>3.2</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3 | 2013-06-05 15:11:00-0500 |   </a:t>
            </a:r>
            <a:r>
              <a:rPr lang="hr-HR" dirty="0" smtClean="0">
                <a:latin typeface="Consolas" pitchFamily="49" charset="0"/>
                <a:cs typeface="Consolas" pitchFamily="49" charset="0"/>
              </a:rPr>
              <a:t>3.3</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hr-HR" dirty="0" smtClean="0">
                <a:latin typeface="Consolas" pitchFamily="49" charset="0"/>
                <a:cs typeface="Consolas" pitchFamily="49" charset="0"/>
              </a:rPr>
              <a:t>         </a:t>
            </a:r>
            <a:r>
              <a:rPr lang="hr-HR" dirty="0">
                <a:latin typeface="Consolas" pitchFamily="49" charset="0"/>
                <a:cs typeface="Consolas" pitchFamily="49" charset="0"/>
              </a:rPr>
              <a:t>3 | 2013-06-05 15:11:10-0500 |   4.3</a:t>
            </a:r>
          </a:p>
        </p:txBody>
      </p:sp>
      <p:sp>
        <p:nvSpPr>
          <p:cNvPr id="6"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3718968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Cassandra Limitations</a:t>
            </a:r>
            <a:endParaRPr lang="hr-HR" dirty="0"/>
          </a:p>
        </p:txBody>
      </p:sp>
      <p:sp>
        <p:nvSpPr>
          <p:cNvPr id="5" name="Content Placeholder 4"/>
          <p:cNvSpPr>
            <a:spLocks noGrp="1"/>
          </p:cNvSpPr>
          <p:nvPr>
            <p:ph idx="1"/>
          </p:nvPr>
        </p:nvSpPr>
        <p:spPr/>
        <p:txBody>
          <a:bodyPr/>
          <a:lstStyle/>
          <a:p>
            <a:r>
              <a:rPr lang="en-US" sz="2200" dirty="0" smtClean="0"/>
              <a:t>CQL</a:t>
            </a:r>
            <a:endParaRPr lang="en-US" dirty="0" smtClean="0"/>
          </a:p>
          <a:p>
            <a:pPr lvl="1"/>
            <a:r>
              <a:rPr lang="en-US" dirty="0" smtClean="0"/>
              <a:t>No joins, no foreign keys, no </a:t>
            </a:r>
            <a:r>
              <a:rPr lang="en-US" dirty="0" err="1" smtClean="0"/>
              <a:t>subqueries</a:t>
            </a:r>
            <a:r>
              <a:rPr lang="en-US" dirty="0" smtClean="0"/>
              <a:t>, limited aggregation</a:t>
            </a:r>
          </a:p>
          <a:p>
            <a:pPr lvl="1"/>
            <a:r>
              <a:rPr lang="en-US" dirty="0" smtClean="0"/>
              <a:t>Ordering per partition, specified at creation time</a:t>
            </a:r>
          </a:p>
          <a:p>
            <a:pPr lvl="1"/>
            <a:r>
              <a:rPr lang="en-US" dirty="0" smtClean="0"/>
              <a:t>Limitations on select queries when using compound primary keys</a:t>
            </a:r>
          </a:p>
          <a:p>
            <a:r>
              <a:rPr lang="en-US" dirty="0" smtClean="0"/>
              <a:t>Storage</a:t>
            </a:r>
          </a:p>
          <a:p>
            <a:pPr lvl="1"/>
            <a:r>
              <a:rPr lang="en-US" dirty="0" smtClean="0"/>
              <a:t>All data for single partition must fit on disk on single machine in cluster</a:t>
            </a:r>
          </a:p>
          <a:p>
            <a:pPr lvl="1"/>
            <a:r>
              <a:rPr lang="en-US" dirty="0" smtClean="0"/>
              <a:t>Single column value &lt;= 2GB, in practice &lt; 10MB</a:t>
            </a:r>
          </a:p>
          <a:p>
            <a:pPr lvl="1"/>
            <a:r>
              <a:rPr lang="en-US" dirty="0" smtClean="0"/>
              <a:t>Collections &lt;= 64kB</a:t>
            </a:r>
          </a:p>
          <a:p>
            <a:pPr lvl="1"/>
            <a:r>
              <a:rPr lang="en-US" dirty="0" smtClean="0"/>
              <a:t>Max number of cells in single partition: 2 billion</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194872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Elevator Pitch</a:t>
            </a:r>
            <a:endParaRPr lang="hr-HR" dirty="0"/>
          </a:p>
        </p:txBody>
      </p:sp>
      <p:sp>
        <p:nvSpPr>
          <p:cNvPr id="4" name="Content Placeholder 3"/>
          <p:cNvSpPr>
            <a:spLocks noGrp="1"/>
          </p:cNvSpPr>
          <p:nvPr>
            <p:ph idx="1"/>
          </p:nvPr>
        </p:nvSpPr>
        <p:spPr/>
        <p:txBody>
          <a:bodyPr numCol="1" anchor="ctr"/>
          <a:lstStyle/>
          <a:p>
            <a:r>
              <a:rPr lang="en-US" sz="2800" dirty="0" smtClean="0"/>
              <a:t>Cassandra is Java based, open source, distributed, decentralized, horizontally scalable, highly available and fault tolerant column-oriented database.</a:t>
            </a:r>
            <a:endParaRPr lang="hr-HR" sz="2800" dirty="0"/>
          </a:p>
        </p:txBody>
      </p:sp>
      <p:sp>
        <p:nvSpPr>
          <p:cNvPr id="5" name="Datumsplatzhalter 13"/>
          <p:cNvSpPr>
            <a:spLocks noGrp="1"/>
          </p:cNvSpPr>
          <p:nvPr>
            <p:ph type="dt" sz="half" idx="2"/>
          </p:nvPr>
        </p:nvSpPr>
        <p:spPr>
          <a:prstGeom prst="rect">
            <a:avLst/>
          </a:prstGeom>
        </p:spPr>
        <p:txBody>
          <a:bodyPr vert="horz" lIns="0" tIns="0" rIns="0" bIns="0" rtlCol="0" anchor="ctr"/>
          <a:lstStyle>
            <a:lvl1pPr algn="r">
              <a:defRPr sz="900">
                <a:solidFill>
                  <a:schemeClr val="tx1"/>
                </a:solidFill>
                <a:latin typeface="Arial" pitchFamily="34" charset="0"/>
              </a:defRPr>
            </a:lvl1pPr>
          </a:lstStyle>
          <a:p>
            <a:r>
              <a:rPr lang="en-US" smtClean="0"/>
              <a:t>12.06.2014</a:t>
            </a:r>
            <a:endParaRPr lang="de-DE" dirty="0"/>
          </a:p>
        </p:txBody>
      </p:sp>
    </p:spTree>
    <p:extLst>
      <p:ext uri="{BB962C8B-B14F-4D97-AF65-F5344CB8AC3E}">
        <p14:creationId xmlns:p14="http://schemas.microsoft.com/office/powerpoint/2010/main" val="30595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Clients</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graphicFrame>
        <p:nvGraphicFramePr>
          <p:cNvPr id="5" name="Table 4"/>
          <p:cNvGraphicFramePr>
            <a:graphicFrameLocks noGrp="1"/>
          </p:cNvGraphicFramePr>
          <p:nvPr>
            <p:extLst>
              <p:ext uri="{D42A27DB-BD31-4B8C-83A1-F6EECF244321}">
                <p14:modId xmlns:p14="http://schemas.microsoft.com/office/powerpoint/2010/main" val="3863342210"/>
              </p:ext>
            </p:extLst>
          </p:nvPr>
        </p:nvGraphicFramePr>
        <p:xfrm>
          <a:off x="476545" y="1943835"/>
          <a:ext cx="8190911" cy="3722980"/>
        </p:xfrm>
        <a:graphic>
          <a:graphicData uri="http://schemas.openxmlformats.org/drawingml/2006/table">
            <a:tbl>
              <a:tblPr bandRow="1">
                <a:tableStyleId>{B301B821-A1FF-4177-AEE7-76D212191A09}</a:tableStyleId>
              </a:tblPr>
              <a:tblGrid>
                <a:gridCol w="1035115"/>
                <a:gridCol w="810090"/>
                <a:gridCol w="6345706"/>
              </a:tblGrid>
              <a:tr h="464180">
                <a:tc rowSpan="2">
                  <a:txBody>
                    <a:bodyPr/>
                    <a:lstStyle/>
                    <a:p>
                      <a:r>
                        <a:rPr lang="en-US" sz="2000" dirty="0" smtClean="0">
                          <a:latin typeface="Arial" panose="020B0604020202020204" pitchFamily="34" charset="0"/>
                          <a:cs typeface="Arial" panose="020B0604020202020204" pitchFamily="34" charset="0"/>
                        </a:rPr>
                        <a:t>Java</a:t>
                      </a:r>
                      <a:endParaRPr lang="en-US" sz="2000" dirty="0">
                        <a:latin typeface="Arial" panose="020B0604020202020204" pitchFamily="34" charset="0"/>
                        <a:cs typeface="Arial" panose="020B0604020202020204" pitchFamily="34" charset="0"/>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smtClean="0">
                          <a:latin typeface="Arial" panose="020B0604020202020204" pitchFamily="34" charset="0"/>
                          <a:cs typeface="Arial" panose="020B0604020202020204" pitchFamily="34" charset="0"/>
                        </a:rPr>
                        <a:t>CQL</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err="1" smtClean="0">
                          <a:latin typeface="Arial" panose="020B0604020202020204" pitchFamily="34" charset="0"/>
                          <a:cs typeface="Arial" panose="020B0604020202020204" pitchFamily="34" charset="0"/>
                        </a:rPr>
                        <a:t>DataStax</a:t>
                      </a:r>
                      <a:r>
                        <a:rPr lang="en-US" sz="2000" baseline="0" dirty="0" smtClean="0">
                          <a:latin typeface="Arial" panose="020B0604020202020204" pitchFamily="34" charset="0"/>
                          <a:cs typeface="Arial" panose="020B0604020202020204" pitchFamily="34" charset="0"/>
                        </a:rPr>
                        <a:t> Java Driver</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noFill/>
                  </a:tcPr>
                </a:tc>
              </a:tr>
              <a:tr h="660945">
                <a:tc vMerge="1">
                  <a:txBody>
                    <a:bodyPr/>
                    <a:lstStyle/>
                    <a:p>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kern="1200" dirty="0" smtClean="0">
                          <a:solidFill>
                            <a:schemeClr val="dk1"/>
                          </a:solidFill>
                          <a:latin typeface="Arial" panose="020B0604020202020204" pitchFamily="34" charset="0"/>
                          <a:ea typeface="+mn-ea"/>
                          <a:cs typeface="Arial" panose="020B0604020202020204" pitchFamily="34" charset="0"/>
                        </a:rPr>
                        <a:t>Thrift</a:t>
                      </a:r>
                      <a:endParaRPr lang="en-US" sz="2000" kern="1200" dirty="0">
                        <a:solidFill>
                          <a:schemeClr val="dk1"/>
                        </a:solidFill>
                        <a:latin typeface="Arial" panose="020B0604020202020204" pitchFamily="34" charset="0"/>
                        <a:ea typeface="+mn-ea"/>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smtClean="0">
                          <a:latin typeface="Arial" panose="020B0604020202020204" pitchFamily="34" charset="0"/>
                          <a:cs typeface="Arial" panose="020B0604020202020204" pitchFamily="34" charset="0"/>
                        </a:rPr>
                        <a:t>Hector, </a:t>
                      </a:r>
                      <a:r>
                        <a:rPr lang="en-US" sz="2000" dirty="0" err="1" smtClean="0">
                          <a:latin typeface="Arial" panose="020B0604020202020204" pitchFamily="34" charset="0"/>
                          <a:cs typeface="Arial" panose="020B0604020202020204" pitchFamily="34" charset="0"/>
                        </a:rPr>
                        <a:t>Astyanax</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Pelops</a:t>
                      </a:r>
                      <a:r>
                        <a:rPr lang="en-US" sz="2000" dirty="0" smtClean="0">
                          <a:latin typeface="Arial" panose="020B0604020202020204" pitchFamily="34" charset="0"/>
                          <a:cs typeface="Arial" panose="020B0604020202020204" pitchFamily="34" charset="0"/>
                        </a:rPr>
                        <a:t>, Firebrand, </a:t>
                      </a:r>
                      <a:r>
                        <a:rPr lang="en-US" sz="2000" dirty="0" err="1" smtClean="0">
                          <a:latin typeface="Arial" panose="020B0604020202020204" pitchFamily="34" charset="0"/>
                          <a:cs typeface="Arial" panose="020B0604020202020204" pitchFamily="34" charset="0"/>
                        </a:rPr>
                        <a:t>PlayOrm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Kundera</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464180">
                <a:tc rowSpan="2">
                  <a:txBody>
                    <a:bodyPr/>
                    <a:lstStyle/>
                    <a:p>
                      <a:r>
                        <a:rPr lang="en-US" sz="2000" dirty="0" smtClean="0">
                          <a:latin typeface="Arial" panose="020B0604020202020204" pitchFamily="34" charset="0"/>
                          <a:cs typeface="Arial" panose="020B0604020202020204" pitchFamily="34" charset="0"/>
                        </a:rPr>
                        <a:t>Scala</a:t>
                      </a:r>
                      <a:endParaRPr lang="en-US" sz="2000" dirty="0">
                        <a:latin typeface="Arial" panose="020B0604020202020204" pitchFamily="34" charset="0"/>
                        <a:cs typeface="Arial" panose="020B0604020202020204" pitchFamily="34" charset="0"/>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smtClean="0">
                          <a:latin typeface="Arial" panose="020B0604020202020204" pitchFamily="34" charset="0"/>
                          <a:cs typeface="Arial" panose="020B0604020202020204" pitchFamily="34" charset="0"/>
                        </a:rPr>
                        <a:t>CQL</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err="1" smtClean="0">
                          <a:latin typeface="Arial" panose="020B0604020202020204" pitchFamily="34" charset="0"/>
                          <a:cs typeface="Arial" panose="020B0604020202020204" pitchFamily="34" charset="0"/>
                        </a:rPr>
                        <a:t>Scqla</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noFill/>
                  </a:tcPr>
                </a:tc>
              </a:tr>
              <a:tr h="464180">
                <a:tc vMerge="1">
                  <a:txBody>
                    <a:bodyPr/>
                    <a:lstStyle/>
                    <a:p>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rial" panose="020B0604020202020204" pitchFamily="34" charset="0"/>
                          <a:cs typeface="Arial" panose="020B0604020202020204" pitchFamily="34" charset="0"/>
                        </a:rPr>
                        <a:t>Thrift</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err="1" smtClean="0">
                          <a:latin typeface="Arial" panose="020B0604020202020204" pitchFamily="34" charset="0"/>
                          <a:cs typeface="Arial" panose="020B0604020202020204" pitchFamily="34" charset="0"/>
                        </a:rPr>
                        <a:t>Cascal</a:t>
                      </a:r>
                      <a:r>
                        <a:rPr lang="en-US" sz="2000" dirty="0" smtClean="0">
                          <a:latin typeface="Arial" panose="020B0604020202020204" pitchFamily="34" charset="0"/>
                          <a:cs typeface="Arial" panose="020B0604020202020204" pitchFamily="34" charset="0"/>
                        </a:rPr>
                        <a:t>, Cassie, </a:t>
                      </a:r>
                      <a:r>
                        <a:rPr lang="en-US" sz="2000" dirty="0" err="1" smtClean="0">
                          <a:latin typeface="Arial" panose="020B0604020202020204" pitchFamily="34" charset="0"/>
                          <a:cs typeface="Arial" panose="020B0604020202020204" pitchFamily="34" charset="0"/>
                        </a:rPr>
                        <a:t>Polidoro</a:t>
                      </a:r>
                      <a:endParaRPr lang="en-US" sz="20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464180">
                <a:tc rowSpan="2">
                  <a:txBody>
                    <a:bodyPr/>
                    <a:lstStyle/>
                    <a:p>
                      <a:r>
                        <a:rPr lang="en-US" sz="2000" dirty="0" smtClean="0">
                          <a:latin typeface="Arial" panose="020B0604020202020204" pitchFamily="34" charset="0"/>
                          <a:cs typeface="Arial" panose="020B0604020202020204" pitchFamily="34" charset="0"/>
                        </a:rPr>
                        <a:t>Python</a:t>
                      </a:r>
                      <a:endParaRPr lang="en-US" sz="2000" dirty="0">
                        <a:latin typeface="Arial" panose="020B0604020202020204" pitchFamily="34" charset="0"/>
                        <a:cs typeface="Arial" panose="020B0604020202020204" pitchFamily="34" charset="0"/>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smtClean="0">
                          <a:latin typeface="Arial" panose="020B0604020202020204" pitchFamily="34" charset="0"/>
                          <a:cs typeface="Arial" panose="020B0604020202020204" pitchFamily="34" charset="0"/>
                        </a:rPr>
                        <a:t>CQL</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err="1" smtClean="0">
                          <a:latin typeface="Arial" panose="020B0604020202020204" pitchFamily="34" charset="0"/>
                          <a:cs typeface="Arial" panose="020B0604020202020204" pitchFamily="34" charset="0"/>
                        </a:rPr>
                        <a:t>DataStax</a:t>
                      </a:r>
                      <a:r>
                        <a:rPr lang="en-US" sz="2000" dirty="0" smtClean="0">
                          <a:latin typeface="Arial" panose="020B0604020202020204" pitchFamily="34" charset="0"/>
                          <a:cs typeface="Arial" panose="020B0604020202020204" pitchFamily="34" charset="0"/>
                        </a:rPr>
                        <a:t> Python Driver</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noFill/>
                  </a:tcPr>
                </a:tc>
              </a:tr>
              <a:tr h="464180">
                <a:tc vMerge="1">
                  <a:txBody>
                    <a:bodyPr/>
                    <a:lstStyle/>
                    <a:p>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Arial" panose="020B0604020202020204" pitchFamily="34" charset="0"/>
                          <a:cs typeface="Arial" panose="020B0604020202020204" pitchFamily="34" charset="0"/>
                        </a:rPr>
                        <a:t>Thrift</a:t>
                      </a:r>
                      <a:endParaRPr lang="en-US" sz="20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a:txBody>
                    <a:bodyPr/>
                    <a:lstStyle/>
                    <a:p>
                      <a:r>
                        <a:rPr lang="en-US" sz="2000" dirty="0" err="1" smtClean="0">
                          <a:latin typeface="Arial" panose="020B0604020202020204" pitchFamily="34" charset="0"/>
                          <a:cs typeface="Arial" panose="020B0604020202020204" pitchFamily="34" charset="0"/>
                        </a:rPr>
                        <a:t>Pycassa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Telephus</a:t>
                      </a:r>
                      <a:endParaRPr lang="en-US" sz="20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464180">
                <a:tc gridSpan="2">
                  <a:txBody>
                    <a:bodyPr/>
                    <a:lstStyle/>
                    <a:p>
                      <a:r>
                        <a:rPr lang="en-US" sz="2000" dirty="0" smtClean="0">
                          <a:latin typeface="Arial" panose="020B0604020202020204" pitchFamily="34" charset="0"/>
                          <a:cs typeface="Arial" panose="020B0604020202020204" pitchFamily="34" charset="0"/>
                        </a:rPr>
                        <a:t>Other</a:t>
                      </a:r>
                      <a:endParaRPr lang="en-US" sz="2000" dirty="0">
                        <a:latin typeface="Arial" panose="020B0604020202020204" pitchFamily="34" charset="0"/>
                        <a:cs typeface="Arial" panose="020B0604020202020204" pitchFamily="34" charset="0"/>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solidFill>
                      <a:srgbClr val="D5FFFB"/>
                    </a:solidFill>
                  </a:tcPr>
                </a:tc>
                <a:tc h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2000" dirty="0" smtClean="0">
                        <a:latin typeface="Arial" panose="020B0604020202020204" pitchFamily="34" charset="0"/>
                        <a:cs typeface="Arial" panose="020B0604020202020204" pitchFamily="34" charset="0"/>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Node.js, </a:t>
                      </a:r>
                      <a:r>
                        <a:rPr lang="en-US" sz="2000" dirty="0" err="1" smtClean="0">
                          <a:latin typeface="Arial" panose="020B0604020202020204" pitchFamily="34" charset="0"/>
                          <a:cs typeface="Arial" panose="020B0604020202020204" pitchFamily="34" charset="0"/>
                        </a:rPr>
                        <a:t>Clojure</a:t>
                      </a:r>
                      <a:r>
                        <a:rPr lang="en-US" sz="2000" dirty="0" smtClean="0">
                          <a:latin typeface="Arial" panose="020B0604020202020204" pitchFamily="34" charset="0"/>
                          <a:cs typeface="Arial" panose="020B0604020202020204" pitchFamily="34" charset="0"/>
                        </a:rPr>
                        <a:t>, .NET, Ruby, PHP, Perl, C++, Haskell, </a:t>
                      </a:r>
                      <a:r>
                        <a:rPr lang="en-US" sz="2000" dirty="0" err="1" smtClean="0">
                          <a:latin typeface="Arial" panose="020B0604020202020204" pitchFamily="34" charset="0"/>
                          <a:cs typeface="Arial" panose="020B0604020202020204" pitchFamily="34" charset="0"/>
                        </a:rPr>
                        <a:t>Erlang</a:t>
                      </a:r>
                      <a:r>
                        <a:rPr lang="en-US" sz="2000" dirty="0" smtClean="0">
                          <a:latin typeface="Arial" panose="020B0604020202020204" pitchFamily="34" charset="0"/>
                          <a:cs typeface="Arial" panose="020B0604020202020204" pitchFamily="34" charset="0"/>
                        </a:rPr>
                        <a:t>, Go</a:t>
                      </a: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84910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a:t>
            </a:r>
            <a:r>
              <a:rPr lang="en-US" baseline="0" dirty="0" smtClean="0"/>
              <a:t> Logs, </a:t>
            </a:r>
            <a:r>
              <a:rPr lang="en-US" baseline="0" dirty="0" err="1" smtClean="0"/>
              <a:t>Memtables</a:t>
            </a:r>
            <a:r>
              <a:rPr lang="en-US" baseline="0" dirty="0" smtClean="0"/>
              <a:t>, </a:t>
            </a:r>
            <a:r>
              <a:rPr lang="en-US" baseline="0" dirty="0" err="1" smtClean="0"/>
              <a:t>SSTables</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cxnSp>
        <p:nvCxnSpPr>
          <p:cNvPr id="6" name="Straight Connector 5"/>
          <p:cNvCxnSpPr/>
          <p:nvPr/>
        </p:nvCxnSpPr>
        <p:spPr>
          <a:xfrm>
            <a:off x="501452" y="3804280"/>
            <a:ext cx="7895973" cy="0"/>
          </a:xfrm>
          <a:prstGeom prst="line">
            <a:avLst/>
          </a:prstGeom>
          <a:ln w="12700">
            <a:solidFill>
              <a:srgbClr val="FFCC00"/>
            </a:solidFill>
            <a:prstDash val="dash"/>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7469208" y="3429000"/>
            <a:ext cx="1018227" cy="369332"/>
          </a:xfrm>
          <a:prstGeom prst="rect">
            <a:avLst/>
          </a:prstGeom>
          <a:noFill/>
        </p:spPr>
        <p:txBody>
          <a:bodyPr wrap="none" rtlCol="0">
            <a:spAutoFit/>
          </a:bodyPr>
          <a:lstStyle/>
          <a:p>
            <a:r>
              <a:rPr lang="en-US" dirty="0" smtClean="0">
                <a:latin typeface="Arial" pitchFamily="34" charset="0"/>
                <a:cs typeface="Arial" pitchFamily="34" charset="0"/>
              </a:rPr>
              <a:t>memory</a:t>
            </a:r>
            <a:endParaRPr lang="hr-HR" dirty="0">
              <a:latin typeface="Arial" pitchFamily="34" charset="0"/>
              <a:cs typeface="Arial" pitchFamily="34" charset="0"/>
            </a:endParaRPr>
          </a:p>
        </p:txBody>
      </p:sp>
      <p:sp>
        <p:nvSpPr>
          <p:cNvPr id="8" name="TextBox 7"/>
          <p:cNvSpPr txBox="1"/>
          <p:nvPr/>
        </p:nvSpPr>
        <p:spPr>
          <a:xfrm>
            <a:off x="7891952" y="3789040"/>
            <a:ext cx="595035" cy="369332"/>
          </a:xfrm>
          <a:prstGeom prst="rect">
            <a:avLst/>
          </a:prstGeom>
          <a:noFill/>
        </p:spPr>
        <p:txBody>
          <a:bodyPr wrap="none" rtlCol="0">
            <a:spAutoFit/>
          </a:bodyPr>
          <a:lstStyle/>
          <a:p>
            <a:r>
              <a:rPr lang="en-US" dirty="0" smtClean="0">
                <a:latin typeface="Arial" pitchFamily="34" charset="0"/>
                <a:cs typeface="Arial" pitchFamily="34" charset="0"/>
              </a:rPr>
              <a:t>disk</a:t>
            </a:r>
            <a:endParaRPr lang="hr-HR" dirty="0">
              <a:latin typeface="Arial" pitchFamily="34" charset="0"/>
              <a:cs typeface="Arial" pitchFamily="34" charset="0"/>
            </a:endParaRPr>
          </a:p>
        </p:txBody>
      </p:sp>
      <p:sp>
        <p:nvSpPr>
          <p:cNvPr id="9" name="Rectangle 8"/>
          <p:cNvSpPr/>
          <p:nvPr/>
        </p:nvSpPr>
        <p:spPr>
          <a:xfrm>
            <a:off x="1259631" y="4149080"/>
            <a:ext cx="1292707"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200" dirty="0">
              <a:solidFill>
                <a:schemeClr val="tx1"/>
              </a:solidFill>
            </a:endParaRPr>
          </a:p>
        </p:txBody>
      </p:sp>
      <p:sp>
        <p:nvSpPr>
          <p:cNvPr id="10" name="Rectangle 9"/>
          <p:cNvSpPr/>
          <p:nvPr/>
        </p:nvSpPr>
        <p:spPr>
          <a:xfrm>
            <a:off x="1331640" y="4211796"/>
            <a:ext cx="12972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200" dirty="0">
              <a:solidFill>
                <a:schemeClr val="tx1"/>
              </a:solidFill>
            </a:endParaRPr>
          </a:p>
        </p:txBody>
      </p:sp>
      <p:sp>
        <p:nvSpPr>
          <p:cNvPr id="13" name="Rectangle 12"/>
          <p:cNvSpPr/>
          <p:nvPr/>
        </p:nvSpPr>
        <p:spPr>
          <a:xfrm>
            <a:off x="1403648" y="4287043"/>
            <a:ext cx="1300336"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hr-HR" sz="1600" dirty="0" smtClean="0">
                <a:solidFill>
                  <a:schemeClr val="tx1"/>
                </a:solidFill>
                <a:latin typeface="Arial" pitchFamily="34" charset="0"/>
                <a:cs typeface="Arial" pitchFamily="34" charset="0"/>
              </a:rPr>
              <a:t>CommitLog</a:t>
            </a:r>
            <a:endParaRPr lang="hr-HR" sz="1600" dirty="0">
              <a:solidFill>
                <a:schemeClr val="tx1"/>
              </a:solidFill>
              <a:latin typeface="Arial" pitchFamily="34" charset="0"/>
              <a:cs typeface="Arial" pitchFamily="34" charset="0"/>
            </a:endParaRPr>
          </a:p>
        </p:txBody>
      </p:sp>
      <p:sp>
        <p:nvSpPr>
          <p:cNvPr id="17" name="Rectangle 16"/>
          <p:cNvSpPr/>
          <p:nvPr/>
        </p:nvSpPr>
        <p:spPr>
          <a:xfrm>
            <a:off x="3766572" y="2633371"/>
            <a:ext cx="1370334"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chemeClr val="tx1"/>
                </a:solidFill>
                <a:latin typeface="Arial" pitchFamily="34" charset="0"/>
                <a:cs typeface="Arial" pitchFamily="34" charset="0"/>
              </a:rPr>
              <a:t>Memtable</a:t>
            </a:r>
            <a:r>
              <a:rPr lang="en-US" sz="1600" dirty="0" smtClean="0">
                <a:solidFill>
                  <a:schemeClr val="tx1"/>
                </a:solidFill>
                <a:latin typeface="Arial" pitchFamily="34" charset="0"/>
                <a:cs typeface="Arial" pitchFamily="34" charset="0"/>
              </a:rPr>
              <a:t> CF2</a:t>
            </a:r>
            <a:endParaRPr lang="hr-HR" sz="1600" dirty="0">
              <a:solidFill>
                <a:schemeClr val="tx1"/>
              </a:solidFill>
              <a:latin typeface="Arial" pitchFamily="34" charset="0"/>
              <a:cs typeface="Arial" pitchFamily="34" charset="0"/>
            </a:endParaRPr>
          </a:p>
        </p:txBody>
      </p:sp>
      <p:sp>
        <p:nvSpPr>
          <p:cNvPr id="18" name="Rectangle 17"/>
          <p:cNvSpPr/>
          <p:nvPr/>
        </p:nvSpPr>
        <p:spPr>
          <a:xfrm>
            <a:off x="3694564" y="1988840"/>
            <a:ext cx="1368152" cy="432048"/>
          </a:xfrm>
          <a:prstGeom prst="rect">
            <a:avLst/>
          </a:prstGeom>
          <a:solidFill>
            <a:schemeClr val="accent2">
              <a:lumMod val="20000"/>
              <a:lumOff val="80000"/>
            </a:schemeClr>
          </a:solid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600" dirty="0">
              <a:solidFill>
                <a:schemeClr val="tx1"/>
              </a:solidFill>
              <a:latin typeface="Arial" pitchFamily="34" charset="0"/>
              <a:cs typeface="Arial" pitchFamily="34" charset="0"/>
            </a:endParaRPr>
          </a:p>
        </p:txBody>
      </p:sp>
      <p:sp>
        <p:nvSpPr>
          <p:cNvPr id="16" name="Rectangle 15"/>
          <p:cNvSpPr/>
          <p:nvPr/>
        </p:nvSpPr>
        <p:spPr>
          <a:xfrm>
            <a:off x="3766572" y="2048923"/>
            <a:ext cx="1368152"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chemeClr val="tx1"/>
                </a:solidFill>
                <a:latin typeface="Arial" pitchFamily="34" charset="0"/>
                <a:cs typeface="Arial" pitchFamily="34" charset="0"/>
              </a:rPr>
              <a:t>Memtable</a:t>
            </a:r>
            <a:r>
              <a:rPr lang="en-US" sz="1600" dirty="0" smtClean="0">
                <a:solidFill>
                  <a:schemeClr val="tx1"/>
                </a:solidFill>
                <a:latin typeface="Arial" pitchFamily="34" charset="0"/>
                <a:cs typeface="Arial" pitchFamily="34" charset="0"/>
              </a:rPr>
              <a:t> CF1</a:t>
            </a:r>
            <a:endParaRPr lang="hr-HR" sz="1600" dirty="0">
              <a:solidFill>
                <a:schemeClr val="tx1"/>
              </a:solidFill>
              <a:latin typeface="Arial" pitchFamily="34" charset="0"/>
              <a:cs typeface="Arial" pitchFamily="34" charset="0"/>
            </a:endParaRPr>
          </a:p>
        </p:txBody>
      </p:sp>
      <p:sp>
        <p:nvSpPr>
          <p:cNvPr id="19" name="TextBox 18"/>
          <p:cNvSpPr txBox="1"/>
          <p:nvPr/>
        </p:nvSpPr>
        <p:spPr>
          <a:xfrm>
            <a:off x="501452" y="4909641"/>
            <a:ext cx="2805627" cy="646331"/>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n-US" dirty="0" smtClean="0">
                <a:latin typeface="Arial" pitchFamily="34" charset="0"/>
                <a:cs typeface="Arial" pitchFamily="34" charset="0"/>
              </a:rPr>
              <a:t>mutations only</a:t>
            </a:r>
          </a:p>
          <a:p>
            <a:pPr marL="285750" indent="-285750">
              <a:buClr>
                <a:srgbClr val="FFC000"/>
              </a:buClr>
              <a:buFont typeface="Arial" panose="020B0604020202020204" pitchFamily="34" charset="0"/>
              <a:buChar char="•"/>
            </a:pPr>
            <a:r>
              <a:rPr lang="en-US" dirty="0" smtClean="0">
                <a:latin typeface="Arial" pitchFamily="34" charset="0"/>
                <a:cs typeface="Arial" pitchFamily="34" charset="0"/>
              </a:rPr>
              <a:t>shared for all CFs</a:t>
            </a:r>
          </a:p>
        </p:txBody>
      </p:sp>
      <p:sp>
        <p:nvSpPr>
          <p:cNvPr id="20" name="TextBox 19"/>
          <p:cNvSpPr txBox="1"/>
          <p:nvPr/>
        </p:nvSpPr>
        <p:spPr>
          <a:xfrm>
            <a:off x="5745406" y="2164207"/>
            <a:ext cx="1931939" cy="369332"/>
          </a:xfrm>
          <a:prstGeom prst="rect">
            <a:avLst/>
          </a:prstGeom>
          <a:noFill/>
        </p:spPr>
        <p:txBody>
          <a:bodyPr wrap="none" rtlCol="0">
            <a:spAutoFit/>
          </a:bodyPr>
          <a:lstStyle/>
          <a:p>
            <a:pPr marL="180975" indent="-180975">
              <a:buClr>
                <a:srgbClr val="FFC000"/>
              </a:buClr>
              <a:buFont typeface="Arial" panose="020B0604020202020204" pitchFamily="34" charset="0"/>
              <a:buChar char="•"/>
            </a:pPr>
            <a:r>
              <a:rPr lang="en-US" dirty="0" smtClean="0">
                <a:latin typeface="Arial" pitchFamily="34" charset="0"/>
                <a:cs typeface="Arial" pitchFamily="34" charset="0"/>
              </a:rPr>
              <a:t>1 active per CF</a:t>
            </a:r>
            <a:endParaRPr lang="hr-HR" dirty="0">
              <a:latin typeface="Arial" pitchFamily="34" charset="0"/>
              <a:cs typeface="Arial" pitchFamily="34" charset="0"/>
            </a:endParaRPr>
          </a:p>
        </p:txBody>
      </p:sp>
      <p:sp>
        <p:nvSpPr>
          <p:cNvPr id="21" name="Rectangle 20"/>
          <p:cNvSpPr/>
          <p:nvPr/>
        </p:nvSpPr>
        <p:spPr>
          <a:xfrm>
            <a:off x="3622556" y="4145015"/>
            <a:ext cx="151435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200" dirty="0">
              <a:solidFill>
                <a:schemeClr val="tx1"/>
              </a:solidFill>
            </a:endParaRPr>
          </a:p>
        </p:txBody>
      </p:sp>
      <p:sp>
        <p:nvSpPr>
          <p:cNvPr id="22" name="Rectangle 21"/>
          <p:cNvSpPr/>
          <p:nvPr/>
        </p:nvSpPr>
        <p:spPr>
          <a:xfrm>
            <a:off x="3694564" y="4207731"/>
            <a:ext cx="1532756"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sz="1200" dirty="0">
              <a:solidFill>
                <a:schemeClr val="tx1"/>
              </a:solidFill>
            </a:endParaRPr>
          </a:p>
        </p:txBody>
      </p:sp>
      <p:sp>
        <p:nvSpPr>
          <p:cNvPr id="23" name="Rectangle 22"/>
          <p:cNvSpPr/>
          <p:nvPr/>
        </p:nvSpPr>
        <p:spPr>
          <a:xfrm>
            <a:off x="3766571" y="4287043"/>
            <a:ext cx="1514089" cy="432048"/>
          </a:xfrm>
          <a:prstGeom prst="rect">
            <a:avLst/>
          </a:prstGeom>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1600" dirty="0" smtClean="0">
                <a:solidFill>
                  <a:schemeClr val="tx1"/>
                </a:solidFill>
                <a:latin typeface="Arial" pitchFamily="34" charset="0"/>
                <a:cs typeface="Arial" pitchFamily="34" charset="0"/>
              </a:rPr>
              <a:t>SSTable-CF1-1</a:t>
            </a:r>
            <a:endParaRPr lang="hr-HR" sz="1600" dirty="0">
              <a:solidFill>
                <a:schemeClr val="tx1"/>
              </a:solidFill>
              <a:latin typeface="Arial" pitchFamily="34" charset="0"/>
              <a:cs typeface="Arial" pitchFamily="34" charset="0"/>
            </a:endParaRPr>
          </a:p>
        </p:txBody>
      </p:sp>
      <p:sp>
        <p:nvSpPr>
          <p:cNvPr id="24" name="TextBox 23"/>
          <p:cNvSpPr txBox="1"/>
          <p:nvPr/>
        </p:nvSpPr>
        <p:spPr>
          <a:xfrm>
            <a:off x="5730241" y="4165672"/>
            <a:ext cx="3139040" cy="2031325"/>
          </a:xfrm>
          <a:prstGeom prst="rect">
            <a:avLst/>
          </a:prstGeom>
          <a:noFill/>
        </p:spPr>
        <p:txBody>
          <a:bodyPr wrap="square" lIns="0" rtlCol="0">
            <a:spAutoFit/>
          </a:bodyPr>
          <a:lstStyle/>
          <a:p>
            <a:pPr marL="285750" indent="-2857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multiple </a:t>
            </a:r>
            <a:r>
              <a:rPr lang="en-US" dirty="0" err="1" smtClean="0">
                <a:latin typeface="Arial" pitchFamily="34" charset="0"/>
                <a:cs typeface="Arial" pitchFamily="34" charset="0"/>
              </a:rPr>
              <a:t>SSTables</a:t>
            </a:r>
            <a:r>
              <a:rPr lang="en-US" dirty="0" smtClean="0">
                <a:latin typeface="Arial" pitchFamily="34" charset="0"/>
                <a:cs typeface="Arial" pitchFamily="34" charset="0"/>
              </a:rPr>
              <a:t> per CF</a:t>
            </a:r>
          </a:p>
          <a:p>
            <a:pPr marL="285750" indent="-2857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multiple files per </a:t>
            </a:r>
            <a:r>
              <a:rPr lang="en-US" dirty="0" err="1" smtClean="0">
                <a:latin typeface="Arial" pitchFamily="34" charset="0"/>
                <a:cs typeface="Arial" pitchFamily="34" charset="0"/>
              </a:rPr>
              <a:t>SSTable</a:t>
            </a:r>
            <a:r>
              <a:rPr lang="en-US" dirty="0" smtClean="0">
                <a:latin typeface="Arial" pitchFamily="34" charset="0"/>
                <a:cs typeface="Arial" pitchFamily="34" charset="0"/>
              </a:rPr>
              <a:t>:</a:t>
            </a:r>
          </a:p>
          <a:p>
            <a:pPr marL="450850" lvl="1" indent="-1841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data</a:t>
            </a:r>
            <a:endParaRPr lang="en-US" dirty="0">
              <a:latin typeface="Arial" pitchFamily="34" charset="0"/>
              <a:cs typeface="Arial" pitchFamily="34" charset="0"/>
            </a:endParaRPr>
          </a:p>
          <a:p>
            <a:pPr marL="450850" lvl="1" indent="-1841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index</a:t>
            </a:r>
            <a:endParaRPr lang="en-US" dirty="0">
              <a:latin typeface="Arial" pitchFamily="34" charset="0"/>
              <a:cs typeface="Arial" pitchFamily="34" charset="0"/>
            </a:endParaRPr>
          </a:p>
          <a:p>
            <a:pPr marL="450850" lvl="1" indent="-1841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bloom filter</a:t>
            </a:r>
          </a:p>
          <a:p>
            <a:pPr marL="450850" lvl="1" indent="-1841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compression info</a:t>
            </a:r>
          </a:p>
          <a:p>
            <a:pPr marL="450850" lvl="1" indent="-184150" defTabSz="108000">
              <a:buClr>
                <a:srgbClr val="FFC000"/>
              </a:buClr>
              <a:buFont typeface="Arial" panose="020B0604020202020204" pitchFamily="34" charset="0"/>
              <a:buChar char="•"/>
              <a:tabLst>
                <a:tab pos="180975" algn="l"/>
                <a:tab pos="266700" algn="l"/>
              </a:tabLst>
            </a:pPr>
            <a:r>
              <a:rPr lang="en-US" dirty="0" smtClean="0">
                <a:latin typeface="Arial" pitchFamily="34" charset="0"/>
                <a:cs typeface="Arial" pitchFamily="34" charset="0"/>
              </a:rPr>
              <a:t>statistical metadata</a:t>
            </a:r>
          </a:p>
        </p:txBody>
      </p:sp>
      <p:cxnSp>
        <p:nvCxnSpPr>
          <p:cNvPr id="26" name="Straight Arrow Connector 25"/>
          <p:cNvCxnSpPr/>
          <p:nvPr/>
        </p:nvCxnSpPr>
        <p:spPr>
          <a:xfrm>
            <a:off x="1187624" y="2471984"/>
            <a:ext cx="720080" cy="1605088"/>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01452" y="2132856"/>
            <a:ext cx="774571" cy="369332"/>
          </a:xfrm>
          <a:prstGeom prst="rect">
            <a:avLst/>
          </a:prstGeom>
          <a:noFill/>
        </p:spPr>
        <p:txBody>
          <a:bodyPr wrap="none" rtlCol="0">
            <a:spAutoFit/>
          </a:bodyPr>
          <a:lstStyle/>
          <a:p>
            <a:r>
              <a:rPr lang="en-US" dirty="0" smtClean="0">
                <a:latin typeface="Arial" pitchFamily="34" charset="0"/>
                <a:cs typeface="Arial" pitchFamily="34" charset="0"/>
              </a:rPr>
              <a:t>Client</a:t>
            </a:r>
            <a:endParaRPr lang="hr-HR" dirty="0">
              <a:latin typeface="Arial" pitchFamily="34" charset="0"/>
              <a:cs typeface="Arial" pitchFamily="34" charset="0"/>
            </a:endParaRPr>
          </a:p>
        </p:txBody>
      </p:sp>
      <p:cxnSp>
        <p:nvCxnSpPr>
          <p:cNvPr id="29" name="Straight Arrow Connector 28"/>
          <p:cNvCxnSpPr/>
          <p:nvPr/>
        </p:nvCxnSpPr>
        <p:spPr>
          <a:xfrm>
            <a:off x="1268016" y="2334044"/>
            <a:ext cx="2237184" cy="0"/>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4450648" y="3181618"/>
            <a:ext cx="0" cy="864096"/>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207506" y="3018438"/>
            <a:ext cx="377026" cy="369332"/>
          </a:xfrm>
          <a:prstGeom prst="rect">
            <a:avLst/>
          </a:prstGeom>
          <a:noFill/>
        </p:spPr>
        <p:txBody>
          <a:bodyPr wrap="none" rtlCol="0">
            <a:spAutoFit/>
          </a:bodyPr>
          <a:lstStyle/>
          <a:p>
            <a:r>
              <a:rPr lang="en-US" dirty="0" smtClean="0">
                <a:latin typeface="Arial" pitchFamily="34" charset="0"/>
                <a:cs typeface="Arial" pitchFamily="34" charset="0"/>
              </a:rPr>
              <a:t>1.</a:t>
            </a:r>
            <a:endParaRPr lang="hr-HR" dirty="0">
              <a:latin typeface="Arial" pitchFamily="34" charset="0"/>
              <a:cs typeface="Arial" pitchFamily="34" charset="0"/>
            </a:endParaRPr>
          </a:p>
        </p:txBody>
      </p:sp>
      <p:sp>
        <p:nvSpPr>
          <p:cNvPr id="36" name="TextBox 35"/>
          <p:cNvSpPr txBox="1"/>
          <p:nvPr/>
        </p:nvSpPr>
        <p:spPr>
          <a:xfrm>
            <a:off x="2363826" y="2035587"/>
            <a:ext cx="377026" cy="369332"/>
          </a:xfrm>
          <a:prstGeom prst="rect">
            <a:avLst/>
          </a:prstGeom>
          <a:noFill/>
        </p:spPr>
        <p:txBody>
          <a:bodyPr wrap="none" rtlCol="0">
            <a:spAutoFit/>
          </a:bodyPr>
          <a:lstStyle/>
          <a:p>
            <a:r>
              <a:rPr lang="en-US" dirty="0" smtClean="0">
                <a:latin typeface="Arial" pitchFamily="34" charset="0"/>
                <a:cs typeface="Arial" pitchFamily="34" charset="0"/>
              </a:rPr>
              <a:t>2.</a:t>
            </a:r>
            <a:endParaRPr lang="hr-HR" dirty="0">
              <a:latin typeface="Arial" pitchFamily="34" charset="0"/>
              <a:cs typeface="Arial" pitchFamily="34" charset="0"/>
            </a:endParaRPr>
          </a:p>
        </p:txBody>
      </p:sp>
      <p:sp>
        <p:nvSpPr>
          <p:cNvPr id="37" name="TextBox 36"/>
          <p:cNvSpPr txBox="1"/>
          <p:nvPr/>
        </p:nvSpPr>
        <p:spPr>
          <a:xfrm>
            <a:off x="4492262" y="3429000"/>
            <a:ext cx="787395" cy="369332"/>
          </a:xfrm>
          <a:prstGeom prst="rect">
            <a:avLst/>
          </a:prstGeom>
          <a:noFill/>
        </p:spPr>
        <p:txBody>
          <a:bodyPr wrap="none" rtlCol="0">
            <a:spAutoFit/>
          </a:bodyPr>
          <a:lstStyle/>
          <a:p>
            <a:r>
              <a:rPr lang="en-US" dirty="0" err="1" smtClean="0">
                <a:latin typeface="Arial" pitchFamily="34" charset="0"/>
                <a:cs typeface="Arial" pitchFamily="34" charset="0"/>
              </a:rPr>
              <a:t>async</a:t>
            </a:r>
            <a:endParaRPr lang="hr-HR" dirty="0">
              <a:latin typeface="Arial" pitchFamily="34" charset="0"/>
              <a:cs typeface="Arial" pitchFamily="34" charset="0"/>
            </a:endParaRPr>
          </a:p>
        </p:txBody>
      </p:sp>
      <p:sp>
        <p:nvSpPr>
          <p:cNvPr id="3" name="TextBox 2"/>
          <p:cNvSpPr txBox="1"/>
          <p:nvPr/>
        </p:nvSpPr>
        <p:spPr>
          <a:xfrm>
            <a:off x="2231739" y="2948816"/>
            <a:ext cx="4365486" cy="954107"/>
          </a:xfrm>
          <a:prstGeom prst="rect">
            <a:avLst/>
          </a:prstGeom>
          <a:solidFill>
            <a:schemeClr val="bg1"/>
          </a:solidFill>
          <a:ln>
            <a:solidFill>
              <a:srgbClr val="FFC000"/>
            </a:solidFill>
          </a:ln>
        </p:spPr>
        <p:txBody>
          <a:bodyPr wrap="square" rtlCol="0">
            <a:spAutoFit/>
          </a:bodyPr>
          <a:lstStyle/>
          <a:p>
            <a:r>
              <a:rPr lang="en-US" sz="2800" dirty="0" smtClean="0">
                <a:solidFill>
                  <a:srgbClr val="FF0000"/>
                </a:solidFill>
                <a:latin typeface="Arial" panose="020B0604020202020204" pitchFamily="34" charset="0"/>
                <a:cs typeface="Arial" panose="020B0604020202020204" pitchFamily="34" charset="0"/>
              </a:rPr>
              <a:t>No overwrites-in-place!</a:t>
            </a:r>
          </a:p>
          <a:p>
            <a:r>
              <a:rPr lang="en-US" sz="2800" dirty="0" smtClean="0">
                <a:solidFill>
                  <a:srgbClr val="FF0000"/>
                </a:solidFill>
                <a:latin typeface="Arial" panose="020B0604020202020204" pitchFamily="34" charset="0"/>
                <a:cs typeface="Arial" panose="020B0604020202020204" pitchFamily="34" charset="0"/>
              </a:rPr>
              <a:t>No random seeks!</a:t>
            </a:r>
            <a:endParaRPr 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4370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773099920"/>
              </p:ext>
            </p:extLst>
          </p:nvPr>
        </p:nvGraphicFramePr>
        <p:xfrm>
          <a:off x="666273" y="113825"/>
          <a:ext cx="7776157" cy="6195495"/>
        </p:xfrm>
        <a:graphic>
          <a:graphicData uri="http://schemas.openxmlformats.org/drawingml/2006/table">
            <a:tbl>
              <a:tblPr bandRow="1">
                <a:tableStyleId>{9DCAF9ED-07DC-4A11-8D7F-57B35C25682E}</a:tableStyleId>
              </a:tblPr>
              <a:tblGrid>
                <a:gridCol w="1610472"/>
                <a:gridCol w="1260140"/>
                <a:gridCol w="4905545"/>
              </a:tblGrid>
              <a:tr h="188640">
                <a:tc>
                  <a:txBody>
                    <a:bodyPr/>
                    <a:lstStyle/>
                    <a:p>
                      <a:pPr algn="l" fontAlgn="t"/>
                      <a:r>
                        <a:rPr lang="en-US" sz="1200" b="0" u="none" strike="noStrike" dirty="0">
                          <a:solidFill>
                            <a:schemeClr val="tx1"/>
                          </a:solidFill>
                          <a:effectLst/>
                          <a:latin typeface="Arial" panose="020B0604020202020204" pitchFamily="34" charset="0"/>
                          <a:cs typeface="Arial" panose="020B0604020202020204" pitchFamily="34" charset="0"/>
                        </a:rPr>
                        <a:t>NR</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b="0" u="none" strike="noStrike" dirty="0">
                          <a:solidFill>
                            <a:schemeClr val="tx1"/>
                          </a:solidFill>
                          <a:effectLst/>
                          <a:latin typeface="Arial" panose="020B0604020202020204" pitchFamily="34" charset="0"/>
                          <a:cs typeface="Arial" panose="020B0604020202020204" pitchFamily="34" charset="0"/>
                        </a:rPr>
                        <a:t>1.000.000</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b="0" u="none" strike="noStrike" dirty="0">
                          <a:solidFill>
                            <a:schemeClr val="tx1"/>
                          </a:solidFill>
                          <a:effectLst/>
                          <a:latin typeface="Arial" panose="020B0604020202020204" pitchFamily="34" charset="0"/>
                          <a:cs typeface="Arial" panose="020B0604020202020204" pitchFamily="34" charset="0"/>
                        </a:rPr>
                        <a:t>Number of Rows</a:t>
                      </a:r>
                      <a:endParaRPr lang="en-US" sz="12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32835">
                <a:tc>
                  <a:txBody>
                    <a:bodyPr/>
                    <a:lstStyle/>
                    <a:p>
                      <a:pPr algn="l" fontAlgn="t"/>
                      <a:r>
                        <a:rPr lang="en-US" sz="1200" u="none" strike="noStrike" dirty="0">
                          <a:effectLst/>
                          <a:latin typeface="Arial" panose="020B0604020202020204" pitchFamily="34" charset="0"/>
                          <a:cs typeface="Arial" panose="020B0604020202020204" pitchFamily="34" charset="0"/>
                        </a:rPr>
                        <a:t>NC (per row)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Number of Columns per Row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0220">
                <a:tc>
                  <a:txBody>
                    <a:bodyPr/>
                    <a:lstStyle/>
                    <a:p>
                      <a:pPr algn="l" fontAlgn="t"/>
                      <a:r>
                        <a:rPr lang="en-US" sz="1200" u="none" strike="noStrike" dirty="0">
                          <a:effectLst/>
                          <a:latin typeface="Arial" panose="020B0604020202020204" pitchFamily="34" charset="0"/>
                          <a:cs typeface="Arial" panose="020B0604020202020204" pitchFamily="34" charset="0"/>
                        </a:rPr>
                        <a:t>CNS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Column Name Size (in bytes)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35015">
                <a:tc>
                  <a:txBody>
                    <a:bodyPr/>
                    <a:lstStyle/>
                    <a:p>
                      <a:pPr algn="l" fontAlgn="t"/>
                      <a:r>
                        <a:rPr lang="en-US" sz="1200" u="none" strike="noStrike" dirty="0">
                          <a:effectLst/>
                          <a:latin typeface="Arial" panose="020B0604020202020204" pitchFamily="34" charset="0"/>
                          <a:cs typeface="Arial" panose="020B0604020202020204" pitchFamily="34" charset="0"/>
                        </a:rPr>
                        <a:t>CVS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Column Value Size (in bytes)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2400">
                <a:tc>
                  <a:txBody>
                    <a:bodyPr/>
                    <a:lstStyle/>
                    <a:p>
                      <a:pPr algn="l" fontAlgn="t"/>
                      <a:r>
                        <a:rPr lang="en-US" sz="1200" u="none" strike="noStrike" dirty="0">
                          <a:effectLst/>
                          <a:latin typeface="Arial" panose="020B0604020202020204" pitchFamily="34" charset="0"/>
                          <a:cs typeface="Arial" panose="020B0604020202020204" pitchFamily="34" charset="0"/>
                        </a:rPr>
                        <a:t>RKS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50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Row Key size (in bytes)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RF</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Replication Factor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Number of Nodes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Number of Nodes in Cluster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IPS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1.024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From </a:t>
                      </a:r>
                      <a:r>
                        <a:rPr lang="en-US" sz="1200" u="none" strike="noStrike" dirty="0" err="1">
                          <a:effectLst/>
                          <a:latin typeface="Arial" panose="020B0604020202020204" pitchFamily="34" charset="0"/>
                          <a:cs typeface="Arial" panose="020B0604020202020204" pitchFamily="34" charset="0"/>
                        </a:rPr>
                        <a:t>column_index_size_in_kb</a:t>
                      </a:r>
                      <a:r>
                        <a:rPr lang="en-US" sz="1200" u="none" strike="noStrike" dirty="0">
                          <a:effectLst/>
                          <a:latin typeface="Arial" panose="020B0604020202020204" pitchFamily="34" charset="0"/>
                          <a:cs typeface="Arial" panose="020B0604020202020204" pitchFamily="34" charset="0"/>
                        </a:rPr>
                        <a:t> in YAML file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19325">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2400">
                <a:tc>
                  <a:txBody>
                    <a:bodyPr/>
                    <a:lstStyle/>
                    <a:p>
                      <a:pPr algn="l" fontAlgn="t"/>
                      <a:r>
                        <a:rPr lang="en-US" sz="1200" u="none" strike="noStrike" dirty="0">
                          <a:effectLst/>
                          <a:latin typeface="Arial" panose="020B0604020202020204" pitchFamily="34" charset="0"/>
                          <a:cs typeface="Arial" panose="020B0604020202020204" pitchFamily="34" charset="0"/>
                        </a:rPr>
                        <a:t>TNC (total)</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10.000.000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Total Number of Columns (Calculated)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Column data</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40.000.000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t"/>
                      <a:r>
                        <a:rPr lang="en-US" sz="1200" u="none" strike="noStrike" dirty="0">
                          <a:effectLst/>
                          <a:latin typeface="Arial" panose="020B0604020202020204" pitchFamily="34" charset="0"/>
                          <a:cs typeface="Arial" panose="020B0604020202020204" pitchFamily="34" charset="0"/>
                        </a:rPr>
                        <a:t>Amount of actual data in your cluster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25025">
                <a:tc>
                  <a:txBody>
                    <a:bodyPr/>
                    <a:lstStyle/>
                    <a:p>
                      <a:pPr algn="l" fontAlgn="t"/>
                      <a:r>
                        <a:rPr lang="en-US" sz="1200" u="none" strike="noStrike" dirty="0">
                          <a:effectLst/>
                          <a:latin typeface="Arial" panose="020B0604020202020204" pitchFamily="34" charset="0"/>
                          <a:cs typeface="Arial" panose="020B0604020202020204" pitchFamily="34" charset="0"/>
                        </a:rPr>
                        <a:t>Column overhead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230.000.000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25025">
                <a:tc>
                  <a:txBody>
                    <a:bodyPr/>
                    <a:lstStyle/>
                    <a:p>
                      <a:pPr algn="l" fontAlgn="t"/>
                      <a:r>
                        <a:rPr lang="en-US" sz="1200" u="none" strike="noStrike" dirty="0">
                          <a:effectLst/>
                          <a:latin typeface="Arial" panose="020B0604020202020204" pitchFamily="34" charset="0"/>
                          <a:cs typeface="Arial" panose="020B0604020202020204" pitchFamily="34" charset="0"/>
                        </a:rPr>
                        <a:t>Column </a:t>
                      </a:r>
                      <a:r>
                        <a:rPr lang="en-US" sz="1200" u="none" strike="noStrike" dirty="0" smtClean="0">
                          <a:effectLst/>
                          <a:latin typeface="Arial" panose="020B0604020202020204" pitchFamily="34" charset="0"/>
                          <a:cs typeface="Arial" panose="020B0604020202020204" pitchFamily="34" charset="0"/>
                        </a:rPr>
                        <a:t>Subtotal</a:t>
                      </a: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270.000.000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2625">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12420">
                <a:tc>
                  <a:txBody>
                    <a:bodyPr/>
                    <a:lstStyle/>
                    <a:p>
                      <a:pPr algn="l" fontAlgn="t"/>
                      <a:r>
                        <a:rPr lang="en-US" sz="1200" u="none" strike="noStrike" dirty="0">
                          <a:effectLst/>
                          <a:latin typeface="Arial" panose="020B0604020202020204" pitchFamily="34" charset="0"/>
                          <a:cs typeface="Arial" panose="020B0604020202020204" pitchFamily="34" charset="0"/>
                        </a:rPr>
                        <a:t>Row header overhead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73.000.000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25025">
                <a:tc>
                  <a:txBody>
                    <a:bodyPr/>
                    <a:lstStyle/>
                    <a:p>
                      <a:pPr algn="l" fontAlgn="t"/>
                      <a:r>
                        <a:rPr lang="en-US" sz="1200" u="none" strike="noStrike" dirty="0">
                          <a:effectLst/>
                          <a:latin typeface="Arial" panose="020B0604020202020204" pitchFamily="34" charset="0"/>
                          <a:cs typeface="Arial" panose="020B0604020202020204" pitchFamily="34" charset="0"/>
                        </a:rPr>
                        <a:t>Row bloom filter</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18.000.000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25025">
                <a:tc>
                  <a:txBody>
                    <a:bodyPr/>
                    <a:lstStyle/>
                    <a:p>
                      <a:pPr algn="l" fontAlgn="t"/>
                      <a:r>
                        <a:rPr lang="en-US" sz="1200" u="none" strike="noStrike" dirty="0">
                          <a:effectLst/>
                          <a:latin typeface="Arial" panose="020B0604020202020204" pitchFamily="34" charset="0"/>
                          <a:cs typeface="Arial" panose="020B0604020202020204" pitchFamily="34" charset="0"/>
                        </a:rPr>
                        <a:t>Row index</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4.000.000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Row Subtotal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95.000.000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77160">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25025">
                <a:tc>
                  <a:txBody>
                    <a:bodyPr/>
                    <a:lstStyle/>
                    <a:p>
                      <a:pPr algn="l" fontAlgn="t"/>
                      <a:r>
                        <a:rPr lang="en-US" sz="1200" u="none" strike="noStrike" dirty="0">
                          <a:effectLst/>
                          <a:latin typeface="Arial" panose="020B0604020202020204" pitchFamily="34" charset="0"/>
                          <a:cs typeface="Arial" panose="020B0604020202020204" pitchFamily="34" charset="0"/>
                        </a:rPr>
                        <a:t>Data file subtotal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365.000.000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b"/>
                      <a:r>
                        <a:rPr lang="en-US" sz="1200" u="none" strike="noStrike" dirty="0">
                          <a:effectLst/>
                          <a:latin typeface="Arial" panose="020B0604020202020204" pitchFamily="34" charset="0"/>
                          <a:cs typeface="Arial" panose="020B0604020202020204" pitchFamily="34" charset="0"/>
                        </a:rPr>
                        <a:t>Column data/overhead + Row data/overhead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315035">
                <a:tc>
                  <a:txBody>
                    <a:bodyPr/>
                    <a:lstStyle/>
                    <a:p>
                      <a:pPr algn="l" fontAlgn="t"/>
                      <a:r>
                        <a:rPr lang="en-US" sz="1200" u="none" strike="noStrike" dirty="0">
                          <a:effectLst/>
                          <a:latin typeface="Arial" panose="020B0604020202020204" pitchFamily="34" charset="0"/>
                          <a:cs typeface="Arial" panose="020B0604020202020204" pitchFamily="34" charset="0"/>
                        </a:rPr>
                        <a:t>Per Node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121.666.667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marL="85725" indent="0" algn="l" fontAlgn="b"/>
                      <a:r>
                        <a:rPr lang="en-US" sz="1200" u="none" strike="noStrike" dirty="0">
                          <a:effectLst/>
                          <a:latin typeface="Arial" panose="020B0604020202020204" pitchFamily="34" charset="0"/>
                          <a:cs typeface="Arial" panose="020B0604020202020204" pitchFamily="34" charset="0"/>
                        </a:rPr>
                        <a:t>Includes replication and should be comparable to summation of all SSTABLES on disk for a single node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59775">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72155">
                <a:tc>
                  <a:txBody>
                    <a:bodyPr/>
                    <a:lstStyle/>
                    <a:p>
                      <a:pPr algn="l" fontAlgn="t"/>
                      <a:r>
                        <a:rPr lang="en-US" sz="1200" u="none" strike="noStrike" dirty="0">
                          <a:effectLst/>
                          <a:latin typeface="Arial" panose="020B0604020202020204" pitchFamily="34" charset="0"/>
                          <a:cs typeface="Arial" panose="020B0604020202020204" pitchFamily="34" charset="0"/>
                        </a:rPr>
                        <a:t>SSTABLE index</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60.000.000</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SSTABLE bloom filter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1.875.003</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35015">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2400">
                <a:tc>
                  <a:txBody>
                    <a:bodyPr/>
                    <a:lstStyle/>
                    <a:p>
                      <a:pPr algn="l" fontAlgn="t"/>
                      <a:r>
                        <a:rPr lang="en-US" sz="1200" u="none" strike="noStrike" dirty="0">
                          <a:effectLst/>
                          <a:latin typeface="Arial" panose="020B0604020202020204" pitchFamily="34" charset="0"/>
                          <a:cs typeface="Arial" panose="020B0604020202020204" pitchFamily="34" charset="0"/>
                        </a:rPr>
                        <a:t>Base Storage</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426.875.003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Additional Replicas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853.750.005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80020">
                <a:tc>
                  <a:txBody>
                    <a:bodyPr/>
                    <a:lstStyle/>
                    <a:p>
                      <a:pPr algn="l" fontAlgn="t"/>
                      <a:r>
                        <a:rPr lang="en-US" sz="1200" u="none" strike="noStrike" dirty="0">
                          <a:effectLst/>
                          <a:latin typeface="Arial" panose="020B0604020202020204" pitchFamily="34" charset="0"/>
                          <a:cs typeface="Arial" panose="020B0604020202020204" pitchFamily="34" charset="0"/>
                        </a:rPr>
                        <a:t>Compaction Overhead</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200" u="none" strike="noStrike" dirty="0">
                          <a:effectLst/>
                          <a:latin typeface="Arial" panose="020B0604020202020204" pitchFamily="34" charset="0"/>
                          <a:cs typeface="Arial" panose="020B0604020202020204" pitchFamily="34" charset="0"/>
                        </a:rPr>
                        <a:t>1.280.625.008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35015">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192400">
                <a:tc>
                  <a:txBody>
                    <a:bodyPr/>
                    <a:lstStyle/>
                    <a:p>
                      <a:pPr algn="l" fontAlgn="t"/>
                      <a:r>
                        <a:rPr lang="en-US" sz="1400" u="none" strike="noStrike" dirty="0">
                          <a:effectLst/>
                          <a:latin typeface="Arial" panose="020B0604020202020204" pitchFamily="34" charset="0"/>
                          <a:cs typeface="Arial" panose="020B0604020202020204" pitchFamily="34" charset="0"/>
                        </a:rPr>
                        <a:t>Total Storage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t"/>
                      <a:r>
                        <a:rPr lang="en-US" sz="1400" u="none" strike="noStrike" dirty="0">
                          <a:effectLst/>
                          <a:latin typeface="Arial" panose="020B0604020202020204" pitchFamily="34" charset="0"/>
                          <a:cs typeface="Arial" panose="020B0604020202020204" pitchFamily="34" charset="0"/>
                        </a:rPr>
                        <a:t>2.561.250.015</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Arial"/>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r h="204065">
                <a:tc>
                  <a:txBody>
                    <a:bodyPr/>
                    <a:lstStyle/>
                    <a:p>
                      <a:pPr algn="l" fontAlgn="b"/>
                      <a:r>
                        <a:rPr lang="en-US" sz="1100" u="none" strike="noStrike" dirty="0">
                          <a:effectLst/>
                          <a:latin typeface="Arial" panose="020B0604020202020204" pitchFamily="34" charset="0"/>
                          <a:cs typeface="Arial" panose="020B0604020202020204" pitchFamily="34" charset="0"/>
                        </a:rPr>
                        <a:t>Per Node</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7200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r" fontAlgn="b"/>
                      <a:r>
                        <a:rPr lang="en-US" sz="1100" u="none" strike="noStrike" dirty="0">
                          <a:effectLst/>
                          <a:latin typeface="Arial" panose="020B0604020202020204" pitchFamily="34" charset="0"/>
                          <a:cs typeface="Arial" panose="020B0604020202020204" pitchFamily="34" charset="0"/>
                        </a:rPr>
                        <a:t>284.583.335</a:t>
                      </a:r>
                      <a:endParaRPr lang="en-US" sz="1100" b="1" i="0" u="none" strike="noStrike" dirty="0">
                        <a:solidFill>
                          <a:srgbClr val="000000"/>
                        </a:solidFill>
                        <a:effectLst/>
                        <a:latin typeface="Arial" panose="020B0604020202020204" pitchFamily="34" charset="0"/>
                        <a:cs typeface="Arial" panose="020B0604020202020204" pitchFamily="34" charset="0"/>
                      </a:endParaRPr>
                    </a:p>
                  </a:txBody>
                  <a:tcPr marL="0" marR="7200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Arial"/>
                      </a:endParaRPr>
                    </a:p>
                  </a:txBody>
                  <a:tcPr marL="0" marR="0" marT="0" marB="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tcPr>
                </a:tc>
              </a:tr>
            </a:tbl>
          </a:graphicData>
        </a:graphic>
      </p:graphicFrame>
      <p:sp>
        <p:nvSpPr>
          <p:cNvPr id="7" name="TextBox 6"/>
          <p:cNvSpPr txBox="1"/>
          <p:nvPr/>
        </p:nvSpPr>
        <p:spPr>
          <a:xfrm>
            <a:off x="656565" y="6354325"/>
            <a:ext cx="5805645" cy="369332"/>
          </a:xfrm>
          <a:prstGeom prst="rect">
            <a:avLst/>
          </a:prstGeom>
          <a:noFill/>
        </p:spPr>
        <p:txBody>
          <a:bodyPr wrap="square" rtlCol="0">
            <a:spAutoFit/>
          </a:bodyPr>
          <a:lstStyle/>
          <a:p>
            <a:r>
              <a:rPr lang="en-US" dirty="0">
                <a:hlinkClick r:id="rId2"/>
              </a:rPr>
              <a:t>http://btoddb-cass-storage.blogspot.com/</a:t>
            </a:r>
            <a:endParaRPr lang="en-US" dirty="0"/>
          </a:p>
        </p:txBody>
      </p:sp>
    </p:spTree>
    <p:extLst>
      <p:ext uri="{BB962C8B-B14F-4D97-AF65-F5344CB8AC3E}">
        <p14:creationId xmlns:p14="http://schemas.microsoft.com/office/powerpoint/2010/main" val="1470303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Configuration</a:t>
            </a:r>
            <a:endParaRPr lang="hr-HR" dirty="0"/>
          </a:p>
        </p:txBody>
      </p:sp>
      <p:sp>
        <p:nvSpPr>
          <p:cNvPr id="5" name="Content Placeholder 4"/>
          <p:cNvSpPr>
            <a:spLocks noGrp="1"/>
          </p:cNvSpPr>
          <p:nvPr>
            <p:ph idx="1"/>
          </p:nvPr>
        </p:nvSpPr>
        <p:spPr>
          <a:xfrm>
            <a:off x="576263" y="1583795"/>
            <a:ext cx="8064500" cy="4680520"/>
          </a:xfrm>
        </p:spPr>
        <p:txBody>
          <a:bodyPr/>
          <a:lstStyle/>
          <a:p>
            <a:r>
              <a:rPr lang="en-US" dirty="0" smtClean="0"/>
              <a:t>Configure yum </a:t>
            </a:r>
            <a:r>
              <a:rPr lang="en-US" dirty="0" err="1" smtClean="0"/>
              <a:t>datastax.repo</a:t>
            </a:r>
            <a:r>
              <a:rPr lang="en-US" dirty="0" smtClean="0"/>
              <a:t> (</a:t>
            </a:r>
            <a:r>
              <a:rPr lang="en-US" dirty="0" err="1" smtClean="0"/>
              <a:t>RedHat</a:t>
            </a:r>
            <a:r>
              <a:rPr lang="en-US" dirty="0" smtClean="0"/>
              <a:t>, very similar on </a:t>
            </a:r>
            <a:r>
              <a:rPr lang="en-US" dirty="0" err="1" smtClean="0"/>
              <a:t>Debian</a:t>
            </a:r>
            <a:r>
              <a:rPr lang="en-US" dirty="0" smtClean="0"/>
              <a:t>)</a:t>
            </a:r>
          </a:p>
          <a:p>
            <a:pPr marL="180975" indent="0">
              <a:buNone/>
            </a:pPr>
            <a:r>
              <a:rPr lang="en-US" sz="1800" dirty="0" err="1" smtClean="0">
                <a:latin typeface="Consolas" panose="020B0609020204030204" pitchFamily="49" charset="0"/>
                <a:cs typeface="Consolas" panose="020B0609020204030204" pitchFamily="49" charset="0"/>
              </a:rPr>
              <a:t>sudo</a:t>
            </a:r>
            <a:r>
              <a:rPr lang="en-US" sz="1800" dirty="0" smtClean="0">
                <a:latin typeface="Consolas" panose="020B0609020204030204" pitchFamily="49" charset="0"/>
                <a:cs typeface="Consolas" panose="020B0609020204030204" pitchFamily="49" charset="0"/>
              </a:rPr>
              <a:t> yum install </a:t>
            </a:r>
            <a:r>
              <a:rPr lang="en-US" sz="1800" dirty="0" err="1" smtClean="0">
                <a:latin typeface="Consolas" panose="020B0609020204030204" pitchFamily="49" charset="0"/>
                <a:cs typeface="Consolas" panose="020B0609020204030204" pitchFamily="49" charset="0"/>
              </a:rPr>
              <a:t>dse</a:t>
            </a:r>
            <a:r>
              <a:rPr lang="en-US" sz="1800" dirty="0" smtClean="0">
                <a:latin typeface="Consolas" panose="020B0609020204030204" pitchFamily="49" charset="0"/>
                <a:cs typeface="Consolas" panose="020B0609020204030204" pitchFamily="49" charset="0"/>
              </a:rPr>
              <a:t>-full</a:t>
            </a:r>
            <a:endParaRPr lang="en-US" sz="1800" dirty="0">
              <a:latin typeface="Consolas" panose="020B0609020204030204" pitchFamily="49" charset="0"/>
              <a:cs typeface="Consolas" panose="020B0609020204030204" pitchFamily="49" charset="0"/>
            </a:endParaRPr>
          </a:p>
          <a:p>
            <a:r>
              <a:rPr lang="en-US" dirty="0" smtClean="0"/>
              <a:t>Edit </a:t>
            </a:r>
            <a:r>
              <a:rPr lang="en-US" dirty="0" err="1" smtClean="0">
                <a:latin typeface="Consolas" panose="020B0609020204030204" pitchFamily="49" charset="0"/>
                <a:cs typeface="Consolas" panose="020B0609020204030204" pitchFamily="49" charset="0"/>
              </a:rPr>
              <a:t>configuration.yaml</a:t>
            </a:r>
            <a:endParaRPr lang="en-US" dirty="0">
              <a:latin typeface="Consolas" panose="020B0609020204030204" pitchFamily="49" charset="0"/>
              <a:cs typeface="Consolas" panose="020B0609020204030204" pitchFamily="49" charset="0"/>
            </a:endParaRPr>
          </a:p>
          <a:p>
            <a:pPr marL="180975" lvl="1" indent="0">
              <a:buNone/>
            </a:pPr>
            <a:r>
              <a:rPr lang="en-US" dirty="0" err="1" smtClean="0">
                <a:latin typeface="Consolas" panose="020B0609020204030204" pitchFamily="49" charset="0"/>
                <a:cs typeface="Consolas" panose="020B0609020204030204" pitchFamily="49" charset="0"/>
              </a:rPr>
              <a:t>cluster_name</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num_tokens</a:t>
            </a:r>
            <a:r>
              <a:rPr lang="en-US" dirty="0" smtClean="0">
                <a:latin typeface="Consolas" panose="020B0609020204030204" pitchFamily="49" charset="0"/>
                <a:cs typeface="Consolas" panose="020B0609020204030204" pitchFamily="49" charset="0"/>
              </a:rPr>
              <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seeds</a:t>
            </a:r>
            <a:br>
              <a:rPr lang="en-US" dirty="0" smtClean="0">
                <a:latin typeface="Consolas" panose="020B0609020204030204" pitchFamily="49" charset="0"/>
                <a:cs typeface="Consolas" panose="020B0609020204030204" pitchFamily="49" charset="0"/>
              </a:rPr>
            </a:br>
            <a:r>
              <a:rPr lang="en-US" dirty="0" err="1" smtClean="0">
                <a:latin typeface="Consolas" panose="020B0609020204030204" pitchFamily="49" charset="0"/>
                <a:cs typeface="Consolas" panose="020B0609020204030204" pitchFamily="49" charset="0"/>
              </a:rPr>
              <a:t>listen_address</a:t>
            </a:r>
            <a:endParaRPr lang="en-US" dirty="0" smtClean="0">
              <a:latin typeface="Consolas" panose="020B0609020204030204" pitchFamily="49" charset="0"/>
              <a:cs typeface="Consolas" panose="020B0609020204030204" pitchFamily="49" charset="0"/>
            </a:endParaRPr>
          </a:p>
          <a:p>
            <a:r>
              <a:rPr lang="en-US" dirty="0" smtClean="0"/>
              <a:t>Start service</a:t>
            </a:r>
          </a:p>
          <a:p>
            <a:pPr marL="180975" indent="0">
              <a:buNone/>
            </a:pPr>
            <a:r>
              <a:rPr lang="en-US" sz="1800" dirty="0" err="1">
                <a:latin typeface="Consolas" panose="020B0609020204030204" pitchFamily="49" charset="0"/>
                <a:cs typeface="Consolas" panose="020B0609020204030204" pitchFamily="49" charset="0"/>
              </a:rPr>
              <a:t>sudo</a:t>
            </a:r>
            <a:r>
              <a:rPr lang="en-US" sz="1800" dirty="0">
                <a:latin typeface="Consolas" panose="020B0609020204030204" pitchFamily="49" charset="0"/>
                <a:cs typeface="Consolas" panose="020B0609020204030204" pitchFamily="49" charset="0"/>
              </a:rPr>
              <a:t> service </a:t>
            </a:r>
            <a:r>
              <a:rPr lang="en-US" sz="1800" dirty="0" err="1">
                <a:latin typeface="Consolas" panose="020B0609020204030204" pitchFamily="49" charset="0"/>
                <a:cs typeface="Consolas" panose="020B0609020204030204" pitchFamily="49" charset="0"/>
              </a:rPr>
              <a:t>dse</a:t>
            </a:r>
            <a:r>
              <a:rPr lang="en-US" sz="1800" dirty="0">
                <a:latin typeface="Consolas" panose="020B0609020204030204" pitchFamily="49" charset="0"/>
                <a:cs typeface="Consolas" panose="020B0609020204030204" pitchFamily="49" charset="0"/>
              </a:rPr>
              <a:t> start</a:t>
            </a:r>
          </a:p>
          <a:p>
            <a:r>
              <a:rPr lang="en-US" dirty="0" smtClean="0"/>
              <a:t>Check status</a:t>
            </a:r>
          </a:p>
          <a:p>
            <a:pPr marL="180975" indent="0">
              <a:buNone/>
            </a:pPr>
            <a:r>
              <a:rPr lang="en-US" sz="1800" dirty="0" err="1">
                <a:latin typeface="Consolas" panose="020B0609020204030204" pitchFamily="49" charset="0"/>
                <a:cs typeface="Consolas" panose="020B0609020204030204" pitchFamily="49" charset="0"/>
              </a:rPr>
              <a:t>nodetool</a:t>
            </a:r>
            <a:r>
              <a:rPr lang="en-US" sz="1800" dirty="0">
                <a:latin typeface="Consolas" panose="020B0609020204030204" pitchFamily="49" charset="0"/>
                <a:cs typeface="Consolas" panose="020B0609020204030204" pitchFamily="49" charset="0"/>
              </a:rPr>
              <a:t> status</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353741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O&amp;M</a:t>
            </a:r>
            <a:endParaRPr lang="hr-HR" dirty="0"/>
          </a:p>
        </p:txBody>
      </p:sp>
      <p:sp>
        <p:nvSpPr>
          <p:cNvPr id="5" name="Content Placeholder 4"/>
          <p:cNvSpPr>
            <a:spLocks noGrp="1"/>
          </p:cNvSpPr>
          <p:nvPr>
            <p:ph idx="1"/>
          </p:nvPr>
        </p:nvSpPr>
        <p:spPr/>
        <p:txBody>
          <a:bodyPr/>
          <a:lstStyle/>
          <a:p>
            <a:r>
              <a:rPr lang="en-US" dirty="0" err="1" smtClean="0"/>
              <a:t>nodetool</a:t>
            </a:r>
            <a:endParaRPr lang="en-US" dirty="0" smtClean="0"/>
          </a:p>
          <a:p>
            <a:r>
              <a:rPr lang="en-US" dirty="0" err="1" smtClean="0"/>
              <a:t>sstableloader</a:t>
            </a:r>
            <a:endParaRPr lang="en-US" dirty="0" smtClean="0"/>
          </a:p>
          <a:p>
            <a:r>
              <a:rPr lang="en-US" dirty="0" smtClean="0"/>
              <a:t>sstable2json / json2sstable</a:t>
            </a:r>
          </a:p>
          <a:p>
            <a:r>
              <a:rPr lang="en-US" dirty="0" err="1" smtClean="0"/>
              <a:t>sstableupgrade</a:t>
            </a:r>
            <a:endParaRPr lang="en-US" dirty="0"/>
          </a:p>
          <a:p>
            <a:r>
              <a:rPr lang="en-US" dirty="0" smtClean="0"/>
              <a:t>JMX</a:t>
            </a:r>
          </a:p>
          <a:p>
            <a:r>
              <a:rPr lang="en-US" dirty="0" smtClean="0"/>
              <a:t>Cassandra Cluster Admin</a:t>
            </a:r>
          </a:p>
          <a:p>
            <a:r>
              <a:rPr lang="en-US" dirty="0" err="1" smtClean="0"/>
              <a:t>OpsCenter</a:t>
            </a:r>
            <a:r>
              <a:rPr lang="en-US" dirty="0" smtClean="0"/>
              <a:t> (CE, EE)</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233555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nodetool</a:t>
            </a:r>
            <a:endParaRPr lang="hr-HR" dirty="0"/>
          </a:p>
        </p:txBody>
      </p:sp>
      <p:sp>
        <p:nvSpPr>
          <p:cNvPr id="5" name="Content Placeholder 4"/>
          <p:cNvSpPr>
            <a:spLocks noGrp="1"/>
          </p:cNvSpPr>
          <p:nvPr>
            <p:ph idx="1"/>
          </p:nvPr>
        </p:nvSpPr>
        <p:spPr/>
        <p:txBody>
          <a:bodyPr/>
          <a:lstStyle/>
          <a:p>
            <a:r>
              <a:rPr lang="en-US" dirty="0" smtClean="0"/>
              <a:t>Command line interface for managing C* cluster</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2723067518"/>
              </p:ext>
            </p:extLst>
          </p:nvPr>
        </p:nvGraphicFramePr>
        <p:xfrm>
          <a:off x="566555" y="2213865"/>
          <a:ext cx="8010890" cy="4079240"/>
        </p:xfrm>
        <a:graphic>
          <a:graphicData uri="http://schemas.openxmlformats.org/drawingml/2006/table">
            <a:tbl>
              <a:tblPr bandRow="1">
                <a:tableStyleId>{B301B821-A1FF-4177-AEE7-76D212191A09}</a:tableStyleId>
              </a:tblPr>
              <a:tblGrid>
                <a:gridCol w="3915435"/>
                <a:gridCol w="4095455"/>
              </a:tblGrid>
              <a:tr h="370840">
                <a:tc>
                  <a:txBody>
                    <a:bodyPr/>
                    <a:lstStyle/>
                    <a:p>
                      <a:r>
                        <a:rPr lang="en-US" dirty="0" smtClean="0">
                          <a:solidFill>
                            <a:schemeClr val="tx1"/>
                          </a:solidFill>
                          <a:latin typeface="Consolas" panose="020B0609020204030204" pitchFamily="49" charset="0"/>
                          <a:cs typeface="Consolas" panose="020B0609020204030204" pitchFamily="49" charset="0"/>
                        </a:rPr>
                        <a:t>status</a:t>
                      </a:r>
                      <a:endParaRPr lang="en-US" dirty="0">
                        <a:solidFill>
                          <a:schemeClr val="tx1"/>
                        </a:solidFill>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solidFill>
                            <a:schemeClr val="tx1"/>
                          </a:solidFill>
                          <a:latin typeface="Consolas" panose="020B0609020204030204" pitchFamily="49" charset="0"/>
                          <a:cs typeface="Consolas" panose="020B0609020204030204" pitchFamily="49" charset="0"/>
                        </a:rPr>
                        <a:t>snapshot</a:t>
                      </a:r>
                      <a:endParaRPr lang="en-US" dirty="0">
                        <a:solidFill>
                          <a:schemeClr val="tx1"/>
                        </a:solidFill>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info</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clearsnapshot</a:t>
                      </a:r>
                      <a:endParaRPr lang="en-US" dirty="0" smtClean="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ring</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Consolas" panose="020B0609020204030204" pitchFamily="49" charset="0"/>
                          <a:cs typeface="Consolas" panose="020B0609020204030204" pitchFamily="49" charset="0"/>
                        </a:rPr>
                        <a:t>compact</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err="1" smtClean="0">
                          <a:latin typeface="Consolas" panose="020B0609020204030204" pitchFamily="49" charset="0"/>
                          <a:cs typeface="Consolas" panose="020B0609020204030204" pitchFamily="49" charset="0"/>
                        </a:rPr>
                        <a:t>gossipinfo</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compactionhistory</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flush</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tpstats</a:t>
                      </a:r>
                      <a:endParaRPr lang="en-US" dirty="0" smtClean="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drain</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cfstats</a:t>
                      </a:r>
                      <a:endParaRPr lang="en-US" dirty="0" smtClean="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refresh</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latin typeface="Consolas" panose="020B0609020204030204" pitchFamily="49" charset="0"/>
                          <a:cs typeface="Consolas" panose="020B0609020204030204" pitchFamily="49" charset="0"/>
                        </a:rPr>
                        <a:t>netstats</a:t>
                      </a:r>
                      <a:endParaRPr lang="en-US" dirty="0" smtClean="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repair</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enablebackup</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rebuild</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Consolas" panose="020B0609020204030204" pitchFamily="49" charset="0"/>
                          <a:cs typeface="Consolas" panose="020B0609020204030204" pitchFamily="49" charset="0"/>
                        </a:rPr>
                        <a:t>disablebackup</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latin typeface="Consolas" panose="020B0609020204030204" pitchFamily="49" charset="0"/>
                          <a:cs typeface="Consolas" panose="020B0609020204030204" pitchFamily="49" charset="0"/>
                        </a:rPr>
                        <a:t>scrub</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latin typeface="Consolas" panose="020B0609020204030204" pitchFamily="49" charset="0"/>
                          <a:cs typeface="Consolas" panose="020B0609020204030204" pitchFamily="49" charset="0"/>
                        </a:rPr>
                        <a:t>join</a:t>
                      </a:r>
                      <a:endParaRPr lang="en-US" dirty="0">
                        <a:latin typeface="Consolas" panose="020B0609020204030204" pitchFamily="49" charset="0"/>
                        <a:cs typeface="Consolas" panose="020B0609020204030204" pitchFamily="49"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gridSpan="2">
                  <a:txBody>
                    <a:bodyPr/>
                    <a:lstStyle/>
                    <a:p>
                      <a:pPr algn="ctr"/>
                      <a:r>
                        <a:rPr lang="en-US" dirty="0" smtClean="0">
                          <a:latin typeface="Arial" panose="020B0604020202020204" pitchFamily="34" charset="0"/>
                          <a:cs typeface="Arial" panose="020B0604020202020204" pitchFamily="34" charset="0"/>
                        </a:rPr>
                        <a:t>… ~60 commands</a:t>
                      </a:r>
                      <a:r>
                        <a:rPr lang="en-US" baseline="0" dirty="0" smtClean="0">
                          <a:latin typeface="Arial" panose="020B0604020202020204" pitchFamily="34" charset="0"/>
                          <a:cs typeface="Arial" panose="020B0604020202020204" pitchFamily="34" charset="0"/>
                        </a:rPr>
                        <a:t> total …</a:t>
                      </a:r>
                      <a:endParaRPr lang="en-US"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963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OpsCenter</a:t>
            </a:r>
            <a:endParaRPr lang="hr-HR" dirty="0"/>
          </a:p>
        </p:txBody>
      </p:sp>
      <p:sp>
        <p:nvSpPr>
          <p:cNvPr id="4" name="Date Placeholder 3"/>
          <p:cNvSpPr>
            <a:spLocks noGrp="1"/>
          </p:cNvSpPr>
          <p:nvPr>
            <p:ph type="dt" sz="half" idx="2"/>
          </p:nvPr>
        </p:nvSpPr>
        <p:spPr>
          <a:xfrm>
            <a:off x="58262" y="6477000"/>
            <a:ext cx="825925" cy="381000"/>
          </a:xfrm>
        </p:spPr>
        <p:txBody>
          <a:bodyPr/>
          <a:lstStyle/>
          <a:p>
            <a:r>
              <a:rPr lang="en-US" smtClean="0"/>
              <a:t>12.06.2014</a:t>
            </a:r>
            <a:endParaRPr lang="de-DE" dirty="0"/>
          </a:p>
        </p:txBody>
      </p:sp>
      <p:sp>
        <p:nvSpPr>
          <p:cNvPr id="3" name="Content Placeholder 2"/>
          <p:cNvSpPr>
            <a:spLocks noGrp="1"/>
          </p:cNvSpPr>
          <p:nvPr>
            <p:ph idx="1"/>
          </p:nvPr>
        </p:nvSpPr>
        <p:spPr/>
        <p:txBody>
          <a:bodyPr/>
          <a:lstStyle/>
          <a:p>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11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OpsCenter</a:t>
            </a:r>
            <a:endParaRPr lang="hr-HR" dirty="0"/>
          </a:p>
        </p:txBody>
      </p:sp>
      <p:sp>
        <p:nvSpPr>
          <p:cNvPr id="4" name="Date Placeholder 3"/>
          <p:cNvSpPr>
            <a:spLocks noGrp="1"/>
          </p:cNvSpPr>
          <p:nvPr>
            <p:ph type="dt" sz="half" idx="2"/>
          </p:nvPr>
        </p:nvSpPr>
        <p:spPr>
          <a:xfrm>
            <a:off x="58262" y="6477000"/>
            <a:ext cx="825925" cy="381000"/>
          </a:xfrm>
        </p:spPr>
        <p:txBody>
          <a:bodyPr/>
          <a:lstStyle/>
          <a:p>
            <a:r>
              <a:rPr lang="en-US" smtClean="0"/>
              <a:t>12.06.2014</a:t>
            </a:r>
            <a:endParaRPr lang="de-DE"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705975" cy="698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621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OpsCenter</a:t>
            </a:r>
            <a:endParaRPr lang="hr-HR" dirty="0"/>
          </a:p>
        </p:txBody>
      </p:sp>
      <p:sp>
        <p:nvSpPr>
          <p:cNvPr id="4" name="Date Placeholder 3"/>
          <p:cNvSpPr>
            <a:spLocks noGrp="1"/>
          </p:cNvSpPr>
          <p:nvPr>
            <p:ph type="dt" sz="half" idx="2"/>
          </p:nvPr>
        </p:nvSpPr>
        <p:spPr>
          <a:xfrm>
            <a:off x="58262" y="6477000"/>
            <a:ext cx="825925" cy="381000"/>
          </a:xfrm>
        </p:spPr>
        <p:txBody>
          <a:bodyPr/>
          <a:lstStyle/>
          <a:p>
            <a:r>
              <a:rPr lang="en-US" smtClean="0"/>
              <a:t>12.06.2014</a:t>
            </a:r>
            <a:endParaRPr lang="de-DE"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9" y="-19050"/>
            <a:ext cx="9173029" cy="6877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84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DataStax</a:t>
            </a:r>
            <a:endParaRPr lang="hr-HR" dirty="0"/>
          </a:p>
        </p:txBody>
      </p:sp>
      <p:sp>
        <p:nvSpPr>
          <p:cNvPr id="5" name="Content Placeholder 4"/>
          <p:cNvSpPr>
            <a:spLocks noGrp="1"/>
          </p:cNvSpPr>
          <p:nvPr>
            <p:ph idx="1"/>
          </p:nvPr>
        </p:nvSpPr>
        <p:spPr/>
        <p:txBody>
          <a:bodyPr/>
          <a:lstStyle/>
          <a:p>
            <a:r>
              <a:rPr lang="en-US" sz="2200" dirty="0" smtClean="0"/>
              <a:t>Community and Enterprise</a:t>
            </a:r>
          </a:p>
          <a:p>
            <a:r>
              <a:rPr lang="en-US" sz="2200" dirty="0" smtClean="0"/>
              <a:t>Enterprise</a:t>
            </a:r>
          </a:p>
          <a:p>
            <a:pPr lvl="1"/>
            <a:r>
              <a:rPr lang="en-US" sz="2200" dirty="0" smtClean="0"/>
              <a:t>Integrated real-time data (Cassandra), analytics (Hadoop) and search (</a:t>
            </a:r>
            <a:r>
              <a:rPr lang="en-US" sz="2200" dirty="0" err="1" smtClean="0"/>
              <a:t>Solr</a:t>
            </a:r>
            <a:r>
              <a:rPr lang="en-US" sz="2200" dirty="0" smtClean="0"/>
              <a:t>) – started with different command line switch</a:t>
            </a:r>
          </a:p>
          <a:p>
            <a:pPr lvl="1"/>
            <a:r>
              <a:rPr lang="en-US" sz="2200" dirty="0" smtClean="0"/>
              <a:t>Support, training, consulting</a:t>
            </a:r>
          </a:p>
          <a:p>
            <a:pPr lvl="1"/>
            <a:r>
              <a:rPr lang="en-US" sz="2200" dirty="0" err="1" smtClean="0"/>
              <a:t>OpsCenter</a:t>
            </a:r>
            <a:endParaRPr lang="en-US" sz="2200" dirty="0" smtClean="0"/>
          </a:p>
          <a:p>
            <a:r>
              <a:rPr lang="en-US" sz="2200" dirty="0" smtClean="0"/>
              <a:t>Jonathan Ellis – chair of Apache Cassandra is CTO</a:t>
            </a:r>
          </a:p>
          <a:p>
            <a:r>
              <a:rPr lang="en-US" sz="2200" dirty="0" smtClean="0"/>
              <a:t>Employs 90% of Cassandra committers</a:t>
            </a:r>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180752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hr-HR" dirty="0"/>
          </a:p>
        </p:txBody>
      </p:sp>
      <p:sp>
        <p:nvSpPr>
          <p:cNvPr id="4" name="Date Placeholder 3"/>
          <p:cNvSpPr>
            <a:spLocks noGrp="1"/>
          </p:cNvSpPr>
          <p:nvPr>
            <p:ph type="dt" sz="half" idx="2"/>
          </p:nvPr>
        </p:nvSpPr>
        <p:spPr/>
        <p:txBody>
          <a:bodyPr/>
          <a:lstStyle/>
          <a:p>
            <a:r>
              <a:rPr lang="en-US" smtClean="0"/>
              <a:t>12.06.2014</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2257513718"/>
              </p:ext>
            </p:extLst>
          </p:nvPr>
        </p:nvGraphicFramePr>
        <p:xfrm>
          <a:off x="1524000" y="2078850"/>
          <a:ext cx="6096000" cy="3657600"/>
        </p:xfrm>
        <a:graphic>
          <a:graphicData uri="http://schemas.openxmlformats.org/drawingml/2006/table">
            <a:tbl>
              <a:tblPr bandRow="1">
                <a:tableStyleId>{B301B821-A1FF-4177-AEE7-76D212191A09}</a:tableStyleId>
              </a:tblPr>
              <a:tblGrid>
                <a:gridCol w="900100"/>
                <a:gridCol w="5195900"/>
              </a:tblGrid>
              <a:tr h="370840">
                <a:tc>
                  <a:txBody>
                    <a:bodyPr/>
                    <a:lstStyle/>
                    <a:p>
                      <a:r>
                        <a:rPr lang="en-US" sz="2400" dirty="0" smtClean="0">
                          <a:latin typeface="Arial" panose="020B0604020202020204" pitchFamily="34" charset="0"/>
                          <a:cs typeface="Arial" panose="020B0604020202020204" pitchFamily="34" charset="0"/>
                        </a:rPr>
                        <a:t>2007</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Facebook</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2008</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Google Code</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2009</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Apache</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2010</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smtClean="0">
                          <a:latin typeface="Arial" panose="020B0604020202020204" pitchFamily="34" charset="0"/>
                          <a:cs typeface="Arial" panose="020B0604020202020204" pitchFamily="34" charset="0"/>
                        </a:rPr>
                        <a:t>v0.6</a:t>
                      </a:r>
                      <a:endParaRPr lang="en-US" sz="24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2011</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smtClean="0">
                          <a:latin typeface="Arial" panose="020B0604020202020204" pitchFamily="34" charset="0"/>
                          <a:cs typeface="Arial" panose="020B0604020202020204" pitchFamily="34" charset="0"/>
                        </a:rPr>
                        <a:t>v0.7</a:t>
                      </a:r>
                      <a:r>
                        <a:rPr lang="en-US" sz="2400" dirty="0" smtClean="0">
                          <a:latin typeface="Arial" panose="020B0604020202020204" pitchFamily="34" charset="0"/>
                          <a:cs typeface="Arial" panose="020B0604020202020204" pitchFamily="34" charset="0"/>
                        </a:rPr>
                        <a:t>, v0.8,</a:t>
                      </a:r>
                      <a:r>
                        <a:rPr lang="en-US" sz="2400" baseline="0" dirty="0" smtClean="0">
                          <a:latin typeface="Arial" panose="020B0604020202020204" pitchFamily="34" charset="0"/>
                          <a:cs typeface="Arial" panose="020B0604020202020204" pitchFamily="34" charset="0"/>
                        </a:rPr>
                        <a:t> v1.0</a:t>
                      </a:r>
                      <a:endParaRPr lang="en-US" sz="2400" dirty="0" smtClean="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2012</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v1.1, v1.2</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2013</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v2.0</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latin typeface="Arial" panose="020B0604020202020204" pitchFamily="34" charset="0"/>
                          <a:cs typeface="Arial" panose="020B0604020202020204" pitchFamily="34" charset="0"/>
                        </a:rPr>
                        <a:t>2014</a:t>
                      </a:r>
                      <a:endParaRPr lang="en-US" sz="2400" dirty="0">
                        <a:latin typeface="Arial" panose="020B0604020202020204" pitchFamily="34" charset="0"/>
                        <a:cs typeface="Arial" panose="020B0604020202020204" pitchFamily="34" charset="0"/>
                      </a:endParaRP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smtClean="0">
                          <a:latin typeface="Arial" panose="020B0604020202020204" pitchFamily="34" charset="0"/>
                          <a:cs typeface="Arial" panose="020B0604020202020204" pitchFamily="34" charset="0"/>
                        </a:rPr>
                        <a:t>v2.1</a:t>
                      </a:r>
                    </a:p>
                  </a:txBody>
                  <a:tcP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rgbClr val="FFC000"/>
                      </a:solidFill>
                      <a:prstDash val="solid"/>
                      <a:round/>
                      <a:headEnd type="none" w="med" len="med"/>
                      <a:tailEnd type="none" w="med" len="med"/>
                    </a:lnT>
                    <a:lnB w="12700" cap="flat" cmpd="sng" algn="ctr">
                      <a:solidFill>
                        <a:srgbClr val="FFC000"/>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256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hr-HR" dirty="0"/>
          </a:p>
        </p:txBody>
      </p:sp>
      <p:sp>
        <p:nvSpPr>
          <p:cNvPr id="5" name="Content Placeholder 4"/>
          <p:cNvSpPr>
            <a:spLocks noGrp="1"/>
          </p:cNvSpPr>
          <p:nvPr>
            <p:ph idx="1"/>
          </p:nvPr>
        </p:nvSpPr>
        <p:spPr/>
        <p:txBody>
          <a:bodyPr/>
          <a:lstStyle/>
          <a:p>
            <a:r>
              <a:rPr lang="en-US" dirty="0" smtClean="0"/>
              <a:t>No </a:t>
            </a:r>
            <a:r>
              <a:rPr lang="en-US" i="1" dirty="0" smtClean="0"/>
              <a:t>one size fits all</a:t>
            </a:r>
            <a:r>
              <a:rPr lang="en-US" dirty="0" smtClean="0"/>
              <a:t> DB</a:t>
            </a:r>
          </a:p>
          <a:p>
            <a:r>
              <a:rPr lang="en-US" dirty="0" smtClean="0"/>
              <a:t>C* is excellent choice when you require:</a:t>
            </a:r>
          </a:p>
          <a:p>
            <a:pPr lvl="1"/>
            <a:r>
              <a:rPr lang="en-US" sz="2000" dirty="0" smtClean="0"/>
              <a:t>High ingest rate</a:t>
            </a:r>
          </a:p>
          <a:p>
            <a:pPr lvl="1"/>
            <a:r>
              <a:rPr lang="en-US" sz="2000" dirty="0" smtClean="0"/>
              <a:t>High availability</a:t>
            </a:r>
          </a:p>
          <a:p>
            <a:pPr lvl="1"/>
            <a:r>
              <a:rPr lang="en-US" sz="2000" dirty="0" smtClean="0"/>
              <a:t>Linear scalability</a:t>
            </a:r>
          </a:p>
          <a:p>
            <a:pPr lvl="1"/>
            <a:r>
              <a:rPr lang="en-US" sz="2000" dirty="0" smtClean="0"/>
              <a:t>Replication</a:t>
            </a:r>
            <a:endParaRPr lang="en-US" sz="2000" dirty="0"/>
          </a:p>
          <a:p>
            <a:r>
              <a:rPr lang="en-US" dirty="0" smtClean="0"/>
              <a:t>Operations and maintenance are user friendly even on big clusters … with good tool support</a:t>
            </a:r>
          </a:p>
          <a:p>
            <a:r>
              <a:rPr lang="en-US" dirty="0" smtClean="0"/>
              <a:t>Know how data is queried and build data model around this</a:t>
            </a:r>
            <a:endParaRPr lang="en-US"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11519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hr-HR" dirty="0"/>
          </a:p>
        </p:txBody>
      </p:sp>
      <p:sp>
        <p:nvSpPr>
          <p:cNvPr id="5" name="Content Placeholder 4"/>
          <p:cNvSpPr>
            <a:spLocks noGrp="1"/>
          </p:cNvSpPr>
          <p:nvPr>
            <p:ph idx="1"/>
          </p:nvPr>
        </p:nvSpPr>
        <p:spPr/>
        <p:txBody>
          <a:bodyPr/>
          <a:lstStyle/>
          <a:p>
            <a:r>
              <a:rPr lang="en-US" sz="1800" dirty="0"/>
              <a:t>Documentation : </a:t>
            </a:r>
            <a:r>
              <a:rPr lang="en-US" sz="1800" dirty="0" err="1"/>
              <a:t>DataStax</a:t>
            </a:r>
            <a:r>
              <a:rPr lang="en-US" dirty="0"/>
              <a:t/>
            </a:r>
            <a:br>
              <a:rPr lang="en-US" dirty="0"/>
            </a:br>
            <a:r>
              <a:rPr lang="hr-HR" sz="1600" dirty="0">
                <a:hlinkClick r:id="rId3"/>
              </a:rPr>
              <a:t>http://www.datastax.com/docs</a:t>
            </a:r>
            <a:endParaRPr lang="en-US" sz="1600" dirty="0"/>
          </a:p>
          <a:p>
            <a:r>
              <a:rPr lang="en-US" sz="1800" dirty="0"/>
              <a:t>Cassandra Wiki</a:t>
            </a:r>
            <a:r>
              <a:rPr lang="en-US" dirty="0"/>
              <a:t/>
            </a:r>
            <a:br>
              <a:rPr lang="en-US" dirty="0"/>
            </a:br>
            <a:r>
              <a:rPr lang="hr-HR" sz="1600" dirty="0">
                <a:hlinkClick r:id="rId4"/>
              </a:rPr>
              <a:t>http://wiki.apache.org/cassandra/</a:t>
            </a:r>
            <a:endParaRPr lang="en-US" sz="1600" dirty="0"/>
          </a:p>
          <a:p>
            <a:r>
              <a:rPr lang="en-US" sz="1800" dirty="0" err="1">
                <a:latin typeface="Consolas" pitchFamily="49" charset="0"/>
                <a:cs typeface="Consolas" pitchFamily="49" charset="0"/>
              </a:rPr>
              <a:t>git</a:t>
            </a:r>
            <a:r>
              <a:rPr lang="en-US" sz="1800" dirty="0">
                <a:latin typeface="Consolas" pitchFamily="49" charset="0"/>
                <a:cs typeface="Consolas" pitchFamily="49" charset="0"/>
              </a:rPr>
              <a:t> clone </a:t>
            </a:r>
            <a:r>
              <a:rPr lang="hr-HR" sz="1800" dirty="0">
                <a:latin typeface="Consolas" pitchFamily="49" charset="0"/>
                <a:cs typeface="Consolas" pitchFamily="49" charset="0"/>
              </a:rPr>
              <a:t>https://github.com/apache/cassandra.git</a:t>
            </a:r>
            <a:endParaRPr lang="en-US" sz="1800" dirty="0" smtClean="0">
              <a:latin typeface="Consolas" pitchFamily="49" charset="0"/>
              <a:cs typeface="Consolas" pitchFamily="49" charset="0"/>
            </a:endParaRPr>
          </a:p>
          <a:p>
            <a:r>
              <a:rPr lang="en-US" sz="1800" dirty="0" smtClean="0"/>
              <a:t>Dynamo</a:t>
            </a:r>
            <a:r>
              <a:rPr lang="en-US" sz="1800" dirty="0"/>
              <a:t>: Amazon’s Highly Available Key-value </a:t>
            </a:r>
            <a:r>
              <a:rPr lang="en-US" sz="1800" dirty="0" smtClean="0"/>
              <a:t>Store</a:t>
            </a:r>
            <a:r>
              <a:rPr lang="en-US" dirty="0" smtClean="0"/>
              <a:t/>
            </a:r>
            <a:br>
              <a:rPr lang="en-US" dirty="0" smtClean="0"/>
            </a:br>
            <a:r>
              <a:rPr lang="hr-HR" sz="1600" dirty="0" smtClean="0">
                <a:hlinkClick r:id="rId5"/>
              </a:rPr>
              <a:t>http</a:t>
            </a:r>
            <a:r>
              <a:rPr lang="hr-HR" sz="1600" dirty="0">
                <a:hlinkClick r:id="rId5"/>
              </a:rPr>
              <a:t>://</a:t>
            </a:r>
            <a:r>
              <a:rPr lang="hr-HR" sz="1600" dirty="0" smtClean="0">
                <a:hlinkClick r:id="rId5"/>
              </a:rPr>
              <a:t>www.allthingsdistributed.com/files/amazon-dynamo-sosp2007.pdf</a:t>
            </a:r>
            <a:endParaRPr lang="en-US" sz="1600" dirty="0"/>
          </a:p>
          <a:p>
            <a:r>
              <a:rPr lang="en-US" sz="1800" dirty="0" err="1"/>
              <a:t>Bigtable</a:t>
            </a:r>
            <a:r>
              <a:rPr lang="en-US" sz="1800" dirty="0"/>
              <a:t>: A Distributed </a:t>
            </a:r>
            <a:r>
              <a:rPr lang="en-US" sz="1800" dirty="0" smtClean="0"/>
              <a:t>Storage </a:t>
            </a:r>
            <a:r>
              <a:rPr lang="en-US" sz="1800" dirty="0"/>
              <a:t>System for Structured </a:t>
            </a:r>
            <a:r>
              <a:rPr lang="en-US" sz="1800" dirty="0" smtClean="0"/>
              <a:t>Data</a:t>
            </a:r>
            <a:r>
              <a:rPr lang="en-US" dirty="0" smtClean="0"/>
              <a:t/>
            </a:r>
            <a:br>
              <a:rPr lang="en-US" dirty="0" smtClean="0"/>
            </a:br>
            <a:r>
              <a:rPr lang="hr-HR" sz="1600" dirty="0" smtClean="0">
                <a:hlinkClick r:id="rId6"/>
              </a:rPr>
              <a:t>http</a:t>
            </a:r>
            <a:r>
              <a:rPr lang="hr-HR" sz="1600" dirty="0">
                <a:hlinkClick r:id="rId6"/>
              </a:rPr>
              <a:t>://</a:t>
            </a:r>
            <a:r>
              <a:rPr lang="hr-HR" sz="1600" dirty="0" smtClean="0">
                <a:hlinkClick r:id="rId6"/>
              </a:rPr>
              <a:t>research.google.com/</a:t>
            </a:r>
            <a:r>
              <a:rPr lang="hr-HR" sz="1600" dirty="0" err="1" smtClean="0">
                <a:hlinkClick r:id="rId6"/>
              </a:rPr>
              <a:t>archive</a:t>
            </a:r>
            <a:r>
              <a:rPr lang="hr-HR" sz="1600" dirty="0" smtClean="0">
                <a:hlinkClick r:id="rId6"/>
              </a:rPr>
              <a:t>/</a:t>
            </a:r>
            <a:r>
              <a:rPr lang="hr-HR" sz="1600" dirty="0" err="1" smtClean="0">
                <a:hlinkClick r:id="rId6"/>
              </a:rPr>
              <a:t>bigtable.html</a:t>
            </a:r>
            <a:endParaRPr lang="en-US" dirty="0"/>
          </a:p>
          <a:p>
            <a:r>
              <a:rPr lang="en-US" sz="1600" dirty="0"/>
              <a:t>One Million Writes / </a:t>
            </a:r>
            <a:r>
              <a:rPr lang="en-US" sz="1600" dirty="0" smtClean="0"/>
              <a:t>Sec</a:t>
            </a:r>
            <a:br>
              <a:rPr lang="en-US" sz="1600" dirty="0" smtClean="0"/>
            </a:br>
            <a:r>
              <a:rPr lang="en-US" sz="1600" dirty="0" smtClean="0">
                <a:hlinkClick r:id="rId7"/>
              </a:rPr>
              <a:t>http</a:t>
            </a:r>
            <a:r>
              <a:rPr lang="en-US" sz="1600" dirty="0">
                <a:hlinkClick r:id="rId7"/>
              </a:rPr>
              <a:t>://</a:t>
            </a:r>
            <a:r>
              <a:rPr lang="en-US" sz="1600" dirty="0" smtClean="0">
                <a:hlinkClick r:id="rId7"/>
              </a:rPr>
              <a:t>www.datastax.com/1-million-writes</a:t>
            </a:r>
            <a:endParaRPr lang="en-US" sz="1600" dirty="0" smtClean="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2851389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Tree>
    <p:extLst>
      <p:ext uri="{BB962C8B-B14F-4D97-AF65-F5344CB8AC3E}">
        <p14:creationId xmlns:p14="http://schemas.microsoft.com/office/powerpoint/2010/main" val="311431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en-US" baseline="0" dirty="0" smtClean="0"/>
              <a:t> Cases</a:t>
            </a:r>
            <a:endParaRPr lang="hr-HR" dirty="0"/>
          </a:p>
        </p:txBody>
      </p:sp>
      <p:sp>
        <p:nvSpPr>
          <p:cNvPr id="5" name="Content Placeholder 4"/>
          <p:cNvSpPr>
            <a:spLocks noGrp="1"/>
          </p:cNvSpPr>
          <p:nvPr>
            <p:ph idx="1"/>
          </p:nvPr>
        </p:nvSpPr>
        <p:spPr/>
        <p:txBody>
          <a:bodyPr/>
          <a:lstStyle/>
          <a:p>
            <a:r>
              <a:rPr lang="en-US" sz="2400" dirty="0" smtClean="0"/>
              <a:t>Lots of writes</a:t>
            </a:r>
          </a:p>
          <a:p>
            <a:pPr lvl="1"/>
            <a:r>
              <a:rPr lang="en-US" sz="2000" dirty="0" smtClean="0"/>
              <a:t>Storing user/device activity</a:t>
            </a:r>
          </a:p>
          <a:p>
            <a:pPr lvl="1"/>
            <a:r>
              <a:rPr lang="en-US" sz="2000" dirty="0" smtClean="0"/>
              <a:t>Application statistics, monitoring, logging</a:t>
            </a:r>
          </a:p>
          <a:p>
            <a:pPr lvl="1"/>
            <a:r>
              <a:rPr lang="en-US" sz="2000" dirty="0"/>
              <a:t>Social network </a:t>
            </a:r>
            <a:r>
              <a:rPr lang="en-US" sz="2000" dirty="0" smtClean="0"/>
              <a:t>usage</a:t>
            </a:r>
          </a:p>
          <a:p>
            <a:r>
              <a:rPr lang="en-US" sz="2400" dirty="0" smtClean="0"/>
              <a:t>Geographical distribution</a:t>
            </a:r>
          </a:p>
          <a:p>
            <a:pPr lvl="1"/>
            <a:r>
              <a:rPr lang="en-US" sz="2000" dirty="0" smtClean="0"/>
              <a:t>Replication between multiple datacenters and availability zones, geo-redundancy</a:t>
            </a:r>
          </a:p>
          <a:p>
            <a:pPr lvl="1"/>
            <a:r>
              <a:rPr lang="en-US" sz="2000" dirty="0" smtClean="0"/>
              <a:t>Move data close to customers – reduce networking latency</a:t>
            </a:r>
          </a:p>
        </p:txBody>
      </p:sp>
      <p:sp>
        <p:nvSpPr>
          <p:cNvPr id="4" name="Date Placeholder 3"/>
          <p:cNvSpPr>
            <a:spLocks noGrp="1"/>
          </p:cNvSpPr>
          <p:nvPr>
            <p:ph type="dt" sz="half" idx="2"/>
          </p:nvPr>
        </p:nvSpPr>
        <p:spPr/>
        <p:txBody>
          <a:bodyPr/>
          <a:lstStyle/>
          <a:p>
            <a:r>
              <a:rPr lang="en-US" smtClean="0"/>
              <a:t>12.06.2014</a:t>
            </a:r>
            <a:endParaRPr lang="de-DE" dirty="0"/>
          </a:p>
        </p:txBody>
      </p:sp>
    </p:spTree>
    <p:extLst>
      <p:ext uri="{BB962C8B-B14F-4D97-AF65-F5344CB8AC3E}">
        <p14:creationId xmlns:p14="http://schemas.microsoft.com/office/powerpoint/2010/main" val="374613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Installations</a:t>
            </a:r>
            <a:endParaRPr lang="hr-HR" dirty="0"/>
          </a:p>
        </p:txBody>
      </p:sp>
      <p:sp>
        <p:nvSpPr>
          <p:cNvPr id="4" name="Date Placeholder 3"/>
          <p:cNvSpPr>
            <a:spLocks noGrp="1"/>
          </p:cNvSpPr>
          <p:nvPr>
            <p:ph type="dt" sz="half" idx="2"/>
          </p:nvPr>
        </p:nvSpPr>
        <p:spPr/>
        <p:txBody>
          <a:bodyPr/>
          <a:lstStyle/>
          <a:p>
            <a:r>
              <a:rPr lang="en-US" smtClean="0"/>
              <a:t>12.06.2014</a:t>
            </a:r>
            <a:endParaRPr lang="de-DE"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075" y="3417989"/>
            <a:ext cx="1236179" cy="6031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800" y="2212673"/>
            <a:ext cx="1247800" cy="6862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7985" y="2212673"/>
            <a:ext cx="1168834" cy="91574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7140" y="3601846"/>
            <a:ext cx="1710215" cy="601742"/>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595" y="3338990"/>
            <a:ext cx="1170073" cy="61722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6850" y="4799405"/>
            <a:ext cx="1704262" cy="619215"/>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96725" y="4586733"/>
            <a:ext cx="792240" cy="462447"/>
          </a:xfrm>
          <a:prstGeom prst="rect">
            <a:avLst/>
          </a:prstGeom>
        </p:spPr>
      </p:pic>
      <p:pic>
        <p:nvPicPr>
          <p:cNvPr id="14" name="Bild 12" descr="kapsch.png"/>
          <p:cNvPicPr>
            <a:picLocks noChangeAspect="1"/>
          </p:cNvPicPr>
          <p:nvPr/>
        </p:nvPicPr>
        <p:blipFill>
          <a:blip r:embed="rId10" cstate="print"/>
          <a:stretch>
            <a:fillRect/>
          </a:stretch>
        </p:blipFill>
        <p:spPr>
          <a:xfrm>
            <a:off x="3082705" y="5538040"/>
            <a:ext cx="1727200" cy="276225"/>
          </a:xfrm>
          <a:prstGeom prst="rect">
            <a:avLst/>
          </a:prstGeom>
        </p:spPr>
      </p:pic>
      <p:pic>
        <p:nvPicPr>
          <p:cNvPr id="103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6084" y="4679015"/>
            <a:ext cx="556936" cy="550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0598" y="3752593"/>
            <a:ext cx="666517" cy="666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4622" y="2181266"/>
            <a:ext cx="932123" cy="932123"/>
          </a:xfrm>
          <a:prstGeom prst="rect">
            <a:avLst/>
          </a:prstGeom>
        </p:spPr>
      </p:pic>
    </p:spTree>
    <p:extLst>
      <p:ext uri="{BB962C8B-B14F-4D97-AF65-F5344CB8AC3E}">
        <p14:creationId xmlns:p14="http://schemas.microsoft.com/office/powerpoint/2010/main" val="3345138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hr-HR" dirty="0"/>
          </a:p>
        </p:txBody>
      </p:sp>
      <p:sp>
        <p:nvSpPr>
          <p:cNvPr id="3" name="Date Placeholder 2"/>
          <p:cNvSpPr>
            <a:spLocks noGrp="1"/>
          </p:cNvSpPr>
          <p:nvPr>
            <p:ph type="dt" sz="half" idx="2"/>
          </p:nvPr>
        </p:nvSpPr>
        <p:spPr/>
        <p:txBody>
          <a:bodyPr/>
          <a:lstStyle/>
          <a:p>
            <a:r>
              <a:rPr lang="en-US" smtClean="0"/>
              <a:t>12.06.2014</a:t>
            </a:r>
            <a:endParaRPr lang="de-DE" dirty="0"/>
          </a:p>
        </p:txBody>
      </p:sp>
      <p:sp>
        <p:nvSpPr>
          <p:cNvPr id="5" name="Content Placeholder 2"/>
          <p:cNvSpPr txBox="1">
            <a:spLocks/>
          </p:cNvSpPr>
          <p:nvPr/>
        </p:nvSpPr>
        <p:spPr>
          <a:xfrm>
            <a:off x="576263" y="1773237"/>
            <a:ext cx="4175757" cy="3809695"/>
          </a:xfrm>
          <a:prstGeom prst="rect">
            <a:avLst/>
          </a:prstGeom>
        </p:spPr>
        <p:txBody>
          <a:bodyPr/>
          <a:lstStyle>
            <a:lvl1pPr marL="180975" indent="-180975" algn="l" defTabSz="457200" rtl="0" eaLnBrk="1" latinLnBrk="0" hangingPunct="1">
              <a:spcBef>
                <a:spcPts val="0"/>
              </a:spcBef>
              <a:spcAft>
                <a:spcPts val="1600"/>
              </a:spcAft>
              <a:buClr>
                <a:schemeClr val="tx2"/>
              </a:buClr>
              <a:buSzPct val="100000"/>
              <a:buFont typeface="Lucida Grande"/>
              <a:buChar char="￭"/>
              <a:defRPr sz="1600" kern="1200" baseline="0">
                <a:solidFill>
                  <a:schemeClr val="tx1"/>
                </a:solidFill>
                <a:latin typeface="Arial" pitchFamily="34" charset="0"/>
                <a:ea typeface="+mn-ea"/>
                <a:cs typeface="Arial" pitchFamily="34" charset="0"/>
              </a:defRPr>
            </a:lvl1pPr>
            <a:lvl2pPr marL="361950" indent="-184150"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2pPr>
            <a:lvl3pPr marL="534988" indent="-17938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3pPr>
            <a:lvl4pPr marL="715963" indent="-182563"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4pPr>
            <a:lvl5pPr marL="896938" indent="-18573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Brewer</a:t>
            </a:r>
          </a:p>
          <a:p>
            <a:r>
              <a:rPr lang="en-US" sz="2400" dirty="0" smtClean="0"/>
              <a:t>Pick any 2 of:</a:t>
            </a:r>
          </a:p>
          <a:p>
            <a:pPr lvl="1"/>
            <a:r>
              <a:rPr lang="en-US" sz="2400" dirty="0" smtClean="0"/>
              <a:t>Consistency</a:t>
            </a:r>
          </a:p>
          <a:p>
            <a:pPr lvl="1"/>
            <a:r>
              <a:rPr lang="en-US" sz="2400" dirty="0" smtClean="0"/>
              <a:t>Availability</a:t>
            </a:r>
          </a:p>
          <a:p>
            <a:pPr lvl="1"/>
            <a:r>
              <a:rPr lang="en-US" sz="2400" dirty="0" smtClean="0"/>
              <a:t>Partition tolerance</a:t>
            </a:r>
          </a:p>
          <a:p>
            <a:r>
              <a:rPr lang="en-US" sz="2400" dirty="0" smtClean="0"/>
              <a:t>Cassandra focuses on availability and partition tolerance</a:t>
            </a:r>
          </a:p>
        </p:txBody>
      </p:sp>
      <p:sp>
        <p:nvSpPr>
          <p:cNvPr id="18" name="Oval 17"/>
          <p:cNvSpPr/>
          <p:nvPr/>
        </p:nvSpPr>
        <p:spPr>
          <a:xfrm>
            <a:off x="5588085" y="2141221"/>
            <a:ext cx="1536194" cy="153619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4" name="TextBox 3"/>
          <p:cNvSpPr txBox="1"/>
          <p:nvPr/>
        </p:nvSpPr>
        <p:spPr>
          <a:xfrm>
            <a:off x="5720911" y="2724652"/>
            <a:ext cx="1270541" cy="369332"/>
          </a:xfrm>
          <a:prstGeom prst="rect">
            <a:avLst/>
          </a:prstGeom>
          <a:noFill/>
        </p:spPr>
        <p:txBody>
          <a:bodyPr wrap="none" rtlCol="0">
            <a:spAutoFit/>
          </a:bodyPr>
          <a:lstStyle/>
          <a:p>
            <a:r>
              <a:rPr lang="en-US" dirty="0" smtClean="0">
                <a:latin typeface="Arial" pitchFamily="34" charset="0"/>
                <a:cs typeface="Arial" pitchFamily="34" charset="0"/>
              </a:rPr>
              <a:t>Availability</a:t>
            </a:r>
            <a:endParaRPr lang="hr-HR" dirty="0">
              <a:latin typeface="Arial" pitchFamily="34" charset="0"/>
              <a:cs typeface="Arial" pitchFamily="34" charset="0"/>
            </a:endParaRPr>
          </a:p>
        </p:txBody>
      </p:sp>
      <p:sp>
        <p:nvSpPr>
          <p:cNvPr id="20" name="TextBox 19"/>
          <p:cNvSpPr txBox="1"/>
          <p:nvPr/>
        </p:nvSpPr>
        <p:spPr>
          <a:xfrm>
            <a:off x="4865575" y="3818946"/>
            <a:ext cx="1441420" cy="369332"/>
          </a:xfrm>
          <a:prstGeom prst="rect">
            <a:avLst/>
          </a:prstGeom>
          <a:noFill/>
        </p:spPr>
        <p:txBody>
          <a:bodyPr wrap="none" rtlCol="0">
            <a:spAutoFit/>
          </a:bodyPr>
          <a:lstStyle/>
          <a:p>
            <a:r>
              <a:rPr lang="en-US" dirty="0" smtClean="0">
                <a:latin typeface="Arial" pitchFamily="34" charset="0"/>
                <a:cs typeface="Arial" pitchFamily="34" charset="0"/>
              </a:rPr>
              <a:t>Consistency</a:t>
            </a:r>
            <a:endParaRPr lang="hr-HR" dirty="0">
              <a:latin typeface="Arial" pitchFamily="34" charset="0"/>
              <a:cs typeface="Arial" pitchFamily="34" charset="0"/>
            </a:endParaRPr>
          </a:p>
        </p:txBody>
      </p:sp>
      <p:sp>
        <p:nvSpPr>
          <p:cNvPr id="21" name="TextBox 20"/>
          <p:cNvSpPr txBox="1"/>
          <p:nvPr/>
        </p:nvSpPr>
        <p:spPr>
          <a:xfrm>
            <a:off x="6365554" y="3695835"/>
            <a:ext cx="1302741" cy="646331"/>
          </a:xfrm>
          <a:prstGeom prst="rect">
            <a:avLst/>
          </a:prstGeom>
          <a:noFill/>
        </p:spPr>
        <p:txBody>
          <a:bodyPr wrap="square" rtlCol="0">
            <a:spAutoFit/>
          </a:bodyPr>
          <a:lstStyle/>
          <a:p>
            <a:pPr algn="ctr"/>
            <a:r>
              <a:rPr lang="en-US" dirty="0" smtClean="0">
                <a:latin typeface="Arial" pitchFamily="34" charset="0"/>
                <a:cs typeface="Arial" pitchFamily="34" charset="0"/>
              </a:rPr>
              <a:t>Partition tolerance</a:t>
            </a:r>
            <a:endParaRPr lang="hr-HR" dirty="0">
              <a:latin typeface="Arial" pitchFamily="34" charset="0"/>
              <a:cs typeface="Arial" pitchFamily="34" charset="0"/>
            </a:endParaRPr>
          </a:p>
        </p:txBody>
      </p:sp>
      <p:sp>
        <p:nvSpPr>
          <p:cNvPr id="11" name="Oval 10"/>
          <p:cNvSpPr/>
          <p:nvPr/>
        </p:nvSpPr>
        <p:spPr>
          <a:xfrm>
            <a:off x="4863908" y="3250903"/>
            <a:ext cx="1536194" cy="153619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12" name="Oval 11"/>
          <p:cNvSpPr/>
          <p:nvPr/>
        </p:nvSpPr>
        <p:spPr>
          <a:xfrm>
            <a:off x="6231161" y="3250903"/>
            <a:ext cx="1536194" cy="153619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Tree>
    <p:extLst>
      <p:ext uri="{BB962C8B-B14F-4D97-AF65-F5344CB8AC3E}">
        <p14:creationId xmlns:p14="http://schemas.microsoft.com/office/powerpoint/2010/main" val="129451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
        <p:nvSpPr>
          <p:cNvPr id="13" name="Oval 12"/>
          <p:cNvSpPr/>
          <p:nvPr/>
        </p:nvSpPr>
        <p:spPr>
          <a:xfrm>
            <a:off x="4824028" y="2170854"/>
            <a:ext cx="2799928" cy="2799928"/>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9" name="Oval 8"/>
          <p:cNvSpPr/>
          <p:nvPr/>
        </p:nvSpPr>
        <p:spPr>
          <a:xfrm>
            <a:off x="5971964" y="1902482"/>
            <a:ext cx="504056" cy="50405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0</a:t>
            </a:r>
            <a:endParaRPr lang="hr-HR" sz="1600" dirty="0">
              <a:solidFill>
                <a:schemeClr val="tx1"/>
              </a:solidFill>
            </a:endParaRPr>
          </a:p>
        </p:txBody>
      </p:sp>
      <p:sp>
        <p:nvSpPr>
          <p:cNvPr id="10" name="Oval 9"/>
          <p:cNvSpPr/>
          <p:nvPr/>
        </p:nvSpPr>
        <p:spPr>
          <a:xfrm>
            <a:off x="4572000" y="3318790"/>
            <a:ext cx="504056" cy="50405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chemeClr val="tx1"/>
                </a:solidFill>
              </a:rPr>
              <a:t>75</a:t>
            </a:r>
            <a:endParaRPr lang="hr-HR" dirty="0">
              <a:solidFill>
                <a:schemeClr val="tx1"/>
              </a:solidFill>
            </a:endParaRPr>
          </a:p>
        </p:txBody>
      </p:sp>
      <p:sp>
        <p:nvSpPr>
          <p:cNvPr id="11" name="Oval 10"/>
          <p:cNvSpPr/>
          <p:nvPr/>
        </p:nvSpPr>
        <p:spPr>
          <a:xfrm>
            <a:off x="5971964" y="4653136"/>
            <a:ext cx="504056" cy="50405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smtClean="0">
                <a:solidFill>
                  <a:schemeClr val="tx1"/>
                </a:solidFill>
              </a:rPr>
              <a:t>50</a:t>
            </a:r>
            <a:endParaRPr lang="hr-HR" dirty="0">
              <a:solidFill>
                <a:schemeClr val="tx1"/>
              </a:solidFill>
            </a:endParaRPr>
          </a:p>
        </p:txBody>
      </p:sp>
      <p:sp>
        <p:nvSpPr>
          <p:cNvPr id="12" name="Oval 11"/>
          <p:cNvSpPr/>
          <p:nvPr/>
        </p:nvSpPr>
        <p:spPr>
          <a:xfrm>
            <a:off x="7371928" y="3318790"/>
            <a:ext cx="504056" cy="504056"/>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solidFill>
                  <a:schemeClr val="tx1"/>
                </a:solidFill>
              </a:rPr>
              <a:t>25</a:t>
            </a:r>
            <a:endParaRPr lang="hr-HR" sz="1600" dirty="0">
              <a:solidFill>
                <a:schemeClr val="tx1"/>
              </a:solidFill>
            </a:endParaRPr>
          </a:p>
        </p:txBody>
      </p:sp>
      <p:sp>
        <p:nvSpPr>
          <p:cNvPr id="16" name="TextBox 15"/>
          <p:cNvSpPr txBox="1"/>
          <p:nvPr/>
        </p:nvSpPr>
        <p:spPr>
          <a:xfrm>
            <a:off x="5971964" y="2420888"/>
            <a:ext cx="508473" cy="369332"/>
          </a:xfrm>
          <a:prstGeom prst="rect">
            <a:avLst/>
          </a:prstGeom>
          <a:noFill/>
        </p:spPr>
        <p:txBody>
          <a:bodyPr wrap="none" rtlCol="0">
            <a:spAutoFit/>
          </a:bodyPr>
          <a:lstStyle/>
          <a:p>
            <a:r>
              <a:rPr lang="en-US" dirty="0" smtClean="0"/>
              <a:t>&gt;</a:t>
            </a:r>
            <a:r>
              <a:rPr lang="en-US" sz="1600" dirty="0" smtClean="0"/>
              <a:t>76</a:t>
            </a:r>
            <a:endParaRPr lang="hr-HR" sz="1600" dirty="0"/>
          </a:p>
        </p:txBody>
      </p:sp>
      <p:sp>
        <p:nvSpPr>
          <p:cNvPr id="17" name="TextBox 16"/>
          <p:cNvSpPr txBox="1"/>
          <p:nvPr/>
        </p:nvSpPr>
        <p:spPr>
          <a:xfrm>
            <a:off x="6664066" y="3386152"/>
            <a:ext cx="712054" cy="369332"/>
          </a:xfrm>
          <a:prstGeom prst="rect">
            <a:avLst/>
          </a:prstGeom>
          <a:noFill/>
        </p:spPr>
        <p:txBody>
          <a:bodyPr wrap="none" rtlCol="0">
            <a:spAutoFit/>
          </a:bodyPr>
          <a:lstStyle/>
          <a:p>
            <a:r>
              <a:rPr lang="en-US" dirty="0" smtClean="0"/>
              <a:t>1 - 25</a:t>
            </a:r>
            <a:endParaRPr lang="hr-HR" dirty="0"/>
          </a:p>
        </p:txBody>
      </p:sp>
      <p:sp>
        <p:nvSpPr>
          <p:cNvPr id="18" name="TextBox 17"/>
          <p:cNvSpPr txBox="1"/>
          <p:nvPr/>
        </p:nvSpPr>
        <p:spPr>
          <a:xfrm>
            <a:off x="5809455" y="4283804"/>
            <a:ext cx="829073" cy="369332"/>
          </a:xfrm>
          <a:prstGeom prst="rect">
            <a:avLst/>
          </a:prstGeom>
          <a:noFill/>
        </p:spPr>
        <p:txBody>
          <a:bodyPr wrap="none" rtlCol="0">
            <a:spAutoFit/>
          </a:bodyPr>
          <a:lstStyle/>
          <a:p>
            <a:r>
              <a:rPr lang="en-US" dirty="0" smtClean="0"/>
              <a:t>26 - 50</a:t>
            </a:r>
            <a:endParaRPr lang="hr-HR" dirty="0"/>
          </a:p>
        </p:txBody>
      </p:sp>
      <p:sp>
        <p:nvSpPr>
          <p:cNvPr id="19" name="TextBox 18"/>
          <p:cNvSpPr txBox="1"/>
          <p:nvPr/>
        </p:nvSpPr>
        <p:spPr>
          <a:xfrm>
            <a:off x="5111079" y="3386152"/>
            <a:ext cx="829073" cy="369332"/>
          </a:xfrm>
          <a:prstGeom prst="rect">
            <a:avLst/>
          </a:prstGeom>
          <a:noFill/>
        </p:spPr>
        <p:txBody>
          <a:bodyPr wrap="none" rtlCol="0">
            <a:spAutoFit/>
          </a:bodyPr>
          <a:lstStyle/>
          <a:p>
            <a:r>
              <a:rPr lang="en-US" dirty="0" smtClean="0"/>
              <a:t>51 - 75</a:t>
            </a:r>
            <a:endParaRPr lang="hr-HR" dirty="0"/>
          </a:p>
        </p:txBody>
      </p:sp>
      <p:sp>
        <p:nvSpPr>
          <p:cNvPr id="22" name="Rectangle 21"/>
          <p:cNvSpPr/>
          <p:nvPr/>
        </p:nvSpPr>
        <p:spPr>
          <a:xfrm>
            <a:off x="6544816" y="1769432"/>
            <a:ext cx="187424" cy="17271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23" name="Rectangle 22"/>
          <p:cNvSpPr/>
          <p:nvPr/>
        </p:nvSpPr>
        <p:spPr>
          <a:xfrm>
            <a:off x="7956376" y="3256284"/>
            <a:ext cx="187424" cy="17271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24" name="Rectangle 23"/>
          <p:cNvSpPr/>
          <p:nvPr/>
        </p:nvSpPr>
        <p:spPr>
          <a:xfrm>
            <a:off x="6544816" y="5019944"/>
            <a:ext cx="187424" cy="17271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25" name="Rectangle 24"/>
          <p:cNvSpPr/>
          <p:nvPr/>
        </p:nvSpPr>
        <p:spPr>
          <a:xfrm>
            <a:off x="7596844" y="5019944"/>
            <a:ext cx="187424" cy="172716"/>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26" name="TextBox 25"/>
          <p:cNvSpPr txBox="1"/>
          <p:nvPr/>
        </p:nvSpPr>
        <p:spPr>
          <a:xfrm>
            <a:off x="7812360" y="4921636"/>
            <a:ext cx="838691" cy="369332"/>
          </a:xfrm>
          <a:prstGeom prst="rect">
            <a:avLst/>
          </a:prstGeom>
          <a:noFill/>
        </p:spPr>
        <p:txBody>
          <a:bodyPr wrap="none" rtlCol="0">
            <a:spAutoFit/>
          </a:bodyPr>
          <a:lstStyle/>
          <a:p>
            <a:r>
              <a:rPr lang="en-US" dirty="0" smtClean="0">
                <a:latin typeface="Arial" pitchFamily="34" charset="0"/>
                <a:cs typeface="Arial" pitchFamily="34" charset="0"/>
              </a:rPr>
              <a:t>Row 1</a:t>
            </a:r>
            <a:endParaRPr lang="hr-HR" dirty="0">
              <a:latin typeface="Arial" pitchFamily="34" charset="0"/>
              <a:cs typeface="Arial" pitchFamily="34" charset="0"/>
            </a:endParaRPr>
          </a:p>
        </p:txBody>
      </p:sp>
      <p:sp>
        <p:nvSpPr>
          <p:cNvPr id="27" name="Rectangle 26"/>
          <p:cNvSpPr/>
          <p:nvPr/>
        </p:nvSpPr>
        <p:spPr>
          <a:xfrm>
            <a:off x="7596336" y="5335128"/>
            <a:ext cx="187424" cy="17271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28" name="TextBox 27"/>
          <p:cNvSpPr txBox="1"/>
          <p:nvPr/>
        </p:nvSpPr>
        <p:spPr>
          <a:xfrm>
            <a:off x="7811852" y="5236820"/>
            <a:ext cx="838691" cy="369332"/>
          </a:xfrm>
          <a:prstGeom prst="rect">
            <a:avLst/>
          </a:prstGeom>
          <a:noFill/>
        </p:spPr>
        <p:txBody>
          <a:bodyPr wrap="none" rtlCol="0">
            <a:spAutoFit/>
          </a:bodyPr>
          <a:lstStyle/>
          <a:p>
            <a:r>
              <a:rPr lang="en-US" dirty="0" smtClean="0">
                <a:latin typeface="Arial" pitchFamily="34" charset="0"/>
                <a:cs typeface="Arial" pitchFamily="34" charset="0"/>
              </a:rPr>
              <a:t>Row 2</a:t>
            </a:r>
            <a:endParaRPr lang="hr-HR" dirty="0">
              <a:latin typeface="Arial" pitchFamily="34" charset="0"/>
              <a:cs typeface="Arial" pitchFamily="34" charset="0"/>
            </a:endParaRPr>
          </a:p>
        </p:txBody>
      </p:sp>
      <p:sp>
        <p:nvSpPr>
          <p:cNvPr id="29" name="Rectangle 28"/>
          <p:cNvSpPr/>
          <p:nvPr/>
        </p:nvSpPr>
        <p:spPr>
          <a:xfrm>
            <a:off x="7956376" y="3543468"/>
            <a:ext cx="187424" cy="17271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30" name="Rectangle 29"/>
          <p:cNvSpPr/>
          <p:nvPr/>
        </p:nvSpPr>
        <p:spPr>
          <a:xfrm>
            <a:off x="6544816" y="5335128"/>
            <a:ext cx="187424" cy="17271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31" name="Rectangle 30"/>
          <p:cNvSpPr/>
          <p:nvPr/>
        </p:nvSpPr>
        <p:spPr>
          <a:xfrm>
            <a:off x="4312568" y="3256284"/>
            <a:ext cx="187424" cy="17271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32" name="TextBox 31"/>
          <p:cNvSpPr txBox="1"/>
          <p:nvPr/>
        </p:nvSpPr>
        <p:spPr>
          <a:xfrm>
            <a:off x="4106300" y="1844824"/>
            <a:ext cx="883575" cy="369332"/>
          </a:xfrm>
          <a:prstGeom prst="rect">
            <a:avLst/>
          </a:prstGeom>
          <a:noFill/>
        </p:spPr>
        <p:txBody>
          <a:bodyPr wrap="none" rtlCol="0">
            <a:spAutoFit/>
          </a:bodyPr>
          <a:lstStyle/>
          <a:p>
            <a:r>
              <a:rPr lang="en-US" dirty="0" smtClean="0">
                <a:latin typeface="Arial" pitchFamily="34" charset="0"/>
                <a:cs typeface="Arial" pitchFamily="34" charset="0"/>
              </a:rPr>
              <a:t>RF = 3</a:t>
            </a:r>
            <a:endParaRPr lang="hr-HR" dirty="0">
              <a:latin typeface="Arial" pitchFamily="34" charset="0"/>
              <a:cs typeface="Arial" pitchFamily="34" charset="0"/>
            </a:endParaRPr>
          </a:p>
        </p:txBody>
      </p:sp>
      <p:sp>
        <p:nvSpPr>
          <p:cNvPr id="7" name="Rectangle 6"/>
          <p:cNvSpPr/>
          <p:nvPr/>
        </p:nvSpPr>
        <p:spPr>
          <a:xfrm>
            <a:off x="836585" y="2275131"/>
            <a:ext cx="1170130" cy="330423"/>
          </a:xfrm>
          <a:prstGeom prst="rect">
            <a:avLst/>
          </a:prstGeom>
          <a:solidFill>
            <a:schemeClr val="bg1">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ine Callout 1 7"/>
          <p:cNvSpPr/>
          <p:nvPr/>
        </p:nvSpPr>
        <p:spPr>
          <a:xfrm>
            <a:off x="3851919" y="1610072"/>
            <a:ext cx="4545505" cy="1818928"/>
          </a:xfrm>
          <a:prstGeom prst="borderCallout1">
            <a:avLst>
              <a:gd name="adj1" fmla="val 18750"/>
              <a:gd name="adj2" fmla="val -8333"/>
              <a:gd name="adj3" fmla="val 42754"/>
              <a:gd name="adj4" fmla="val -4372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2000" dirty="0" smtClean="0">
                <a:solidFill>
                  <a:schemeClr val="tx1"/>
                </a:solidFill>
              </a:rPr>
              <a:t>Murmur3Partitioner</a:t>
            </a:r>
          </a:p>
          <a:p>
            <a:r>
              <a:rPr lang="en-US" sz="2000" dirty="0" err="1" smtClean="0">
                <a:solidFill>
                  <a:schemeClr val="tx1"/>
                </a:solidFill>
              </a:rPr>
              <a:t>RandomPartitioner</a:t>
            </a:r>
            <a:endParaRPr lang="en-US" sz="2000" dirty="0" smtClean="0">
              <a:solidFill>
                <a:schemeClr val="tx1"/>
              </a:solidFill>
            </a:endParaRPr>
          </a:p>
          <a:p>
            <a:r>
              <a:rPr lang="en-US" sz="2000" dirty="0" err="1">
                <a:solidFill>
                  <a:schemeClr val="tx1"/>
                </a:solidFill>
              </a:rPr>
              <a:t>ByteOrderedPartitioner</a:t>
            </a:r>
            <a:endParaRPr lang="en-US" sz="2000" dirty="0">
              <a:solidFill>
                <a:schemeClr val="tx1"/>
              </a:solidFill>
            </a:endParaRPr>
          </a:p>
        </p:txBody>
      </p:sp>
      <p:sp>
        <p:nvSpPr>
          <p:cNvPr id="33" name="Content Placeholder 2"/>
          <p:cNvSpPr txBox="1">
            <a:spLocks/>
          </p:cNvSpPr>
          <p:nvPr/>
        </p:nvSpPr>
        <p:spPr>
          <a:xfrm>
            <a:off x="576263" y="1773237"/>
            <a:ext cx="3590691" cy="4032027"/>
          </a:xfrm>
          <a:prstGeom prst="rect">
            <a:avLst/>
          </a:prstGeom>
        </p:spPr>
        <p:txBody>
          <a:bodyPr/>
          <a:lstStyle>
            <a:lvl1pPr marL="180975" indent="-180975" algn="l" defTabSz="457200" rtl="0" eaLnBrk="1" latinLnBrk="0" hangingPunct="1">
              <a:spcBef>
                <a:spcPts val="0"/>
              </a:spcBef>
              <a:spcAft>
                <a:spcPts val="1600"/>
              </a:spcAft>
              <a:buClr>
                <a:schemeClr val="tx2"/>
              </a:buClr>
              <a:buSzPct val="100000"/>
              <a:buFont typeface="Lucida Grande"/>
              <a:buChar char="￭"/>
              <a:defRPr sz="1600" kern="1200" baseline="0">
                <a:solidFill>
                  <a:schemeClr val="tx1"/>
                </a:solidFill>
                <a:latin typeface="Arial" pitchFamily="34" charset="0"/>
                <a:ea typeface="+mn-ea"/>
                <a:cs typeface="Arial" pitchFamily="34" charset="0"/>
              </a:defRPr>
            </a:lvl1pPr>
            <a:lvl2pPr marL="361950" indent="-184150"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2pPr>
            <a:lvl3pPr marL="534988" indent="-17938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3pPr>
            <a:lvl4pPr marL="715963" indent="-182563"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4pPr>
            <a:lvl5pPr marL="896938" indent="-18573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Gossip</a:t>
            </a:r>
          </a:p>
          <a:p>
            <a:r>
              <a:rPr lang="en-US" sz="2000" dirty="0" err="1" smtClean="0"/>
              <a:t>Partitioners</a:t>
            </a:r>
            <a:r>
              <a:rPr lang="en-US" sz="2000" dirty="0" smtClean="0"/>
              <a:t>, consistent hashing</a:t>
            </a:r>
          </a:p>
          <a:p>
            <a:r>
              <a:rPr lang="en-US" sz="2000" dirty="0"/>
              <a:t>Replicas, </a:t>
            </a:r>
            <a:r>
              <a:rPr lang="en-US" sz="2000" dirty="0" smtClean="0"/>
              <a:t>RF, replica </a:t>
            </a:r>
            <a:r>
              <a:rPr lang="en-US" sz="2000" dirty="0"/>
              <a:t>placement </a:t>
            </a:r>
            <a:r>
              <a:rPr lang="en-US" sz="2000" dirty="0" smtClean="0"/>
              <a:t>strategy</a:t>
            </a:r>
          </a:p>
          <a:p>
            <a:r>
              <a:rPr lang="en-US" sz="2000" dirty="0" smtClean="0"/>
              <a:t>Snitches</a:t>
            </a:r>
          </a:p>
        </p:txBody>
      </p:sp>
      <p:sp>
        <p:nvSpPr>
          <p:cNvPr id="34" name="Line Callout 1 33"/>
          <p:cNvSpPr/>
          <p:nvPr/>
        </p:nvSpPr>
        <p:spPr>
          <a:xfrm>
            <a:off x="3851919" y="2768342"/>
            <a:ext cx="4545505" cy="1818928"/>
          </a:xfrm>
          <a:prstGeom prst="borderCallout1">
            <a:avLst>
              <a:gd name="adj1" fmla="val 48773"/>
              <a:gd name="adj2" fmla="val -7355"/>
              <a:gd name="adj3" fmla="val 48689"/>
              <a:gd name="adj4" fmla="val -14665"/>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2000" dirty="0" err="1" smtClean="0">
                <a:solidFill>
                  <a:schemeClr val="tx1"/>
                </a:solidFill>
              </a:rPr>
              <a:t>SimpleStrategy</a:t>
            </a:r>
            <a:endParaRPr lang="en-US" sz="2000" dirty="0" smtClean="0">
              <a:solidFill>
                <a:schemeClr val="tx1"/>
              </a:solidFill>
            </a:endParaRPr>
          </a:p>
          <a:p>
            <a:r>
              <a:rPr lang="en-US" sz="2000" dirty="0" err="1" smtClean="0">
                <a:solidFill>
                  <a:schemeClr val="tx1"/>
                </a:solidFill>
              </a:rPr>
              <a:t>NetworkTopologyStrategy</a:t>
            </a:r>
            <a:endParaRPr lang="en-US" sz="2000" dirty="0">
              <a:solidFill>
                <a:schemeClr val="tx1"/>
              </a:solidFill>
            </a:endParaRPr>
          </a:p>
        </p:txBody>
      </p:sp>
      <p:sp>
        <p:nvSpPr>
          <p:cNvPr id="35" name="Line Callout 1 34"/>
          <p:cNvSpPr/>
          <p:nvPr/>
        </p:nvSpPr>
        <p:spPr>
          <a:xfrm>
            <a:off x="3851919" y="3060346"/>
            <a:ext cx="4545505" cy="2258864"/>
          </a:xfrm>
          <a:prstGeom prst="borderCallout1">
            <a:avLst>
              <a:gd name="adj1" fmla="val 48773"/>
              <a:gd name="adj2" fmla="val -7355"/>
              <a:gd name="adj3" fmla="val 48408"/>
              <a:gd name="adj4" fmla="val -18437"/>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2000" dirty="0" smtClean="0">
                <a:solidFill>
                  <a:schemeClr val="tx1"/>
                </a:solidFill>
              </a:rPr>
              <a:t>Dynamic snitching</a:t>
            </a:r>
          </a:p>
          <a:p>
            <a:r>
              <a:rPr lang="en-US" sz="2000" dirty="0" err="1" smtClean="0">
                <a:solidFill>
                  <a:schemeClr val="tx1"/>
                </a:solidFill>
              </a:rPr>
              <a:t>SimpleSnitch</a:t>
            </a:r>
            <a:endParaRPr lang="en-US" sz="2000" dirty="0" smtClean="0">
              <a:solidFill>
                <a:schemeClr val="tx1"/>
              </a:solidFill>
            </a:endParaRPr>
          </a:p>
          <a:p>
            <a:r>
              <a:rPr lang="en-US" sz="2000" dirty="0" err="1" smtClean="0">
                <a:solidFill>
                  <a:schemeClr val="tx1"/>
                </a:solidFill>
              </a:rPr>
              <a:t>RackInferringSnitch</a:t>
            </a:r>
            <a:endParaRPr lang="en-US" sz="2000" dirty="0" smtClean="0">
              <a:solidFill>
                <a:schemeClr val="tx1"/>
              </a:solidFill>
            </a:endParaRPr>
          </a:p>
          <a:p>
            <a:r>
              <a:rPr lang="en-US" sz="2000" dirty="0" err="1" smtClean="0">
                <a:solidFill>
                  <a:schemeClr val="tx1"/>
                </a:solidFill>
              </a:rPr>
              <a:t>PropertyFileSnitch</a:t>
            </a:r>
            <a:endParaRPr lang="en-US" sz="2000" dirty="0" smtClean="0">
              <a:solidFill>
                <a:schemeClr val="tx1"/>
              </a:solidFill>
            </a:endParaRPr>
          </a:p>
          <a:p>
            <a:r>
              <a:rPr lang="en-US" sz="2000" dirty="0" err="1" smtClean="0">
                <a:solidFill>
                  <a:schemeClr val="tx1"/>
                </a:solidFill>
              </a:rPr>
              <a:t>GossipingPropertyFileSnitch</a:t>
            </a:r>
            <a:endParaRPr lang="en-US" sz="2000" dirty="0" smtClean="0">
              <a:solidFill>
                <a:schemeClr val="tx1"/>
              </a:solidFill>
            </a:endParaRPr>
          </a:p>
          <a:p>
            <a:r>
              <a:rPr lang="en-US" sz="2000" dirty="0" smtClean="0">
                <a:solidFill>
                  <a:schemeClr val="tx1"/>
                </a:solidFill>
              </a:rPr>
              <a:t>EC2Snitch</a:t>
            </a:r>
          </a:p>
          <a:p>
            <a:r>
              <a:rPr lang="en-US" sz="2000" dirty="0" smtClean="0">
                <a:solidFill>
                  <a:schemeClr val="tx1"/>
                </a:solidFill>
              </a:rPr>
              <a:t>EC2MultiRegionSnitch</a:t>
            </a:r>
          </a:p>
        </p:txBody>
      </p:sp>
    </p:spTree>
    <p:extLst>
      <p:ext uri="{BB962C8B-B14F-4D97-AF65-F5344CB8AC3E}">
        <p14:creationId xmlns:p14="http://schemas.microsoft.com/office/powerpoint/2010/main" val="300173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4" grpId="0" animBg="1"/>
      <p:bldP spid="34" grpId="1" animBg="1"/>
      <p:bldP spid="35" grpId="0" animBg="1"/>
      <p:bldP spid="3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vnodes</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
        <p:nvSpPr>
          <p:cNvPr id="21" name="Content Placeholder 2"/>
          <p:cNvSpPr txBox="1">
            <a:spLocks/>
          </p:cNvSpPr>
          <p:nvPr/>
        </p:nvSpPr>
        <p:spPr>
          <a:xfrm>
            <a:off x="576263" y="1773237"/>
            <a:ext cx="6921062" cy="4032027"/>
          </a:xfrm>
          <a:prstGeom prst="rect">
            <a:avLst/>
          </a:prstGeom>
        </p:spPr>
        <p:txBody>
          <a:bodyPr/>
          <a:lstStyle>
            <a:lvl1pPr marL="180975" indent="-180975" algn="l" defTabSz="457200" rtl="0" eaLnBrk="1" latinLnBrk="0" hangingPunct="1">
              <a:spcBef>
                <a:spcPts val="0"/>
              </a:spcBef>
              <a:spcAft>
                <a:spcPts val="1600"/>
              </a:spcAft>
              <a:buClr>
                <a:schemeClr val="tx2"/>
              </a:buClr>
              <a:buSzPct val="100000"/>
              <a:buFont typeface="Lucida Grande"/>
              <a:buChar char="￭"/>
              <a:defRPr sz="1600" kern="1200" baseline="0">
                <a:solidFill>
                  <a:schemeClr val="tx1"/>
                </a:solidFill>
                <a:latin typeface="Arial" pitchFamily="34" charset="0"/>
                <a:ea typeface="+mn-ea"/>
                <a:cs typeface="Arial" pitchFamily="34" charset="0"/>
              </a:defRPr>
            </a:lvl1pPr>
            <a:lvl2pPr marL="361950" indent="-184150"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2pPr>
            <a:lvl3pPr marL="534988" indent="-17938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3pPr>
            <a:lvl4pPr marL="715963" indent="-182563"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4pPr>
            <a:lvl5pPr marL="896938" indent="-18573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Multiple token ranges per node</a:t>
            </a:r>
          </a:p>
          <a:p>
            <a:r>
              <a:rPr lang="en-US" sz="2000" dirty="0" smtClean="0"/>
              <a:t>Since </a:t>
            </a:r>
            <a:r>
              <a:rPr lang="en-US" sz="2000" dirty="0"/>
              <a:t>C* </a:t>
            </a:r>
            <a:r>
              <a:rPr lang="en-US" sz="2000" dirty="0" smtClean="0"/>
              <a:t>v1.2</a:t>
            </a:r>
          </a:p>
          <a:p>
            <a:r>
              <a:rPr lang="en-US" sz="2000" dirty="0" smtClean="0"/>
              <a:t>Token ranges on node are randomly selected and non-contiguous</a:t>
            </a:r>
          </a:p>
          <a:p>
            <a:r>
              <a:rPr lang="en-US" sz="2000" dirty="0" smtClean="0"/>
              <a:t>Simplified operations</a:t>
            </a:r>
          </a:p>
          <a:p>
            <a:r>
              <a:rPr lang="en-US" sz="2000" dirty="0" smtClean="0"/>
              <a:t>Default 256 ranges per node</a:t>
            </a:r>
          </a:p>
        </p:txBody>
      </p:sp>
    </p:spTree>
    <p:extLst>
      <p:ext uri="{BB962C8B-B14F-4D97-AF65-F5344CB8AC3E}">
        <p14:creationId xmlns:p14="http://schemas.microsoft.com/office/powerpoint/2010/main" val="4070187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Reads, Writes, Deletes</a:t>
            </a:r>
            <a:endParaRPr lang="hr-HR" dirty="0"/>
          </a:p>
        </p:txBody>
      </p:sp>
      <p:sp>
        <p:nvSpPr>
          <p:cNvPr id="4" name="Date Placeholder 3"/>
          <p:cNvSpPr>
            <a:spLocks noGrp="1"/>
          </p:cNvSpPr>
          <p:nvPr>
            <p:ph type="dt" sz="half" idx="2"/>
          </p:nvPr>
        </p:nvSpPr>
        <p:spPr>
          <a:xfrm>
            <a:off x="26495" y="6477000"/>
            <a:ext cx="825925" cy="381000"/>
          </a:xfrm>
        </p:spPr>
        <p:txBody>
          <a:bodyPr/>
          <a:lstStyle/>
          <a:p>
            <a:r>
              <a:rPr lang="en-US" dirty="0" smtClean="0"/>
              <a:t>12.06.2014</a:t>
            </a:r>
            <a:endParaRPr lang="de-DE" dirty="0"/>
          </a:p>
        </p:txBody>
      </p:sp>
      <p:sp>
        <p:nvSpPr>
          <p:cNvPr id="5" name="Oval 4"/>
          <p:cNvSpPr/>
          <p:nvPr/>
        </p:nvSpPr>
        <p:spPr>
          <a:xfrm>
            <a:off x="5650502" y="2586664"/>
            <a:ext cx="2287196" cy="228719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6" name="Oval 5"/>
          <p:cNvSpPr/>
          <p:nvPr/>
        </p:nvSpPr>
        <p:spPr>
          <a:xfrm>
            <a:off x="6588224" y="2380788"/>
            <a:ext cx="411752" cy="41175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hr-HR" sz="1600" dirty="0">
              <a:solidFill>
                <a:schemeClr val="tx1"/>
              </a:solidFill>
            </a:endParaRPr>
          </a:p>
        </p:txBody>
      </p:sp>
      <p:sp>
        <p:nvSpPr>
          <p:cNvPr id="7" name="Oval 6"/>
          <p:cNvSpPr/>
          <p:nvPr/>
        </p:nvSpPr>
        <p:spPr>
          <a:xfrm>
            <a:off x="5444626" y="3524386"/>
            <a:ext cx="411752" cy="41175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hr-HR" dirty="0">
              <a:solidFill>
                <a:schemeClr val="tx1"/>
              </a:solidFill>
            </a:endParaRPr>
          </a:p>
        </p:txBody>
      </p:sp>
      <p:sp>
        <p:nvSpPr>
          <p:cNvPr id="8" name="Oval 7"/>
          <p:cNvSpPr/>
          <p:nvPr/>
        </p:nvSpPr>
        <p:spPr>
          <a:xfrm>
            <a:off x="6588224" y="4667984"/>
            <a:ext cx="411752" cy="41175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hr-HR" dirty="0">
              <a:solidFill>
                <a:schemeClr val="tx1"/>
              </a:solidFill>
            </a:endParaRPr>
          </a:p>
        </p:txBody>
      </p:sp>
      <p:sp>
        <p:nvSpPr>
          <p:cNvPr id="9" name="Oval 8"/>
          <p:cNvSpPr/>
          <p:nvPr/>
        </p:nvSpPr>
        <p:spPr>
          <a:xfrm>
            <a:off x="7731822" y="3524386"/>
            <a:ext cx="411752" cy="411752"/>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hr-HR" sz="1600" dirty="0">
              <a:solidFill>
                <a:schemeClr val="tx1"/>
              </a:solidFill>
            </a:endParaRPr>
          </a:p>
        </p:txBody>
      </p:sp>
      <p:sp>
        <p:nvSpPr>
          <p:cNvPr id="11" name="Rectangle 10"/>
          <p:cNvSpPr/>
          <p:nvPr/>
        </p:nvSpPr>
        <p:spPr>
          <a:xfrm>
            <a:off x="7031640" y="2310244"/>
            <a:ext cx="153103" cy="14108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12" name="Rectangle 11"/>
          <p:cNvSpPr/>
          <p:nvPr/>
        </p:nvSpPr>
        <p:spPr>
          <a:xfrm>
            <a:off x="8125691" y="3383298"/>
            <a:ext cx="153103" cy="14108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sp>
        <p:nvSpPr>
          <p:cNvPr id="13" name="Rectangle 12"/>
          <p:cNvSpPr/>
          <p:nvPr/>
        </p:nvSpPr>
        <p:spPr>
          <a:xfrm>
            <a:off x="7031639" y="4965856"/>
            <a:ext cx="153103" cy="141088"/>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hr-HR"/>
          </a:p>
        </p:txBody>
      </p:sp>
      <p:cxnSp>
        <p:nvCxnSpPr>
          <p:cNvPr id="15" name="Straight Arrow Connector 14"/>
          <p:cNvCxnSpPr/>
          <p:nvPr/>
        </p:nvCxnSpPr>
        <p:spPr>
          <a:xfrm>
            <a:off x="4853668" y="3756731"/>
            <a:ext cx="57638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V="1">
            <a:off x="5856378" y="2852936"/>
            <a:ext cx="731846" cy="671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5909915" y="3756731"/>
            <a:ext cx="176836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5856378" y="3936139"/>
            <a:ext cx="731846" cy="644989"/>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5004228" y="2356892"/>
            <a:ext cx="883575" cy="369332"/>
          </a:xfrm>
          <a:prstGeom prst="rect">
            <a:avLst/>
          </a:prstGeom>
          <a:noFill/>
        </p:spPr>
        <p:txBody>
          <a:bodyPr wrap="none" rtlCol="0">
            <a:spAutoFit/>
          </a:bodyPr>
          <a:lstStyle/>
          <a:p>
            <a:r>
              <a:rPr lang="en-US" dirty="0" smtClean="0">
                <a:latin typeface="Arial" pitchFamily="34" charset="0"/>
                <a:cs typeface="Arial" pitchFamily="34" charset="0"/>
              </a:rPr>
              <a:t>RF = 3</a:t>
            </a:r>
            <a:endParaRPr lang="hr-HR" dirty="0">
              <a:latin typeface="Arial" pitchFamily="34" charset="0"/>
              <a:cs typeface="Arial" pitchFamily="34" charset="0"/>
            </a:endParaRPr>
          </a:p>
        </p:txBody>
      </p:sp>
      <p:sp>
        <p:nvSpPr>
          <p:cNvPr id="27" name="TextBox 26"/>
          <p:cNvSpPr txBox="1"/>
          <p:nvPr/>
        </p:nvSpPr>
        <p:spPr>
          <a:xfrm>
            <a:off x="4210153" y="3419708"/>
            <a:ext cx="774571" cy="369332"/>
          </a:xfrm>
          <a:prstGeom prst="rect">
            <a:avLst/>
          </a:prstGeom>
          <a:noFill/>
        </p:spPr>
        <p:txBody>
          <a:bodyPr wrap="none" rtlCol="0">
            <a:spAutoFit/>
          </a:bodyPr>
          <a:lstStyle/>
          <a:p>
            <a:r>
              <a:rPr lang="en-US" dirty="0" smtClean="0">
                <a:latin typeface="Arial" pitchFamily="34" charset="0"/>
                <a:cs typeface="Arial" pitchFamily="34" charset="0"/>
              </a:rPr>
              <a:t>Client</a:t>
            </a:r>
            <a:endParaRPr lang="hr-HR" dirty="0">
              <a:latin typeface="Arial" pitchFamily="34" charset="0"/>
              <a:cs typeface="Arial" pitchFamily="34" charset="0"/>
            </a:endParaRPr>
          </a:p>
        </p:txBody>
      </p:sp>
      <p:grpSp>
        <p:nvGrpSpPr>
          <p:cNvPr id="31" name="Group 30"/>
          <p:cNvGrpSpPr/>
          <p:nvPr/>
        </p:nvGrpSpPr>
        <p:grpSpPr>
          <a:xfrm>
            <a:off x="6611138" y="4714248"/>
            <a:ext cx="365923" cy="365488"/>
            <a:chOff x="1901821" y="5281428"/>
            <a:chExt cx="365923" cy="365488"/>
          </a:xfrm>
        </p:grpSpPr>
        <p:cxnSp>
          <p:nvCxnSpPr>
            <p:cNvPr id="29" name="Straight Connector 28"/>
            <p:cNvCxnSpPr/>
            <p:nvPr/>
          </p:nvCxnSpPr>
          <p:spPr>
            <a:xfrm>
              <a:off x="1901821" y="5281428"/>
              <a:ext cx="365923" cy="3654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901821" y="5281428"/>
              <a:ext cx="365923" cy="3654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50" name="Content Placeholder 2"/>
          <p:cNvSpPr txBox="1">
            <a:spLocks/>
          </p:cNvSpPr>
          <p:nvPr/>
        </p:nvSpPr>
        <p:spPr>
          <a:xfrm>
            <a:off x="576263" y="1773237"/>
            <a:ext cx="3839629" cy="4536083"/>
          </a:xfrm>
          <a:prstGeom prst="rect">
            <a:avLst/>
          </a:prstGeom>
        </p:spPr>
        <p:txBody>
          <a:bodyPr/>
          <a:lstStyle>
            <a:lvl1pPr marL="180975" indent="-180975" algn="l" defTabSz="457200" rtl="0" eaLnBrk="1" latinLnBrk="0" hangingPunct="1">
              <a:spcBef>
                <a:spcPts val="0"/>
              </a:spcBef>
              <a:spcAft>
                <a:spcPts val="1600"/>
              </a:spcAft>
              <a:buClr>
                <a:schemeClr val="tx2"/>
              </a:buClr>
              <a:buSzPct val="100000"/>
              <a:buFont typeface="Lucida Grande"/>
              <a:buChar char="￭"/>
              <a:defRPr sz="1600" kern="1200" baseline="0">
                <a:solidFill>
                  <a:schemeClr val="tx1"/>
                </a:solidFill>
                <a:latin typeface="Arial" pitchFamily="34" charset="0"/>
                <a:ea typeface="+mn-ea"/>
                <a:cs typeface="Arial" pitchFamily="34" charset="0"/>
              </a:defRPr>
            </a:lvl1pPr>
            <a:lvl2pPr marL="361950" indent="-184150"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2pPr>
            <a:lvl3pPr marL="534988" indent="-17938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3pPr>
            <a:lvl4pPr marL="715963" indent="-182563"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4pPr>
            <a:lvl5pPr marL="896938" indent="-185738" algn="l" defTabSz="457200" rtl="0" eaLnBrk="1" latinLnBrk="0" hangingPunct="1">
              <a:spcBef>
                <a:spcPts val="0"/>
              </a:spcBef>
              <a:spcAft>
                <a:spcPts val="1200"/>
              </a:spcAft>
              <a:buClr>
                <a:schemeClr val="tx2"/>
              </a:buClr>
              <a:buSzPct val="100000"/>
              <a:buFont typeface="Lucida Grande"/>
              <a:buChar char="￭"/>
              <a:defRPr sz="12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Coordinator</a:t>
            </a:r>
          </a:p>
          <a:p>
            <a:r>
              <a:rPr lang="en-US" sz="1800" dirty="0" smtClean="0"/>
              <a:t>Consistency level defined per operation</a:t>
            </a:r>
          </a:p>
          <a:p>
            <a:r>
              <a:rPr lang="en-US" sz="1800" dirty="0" smtClean="0"/>
              <a:t>Consistency level is relative to replication factor – </a:t>
            </a:r>
            <a:r>
              <a:rPr lang="en-US" sz="1800" b="1" dirty="0" smtClean="0"/>
              <a:t>NOT</a:t>
            </a:r>
            <a:r>
              <a:rPr lang="en-US" sz="1800" dirty="0" smtClean="0"/>
              <a:t> to the number of nodes in cluster</a:t>
            </a:r>
          </a:p>
          <a:p>
            <a:r>
              <a:rPr lang="en-US" sz="1800" dirty="0" smtClean="0"/>
              <a:t>Newest value returned on read</a:t>
            </a:r>
          </a:p>
          <a:p>
            <a:r>
              <a:rPr lang="en-US" sz="1800" dirty="0" smtClean="0"/>
              <a:t>Read repair</a:t>
            </a:r>
          </a:p>
          <a:p>
            <a:r>
              <a:rPr lang="en-US" sz="1800" dirty="0" smtClean="0"/>
              <a:t>Hinted handoff</a:t>
            </a:r>
          </a:p>
          <a:p>
            <a:r>
              <a:rPr lang="en-US" sz="1800" dirty="0" smtClean="0"/>
              <a:t>Anti-entropy node repair</a:t>
            </a:r>
          </a:p>
          <a:p>
            <a:r>
              <a:rPr lang="en-US" sz="1800" dirty="0" smtClean="0"/>
              <a:t>Delete inserts tombstone</a:t>
            </a:r>
          </a:p>
        </p:txBody>
      </p:sp>
    </p:spTree>
    <p:extLst>
      <p:ext uri="{BB962C8B-B14F-4D97-AF65-F5344CB8AC3E}">
        <p14:creationId xmlns:p14="http://schemas.microsoft.com/office/powerpoint/2010/main" val="259439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plate_Office 2007_en">
  <a:themeElements>
    <a:clrScheme name="Benutzerdefiniert 2">
      <a:dk1>
        <a:sysClr val="windowText" lastClr="000000"/>
      </a:dk1>
      <a:lt1>
        <a:sysClr val="window" lastClr="FFFFFF"/>
      </a:lt1>
      <a:dk2>
        <a:srgbClr val="FFC300"/>
      </a:dk2>
      <a:lt2>
        <a:srgbClr val="BFBFBF"/>
      </a:lt2>
      <a:accent1>
        <a:srgbClr val="FFC300"/>
      </a:accent1>
      <a:accent2>
        <a:srgbClr val="FFD03C"/>
      </a:accent2>
      <a:accent3>
        <a:srgbClr val="7F7F7F"/>
      </a:accent3>
      <a:accent4>
        <a:srgbClr val="A5A5A5"/>
      </a:accent4>
      <a:accent5>
        <a:srgbClr val="BFBFBF"/>
      </a:accent5>
      <a:accent6>
        <a:srgbClr val="D8D8D8"/>
      </a:accent6>
      <a:hlink>
        <a:srgbClr val="595959"/>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1626</Words>
  <Application>Microsoft Office PowerPoint</Application>
  <PresentationFormat>On-screen Show (4:3)</PresentationFormat>
  <Paragraphs>463</Paragraphs>
  <Slides>32</Slides>
  <Notes>22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Template_Office 2007_en</vt:lpstr>
      <vt:lpstr>Our First Meetup!</vt:lpstr>
      <vt:lpstr>Elevator Pitch</vt:lpstr>
      <vt:lpstr>History</vt:lpstr>
      <vt:lpstr>Use Cases</vt:lpstr>
      <vt:lpstr>Installations</vt:lpstr>
      <vt:lpstr>CAP Theorem</vt:lpstr>
      <vt:lpstr>Cluster</vt:lpstr>
      <vt:lpstr>vnodes</vt:lpstr>
      <vt:lpstr>Reads, Writes, Deletes</vt:lpstr>
      <vt:lpstr>Consistency Levels</vt:lpstr>
      <vt:lpstr>Strong and Eventual Consistency</vt:lpstr>
      <vt:lpstr>Data Model</vt:lpstr>
      <vt:lpstr>Thrift vs CQL</vt:lpstr>
      <vt:lpstr>cassandra-cli</vt:lpstr>
      <vt:lpstr>CQL 3</vt:lpstr>
      <vt:lpstr>PowerPoint Presentation</vt:lpstr>
      <vt:lpstr>Example: cassandra-cli – list</vt:lpstr>
      <vt:lpstr>Example: cqlsh – select</vt:lpstr>
      <vt:lpstr>Cassandra Limitations</vt:lpstr>
      <vt:lpstr>High-Level Clients</vt:lpstr>
      <vt:lpstr>Commit Logs, Memtables, SSTables</vt:lpstr>
      <vt:lpstr>PowerPoint Presentation</vt:lpstr>
      <vt:lpstr>Installation and Configuration</vt:lpstr>
      <vt:lpstr>O&amp;M</vt:lpstr>
      <vt:lpstr>nodetool</vt:lpstr>
      <vt:lpstr>OpsCenter</vt:lpstr>
      <vt:lpstr>OpsCenter</vt:lpstr>
      <vt:lpstr>OpsCenter</vt:lpstr>
      <vt:lpstr>DataStax</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Lukica</dc:creator>
  <cp:lastModifiedBy>Mario Lukica</cp:lastModifiedBy>
  <cp:revision>175</cp:revision>
  <dcterms:created xsi:type="dcterms:W3CDTF">2013-05-14T11:47:10Z</dcterms:created>
  <dcterms:modified xsi:type="dcterms:W3CDTF">2014-06-12T11:37:15Z</dcterms:modified>
</cp:coreProperties>
</file>