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ar-SA" sz="4400" dirty="0" err="1">
                <a:solidFill>
                  <a:schemeClr val="bg1">
                    <a:lumMod val="75000"/>
                  </a:schemeClr>
                </a:solidFill>
              </a:rPr>
              <a:t>زاكروز</a:t>
            </a:r>
            <a:r>
              <a:rPr lang="ar-SA" sz="4400" dirty="0">
                <a:solidFill>
                  <a:schemeClr val="bg1">
                    <a:lumMod val="75000"/>
                  </a:schemeClr>
                </a:solidFill>
              </a:rPr>
              <a:t> إسماعيل – حسن الزعبي</a:t>
            </a:r>
            <a:endParaRPr 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ar-SA" sz="1800" b="1" i="0" dirty="0">
                <a:solidFill>
                  <a:srgbClr val="000000"/>
                </a:solidFill>
                <a:effectLst/>
                <a:latin typeface="Tajawal-Bold"/>
              </a:rPr>
              <a:t>نهج قائم على تعلم الآلة لتوقع انسحاب</a:t>
            </a:r>
            <a:br>
              <a:rPr lang="ar-SA" sz="1800" b="1" i="0" dirty="0">
                <a:solidFill>
                  <a:srgbClr val="000000"/>
                </a:solidFill>
                <a:effectLst/>
                <a:latin typeface="Tajawal-Bold"/>
              </a:rPr>
            </a:br>
            <a:r>
              <a:rPr lang="ar-SA" sz="1800" b="1" i="0" dirty="0">
                <a:solidFill>
                  <a:srgbClr val="000000"/>
                </a:solidFill>
                <a:effectLst/>
                <a:latin typeface="Tajawal-Bold"/>
              </a:rPr>
              <a:t>عملاء البنوك التجارية</a:t>
            </a:r>
            <a:r>
              <a:rPr lang="ar-SA" dirty="0"/>
              <a:t> </a:t>
            </a:r>
            <a:br>
              <a:rPr lang="ar-SA" dirty="0"/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(total samples count):</a:t>
            </a:r>
            <a:r>
              <a:rPr lang="ar-SA" dirty="0"/>
              <a:t>10000</a:t>
            </a:r>
            <a:endParaRPr lang="en-US" dirty="0"/>
          </a:p>
          <a:p>
            <a:r>
              <a:rPr lang="en-US" dirty="0"/>
              <a:t>Train Samples Count:</a:t>
            </a:r>
            <a:r>
              <a:rPr lang="ar-SA" dirty="0"/>
              <a:t>7500</a:t>
            </a:r>
            <a:endParaRPr lang="en-US" dirty="0"/>
          </a:p>
          <a:p>
            <a:r>
              <a:rPr lang="en-US" dirty="0"/>
              <a:t>Test Samples Count:</a:t>
            </a:r>
            <a:r>
              <a:rPr lang="ar-SA" dirty="0"/>
              <a:t>2500</a:t>
            </a:r>
            <a:endParaRPr lang="en-US" dirty="0"/>
          </a:p>
          <a:p>
            <a:r>
              <a:rPr lang="en-US" dirty="0"/>
              <a:t>Input Description:[ </a:t>
            </a:r>
            <a:r>
              <a:rPr lang="en-US" dirty="0" err="1"/>
              <a:t>RowNumber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</a:t>
            </a:r>
            <a:r>
              <a:rPr lang="ar-SA" dirty="0"/>
              <a:t> </a:t>
            </a:r>
            <a:r>
              <a:rPr lang="en-US" dirty="0"/>
              <a:t>Surname,</a:t>
            </a:r>
            <a:r>
              <a:rPr lang="ar-SA" dirty="0"/>
              <a:t> </a:t>
            </a:r>
            <a:r>
              <a:rPr lang="en-US" dirty="0" err="1"/>
              <a:t>CreditScore</a:t>
            </a:r>
            <a:r>
              <a:rPr lang="en-US" dirty="0"/>
              <a:t>,</a:t>
            </a:r>
            <a:r>
              <a:rPr lang="ar-SA" dirty="0"/>
              <a:t> </a:t>
            </a:r>
            <a:r>
              <a:rPr lang="en-US" dirty="0" err="1"/>
              <a:t>CreditScore</a:t>
            </a:r>
            <a:r>
              <a:rPr lang="en-US" dirty="0"/>
              <a:t>, Gender, Age, Tenure, Balance,</a:t>
            </a:r>
            <a:r>
              <a:rPr lang="ar-SA" dirty="0"/>
              <a:t> </a:t>
            </a:r>
            <a:r>
              <a:rPr lang="en-US" dirty="0" err="1"/>
              <a:t>NumOfProducts</a:t>
            </a:r>
            <a:r>
              <a:rPr lang="en-US" dirty="0"/>
              <a:t>, </a:t>
            </a:r>
            <a:r>
              <a:rPr lang="en-US" dirty="0" err="1"/>
              <a:t>HasCrCard</a:t>
            </a:r>
            <a:r>
              <a:rPr lang="ar-SA" dirty="0"/>
              <a:t> </a:t>
            </a:r>
            <a:r>
              <a:rPr lang="en-US" dirty="0" err="1"/>
              <a:t>IsActiveMember</a:t>
            </a:r>
            <a:r>
              <a:rPr lang="en-US" dirty="0"/>
              <a:t>, </a:t>
            </a:r>
            <a:r>
              <a:rPr lang="en-US" dirty="0" err="1"/>
              <a:t>EstimatedSalary</a:t>
            </a:r>
            <a:r>
              <a:rPr lang="en-US" dirty="0"/>
              <a:t>, Complain, Card Type, Point Earned ]</a:t>
            </a:r>
          </a:p>
          <a:p>
            <a:r>
              <a:rPr lang="en-US" dirty="0"/>
              <a:t>Output Description: Exited</a:t>
            </a:r>
          </a:p>
        </p:txBody>
      </p:sp>
    </p:spTree>
    <p:extLst>
      <p:ext uri="{BB962C8B-B14F-4D97-AF65-F5344CB8AC3E}">
        <p14:creationId xmlns:p14="http://schemas.microsoft.com/office/powerpoint/2010/main" val="7433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sample of an input line</a:t>
            </a:r>
          </a:p>
          <a:p>
            <a:endParaRPr lang="en-US" dirty="0"/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D5074575-159F-7513-D7E2-FC8F4E0C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59623"/>
              </p:ext>
            </p:extLst>
          </p:nvPr>
        </p:nvGraphicFramePr>
        <p:xfrm>
          <a:off x="287383" y="2687320"/>
          <a:ext cx="115998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34">
                  <a:extLst>
                    <a:ext uri="{9D8B030D-6E8A-4147-A177-3AD203B41FA5}">
                      <a16:colId xmlns:a16="http://schemas.microsoft.com/office/drawing/2014/main" val="2614855472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2138736855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1423528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604121037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1508050167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510111034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2867810572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833986328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233277015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894973963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718046088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141498595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1578601754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186948640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158940058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94561651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2786272002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22684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CreditScore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NumOfProducts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HasCrCard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IsActiveMember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Complain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Satisfaction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Earned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15634602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Hargrave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619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France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Female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42.0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101348.88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316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08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5342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Mention the preprocessing which is always done in all of your </a:t>
            </a:r>
            <a:r>
              <a:rPr lang="en-US" dirty="0" err="1"/>
              <a:t>experiements</a:t>
            </a:r>
            <a:r>
              <a:rPr lang="en-US" dirty="0"/>
              <a:t>.</a:t>
            </a:r>
          </a:p>
          <a:p>
            <a:r>
              <a:rPr lang="en-US" dirty="0"/>
              <a:t>1- Deleting </a:t>
            </a:r>
            <a:r>
              <a:rPr lang="en-US" dirty="0" err="1"/>
              <a:t>unuseful</a:t>
            </a:r>
            <a:r>
              <a:rPr lang="en-US" dirty="0"/>
              <a:t> features ["</a:t>
            </a:r>
            <a:r>
              <a:rPr lang="en-US" dirty="0" err="1"/>
              <a:t>RowNumber</a:t>
            </a:r>
            <a:r>
              <a:rPr lang="en-US" dirty="0"/>
              <a:t>", "</a:t>
            </a:r>
            <a:r>
              <a:rPr lang="en-US" dirty="0" err="1"/>
              <a:t>CustomerId</a:t>
            </a:r>
            <a:r>
              <a:rPr lang="en-US" dirty="0"/>
              <a:t>", "Surname"]</a:t>
            </a:r>
          </a:p>
          <a:p>
            <a:r>
              <a:rPr lang="en-US" dirty="0"/>
              <a:t>2- </a:t>
            </a:r>
            <a:r>
              <a:rPr lang="en-US" dirty="0" err="1"/>
              <a:t>Cheack</a:t>
            </a:r>
            <a:r>
              <a:rPr lang="en-US" dirty="0"/>
              <a:t> Outlier in numerical Data</a:t>
            </a:r>
          </a:p>
          <a:p>
            <a:r>
              <a:rPr lang="en-US" dirty="0"/>
              <a:t>3- drop column [“Complain”] : because We can find that there is a high correlation between complain parameter and the target variable</a:t>
            </a:r>
          </a:p>
          <a:p>
            <a:r>
              <a:rPr lang="en-US" dirty="0"/>
              <a:t>4- </a:t>
            </a:r>
            <a:r>
              <a:rPr lang="en-US" dirty="0" err="1"/>
              <a:t>maping</a:t>
            </a:r>
            <a:r>
              <a:rPr lang="en-US" dirty="0"/>
              <a:t> (</a:t>
            </a:r>
            <a:r>
              <a:rPr lang="en-US" dirty="0" err="1"/>
              <a:t>HasCrCard</a:t>
            </a:r>
            <a:r>
              <a:rPr lang="en-US" dirty="0"/>
              <a:t>, </a:t>
            </a:r>
            <a:r>
              <a:rPr lang="en-US" dirty="0" err="1"/>
              <a:t>IsActiveMember</a:t>
            </a:r>
            <a:r>
              <a:rPr lang="en-US" dirty="0"/>
              <a:t>) features </a:t>
            </a:r>
          </a:p>
          <a:p>
            <a:r>
              <a:rPr lang="en-US" dirty="0"/>
              <a:t>5- Feature Engineering:</a:t>
            </a:r>
          </a:p>
          <a:p>
            <a:r>
              <a:rPr lang="en-US" dirty="0"/>
              <a:t>    - Balance salary rate </a:t>
            </a:r>
          </a:p>
          <a:p>
            <a:r>
              <a:rPr lang="en-US" dirty="0"/>
              <a:t>    - Product utilization rate by year</a:t>
            </a:r>
          </a:p>
          <a:p>
            <a:r>
              <a:rPr lang="en-US" dirty="0"/>
              <a:t>    - Tenure rate by age</a:t>
            </a:r>
          </a:p>
          <a:p>
            <a:r>
              <a:rPr lang="en-US" dirty="0"/>
              <a:t>    - Credit score rate by age</a:t>
            </a:r>
          </a:p>
          <a:p>
            <a:r>
              <a:rPr lang="en-US" dirty="0"/>
              <a:t>    - Countries monthly average salaries </a:t>
            </a:r>
          </a:p>
          <a:p>
            <a:r>
              <a:rPr lang="en-US" dirty="0"/>
              <a:t> 6- one hot encoding </a:t>
            </a:r>
          </a:p>
          <a:p>
            <a:r>
              <a:rPr lang="en-US" dirty="0"/>
              <a:t> 7- </a:t>
            </a:r>
            <a:r>
              <a:rPr lang="en-US" dirty="0" err="1"/>
              <a:t>Normlazation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6C2C97-ECC1-BE41-23C9-3B22DC01F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عنصر نائب للمحتوى 7">
            <a:extLst>
              <a:ext uri="{FF2B5EF4-FFF2-40B4-BE49-F238E27FC236}">
                <a16:creationId xmlns:a16="http://schemas.microsoft.com/office/drawing/2014/main" id="{0DF548E8-3EB7-75DE-BA45-6E3281F6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liner model we </a:t>
            </a:r>
            <a:r>
              <a:rPr lang="en-US" dirty="0" err="1"/>
              <a:t>choise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For non liner we take svc using </a:t>
            </a:r>
            <a:r>
              <a:rPr lang="en-US" dirty="0" err="1"/>
              <a:t>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ar-SA" dirty="0"/>
          </a:p>
          <a:p>
            <a:r>
              <a:rPr lang="en-US" dirty="0"/>
              <a:t>F1 score</a:t>
            </a:r>
            <a:endParaRPr lang="ar-SA" dirty="0"/>
          </a:p>
          <a:p>
            <a:r>
              <a:rPr lang="en-US" dirty="0"/>
              <a:t>For svc and </a:t>
            </a:r>
            <a:r>
              <a:rPr lang="en-US" dirty="0" err="1"/>
              <a:t>LogisticRegression</a:t>
            </a:r>
            <a:r>
              <a:rPr lang="en-US" dirty="0"/>
              <a:t> has been evaluated by [</a:t>
            </a:r>
            <a:r>
              <a:rPr lang="en-US" dirty="0" err="1"/>
              <a:t>roc_curve</a:t>
            </a:r>
            <a:r>
              <a:rPr lang="en-US" dirty="0"/>
              <a:t>, </a:t>
            </a:r>
            <a:r>
              <a:rPr lang="en-US" dirty="0" err="1"/>
              <a:t>roc_auc_lr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845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14" y="-152400"/>
            <a:ext cx="8596668" cy="132080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28267"/>
              </p:ext>
            </p:extLst>
          </p:nvPr>
        </p:nvGraphicFramePr>
        <p:xfrm>
          <a:off x="403014" y="508000"/>
          <a:ext cx="9511695" cy="622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  <a:r>
                        <a:rPr lang="en-US" baseline="0" dirty="0"/>
                        <a:t> you though about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Regression performed well with balanced data but showed lower performance with imbalanced data.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0.72, F1 Score: 0.72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provided good accuracy but was prone to overfitting in imbalanced datasets.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0.81, F1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achieved high accuracy and F1 scores, indicating robust performance across various data splits.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0.83, F1 Score: 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err="1">
                          <a:solidFill>
                            <a:srgbClr val="616161"/>
                          </a:solidFill>
                          <a:latin typeface="Proxima Nova"/>
                        </a:rPr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 delivered the best performance with high accuracy and F1 score, proving effective in handling both balanced and imbalanced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0.88, F1 Score: 0.88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err="1">
                          <a:solidFill>
                            <a:srgbClr val="616161"/>
                          </a:solidFill>
                          <a:latin typeface="Proxima Nova"/>
                        </a:rPr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was the top performer, slightly ahead of </a:t>
                      </a:r>
                      <a:r>
                        <a:rPr lang="en-US" sz="1800" b="0" i="0" dirty="0" err="1">
                          <a:solidFill>
                            <a:srgbClr val="616161"/>
                          </a:solidFill>
                          <a:latin typeface="Proxima Nova"/>
                        </a:rPr>
                        <a:t>XGBoost</a:t>
                      </a: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, showing excellent handling of categorical features.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0.89, F1 Score: 0.88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Support Vector Machine (SVM):</a:t>
                      </a: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showed strong results, especially with balanced datasets, and demonstrated good generalization capabilities.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0.85, F1 Score: 0.84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01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9611"/>
              </p:ext>
            </p:extLst>
          </p:nvPr>
        </p:nvGraphicFramePr>
        <p:xfrm>
          <a:off x="443877" y="1270000"/>
          <a:ext cx="1075075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  <a:r>
                        <a:rPr lang="en-US" baseline="0" dirty="0"/>
                        <a:t> you though about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Hard Voting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combined the predictions of multiple models and achieved high accuracy.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0.88, F1 Score: 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Soft Voting: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which considers the predicted probabilities, provided the best overall performance.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0.89, F1 Score: 0.88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err="1">
                          <a:solidFill>
                            <a:srgbClr val="616161"/>
                          </a:solidFill>
                          <a:latin typeface="Proxima Nova"/>
                        </a:rPr>
                        <a:t>Undersampling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Improved F1 Score with reduced data size, but overall accuracy decreased due to less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0.75, F1 Score: 0.75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Oversampling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Oversampling balanced the dataset by increasing minority class samples, resulting in significant performance improvement.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0.88, F1 Score: 0.88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0.75 Bagging (Bootstrap Aggregating) helped to reduce variance by averaging multiple models trained on different subsets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0.75, F1 Score: 0.75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616161"/>
                          </a:solidFill>
                          <a:latin typeface="Proxima Nova"/>
                        </a:rPr>
                        <a:t>Pasting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Pasting, similar to bagging but without replacement, showed equivalent performance, demonstrating its robustness.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616161"/>
                          </a:solidFill>
                          <a:latin typeface="Proxima Nova"/>
                        </a:rPr>
                        <a:t>Accuracy: 0.75, F1 Score: 0.75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3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92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598</Words>
  <Application>Microsoft Office PowerPoint</Application>
  <PresentationFormat>شاشة عريضة</PresentationFormat>
  <Paragraphs>115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5" baseType="lpstr">
      <vt:lpstr>Arial</vt:lpstr>
      <vt:lpstr>Proxima Nova</vt:lpstr>
      <vt:lpstr>Tajawal-Bold</vt:lpstr>
      <vt:lpstr>Trebuchet MS</vt:lpstr>
      <vt:lpstr>Wingdings 3</vt:lpstr>
      <vt:lpstr>Facet</vt:lpstr>
      <vt:lpstr>زاكروز إسماعيل – حسن الزعبي</vt:lpstr>
      <vt:lpstr>Dataset-1</vt:lpstr>
      <vt:lpstr>Dataset-2</vt:lpstr>
      <vt:lpstr>Preprocessing</vt:lpstr>
      <vt:lpstr>Base Model</vt:lpstr>
      <vt:lpstr>Evaluation Method</vt:lpstr>
      <vt:lpstr>Experiments</vt:lpstr>
      <vt:lpstr>Experiments</vt:lpstr>
      <vt:lpstr>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Hasan Alzoubi</cp:lastModifiedBy>
  <cp:revision>28</cp:revision>
  <dcterms:created xsi:type="dcterms:W3CDTF">2024-06-25T15:25:32Z</dcterms:created>
  <dcterms:modified xsi:type="dcterms:W3CDTF">2024-06-25T21:32:02Z</dcterms:modified>
</cp:coreProperties>
</file>