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98" r:id="rId5"/>
    <p:sldId id="300" r:id="rId6"/>
    <p:sldId id="301" r:id="rId7"/>
    <p:sldId id="302" r:id="rId8"/>
    <p:sldId id="303" r:id="rId9"/>
    <p:sldId id="304" r:id="rId10"/>
    <p:sldId id="305" r:id="rId11"/>
    <p:sldId id="306" r:id="rId12"/>
    <p:sldId id="307" r:id="rId13"/>
    <p:sldId id="308" r:id="rId14"/>
    <p:sldId id="310"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2" autoAdjust="0"/>
    <p:restoredTop sz="72598" autoAdjust="0"/>
  </p:normalViewPr>
  <p:slideViewPr>
    <p:cSldViewPr snapToGrid="0">
      <p:cViewPr varScale="1">
        <p:scale>
          <a:sx n="70" d="100"/>
          <a:sy n="70" d="100"/>
        </p:scale>
        <p:origin x="80" y="240"/>
      </p:cViewPr>
      <p:guideLst/>
    </p:cSldViewPr>
  </p:slideViewPr>
  <p:outlineViewPr>
    <p:cViewPr>
      <p:scale>
        <a:sx n="33" d="100"/>
        <a:sy n="33" d="100"/>
      </p:scale>
      <p:origin x="0" y="-4356"/>
    </p:cViewPr>
  </p:outlineViewPr>
  <p:notesTextViewPr>
    <p:cViewPr>
      <p:scale>
        <a:sx n="1" d="1"/>
        <a:sy n="1" d="1"/>
      </p:scale>
      <p:origin x="0" y="0"/>
    </p:cViewPr>
  </p:notesTextViewPr>
  <p:notesViewPr>
    <p:cSldViewPr snapToGrid="0">
      <p:cViewPr varScale="1">
        <p:scale>
          <a:sx n="82" d="100"/>
          <a:sy n="82" d="100"/>
        </p:scale>
        <p:origin x="2500"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0F53C-7B06-43CB-852A-F1060E6FAC02}"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05276-F0ED-4FC5-B803-CEC940B7195D}" type="slidenum">
              <a:rPr lang="en-US" smtClean="0"/>
              <a:t>‹#›</a:t>
            </a:fld>
            <a:endParaRPr lang="en-US"/>
          </a:p>
        </p:txBody>
      </p:sp>
    </p:spTree>
    <p:extLst>
      <p:ext uri="{BB962C8B-B14F-4D97-AF65-F5344CB8AC3E}">
        <p14:creationId xmlns:p14="http://schemas.microsoft.com/office/powerpoint/2010/main" val="120105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slide discuss the background of the project, I/E why it was completed – to complete the capstone project, and a background of the author – student at the university in a degree program studying data analytics.</a:t>
            </a:r>
          </a:p>
        </p:txBody>
      </p:sp>
      <p:sp>
        <p:nvSpPr>
          <p:cNvPr id="4" name="Slide Number Placeholder 3"/>
          <p:cNvSpPr>
            <a:spLocks noGrp="1"/>
          </p:cNvSpPr>
          <p:nvPr>
            <p:ph type="sldNum" sz="quarter" idx="5"/>
          </p:nvPr>
        </p:nvSpPr>
        <p:spPr/>
        <p:txBody>
          <a:bodyPr/>
          <a:lstStyle/>
          <a:p>
            <a:fld id="{12305276-F0ED-4FC5-B803-CEC940B7195D}" type="slidenum">
              <a:rPr lang="en-US" smtClean="0"/>
              <a:t>1</a:t>
            </a:fld>
            <a:endParaRPr lang="en-US"/>
          </a:p>
        </p:txBody>
      </p:sp>
    </p:spTree>
    <p:extLst>
      <p:ext uri="{BB962C8B-B14F-4D97-AF65-F5344CB8AC3E}">
        <p14:creationId xmlns:p14="http://schemas.microsoft.com/office/powerpoint/2010/main" val="428216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current ratio is a measure of short-term debt and is defined as current assets divided by liabilities.  Current in this case is one year or less, this is then compared to the company’s stock capitalization, or the stock price multiplied by the outstanding shares to analyze the relationship be between the two data points.  This research intends to help decision makers at companies in the future adopt best practices guidelines, a tool to help financial officers stay within the boundaries of success.  Furthermore, if there is a more recent change based on the great recession or the field in which the company operates.</a:t>
            </a:r>
          </a:p>
          <a:p>
            <a:r>
              <a:rPr lang="en-US" sz="1200" kern="1200" dirty="0">
                <a:solidFill>
                  <a:schemeClr val="tx1"/>
                </a:solidFill>
                <a:effectLst/>
                <a:latin typeface="+mn-lt"/>
                <a:ea typeface="+mn-ea"/>
                <a:cs typeface="+mn-cs"/>
              </a:rPr>
              <a:t>           In previous research there have been mixed findings, some define that there is a relationship between the two variables in a positive nature but was narrow in its study.  Other broader studies imply that there should be very little or detailed study of the two variables independently and that using summary data would have ill effects.</a:t>
            </a:r>
          </a:p>
          <a:p>
            <a:r>
              <a:rPr lang="en-US" sz="1200" kern="1200" dirty="0">
                <a:solidFill>
                  <a:schemeClr val="tx1"/>
                </a:solidFill>
                <a:effectLst/>
                <a:latin typeface="+mn-lt"/>
                <a:ea typeface="+mn-ea"/>
                <a:cs typeface="+mn-cs"/>
              </a:rPr>
              <a:t>           Using the data made available by the NASDAQ exchange the author found that there is little to no correlation over time using a Pearson correlation analysis as well as a linear regression and scatter plots that yielded inconclusive results, and that there has been little change over the last decade.  It is important to note that the current ratio has increased over time, and more research should likely be conducted as to the growth of the ratio over the course of time and what impact that has had on the economy.</a:t>
            </a:r>
          </a:p>
          <a:p>
            <a:r>
              <a:rPr lang="en-US" sz="1200" kern="1200" dirty="0">
                <a:solidFill>
                  <a:schemeClr val="tx1"/>
                </a:solidFill>
                <a:effectLst/>
                <a:latin typeface="+mn-lt"/>
                <a:ea typeface="+mn-ea"/>
                <a:cs typeface="+mn-cs"/>
              </a:rPr>
              <a:t> </a:t>
            </a:r>
          </a:p>
          <a:p>
            <a:r>
              <a:rPr lang="en-US" sz="1200" i="1" kern="1200" dirty="0">
                <a:solidFill>
                  <a:schemeClr val="tx1"/>
                </a:solidFill>
                <a:effectLst/>
                <a:latin typeface="+mn-lt"/>
                <a:ea typeface="+mn-ea"/>
                <a:cs typeface="+mn-cs"/>
              </a:rPr>
              <a:t>Keywords: Current Ratio, NASDAQ, Market Capitalization, Pearson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2305276-F0ED-4FC5-B803-CEC940B7195D}" type="slidenum">
              <a:rPr lang="en-US" smtClean="0"/>
              <a:t>2</a:t>
            </a:fld>
            <a:endParaRPr lang="en-US"/>
          </a:p>
        </p:txBody>
      </p:sp>
    </p:spTree>
    <p:extLst>
      <p:ext uri="{BB962C8B-B14F-4D97-AF65-F5344CB8AC3E}">
        <p14:creationId xmlns:p14="http://schemas.microsoft.com/office/powerpoint/2010/main" val="146669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Ratio is the current assets over the current liabilities</a:t>
            </a:r>
          </a:p>
          <a:p>
            <a:endParaRPr lang="en-US" dirty="0"/>
          </a:p>
          <a:p>
            <a:r>
              <a:rPr lang="en-US" dirty="0"/>
              <a:t>“Current” means due in the next year and is a GAAP measurement (Generally Accepted Accounting Principals)</a:t>
            </a:r>
          </a:p>
          <a:p>
            <a:endParaRPr lang="en-US" dirty="0"/>
          </a:p>
          <a:p>
            <a:r>
              <a:rPr lang="en-US" dirty="0"/>
              <a:t>Market Capitalization is stock price multiplied by outstanding shares   -  Much better than simply reviewing price as there are items that are not related to the overall value that may change price – splits.</a:t>
            </a:r>
          </a:p>
          <a:p>
            <a:endParaRPr lang="en-US" dirty="0"/>
          </a:p>
          <a:p>
            <a:r>
              <a:rPr lang="en-US" dirty="0"/>
              <a:t>What is a correlation, how would we expect it to be in line</a:t>
            </a:r>
          </a:p>
          <a:p>
            <a:endParaRPr lang="en-US" dirty="0"/>
          </a:p>
          <a:p>
            <a:r>
              <a:rPr lang="en-US" dirty="0"/>
              <a:t>Help management decision making – provide guidelines for future investments</a:t>
            </a:r>
          </a:p>
          <a:p>
            <a:endParaRPr lang="en-US" dirty="0"/>
          </a:p>
          <a:p>
            <a:r>
              <a:rPr lang="en-US" dirty="0"/>
              <a:t>Establish a benchmark and see if things have changed over the last decade where interest rates were at historical lows.</a:t>
            </a:r>
          </a:p>
          <a:p>
            <a:endParaRPr lang="en-US" dirty="0"/>
          </a:p>
          <a:p>
            <a:r>
              <a:rPr lang="en-US" dirty="0" err="1"/>
              <a:t>Investopeida</a:t>
            </a:r>
            <a:endParaRPr lang="en-US" dirty="0"/>
          </a:p>
        </p:txBody>
      </p:sp>
      <p:sp>
        <p:nvSpPr>
          <p:cNvPr id="4" name="Slide Number Placeholder 3"/>
          <p:cNvSpPr>
            <a:spLocks noGrp="1"/>
          </p:cNvSpPr>
          <p:nvPr>
            <p:ph type="sldNum" sz="quarter" idx="5"/>
          </p:nvPr>
        </p:nvSpPr>
        <p:spPr/>
        <p:txBody>
          <a:bodyPr/>
          <a:lstStyle/>
          <a:p>
            <a:fld id="{12305276-F0ED-4FC5-B803-CEC940B7195D}" type="slidenum">
              <a:rPr lang="en-US" smtClean="0"/>
              <a:t>3</a:t>
            </a:fld>
            <a:endParaRPr lang="en-US"/>
          </a:p>
        </p:txBody>
      </p:sp>
    </p:spTree>
    <p:extLst>
      <p:ext uri="{BB962C8B-B14F-4D97-AF65-F5344CB8AC3E}">
        <p14:creationId xmlns:p14="http://schemas.microsoft.com/office/powerpoint/2010/main" val="279845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Manufacturing companies in </a:t>
            </a:r>
            <a:r>
              <a:rPr lang="en-US" dirty="0" err="1"/>
              <a:t>sri</a:t>
            </a:r>
            <a:r>
              <a:rPr lang="en-US" dirty="0"/>
              <a:t> Lanka found that there was a positive result by being more liquid, taking risk at a higher leverage was not ideal</a:t>
            </a:r>
          </a:p>
          <a:p>
            <a:endParaRPr lang="en-US" dirty="0"/>
          </a:p>
          <a:p>
            <a:pPr marL="171450" indent="-171450">
              <a:buFontTx/>
              <a:buChar char="-"/>
            </a:pPr>
            <a:r>
              <a:rPr lang="en-US" dirty="0"/>
              <a:t>Study in </a:t>
            </a:r>
            <a:r>
              <a:rPr lang="en-US" dirty="0" err="1"/>
              <a:t>india</a:t>
            </a:r>
            <a:r>
              <a:rPr lang="en-US" dirty="0"/>
              <a:t> technology companies found a similar result in the field of technology, companies that typically have higher research costs and borrow at higher rates</a:t>
            </a:r>
          </a:p>
          <a:p>
            <a:pPr marL="171450" indent="-171450">
              <a:buFontTx/>
              <a:buChar char="-"/>
            </a:pPr>
            <a:endParaRPr lang="en-US" dirty="0"/>
          </a:p>
          <a:p>
            <a:pPr marL="171450" indent="-171450">
              <a:buFontTx/>
              <a:buChar char="-"/>
            </a:pPr>
            <a:r>
              <a:rPr lang="en-US" dirty="0"/>
              <a:t>Why not to use excel, effect of debt on GDP</a:t>
            </a:r>
          </a:p>
          <a:p>
            <a:pPr marL="171450" indent="-171450">
              <a:buFontTx/>
              <a:buChar char="-"/>
            </a:pPr>
            <a:endParaRPr lang="en-US" dirty="0"/>
          </a:p>
          <a:p>
            <a:pPr marL="171450" indent="-171450">
              <a:buFontTx/>
              <a:buChar char="-"/>
            </a:pPr>
            <a:r>
              <a:rPr lang="en-US" dirty="0"/>
              <a:t>Are emerging markets different than more established markets?</a:t>
            </a:r>
          </a:p>
          <a:p>
            <a:pPr marL="171450" indent="-171450">
              <a:buFontTx/>
              <a:buChar char="-"/>
            </a:pPr>
            <a:endParaRPr lang="en-US" dirty="0"/>
          </a:p>
          <a:p>
            <a:pPr marL="171450" indent="-171450">
              <a:buFontTx/>
              <a:buChar char="-"/>
            </a:pPr>
            <a:r>
              <a:rPr lang="en-US" dirty="0"/>
              <a:t>It has been mention that these ratios are nice on their own, but that one has to look at a more holistic view of each company rather than assuming things based simply on one ratio or another.</a:t>
            </a:r>
          </a:p>
        </p:txBody>
      </p:sp>
      <p:sp>
        <p:nvSpPr>
          <p:cNvPr id="4" name="Slide Number Placeholder 3"/>
          <p:cNvSpPr>
            <a:spLocks noGrp="1"/>
          </p:cNvSpPr>
          <p:nvPr>
            <p:ph type="sldNum" sz="quarter" idx="5"/>
          </p:nvPr>
        </p:nvSpPr>
        <p:spPr/>
        <p:txBody>
          <a:bodyPr/>
          <a:lstStyle/>
          <a:p>
            <a:fld id="{12305276-F0ED-4FC5-B803-CEC940B7195D}" type="slidenum">
              <a:rPr lang="en-US" smtClean="0"/>
              <a:t>8</a:t>
            </a:fld>
            <a:endParaRPr lang="en-US"/>
          </a:p>
        </p:txBody>
      </p:sp>
    </p:spTree>
    <p:extLst>
      <p:ext uri="{BB962C8B-B14F-4D97-AF65-F5344CB8AC3E}">
        <p14:creationId xmlns:p14="http://schemas.microsoft.com/office/powerpoint/2010/main" val="364560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305276-F0ED-4FC5-B803-CEC940B7195D}" type="slidenum">
              <a:rPr lang="en-US" smtClean="0"/>
              <a:t>9</a:t>
            </a:fld>
            <a:endParaRPr lang="en-US"/>
          </a:p>
        </p:txBody>
      </p:sp>
    </p:spTree>
    <p:extLst>
      <p:ext uri="{BB962C8B-B14F-4D97-AF65-F5344CB8AC3E}">
        <p14:creationId xmlns:p14="http://schemas.microsoft.com/office/powerpoint/2010/main" val="24049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ool.com/investing/general/2014/01/06/why-great-ceos-ignore-their-companys-stock-price.aspx" TargetMode="External"/><Relationship Id="rId2" Type="http://schemas.openxmlformats.org/officeDocument/2006/relationships/hyperlink" Target="https://ijstm.inarah.co.id/index.php/ijstm/article/download/44/30/" TargetMode="External"/><Relationship Id="rId1" Type="http://schemas.openxmlformats.org/officeDocument/2006/relationships/slideLayout" Target="../slideLayouts/slideLayout2.xml"/><Relationship Id="rId4" Type="http://schemas.openxmlformats.org/officeDocument/2006/relationships/hyperlink" Target="https://macrotrends.net/definitions/terms/quick-ratio/"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1886" y="1263808"/>
            <a:ext cx="3325837" cy="3113120"/>
          </a:xfrm>
        </p:spPr>
        <p:txBody>
          <a:bodyPr anchor="b">
            <a:noAutofit/>
          </a:bodyPr>
          <a:lstStyle/>
          <a:p>
            <a:r>
              <a:rPr lang="en-US" sz="3600" dirty="0">
                <a:solidFill>
                  <a:schemeClr val="tx1"/>
                </a:solidFill>
              </a:rPr>
              <a:t>Current Ratio Compared to Market Capitalization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Michael Willis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b="0" i="0" dirty="0">
                <a:solidFill>
                  <a:srgbClr val="000000"/>
                </a:solidFill>
                <a:effectLst/>
                <a:latin typeface="Lato Extended"/>
              </a:rPr>
              <a:t>Findings</a:t>
            </a:r>
            <a:endParaRPr lang="en-US" dirty="0"/>
          </a:p>
        </p:txBody>
      </p:sp>
      <p:sp>
        <p:nvSpPr>
          <p:cNvPr id="5" name="Content Placeholder 4">
            <a:extLst>
              <a:ext uri="{FF2B5EF4-FFF2-40B4-BE49-F238E27FC236}">
                <a16:creationId xmlns:a16="http://schemas.microsoft.com/office/drawing/2014/main" id="{43791765-2D90-90E9-ECC0-22130D52E52B}"/>
              </a:ext>
            </a:extLst>
          </p:cNvPr>
          <p:cNvSpPr>
            <a:spLocks noGrp="1"/>
          </p:cNvSpPr>
          <p:nvPr>
            <p:ph idx="1"/>
          </p:nvPr>
        </p:nvSpPr>
        <p:spPr>
          <a:xfrm>
            <a:off x="1097280" y="3496056"/>
            <a:ext cx="5367528" cy="2262631"/>
          </a:xfrm>
        </p:spPr>
        <p:txBody>
          <a:bodyPr/>
          <a:lstStyle/>
          <a:p>
            <a:r>
              <a:rPr lang="en-US" dirty="0"/>
              <a:t> - Singular result on overall data</a:t>
            </a:r>
          </a:p>
          <a:p>
            <a:r>
              <a:rPr lang="en-US" dirty="0"/>
              <a:t>- Values over time</a:t>
            </a:r>
          </a:p>
          <a:p>
            <a:r>
              <a:rPr lang="en-US" dirty="0"/>
              <a:t>- Values by Segment</a:t>
            </a:r>
          </a:p>
          <a:p>
            <a:r>
              <a:rPr lang="en-US" dirty="0"/>
              <a:t>- Outliers</a:t>
            </a:r>
          </a:p>
        </p:txBody>
      </p:sp>
      <p:pic>
        <p:nvPicPr>
          <p:cNvPr id="1026" name="Picture 1">
            <a:extLst>
              <a:ext uri="{FF2B5EF4-FFF2-40B4-BE49-F238E27FC236}">
                <a16:creationId xmlns:a16="http://schemas.microsoft.com/office/drawing/2014/main" id="{0592E56A-6DF5-1B16-6EF5-2C5C35F6D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607" y="2353183"/>
            <a:ext cx="3575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89583D10-B7EE-8279-2DF4-E35EDA23D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526" y="2353183"/>
            <a:ext cx="25971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21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b="0" i="0" dirty="0">
                <a:solidFill>
                  <a:srgbClr val="2D3B45"/>
                </a:solidFill>
                <a:effectLst/>
                <a:latin typeface="Lato Extended"/>
              </a:rPr>
              <a:t>Conclusion</a:t>
            </a:r>
            <a:endParaRPr lang="en-US" dirty="0"/>
          </a:p>
        </p:txBody>
      </p:sp>
      <p:sp>
        <p:nvSpPr>
          <p:cNvPr id="5" name="Content Placeholder 4">
            <a:extLst>
              <a:ext uri="{FF2B5EF4-FFF2-40B4-BE49-F238E27FC236}">
                <a16:creationId xmlns:a16="http://schemas.microsoft.com/office/drawing/2014/main" id="{93F5917B-4DE9-2470-3961-E24965F00A77}"/>
              </a:ext>
            </a:extLst>
          </p:cNvPr>
          <p:cNvSpPr>
            <a:spLocks noGrp="1"/>
          </p:cNvSpPr>
          <p:nvPr>
            <p:ph idx="1"/>
          </p:nvPr>
        </p:nvSpPr>
        <p:spPr/>
        <p:txBody>
          <a:bodyPr/>
          <a:lstStyle/>
          <a:p>
            <a:r>
              <a:rPr lang="en-US" dirty="0"/>
              <a:t>- Acceptance of Null Hypotheses</a:t>
            </a:r>
          </a:p>
          <a:p>
            <a:r>
              <a:rPr lang="en-US" dirty="0"/>
              <a:t>- Meaning of acceptance</a:t>
            </a:r>
          </a:p>
          <a:p>
            <a:r>
              <a:rPr lang="en-US" dirty="0"/>
              <a:t>- Future Research</a:t>
            </a:r>
          </a:p>
          <a:p>
            <a:r>
              <a:rPr lang="en-US" dirty="0"/>
              <a:t>- Comparison to research</a:t>
            </a:r>
          </a:p>
          <a:p>
            <a:r>
              <a:rPr lang="en-US" dirty="0"/>
              <a:t>- Future Questions</a:t>
            </a:r>
          </a:p>
        </p:txBody>
      </p:sp>
    </p:spTree>
    <p:extLst>
      <p:ext uri="{BB962C8B-B14F-4D97-AF65-F5344CB8AC3E}">
        <p14:creationId xmlns:p14="http://schemas.microsoft.com/office/powerpoint/2010/main" val="3900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References</a:t>
            </a:r>
          </a:p>
        </p:txBody>
      </p:sp>
      <p:sp>
        <p:nvSpPr>
          <p:cNvPr id="5" name="Content Placeholder 4">
            <a:extLst>
              <a:ext uri="{FF2B5EF4-FFF2-40B4-BE49-F238E27FC236}">
                <a16:creationId xmlns:a16="http://schemas.microsoft.com/office/drawing/2014/main" id="{B9C2C425-6368-542C-FE10-0977FF2865EA}"/>
              </a:ext>
            </a:extLst>
          </p:cNvPr>
          <p:cNvSpPr>
            <a:spLocks noGrp="1"/>
          </p:cNvSpPr>
          <p:nvPr>
            <p:ph idx="1"/>
          </p:nvPr>
        </p:nvSpPr>
        <p:spPr/>
        <p:txBody>
          <a:bodyPr>
            <a:normAutofit fontScale="85000" lnSpcReduction="10000"/>
          </a:bodyPr>
          <a:lstStyle/>
          <a:p>
            <a:r>
              <a:rPr lang="en-US" sz="1800" dirty="0">
                <a:solidFill>
                  <a:srgbClr val="000000"/>
                </a:solidFill>
                <a:effectLst/>
                <a:latin typeface="Times New Roman" panose="02020603050405020304" pitchFamily="18" charset="0"/>
                <a:ea typeface="Times New Roman" panose="02020603050405020304" pitchFamily="18" charset="0"/>
              </a:rPr>
              <a:t>Nasdaq, Inc. (2022). Nasdaq Data Link. https://www.nasdaq.com/nasdaq-data-link</a:t>
            </a:r>
            <a:endParaRPr lang="en-US" sz="1800" dirty="0">
              <a:effectLst/>
              <a:latin typeface="Times New Roman" panose="02020603050405020304" pitchFamily="18" charset="0"/>
              <a:ea typeface="Times New Roman" panose="02020603050405020304" pitchFamily="18" charset="0"/>
            </a:endParaRPr>
          </a:p>
          <a:p>
            <a:r>
              <a:rPr lang="en-US" sz="1800" dirty="0" err="1">
                <a:solidFill>
                  <a:srgbClr val="000000"/>
                </a:solidFill>
                <a:effectLst/>
                <a:latin typeface="Times New Roman" panose="02020603050405020304" pitchFamily="18" charset="0"/>
                <a:ea typeface="Times New Roman" panose="02020603050405020304" pitchFamily="18" charset="0"/>
              </a:rPr>
              <a:t>Suryana</a:t>
            </a:r>
            <a:r>
              <a:rPr lang="en-US" sz="1800" dirty="0">
                <a:solidFill>
                  <a:srgbClr val="000000"/>
                </a:solidFill>
                <a:effectLst/>
                <a:latin typeface="Times New Roman" panose="02020603050405020304" pitchFamily="18" charset="0"/>
                <a:ea typeface="Times New Roman" panose="02020603050405020304" pitchFamily="18" charset="0"/>
              </a:rPr>
              <a:t>, N., &amp; </a:t>
            </a:r>
            <a:r>
              <a:rPr lang="en-US" sz="1800" dirty="0" err="1">
                <a:solidFill>
                  <a:srgbClr val="000000"/>
                </a:solidFill>
                <a:effectLst/>
                <a:latin typeface="Times New Roman" panose="02020603050405020304" pitchFamily="18" charset="0"/>
                <a:ea typeface="Times New Roman" panose="02020603050405020304" pitchFamily="18" charset="0"/>
              </a:rPr>
              <a:t>Anggadini</a:t>
            </a:r>
            <a:r>
              <a:rPr lang="en-US" sz="1800" dirty="0">
                <a:solidFill>
                  <a:srgbClr val="000000"/>
                </a:solidFill>
                <a:effectLst/>
                <a:latin typeface="Times New Roman" panose="02020603050405020304" pitchFamily="18" charset="0"/>
                <a:ea typeface="Times New Roman" panose="02020603050405020304" pitchFamily="18" charset="0"/>
              </a:rPr>
              <a:t>, S. D. (2020, November 10). Analysis of Stock Prices Affected by Current Ratio. International Journal Of Science, Technology &amp; Management. </a:t>
            </a:r>
            <a:r>
              <a:rPr lang="en-US" sz="1800" u="sng" dirty="0">
                <a:solidFill>
                  <a:srgbClr val="000000"/>
                </a:solidFill>
                <a:effectLst/>
                <a:latin typeface="Times New Roman" panose="02020603050405020304" pitchFamily="18" charset="0"/>
                <a:ea typeface="Times New Roman" panose="02020603050405020304" pitchFamily="18" charset="0"/>
                <a:hlinkClick r:id="rId2"/>
              </a:rPr>
              <a:t>https://ijstm.inarah.co.id/index.php/ijstm/article/download/44/30/</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Reinhart, Carmen M, and Kenneth S Rogoff. 2010. Growth in a time of debt. American Economic Review 100, no 2: 573-578.</a:t>
            </a:r>
            <a:endParaRPr lang="en-US" sz="1800" dirty="0">
              <a:effectLst/>
              <a:latin typeface="Times New Roman" panose="02020603050405020304" pitchFamily="18" charset="0"/>
              <a:ea typeface="Times New Roman" panose="02020603050405020304" pitchFamily="18" charset="0"/>
            </a:endParaRPr>
          </a:p>
          <a:p>
            <a:r>
              <a:rPr lang="en-US" sz="1800" dirty="0" err="1">
                <a:solidFill>
                  <a:srgbClr val="000000"/>
                </a:solidFill>
                <a:effectLst/>
                <a:latin typeface="Times New Roman" panose="02020603050405020304" pitchFamily="18" charset="0"/>
                <a:ea typeface="Times New Roman" panose="02020603050405020304" pitchFamily="18" charset="0"/>
              </a:rPr>
              <a:t>Hakkı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Öztürk</a:t>
            </a:r>
            <a:r>
              <a:rPr lang="en-US" sz="1800" dirty="0">
                <a:solidFill>
                  <a:srgbClr val="000000"/>
                </a:solidFill>
                <a:effectLst/>
                <a:latin typeface="Times New Roman" panose="02020603050405020304" pitchFamily="18" charset="0"/>
                <a:ea typeface="Times New Roman" panose="02020603050405020304" pitchFamily="18" charset="0"/>
              </a:rPr>
              <a:t> &amp; </a:t>
            </a:r>
            <a:r>
              <a:rPr lang="en-US" sz="1800" dirty="0" err="1">
                <a:solidFill>
                  <a:srgbClr val="000000"/>
                </a:solidFill>
                <a:effectLst/>
                <a:latin typeface="Times New Roman" panose="02020603050405020304" pitchFamily="18" charset="0"/>
                <a:ea typeface="Times New Roman" panose="02020603050405020304" pitchFamily="18" charset="0"/>
              </a:rPr>
              <a:t>Tolun</a:t>
            </a:r>
            <a:r>
              <a:rPr lang="en-US" sz="1800" dirty="0">
                <a:solidFill>
                  <a:srgbClr val="000000"/>
                </a:solidFill>
                <a:effectLst/>
                <a:latin typeface="Times New Roman" panose="02020603050405020304" pitchFamily="18" charset="0"/>
                <a:ea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rPr>
              <a:t>Karabulut</a:t>
            </a:r>
            <a:r>
              <a:rPr lang="en-US" sz="1800" dirty="0">
                <a:solidFill>
                  <a:srgbClr val="000000"/>
                </a:solidFill>
                <a:effectLst/>
                <a:latin typeface="Times New Roman" panose="02020603050405020304" pitchFamily="18" charset="0"/>
                <a:ea typeface="Times New Roman" panose="02020603050405020304" pitchFamily="18" charset="0"/>
              </a:rPr>
              <a:t>. 2018. The Relationship between Earnings-to-Price, Current Ratio, Profit Margin and Return: An Empirical Analysis on Istanbul Stock Exchange. Accounting and Finance Research. Vol 7 (1). 109-115.</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Richards, B. (2014, January 6). Why great CEOs ignore their company's stock price. The Motley Fool. </a:t>
            </a:r>
            <a:r>
              <a:rPr lang="en-US" sz="1800" u="sng" dirty="0">
                <a:solidFill>
                  <a:srgbClr val="000000"/>
                </a:solidFill>
                <a:effectLst/>
                <a:latin typeface="Times New Roman" panose="02020603050405020304" pitchFamily="18" charset="0"/>
                <a:ea typeface="Times New Roman" panose="02020603050405020304" pitchFamily="18" charset="0"/>
                <a:hlinkClick r:id="rId3"/>
              </a:rPr>
              <a:t>https://www.fool.com/investing/general/2014/01/06/why-great-ceos-ignore-their-companys-stock-price.aspx</a:t>
            </a:r>
            <a:endParaRPr lang="en-US" sz="1800" u="sng" dirty="0">
              <a:solidFill>
                <a:srgbClr val="000000"/>
              </a:solidFill>
              <a:effectLst/>
              <a:latin typeface="Times New Roman" panose="02020603050405020304" pitchFamily="18" charset="0"/>
              <a:ea typeface="Times New Roman" panose="02020603050405020304" pitchFamily="18" charset="0"/>
            </a:endParaRPr>
          </a:p>
          <a:p>
            <a:r>
              <a:rPr lang="en-US" sz="1800" i="1" dirty="0">
                <a:solidFill>
                  <a:srgbClr val="000000"/>
                </a:solidFill>
                <a:effectLst/>
                <a:latin typeface="Times New Roman" panose="02020603050405020304" pitchFamily="18" charset="0"/>
                <a:ea typeface="Times New Roman" panose="02020603050405020304" pitchFamily="18" charset="0"/>
              </a:rPr>
              <a:t>Quick ratio</a:t>
            </a:r>
            <a:r>
              <a:rPr lang="en-US" sz="1800" dirty="0">
                <a:solidFill>
                  <a:srgbClr val="000000"/>
                </a:solidFill>
                <a:effectLst/>
                <a:latin typeface="Times New Roman" panose="02020603050405020304" pitchFamily="18" charset="0"/>
                <a:ea typeface="Times New Roman" panose="02020603050405020304" pitchFamily="18" charset="0"/>
              </a:rPr>
              <a:t>. (2022). Macrotrends | The Long-Term Perspective on Markets.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https://macrotrends.net/definitions/terms/quick-ratio/</a:t>
            </a:r>
            <a:endParaRPr lang="en-US" sz="1800" u="sng" dirty="0">
              <a:solidFill>
                <a:srgbClr val="000000"/>
              </a:solidFill>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Current ratio definition. (2003, November 19). Investopedia. https://www.investopedia.com/terms/c/currentratio.asp</a:t>
            </a: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8213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n-US" dirty="0"/>
              <a:t>Abstract</a:t>
            </a:r>
          </a:p>
        </p:txBody>
      </p:sp>
      <p:sp>
        <p:nvSpPr>
          <p:cNvPr id="5" name="Content Placeholder 4">
            <a:extLst>
              <a:ext uri="{FF2B5EF4-FFF2-40B4-BE49-F238E27FC236}">
                <a16:creationId xmlns:a16="http://schemas.microsoft.com/office/drawing/2014/main" id="{7DF05148-2C5D-E93A-E2A3-C4326B753B25}"/>
              </a:ext>
            </a:extLst>
          </p:cNvPr>
          <p:cNvSpPr>
            <a:spLocks noGrp="1"/>
          </p:cNvSpPr>
          <p:nvPr>
            <p:ph idx="1"/>
          </p:nvPr>
        </p:nvSpPr>
        <p:spPr/>
        <p:txBody>
          <a:bodyPr/>
          <a:lstStyle/>
          <a:p>
            <a:r>
              <a:rPr lang="en-US" sz="2000" dirty="0">
                <a:solidFill>
                  <a:schemeClr val="tx1"/>
                </a:solidFill>
              </a:rPr>
              <a:t>           The current ratio is a measure of short-term debt and is defined as current assets divided by liabilities.  Current in this case is one year or less, this is then compared to the company’s stock capitalization, or the stock price multiplied by the outstanding shares to analyze the relationship be between the two data points.  This research intends to help decision makers at companies in the future adopt best practices guidelines, a tool to help financial officers stay within the boundaries of success.  Furthermore, if there is a more recent change based on the great recession or the field in which the company operates.</a:t>
            </a:r>
          </a:p>
          <a:p>
            <a:endParaRPr lang="en-US" dirty="0"/>
          </a:p>
        </p:txBody>
      </p:sp>
    </p:spTree>
    <p:extLst>
      <p:ext uri="{BB962C8B-B14F-4D97-AF65-F5344CB8AC3E}">
        <p14:creationId xmlns:p14="http://schemas.microsoft.com/office/powerpoint/2010/main" val="29335143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b="0" i="0" dirty="0">
                <a:solidFill>
                  <a:srgbClr val="2D3B45"/>
                </a:solidFill>
                <a:effectLst/>
                <a:latin typeface="Lato Extended"/>
              </a:rPr>
              <a:t>Introduction</a:t>
            </a:r>
            <a:endParaRPr lang="en-US" dirty="0"/>
          </a:p>
        </p:txBody>
      </p:sp>
      <p:sp>
        <p:nvSpPr>
          <p:cNvPr id="5" name="Content Placeholder 4">
            <a:extLst>
              <a:ext uri="{FF2B5EF4-FFF2-40B4-BE49-F238E27FC236}">
                <a16:creationId xmlns:a16="http://schemas.microsoft.com/office/drawing/2014/main" id="{B1109294-0CB1-F5A2-27DA-9A175ACD288D}"/>
              </a:ext>
            </a:extLst>
          </p:cNvPr>
          <p:cNvSpPr>
            <a:spLocks noGrp="1"/>
          </p:cNvSpPr>
          <p:nvPr>
            <p:ph idx="1"/>
          </p:nvPr>
        </p:nvSpPr>
        <p:spPr/>
        <p:txBody>
          <a:bodyPr/>
          <a:lstStyle/>
          <a:p>
            <a:r>
              <a:rPr lang="en-US" dirty="0"/>
              <a:t>- What is the current ratio?</a:t>
            </a:r>
          </a:p>
          <a:p>
            <a:r>
              <a:rPr lang="en-US" dirty="0"/>
              <a:t>- What is Market Capitalization?</a:t>
            </a:r>
          </a:p>
          <a:p>
            <a:r>
              <a:rPr lang="en-US" dirty="0"/>
              <a:t>- Relationship</a:t>
            </a:r>
          </a:p>
          <a:p>
            <a:r>
              <a:rPr lang="en-US" dirty="0"/>
              <a:t>- Value of Research</a:t>
            </a:r>
          </a:p>
          <a:p>
            <a:r>
              <a:rPr lang="en-US" dirty="0"/>
              <a:t>- Objective of Research</a:t>
            </a:r>
          </a:p>
          <a:p>
            <a:endParaRPr lang="en-US" dirty="0"/>
          </a:p>
        </p:txBody>
      </p:sp>
      <p:pic>
        <p:nvPicPr>
          <p:cNvPr id="7" name="Picture 6">
            <a:extLst>
              <a:ext uri="{FF2B5EF4-FFF2-40B4-BE49-F238E27FC236}">
                <a16:creationId xmlns:a16="http://schemas.microsoft.com/office/drawing/2014/main" id="{419835DC-6E42-ED34-3B12-B15633D16450}"/>
              </a:ext>
            </a:extLst>
          </p:cNvPr>
          <p:cNvPicPr>
            <a:picLocks noChangeAspect="1"/>
          </p:cNvPicPr>
          <p:nvPr/>
        </p:nvPicPr>
        <p:blipFill>
          <a:blip r:embed="rId3"/>
          <a:stretch>
            <a:fillRect/>
          </a:stretch>
        </p:blipFill>
        <p:spPr>
          <a:xfrm>
            <a:off x="7048500" y="1960776"/>
            <a:ext cx="4107180" cy="2328420"/>
          </a:xfrm>
          <a:prstGeom prst="rect">
            <a:avLst/>
          </a:prstGeom>
        </p:spPr>
      </p:pic>
      <p:pic>
        <p:nvPicPr>
          <p:cNvPr id="2050" name="Picture 2" descr="Current Ratio Explained With Formula and Examples">
            <a:extLst>
              <a:ext uri="{FF2B5EF4-FFF2-40B4-BE49-F238E27FC236}">
                <a16:creationId xmlns:a16="http://schemas.microsoft.com/office/drawing/2014/main" id="{0C82FC72-2457-000C-9194-5857470EC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1503" y="4289196"/>
            <a:ext cx="6674177" cy="210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7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b="0" i="0" dirty="0">
                <a:solidFill>
                  <a:srgbClr val="2D3B45"/>
                </a:solidFill>
                <a:effectLst/>
                <a:latin typeface="Lato Extended"/>
              </a:rPr>
              <a:t>Research question(s)</a:t>
            </a:r>
            <a:endParaRPr lang="en-US" dirty="0"/>
          </a:p>
        </p:txBody>
      </p:sp>
      <p:sp>
        <p:nvSpPr>
          <p:cNvPr id="5" name="Content Placeholder 4">
            <a:extLst>
              <a:ext uri="{FF2B5EF4-FFF2-40B4-BE49-F238E27FC236}">
                <a16:creationId xmlns:a16="http://schemas.microsoft.com/office/drawing/2014/main" id="{5E9C9B06-94A7-254D-F7C2-A9536DC823C8}"/>
              </a:ext>
            </a:extLst>
          </p:cNvPr>
          <p:cNvSpPr>
            <a:spLocks noGrp="1"/>
          </p:cNvSpPr>
          <p:nvPr>
            <p:ph idx="1"/>
          </p:nvPr>
        </p:nvSpPr>
        <p:spPr/>
        <p:txBody>
          <a:bodyPr/>
          <a:lstStyle/>
          <a:p>
            <a:r>
              <a:rPr lang="en-US" dirty="0"/>
              <a:t>            RQ1: Has the last decade of low interest rates that followed a deep recession embedded in debt changed the overall investing patterns for stocks traded on the secondary market, or do the trade relatively like historical results?</a:t>
            </a:r>
          </a:p>
          <a:p>
            <a:endParaRPr lang="en-US" dirty="0"/>
          </a:p>
          <a:p>
            <a:r>
              <a:rPr lang="en-US" dirty="0"/>
              <a:t>            RQ2: To elaborate on RQ1, is there any dependency on the field the company operates in, or said differently do companies traded on the NASDAQ, which tend to be technology in nature, differ from those traded on other exchanges or fields? </a:t>
            </a:r>
          </a:p>
        </p:txBody>
      </p:sp>
    </p:spTree>
    <p:extLst>
      <p:ext uri="{BB962C8B-B14F-4D97-AF65-F5344CB8AC3E}">
        <p14:creationId xmlns:p14="http://schemas.microsoft.com/office/powerpoint/2010/main" val="152364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b="0" i="0" dirty="0">
                <a:solidFill>
                  <a:srgbClr val="2D3B45"/>
                </a:solidFill>
                <a:effectLst/>
                <a:latin typeface="Lato Extended"/>
              </a:rPr>
              <a:t>Hypotheses</a:t>
            </a:r>
            <a:endParaRPr lang="en-US" dirty="0"/>
          </a:p>
        </p:txBody>
      </p:sp>
      <p:sp>
        <p:nvSpPr>
          <p:cNvPr id="5" name="Content Placeholder 4">
            <a:extLst>
              <a:ext uri="{FF2B5EF4-FFF2-40B4-BE49-F238E27FC236}">
                <a16:creationId xmlns:a16="http://schemas.microsoft.com/office/drawing/2014/main" id="{4D325CE4-5450-5A70-4A4B-6795AABF97F9}"/>
              </a:ext>
            </a:extLst>
          </p:cNvPr>
          <p:cNvSpPr>
            <a:spLocks noGrp="1"/>
          </p:cNvSpPr>
          <p:nvPr>
            <p:ph idx="1"/>
          </p:nvPr>
        </p:nvSpPr>
        <p:spPr/>
        <p:txBody>
          <a:bodyPr>
            <a:normAutofit lnSpcReduction="10000"/>
          </a:bodyPr>
          <a:lstStyle/>
          <a:p>
            <a:r>
              <a:rPr lang="en-US" dirty="0"/>
              <a:t>H10: Short term trends in borrowing and their relationship to stock prices have not changed in the last decade.</a:t>
            </a:r>
            <a:br>
              <a:rPr lang="en-US" dirty="0"/>
            </a:br>
            <a:r>
              <a:rPr lang="en-US" dirty="0"/>
              <a:t>H1A: Short term trends as measured by the Current ratio have changed over the last decade.</a:t>
            </a:r>
          </a:p>
          <a:p>
            <a:r>
              <a:rPr lang="en-US" dirty="0">
                <a:solidFill>
                  <a:srgbClr val="0070C0"/>
                </a:solidFill>
              </a:rPr>
              <a:t>H20: The field that the company is in has no effect on the influence of the current ratio on stock price.</a:t>
            </a:r>
            <a:br>
              <a:rPr lang="en-US" dirty="0">
                <a:solidFill>
                  <a:srgbClr val="0070C0"/>
                </a:solidFill>
              </a:rPr>
            </a:br>
            <a:r>
              <a:rPr lang="en-US" dirty="0">
                <a:solidFill>
                  <a:srgbClr val="0070C0"/>
                </a:solidFill>
              </a:rPr>
              <a:t>H2A: The field is a company operates influences the price when factored with the current ratio of the company.</a:t>
            </a:r>
          </a:p>
          <a:p>
            <a:r>
              <a:rPr lang="en-US" dirty="0">
                <a:solidFill>
                  <a:srgbClr val="FF0000"/>
                </a:solidFill>
              </a:rPr>
              <a:t>H20: The relationship quantified in H2 is historically stable and has not changed over the last decade.</a:t>
            </a:r>
            <a:br>
              <a:rPr lang="en-US" dirty="0">
                <a:solidFill>
                  <a:srgbClr val="FF0000"/>
                </a:solidFill>
              </a:rPr>
            </a:br>
            <a:r>
              <a:rPr lang="en-US" dirty="0">
                <a:solidFill>
                  <a:srgbClr val="FF0000"/>
                </a:solidFill>
              </a:rPr>
              <a:t>H2A: The relationship quantified in H2 does change over time and has change in a statistically significant manner over the past decade.</a:t>
            </a:r>
          </a:p>
          <a:p>
            <a:endParaRPr lang="en-US" dirty="0"/>
          </a:p>
        </p:txBody>
      </p:sp>
    </p:spTree>
    <p:extLst>
      <p:ext uri="{BB962C8B-B14F-4D97-AF65-F5344CB8AC3E}">
        <p14:creationId xmlns:p14="http://schemas.microsoft.com/office/powerpoint/2010/main" val="70927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b="0" i="0" dirty="0">
                <a:solidFill>
                  <a:srgbClr val="2D3B45"/>
                </a:solidFill>
                <a:effectLst/>
                <a:latin typeface="Lato Extended"/>
              </a:rPr>
              <a:t>Aims and Objectives</a:t>
            </a:r>
            <a:endParaRPr lang="en-US" dirty="0"/>
          </a:p>
        </p:txBody>
      </p:sp>
      <p:sp>
        <p:nvSpPr>
          <p:cNvPr id="5" name="Content Placeholder 4">
            <a:extLst>
              <a:ext uri="{FF2B5EF4-FFF2-40B4-BE49-F238E27FC236}">
                <a16:creationId xmlns:a16="http://schemas.microsoft.com/office/drawing/2014/main" id="{47ECC039-5C2A-5CEE-EBC7-013A698C5310}"/>
              </a:ext>
            </a:extLst>
          </p:cNvPr>
          <p:cNvSpPr>
            <a:spLocks noGrp="1"/>
          </p:cNvSpPr>
          <p:nvPr>
            <p:ph idx="1"/>
          </p:nvPr>
        </p:nvSpPr>
        <p:spPr/>
        <p:txBody>
          <a:bodyPr/>
          <a:lstStyle/>
          <a:p>
            <a:r>
              <a:rPr lang="en-US" dirty="0"/>
              <a:t>- Correlation between Current Ratio and Market Capitalization</a:t>
            </a:r>
          </a:p>
          <a:p>
            <a:r>
              <a:rPr lang="en-US" dirty="0"/>
              <a:t>- Help Decision Makers</a:t>
            </a:r>
          </a:p>
          <a:p>
            <a:r>
              <a:rPr lang="en-US" dirty="0"/>
              <a:t>- Reduce Costs</a:t>
            </a:r>
          </a:p>
          <a:p>
            <a:r>
              <a:rPr lang="en-US" dirty="0"/>
              <a:t>- Provide guidelines for borrowing</a:t>
            </a:r>
          </a:p>
          <a:p>
            <a:r>
              <a:rPr lang="en-US" dirty="0"/>
              <a:t>- Assess investment opportunities</a:t>
            </a:r>
          </a:p>
          <a:p>
            <a:endParaRPr lang="en-US" dirty="0"/>
          </a:p>
        </p:txBody>
      </p:sp>
    </p:spTree>
    <p:extLst>
      <p:ext uri="{BB962C8B-B14F-4D97-AF65-F5344CB8AC3E}">
        <p14:creationId xmlns:p14="http://schemas.microsoft.com/office/powerpoint/2010/main" val="268537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b="0" i="0" dirty="0">
                <a:solidFill>
                  <a:srgbClr val="000000"/>
                </a:solidFill>
                <a:effectLst/>
                <a:latin typeface="Lato Extended"/>
              </a:rPr>
              <a:t>Background</a:t>
            </a:r>
            <a:endParaRPr lang="en-US" dirty="0"/>
          </a:p>
        </p:txBody>
      </p:sp>
      <p:sp>
        <p:nvSpPr>
          <p:cNvPr id="5" name="Content Placeholder 4">
            <a:extLst>
              <a:ext uri="{FF2B5EF4-FFF2-40B4-BE49-F238E27FC236}">
                <a16:creationId xmlns:a16="http://schemas.microsoft.com/office/drawing/2014/main" id="{84B740EE-2433-5140-1189-275FE8F2785A}"/>
              </a:ext>
            </a:extLst>
          </p:cNvPr>
          <p:cNvSpPr>
            <a:spLocks noGrp="1"/>
          </p:cNvSpPr>
          <p:nvPr>
            <p:ph idx="1"/>
          </p:nvPr>
        </p:nvSpPr>
        <p:spPr/>
        <p:txBody>
          <a:bodyPr/>
          <a:lstStyle/>
          <a:p>
            <a:r>
              <a:rPr lang="en-US" dirty="0"/>
              <a:t>-  Management decisions to take out loans</a:t>
            </a:r>
          </a:p>
          <a:p>
            <a:r>
              <a:rPr lang="en-US" dirty="0"/>
              <a:t>-  Investment of idle cash</a:t>
            </a:r>
          </a:p>
          <a:p>
            <a:r>
              <a:rPr lang="en-US" dirty="0"/>
              <a:t>- Moody’s Ratings</a:t>
            </a:r>
          </a:p>
          <a:p>
            <a:r>
              <a:rPr lang="en-US" dirty="0"/>
              <a:t>- Increases in stock prices</a:t>
            </a:r>
          </a:p>
          <a:p>
            <a:r>
              <a:rPr lang="en-US" dirty="0"/>
              <a:t>- Housing crisis and abnormal interest rates for decade</a:t>
            </a:r>
          </a:p>
        </p:txBody>
      </p:sp>
    </p:spTree>
    <p:extLst>
      <p:ext uri="{BB962C8B-B14F-4D97-AF65-F5344CB8AC3E}">
        <p14:creationId xmlns:p14="http://schemas.microsoft.com/office/powerpoint/2010/main" val="325833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b="0" i="0" dirty="0">
                <a:solidFill>
                  <a:srgbClr val="000000"/>
                </a:solidFill>
                <a:effectLst/>
                <a:latin typeface="Lato Extended"/>
              </a:rPr>
              <a:t>Literature Review</a:t>
            </a:r>
            <a:endParaRPr lang="en-US" dirty="0"/>
          </a:p>
        </p:txBody>
      </p:sp>
      <p:sp>
        <p:nvSpPr>
          <p:cNvPr id="5" name="Content Placeholder 4">
            <a:extLst>
              <a:ext uri="{FF2B5EF4-FFF2-40B4-BE49-F238E27FC236}">
                <a16:creationId xmlns:a16="http://schemas.microsoft.com/office/drawing/2014/main" id="{1FD60E05-52BF-5E12-2C19-C0F27F4407D6}"/>
              </a:ext>
            </a:extLst>
          </p:cNvPr>
          <p:cNvSpPr>
            <a:spLocks noGrp="1"/>
          </p:cNvSpPr>
          <p:nvPr>
            <p:ph idx="1"/>
          </p:nvPr>
        </p:nvSpPr>
        <p:spPr/>
        <p:txBody>
          <a:bodyPr/>
          <a:lstStyle/>
          <a:p>
            <a:r>
              <a:rPr lang="en-US" dirty="0"/>
              <a:t>- Study in Sri Lanka</a:t>
            </a:r>
          </a:p>
          <a:p>
            <a:r>
              <a:rPr lang="en-US" dirty="0"/>
              <a:t>- Study in India</a:t>
            </a:r>
          </a:p>
          <a:p>
            <a:r>
              <a:rPr lang="en-US" dirty="0"/>
              <a:t>- Reinhart–Rogoff</a:t>
            </a:r>
          </a:p>
          <a:p>
            <a:r>
              <a:rPr lang="en-US" dirty="0"/>
              <a:t>- Emerging Markets</a:t>
            </a:r>
          </a:p>
          <a:p>
            <a:r>
              <a:rPr lang="en-US" dirty="0"/>
              <a:t>- Historical Context</a:t>
            </a:r>
          </a:p>
        </p:txBody>
      </p:sp>
      <p:pic>
        <p:nvPicPr>
          <p:cNvPr id="3076" name="Picture 4">
            <a:extLst>
              <a:ext uri="{FF2B5EF4-FFF2-40B4-BE49-F238E27FC236}">
                <a16:creationId xmlns:a16="http://schemas.microsoft.com/office/drawing/2014/main" id="{DC5C2949-B574-1A32-B9B0-5BD8F0A24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084" y="1814905"/>
            <a:ext cx="4569888" cy="434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5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b="0" i="0" dirty="0">
                <a:solidFill>
                  <a:srgbClr val="2D3B45"/>
                </a:solidFill>
                <a:effectLst/>
                <a:latin typeface="Lato Extended"/>
              </a:rPr>
              <a:t>Research Design/Approach</a:t>
            </a:r>
            <a:endParaRPr lang="en-US" dirty="0"/>
          </a:p>
        </p:txBody>
      </p:sp>
      <p:sp>
        <p:nvSpPr>
          <p:cNvPr id="5" name="Content Placeholder 4">
            <a:extLst>
              <a:ext uri="{FF2B5EF4-FFF2-40B4-BE49-F238E27FC236}">
                <a16:creationId xmlns:a16="http://schemas.microsoft.com/office/drawing/2014/main" id="{D8A6E4A9-8938-97CC-DB2B-08D3E27A33C8}"/>
              </a:ext>
            </a:extLst>
          </p:cNvPr>
          <p:cNvSpPr>
            <a:spLocks noGrp="1"/>
          </p:cNvSpPr>
          <p:nvPr>
            <p:ph idx="1"/>
          </p:nvPr>
        </p:nvSpPr>
        <p:spPr/>
        <p:txBody>
          <a:bodyPr/>
          <a:lstStyle/>
          <a:p>
            <a:r>
              <a:rPr lang="en-US" dirty="0"/>
              <a:t>- Data from Nasdaq Data Link Website</a:t>
            </a:r>
          </a:p>
          <a:p>
            <a:r>
              <a:rPr lang="en-US" dirty="0"/>
              <a:t>- Manipulation completed in Python 3</a:t>
            </a:r>
          </a:p>
          <a:p>
            <a:r>
              <a:rPr lang="en-US" dirty="0"/>
              <a:t>- Types of Tests used</a:t>
            </a:r>
          </a:p>
          <a:p>
            <a:pPr lvl="1"/>
            <a:r>
              <a:rPr lang="en-US" dirty="0"/>
              <a:t>Correlations</a:t>
            </a:r>
          </a:p>
          <a:p>
            <a:pPr lvl="1"/>
            <a:r>
              <a:rPr lang="en-US" dirty="0"/>
              <a:t>Linear Regression</a:t>
            </a:r>
          </a:p>
          <a:p>
            <a:pPr lvl="1"/>
            <a:r>
              <a:rPr lang="en-US" dirty="0"/>
              <a:t>Grouping and subsections</a:t>
            </a:r>
          </a:p>
          <a:p>
            <a:pPr lvl="1"/>
            <a:r>
              <a:rPr lang="en-US" dirty="0"/>
              <a:t>Years and subsections</a:t>
            </a:r>
          </a:p>
        </p:txBody>
      </p:sp>
      <p:pic>
        <p:nvPicPr>
          <p:cNvPr id="7" name="Picture 6">
            <a:extLst>
              <a:ext uri="{FF2B5EF4-FFF2-40B4-BE49-F238E27FC236}">
                <a16:creationId xmlns:a16="http://schemas.microsoft.com/office/drawing/2014/main" id="{389DE9AF-058C-C2BC-307D-8B68EB6B8355}"/>
              </a:ext>
            </a:extLst>
          </p:cNvPr>
          <p:cNvPicPr>
            <a:picLocks noChangeAspect="1"/>
          </p:cNvPicPr>
          <p:nvPr/>
        </p:nvPicPr>
        <p:blipFill>
          <a:blip r:embed="rId3"/>
          <a:stretch>
            <a:fillRect/>
          </a:stretch>
        </p:blipFill>
        <p:spPr>
          <a:xfrm>
            <a:off x="7270622" y="2267712"/>
            <a:ext cx="3102011" cy="2640901"/>
          </a:xfrm>
          <a:prstGeom prst="rect">
            <a:avLst/>
          </a:prstGeom>
        </p:spPr>
      </p:pic>
      <p:pic>
        <p:nvPicPr>
          <p:cNvPr id="9" name="Picture 8">
            <a:extLst>
              <a:ext uri="{FF2B5EF4-FFF2-40B4-BE49-F238E27FC236}">
                <a16:creationId xmlns:a16="http://schemas.microsoft.com/office/drawing/2014/main" id="{6860899A-34DE-B0D2-21F4-D3091718968D}"/>
              </a:ext>
            </a:extLst>
          </p:cNvPr>
          <p:cNvPicPr>
            <a:picLocks noChangeAspect="1"/>
          </p:cNvPicPr>
          <p:nvPr/>
        </p:nvPicPr>
        <p:blipFill>
          <a:blip r:embed="rId4"/>
          <a:stretch>
            <a:fillRect/>
          </a:stretch>
        </p:blipFill>
        <p:spPr>
          <a:xfrm>
            <a:off x="4921379" y="3857625"/>
            <a:ext cx="2028825" cy="1885950"/>
          </a:xfrm>
          <a:prstGeom prst="rect">
            <a:avLst/>
          </a:prstGeom>
        </p:spPr>
      </p:pic>
    </p:spTree>
    <p:extLst>
      <p:ext uri="{BB962C8B-B14F-4D97-AF65-F5344CB8AC3E}">
        <p14:creationId xmlns:p14="http://schemas.microsoft.com/office/powerpoint/2010/main" val="265439521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304</TotalTime>
  <Words>1314</Words>
  <Application>Microsoft Office PowerPoint</Application>
  <PresentationFormat>Widescreen</PresentationFormat>
  <Paragraphs>96</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Lato Extended</vt:lpstr>
      <vt:lpstr>Times New Roman</vt:lpstr>
      <vt:lpstr>1_RetrospectVTI</vt:lpstr>
      <vt:lpstr>Current Ratio Compared to Market Capitalization</vt:lpstr>
      <vt:lpstr>Abstract</vt:lpstr>
      <vt:lpstr>Introduction</vt:lpstr>
      <vt:lpstr>Research question(s)</vt:lpstr>
      <vt:lpstr>Hypotheses</vt:lpstr>
      <vt:lpstr>Aims and Objectives</vt:lpstr>
      <vt:lpstr>Background</vt:lpstr>
      <vt:lpstr>Literature Review</vt:lpstr>
      <vt:lpstr>Research Design/Approach</vt:lpstr>
      <vt:lpstr>Findings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Ratio Compared to Market Capitalization</dc:title>
  <dc:creator>Willis, Michael (Denver)</dc:creator>
  <cp:lastModifiedBy>Willis, Michael (Denver)</cp:lastModifiedBy>
  <cp:revision>35</cp:revision>
  <dcterms:created xsi:type="dcterms:W3CDTF">2022-10-08T21:37:22Z</dcterms:created>
  <dcterms:modified xsi:type="dcterms:W3CDTF">2022-10-09T02:42:06Z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