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AE4857F-9DD4-4E5F-8430-DF0F2A3A598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271D3CB-AC17-4260-8826-9BC0E6A57D0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365F852-4D47-4340-9CAC-196486D92F0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64F57C6-EA15-4DDD-9D55-9E7766DB0C2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159FA10-748A-4D99-85B1-DE0E79C3C59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63F1D3A-B061-4194-883C-AE07CB3F654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B9EC8AD-48A6-4B63-9A35-659E6F263C7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3678AE5-BFF8-437D-A181-61F13E105CA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F10EBAA-3AEC-4805-949C-B16B4EE9271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D569760-887D-48EB-82D4-A1F3016C58B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2B30004-076E-4FD7-BA6C-7ADAC686C2B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23D4BB6-61F3-49BB-9A09-5BAEADF721D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A378E7C-A4E2-4101-ABFA-15818585AB2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85D810F-90DD-479A-A08D-6A3C5E06237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B9ED3A2-531E-4408-9196-68463767B61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2406888-E635-4635-A284-F16394EE17C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A1E348B-E987-4E93-BDBB-27DDD4D09BA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6C00ACD-9EDC-4CC8-9C29-651FEBBDBE6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3288AB8-5699-4BB0-8EAD-B8B3A8946DF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88BCFCC-D944-487E-B3A6-A7B1F02AF7C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32C42E3-2D1A-48B4-A621-122059632FB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45C1CF2-04D8-463D-A050-248442FA921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AF72058-CC1C-46E5-8779-39E641F8BC0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132D3B0-10D0-45D7-A755-5FE671D5046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6"/>
          <p:cNvGrpSpPr/>
          <p:nvPr/>
        </p:nvGrpSpPr>
        <p:grpSpPr>
          <a:xfrm>
            <a:off x="9206640" y="2963160"/>
            <a:ext cx="2982960" cy="3210120"/>
            <a:chOff x="9206640" y="2963160"/>
            <a:chExt cx="2982960" cy="3210120"/>
          </a:xfrm>
        </p:grpSpPr>
        <p:cxnSp>
          <p:nvCxnSpPr>
            <p:cNvPr id="12" name="Straight Connector 7"/>
            <p:cNvCxnSpPr/>
            <p:nvPr/>
          </p:nvCxnSpPr>
          <p:spPr>
            <a:xfrm flipH="1">
              <a:off x="11275920" y="2963160"/>
              <a:ext cx="914040" cy="914400"/>
            </a:xfrm>
            <a:prstGeom prst="straightConnector1">
              <a:avLst/>
            </a:prstGeom>
            <a:ln w="9525" cap="rnd">
              <a:solidFill>
                <a:srgbClr val="FFFFFF"/>
              </a:solidFill>
              <a:round/>
            </a:ln>
          </p:spPr>
        </p:cxnSp>
        <p:cxnSp>
          <p:nvCxnSpPr>
            <p:cNvPr id="2" name="Straight Connector 8"/>
            <p:cNvCxnSpPr/>
            <p:nvPr/>
          </p:nvCxnSpPr>
          <p:spPr>
            <a:xfrm flipH="1">
              <a:off x="9206640" y="3190320"/>
              <a:ext cx="2983320" cy="2983320"/>
            </a:xfrm>
            <a:prstGeom prst="straightConnector1">
              <a:avLst/>
            </a:prstGeom>
            <a:ln w="9525" cap="rnd">
              <a:solidFill>
                <a:srgbClr val="FFFFFF"/>
              </a:solidFill>
              <a:round/>
            </a:ln>
          </p:spPr>
        </p:cxnSp>
        <p:cxnSp>
          <p:nvCxnSpPr>
            <p:cNvPr id="3" name="Straight Connector 9"/>
            <p:cNvCxnSpPr/>
            <p:nvPr/>
          </p:nvCxnSpPr>
          <p:spPr>
            <a:xfrm flipH="1">
              <a:off x="10292040" y="3285000"/>
              <a:ext cx="1897920" cy="1897920"/>
            </a:xfrm>
            <a:prstGeom prst="straightConnector1">
              <a:avLst/>
            </a:prstGeom>
            <a:ln w="9525" cap="rnd">
              <a:solidFill>
                <a:srgbClr val="FFFFFF"/>
              </a:solidFill>
              <a:round/>
            </a:ln>
          </p:spPr>
        </p:cxnSp>
        <p:cxnSp>
          <p:nvCxnSpPr>
            <p:cNvPr id="4" name="Straight Connector 10"/>
            <p:cNvCxnSpPr/>
            <p:nvPr/>
          </p:nvCxnSpPr>
          <p:spPr>
            <a:xfrm flipH="1">
              <a:off x="10442880" y="3130920"/>
              <a:ext cx="1747080" cy="1747080"/>
            </a:xfrm>
            <a:prstGeom prst="straightConnector1">
              <a:avLst/>
            </a:prstGeom>
            <a:ln w="28575" cap="rnd">
              <a:solidFill>
                <a:srgbClr val="FFFFFF"/>
              </a:solidFill>
              <a:round/>
            </a:ln>
          </p:spPr>
        </p:cxnSp>
        <p:cxnSp>
          <p:nvCxnSpPr>
            <p:cNvPr id="5" name="Straight Connector 11"/>
            <p:cNvCxnSpPr/>
            <p:nvPr/>
          </p:nvCxnSpPr>
          <p:spPr>
            <a:xfrm flipH="1">
              <a:off x="10918800" y="3682800"/>
              <a:ext cx="1271160" cy="1271520"/>
            </a:xfrm>
            <a:prstGeom prst="straightConnector1">
              <a:avLst/>
            </a:prstGeom>
            <a:ln w="28575" cap="rnd">
              <a:solidFill>
                <a:srgbClr val="FFFFFF"/>
              </a:solidFill>
              <a:round/>
            </a:ln>
          </p:spPr>
        </p:cxnSp>
      </p:grpSp>
      <p:sp>
        <p:nvSpPr>
          <p:cNvPr id="6" name="PlaceHolder 1"/>
          <p:cNvSpPr>
            <a:spLocks noGrp="1"/>
          </p:cNvSpPr>
          <p:nvPr>
            <p:ph type="ftr" idx="1"/>
          </p:nvPr>
        </p:nvSpPr>
        <p:spPr>
          <a:xfrm>
            <a:off x="684360" y="6172200"/>
            <a:ext cx="7542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sldNum" idx="2"/>
          </p:nvPr>
        </p:nvSpPr>
        <p:spPr>
          <a:xfrm>
            <a:off x="10363320" y="5578560"/>
            <a:ext cx="1140840" cy="668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3200" b="0" strike="noStrike" spc="-1">
                <a:solidFill>
                  <a:srgbClr val="0A304A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233DF2E-254B-46FE-B502-D0811CD38D25}" type="slidenum">
              <a:rPr lang="ru-RU" sz="3200" b="0" strike="noStrike" spc="-1">
                <a:solidFill>
                  <a:srgbClr val="0A304A"/>
                </a:solidFill>
                <a:latin typeface="Century Gothic"/>
              </a:rPr>
              <a:t>‹#›</a:t>
            </a:fld>
            <a:endParaRPr lang="ru-RU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3"/>
          </p:nvPr>
        </p:nvSpPr>
        <p:spPr>
          <a:xfrm>
            <a:off x="9904320" y="6172200"/>
            <a:ext cx="1598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6"/>
          <p:cNvGrpSpPr/>
          <p:nvPr/>
        </p:nvGrpSpPr>
        <p:grpSpPr>
          <a:xfrm>
            <a:off x="9206640" y="2963160"/>
            <a:ext cx="2982960" cy="3210120"/>
            <a:chOff x="9206640" y="2963160"/>
            <a:chExt cx="2982960" cy="3210120"/>
          </a:xfrm>
        </p:grpSpPr>
        <p:cxnSp>
          <p:nvCxnSpPr>
            <p:cNvPr id="48" name="Straight Connector 7"/>
            <p:cNvCxnSpPr/>
            <p:nvPr/>
          </p:nvCxnSpPr>
          <p:spPr>
            <a:xfrm flipH="1">
              <a:off x="11275920" y="2963160"/>
              <a:ext cx="914040" cy="914400"/>
            </a:xfrm>
            <a:prstGeom prst="straightConnector1">
              <a:avLst/>
            </a:prstGeom>
            <a:ln w="9525" cap="rnd">
              <a:solidFill>
                <a:srgbClr val="FFFFFF"/>
              </a:solidFill>
              <a:round/>
            </a:ln>
          </p:spPr>
        </p:cxnSp>
        <p:cxnSp>
          <p:nvCxnSpPr>
            <p:cNvPr id="49" name="Straight Connector 8"/>
            <p:cNvCxnSpPr/>
            <p:nvPr/>
          </p:nvCxnSpPr>
          <p:spPr>
            <a:xfrm flipH="1">
              <a:off x="9206640" y="3190320"/>
              <a:ext cx="2983320" cy="2983320"/>
            </a:xfrm>
            <a:prstGeom prst="straightConnector1">
              <a:avLst/>
            </a:prstGeom>
            <a:ln w="9525" cap="rnd">
              <a:solidFill>
                <a:srgbClr val="FFFFFF"/>
              </a:solidFill>
              <a:round/>
            </a:ln>
          </p:spPr>
        </p:cxnSp>
        <p:cxnSp>
          <p:nvCxnSpPr>
            <p:cNvPr id="50" name="Straight Connector 9"/>
            <p:cNvCxnSpPr/>
            <p:nvPr/>
          </p:nvCxnSpPr>
          <p:spPr>
            <a:xfrm flipH="1">
              <a:off x="10292040" y="3285000"/>
              <a:ext cx="1897920" cy="1897920"/>
            </a:xfrm>
            <a:prstGeom prst="straightConnector1">
              <a:avLst/>
            </a:prstGeom>
            <a:ln w="9525" cap="rnd">
              <a:solidFill>
                <a:srgbClr val="FFFFFF"/>
              </a:solidFill>
              <a:round/>
            </a:ln>
          </p:spPr>
        </p:cxnSp>
        <p:cxnSp>
          <p:nvCxnSpPr>
            <p:cNvPr id="51" name="Straight Connector 10"/>
            <p:cNvCxnSpPr/>
            <p:nvPr/>
          </p:nvCxnSpPr>
          <p:spPr>
            <a:xfrm flipH="1">
              <a:off x="10442880" y="3130920"/>
              <a:ext cx="1747080" cy="1747080"/>
            </a:xfrm>
            <a:prstGeom prst="straightConnector1">
              <a:avLst/>
            </a:prstGeom>
            <a:ln w="28575" cap="rnd">
              <a:solidFill>
                <a:srgbClr val="FFFFFF"/>
              </a:solidFill>
              <a:round/>
            </a:ln>
          </p:spPr>
        </p:cxnSp>
        <p:cxnSp>
          <p:nvCxnSpPr>
            <p:cNvPr id="52" name="Straight Connector 11"/>
            <p:cNvCxnSpPr/>
            <p:nvPr/>
          </p:nvCxnSpPr>
          <p:spPr>
            <a:xfrm flipH="1">
              <a:off x="10918800" y="3682800"/>
              <a:ext cx="1271160" cy="1271520"/>
            </a:xfrm>
            <a:prstGeom prst="straightConnector1">
              <a:avLst/>
            </a:prstGeom>
            <a:ln w="28575" cap="rnd">
              <a:solidFill>
                <a:srgbClr val="FFFFFF"/>
              </a:solidFill>
              <a:round/>
            </a:ln>
          </p:spPr>
        </p:cxnSp>
      </p:grpSp>
      <p:sp>
        <p:nvSpPr>
          <p:cNvPr id="53" name="PlaceHolder 1"/>
          <p:cNvSpPr>
            <a:spLocks noGrp="1"/>
          </p:cNvSpPr>
          <p:nvPr>
            <p:ph type="ftr" idx="4"/>
          </p:nvPr>
        </p:nvSpPr>
        <p:spPr>
          <a:xfrm>
            <a:off x="684360" y="6172200"/>
            <a:ext cx="7542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54" name="PlaceHolder 2"/>
          <p:cNvSpPr>
            <a:spLocks noGrp="1"/>
          </p:cNvSpPr>
          <p:nvPr>
            <p:ph type="sldNum" idx="5"/>
          </p:nvPr>
        </p:nvSpPr>
        <p:spPr>
          <a:xfrm>
            <a:off x="10363320" y="5578560"/>
            <a:ext cx="1140840" cy="668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3200" b="0" strike="noStrike" spc="-1">
                <a:solidFill>
                  <a:srgbClr val="0A304A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B4A4B64-F73F-4970-9026-C9B6B1B6EE7A}" type="slidenum">
              <a:rPr lang="ru-RU" sz="3200" b="0" strike="noStrike" spc="-1">
                <a:solidFill>
                  <a:srgbClr val="0A304A"/>
                </a:solidFill>
                <a:latin typeface="Century Gothic"/>
              </a:rPr>
              <a:t>‹#›</a:t>
            </a:fld>
            <a:endParaRPr lang="ru-RU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6"/>
          </p:nvPr>
        </p:nvSpPr>
        <p:spPr>
          <a:xfrm>
            <a:off x="9904320" y="6172200"/>
            <a:ext cx="1598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2" descr="МИРЭА — Российский технологический университет — Википедия"/>
          <p:cNvPicPr/>
          <p:nvPr/>
        </p:nvPicPr>
        <p:blipFill>
          <a:blip r:embed="rId2"/>
          <a:stretch/>
        </p:blipFill>
        <p:spPr>
          <a:xfrm>
            <a:off x="10208880" y="231480"/>
            <a:ext cx="1515600" cy="1515600"/>
          </a:xfrm>
          <a:prstGeom prst="rect">
            <a:avLst/>
          </a:prstGeom>
          <a:ln w="0">
            <a:noFill/>
          </a:ln>
        </p:spPr>
      </p:pic>
      <p:sp>
        <p:nvSpPr>
          <p:cNvPr id="95" name="Прямоугольник 11"/>
          <p:cNvSpPr/>
          <p:nvPr/>
        </p:nvSpPr>
        <p:spPr>
          <a:xfrm>
            <a:off x="334528" y="2340000"/>
            <a:ext cx="11255943" cy="206064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ru-RU" sz="3200" spc="-1" dirty="0" smtClean="0">
                <a:solidFill>
                  <a:srgbClr val="FFFFFF"/>
                </a:solidFill>
                <a:latin typeface="Century Gothic"/>
              </a:rPr>
              <a:t>Разработка </a:t>
            </a:r>
            <a:r>
              <a:rPr lang="ru-RU" sz="3200" spc="-1" dirty="0">
                <a:solidFill>
                  <a:srgbClr val="FFFFFF"/>
                </a:solidFill>
                <a:latin typeface="Century Gothic"/>
              </a:rPr>
              <a:t>и защита базы данных </a:t>
            </a:r>
            <a:endParaRPr lang="ru-RU" sz="3200" spc="-1" dirty="0" smtClean="0">
              <a:solidFill>
                <a:srgbClr val="FFFFFF"/>
              </a:solidFill>
              <a:latin typeface="Century Gothic"/>
            </a:endParaRPr>
          </a:p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ru-RU" sz="3200" spc="-1" dirty="0" smtClean="0">
                <a:solidFill>
                  <a:srgbClr val="FFFFFF"/>
                </a:solidFill>
                <a:latin typeface="Century Gothic"/>
              </a:rPr>
              <a:t>для </a:t>
            </a:r>
            <a:r>
              <a:rPr lang="ru-RU" sz="3200" spc="-1" dirty="0">
                <a:solidFill>
                  <a:srgbClr val="FFFFFF"/>
                </a:solidFill>
                <a:latin typeface="Century Gothic"/>
              </a:rPr>
              <a:t>автоматизированной </a:t>
            </a:r>
            <a:r>
              <a:rPr lang="ru-RU" sz="3200" spc="-1" dirty="0" smtClean="0">
                <a:solidFill>
                  <a:srgbClr val="FFFFFF"/>
                </a:solidFill>
                <a:latin typeface="Century Gothic"/>
              </a:rPr>
              <a:t>информационной </a:t>
            </a:r>
          </a:p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ru-RU" sz="3200" spc="-1" dirty="0" smtClean="0">
                <a:solidFill>
                  <a:srgbClr val="FFFFFF"/>
                </a:solidFill>
                <a:latin typeface="Century Gothic"/>
              </a:rPr>
              <a:t>системы </a:t>
            </a:r>
          </a:p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ru-RU" sz="3200" spc="-1" dirty="0" smtClean="0">
                <a:solidFill>
                  <a:srgbClr val="FFFFFF"/>
                </a:solidFill>
                <a:latin typeface="Century Gothic"/>
              </a:rPr>
              <a:t>«</a:t>
            </a:r>
            <a:r>
              <a:rPr lang="ru-RU" sz="3200" spc="-1" dirty="0">
                <a:solidFill>
                  <a:srgbClr val="FFFFFF"/>
                </a:solidFill>
                <a:latin typeface="Century Gothic"/>
              </a:rPr>
              <a:t>Медицинское обследование в удаленном режиме»</a:t>
            </a:r>
            <a:endParaRPr lang="ru-RU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6" name="Таблица 13"/>
          <p:cNvGraphicFramePr/>
          <p:nvPr>
            <p:extLst>
              <p:ext uri="{D42A27DB-BD31-4B8C-83A1-F6EECF244321}">
                <p14:modId xmlns:p14="http://schemas.microsoft.com/office/powerpoint/2010/main" val="2193359091"/>
              </p:ext>
            </p:extLst>
          </p:nvPr>
        </p:nvGraphicFramePr>
        <p:xfrm>
          <a:off x="299520" y="4607649"/>
          <a:ext cx="6464160" cy="1144080"/>
        </p:xfrm>
        <a:graphic>
          <a:graphicData uri="http://schemas.openxmlformats.org/drawingml/2006/table">
            <a:tbl>
              <a:tblPr/>
              <a:tblGrid>
                <a:gridCol w="3181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ru-RU" sz="1800" b="0" strike="noStrike" spc="-1">
                          <a:solidFill>
                            <a:srgbClr val="FFFFFF"/>
                          </a:solidFill>
                          <a:latin typeface="Century Gothic"/>
                        </a:rPr>
                        <a:t>Студент группы</a:t>
                      </a:r>
                      <a:endParaRPr lang="ru-RU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ru-RU" sz="1800" b="0" strike="noStrike" spc="-1" dirty="0" smtClean="0">
                          <a:solidFill>
                            <a:srgbClr val="FFFFFF"/>
                          </a:solidFill>
                          <a:latin typeface="Century Gothic"/>
                        </a:rPr>
                        <a:t>Кутьин Захар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ru-RU" sz="1800" b="0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БББО-05-20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ru-RU" sz="1800" b="0" strike="noStrike" spc="-1" dirty="0" smtClean="0">
                          <a:solidFill>
                            <a:srgbClr val="FFFFFF"/>
                          </a:solidFill>
                          <a:latin typeface="Century Gothic"/>
                        </a:rPr>
                        <a:t>Сергеевич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7" name="Рисунок 16"/>
          <p:cNvPicPr/>
          <p:nvPr/>
        </p:nvPicPr>
        <p:blipFill>
          <a:blip r:embed="rId3"/>
          <a:stretch/>
        </p:blipFill>
        <p:spPr>
          <a:xfrm>
            <a:off x="299520" y="231480"/>
            <a:ext cx="2302200" cy="1484280"/>
          </a:xfrm>
          <a:prstGeom prst="rect">
            <a:avLst/>
          </a:prstGeom>
          <a:ln w="0">
            <a:noFill/>
          </a:ln>
        </p:spPr>
      </p:pic>
      <p:sp>
        <p:nvSpPr>
          <p:cNvPr id="98" name="Прямоугольник 6"/>
          <p:cNvSpPr/>
          <p:nvPr/>
        </p:nvSpPr>
        <p:spPr>
          <a:xfrm>
            <a:off x="2448720" y="374040"/>
            <a:ext cx="731808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ru-RU" sz="36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Институт кибербезопасности</a:t>
            </a:r>
            <a:endParaRPr lang="ru-RU" sz="3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ru-RU" sz="36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и цифровых технологий</a:t>
            </a:r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1" descr="МИРЭА — Российский технологический университет — Википедия"/>
          <p:cNvPicPr/>
          <p:nvPr/>
        </p:nvPicPr>
        <p:blipFill>
          <a:blip r:embed="rId2"/>
          <a:stretch/>
        </p:blipFill>
        <p:spPr>
          <a:xfrm>
            <a:off x="10208880" y="231480"/>
            <a:ext cx="1515600" cy="1515600"/>
          </a:xfrm>
          <a:prstGeom prst="rect">
            <a:avLst/>
          </a:prstGeom>
          <a:ln w="0">
            <a:noFill/>
          </a:ln>
        </p:spPr>
      </p:pic>
      <p:sp>
        <p:nvSpPr>
          <p:cNvPr id="139" name="Прямоугольник 1"/>
          <p:cNvSpPr/>
          <p:nvPr/>
        </p:nvSpPr>
        <p:spPr>
          <a:xfrm>
            <a:off x="2445120" y="2948760"/>
            <a:ext cx="771660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ru-RU" sz="54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Спасибо за внимание!</a:t>
            </a:r>
            <a:endParaRPr lang="ru-RU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Рисунок 1"/>
          <p:cNvPicPr/>
          <p:nvPr/>
        </p:nvPicPr>
        <p:blipFill>
          <a:blip r:embed="rId3"/>
          <a:stretch/>
        </p:blipFill>
        <p:spPr>
          <a:xfrm>
            <a:off x="299520" y="231480"/>
            <a:ext cx="2302200" cy="1484280"/>
          </a:xfrm>
          <a:prstGeom prst="rect">
            <a:avLst/>
          </a:prstGeom>
          <a:ln w="0">
            <a:noFill/>
          </a:ln>
        </p:spPr>
      </p:pic>
      <p:sp>
        <p:nvSpPr>
          <p:cNvPr id="141" name="Прямоугольник 2"/>
          <p:cNvSpPr/>
          <p:nvPr/>
        </p:nvSpPr>
        <p:spPr>
          <a:xfrm>
            <a:off x="2448720" y="374040"/>
            <a:ext cx="731808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ru-RU" sz="36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Институт кибербезопасности</a:t>
            </a:r>
            <a:endParaRPr lang="ru-RU" sz="3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ru-RU" sz="36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и цифровых технологий</a:t>
            </a:r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/>
          </p:nvPr>
        </p:nvSpPr>
        <p:spPr>
          <a:xfrm>
            <a:off x="588600" y="760320"/>
            <a:ext cx="9234720" cy="493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lvl="0" indent="0">
              <a:buNone/>
            </a:pPr>
            <a:r>
              <a:rPr lang="ru-RU" sz="2000" spc="-1" dirty="0">
                <a:solidFill>
                  <a:srgbClr val="FFFFFF"/>
                </a:solidFill>
                <a:latin typeface="Century Gothic"/>
                <a:ea typeface="DejaVu Sans"/>
              </a:rPr>
              <a:t>В </a:t>
            </a:r>
            <a:r>
              <a:rPr lang="ru-RU" sz="2000" spc="-1" dirty="0">
                <a:solidFill>
                  <a:srgbClr val="FFFFFF"/>
                </a:solidFill>
                <a:latin typeface="Century Gothic"/>
                <a:ea typeface="DejaVu Sans"/>
              </a:rPr>
              <a:t>данной курсовой работе проведена разработка и защита базы данных для хранения и обработки данных, полученных при проведении медицинского обследования в удаленном режиме сотрудников транспортной компании. </a:t>
            </a:r>
            <a:endParaRPr lang="ru-RU" sz="2000" spc="-1" dirty="0" smtClean="0">
              <a:solidFill>
                <a:srgbClr val="FFFFFF"/>
              </a:solidFill>
              <a:latin typeface="Century Gothic"/>
              <a:ea typeface="DejaVu Sans"/>
            </a:endParaRPr>
          </a:p>
          <a:p>
            <a:pPr marL="0" lvl="0" indent="0">
              <a:buNone/>
            </a:pPr>
            <a:r>
              <a:rPr lang="ru-RU" sz="2000" spc="-1" dirty="0" smtClean="0">
                <a:solidFill>
                  <a:srgbClr val="FFFFFF"/>
                </a:solidFill>
                <a:latin typeface="Century Gothic"/>
                <a:ea typeface="DejaVu Sans"/>
              </a:rPr>
              <a:t>В </a:t>
            </a:r>
            <a:r>
              <a:rPr lang="ru-RU" sz="2000" spc="-1" dirty="0">
                <a:solidFill>
                  <a:srgbClr val="FFFFFF"/>
                </a:solidFill>
                <a:latin typeface="Century Gothic"/>
                <a:ea typeface="DejaVu Sans"/>
              </a:rPr>
              <a:t>ней есть все необходимые инструменты для быстрого поиска и изменение данных. </a:t>
            </a:r>
            <a:endParaRPr lang="ru-RU" sz="2000" spc="-1" dirty="0" smtClean="0">
              <a:solidFill>
                <a:srgbClr val="FFFFFF"/>
              </a:solidFill>
              <a:latin typeface="Century Gothic"/>
              <a:ea typeface="DejaVu Sans"/>
            </a:endParaRPr>
          </a:p>
          <a:p>
            <a:pPr marL="0" lvl="0" indent="0">
              <a:buNone/>
            </a:pPr>
            <a:r>
              <a:rPr lang="ru-RU" sz="2000" spc="-1" dirty="0" smtClean="0">
                <a:solidFill>
                  <a:srgbClr val="FFFFFF"/>
                </a:solidFill>
                <a:latin typeface="Century Gothic"/>
                <a:ea typeface="DejaVu Sans"/>
              </a:rPr>
              <a:t>Для </a:t>
            </a:r>
            <a:r>
              <a:rPr lang="ru-RU" sz="2000" spc="-1" dirty="0">
                <a:solidFill>
                  <a:srgbClr val="FFFFFF"/>
                </a:solidFill>
                <a:latin typeface="Century Gothic"/>
                <a:ea typeface="DejaVu Sans"/>
              </a:rPr>
              <a:t>достижения поставленной цели были рассмотрены и решены следующие основные задачи </a:t>
            </a:r>
            <a:r>
              <a:rPr lang="ru-RU" sz="2000" spc="-1" dirty="0" smtClean="0">
                <a:solidFill>
                  <a:srgbClr val="FFFFFF"/>
                </a:solidFill>
                <a:latin typeface="Century Gothic"/>
                <a:ea typeface="DejaVu Sans"/>
              </a:rPr>
              <a:t>по:</a:t>
            </a:r>
          </a:p>
          <a:p>
            <a:r>
              <a:rPr lang="ru-RU" sz="2000" spc="-1" dirty="0" smtClean="0">
                <a:solidFill>
                  <a:srgbClr val="FFFFFF"/>
                </a:solidFill>
                <a:latin typeface="Century Gothic"/>
                <a:ea typeface="DejaVu Sans"/>
              </a:rPr>
              <a:t> анализу </a:t>
            </a:r>
            <a:r>
              <a:rPr lang="ru-RU" sz="2000" spc="-1" dirty="0">
                <a:solidFill>
                  <a:srgbClr val="FFFFFF"/>
                </a:solidFill>
                <a:latin typeface="Century Gothic"/>
                <a:ea typeface="DejaVu Sans"/>
              </a:rPr>
              <a:t>предметной области и разработке требований к базе данных  информационной системы «Медицинское обследование в удаленном режиме»;</a:t>
            </a:r>
          </a:p>
          <a:p>
            <a:r>
              <a:rPr lang="ru-RU" sz="2000" spc="-1" dirty="0">
                <a:solidFill>
                  <a:srgbClr val="FFFFFF"/>
                </a:solidFill>
                <a:latin typeface="Century Gothic"/>
                <a:ea typeface="DejaVu Sans"/>
              </a:rPr>
              <a:t>проектированию подмоделей логического и физического уровней представления данных;</a:t>
            </a:r>
          </a:p>
          <a:p>
            <a:r>
              <a:rPr lang="ru-RU" sz="2000" spc="-1" dirty="0">
                <a:solidFill>
                  <a:srgbClr val="FFFFFF"/>
                </a:solidFill>
                <a:latin typeface="Century Gothic"/>
                <a:ea typeface="DejaVu Sans"/>
              </a:rPr>
              <a:t>реализации полученной модели данных в СУБД SQL </a:t>
            </a:r>
            <a:r>
              <a:rPr lang="ru-RU" sz="2000" spc="-1" dirty="0" err="1">
                <a:solidFill>
                  <a:srgbClr val="FFFFFF"/>
                </a:solidFill>
                <a:latin typeface="Century Gothic"/>
                <a:ea typeface="DejaVu Sans"/>
              </a:rPr>
              <a:t>Server</a:t>
            </a:r>
            <a:r>
              <a:rPr lang="ru-RU" sz="2000" spc="-1" dirty="0">
                <a:solidFill>
                  <a:srgbClr val="FFFFFF"/>
                </a:solidFill>
                <a:latin typeface="Century Gothic"/>
                <a:ea typeface="DejaVu Sans"/>
              </a:rPr>
              <a:t> 2019 </a:t>
            </a:r>
            <a:r>
              <a:rPr lang="ru-RU" sz="2000" spc="-1" dirty="0" err="1">
                <a:solidFill>
                  <a:srgbClr val="FFFFFF"/>
                </a:solidFill>
                <a:latin typeface="Century Gothic"/>
                <a:ea typeface="DejaVu Sans"/>
              </a:rPr>
              <a:t>Developer</a:t>
            </a:r>
            <a:r>
              <a:rPr lang="ru-RU" sz="2000" spc="-1" dirty="0">
                <a:solidFill>
                  <a:srgbClr val="FFFFFF"/>
                </a:solidFill>
                <a:latin typeface="Century Gothic"/>
                <a:ea typeface="DejaVu Sans"/>
              </a:rPr>
              <a:t>;</a:t>
            </a:r>
          </a:p>
          <a:p>
            <a:r>
              <a:rPr lang="ru-RU" sz="2000" spc="-1" dirty="0">
                <a:solidFill>
                  <a:srgbClr val="FFFFFF"/>
                </a:solidFill>
                <a:latin typeface="Century Gothic"/>
                <a:ea typeface="DejaVu Sans"/>
              </a:rPr>
              <a:t>построению системы защиты базы данных.</a:t>
            </a:r>
          </a:p>
        </p:txBody>
      </p:sp>
      <p:sp>
        <p:nvSpPr>
          <p:cNvPr id="100" name="PlaceHolder 2"/>
          <p:cNvSpPr>
            <a:spLocks noGrp="1"/>
          </p:cNvSpPr>
          <p:nvPr>
            <p:ph type="sldNum" idx="7"/>
          </p:nvPr>
        </p:nvSpPr>
        <p:spPr>
          <a:xfrm>
            <a:off x="11472120" y="6016320"/>
            <a:ext cx="718560" cy="84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3200" b="0" strike="noStrike" spc="-1">
                <a:solidFill>
                  <a:srgbClr val="F2F2F2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604C0B0-0FB7-4B3B-84AA-53F7F6FBE185}" type="slidenum">
              <a:rPr lang="ru-RU" sz="3200" b="0" strike="noStrike" spc="-1">
                <a:solidFill>
                  <a:srgbClr val="F2F2F2"/>
                </a:solidFill>
                <a:latin typeface="Century Gothic"/>
              </a:rPr>
              <a:t>2</a:t>
            </a:fld>
            <a:endParaRPr lang="ru-RU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1" name="Рисунок 6"/>
          <p:cNvPicPr/>
          <p:nvPr/>
        </p:nvPicPr>
        <p:blipFill>
          <a:blip r:embed="rId2"/>
          <a:stretch/>
        </p:blipFill>
        <p:spPr>
          <a:xfrm>
            <a:off x="10159200" y="592560"/>
            <a:ext cx="1893960" cy="1220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Прямоугольник 101"/>
          <p:cNvSpPr/>
          <p:nvPr/>
        </p:nvSpPr>
        <p:spPr>
          <a:xfrm>
            <a:off x="900000" y="360000"/>
            <a:ext cx="9539280" cy="53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ru-RU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Глава 1 Проектирование и реализация модели данных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Прямоугольник 102"/>
          <p:cNvSpPr/>
          <p:nvPr/>
        </p:nvSpPr>
        <p:spPr>
          <a:xfrm>
            <a:off x="900359" y="900000"/>
            <a:ext cx="10826047" cy="69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lang="ru-RU" sz="2000" b="0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В ходе выполнения курсовой работы были разработаны инфологическая и </a:t>
            </a:r>
            <a:r>
              <a:rPr lang="ru-RU" sz="2000" b="0" strike="noStrike" spc="-1" dirty="0" err="1">
                <a:solidFill>
                  <a:srgbClr val="FFFFFF"/>
                </a:solidFill>
                <a:latin typeface="Century Gothic"/>
                <a:ea typeface="DejaVu Sans"/>
              </a:rPr>
              <a:t>даталогическая</a:t>
            </a:r>
            <a:r>
              <a:rPr lang="ru-RU" sz="2000" b="0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 модели</a:t>
            </a:r>
            <a:endParaRPr lang="ru-RU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Прямоугольник 106"/>
          <p:cNvSpPr/>
          <p:nvPr/>
        </p:nvSpPr>
        <p:spPr>
          <a:xfrm>
            <a:off x="7088723" y="5273124"/>
            <a:ext cx="4138920" cy="34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err="1">
                <a:solidFill>
                  <a:srgbClr val="FFFFFF"/>
                </a:solidFill>
                <a:latin typeface="Century Gothic"/>
                <a:ea typeface="DejaVu Sans"/>
              </a:rPr>
              <a:t>Даталогическая</a:t>
            </a:r>
            <a:r>
              <a:rPr lang="ru-RU" sz="2000" b="0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 модель</a:t>
            </a:r>
            <a:endParaRPr lang="ru-RU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59" y="1594081"/>
            <a:ext cx="6554024" cy="245645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45" y="4148858"/>
            <a:ext cx="5981091" cy="2360208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7088723" y="2554223"/>
            <a:ext cx="4138920" cy="34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Инфологическая модель</a:t>
            </a:r>
            <a:endParaRPr lang="ru-RU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Прямоугольник 107"/>
          <p:cNvSpPr/>
          <p:nvPr/>
        </p:nvSpPr>
        <p:spPr>
          <a:xfrm>
            <a:off x="1080000" y="180000"/>
            <a:ext cx="6119280" cy="53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1" strike="noStrike" spc="-1">
                <a:solidFill>
                  <a:srgbClr val="FFFFFF"/>
                </a:solidFill>
                <a:latin typeface="Arial"/>
                <a:ea typeface="DejaVu Sans"/>
              </a:rPr>
              <a:t>Реализация базы данных в СУБД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Прямоугольник 108"/>
          <p:cNvSpPr/>
          <p:nvPr/>
        </p:nvSpPr>
        <p:spPr>
          <a:xfrm>
            <a:off x="1080000" y="720000"/>
            <a:ext cx="9719280" cy="496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База данных была реализована с помощью СУБД MS SQL.</a:t>
            </a:r>
            <a:endParaRPr lang="ru-RU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В базе данных содержится 8 таблиц, которые соответствуют отношениям из </a:t>
            </a:r>
            <a:r>
              <a:rPr lang="ru-RU" sz="2000" b="0" strike="noStrike" spc="-1" dirty="0" err="1">
                <a:solidFill>
                  <a:srgbClr val="FFFFFF"/>
                </a:solidFill>
                <a:latin typeface="Century Gothic"/>
                <a:ea typeface="DejaVu Sans"/>
              </a:rPr>
              <a:t>даталогической</a:t>
            </a:r>
            <a:r>
              <a:rPr lang="ru-RU" sz="2000" b="0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 модели:</a:t>
            </a:r>
            <a:endParaRPr lang="ru-RU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Font typeface="StarSymbol"/>
              <a:buAutoNum type="arabicParenR"/>
            </a:pPr>
            <a:r>
              <a:rPr lang="en-US" sz="2000" spc="-1" dirty="0" smtClean="0">
                <a:solidFill>
                  <a:srgbClr val="FFFFFF"/>
                </a:solidFill>
                <a:latin typeface="Century Gothic"/>
              </a:rPr>
              <a:t>Employee</a:t>
            </a:r>
            <a:r>
              <a:rPr lang="en-US" sz="2000" spc="-1" dirty="0">
                <a:solidFill>
                  <a:srgbClr val="FFFFFF"/>
                </a:solidFill>
                <a:latin typeface="Century Gothic"/>
              </a:rPr>
              <a:t>;</a:t>
            </a: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Font typeface="StarSymbol"/>
              <a:buAutoNum type="arabicParenR"/>
            </a:pPr>
            <a:r>
              <a:rPr lang="en-US" sz="2000" spc="-1" dirty="0" smtClean="0">
                <a:solidFill>
                  <a:srgbClr val="FFFFFF"/>
                </a:solidFill>
                <a:latin typeface="Century Gothic"/>
              </a:rPr>
              <a:t>Passport</a:t>
            </a:r>
            <a:r>
              <a:rPr lang="en-US" sz="2000" spc="-1" dirty="0">
                <a:solidFill>
                  <a:srgbClr val="FFFFFF"/>
                </a:solidFill>
                <a:latin typeface="Century Gothic"/>
              </a:rPr>
              <a:t>;</a:t>
            </a: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Font typeface="StarSymbol"/>
              <a:buAutoNum type="arabicParenR"/>
            </a:pPr>
            <a:r>
              <a:rPr lang="en-US" sz="2000" spc="-1" dirty="0" smtClean="0">
                <a:solidFill>
                  <a:srgbClr val="FFFFFF"/>
                </a:solidFill>
                <a:latin typeface="Century Gothic"/>
              </a:rPr>
              <a:t>Doctor</a:t>
            </a:r>
            <a:r>
              <a:rPr lang="en-US" sz="2000" spc="-1" dirty="0">
                <a:solidFill>
                  <a:srgbClr val="FFFFFF"/>
                </a:solidFill>
                <a:latin typeface="Century Gothic"/>
              </a:rPr>
              <a:t>;</a:t>
            </a: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Font typeface="StarSymbol"/>
              <a:buAutoNum type="arabicParenR"/>
            </a:pPr>
            <a:r>
              <a:rPr lang="en-US" sz="2000" spc="-1" dirty="0" err="1" smtClean="0">
                <a:solidFill>
                  <a:srgbClr val="FFFFFF"/>
                </a:solidFill>
                <a:latin typeface="Century Gothic"/>
              </a:rPr>
              <a:t>MedСheckup</a:t>
            </a:r>
            <a:r>
              <a:rPr lang="en-US" sz="2000" spc="-1" dirty="0">
                <a:solidFill>
                  <a:srgbClr val="FFFFFF"/>
                </a:solidFill>
                <a:latin typeface="Century Gothic"/>
              </a:rPr>
              <a:t>;</a:t>
            </a: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Font typeface="StarSymbol"/>
              <a:buAutoNum type="arabicParenR"/>
            </a:pPr>
            <a:r>
              <a:rPr lang="en-US" sz="2000" spc="-1" dirty="0" smtClean="0">
                <a:solidFill>
                  <a:srgbClr val="FFFFFF"/>
                </a:solidFill>
                <a:latin typeface="Century Gothic"/>
              </a:rPr>
              <a:t>Results</a:t>
            </a:r>
            <a:r>
              <a:rPr lang="en-US" sz="2000" spc="-1" dirty="0">
                <a:solidFill>
                  <a:srgbClr val="FFFFFF"/>
                </a:solidFill>
                <a:latin typeface="Century Gothic"/>
              </a:rPr>
              <a:t>;</a:t>
            </a: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Font typeface="StarSymbol"/>
              <a:buAutoNum type="arabicParenR"/>
            </a:pPr>
            <a:r>
              <a:rPr lang="en-US" sz="2000" spc="-1" dirty="0" smtClean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2000" spc="-1" dirty="0">
                <a:solidFill>
                  <a:srgbClr val="FFFFFF"/>
                </a:solidFill>
                <a:latin typeface="Century Gothic"/>
              </a:rPr>
              <a:t>Protocol.</a:t>
            </a:r>
          </a:p>
        </p:txBody>
      </p:sp>
      <p:sp>
        <p:nvSpPr>
          <p:cNvPr id="111" name="Прямоугольник 110"/>
          <p:cNvSpPr/>
          <p:nvPr/>
        </p:nvSpPr>
        <p:spPr>
          <a:xfrm>
            <a:off x="5490120" y="5698165"/>
            <a:ext cx="5039280" cy="34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Диаграмма базы данных</a:t>
            </a:r>
            <a:endParaRPr lang="ru-RU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4059729" y="1840576"/>
            <a:ext cx="7467254" cy="34703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Прямоугольник 111"/>
          <p:cNvSpPr/>
          <p:nvPr/>
        </p:nvSpPr>
        <p:spPr>
          <a:xfrm>
            <a:off x="900000" y="180000"/>
            <a:ext cx="7199280" cy="33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Хранимые процедуры и триггеры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Прямоугольник 112"/>
          <p:cNvSpPr/>
          <p:nvPr/>
        </p:nvSpPr>
        <p:spPr>
          <a:xfrm>
            <a:off x="720000" y="720000"/>
            <a:ext cx="10799280" cy="1131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В ходе разработки и создания базы данных для ФФОМС были реализованы 9 хранимых процедур и 8 триггеров, которые позволяют автоматизировать учет медицинских услуг, предоставленных гражданам по ОМС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Прямоугольник 113"/>
          <p:cNvSpPr/>
          <p:nvPr/>
        </p:nvSpPr>
        <p:spPr>
          <a:xfrm>
            <a:off x="900000" y="1861920"/>
            <a:ext cx="3959280" cy="4617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Хранимые процедуры:</a:t>
            </a:r>
            <a:endParaRPr lang="ru-RU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Font typeface="StarSymbol"/>
              <a:buAutoNum type="arabicParenR"/>
            </a:pPr>
            <a:r>
              <a:rPr lang="en-US" sz="2000" spc="-1" dirty="0" err="1" smtClean="0">
                <a:solidFill>
                  <a:srgbClr val="FFFFFF"/>
                </a:solidFill>
                <a:latin typeface="Century Gothic"/>
              </a:rPr>
              <a:t>Calc_emp_ready</a:t>
            </a:r>
            <a:endParaRPr lang="ru-RU" sz="2000" spc="-1" dirty="0" smtClean="0">
              <a:solidFill>
                <a:srgbClr val="FFFFFF"/>
              </a:solidFill>
              <a:latin typeface="Century Gothic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Font typeface="StarSymbol"/>
              <a:buAutoNum type="arabicParenR"/>
            </a:pPr>
            <a:r>
              <a:rPr lang="en-US" sz="2000" spc="-1" dirty="0" err="1" smtClean="0">
                <a:solidFill>
                  <a:srgbClr val="FFFFFF"/>
                </a:solidFill>
                <a:latin typeface="Century Gothic"/>
              </a:rPr>
              <a:t>Delete_emp</a:t>
            </a:r>
            <a:endParaRPr lang="ru-RU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Font typeface="StarSymbol"/>
              <a:buAutoNum type="arabicParenR"/>
            </a:pPr>
            <a:r>
              <a:rPr lang="en-US" sz="2000" spc="-1" dirty="0" err="1" smtClean="0">
                <a:solidFill>
                  <a:srgbClr val="FFFFFF"/>
                </a:solidFill>
                <a:latin typeface="Century Gothic"/>
              </a:rPr>
              <a:t>Insert_med_check</a:t>
            </a:r>
            <a:endParaRPr lang="ru-RU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Font typeface="StarSymbol"/>
              <a:buAutoNum type="arabicParenR"/>
            </a:pPr>
            <a:r>
              <a:rPr lang="en-US" sz="2000" spc="-1" dirty="0" err="1" smtClean="0">
                <a:solidFill>
                  <a:srgbClr val="FFFFFF"/>
                </a:solidFill>
                <a:latin typeface="Century Gothic"/>
              </a:rPr>
              <a:t>Select_concl_for_date</a:t>
            </a:r>
            <a:endParaRPr lang="ru-RU" sz="2000" spc="-1" dirty="0" smtClean="0">
              <a:solidFill>
                <a:srgbClr val="FFFFFF"/>
              </a:solidFill>
              <a:latin typeface="Century Gothic"/>
            </a:endParaRPr>
          </a:p>
          <a:p>
            <a:pPr marL="216000" indent="-216000"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Font typeface="StarSymbol"/>
              <a:buAutoNum type="arabicParenR"/>
            </a:pPr>
            <a:r>
              <a:rPr lang="en-US" sz="2000" spc="-1" dirty="0" err="1" smtClean="0">
                <a:solidFill>
                  <a:srgbClr val="FFFFFF"/>
                </a:solidFill>
                <a:latin typeface="Century Gothic"/>
              </a:rPr>
              <a:t>Select_emp_ready</a:t>
            </a:r>
            <a:endParaRPr lang="ru-RU" sz="2000" spc="-1" dirty="0">
              <a:solidFill>
                <a:srgbClr val="FFFFFF"/>
              </a:solidFill>
              <a:latin typeface="Century Gothic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Font typeface="StarSymbol"/>
              <a:buAutoNum type="arabicParenR"/>
            </a:pPr>
            <a:r>
              <a:rPr lang="en-US" sz="2000" spc="-1" dirty="0" err="1" smtClean="0">
                <a:solidFill>
                  <a:srgbClr val="FFFFFF"/>
                </a:solidFill>
                <a:latin typeface="Century Gothic"/>
              </a:rPr>
              <a:t>Select_res_for_emp</a:t>
            </a:r>
            <a:endParaRPr lang="ru-RU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Font typeface="StarSymbol"/>
              <a:buAutoNum type="arabicParenR"/>
            </a:pPr>
            <a:r>
              <a:rPr lang="en-US" sz="2000" spc="-1" dirty="0" err="1" smtClean="0">
                <a:solidFill>
                  <a:srgbClr val="FFFFFF"/>
                </a:solidFill>
                <a:latin typeface="Century Gothic"/>
              </a:rPr>
              <a:t>Update_data_pass</a:t>
            </a:r>
            <a:endParaRPr lang="ru-RU" sz="2000" spc="-1" dirty="0" smtClean="0">
              <a:solidFill>
                <a:srgbClr val="FFFFFF"/>
              </a:solidFill>
              <a:latin typeface="Century Gothic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Font typeface="StarSymbol"/>
              <a:buAutoNum type="arabicParenR"/>
            </a:pPr>
            <a:r>
              <a:rPr lang="en-US" sz="2000" spc="-1" dirty="0" err="1" smtClean="0">
                <a:solidFill>
                  <a:srgbClr val="FFFFFF"/>
                </a:solidFill>
                <a:latin typeface="Century Gothic"/>
              </a:rPr>
              <a:t>Update_pass</a:t>
            </a:r>
            <a:r>
              <a:rPr lang="ru-RU" sz="2000" spc="-1" dirty="0" smtClean="0">
                <a:solidFill>
                  <a:srgbClr val="FFFFFF"/>
                </a:solidFill>
                <a:latin typeface="Century Gothic"/>
              </a:rPr>
              <a:t>_</a:t>
            </a:r>
            <a:r>
              <a:rPr lang="en-US" sz="2000" spc="-1" dirty="0" smtClean="0">
                <a:solidFill>
                  <a:srgbClr val="FFFFFF"/>
                </a:solidFill>
                <a:latin typeface="Century Gothic"/>
              </a:rPr>
              <a:t>id</a:t>
            </a:r>
            <a:endParaRPr lang="ru-RU" sz="2000" spc="-1" dirty="0" smtClean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5" name="Прямоугольник 114"/>
          <p:cNvSpPr/>
          <p:nvPr/>
        </p:nvSpPr>
        <p:spPr>
          <a:xfrm>
            <a:off x="6275520" y="1980000"/>
            <a:ext cx="3419280" cy="423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FFFFFF"/>
                </a:solidFill>
                <a:latin typeface="Century Gothic"/>
                <a:ea typeface="DejaVu Sans"/>
              </a:rPr>
              <a:t>Триггеры:</a:t>
            </a:r>
            <a:endParaRPr lang="ru-RU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Font typeface="StarSymbol"/>
              <a:buAutoNum type="arabicParenR"/>
            </a:pPr>
            <a:r>
              <a:rPr lang="en-US" sz="2000" spc="-1" dirty="0" err="1" smtClean="0">
                <a:solidFill>
                  <a:srgbClr val="FFFFFF"/>
                </a:solidFill>
                <a:latin typeface="Century Gothic"/>
              </a:rPr>
              <a:t>Check_doc_name</a:t>
            </a:r>
            <a:endParaRPr lang="en-US" sz="2000" spc="-1" dirty="0" smtClean="0">
              <a:solidFill>
                <a:srgbClr val="FFFFFF"/>
              </a:solidFill>
              <a:latin typeface="Century Gothic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Font typeface="StarSymbol"/>
              <a:buAutoNum type="arabicParenR"/>
            </a:pPr>
            <a:r>
              <a:rPr lang="en-US" sz="2000" spc="-1" dirty="0" err="1" smtClean="0">
                <a:solidFill>
                  <a:srgbClr val="FFFFFF"/>
                </a:solidFill>
                <a:latin typeface="Century Gothic"/>
              </a:rPr>
              <a:t>Check_emp_name</a:t>
            </a:r>
            <a:endParaRPr lang="ru-RU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Font typeface="StarSymbol"/>
              <a:buAutoNum type="arabicParenR"/>
            </a:pPr>
            <a:r>
              <a:rPr lang="en-US" sz="2000" spc="-1" dirty="0" err="1" smtClean="0">
                <a:solidFill>
                  <a:srgbClr val="FFFFFF"/>
                </a:solidFill>
                <a:latin typeface="Century Gothic"/>
              </a:rPr>
              <a:t>Check_phone</a:t>
            </a:r>
            <a:endParaRPr lang="ru-RU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Font typeface="StarSymbol"/>
              <a:buAutoNum type="arabicParenR"/>
            </a:pPr>
            <a:r>
              <a:rPr lang="en-US" sz="2000" spc="-1" dirty="0" err="1" smtClean="0">
                <a:solidFill>
                  <a:srgbClr val="FFFFFF"/>
                </a:solidFill>
                <a:latin typeface="Century Gothic"/>
              </a:rPr>
              <a:t>Delete_pass</a:t>
            </a:r>
            <a:endParaRPr lang="ru-RU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Font typeface="StarSymbol"/>
              <a:buAutoNum type="arabicParenR"/>
            </a:pPr>
            <a:r>
              <a:rPr lang="en-US" sz="2000" spc="-1" dirty="0" err="1" smtClean="0">
                <a:solidFill>
                  <a:srgbClr val="FFFFFF"/>
                </a:solidFill>
                <a:latin typeface="Century Gothic"/>
              </a:rPr>
              <a:t>Check_date</a:t>
            </a:r>
            <a:endParaRPr lang="ru-RU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Font typeface="StarSymbol"/>
              <a:buAutoNum type="arabicParenR"/>
            </a:pPr>
            <a:r>
              <a:rPr lang="en-US" sz="2000" spc="-1" dirty="0" err="1" smtClean="0">
                <a:solidFill>
                  <a:srgbClr val="FFFFFF"/>
                </a:solidFill>
                <a:latin typeface="Century Gothic"/>
              </a:rPr>
              <a:t>Check_pass_id</a:t>
            </a:r>
            <a:endParaRPr lang="ru-RU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Font typeface="StarSymbol"/>
              <a:buAutoNum type="arabicParenR"/>
            </a:pPr>
            <a:r>
              <a:rPr lang="en-US" sz="2000" spc="-1" dirty="0" err="1" smtClean="0">
                <a:solidFill>
                  <a:srgbClr val="FFFFFF"/>
                </a:solidFill>
                <a:latin typeface="Century Gothic"/>
              </a:rPr>
              <a:t>Update_old_pass</a:t>
            </a:r>
            <a:endParaRPr lang="ru-RU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Font typeface="StarSymbol"/>
              <a:buAutoNum type="arabicParenR"/>
            </a:pPr>
            <a:r>
              <a:rPr lang="en-US" sz="2000" spc="-1" dirty="0" err="1" smtClean="0">
                <a:solidFill>
                  <a:srgbClr val="FFFFFF"/>
                </a:solidFill>
                <a:latin typeface="Century Gothic"/>
              </a:rPr>
              <a:t>Insert_prot_concl</a:t>
            </a:r>
            <a:endParaRPr lang="ru-RU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Прямоугольник 115"/>
          <p:cNvSpPr/>
          <p:nvPr/>
        </p:nvSpPr>
        <p:spPr>
          <a:xfrm>
            <a:off x="655200" y="289440"/>
            <a:ext cx="8524080" cy="42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Глава 2 </a:t>
            </a:r>
            <a:r>
              <a:rPr lang="ru-RU" sz="2400" b="1" strike="noStrike" spc="-1">
                <a:solidFill>
                  <a:srgbClr val="FFFFFF"/>
                </a:solidFill>
                <a:latin typeface="Arial"/>
                <a:ea typeface="Noto Sans CJK SC"/>
              </a:rPr>
              <a:t>Построение системы защиты данных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Прямоугольник 116"/>
          <p:cNvSpPr/>
          <p:nvPr/>
        </p:nvSpPr>
        <p:spPr>
          <a:xfrm>
            <a:off x="720000" y="720000"/>
            <a:ext cx="7379280" cy="67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Регистрационные имена, пользователи, роли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Прямоугольник 117"/>
          <p:cNvSpPr/>
          <p:nvPr/>
        </p:nvSpPr>
        <p:spPr>
          <a:xfrm>
            <a:off x="720000" y="1440000"/>
            <a:ext cx="9539640" cy="173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FFFFFF"/>
                </a:solidFill>
                <a:latin typeface="Century Gothic"/>
              </a:rPr>
              <a:t>В ходе выполнения курсовой работы были созданы регистрационные имена и пользователи базы данных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FFFFFF"/>
                </a:solidFill>
                <a:latin typeface="Century Gothic"/>
                <a:ea typeface="Noto Sans CJK SC"/>
              </a:rPr>
              <a:t>Также были созданы роли пользователей. На основе роли пользователю предоставляются возможности работы с базой данных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Прямоугольник 118"/>
          <p:cNvSpPr/>
          <p:nvPr/>
        </p:nvSpPr>
        <p:spPr>
          <a:xfrm>
            <a:off x="720000" y="3240000"/>
            <a:ext cx="5759640" cy="23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FFFFFF"/>
                </a:solidFill>
                <a:latin typeface="Century Gothic"/>
                <a:ea typeface="Tahoma"/>
              </a:rPr>
              <a:t>В базе данных создано </a:t>
            </a:r>
            <a:r>
              <a:rPr lang="en-US" sz="2000" b="0" strike="noStrike" spc="-1" dirty="0" smtClean="0">
                <a:solidFill>
                  <a:srgbClr val="FFFFFF"/>
                </a:solidFill>
                <a:latin typeface="Century Gothic"/>
                <a:ea typeface="Tahoma"/>
              </a:rPr>
              <a:t>3</a:t>
            </a:r>
            <a:r>
              <a:rPr lang="ru-RU" sz="2000" b="0" strike="noStrike" spc="-1" dirty="0" smtClean="0">
                <a:solidFill>
                  <a:srgbClr val="FFFFFF"/>
                </a:solidFill>
                <a:latin typeface="Century Gothic"/>
                <a:ea typeface="Tahoma"/>
              </a:rPr>
              <a:t> </a:t>
            </a:r>
            <a:r>
              <a:rPr lang="ru-RU" sz="2000" b="0" strike="noStrike" spc="-1" dirty="0">
                <a:solidFill>
                  <a:srgbClr val="FFFFFF"/>
                </a:solidFill>
                <a:latin typeface="Century Gothic"/>
                <a:ea typeface="Tahoma"/>
              </a:rPr>
              <a:t>роли:</a:t>
            </a:r>
            <a:endParaRPr lang="ru-RU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Font typeface="StarSymbol"/>
              <a:buAutoNum type="arabicParenR"/>
            </a:pPr>
            <a:r>
              <a:rPr lang="ru-RU" sz="2000" b="0" strike="noStrike" spc="-1" dirty="0" err="1">
                <a:solidFill>
                  <a:srgbClr val="FFFFFF"/>
                </a:solidFill>
                <a:latin typeface="Century Gothic"/>
                <a:ea typeface="Tahoma"/>
              </a:rPr>
              <a:t>Admins</a:t>
            </a:r>
            <a:endParaRPr lang="ru-RU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Font typeface="StarSymbol"/>
              <a:buAutoNum type="arabicParenR"/>
            </a:pPr>
            <a:r>
              <a:rPr lang="en-US" sz="2000" b="0" strike="noStrike" spc="-1" dirty="0" smtClean="0">
                <a:solidFill>
                  <a:srgbClr val="FFFFFF"/>
                </a:solidFill>
                <a:latin typeface="Century Gothic"/>
                <a:ea typeface="Tahoma"/>
              </a:rPr>
              <a:t>Directors</a:t>
            </a: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Font typeface="StarSymbol"/>
              <a:buAutoNum type="arabicParenR"/>
            </a:pPr>
            <a:r>
              <a:rPr lang="en-US" sz="2000" spc="-1" dirty="0" smtClean="0">
                <a:solidFill>
                  <a:srgbClr val="FFFFFF"/>
                </a:solidFill>
                <a:latin typeface="Century Gothic"/>
                <a:ea typeface="Tahoma"/>
              </a:rPr>
              <a:t>Doctors</a:t>
            </a:r>
            <a:endParaRPr lang="ru-RU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698" y="3240000"/>
            <a:ext cx="2019582" cy="2972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Прямоугольник 120"/>
          <p:cNvSpPr/>
          <p:nvPr/>
        </p:nvSpPr>
        <p:spPr>
          <a:xfrm>
            <a:off x="653400" y="280080"/>
            <a:ext cx="6479640" cy="42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400" b="1" strike="noStrike" spc="-1">
                <a:solidFill>
                  <a:srgbClr val="FFFFFF"/>
                </a:solidFill>
                <a:latin typeface="Arial"/>
              </a:rPr>
              <a:t>Выдача привилегий ролям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Прямоугольник 121"/>
          <p:cNvSpPr/>
          <p:nvPr/>
        </p:nvSpPr>
        <p:spPr>
          <a:xfrm>
            <a:off x="724319" y="895320"/>
            <a:ext cx="11030349" cy="69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FFFFFF"/>
                </a:solidFill>
                <a:latin typeface="Century Gothic"/>
              </a:rPr>
              <a:t>Каждой роли в зависимости от выполняемых функций были выданы привилегии</a:t>
            </a:r>
            <a:endParaRPr lang="ru-RU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1582221" y="1410451"/>
            <a:ext cx="4543425" cy="279463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6629584" y="1410451"/>
            <a:ext cx="5125085" cy="3876675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1372036" y="4428623"/>
            <a:ext cx="4753610" cy="2076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Прямоугольник 126"/>
          <p:cNvSpPr/>
          <p:nvPr/>
        </p:nvSpPr>
        <p:spPr>
          <a:xfrm>
            <a:off x="685800" y="266760"/>
            <a:ext cx="6276600" cy="33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400" b="1" strike="noStrike" spc="-1">
                <a:solidFill>
                  <a:srgbClr val="FFFFFF"/>
                </a:solidFill>
                <a:latin typeface="Arial"/>
              </a:rPr>
              <a:t>Реализация шифрования столбцов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Прямоугольник 127"/>
          <p:cNvSpPr/>
          <p:nvPr/>
        </p:nvSpPr>
        <p:spPr>
          <a:xfrm>
            <a:off x="714600" y="695520"/>
            <a:ext cx="10086480" cy="113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FFFFFF"/>
                </a:solidFill>
                <a:latin typeface="Century Gothic"/>
              </a:rPr>
              <a:t>Для повышения безопасности базы данных в ней было реализовано шифрование столбцов с конфиденциальной информацией. 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FFFFFF"/>
                </a:solidFill>
                <a:latin typeface="Century Gothic"/>
              </a:rPr>
              <a:t>В качестве алгоритма шифрования был выбран AES с длиной ключа 256 бит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Прямоугольник 130"/>
          <p:cNvSpPr/>
          <p:nvPr/>
        </p:nvSpPr>
        <p:spPr>
          <a:xfrm>
            <a:off x="952560" y="5057640"/>
            <a:ext cx="9105840" cy="69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FFFFFF"/>
                </a:solidFill>
                <a:latin typeface="Century Gothic"/>
              </a:rPr>
              <a:t>В таблице </a:t>
            </a:r>
            <a:r>
              <a:rPr lang="en-US" sz="2000" b="0" strike="noStrike" spc="-1" dirty="0" smtClean="0">
                <a:solidFill>
                  <a:srgbClr val="FFFFFF"/>
                </a:solidFill>
                <a:latin typeface="Century Gothic"/>
              </a:rPr>
              <a:t>Employee</a:t>
            </a:r>
            <a:r>
              <a:rPr lang="ru-RU" sz="2000" b="0" strike="noStrike" spc="-1" dirty="0" smtClean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sz="2000" b="0" strike="noStrike" spc="-1" dirty="0">
                <a:solidFill>
                  <a:srgbClr val="FFFFFF"/>
                </a:solidFill>
                <a:latin typeface="Century Gothic"/>
              </a:rPr>
              <a:t>был зашифрован столбец </a:t>
            </a:r>
            <a:r>
              <a:rPr lang="en-US" sz="2000" b="0" strike="noStrike" spc="-1" dirty="0" err="1" smtClean="0">
                <a:solidFill>
                  <a:srgbClr val="FFFFFF"/>
                </a:solidFill>
                <a:latin typeface="Century Gothic"/>
              </a:rPr>
              <a:t>emp_phone</a:t>
            </a:r>
            <a:endParaRPr lang="ru-RU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905465" y="2076120"/>
            <a:ext cx="3752215" cy="248539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6235767" y="2109140"/>
            <a:ext cx="4853940" cy="2419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Прямоугольник 131"/>
          <p:cNvSpPr/>
          <p:nvPr/>
        </p:nvSpPr>
        <p:spPr>
          <a:xfrm>
            <a:off x="723960" y="228600"/>
            <a:ext cx="6410160" cy="42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400" b="1" strike="noStrike" spc="-1">
                <a:solidFill>
                  <a:srgbClr val="FFFFFF"/>
                </a:solidFill>
                <a:latin typeface="Arial"/>
              </a:rPr>
              <a:t>Реализация прозрачного шифрования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Прямоугольник 132"/>
          <p:cNvSpPr/>
          <p:nvPr/>
        </p:nvSpPr>
        <p:spPr>
          <a:xfrm>
            <a:off x="348668" y="771480"/>
            <a:ext cx="11602700" cy="71804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FFFFFF"/>
                </a:solidFill>
                <a:latin typeface="Century Gothic"/>
              </a:rPr>
              <a:t>Для повышения защищенности базы данных было применено прозрачное шифрование данных (TDE). </a:t>
            </a:r>
            <a:endParaRPr lang="ru-RU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557215" y="1489529"/>
            <a:ext cx="5131435" cy="256222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557215" y="4273282"/>
            <a:ext cx="5215255" cy="2367915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6381291" y="1602569"/>
            <a:ext cx="4877435" cy="2486025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5"/>
          <a:stretch>
            <a:fillRect/>
          </a:stretch>
        </p:blipFill>
        <p:spPr>
          <a:xfrm>
            <a:off x="6943583" y="4201634"/>
            <a:ext cx="3752850" cy="2295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Сектор">
  <a:themeElements>
    <a:clrScheme name="Сектор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ектор">
  <a:themeElements>
    <a:clrScheme name="Сектор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694</TotalTime>
  <Words>376</Words>
  <Application>Microsoft Office PowerPoint</Application>
  <PresentationFormat>Широкоэкранный</PresentationFormat>
  <Paragraphs>73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21" baseType="lpstr">
      <vt:lpstr>Arial</vt:lpstr>
      <vt:lpstr>Century Gothic</vt:lpstr>
      <vt:lpstr>DejaVu Sans</vt:lpstr>
      <vt:lpstr>Noto Sans CJK SC</vt:lpstr>
      <vt:lpstr>StarSymbol</vt:lpstr>
      <vt:lpstr>Symbol</vt:lpstr>
      <vt:lpstr>Tahoma</vt:lpstr>
      <vt:lpstr>Times New Roman</vt:lpstr>
      <vt:lpstr>Wingdings</vt:lpstr>
      <vt:lpstr>Сектор</vt:lpstr>
      <vt:lpstr>Сектор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Кутьин З.С.</dc:creator>
  <dc:description/>
  <cp:lastModifiedBy>Lenovo</cp:lastModifiedBy>
  <cp:revision>81</cp:revision>
  <dcterms:created xsi:type="dcterms:W3CDTF">2020-05-22T16:43:08Z</dcterms:created>
  <dcterms:modified xsi:type="dcterms:W3CDTF">2023-05-31T00:38:24Z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3</vt:i4>
  </property>
</Properties>
</file>