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8" r:id="rId1"/>
  </p:sldMasterIdLst>
  <p:notesMasterIdLst>
    <p:notesMasterId r:id="rId25"/>
  </p:notesMasterIdLst>
  <p:sldIdLst>
    <p:sldId id="257" r:id="rId2"/>
    <p:sldId id="258" r:id="rId3"/>
    <p:sldId id="290" r:id="rId4"/>
    <p:sldId id="292" r:id="rId5"/>
    <p:sldId id="291"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Lst>
  <p:sldSz cx="9144000" cy="6858000" type="screen4x3"/>
  <p:notesSz cx="9144000" cy="6858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5518" autoAdjust="0"/>
  </p:normalViewPr>
  <p:slideViewPr>
    <p:cSldViewPr>
      <p:cViewPr varScale="1">
        <p:scale>
          <a:sx n="48" d="100"/>
          <a:sy n="48" d="100"/>
        </p:scale>
        <p:origin x="509"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A118E21A-F226-4E0A-AF3B-CB23E9D62690}" type="datetimeFigureOut">
              <a:rPr lang="ru-RU" smtClean="0"/>
              <a:t>18.02.2023</a:t>
            </a:fld>
            <a:endParaRPr lang="ru-RU"/>
          </a:p>
        </p:txBody>
      </p:sp>
      <p:sp>
        <p:nvSpPr>
          <p:cNvPr id="4" name="Образ слайда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F6E077C6-F565-4EA9-8759-AAD95D83E90E}" type="slidenum">
              <a:rPr lang="ru-RU" smtClean="0"/>
              <a:t>‹#›</a:t>
            </a:fld>
            <a:endParaRPr lang="ru-RU"/>
          </a:p>
        </p:txBody>
      </p:sp>
    </p:spTree>
    <p:extLst>
      <p:ext uri="{BB962C8B-B14F-4D97-AF65-F5344CB8AC3E}">
        <p14:creationId xmlns:p14="http://schemas.microsoft.com/office/powerpoint/2010/main" val="424296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F6E077C6-F565-4EA9-8759-AAD95D83E90E}" type="slidenum">
              <a:rPr lang="ru-RU" smtClean="0"/>
              <a:t>2</a:t>
            </a:fld>
            <a:endParaRPr lang="ru-RU"/>
          </a:p>
        </p:txBody>
      </p:sp>
    </p:spTree>
    <p:extLst>
      <p:ext uri="{BB962C8B-B14F-4D97-AF65-F5344CB8AC3E}">
        <p14:creationId xmlns:p14="http://schemas.microsoft.com/office/powerpoint/2010/main" val="1999002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dirty="0"/>
              <a:t>Широко известные эффективно проверяемые критерии корректности основаны на понятии конфликта.</a:t>
            </a:r>
            <a:endParaRPr lang="en-US" dirty="0"/>
          </a:p>
          <a:p>
            <a:pPr algn="just"/>
            <a:r>
              <a:rPr lang="ru-RU" dirty="0"/>
              <a:t>Заметим, что операции в конфликте всегда упорядочены, поскольку операции</a:t>
            </a:r>
            <a:r>
              <a:rPr lang="en-US" dirty="0"/>
              <a:t> </a:t>
            </a:r>
            <a:r>
              <a:rPr lang="ru-RU" dirty="0"/>
              <a:t>над одним элементом данных упорядочены в любом расписании. </a:t>
            </a:r>
            <a:endParaRPr lang="en-US" dirty="0"/>
          </a:p>
          <a:p>
            <a:pPr algn="just"/>
            <a:r>
              <a:rPr lang="ru-RU" dirty="0"/>
              <a:t>Важно подчеркнуть, что определение конфликта не требует,</a:t>
            </a:r>
            <a:r>
              <a:rPr lang="en-US" dirty="0"/>
              <a:t> </a:t>
            </a:r>
            <a:r>
              <a:rPr lang="ru-RU" dirty="0"/>
              <a:t>чтобы пересекались интервалы времени, в которые выполняются транзакции,</a:t>
            </a:r>
            <a:r>
              <a:rPr lang="en-US" dirty="0"/>
              <a:t> </a:t>
            </a:r>
            <a:r>
              <a:rPr lang="ru-RU" dirty="0"/>
              <a:t>содержащие конфликтующие операции, и не имеет значения, выполнялись ли</a:t>
            </a:r>
            <a:r>
              <a:rPr lang="en-US" dirty="0"/>
              <a:t> </a:t>
            </a:r>
            <a:r>
              <a:rPr lang="ru-RU" dirty="0"/>
              <a:t>какие-либо операции над этим элементом данных между конфликтующими</a:t>
            </a:r>
            <a:r>
              <a:rPr lang="en-US" dirty="0"/>
              <a:t> </a:t>
            </a:r>
            <a:r>
              <a:rPr lang="ru-RU" dirty="0"/>
              <a:t>операциями. Конфликт не является ни препятствием для выполнения транзакций, ни признаком некорректности расписания.</a:t>
            </a:r>
          </a:p>
          <a:p>
            <a:pPr algn="just"/>
            <a:r>
              <a:rPr lang="ru-RU" dirty="0"/>
              <a:t>Эквивалентность по конфликтам обеспечивает семантическую корректность.</a:t>
            </a:r>
          </a:p>
        </p:txBody>
      </p:sp>
      <p:sp>
        <p:nvSpPr>
          <p:cNvPr id="4" name="Номер слайда 3"/>
          <p:cNvSpPr>
            <a:spLocks noGrp="1"/>
          </p:cNvSpPr>
          <p:nvPr>
            <p:ph type="sldNum" sz="quarter" idx="10"/>
          </p:nvPr>
        </p:nvSpPr>
        <p:spPr/>
        <p:txBody>
          <a:bodyPr/>
          <a:lstStyle/>
          <a:p>
            <a:fld id="{F6E077C6-F565-4EA9-8759-AAD95D83E90E}" type="slidenum">
              <a:rPr lang="ru-RU" smtClean="0"/>
              <a:t>11</a:t>
            </a:fld>
            <a:endParaRPr lang="ru-RU"/>
          </a:p>
        </p:txBody>
      </p:sp>
    </p:spTree>
    <p:extLst>
      <p:ext uri="{BB962C8B-B14F-4D97-AF65-F5344CB8AC3E}">
        <p14:creationId xmlns:p14="http://schemas.microsoft.com/office/powerpoint/2010/main" val="2570391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sz="1200" b="0" i="0" u="none" strike="noStrike" kern="1200" baseline="0" dirty="0">
                <a:solidFill>
                  <a:schemeClr val="tx1"/>
                </a:solidFill>
                <a:latin typeface="+mn-lt"/>
                <a:ea typeface="+mn-ea"/>
                <a:cs typeface="+mn-cs"/>
              </a:rPr>
              <a:t>Если операции коммутируют, то их можно поменять местами в расписании, а если они не упорядочены, то можно упорядочить в любом порядке. </a:t>
            </a:r>
          </a:p>
          <a:p>
            <a:pPr algn="just"/>
            <a:r>
              <a:rPr lang="ru-RU" sz="1200" b="0" i="0" u="none" strike="noStrike" kern="1200" baseline="0" dirty="0">
                <a:solidFill>
                  <a:schemeClr val="tx1"/>
                </a:solidFill>
                <a:latin typeface="+mn-lt"/>
                <a:ea typeface="+mn-ea"/>
                <a:cs typeface="+mn-cs"/>
              </a:rPr>
              <a:t>Понятие коммутативности легче обобщить на другие виды операций, кроме чтения и записи. Это дает возможность использовать теорию в более широких контекстах.</a:t>
            </a:r>
          </a:p>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12</a:t>
            </a:fld>
            <a:endParaRPr lang="ru-RU"/>
          </a:p>
        </p:txBody>
      </p:sp>
    </p:spTree>
    <p:extLst>
      <p:ext uri="{BB962C8B-B14F-4D97-AF65-F5344CB8AC3E}">
        <p14:creationId xmlns:p14="http://schemas.microsoft.com/office/powerpoint/2010/main" val="2570391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ru-RU" sz="1200" b="0" i="0" u="none" strike="noStrike" kern="1200" baseline="0" dirty="0">
                <a:solidFill>
                  <a:schemeClr val="tx1"/>
                </a:solidFill>
                <a:latin typeface="+mn-lt"/>
                <a:ea typeface="+mn-ea"/>
                <a:cs typeface="+mn-cs"/>
              </a:rPr>
              <a:t>В связи с этим в языке SQL предусмотрена возможность использования ослабленных критериев корректности (задаваемых уровнями изоляции), а реализации СУБД применяют протоколы, не гарантирующие корректность, но обеспечивающие более высокую пропускную способность. Один из таких протоколов, широко используемых на практике, в том числе в </a:t>
            </a:r>
            <a:r>
              <a:rPr lang="ru-RU" sz="1200" b="0" i="0" u="none" strike="noStrike" kern="1200" baseline="0" dirty="0" err="1">
                <a:solidFill>
                  <a:schemeClr val="tx1"/>
                </a:solidFill>
                <a:latin typeface="+mn-lt"/>
                <a:ea typeface="+mn-ea"/>
                <a:cs typeface="+mn-cs"/>
              </a:rPr>
              <a:t>PostgreSQL</a:t>
            </a:r>
            <a:r>
              <a:rPr lang="ru-RU" sz="1200" b="0" i="0" u="none" strike="noStrike" kern="1200" baseline="0" dirty="0">
                <a:solidFill>
                  <a:schemeClr val="tx1"/>
                </a:solidFill>
                <a:latin typeface="+mn-lt"/>
                <a:ea typeface="+mn-ea"/>
                <a:cs typeface="+mn-cs"/>
              </a:rPr>
              <a:t>, называется </a:t>
            </a:r>
            <a:r>
              <a:rPr lang="ru-RU" sz="1200" b="0" i="1" u="none" strike="noStrike" kern="1200" baseline="0" dirty="0">
                <a:solidFill>
                  <a:schemeClr val="tx1"/>
                </a:solidFill>
                <a:latin typeface="+mn-lt"/>
                <a:ea typeface="+mn-ea"/>
                <a:cs typeface="+mn-cs"/>
              </a:rPr>
              <a:t>изоляцией снимков </a:t>
            </a:r>
            <a:r>
              <a:rPr lang="ru-RU" sz="1200" b="0" i="0" u="none" strike="noStrike" kern="1200" baseline="0" dirty="0">
                <a:solidFill>
                  <a:schemeClr val="tx1"/>
                </a:solidFill>
                <a:latin typeface="+mn-lt"/>
                <a:ea typeface="+mn-ea"/>
                <a:cs typeface="+mn-cs"/>
              </a:rPr>
              <a:t>(</a:t>
            </a:r>
            <a:r>
              <a:rPr lang="ru-RU" sz="1200" b="0" i="0" u="none" strike="noStrike" kern="1200" baseline="0" dirty="0" err="1">
                <a:solidFill>
                  <a:schemeClr val="tx1"/>
                </a:solidFill>
                <a:latin typeface="+mn-lt"/>
                <a:ea typeface="+mn-ea"/>
                <a:cs typeface="+mn-cs"/>
              </a:rPr>
              <a:t>snapshot</a:t>
            </a:r>
            <a:r>
              <a:rPr lang="ru-RU" sz="1200" b="0" i="0" u="none" strike="noStrike" kern="1200" baseline="0" dirty="0">
                <a:solidFill>
                  <a:schemeClr val="tx1"/>
                </a:solidFill>
                <a:latin typeface="+mn-lt"/>
                <a:ea typeface="+mn-ea"/>
                <a:cs typeface="+mn-cs"/>
              </a:rPr>
              <a:t> </a:t>
            </a:r>
            <a:r>
              <a:rPr lang="ru-RU" sz="1200" b="0" i="0" u="none" strike="noStrike" kern="1200" baseline="0" dirty="0" err="1">
                <a:solidFill>
                  <a:schemeClr val="tx1"/>
                </a:solidFill>
                <a:latin typeface="+mn-lt"/>
                <a:ea typeface="+mn-ea"/>
                <a:cs typeface="+mn-cs"/>
              </a:rPr>
              <a:t>isolation</a:t>
            </a:r>
            <a:r>
              <a:rPr lang="ru-RU" sz="1200" b="0" i="0" u="none" strike="noStrike" kern="1200" baseline="0" dirty="0">
                <a:solidFill>
                  <a:schemeClr val="tx1"/>
                </a:solidFill>
                <a:latin typeface="+mn-lt"/>
                <a:ea typeface="+mn-ea"/>
                <a:cs typeface="+mn-cs"/>
              </a:rPr>
              <a:t>, SI).</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u="none" strike="noStrike" kern="1200" baseline="0" dirty="0">
              <a:solidFill>
                <a:schemeClr val="tx1"/>
              </a:solidFill>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13</a:t>
            </a:fld>
            <a:endParaRPr lang="ru-RU"/>
          </a:p>
        </p:txBody>
      </p:sp>
    </p:spTree>
    <p:extLst>
      <p:ext uri="{BB962C8B-B14F-4D97-AF65-F5344CB8AC3E}">
        <p14:creationId xmlns:p14="http://schemas.microsoft.com/office/powerpoint/2010/main" val="2570391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ctr"/>
            <a:endParaRPr lang="en-US" sz="4400" b="0" i="0" u="none" strike="noStrike" kern="1200" baseline="0" dirty="0">
              <a:solidFill>
                <a:schemeClr val="tx1"/>
              </a:solidFill>
              <a:latin typeface="+mj-lt"/>
              <a:ea typeface="+mn-ea"/>
              <a:cs typeface="+mn-cs"/>
            </a:endParaRPr>
          </a:p>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14</a:t>
            </a:fld>
            <a:endParaRPr lang="ru-RU"/>
          </a:p>
        </p:txBody>
      </p:sp>
    </p:spTree>
    <p:extLst>
      <p:ext uri="{BB962C8B-B14F-4D97-AF65-F5344CB8AC3E}">
        <p14:creationId xmlns:p14="http://schemas.microsoft.com/office/powerpoint/2010/main" val="2570391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ru-RU" sz="1200" b="0" i="0" u="none" strike="noStrike" kern="1200" baseline="0" dirty="0">
                <a:solidFill>
                  <a:schemeClr val="tx1"/>
                </a:solidFill>
                <a:latin typeface="+mn-lt"/>
                <a:ea typeface="+mn-ea"/>
                <a:cs typeface="+mn-cs"/>
              </a:rPr>
              <a:t>Заметим, что в реализациях (в том числе и в </a:t>
            </a:r>
            <a:r>
              <a:rPr lang="ru-RU" sz="1200" b="0" i="0" u="none" strike="noStrike" kern="1200" baseline="0" dirty="0" err="1">
                <a:solidFill>
                  <a:schemeClr val="tx1"/>
                </a:solidFill>
                <a:latin typeface="+mn-lt"/>
                <a:ea typeface="+mn-ea"/>
                <a:cs typeface="+mn-cs"/>
              </a:rPr>
              <a:t>PostgreSQL</a:t>
            </a:r>
            <a:r>
              <a:rPr lang="ru-RU" sz="1200" b="0" i="0" u="none" strike="noStrike" kern="1200" baseline="0" dirty="0">
                <a:solidFill>
                  <a:schemeClr val="tx1"/>
                </a:solidFill>
                <a:latin typeface="+mn-lt"/>
                <a:ea typeface="+mn-ea"/>
                <a:cs typeface="+mn-cs"/>
              </a:rPr>
              <a:t>) могут использоваться другие правила. Это может быть необходимо, в частности, для реализации ослабленных уровней изоляции SQL. Так, режим </a:t>
            </a:r>
            <a:r>
              <a:rPr lang="ru-RU" sz="1200" b="0" i="0" u="none" strike="noStrike" kern="1200" baseline="0" dirty="0" err="1">
                <a:solidFill>
                  <a:schemeClr val="tx1"/>
                </a:solidFill>
                <a:latin typeface="+mn-lt"/>
                <a:ea typeface="+mn-ea"/>
                <a:cs typeface="+mn-cs"/>
              </a:rPr>
              <a:t>Read</a:t>
            </a:r>
            <a:r>
              <a:rPr lang="ru-RU" sz="1200" b="0" i="0" u="none" strike="noStrike" kern="1200" baseline="0" dirty="0">
                <a:solidFill>
                  <a:schemeClr val="tx1"/>
                </a:solidFill>
                <a:latin typeface="+mn-lt"/>
                <a:ea typeface="+mn-ea"/>
                <a:cs typeface="+mn-cs"/>
              </a:rPr>
              <a:t> </a:t>
            </a:r>
            <a:r>
              <a:rPr lang="ru-RU" sz="1200" b="0" i="0" u="none" strike="noStrike" kern="1200" baseline="0" dirty="0" err="1">
                <a:solidFill>
                  <a:schemeClr val="tx1"/>
                </a:solidFill>
                <a:latin typeface="+mn-lt"/>
                <a:ea typeface="+mn-ea"/>
                <a:cs typeface="+mn-cs"/>
              </a:rPr>
              <a:t>Committed</a:t>
            </a:r>
            <a:r>
              <a:rPr lang="ru-RU" sz="1200" b="0" i="0" u="none" strike="noStrike" kern="1200" baseline="0" dirty="0">
                <a:solidFill>
                  <a:schemeClr val="tx1"/>
                </a:solidFill>
                <a:latin typeface="+mn-lt"/>
                <a:ea typeface="+mn-ea"/>
                <a:cs typeface="+mn-cs"/>
              </a:rPr>
              <a:t> никогда не приводит к обрывам в </a:t>
            </a:r>
            <a:r>
              <a:rPr lang="ru-RU" sz="1200" b="0" i="0" u="none" strike="noStrike" kern="1200" baseline="0" dirty="0" err="1">
                <a:solidFill>
                  <a:schemeClr val="tx1"/>
                </a:solidFill>
                <a:latin typeface="+mn-lt"/>
                <a:ea typeface="+mn-ea"/>
                <a:cs typeface="+mn-cs"/>
              </a:rPr>
              <a:t>PostgreSQL</a:t>
            </a:r>
            <a:r>
              <a:rPr lang="ru-RU" sz="1200" b="0" i="0" u="none" strike="noStrike" kern="1200" baseline="0" dirty="0">
                <a:solidFill>
                  <a:schemeClr val="tx1"/>
                </a:solidFill>
                <a:latin typeface="+mn-lt"/>
                <a:ea typeface="+mn-ea"/>
                <a:cs typeface="+mn-cs"/>
              </a:rPr>
              <a:t>. Строго говоря, такие варианты нельзя считать реализациями SI.</a:t>
            </a:r>
          </a:p>
          <a:p>
            <a:pPr marL="0" marR="0" lvl="0" indent="0" algn="just" defTabSz="914400" rtl="0" eaLnBrk="1" fontAlgn="auto" latinLnBrk="0" hangingPunct="1">
              <a:lnSpc>
                <a:spcPct val="100000"/>
              </a:lnSpc>
              <a:spcBef>
                <a:spcPts val="0"/>
              </a:spcBef>
              <a:spcAft>
                <a:spcPts val="0"/>
              </a:spcAft>
              <a:buClrTx/>
              <a:buSzTx/>
              <a:buFontTx/>
              <a:buNone/>
              <a:tabLst/>
              <a:defRPr/>
            </a:pPr>
            <a:r>
              <a:rPr lang="ru-RU" sz="1200" b="0" i="0" u="none" strike="noStrike" kern="1200" baseline="0" dirty="0">
                <a:solidFill>
                  <a:schemeClr val="tx1"/>
                </a:solidFill>
                <a:latin typeface="+mn-lt"/>
                <a:ea typeface="+mn-ea"/>
                <a:cs typeface="+mn-cs"/>
              </a:rPr>
              <a:t>Правила SI гарантируют невозможность грязного чтения: транзакция может читать результаты работы других транзакций только после их фиксации.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u="none" strike="noStrike" kern="1200" baseline="0" dirty="0">
              <a:solidFill>
                <a:schemeClr val="tx1"/>
              </a:solidFill>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15</a:t>
            </a:fld>
            <a:endParaRPr lang="ru-RU"/>
          </a:p>
        </p:txBody>
      </p:sp>
    </p:spTree>
    <p:extLst>
      <p:ext uri="{BB962C8B-B14F-4D97-AF65-F5344CB8AC3E}">
        <p14:creationId xmlns:p14="http://schemas.microsoft.com/office/powerpoint/2010/main" val="2570391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sz="1200" b="0" i="0" u="none" strike="noStrike" kern="1200" baseline="0" dirty="0">
                <a:solidFill>
                  <a:schemeClr val="tx1"/>
                </a:solidFill>
                <a:latin typeface="+mn-lt"/>
                <a:ea typeface="+mn-ea"/>
                <a:cs typeface="+mn-cs"/>
              </a:rPr>
              <a:t>В то же время протокол SI не гарантирует </a:t>
            </a:r>
            <a:r>
              <a:rPr lang="ru-RU" sz="1200" b="0" i="0" u="none" strike="noStrike" kern="1200" baseline="0" dirty="0" err="1">
                <a:solidFill>
                  <a:schemeClr val="tx1"/>
                </a:solidFill>
                <a:latin typeface="+mn-lt"/>
                <a:ea typeface="+mn-ea"/>
                <a:cs typeface="+mn-cs"/>
              </a:rPr>
              <a:t>сериализуемость</a:t>
            </a:r>
            <a:r>
              <a:rPr lang="ru-RU" sz="1200" b="0" i="0" u="none" strike="noStrike" kern="1200" baseline="0" dirty="0">
                <a:solidFill>
                  <a:schemeClr val="tx1"/>
                </a:solidFill>
                <a:latin typeface="+mn-lt"/>
                <a:ea typeface="+mn-ea"/>
                <a:cs typeface="+mn-cs"/>
              </a:rPr>
              <a:t> даже по конечному состоянию. Например, следующее расписание:</a:t>
            </a:r>
          </a:p>
          <a:p>
            <a:pPr algn="just"/>
            <a:r>
              <a:rPr lang="en-US" sz="1200" b="0" i="1" u="none" strike="noStrike" kern="1200" baseline="0" dirty="0">
                <a:solidFill>
                  <a:schemeClr val="tx1"/>
                </a:solidFill>
                <a:latin typeface="+mn-lt"/>
                <a:ea typeface="+mn-ea"/>
                <a:cs typeface="+mn-cs"/>
              </a:rPr>
              <a:t>r</a:t>
            </a:r>
            <a:r>
              <a:rPr lang="en-US" sz="1200" b="0" i="0" u="none" strike="noStrike" kern="1200" baseline="30000" dirty="0">
                <a:solidFill>
                  <a:schemeClr val="tx1"/>
                </a:solidFill>
                <a:latin typeface="+mn-lt"/>
                <a:ea typeface="+mn-ea"/>
                <a:cs typeface="+mn-cs"/>
              </a:rPr>
              <a:t>1</a:t>
            </a:r>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x</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r</a:t>
            </a:r>
            <a:r>
              <a:rPr lang="en-US" sz="1200" b="0" i="0" u="none" strike="noStrike" kern="1200" baseline="30000" dirty="0">
                <a:solidFill>
                  <a:schemeClr val="tx1"/>
                </a:solidFill>
                <a:latin typeface="+mn-lt"/>
                <a:ea typeface="+mn-ea"/>
                <a:cs typeface="+mn-cs"/>
              </a:rPr>
              <a:t>2</a:t>
            </a:r>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y</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w</a:t>
            </a:r>
            <a:r>
              <a:rPr lang="en-US" sz="1200" b="0" i="0" u="none" strike="noStrike" kern="1200" baseline="30000" dirty="0">
                <a:solidFill>
                  <a:schemeClr val="tx1"/>
                </a:solidFill>
                <a:latin typeface="+mn-lt"/>
                <a:ea typeface="+mn-ea"/>
                <a:cs typeface="+mn-cs"/>
              </a:rPr>
              <a:t>1</a:t>
            </a:r>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y</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w</a:t>
            </a:r>
            <a:r>
              <a:rPr lang="en-US" sz="1200" b="0" i="0" u="none" strike="noStrike" kern="1200" baseline="30000" dirty="0">
                <a:solidFill>
                  <a:schemeClr val="tx1"/>
                </a:solidFill>
                <a:latin typeface="+mn-lt"/>
                <a:ea typeface="+mn-ea"/>
                <a:cs typeface="+mn-cs"/>
              </a:rPr>
              <a:t>2</a:t>
            </a:r>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x</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c</a:t>
            </a:r>
            <a:r>
              <a:rPr lang="en-US" sz="1200" b="0" i="0" u="none" strike="noStrike" kern="1200" baseline="30000" dirty="0">
                <a:solidFill>
                  <a:schemeClr val="tx1"/>
                </a:solidFill>
                <a:latin typeface="+mn-lt"/>
                <a:ea typeface="+mn-ea"/>
                <a:cs typeface="+mn-cs"/>
              </a:rPr>
              <a:t>1 </a:t>
            </a:r>
            <a:r>
              <a:rPr lang="en-US" sz="1200" b="0" i="1" u="none" strike="noStrike" kern="1200" baseline="0" dirty="0">
                <a:solidFill>
                  <a:schemeClr val="tx1"/>
                </a:solidFill>
                <a:latin typeface="+mn-lt"/>
                <a:ea typeface="+mn-ea"/>
                <a:cs typeface="+mn-cs"/>
              </a:rPr>
              <a:t>c</a:t>
            </a:r>
            <a:r>
              <a:rPr lang="en-US" sz="1200" b="0" i="0" u="none" strike="noStrike" kern="1200" baseline="30000" dirty="0">
                <a:solidFill>
                  <a:schemeClr val="tx1"/>
                </a:solidFill>
                <a:latin typeface="+mn-lt"/>
                <a:ea typeface="+mn-ea"/>
                <a:cs typeface="+mn-cs"/>
              </a:rPr>
              <a:t>2 </a:t>
            </a:r>
            <a:r>
              <a:rPr lang="en-US" sz="1200" b="0" i="0" u="none" strike="noStrike" kern="1200" baseline="0" dirty="0">
                <a:solidFill>
                  <a:schemeClr val="tx1"/>
                </a:solidFill>
                <a:latin typeface="+mn-lt"/>
                <a:ea typeface="+mn-ea"/>
                <a:cs typeface="+mn-cs"/>
              </a:rPr>
              <a:t>(13.3)</a:t>
            </a:r>
          </a:p>
          <a:p>
            <a:pPr algn="just"/>
            <a:r>
              <a:rPr lang="ru-RU" sz="1200" b="0" i="0" u="none" strike="noStrike" kern="1200" baseline="0" dirty="0">
                <a:solidFill>
                  <a:schemeClr val="tx1"/>
                </a:solidFill>
                <a:latin typeface="+mn-lt"/>
                <a:ea typeface="+mn-ea"/>
                <a:cs typeface="+mn-cs"/>
              </a:rPr>
              <a:t>допускается SI, т. к. записываются разные элементы данных, но не </a:t>
            </a:r>
            <a:r>
              <a:rPr lang="ru-RU" sz="1200" b="0" i="0" u="none" strike="noStrike" kern="1200" baseline="0" dirty="0" err="1">
                <a:solidFill>
                  <a:schemeClr val="tx1"/>
                </a:solidFill>
                <a:latin typeface="+mn-lt"/>
                <a:ea typeface="+mn-ea"/>
                <a:cs typeface="+mn-cs"/>
              </a:rPr>
              <a:t>сериализуемо</a:t>
            </a:r>
            <a:r>
              <a:rPr lang="ru-RU" sz="1200" b="0" i="0" u="none" strike="noStrike" kern="1200" baseline="0" dirty="0">
                <a:solidFill>
                  <a:schemeClr val="tx1"/>
                </a:solidFill>
                <a:latin typeface="+mn-lt"/>
                <a:ea typeface="+mn-ea"/>
                <a:cs typeface="+mn-cs"/>
              </a:rPr>
              <a:t> по конечному состоянию, что доказывается вычислением семантик </a:t>
            </a:r>
            <a:r>
              <a:rPr lang="ru-RU" sz="1200" b="0" i="0" u="none" strike="noStrike" kern="1200" baseline="0" dirty="0" err="1">
                <a:solidFill>
                  <a:schemeClr val="tx1"/>
                </a:solidFill>
                <a:latin typeface="+mn-lt"/>
                <a:ea typeface="+mn-ea"/>
                <a:cs typeface="+mn-cs"/>
              </a:rPr>
              <a:t>Эрбрана</a:t>
            </a:r>
            <a:r>
              <a:rPr lang="ru-RU" sz="1200" b="0" i="0" u="none" strike="noStrike" kern="1200" baseline="0" dirty="0">
                <a:solidFill>
                  <a:schemeClr val="tx1"/>
                </a:solidFill>
                <a:latin typeface="+mn-lt"/>
                <a:ea typeface="+mn-ea"/>
                <a:cs typeface="+mn-cs"/>
              </a:rPr>
              <a:t> для этого расписания и для двух вариантов последовательного выполнения этих транзакций. В приведенном расписании конечные значения </a:t>
            </a:r>
            <a:r>
              <a:rPr lang="ru-RU" sz="1200" b="0" i="1" u="none" strike="noStrike" kern="1200" baseline="0" dirty="0">
                <a:solidFill>
                  <a:schemeClr val="tx1"/>
                </a:solidFill>
                <a:latin typeface="+mn-lt"/>
                <a:ea typeface="+mn-ea"/>
                <a:cs typeface="+mn-cs"/>
              </a:rPr>
              <a:t>x </a:t>
            </a:r>
            <a:r>
              <a:rPr lang="ru-RU" sz="1200" b="0" i="0" u="none" strike="noStrike" kern="1200" baseline="0" dirty="0">
                <a:solidFill>
                  <a:schemeClr val="tx1"/>
                </a:solidFill>
                <a:latin typeface="+mn-lt"/>
                <a:ea typeface="+mn-ea"/>
                <a:cs typeface="+mn-cs"/>
              </a:rPr>
              <a:t>и </a:t>
            </a:r>
            <a:r>
              <a:rPr lang="ru-RU" sz="1200" b="0" i="1" u="none" strike="noStrike" kern="1200" baseline="0" dirty="0">
                <a:solidFill>
                  <a:schemeClr val="tx1"/>
                </a:solidFill>
                <a:latin typeface="+mn-lt"/>
                <a:ea typeface="+mn-ea"/>
                <a:cs typeface="+mn-cs"/>
              </a:rPr>
              <a:t>y </a:t>
            </a:r>
            <a:r>
              <a:rPr lang="ru-RU" sz="1200" b="0" i="0" u="none" strike="noStrike" kern="1200" baseline="0" dirty="0">
                <a:solidFill>
                  <a:schemeClr val="tx1"/>
                </a:solidFill>
                <a:latin typeface="+mn-lt"/>
                <a:ea typeface="+mn-ea"/>
                <a:cs typeface="+mn-cs"/>
              </a:rPr>
              <a:t>зависят только от начальных состояний, а при последовательном выполнении, например </a:t>
            </a:r>
            <a:r>
              <a:rPr lang="ru-RU" sz="1200" b="0" i="1" u="none" strike="noStrike" kern="1200" baseline="0" dirty="0">
                <a:solidFill>
                  <a:schemeClr val="tx1"/>
                </a:solidFill>
                <a:latin typeface="+mn-lt"/>
                <a:ea typeface="+mn-ea"/>
                <a:cs typeface="+mn-cs"/>
              </a:rPr>
              <a:t>t</a:t>
            </a:r>
            <a:r>
              <a:rPr lang="ru-RU" sz="1200" b="0" i="0" u="none" strike="noStrike" kern="1200" baseline="30000" dirty="0">
                <a:solidFill>
                  <a:schemeClr val="tx1"/>
                </a:solidFill>
                <a:latin typeface="+mn-lt"/>
                <a:ea typeface="+mn-ea"/>
                <a:cs typeface="+mn-cs"/>
              </a:rPr>
              <a:t>1 </a:t>
            </a:r>
            <a:r>
              <a:rPr lang="ru-RU" sz="1200" b="0" i="1" u="none" strike="noStrike" kern="1200" baseline="0" dirty="0">
                <a:solidFill>
                  <a:schemeClr val="tx1"/>
                </a:solidFill>
                <a:latin typeface="+mn-lt"/>
                <a:ea typeface="+mn-ea"/>
                <a:cs typeface="+mn-cs"/>
              </a:rPr>
              <a:t>t</a:t>
            </a:r>
            <a:r>
              <a:rPr lang="ru-RU" sz="1200" b="0" i="0" u="none" strike="noStrike" kern="1200" baseline="30000" dirty="0">
                <a:solidFill>
                  <a:schemeClr val="tx1"/>
                </a:solidFill>
                <a:latin typeface="+mn-lt"/>
                <a:ea typeface="+mn-ea"/>
                <a:cs typeface="+mn-cs"/>
              </a:rPr>
              <a:t>2</a:t>
            </a:r>
            <a:r>
              <a:rPr lang="ru-RU" sz="1200" b="0" i="0" u="none" strike="noStrike" kern="1200" baseline="0" dirty="0">
                <a:solidFill>
                  <a:schemeClr val="tx1"/>
                </a:solidFill>
                <a:latin typeface="+mn-lt"/>
                <a:ea typeface="+mn-ea"/>
                <a:cs typeface="+mn-cs"/>
              </a:rPr>
              <a:t>, значение </a:t>
            </a:r>
            <a:r>
              <a:rPr lang="ru-RU" sz="1200" b="0" i="1" u="none" strike="noStrike" kern="1200" baseline="0" dirty="0">
                <a:solidFill>
                  <a:schemeClr val="tx1"/>
                </a:solidFill>
                <a:latin typeface="+mn-lt"/>
                <a:ea typeface="+mn-ea"/>
                <a:cs typeface="+mn-cs"/>
              </a:rPr>
              <a:t>x </a:t>
            </a:r>
            <a:r>
              <a:rPr lang="ru-RU" sz="1200" b="0" i="0" u="none" strike="noStrike" kern="1200" baseline="0" dirty="0">
                <a:solidFill>
                  <a:schemeClr val="tx1"/>
                </a:solidFill>
                <a:latin typeface="+mn-lt"/>
                <a:ea typeface="+mn-ea"/>
                <a:cs typeface="+mn-cs"/>
              </a:rPr>
              <a:t>будет зависеть от значения, записанного первой транзакцией в </a:t>
            </a:r>
            <a:r>
              <a:rPr lang="ru-RU" sz="1200" b="0" i="1" u="none" strike="noStrike" kern="1200" baseline="0" dirty="0">
                <a:solidFill>
                  <a:schemeClr val="tx1"/>
                </a:solidFill>
                <a:latin typeface="+mn-lt"/>
                <a:ea typeface="+mn-ea"/>
                <a:cs typeface="+mn-cs"/>
              </a:rPr>
              <a:t>y. </a:t>
            </a:r>
            <a:r>
              <a:rPr lang="ru-RU" sz="1200" b="0" i="0" u="none" strike="noStrike" kern="1200" baseline="0" dirty="0">
                <a:solidFill>
                  <a:schemeClr val="tx1"/>
                </a:solidFill>
                <a:latin typeface="+mn-lt"/>
                <a:ea typeface="+mn-ea"/>
                <a:cs typeface="+mn-cs"/>
              </a:rPr>
              <a:t>Это расписание является примером аномалии несогласованной записи.</a:t>
            </a:r>
          </a:p>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16</a:t>
            </a:fld>
            <a:endParaRPr lang="ru-RU"/>
          </a:p>
        </p:txBody>
      </p:sp>
    </p:spTree>
    <p:extLst>
      <p:ext uri="{BB962C8B-B14F-4D97-AF65-F5344CB8AC3E}">
        <p14:creationId xmlns:p14="http://schemas.microsoft.com/office/powerpoint/2010/main" val="2570391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dirty="0"/>
              <a:t>В определении зависимостей важны значения элементов данных. Зависимость имеет место в том случае, если читается записанное значение или заменяется прочитанное. Это отличает зависимости от конфликтов, которые имеют место всегда, когда операции разных транзакций обрабатывают один и тот же элемент данных (и по крайней мере одна из них — операция записи), независимо от значений этого элемента данных.</a:t>
            </a:r>
          </a:p>
        </p:txBody>
      </p:sp>
      <p:sp>
        <p:nvSpPr>
          <p:cNvPr id="4" name="Номер слайда 3"/>
          <p:cNvSpPr>
            <a:spLocks noGrp="1"/>
          </p:cNvSpPr>
          <p:nvPr>
            <p:ph type="sldNum" sz="quarter" idx="10"/>
          </p:nvPr>
        </p:nvSpPr>
        <p:spPr/>
        <p:txBody>
          <a:bodyPr/>
          <a:lstStyle/>
          <a:p>
            <a:fld id="{F6E077C6-F565-4EA9-8759-AAD95D83E90E}" type="slidenum">
              <a:rPr lang="ru-RU" smtClean="0"/>
              <a:t>17</a:t>
            </a:fld>
            <a:endParaRPr lang="ru-RU"/>
          </a:p>
        </p:txBody>
      </p:sp>
    </p:spTree>
    <p:extLst>
      <p:ext uri="{BB962C8B-B14F-4D97-AF65-F5344CB8AC3E}">
        <p14:creationId xmlns:p14="http://schemas.microsoft.com/office/powerpoint/2010/main" val="2570391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dirty="0"/>
              <a:t>В определении зависимостей важны значения элементов данных. Зависимость имеет место в том случае, если читается записанное значение или заменяется прочитанное. Это отличает зависимости от конфликтов, которые имеют место всегда, когда операции разных транзакций обрабатывают один и тот же элемент данных (и по крайней мере одна из них — операция записи), независимо от значений этого элемента данных.</a:t>
            </a:r>
          </a:p>
        </p:txBody>
      </p:sp>
      <p:sp>
        <p:nvSpPr>
          <p:cNvPr id="4" name="Номер слайда 3"/>
          <p:cNvSpPr>
            <a:spLocks noGrp="1"/>
          </p:cNvSpPr>
          <p:nvPr>
            <p:ph type="sldNum" sz="quarter" idx="10"/>
          </p:nvPr>
        </p:nvSpPr>
        <p:spPr/>
        <p:txBody>
          <a:bodyPr/>
          <a:lstStyle/>
          <a:p>
            <a:fld id="{F6E077C6-F565-4EA9-8759-AAD95D83E90E}" type="slidenum">
              <a:rPr lang="ru-RU" smtClean="0"/>
              <a:t>18</a:t>
            </a:fld>
            <a:endParaRPr lang="ru-RU"/>
          </a:p>
        </p:txBody>
      </p:sp>
    </p:spTree>
    <p:extLst>
      <p:ext uri="{BB962C8B-B14F-4D97-AF65-F5344CB8AC3E}">
        <p14:creationId xmlns:p14="http://schemas.microsoft.com/office/powerpoint/2010/main" val="2570391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19</a:t>
            </a:fld>
            <a:endParaRPr lang="ru-RU"/>
          </a:p>
        </p:txBody>
      </p:sp>
    </p:spTree>
    <p:extLst>
      <p:ext uri="{BB962C8B-B14F-4D97-AF65-F5344CB8AC3E}">
        <p14:creationId xmlns:p14="http://schemas.microsoft.com/office/powerpoint/2010/main" val="2570391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этом расписании каждая операция чтения считывает последнюю записанную до нее версию элемента данных. Такие расписания называются </a:t>
            </a:r>
            <a:r>
              <a:rPr lang="ru-RU" dirty="0" err="1"/>
              <a:t>моноверсионными</a:t>
            </a:r>
            <a:r>
              <a:rPr lang="ru-RU" dirty="0"/>
              <a:t> (поскольку фактически множественные версии в таких расписаниях </a:t>
            </a:r>
            <a:r>
              <a:rPr lang="ru-RU" sz="1200" b="0" i="0" u="none" strike="noStrike" kern="1200" baseline="0" dirty="0">
                <a:solidFill>
                  <a:schemeClr val="tx1"/>
                </a:solidFill>
                <a:latin typeface="+mn-lt"/>
                <a:ea typeface="+mn-ea"/>
                <a:cs typeface="+mn-cs"/>
              </a:rPr>
              <a:t>не используются). Это расписание некорректно, т. к. оно содержит аномалию несогласованного чтения. Можно, однако, сделать это расписание корректным, если использовать </a:t>
            </a:r>
            <a:r>
              <a:rPr lang="ru-RU" sz="1200" b="0" i="0" u="none" strike="noStrike" kern="1200" baseline="0" dirty="0" err="1">
                <a:solidFill>
                  <a:schemeClr val="tx1"/>
                </a:solidFill>
                <a:latin typeface="+mn-lt"/>
                <a:ea typeface="+mn-ea"/>
                <a:cs typeface="+mn-cs"/>
              </a:rPr>
              <a:t>многоверсионность</a:t>
            </a:r>
            <a:r>
              <a:rPr lang="ru-RU" sz="1200" b="0" i="0" u="none" strike="noStrike" kern="1200" baseline="0" dirty="0">
                <a:solidFill>
                  <a:schemeClr val="tx1"/>
                </a:solidFill>
                <a:latin typeface="+mn-lt"/>
                <a:ea typeface="+mn-ea"/>
                <a:cs typeface="+mn-cs"/>
              </a:rPr>
              <a:t>. Для этого достаточно изменить только последнюю операцию чтения: </a:t>
            </a:r>
          </a:p>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r1(x0)r2(x0)w2(x2)r2(y0)w2(y2)r1(y0).</a:t>
            </a:r>
            <a:endParaRPr lang="ru-RU"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baseline="0" dirty="0">
                <a:solidFill>
                  <a:schemeClr val="tx1"/>
                </a:solidFill>
                <a:latin typeface="+mn-lt"/>
                <a:ea typeface="+mn-ea"/>
                <a:cs typeface="+mn-cs"/>
              </a:rPr>
              <a:t>Расписание стало корректным, потому что все значения, обрабатываемые операциями этого расписания, оказываются такими же, как при серийном выполнении </a:t>
            </a:r>
            <a:r>
              <a:rPr lang="ru-RU" sz="1200" b="0" i="1" u="none" strike="noStrike" kern="1200" baseline="0" dirty="0">
                <a:solidFill>
                  <a:schemeClr val="tx1"/>
                </a:solidFill>
                <a:latin typeface="+mn-lt"/>
                <a:ea typeface="+mn-ea"/>
                <a:cs typeface="+mn-cs"/>
              </a:rPr>
              <a:t>t</a:t>
            </a:r>
            <a:r>
              <a:rPr lang="ru-RU" sz="1200" b="0" i="0" u="none" strike="noStrike" kern="1200" baseline="30000" dirty="0">
                <a:solidFill>
                  <a:schemeClr val="tx1"/>
                </a:solidFill>
                <a:latin typeface="+mn-lt"/>
                <a:ea typeface="+mn-ea"/>
                <a:cs typeface="+mn-cs"/>
              </a:rPr>
              <a:t>1 </a:t>
            </a:r>
            <a:r>
              <a:rPr lang="ru-RU" sz="1200" b="0" i="1" u="none" strike="noStrike" kern="1200" baseline="0" dirty="0">
                <a:solidFill>
                  <a:schemeClr val="tx1"/>
                </a:solidFill>
                <a:latin typeface="+mn-lt"/>
                <a:ea typeface="+mn-ea"/>
                <a:cs typeface="+mn-cs"/>
              </a:rPr>
              <a:t>t</a:t>
            </a:r>
            <a:r>
              <a:rPr lang="ru-RU" sz="1200" b="0" i="0" u="none" strike="noStrike" kern="1200" baseline="30000" dirty="0">
                <a:solidFill>
                  <a:schemeClr val="tx1"/>
                </a:solidFill>
                <a:latin typeface="+mn-lt"/>
                <a:ea typeface="+mn-ea"/>
                <a:cs typeface="+mn-cs"/>
              </a:rPr>
              <a:t>2</a:t>
            </a:r>
            <a:r>
              <a:rPr lang="ru-RU" sz="1200" b="0" i="1"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Только читающая транзакция </a:t>
            </a:r>
            <a:r>
              <a:rPr lang="ru-RU" sz="1200" b="0" i="1" u="none" strike="noStrike" kern="1200" baseline="0" dirty="0">
                <a:solidFill>
                  <a:schemeClr val="tx1"/>
                </a:solidFill>
                <a:latin typeface="+mn-lt"/>
                <a:ea typeface="+mn-ea"/>
                <a:cs typeface="+mn-cs"/>
              </a:rPr>
              <a:t>t</a:t>
            </a:r>
            <a:r>
              <a:rPr lang="ru-RU" sz="1200" b="0" i="0" u="none" strike="noStrike" kern="1200" baseline="30000" dirty="0">
                <a:solidFill>
                  <a:schemeClr val="tx1"/>
                </a:solidFill>
                <a:latin typeface="+mn-lt"/>
                <a:ea typeface="+mn-ea"/>
                <a:cs typeface="+mn-cs"/>
              </a:rPr>
              <a:t>1 </a:t>
            </a:r>
            <a:r>
              <a:rPr lang="ru-RU" sz="1200" b="0" i="0" u="none" strike="noStrike" kern="1200" baseline="0" dirty="0">
                <a:solidFill>
                  <a:schemeClr val="tx1"/>
                </a:solidFill>
                <a:latin typeface="+mn-lt"/>
                <a:ea typeface="+mn-ea"/>
                <a:cs typeface="+mn-cs"/>
              </a:rPr>
              <a:t>оказалась логически выполненной раньше, чем </a:t>
            </a:r>
            <a:r>
              <a:rPr lang="ru-RU" sz="1200" b="0" i="1" u="none" strike="noStrike" kern="1200" baseline="0" dirty="0">
                <a:solidFill>
                  <a:schemeClr val="tx1"/>
                </a:solidFill>
                <a:latin typeface="+mn-lt"/>
                <a:ea typeface="+mn-ea"/>
                <a:cs typeface="+mn-cs"/>
              </a:rPr>
              <a:t>t</a:t>
            </a:r>
            <a:r>
              <a:rPr lang="ru-RU" sz="1200" b="0" i="0" u="none" strike="noStrike" kern="1200" baseline="30000" dirty="0">
                <a:solidFill>
                  <a:schemeClr val="tx1"/>
                </a:solidFill>
                <a:latin typeface="+mn-lt"/>
                <a:ea typeface="+mn-ea"/>
                <a:cs typeface="+mn-cs"/>
              </a:rPr>
              <a:t>2</a:t>
            </a:r>
            <a:r>
              <a:rPr lang="ru-RU" sz="1200" b="0" i="1"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хотя фактически завершилась позже. Однако, если первая транзакция выполнит операцию записи, как в следующем расписании: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u="none" strike="noStrike" kern="1200" baseline="0" dirty="0">
              <a:solidFill>
                <a:schemeClr val="tx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1" u="none" strike="noStrike" kern="1200" baseline="0" dirty="0">
                <a:solidFill>
                  <a:schemeClr val="tx1"/>
                </a:solidFill>
                <a:latin typeface="+mn-lt"/>
                <a:ea typeface="+mn-ea"/>
                <a:cs typeface="+mn-cs"/>
              </a:rPr>
              <a:t>r</a:t>
            </a:r>
            <a:r>
              <a:rPr lang="en-US" sz="1200" b="0" i="0" u="none" strike="noStrike" kern="1200" baseline="30000" dirty="0">
                <a:solidFill>
                  <a:schemeClr val="tx1"/>
                </a:solidFill>
                <a:latin typeface="+mn-lt"/>
                <a:ea typeface="+mn-ea"/>
                <a:cs typeface="+mn-cs"/>
              </a:rPr>
              <a:t>1</a:t>
            </a:r>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x</a:t>
            </a:r>
            <a:r>
              <a:rPr lang="en-US" sz="1200" b="0" i="0" u="none" strike="noStrike" kern="1200" baseline="30000" dirty="0">
                <a:solidFill>
                  <a:schemeClr val="tx1"/>
                </a:solidFill>
                <a:latin typeface="+mn-lt"/>
                <a:ea typeface="+mn-ea"/>
                <a:cs typeface="+mn-cs"/>
              </a:rPr>
              <a:t>0</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r</a:t>
            </a:r>
            <a:r>
              <a:rPr lang="en-US" sz="1200" b="0" i="0" u="none" strike="noStrike" kern="1200" baseline="30000" dirty="0">
                <a:solidFill>
                  <a:schemeClr val="tx1"/>
                </a:solidFill>
                <a:latin typeface="+mn-lt"/>
                <a:ea typeface="+mn-ea"/>
                <a:cs typeface="+mn-cs"/>
              </a:rPr>
              <a:t>2</a:t>
            </a:r>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x</a:t>
            </a:r>
            <a:r>
              <a:rPr lang="en-US" sz="1200" b="0" i="0" u="none" strike="noStrike" kern="1200" baseline="30000" dirty="0">
                <a:solidFill>
                  <a:schemeClr val="tx1"/>
                </a:solidFill>
                <a:latin typeface="+mn-lt"/>
                <a:ea typeface="+mn-ea"/>
                <a:cs typeface="+mn-cs"/>
              </a:rPr>
              <a:t>0</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w</a:t>
            </a:r>
            <a:r>
              <a:rPr lang="en-US" sz="1200" b="0" i="0" u="none" strike="noStrike" kern="1200" baseline="30000" dirty="0">
                <a:solidFill>
                  <a:schemeClr val="tx1"/>
                </a:solidFill>
                <a:latin typeface="+mn-lt"/>
                <a:ea typeface="+mn-ea"/>
                <a:cs typeface="+mn-cs"/>
              </a:rPr>
              <a:t>2</a:t>
            </a:r>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x</a:t>
            </a:r>
            <a:r>
              <a:rPr lang="en-US" sz="1200" b="0" i="0" u="none" strike="noStrike" kern="1200" baseline="30000" dirty="0">
                <a:solidFill>
                  <a:schemeClr val="tx1"/>
                </a:solidFill>
                <a:latin typeface="+mn-lt"/>
                <a:ea typeface="+mn-ea"/>
                <a:cs typeface="+mn-cs"/>
              </a:rPr>
              <a:t>2</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r</a:t>
            </a:r>
            <a:r>
              <a:rPr lang="en-US" sz="1200" b="0" i="0" u="none" strike="noStrike" kern="1200" baseline="30000" dirty="0">
                <a:solidFill>
                  <a:schemeClr val="tx1"/>
                </a:solidFill>
                <a:latin typeface="+mn-lt"/>
                <a:ea typeface="+mn-ea"/>
                <a:cs typeface="+mn-cs"/>
              </a:rPr>
              <a:t>2</a:t>
            </a:r>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y</a:t>
            </a:r>
            <a:r>
              <a:rPr lang="en-US" sz="1200" b="0" i="0" u="none" strike="noStrike" kern="1200" baseline="30000" dirty="0">
                <a:solidFill>
                  <a:schemeClr val="tx1"/>
                </a:solidFill>
                <a:latin typeface="+mn-lt"/>
                <a:ea typeface="+mn-ea"/>
                <a:cs typeface="+mn-cs"/>
              </a:rPr>
              <a:t>0</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w</a:t>
            </a:r>
            <a:r>
              <a:rPr lang="en-US" sz="1200" b="0" i="0" u="none" strike="noStrike" kern="1200" baseline="30000" dirty="0">
                <a:solidFill>
                  <a:schemeClr val="tx1"/>
                </a:solidFill>
                <a:latin typeface="+mn-lt"/>
                <a:ea typeface="+mn-ea"/>
                <a:cs typeface="+mn-cs"/>
              </a:rPr>
              <a:t>2</a:t>
            </a:r>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y</a:t>
            </a:r>
            <a:r>
              <a:rPr lang="en-US" sz="1200" b="0" i="0" u="none" strike="noStrike" kern="1200" baseline="30000" dirty="0">
                <a:solidFill>
                  <a:schemeClr val="tx1"/>
                </a:solidFill>
                <a:latin typeface="+mn-lt"/>
                <a:ea typeface="+mn-ea"/>
                <a:cs typeface="+mn-cs"/>
              </a:rPr>
              <a:t>2</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r</a:t>
            </a:r>
            <a:r>
              <a:rPr lang="en-US" sz="1200" b="0" i="0" u="none" strike="noStrike" kern="1200" baseline="30000" dirty="0">
                <a:solidFill>
                  <a:schemeClr val="tx1"/>
                </a:solidFill>
                <a:latin typeface="+mn-lt"/>
                <a:ea typeface="+mn-ea"/>
                <a:cs typeface="+mn-cs"/>
              </a:rPr>
              <a:t>1</a:t>
            </a:r>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y</a:t>
            </a:r>
            <a:r>
              <a:rPr lang="en-US" sz="1200" b="0" i="0" u="none" strike="noStrike" kern="1200" baseline="30000" dirty="0">
                <a:solidFill>
                  <a:schemeClr val="tx1"/>
                </a:solidFill>
                <a:latin typeface="+mn-lt"/>
                <a:ea typeface="+mn-ea"/>
                <a:cs typeface="+mn-cs"/>
              </a:rPr>
              <a:t>0</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w</a:t>
            </a:r>
            <a:r>
              <a:rPr lang="en-US" sz="1200" b="0" i="0" u="none" strike="noStrike" kern="1200" baseline="30000" dirty="0">
                <a:solidFill>
                  <a:schemeClr val="tx1"/>
                </a:solidFill>
                <a:latin typeface="+mn-lt"/>
                <a:ea typeface="+mn-ea"/>
                <a:cs typeface="+mn-cs"/>
              </a:rPr>
              <a:t>1</a:t>
            </a:r>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y</a:t>
            </a:r>
            <a:r>
              <a:rPr lang="en-US" sz="1200" b="0" i="0" u="none" strike="noStrike" kern="1200" baseline="30000" dirty="0">
                <a:solidFill>
                  <a:schemeClr val="tx1"/>
                </a:solidFill>
                <a:latin typeface="+mn-lt"/>
                <a:ea typeface="+mn-ea"/>
                <a:cs typeface="+mn-cs"/>
              </a:rPr>
              <a:t>1</a:t>
            </a:r>
            <a:r>
              <a:rPr lang="en-US" sz="1200" b="0" i="0" u="none" strike="noStrike" kern="1200" baseline="0" dirty="0">
                <a:solidFill>
                  <a:schemeClr val="tx1"/>
                </a:solidFill>
                <a:latin typeface="+mn-lt"/>
                <a:ea typeface="+mn-ea"/>
                <a:cs typeface="+mn-cs"/>
              </a:rPr>
              <a:t>)</a:t>
            </a:r>
            <a:endParaRPr lang="ru-RU" sz="1200" b="0" i="0" u="none" strike="noStrike" kern="1200" baseline="0" dirty="0">
              <a:solidFill>
                <a:schemeClr val="tx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ru-RU" sz="1200" b="0" i="1" u="none" strike="noStrike" kern="1200" baseline="0" dirty="0">
              <a:solidFill>
                <a:schemeClr val="tx1"/>
              </a:solidFill>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ru-RU" sz="1200" b="0" i="0" u="none" strike="noStrike" kern="1200" baseline="0" dirty="0">
                <a:solidFill>
                  <a:schemeClr val="tx1"/>
                </a:solidFill>
                <a:latin typeface="+mn-lt"/>
                <a:ea typeface="+mn-ea"/>
                <a:cs typeface="+mn-cs"/>
              </a:rPr>
              <a:t>то расписание снова станет некорректным из-за появления в нем аномалии потерянного обновления. Устранить эту аномалию в данном расписании без перестановки операций (только за счет множественных версий) невозможно.</a:t>
            </a:r>
          </a:p>
          <a:p>
            <a:pPr algn="just"/>
            <a:r>
              <a:rPr lang="ru-RU" sz="1200" b="0" i="0" u="none" strike="noStrike" kern="1200" baseline="0" dirty="0">
                <a:solidFill>
                  <a:schemeClr val="tx1"/>
                </a:solidFill>
                <a:latin typeface="+mn-lt"/>
                <a:ea typeface="+mn-ea"/>
                <a:cs typeface="+mn-cs"/>
              </a:rPr>
              <a:t>Упорядочение операций над одним элементом данных в </a:t>
            </a:r>
            <a:r>
              <a:rPr lang="ru-RU" sz="1200" b="0" i="0" u="none" strike="noStrike" kern="1200" baseline="0" dirty="0" err="1">
                <a:solidFill>
                  <a:schemeClr val="tx1"/>
                </a:solidFill>
                <a:latin typeface="+mn-lt"/>
                <a:ea typeface="+mn-ea"/>
                <a:cs typeface="+mn-cs"/>
              </a:rPr>
              <a:t>многоверсионных</a:t>
            </a:r>
            <a:r>
              <a:rPr lang="ru-RU" sz="1200" b="0" i="0" u="none" strike="noStrike" kern="1200" baseline="0" dirty="0">
                <a:solidFill>
                  <a:schemeClr val="tx1"/>
                </a:solidFill>
                <a:latin typeface="+mn-lt"/>
                <a:ea typeface="+mn-ea"/>
                <a:cs typeface="+mn-cs"/>
              </a:rPr>
              <a:t> расписаниях не требуется, т. е. операции чтения разных версий одного элемента данных упорядочивать не обязательно. Однако требуется, чтобы операция чтения следовала за операцией, которая записала читаемую версию: </a:t>
            </a:r>
            <a:r>
              <a:rPr lang="ru-RU" sz="1200" b="0" i="1" u="none" strike="noStrike" kern="1200" baseline="0" dirty="0" err="1">
                <a:solidFill>
                  <a:schemeClr val="tx1"/>
                </a:solidFill>
                <a:latin typeface="+mn-lt"/>
                <a:ea typeface="+mn-ea"/>
                <a:cs typeface="+mn-cs"/>
              </a:rPr>
              <a:t>w</a:t>
            </a:r>
            <a:r>
              <a:rPr lang="ru-RU" sz="1200" b="0" i="1" u="none" strike="noStrike" kern="1200" baseline="30000" dirty="0" err="1">
                <a:solidFill>
                  <a:schemeClr val="tx1"/>
                </a:solidFill>
                <a:latin typeface="+mn-lt"/>
                <a:ea typeface="+mn-ea"/>
                <a:cs typeface="+mn-cs"/>
              </a:rPr>
              <a:t>i</a:t>
            </a:r>
            <a:r>
              <a:rPr lang="ru-RU" sz="1200" b="0" i="0" u="none" strike="noStrike" kern="1200" baseline="0" dirty="0">
                <a:solidFill>
                  <a:schemeClr val="tx1"/>
                </a:solidFill>
                <a:latin typeface="+mn-lt"/>
                <a:ea typeface="+mn-ea"/>
                <a:cs typeface="+mn-cs"/>
              </a:rPr>
              <a:t>(</a:t>
            </a:r>
            <a:r>
              <a:rPr lang="ru-RU" sz="1200" b="0" i="1" u="none" strike="noStrike" kern="1200" baseline="0" dirty="0" err="1">
                <a:solidFill>
                  <a:schemeClr val="tx1"/>
                </a:solidFill>
                <a:latin typeface="+mn-lt"/>
                <a:ea typeface="+mn-ea"/>
                <a:cs typeface="+mn-cs"/>
              </a:rPr>
              <a:t>x</a:t>
            </a:r>
            <a:r>
              <a:rPr lang="ru-RU" sz="1200" b="0" i="1" u="none" strike="noStrike" kern="1200" baseline="30000" dirty="0" err="1">
                <a:solidFill>
                  <a:schemeClr val="tx1"/>
                </a:solidFill>
                <a:latin typeface="+mn-lt"/>
                <a:ea typeface="+mn-ea"/>
                <a:cs typeface="+mn-cs"/>
              </a:rPr>
              <a:t>i</a:t>
            </a:r>
            <a:r>
              <a:rPr lang="ru-RU" sz="1200" b="0" i="0" u="none" strike="noStrike" kern="1200" baseline="0" dirty="0">
                <a:solidFill>
                  <a:schemeClr val="tx1"/>
                </a:solidFill>
                <a:latin typeface="+mn-lt"/>
                <a:ea typeface="+mn-ea"/>
                <a:cs typeface="+mn-cs"/>
              </a:rPr>
              <a:t>) </a:t>
            </a:r>
            <a:r>
              <a:rPr lang="ru-RU" sz="1200" b="0" i="1" u="none" strike="noStrike" kern="1200" baseline="0" dirty="0">
                <a:solidFill>
                  <a:schemeClr val="tx1"/>
                </a:solidFill>
                <a:latin typeface="+mn-lt"/>
                <a:ea typeface="+mn-ea"/>
                <a:cs typeface="+mn-cs"/>
              </a:rPr>
              <a:t>&lt;</a:t>
            </a:r>
            <a:r>
              <a:rPr lang="ru-RU" sz="1200" b="0" i="1" u="none" strike="noStrike" kern="1200" baseline="0" dirty="0" err="1">
                <a:solidFill>
                  <a:schemeClr val="tx1"/>
                </a:solidFill>
                <a:latin typeface="+mn-lt"/>
                <a:ea typeface="+mn-ea"/>
                <a:cs typeface="+mn-cs"/>
              </a:rPr>
              <a:t>r</a:t>
            </a:r>
            <a:r>
              <a:rPr lang="ru-RU" sz="1200" b="0" i="1" u="none" strike="noStrike" kern="1200" baseline="30000" dirty="0" err="1">
                <a:solidFill>
                  <a:schemeClr val="tx1"/>
                </a:solidFill>
                <a:latin typeface="+mn-lt"/>
                <a:ea typeface="+mn-ea"/>
                <a:cs typeface="+mn-cs"/>
              </a:rPr>
              <a:t>j</a:t>
            </a:r>
            <a:r>
              <a:rPr lang="ru-RU" sz="1200" b="0" i="0" u="none" strike="noStrike" kern="1200" baseline="0" dirty="0">
                <a:solidFill>
                  <a:schemeClr val="tx1"/>
                </a:solidFill>
                <a:latin typeface="+mn-lt"/>
                <a:ea typeface="+mn-ea"/>
                <a:cs typeface="+mn-cs"/>
              </a:rPr>
              <a:t>(</a:t>
            </a:r>
            <a:r>
              <a:rPr lang="ru-RU" sz="1200" b="0" i="1" u="none" strike="noStrike" kern="1200" baseline="0" dirty="0" err="1">
                <a:solidFill>
                  <a:schemeClr val="tx1"/>
                </a:solidFill>
                <a:latin typeface="+mn-lt"/>
                <a:ea typeface="+mn-ea"/>
                <a:cs typeface="+mn-cs"/>
              </a:rPr>
              <a:t>x</a:t>
            </a:r>
            <a:r>
              <a:rPr lang="ru-RU" sz="1200" b="0" i="1" u="none" strike="noStrike" kern="1200" baseline="30000" dirty="0" err="1">
                <a:solidFill>
                  <a:schemeClr val="tx1"/>
                </a:solidFill>
                <a:latin typeface="+mn-lt"/>
                <a:ea typeface="+mn-ea"/>
                <a:cs typeface="+mn-cs"/>
              </a:rPr>
              <a:t>i</a:t>
            </a:r>
            <a:r>
              <a:rPr lang="ru-RU" sz="1200" b="0" i="0" u="none" strike="noStrike" kern="1200" baseline="0" dirty="0">
                <a:solidFill>
                  <a:schemeClr val="tx1"/>
                </a:solidFill>
                <a:latin typeface="+mn-lt"/>
                <a:ea typeface="+mn-ea"/>
                <a:cs typeface="+mn-cs"/>
              </a:rPr>
              <a:t>)</a:t>
            </a:r>
            <a:r>
              <a:rPr lang="ru-RU" sz="1200" b="0" i="1"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Это единственный вид конфликтов, которые встречаются в </a:t>
            </a:r>
            <a:r>
              <a:rPr lang="ru-RU" sz="1200" b="0" i="0" u="none" strike="noStrike" kern="1200" baseline="0" dirty="0" err="1">
                <a:solidFill>
                  <a:schemeClr val="tx1"/>
                </a:solidFill>
                <a:latin typeface="+mn-lt"/>
                <a:ea typeface="+mn-ea"/>
                <a:cs typeface="+mn-cs"/>
              </a:rPr>
              <a:t>мно-говерсионных</a:t>
            </a:r>
            <a:r>
              <a:rPr lang="ru-RU" sz="1200" b="0" i="0" u="none" strike="noStrike" kern="1200" baseline="0" dirty="0">
                <a:solidFill>
                  <a:schemeClr val="tx1"/>
                </a:solidFill>
                <a:latin typeface="+mn-lt"/>
                <a:ea typeface="+mn-ea"/>
                <a:cs typeface="+mn-cs"/>
              </a:rPr>
              <a:t> расписаниях.</a:t>
            </a:r>
          </a:p>
          <a:p>
            <a:pPr algn="just"/>
            <a:r>
              <a:rPr lang="ru-RU" sz="1200" b="0" i="0" u="none" strike="noStrike" kern="1200" baseline="0" dirty="0" err="1">
                <a:solidFill>
                  <a:schemeClr val="tx1"/>
                </a:solidFill>
                <a:latin typeface="+mn-lt"/>
                <a:ea typeface="+mn-ea"/>
                <a:cs typeface="+mn-cs"/>
              </a:rPr>
              <a:t>Многоверсионное</a:t>
            </a:r>
            <a:r>
              <a:rPr lang="ru-RU" sz="1200" b="0" i="0" u="none" strike="noStrike" kern="1200" baseline="0" dirty="0">
                <a:solidFill>
                  <a:schemeClr val="tx1"/>
                </a:solidFill>
                <a:latin typeface="+mn-lt"/>
                <a:ea typeface="+mn-ea"/>
                <a:cs typeface="+mn-cs"/>
              </a:rPr>
              <a:t> расписание можно использовать для вычисления семантик </a:t>
            </a:r>
            <a:r>
              <a:rPr lang="ru-RU" sz="1200" b="0" i="0" u="none" strike="noStrike" kern="1200" baseline="0" dirty="0" err="1">
                <a:solidFill>
                  <a:schemeClr val="tx1"/>
                </a:solidFill>
                <a:latin typeface="+mn-lt"/>
                <a:ea typeface="+mn-ea"/>
                <a:cs typeface="+mn-cs"/>
              </a:rPr>
              <a:t>Эрбрана</a:t>
            </a:r>
            <a:r>
              <a:rPr lang="ru-RU" sz="1200" b="0" i="0" u="none" strike="noStrike" kern="1200" baseline="0" dirty="0">
                <a:solidFill>
                  <a:schemeClr val="tx1"/>
                </a:solidFill>
                <a:latin typeface="+mn-lt"/>
                <a:ea typeface="+mn-ea"/>
                <a:cs typeface="+mn-cs"/>
              </a:rPr>
              <a:t> и на их основе определить критерии корректности. Для того чтобы критерий корректности был практически полезным, необходимо чтобы корректное расписание было эквивалентно (в смысле какого-либо отношения эквивалентности) серийному </a:t>
            </a:r>
            <a:r>
              <a:rPr lang="ru-RU" sz="1200" b="0" i="1" u="none" strike="noStrike" kern="1200" baseline="0" dirty="0" err="1">
                <a:solidFill>
                  <a:schemeClr val="tx1"/>
                </a:solidFill>
                <a:latin typeface="+mn-lt"/>
                <a:ea typeface="+mn-ea"/>
                <a:cs typeface="+mn-cs"/>
              </a:rPr>
              <a:t>моно</a:t>
            </a:r>
            <a:r>
              <a:rPr lang="ru-RU" sz="1200" b="0" i="0" u="none" strike="noStrike" kern="1200" baseline="0" dirty="0" err="1">
                <a:solidFill>
                  <a:schemeClr val="tx1"/>
                </a:solidFill>
                <a:latin typeface="+mn-lt"/>
                <a:ea typeface="+mn-ea"/>
                <a:cs typeface="+mn-cs"/>
              </a:rPr>
              <a:t>версионному</a:t>
            </a:r>
            <a:r>
              <a:rPr lang="ru-RU" sz="1200" b="0" i="0" u="none" strike="noStrike" kern="1200" baseline="0" dirty="0">
                <a:solidFill>
                  <a:schemeClr val="tx1"/>
                </a:solidFill>
                <a:latin typeface="+mn-lt"/>
                <a:ea typeface="+mn-ea"/>
                <a:cs typeface="+mn-cs"/>
              </a:rPr>
              <a:t> расписанию.</a:t>
            </a:r>
          </a:p>
          <a:p>
            <a:pPr algn="just"/>
            <a:r>
              <a:rPr lang="ru-RU" sz="1200" b="0" i="0" u="none" strike="noStrike" kern="1200" baseline="0" dirty="0">
                <a:solidFill>
                  <a:schemeClr val="tx1"/>
                </a:solidFill>
                <a:latin typeface="+mn-lt"/>
                <a:ea typeface="+mn-ea"/>
                <a:cs typeface="+mn-cs"/>
              </a:rPr>
              <a:t>В </a:t>
            </a:r>
            <a:r>
              <a:rPr lang="ru-RU" sz="1200" b="0" i="0" u="none" strike="noStrike" kern="1200" baseline="0" dirty="0" err="1">
                <a:solidFill>
                  <a:schemeClr val="tx1"/>
                </a:solidFill>
                <a:latin typeface="+mn-lt"/>
                <a:ea typeface="+mn-ea"/>
                <a:cs typeface="+mn-cs"/>
              </a:rPr>
              <a:t>многоверсионном</a:t>
            </a:r>
            <a:r>
              <a:rPr lang="ru-RU" sz="1200" b="0" i="0" u="none" strike="noStrike" kern="1200" baseline="0" dirty="0">
                <a:solidFill>
                  <a:schemeClr val="tx1"/>
                </a:solidFill>
                <a:latin typeface="+mn-lt"/>
                <a:ea typeface="+mn-ea"/>
                <a:cs typeface="+mn-cs"/>
              </a:rPr>
              <a:t> расписании конфликтами считаются только конфликты между операциями над одной версией, т. е. между созданием версии и последующими операциями чтения этой версии. Этих конфликтов слишком мало для получения корректных результатов, поэтому граф </a:t>
            </a:r>
            <a:r>
              <a:rPr lang="ru-RU" sz="1200" b="0" i="0" u="none" strike="noStrike" kern="1200" baseline="0" dirty="0" err="1">
                <a:solidFill>
                  <a:schemeClr val="tx1"/>
                </a:solidFill>
                <a:latin typeface="+mn-lt"/>
                <a:ea typeface="+mn-ea"/>
                <a:cs typeface="+mn-cs"/>
              </a:rPr>
              <a:t>сериализуемости</a:t>
            </a:r>
            <a:r>
              <a:rPr lang="ru-RU" sz="1200" b="0" i="0" u="none" strike="noStrike" kern="1200" baseline="0" dirty="0">
                <a:solidFill>
                  <a:schemeClr val="tx1"/>
                </a:solidFill>
                <a:latin typeface="+mn-lt"/>
                <a:ea typeface="+mn-ea"/>
                <a:cs typeface="+mn-cs"/>
              </a:rPr>
              <a:t> дополняется дугами, связывающими операции записи различных версий одного элемента. Таким образом, вводится упорядочение версий для каждого элемента.</a:t>
            </a:r>
          </a:p>
          <a:p>
            <a:pPr algn="just"/>
            <a:r>
              <a:rPr lang="ru-RU" sz="1200" b="0" i="0" u="none" strike="noStrike" kern="1200" baseline="0" dirty="0">
                <a:solidFill>
                  <a:schemeClr val="tx1"/>
                </a:solidFill>
                <a:latin typeface="+mn-lt"/>
                <a:ea typeface="+mn-ea"/>
                <a:cs typeface="+mn-cs"/>
              </a:rPr>
              <a:t>Неформально можно сказать, что упорядочение версий каждого элемента задает некоторое упорядочение транзакций (в той последовательности, в которой они записывали этот элемент данных). Для того чтобы </a:t>
            </a:r>
            <a:r>
              <a:rPr lang="ru-RU" sz="1200" b="0" i="0" u="none" strike="noStrike" kern="1200" baseline="0" dirty="0" err="1">
                <a:solidFill>
                  <a:schemeClr val="tx1"/>
                </a:solidFill>
                <a:latin typeface="+mn-lt"/>
                <a:ea typeface="+mn-ea"/>
                <a:cs typeface="+mn-cs"/>
              </a:rPr>
              <a:t>многоверсионное</a:t>
            </a:r>
            <a:r>
              <a:rPr lang="ru-RU" sz="1200" b="0" i="0" u="none" strike="noStrike" kern="1200" baseline="0" dirty="0">
                <a:solidFill>
                  <a:schemeClr val="tx1"/>
                </a:solidFill>
                <a:latin typeface="+mn-lt"/>
                <a:ea typeface="+mn-ea"/>
                <a:cs typeface="+mn-cs"/>
              </a:rPr>
              <a:t> расписание могло быть эквивалентно </a:t>
            </a:r>
            <a:r>
              <a:rPr lang="ru-RU" sz="1200" b="0" i="1" u="none" strike="noStrike" kern="1200" baseline="0" dirty="0" err="1">
                <a:solidFill>
                  <a:schemeClr val="tx1"/>
                </a:solidFill>
                <a:latin typeface="+mn-lt"/>
                <a:ea typeface="+mn-ea"/>
                <a:cs typeface="+mn-cs"/>
              </a:rPr>
              <a:t>моно</a:t>
            </a:r>
            <a:r>
              <a:rPr lang="ru-RU" sz="1200" b="0" i="0" u="none" strike="noStrike" kern="1200" baseline="0" dirty="0" err="1">
                <a:solidFill>
                  <a:schemeClr val="tx1"/>
                </a:solidFill>
                <a:latin typeface="+mn-lt"/>
                <a:ea typeface="+mn-ea"/>
                <a:cs typeface="+mn-cs"/>
              </a:rPr>
              <a:t>версионному</a:t>
            </a:r>
            <a:r>
              <a:rPr lang="ru-RU" sz="1200" b="0" i="0" u="none" strike="noStrike" kern="1200" baseline="0" dirty="0">
                <a:solidFill>
                  <a:schemeClr val="tx1"/>
                </a:solidFill>
                <a:latin typeface="+mn-lt"/>
                <a:ea typeface="+mn-ea"/>
                <a:cs typeface="+mn-cs"/>
              </a:rPr>
              <a:t>, необходимо чтобы эти упорядочения транзакций совпадали для всех элементов данных.</a:t>
            </a:r>
          </a:p>
          <a:p>
            <a:pPr algn="just"/>
            <a:r>
              <a:rPr lang="ru-RU" sz="1200" b="0" i="0" u="none" strike="noStrike" kern="1200" baseline="0" dirty="0">
                <a:solidFill>
                  <a:schemeClr val="tx1"/>
                </a:solidFill>
                <a:latin typeface="+mn-lt"/>
                <a:ea typeface="+mn-ea"/>
                <a:cs typeface="+mn-cs"/>
              </a:rPr>
              <a:t>Можно формально доказать, что отсутствие контуров в расширенном графе </a:t>
            </a:r>
            <a:r>
              <a:rPr lang="ru-RU" sz="1200" b="0" i="0" u="none" strike="noStrike" kern="1200" baseline="0" dirty="0" err="1">
                <a:solidFill>
                  <a:schemeClr val="tx1"/>
                </a:solidFill>
                <a:latin typeface="+mn-lt"/>
                <a:ea typeface="+mn-ea"/>
                <a:cs typeface="+mn-cs"/>
              </a:rPr>
              <a:t>сериализуемости</a:t>
            </a:r>
            <a:r>
              <a:rPr lang="ru-RU" sz="1200" b="0" i="0" u="none" strike="noStrike" kern="1200" baseline="0" dirty="0">
                <a:solidFill>
                  <a:schemeClr val="tx1"/>
                </a:solidFill>
                <a:latin typeface="+mn-lt"/>
                <a:ea typeface="+mn-ea"/>
                <a:cs typeface="+mn-cs"/>
              </a:rPr>
              <a:t> необходимо и достаточно, для того чтобы </a:t>
            </a:r>
            <a:r>
              <a:rPr lang="ru-RU" sz="1200" b="0" i="0" u="none" strike="noStrike" kern="1200" baseline="0" dirty="0" err="1">
                <a:solidFill>
                  <a:schemeClr val="tx1"/>
                </a:solidFill>
                <a:latin typeface="+mn-lt"/>
                <a:ea typeface="+mn-ea"/>
                <a:cs typeface="+mn-cs"/>
              </a:rPr>
              <a:t>многоверсионное</a:t>
            </a:r>
            <a:r>
              <a:rPr lang="ru-RU" sz="1200" b="0" i="0" u="none" strike="noStrike" kern="1200" baseline="0" dirty="0">
                <a:solidFill>
                  <a:schemeClr val="tx1"/>
                </a:solidFill>
                <a:latin typeface="+mn-lt"/>
                <a:ea typeface="+mn-ea"/>
                <a:cs typeface="+mn-cs"/>
              </a:rPr>
              <a:t> расписание было </a:t>
            </a:r>
            <a:r>
              <a:rPr lang="ru-RU" sz="1200" b="0" i="0" u="none" strike="noStrike" kern="1200" baseline="0" dirty="0" err="1">
                <a:solidFill>
                  <a:schemeClr val="tx1"/>
                </a:solidFill>
                <a:latin typeface="+mn-lt"/>
                <a:ea typeface="+mn-ea"/>
                <a:cs typeface="+mn-cs"/>
              </a:rPr>
              <a:t>сериализуемо</a:t>
            </a:r>
            <a:r>
              <a:rPr lang="ru-RU" sz="1200" b="0" i="0" u="none" strike="noStrike" kern="1200" baseline="0" dirty="0">
                <a:solidFill>
                  <a:schemeClr val="tx1"/>
                </a:solidFill>
                <a:latin typeface="+mn-lt"/>
                <a:ea typeface="+mn-ea"/>
                <a:cs typeface="+mn-cs"/>
              </a:rPr>
              <a:t> по конфликтам. При отсутствии контуров будет обеспечено и одинаковое упорядочение операций обновления для разных элементов, упомянутое выше.</a:t>
            </a:r>
          </a:p>
          <a:p>
            <a:pPr algn="just"/>
            <a:endParaRPr lang="ru-RU" sz="1200" b="0" i="0" u="none" strike="noStrike" kern="1200" baseline="0" dirty="0">
              <a:solidFill>
                <a:schemeClr val="tx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u="none" strike="noStrike" kern="1200" baseline="0" dirty="0">
              <a:solidFill>
                <a:schemeClr val="tx1"/>
              </a:solidFill>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20</a:t>
            </a:fld>
            <a:endParaRPr lang="ru-RU"/>
          </a:p>
        </p:txBody>
      </p:sp>
    </p:spTree>
    <p:extLst>
      <p:ext uri="{BB962C8B-B14F-4D97-AF65-F5344CB8AC3E}">
        <p14:creationId xmlns:p14="http://schemas.microsoft.com/office/powerpoint/2010/main" val="257039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dirty="0"/>
              <a:t>При этом предполагается, что атомарность отдельных операций, входящих в транзакции, обеспечивается на другом уровне. Фактически же даже самые простые операции, рассматриваемые в теории транзакций, реализуются в многоуровневой системе, включающей как программные, так и аппаратные компоненты. Поэтому предположение об атомарности этих операций может оказаться далеким от реальности. Тем не менее проблемы, которые удается теоретически решить на основе этого предположения, потенциально встречаются на много порядков чаще, чем проблемы, связанные с фактической </a:t>
            </a:r>
            <a:r>
              <a:rPr lang="ru-RU" dirty="0" err="1"/>
              <a:t>неатомарностью</a:t>
            </a:r>
            <a:r>
              <a:rPr lang="ru-RU" dirty="0"/>
              <a:t> базовых операций. Далее в этой главе считается, что атомарность операций имеет место.</a:t>
            </a:r>
          </a:p>
        </p:txBody>
      </p:sp>
      <p:sp>
        <p:nvSpPr>
          <p:cNvPr id="4" name="Номер слайда 3"/>
          <p:cNvSpPr>
            <a:spLocks noGrp="1"/>
          </p:cNvSpPr>
          <p:nvPr>
            <p:ph type="sldNum" sz="quarter" idx="10"/>
          </p:nvPr>
        </p:nvSpPr>
        <p:spPr/>
        <p:txBody>
          <a:bodyPr/>
          <a:lstStyle/>
          <a:p>
            <a:fld id="{F6E077C6-F565-4EA9-8759-AAD95D83E90E}" type="slidenum">
              <a:rPr lang="ru-RU" smtClean="0"/>
              <a:t>3</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21</a:t>
            </a:fld>
            <a:endParaRPr lang="ru-RU"/>
          </a:p>
        </p:txBody>
      </p:sp>
    </p:spTree>
    <p:extLst>
      <p:ext uri="{BB962C8B-B14F-4D97-AF65-F5344CB8AC3E}">
        <p14:creationId xmlns:p14="http://schemas.microsoft.com/office/powerpoint/2010/main" val="2570391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22</a:t>
            </a:fld>
            <a:endParaRPr lang="ru-RU"/>
          </a:p>
        </p:txBody>
      </p:sp>
    </p:spTree>
    <p:extLst>
      <p:ext uri="{BB962C8B-B14F-4D97-AF65-F5344CB8AC3E}">
        <p14:creationId xmlns:p14="http://schemas.microsoft.com/office/powerpoint/2010/main" val="2570391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dirty="0"/>
              <a:t>Этот раздел содержит краткое изложение теории конкурентного выполнения транзакций. Идеальная картина, представленная здесь, существенно отличается от регламентированной стандартом SQL и отличается от реализаций в СУБД, в том числе и в </a:t>
            </a:r>
            <a:r>
              <a:rPr lang="ru-RU" dirty="0" err="1"/>
              <a:t>PostgreSQL</a:t>
            </a:r>
            <a:r>
              <a:rPr lang="ru-RU" dirty="0"/>
              <a:t>. С точки зрения теории самое важное отличие состоит в том, что теория основана на анализе значений, записываемых в базу данных и вырабатываемых в результате выполнения операций, а требования стандарта SQL формулируются в терминах запрета на различные аномалии, которые потенциально возможны при конкурентном выполнении. Мы рассмотрим это более детально при обсуждении ослабленных критериев корректности.</a:t>
            </a:r>
          </a:p>
          <a:p>
            <a:pPr algn="just"/>
            <a:r>
              <a:rPr lang="ru-RU" dirty="0"/>
              <a:t>Можно записать эти транзакции как полностью упорядоченные (несколькими разными способами), например для первой транзакции (первый рис.)</a:t>
            </a:r>
          </a:p>
        </p:txBody>
      </p:sp>
      <p:sp>
        <p:nvSpPr>
          <p:cNvPr id="4" name="Номер слайда 3"/>
          <p:cNvSpPr>
            <a:spLocks noGrp="1"/>
          </p:cNvSpPr>
          <p:nvPr>
            <p:ph type="sldNum" sz="quarter" idx="10"/>
          </p:nvPr>
        </p:nvSpPr>
        <p:spPr/>
        <p:txBody>
          <a:bodyPr/>
          <a:lstStyle/>
          <a:p>
            <a:fld id="{F6E077C6-F565-4EA9-8759-AAD95D83E90E}" type="slidenum">
              <a:rPr lang="ru-RU" smtClean="0"/>
              <a:t>4</a:t>
            </a:fld>
            <a:endParaRPr lang="ru-RU"/>
          </a:p>
        </p:txBody>
      </p:sp>
    </p:spTree>
    <p:extLst>
      <p:ext uri="{BB962C8B-B14F-4D97-AF65-F5344CB8AC3E}">
        <p14:creationId xmlns:p14="http://schemas.microsoft.com/office/powerpoint/2010/main" val="2570391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dirty="0"/>
              <a:t>В историю включаются также операции завершения транзакций фиксации c (</a:t>
            </a:r>
            <a:r>
              <a:rPr lang="ru-RU" dirty="0" err="1"/>
              <a:t>commit</a:t>
            </a:r>
            <a:r>
              <a:rPr lang="ru-RU" dirty="0"/>
              <a:t>) или обрыва a (</a:t>
            </a:r>
            <a:r>
              <a:rPr lang="ru-RU" dirty="0" err="1"/>
              <a:t>abort</a:t>
            </a:r>
            <a:r>
              <a:rPr lang="ru-RU" dirty="0"/>
              <a:t>), которые следуют (в смысле частичной упорядоченности) за всеми операциями транзакции, которую они завершают. При этом каждая транзакция завершается ровно одной из операций c или a.</a:t>
            </a:r>
          </a:p>
          <a:p>
            <a:pPr algn="just"/>
            <a:endParaRPr lang="ru-RU" dirty="0"/>
          </a:p>
          <a:p>
            <a:pPr algn="just"/>
            <a:r>
              <a:rPr lang="ru-RU" dirty="0"/>
              <a:t>Понятие истории формализует описание того, в каком порядке выполнялись операции нескольких транзакций. Операции любого набора, состоящего из более чем одной транзакции, можно организовать в  истории несколькими различными способами. При этом некоторые истории, возможно, будут некорректными.</a:t>
            </a:r>
          </a:p>
          <a:p>
            <a:pPr algn="just"/>
            <a:endParaRPr lang="ru-RU" dirty="0"/>
          </a:p>
          <a:p>
            <a:pPr algn="just"/>
            <a:r>
              <a:rPr lang="ru-RU" dirty="0"/>
              <a:t>Заметим, что как частично, так и полностью упорядоченная истории некорректны, поскольку в них присутствует аномалия потерянного обновления элемента данных y.</a:t>
            </a:r>
          </a:p>
        </p:txBody>
      </p:sp>
      <p:sp>
        <p:nvSpPr>
          <p:cNvPr id="4" name="Номер слайда 3"/>
          <p:cNvSpPr>
            <a:spLocks noGrp="1"/>
          </p:cNvSpPr>
          <p:nvPr>
            <p:ph type="sldNum" sz="quarter" idx="10"/>
          </p:nvPr>
        </p:nvSpPr>
        <p:spPr/>
        <p:txBody>
          <a:bodyPr/>
          <a:lstStyle/>
          <a:p>
            <a:fld id="{F6E077C6-F565-4EA9-8759-AAD95D83E90E}" type="slidenum">
              <a:rPr lang="ru-RU" smtClean="0"/>
              <a:t>5</a:t>
            </a:fld>
            <a:endParaRPr lang="ru-RU"/>
          </a:p>
        </p:txBody>
      </p:sp>
    </p:spTree>
    <p:extLst>
      <p:ext uri="{BB962C8B-B14F-4D97-AF65-F5344CB8AC3E}">
        <p14:creationId xmlns:p14="http://schemas.microsoft.com/office/powerpoint/2010/main" val="2570391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a:t>Заметим, что оба приведенных расписания корректны, т. к. в них операция </a:t>
            </a:r>
            <a:r>
              <a:rPr lang="en-US" dirty="0"/>
              <a:t>w2(y)</a:t>
            </a:r>
            <a:r>
              <a:rPr lang="ru-RU" dirty="0"/>
              <a:t> не включена.</a:t>
            </a:r>
          </a:p>
        </p:txBody>
      </p:sp>
      <p:sp>
        <p:nvSpPr>
          <p:cNvPr id="4" name="Номер слайда 3"/>
          <p:cNvSpPr>
            <a:spLocks noGrp="1"/>
          </p:cNvSpPr>
          <p:nvPr>
            <p:ph type="sldNum" sz="quarter" idx="10"/>
          </p:nvPr>
        </p:nvSpPr>
        <p:spPr/>
        <p:txBody>
          <a:bodyPr/>
          <a:lstStyle/>
          <a:p>
            <a:fld id="{F6E077C6-F565-4EA9-8759-AAD95D83E90E}" type="slidenum">
              <a:rPr lang="ru-RU" smtClean="0"/>
              <a:t>6</a:t>
            </a:fld>
            <a:endParaRPr lang="ru-RU"/>
          </a:p>
        </p:txBody>
      </p:sp>
    </p:spTree>
    <p:extLst>
      <p:ext uri="{BB962C8B-B14F-4D97-AF65-F5344CB8AC3E}">
        <p14:creationId xmlns:p14="http://schemas.microsoft.com/office/powerpoint/2010/main" val="2570391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dirty="0"/>
              <a:t>Все утверждения в этом разделе, кроме тех, для которых оговорено иначе, справедливы для частично упорядоченных транзакций и расписаний. Однако, поскольку корректность выполнения определяется в зависимости от предшествования операций, все примеры расписаний будут полностью упорядочены. Основная цель этого раздела — определить, какие расписания являются корректными. Теория,  обсуждаемая в этом разделе, строится в предположении, что каждая транзакция читает и записывает любой элемент данных не более одного раза, при этом если элемент записывается, то запись следует за чтением. Кроме этого, предполагается, что все операции оборванных транзакций уже исключены из расписания. Из этих предположений следует, что в рамках обсуждаемой теории невозможно рассмотреть некоторые виды аномалий, например аномалию неповторяющегося чтения, поскольку каждая операция чтения выполняется только один раз.</a:t>
            </a:r>
          </a:p>
          <a:p>
            <a:pPr algn="just"/>
            <a:r>
              <a:rPr lang="ru-RU" dirty="0"/>
              <a:t>Неформально, расписание будет корректно, если оно дает такие же результаты, как какое-нибудь серийное. Осталось совсем немного: научиться сравнивать результаты и подобрать подходящий критерий эквивалентности.  </a:t>
            </a:r>
          </a:p>
          <a:p>
            <a:pPr algn="just"/>
            <a:r>
              <a:rPr lang="ru-RU" dirty="0"/>
              <a:t>Для того чтобы такое определение можно было использовать для всех операций чтения, вводится начальная транзакция t0, которая записывает начальное состояние всех элементов базы данных и все операции которой предшествуют всем операциям других транзакций. Аналогично, можно ввести транзакцию t1, которая считывает все элементы базы данных и все операции которой следуют за всеми операциями других транзакций в истории Конечно, эквивалентными могут быть только расписания, содержащие одинаковые наборы транзакций. Далее в этом разделе при сравнении расписаний всегда предполагается, что множества транзакций и множества операций в этих расписаниях совпадают. Вычисление результатов выполнения расписаний основано на предположении о том, что любая операция чтения возвращает результат, записанный последней предшествующей операцией записи того же элемента данных. В наших предположениях такая предшествующая операция записи всегда принадлежит другой транзакции.</a:t>
            </a:r>
          </a:p>
        </p:txBody>
      </p:sp>
      <p:sp>
        <p:nvSpPr>
          <p:cNvPr id="4" name="Номер слайда 3"/>
          <p:cNvSpPr>
            <a:spLocks noGrp="1"/>
          </p:cNvSpPr>
          <p:nvPr>
            <p:ph type="sldNum" sz="quarter" idx="10"/>
          </p:nvPr>
        </p:nvSpPr>
        <p:spPr/>
        <p:txBody>
          <a:bodyPr/>
          <a:lstStyle/>
          <a:p>
            <a:fld id="{F6E077C6-F565-4EA9-8759-AAD95D83E90E}" type="slidenum">
              <a:rPr lang="ru-RU" smtClean="0"/>
              <a:t>7</a:t>
            </a:fld>
            <a:endParaRPr lang="ru-RU"/>
          </a:p>
        </p:txBody>
      </p:sp>
    </p:spTree>
    <p:extLst>
      <p:ext uri="{BB962C8B-B14F-4D97-AF65-F5344CB8AC3E}">
        <p14:creationId xmlns:p14="http://schemas.microsoft.com/office/powerpoint/2010/main" val="2570391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dirty="0"/>
              <a:t>Заметим, что рассматриваемое расписание некорректно, т. к. в нем присутствует аномалия потерянного обновления: операция w2(x) записывает значение, не учитывая результат первой транзакции, записанный операцией w1(x), который в этом расписании теряется.</a:t>
            </a:r>
          </a:p>
          <a:p>
            <a:r>
              <a:rPr lang="ru-RU" dirty="0"/>
              <a:t>Задача: записать корректное расписание:</a:t>
            </a:r>
          </a:p>
          <a:p>
            <a:pPr algn="ctr"/>
            <a:r>
              <a:rPr lang="en-US" dirty="0"/>
              <a:t>r1(x)r1(y)w1(x)r2(x)w2(x)w1(y).</a:t>
            </a:r>
            <a:r>
              <a:rPr lang="ru-RU" dirty="0"/>
              <a:t> </a:t>
            </a:r>
          </a:p>
          <a:p>
            <a:r>
              <a:rPr lang="ru-RU" dirty="0"/>
              <a:t>Семантики для операций второй транзакции этого расписания будут такими:</a:t>
            </a:r>
          </a:p>
          <a:p>
            <a:pPr algn="ctr"/>
            <a:r>
              <a:rPr lang="pt-BR" dirty="0"/>
              <a:t>h(r2(x))=f1x(f0x,f0y),h(w2(x))=f2x(f1x(f0x,f0y)).</a:t>
            </a:r>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8</a:t>
            </a:fld>
            <a:endParaRPr lang="ru-RU"/>
          </a:p>
        </p:txBody>
      </p:sp>
    </p:spTree>
    <p:extLst>
      <p:ext uri="{BB962C8B-B14F-4D97-AF65-F5344CB8AC3E}">
        <p14:creationId xmlns:p14="http://schemas.microsoft.com/office/powerpoint/2010/main" val="2570391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dirty="0"/>
              <a:t>Задача. Доказать,</a:t>
            </a:r>
            <a:r>
              <a:rPr lang="ru-RU" baseline="0" dirty="0"/>
              <a:t> что включение — строгое.</a:t>
            </a:r>
          </a:p>
          <a:p>
            <a:pPr algn="just"/>
            <a:r>
              <a:rPr lang="ru-RU" sz="1200" b="0" i="0" u="none" strike="noStrike" kern="1200" baseline="0" dirty="0">
                <a:solidFill>
                  <a:schemeClr val="tx1"/>
                </a:solidFill>
                <a:latin typeface="+mn-lt"/>
                <a:ea typeface="+mn-ea"/>
                <a:cs typeface="+mn-cs"/>
              </a:rPr>
              <a:t>Для доказательства того, что включение — строгое, достаточно предъявить хотя бы одно расписание, входящее в FSR, но не VSR. Например, расписание</a:t>
            </a:r>
          </a:p>
          <a:p>
            <a:pPr algn="ctr"/>
            <a:r>
              <a:rPr lang="pt-BR" sz="1200" b="0" i="1" u="none" strike="noStrike" kern="1200" baseline="0" dirty="0">
                <a:solidFill>
                  <a:schemeClr val="tx1"/>
                </a:solidFill>
                <a:latin typeface="+mn-lt"/>
                <a:ea typeface="+mn-ea"/>
                <a:cs typeface="+mn-cs"/>
              </a:rPr>
              <a:t>r</a:t>
            </a:r>
            <a:r>
              <a:rPr lang="pt-BR" sz="1200" b="0" i="0" u="none" strike="noStrike" kern="1200" baseline="30000" dirty="0">
                <a:solidFill>
                  <a:schemeClr val="tx1"/>
                </a:solidFill>
                <a:latin typeface="+mn-lt"/>
                <a:ea typeface="+mn-ea"/>
                <a:cs typeface="+mn-cs"/>
              </a:rPr>
              <a:t>1</a:t>
            </a:r>
            <a:r>
              <a:rPr lang="pt-BR" sz="1200" b="0" i="0" u="none" strike="noStrike" kern="1200" baseline="0" dirty="0">
                <a:solidFill>
                  <a:schemeClr val="tx1"/>
                </a:solidFill>
                <a:latin typeface="+mn-lt"/>
                <a:ea typeface="+mn-ea"/>
                <a:cs typeface="+mn-cs"/>
              </a:rPr>
              <a:t>(</a:t>
            </a:r>
            <a:r>
              <a:rPr lang="pt-BR" sz="1200" b="0" i="1" u="none" strike="noStrike" kern="1200" baseline="0" dirty="0">
                <a:solidFill>
                  <a:schemeClr val="tx1"/>
                </a:solidFill>
                <a:latin typeface="+mn-lt"/>
                <a:ea typeface="+mn-ea"/>
                <a:cs typeface="+mn-cs"/>
              </a:rPr>
              <a:t>x</a:t>
            </a:r>
            <a:r>
              <a:rPr lang="pt-BR" sz="1200" b="0" i="0" u="none" strike="noStrike" kern="1200" baseline="0" dirty="0">
                <a:solidFill>
                  <a:schemeClr val="tx1"/>
                </a:solidFill>
                <a:latin typeface="+mn-lt"/>
                <a:ea typeface="+mn-ea"/>
                <a:cs typeface="+mn-cs"/>
              </a:rPr>
              <a:t>) </a:t>
            </a:r>
            <a:r>
              <a:rPr lang="pt-BR" sz="1200" b="0" i="1" u="none" strike="noStrike" kern="1200" baseline="0" dirty="0">
                <a:solidFill>
                  <a:schemeClr val="tx1"/>
                </a:solidFill>
                <a:latin typeface="+mn-lt"/>
                <a:ea typeface="+mn-ea"/>
                <a:cs typeface="+mn-cs"/>
              </a:rPr>
              <a:t>r</a:t>
            </a:r>
            <a:r>
              <a:rPr lang="pt-BR" sz="1200" b="0" i="0" u="none" strike="noStrike" kern="1200" baseline="30000" dirty="0">
                <a:solidFill>
                  <a:schemeClr val="tx1"/>
                </a:solidFill>
                <a:latin typeface="+mn-lt"/>
                <a:ea typeface="+mn-ea"/>
                <a:cs typeface="+mn-cs"/>
              </a:rPr>
              <a:t>1</a:t>
            </a:r>
            <a:r>
              <a:rPr lang="pt-BR" sz="1200" b="0" i="0" u="none" strike="noStrike" kern="1200" baseline="0" dirty="0">
                <a:solidFill>
                  <a:schemeClr val="tx1"/>
                </a:solidFill>
                <a:latin typeface="+mn-lt"/>
                <a:ea typeface="+mn-ea"/>
                <a:cs typeface="+mn-cs"/>
              </a:rPr>
              <a:t>(</a:t>
            </a:r>
            <a:r>
              <a:rPr lang="pt-BR" sz="1200" b="0" i="1" u="none" strike="noStrike" kern="1200" baseline="0" dirty="0">
                <a:solidFill>
                  <a:schemeClr val="tx1"/>
                </a:solidFill>
                <a:latin typeface="+mn-lt"/>
                <a:ea typeface="+mn-ea"/>
                <a:cs typeface="+mn-cs"/>
              </a:rPr>
              <a:t>y</a:t>
            </a:r>
            <a:r>
              <a:rPr lang="pt-BR" sz="1200" b="0" i="0" u="none" strike="noStrike" kern="1200" baseline="0" dirty="0">
                <a:solidFill>
                  <a:schemeClr val="tx1"/>
                </a:solidFill>
                <a:latin typeface="+mn-lt"/>
                <a:ea typeface="+mn-ea"/>
                <a:cs typeface="+mn-cs"/>
              </a:rPr>
              <a:t>) </a:t>
            </a:r>
            <a:r>
              <a:rPr lang="pt-BR" sz="1200" b="0" i="1" u="none" strike="noStrike" kern="1200" baseline="0" dirty="0">
                <a:solidFill>
                  <a:schemeClr val="tx1"/>
                </a:solidFill>
                <a:latin typeface="+mn-lt"/>
                <a:ea typeface="+mn-ea"/>
                <a:cs typeface="+mn-cs"/>
              </a:rPr>
              <a:t>r</a:t>
            </a:r>
            <a:r>
              <a:rPr lang="pt-BR" sz="1200" b="0" i="0" u="none" strike="noStrike" kern="1200" baseline="30000" dirty="0">
                <a:solidFill>
                  <a:schemeClr val="tx1"/>
                </a:solidFill>
                <a:latin typeface="+mn-lt"/>
                <a:ea typeface="+mn-ea"/>
                <a:cs typeface="+mn-cs"/>
              </a:rPr>
              <a:t>2</a:t>
            </a:r>
            <a:r>
              <a:rPr lang="pt-BR" sz="1200" b="0" i="0" u="none" strike="noStrike" kern="1200" baseline="0" dirty="0">
                <a:solidFill>
                  <a:schemeClr val="tx1"/>
                </a:solidFill>
                <a:latin typeface="+mn-lt"/>
                <a:ea typeface="+mn-ea"/>
                <a:cs typeface="+mn-cs"/>
              </a:rPr>
              <a:t>(</a:t>
            </a:r>
            <a:r>
              <a:rPr lang="pt-BR" sz="1200" b="0" i="1" u="none" strike="noStrike" kern="1200" baseline="0" dirty="0">
                <a:solidFill>
                  <a:schemeClr val="tx1"/>
                </a:solidFill>
                <a:latin typeface="+mn-lt"/>
                <a:ea typeface="+mn-ea"/>
                <a:cs typeface="+mn-cs"/>
              </a:rPr>
              <a:t>x</a:t>
            </a:r>
            <a:r>
              <a:rPr lang="pt-BR" sz="1200" b="0" i="0" u="none" strike="noStrike" kern="1200" baseline="0" dirty="0">
                <a:solidFill>
                  <a:schemeClr val="tx1"/>
                </a:solidFill>
                <a:latin typeface="+mn-lt"/>
                <a:ea typeface="+mn-ea"/>
                <a:cs typeface="+mn-cs"/>
              </a:rPr>
              <a:t>) </a:t>
            </a:r>
            <a:r>
              <a:rPr lang="pt-BR" sz="1200" b="0" i="1" u="none" strike="noStrike" kern="1200" baseline="0" dirty="0">
                <a:solidFill>
                  <a:schemeClr val="tx1"/>
                </a:solidFill>
                <a:latin typeface="+mn-lt"/>
                <a:ea typeface="+mn-ea"/>
                <a:cs typeface="+mn-cs"/>
              </a:rPr>
              <a:t>w</a:t>
            </a:r>
            <a:r>
              <a:rPr lang="pt-BR" sz="1200" b="0" i="0" u="none" strike="noStrike" kern="1200" baseline="30000" dirty="0">
                <a:solidFill>
                  <a:schemeClr val="tx1"/>
                </a:solidFill>
                <a:latin typeface="+mn-lt"/>
                <a:ea typeface="+mn-ea"/>
                <a:cs typeface="+mn-cs"/>
              </a:rPr>
              <a:t>1</a:t>
            </a:r>
            <a:r>
              <a:rPr lang="pt-BR" sz="1200" b="0" i="0" u="none" strike="noStrike" kern="1200" baseline="0" dirty="0">
                <a:solidFill>
                  <a:schemeClr val="tx1"/>
                </a:solidFill>
                <a:latin typeface="+mn-lt"/>
                <a:ea typeface="+mn-ea"/>
                <a:cs typeface="+mn-cs"/>
              </a:rPr>
              <a:t>(</a:t>
            </a:r>
            <a:r>
              <a:rPr lang="pt-BR" sz="1200" b="0" i="1" u="none" strike="noStrike" kern="1200" baseline="0" dirty="0">
                <a:solidFill>
                  <a:schemeClr val="tx1"/>
                </a:solidFill>
                <a:latin typeface="+mn-lt"/>
                <a:ea typeface="+mn-ea"/>
                <a:cs typeface="+mn-cs"/>
              </a:rPr>
              <a:t>x</a:t>
            </a:r>
            <a:r>
              <a:rPr lang="pt-BR" sz="1200" b="0" i="0" u="none" strike="noStrike" kern="1200" baseline="0" dirty="0">
                <a:solidFill>
                  <a:schemeClr val="tx1"/>
                </a:solidFill>
                <a:latin typeface="+mn-lt"/>
                <a:ea typeface="+mn-ea"/>
                <a:cs typeface="+mn-cs"/>
              </a:rPr>
              <a:t>) </a:t>
            </a:r>
            <a:r>
              <a:rPr lang="pt-BR" sz="1200" b="0" i="1" u="none" strike="noStrike" kern="1200" baseline="0" dirty="0">
                <a:solidFill>
                  <a:schemeClr val="tx1"/>
                </a:solidFill>
                <a:latin typeface="+mn-lt"/>
                <a:ea typeface="+mn-ea"/>
                <a:cs typeface="+mn-cs"/>
              </a:rPr>
              <a:t>w</a:t>
            </a:r>
            <a:r>
              <a:rPr lang="pt-BR" sz="1200" b="0" i="0" u="none" strike="noStrike" kern="1200" baseline="30000" dirty="0">
                <a:solidFill>
                  <a:schemeClr val="tx1"/>
                </a:solidFill>
                <a:latin typeface="+mn-lt"/>
                <a:ea typeface="+mn-ea"/>
                <a:cs typeface="+mn-cs"/>
              </a:rPr>
              <a:t>1</a:t>
            </a:r>
            <a:r>
              <a:rPr lang="pt-BR" sz="1200" b="0" i="0" u="none" strike="noStrike" kern="1200" baseline="0" dirty="0">
                <a:solidFill>
                  <a:schemeClr val="tx1"/>
                </a:solidFill>
                <a:latin typeface="+mn-lt"/>
                <a:ea typeface="+mn-ea"/>
                <a:cs typeface="+mn-cs"/>
              </a:rPr>
              <a:t>(</a:t>
            </a:r>
            <a:r>
              <a:rPr lang="pt-BR" sz="1200" b="0" i="1" u="none" strike="noStrike" kern="1200" baseline="0" dirty="0">
                <a:solidFill>
                  <a:schemeClr val="tx1"/>
                </a:solidFill>
                <a:latin typeface="+mn-lt"/>
                <a:ea typeface="+mn-ea"/>
                <a:cs typeface="+mn-cs"/>
              </a:rPr>
              <a:t>y</a:t>
            </a:r>
            <a:r>
              <a:rPr lang="pt-BR" sz="1200" b="0" i="0" u="none" strike="noStrike" kern="1200" baseline="0" dirty="0">
                <a:solidFill>
                  <a:schemeClr val="tx1"/>
                </a:solidFill>
                <a:latin typeface="+mn-lt"/>
                <a:ea typeface="+mn-ea"/>
                <a:cs typeface="+mn-cs"/>
              </a:rPr>
              <a:t>) </a:t>
            </a:r>
            <a:r>
              <a:rPr lang="pt-BR" sz="1200" b="0" i="1" u="none" strike="noStrike" kern="1200" baseline="0" dirty="0">
                <a:solidFill>
                  <a:schemeClr val="tx1"/>
                </a:solidFill>
                <a:latin typeface="+mn-lt"/>
                <a:ea typeface="+mn-ea"/>
                <a:cs typeface="+mn-cs"/>
              </a:rPr>
              <a:t>r</a:t>
            </a:r>
            <a:r>
              <a:rPr lang="pt-BR" sz="1200" b="0" i="0" u="none" strike="noStrike" kern="1200" baseline="30000" dirty="0">
                <a:solidFill>
                  <a:schemeClr val="tx1"/>
                </a:solidFill>
                <a:latin typeface="+mn-lt"/>
                <a:ea typeface="+mn-ea"/>
                <a:cs typeface="+mn-cs"/>
              </a:rPr>
              <a:t>2</a:t>
            </a:r>
            <a:r>
              <a:rPr lang="pt-BR" sz="1200" b="0" i="0" u="none" strike="noStrike" kern="1200" baseline="0" dirty="0">
                <a:solidFill>
                  <a:schemeClr val="tx1"/>
                </a:solidFill>
                <a:latin typeface="+mn-lt"/>
                <a:ea typeface="+mn-ea"/>
                <a:cs typeface="+mn-cs"/>
              </a:rPr>
              <a:t>(</a:t>
            </a:r>
            <a:r>
              <a:rPr lang="pt-BR" sz="1200" b="0" i="1" u="none" strike="noStrike" kern="1200" baseline="0" dirty="0">
                <a:solidFill>
                  <a:schemeClr val="tx1"/>
                </a:solidFill>
                <a:latin typeface="+mn-lt"/>
                <a:ea typeface="+mn-ea"/>
                <a:cs typeface="+mn-cs"/>
              </a:rPr>
              <a:t>y</a:t>
            </a:r>
            <a:r>
              <a:rPr lang="pt-BR" sz="1200" b="0" i="0" u="none" strike="noStrike" kern="1200" baseline="0" dirty="0">
                <a:solidFill>
                  <a:schemeClr val="tx1"/>
                </a:solidFill>
                <a:latin typeface="+mn-lt"/>
                <a:ea typeface="+mn-ea"/>
                <a:cs typeface="+mn-cs"/>
              </a:rPr>
              <a:t>)</a:t>
            </a:r>
          </a:p>
          <a:p>
            <a:pPr algn="just"/>
            <a:r>
              <a:rPr lang="ru-RU" sz="1200" b="0" i="0" u="none" strike="noStrike" kern="1200" baseline="0" dirty="0">
                <a:solidFill>
                  <a:schemeClr val="tx1"/>
                </a:solidFill>
                <a:latin typeface="+mn-lt"/>
                <a:ea typeface="+mn-ea"/>
                <a:cs typeface="+mn-cs"/>
              </a:rPr>
              <a:t>принадлежит FSR, потому что изменения вносятся только одной транзакцией, но не принадлежит VSR. Для формализации доказательства следует выписать семантики </a:t>
            </a:r>
            <a:r>
              <a:rPr lang="ru-RU" sz="1200" b="0" i="0" u="none" strike="noStrike" kern="1200" baseline="0" dirty="0" err="1">
                <a:solidFill>
                  <a:schemeClr val="tx1"/>
                </a:solidFill>
                <a:latin typeface="+mn-lt"/>
                <a:ea typeface="+mn-ea"/>
                <a:cs typeface="+mn-cs"/>
              </a:rPr>
              <a:t>Эрбрана</a:t>
            </a:r>
            <a:r>
              <a:rPr lang="ru-RU" sz="1200" b="0" i="0" u="none" strike="noStrike" kern="1200" baseline="0" dirty="0">
                <a:solidFill>
                  <a:schemeClr val="tx1"/>
                </a:solidFill>
                <a:latin typeface="+mn-lt"/>
                <a:ea typeface="+mn-ea"/>
                <a:cs typeface="+mn-cs"/>
              </a:rPr>
              <a:t> для этого расписания и для обоих серийных расписаний транзакций </a:t>
            </a:r>
            <a:r>
              <a:rPr lang="ru-RU" sz="1200" b="0" i="1" u="none" strike="noStrike" kern="1200" baseline="0" dirty="0">
                <a:solidFill>
                  <a:schemeClr val="tx1"/>
                </a:solidFill>
                <a:latin typeface="+mn-lt"/>
                <a:ea typeface="+mn-ea"/>
                <a:cs typeface="+mn-cs"/>
              </a:rPr>
              <a:t>t</a:t>
            </a:r>
            <a:r>
              <a:rPr lang="ru-RU" sz="1200" b="0" i="0" u="none" strike="noStrike" kern="1200" baseline="30000" dirty="0">
                <a:solidFill>
                  <a:schemeClr val="tx1"/>
                </a:solidFill>
                <a:latin typeface="+mn-lt"/>
                <a:ea typeface="+mn-ea"/>
                <a:cs typeface="+mn-cs"/>
              </a:rPr>
              <a:t>1 </a:t>
            </a:r>
            <a:r>
              <a:rPr lang="ru-RU" sz="1200" b="0" i="0" u="none" strike="noStrike" kern="1200" baseline="0" dirty="0">
                <a:solidFill>
                  <a:schemeClr val="tx1"/>
                </a:solidFill>
                <a:latin typeface="+mn-lt"/>
                <a:ea typeface="+mn-ea"/>
                <a:cs typeface="+mn-cs"/>
              </a:rPr>
              <a:t>и </a:t>
            </a:r>
            <a:r>
              <a:rPr lang="ru-RU" sz="1200" b="0" i="1" u="none" strike="noStrike" kern="1200" baseline="0" dirty="0">
                <a:solidFill>
                  <a:schemeClr val="tx1"/>
                </a:solidFill>
                <a:latin typeface="+mn-lt"/>
                <a:ea typeface="+mn-ea"/>
                <a:cs typeface="+mn-cs"/>
              </a:rPr>
              <a:t>t</a:t>
            </a:r>
            <a:r>
              <a:rPr lang="ru-RU" sz="1200" b="0" i="0" u="none" strike="noStrike" kern="1200" baseline="30000" dirty="0">
                <a:solidFill>
                  <a:schemeClr val="tx1"/>
                </a:solidFill>
                <a:latin typeface="+mn-lt"/>
                <a:ea typeface="+mn-ea"/>
                <a:cs typeface="+mn-cs"/>
              </a:rPr>
              <a:t>2</a:t>
            </a:r>
            <a:r>
              <a:rPr lang="ru-RU" sz="1200" b="0" i="1" u="none" strike="noStrike" kern="1200" baseline="0" dirty="0">
                <a:solidFill>
                  <a:schemeClr val="tx1"/>
                </a:solidFill>
                <a:latin typeface="+mn-lt"/>
                <a:ea typeface="+mn-ea"/>
                <a:cs typeface="+mn-cs"/>
              </a:rPr>
              <a:t>.</a:t>
            </a:r>
          </a:p>
          <a:p>
            <a:pPr algn="just"/>
            <a:endParaRPr lang="ru-RU" sz="1200" b="0" i="1" u="none" strike="noStrike" kern="1200" baseline="0" dirty="0">
              <a:solidFill>
                <a:schemeClr val="tx1"/>
              </a:solidFill>
              <a:latin typeface="+mn-lt"/>
              <a:ea typeface="+mn-ea"/>
              <a:cs typeface="+mn-cs"/>
            </a:endParaRPr>
          </a:p>
          <a:p>
            <a:pPr algn="just"/>
            <a:r>
              <a:rPr lang="ru-RU" sz="1200" b="0" i="0" u="none" strike="noStrike" kern="1200" baseline="0" dirty="0">
                <a:solidFill>
                  <a:schemeClr val="tx1"/>
                </a:solidFill>
                <a:latin typeface="+mn-lt"/>
                <a:ea typeface="+mn-ea"/>
                <a:cs typeface="+mn-cs"/>
              </a:rPr>
              <a:t>В нашем случае размер задачи определяется числом операций в расписании, поэтому критерий корректности, основанный на VSR, неприменим на практике. Тем не менее </a:t>
            </a:r>
            <a:r>
              <a:rPr lang="ru-RU" sz="1200" b="0" i="0" u="none" strike="noStrike" kern="1200" baseline="0" dirty="0" err="1">
                <a:solidFill>
                  <a:schemeClr val="tx1"/>
                </a:solidFill>
                <a:latin typeface="+mn-lt"/>
                <a:ea typeface="+mn-ea"/>
                <a:cs typeface="+mn-cs"/>
              </a:rPr>
              <a:t>сериализуемость</a:t>
            </a:r>
            <a:r>
              <a:rPr lang="ru-RU" sz="1200" b="0" i="0" u="none" strike="noStrike" kern="1200" baseline="0" dirty="0">
                <a:solidFill>
                  <a:schemeClr val="tx1"/>
                </a:solidFill>
                <a:latin typeface="+mn-lt"/>
                <a:ea typeface="+mn-ea"/>
                <a:cs typeface="+mn-cs"/>
              </a:rPr>
              <a:t> по видимому состоянию важна для доказательства корректности других, более узких классов расписаний: если можно доказать, что расписания из некоторого класса </a:t>
            </a:r>
            <a:r>
              <a:rPr lang="ru-RU" sz="1200" b="0" i="0" u="none" strike="noStrike" kern="1200" baseline="0" dirty="0" err="1">
                <a:solidFill>
                  <a:schemeClr val="tx1"/>
                </a:solidFill>
                <a:latin typeface="+mn-lt"/>
                <a:ea typeface="+mn-ea"/>
                <a:cs typeface="+mn-cs"/>
              </a:rPr>
              <a:t>сериализуемы</a:t>
            </a:r>
            <a:r>
              <a:rPr lang="ru-RU" sz="1200" b="0" i="0" u="none" strike="noStrike" kern="1200" baseline="0" dirty="0">
                <a:solidFill>
                  <a:schemeClr val="tx1"/>
                </a:solidFill>
                <a:latin typeface="+mn-lt"/>
                <a:ea typeface="+mn-ea"/>
                <a:cs typeface="+mn-cs"/>
              </a:rPr>
              <a:t> по видимому состоянию, то они будут семантически корректными.</a:t>
            </a:r>
          </a:p>
          <a:p>
            <a:pPr algn="just"/>
            <a:r>
              <a:rPr lang="ru-RU" sz="1200" b="0" i="0" u="none" strike="noStrike" kern="1200" baseline="0" dirty="0">
                <a:solidFill>
                  <a:schemeClr val="tx1"/>
                </a:solidFill>
                <a:latin typeface="+mn-lt"/>
                <a:ea typeface="+mn-ea"/>
                <a:cs typeface="+mn-cs"/>
              </a:rPr>
              <a:t>Широко известные эффективно проверяемые критерии корректности основаны на понятии </a:t>
            </a:r>
            <a:r>
              <a:rPr lang="ru-RU" sz="1200" b="0" i="1" u="none" strike="noStrike" kern="1200" baseline="0" dirty="0">
                <a:solidFill>
                  <a:schemeClr val="tx1"/>
                </a:solidFill>
                <a:latin typeface="+mn-lt"/>
                <a:ea typeface="+mn-ea"/>
                <a:cs typeface="+mn-cs"/>
              </a:rPr>
              <a:t>конфликта</a:t>
            </a:r>
            <a:r>
              <a:rPr lang="ru-RU" sz="1200" b="0" i="0" u="none" strike="noStrike" kern="1200" baseline="0" dirty="0">
                <a:solidFill>
                  <a:schemeClr val="tx1"/>
                </a:solidFill>
                <a:latin typeface="+mn-lt"/>
                <a:ea typeface="+mn-ea"/>
                <a:cs typeface="+mn-cs"/>
              </a:rPr>
              <a:t>.</a:t>
            </a:r>
          </a:p>
          <a:p>
            <a:endParaRPr lang="ru-RU" sz="1200" b="0" i="0" u="none" strike="noStrike" kern="1200" baseline="0" dirty="0">
              <a:solidFill>
                <a:schemeClr val="tx1"/>
              </a:solidFill>
              <a:latin typeface="+mn-lt"/>
              <a:ea typeface="+mn-ea"/>
              <a:cs typeface="+mn-cs"/>
            </a:endParaRPr>
          </a:p>
          <a:p>
            <a:endParaRPr lang="ru-RU" sz="1200" b="0" i="0" u="none" strike="noStrike" kern="1200" baseline="0" dirty="0">
              <a:solidFill>
                <a:schemeClr val="tx1"/>
              </a:solidFill>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9</a:t>
            </a:fld>
            <a:endParaRPr lang="ru-RU"/>
          </a:p>
        </p:txBody>
      </p:sp>
    </p:spTree>
    <p:extLst>
      <p:ext uri="{BB962C8B-B14F-4D97-AF65-F5344CB8AC3E}">
        <p14:creationId xmlns:p14="http://schemas.microsoft.com/office/powerpoint/2010/main" val="2570391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dirty="0"/>
              <a:t>Широко известные эффективно проверяемые критерии корректности основаны на понятии конфликта.</a:t>
            </a:r>
            <a:endParaRPr lang="en-US" dirty="0"/>
          </a:p>
          <a:p>
            <a:pPr algn="just"/>
            <a:r>
              <a:rPr lang="ru-RU" dirty="0"/>
              <a:t>Заметим, что операции в конфликте всегда упорядочены, поскольку операции</a:t>
            </a:r>
            <a:r>
              <a:rPr lang="en-US" dirty="0"/>
              <a:t> </a:t>
            </a:r>
            <a:r>
              <a:rPr lang="ru-RU" dirty="0"/>
              <a:t>над одним элементом данных упорядочены в любом расписании. </a:t>
            </a:r>
            <a:endParaRPr lang="en-US" dirty="0"/>
          </a:p>
          <a:p>
            <a:pPr algn="just"/>
            <a:r>
              <a:rPr lang="ru-RU" dirty="0"/>
              <a:t>Важно подчеркнуть, что определение конфликта не требует,</a:t>
            </a:r>
            <a:r>
              <a:rPr lang="en-US" dirty="0"/>
              <a:t> </a:t>
            </a:r>
            <a:r>
              <a:rPr lang="ru-RU" dirty="0"/>
              <a:t>чтобы пересекались интервалы времени, в которые выполняются транзакции,</a:t>
            </a:r>
            <a:r>
              <a:rPr lang="en-US" dirty="0"/>
              <a:t> </a:t>
            </a:r>
            <a:r>
              <a:rPr lang="ru-RU" dirty="0"/>
              <a:t>содержащие конфликтующие операции, и не имеет значения, выполнялись ли</a:t>
            </a:r>
            <a:r>
              <a:rPr lang="en-US" dirty="0"/>
              <a:t> </a:t>
            </a:r>
            <a:r>
              <a:rPr lang="ru-RU" dirty="0"/>
              <a:t>какие-либо операции над этим элементом данных между конфликтующими</a:t>
            </a:r>
            <a:r>
              <a:rPr lang="en-US" dirty="0"/>
              <a:t> </a:t>
            </a:r>
            <a:r>
              <a:rPr lang="ru-RU" dirty="0"/>
              <a:t>операциями. Конфликт не является ни препятствием для выполнения транзакций, ни признаком некорректности расписания.</a:t>
            </a:r>
          </a:p>
          <a:p>
            <a:pPr algn="just"/>
            <a:r>
              <a:rPr lang="ru-RU" dirty="0"/>
              <a:t>Эквивалентность по конфликтам обеспечивает семантическую корректность.</a:t>
            </a:r>
          </a:p>
        </p:txBody>
      </p:sp>
      <p:sp>
        <p:nvSpPr>
          <p:cNvPr id="4" name="Номер слайда 3"/>
          <p:cNvSpPr>
            <a:spLocks noGrp="1"/>
          </p:cNvSpPr>
          <p:nvPr>
            <p:ph type="sldNum" sz="quarter" idx="10"/>
          </p:nvPr>
        </p:nvSpPr>
        <p:spPr/>
        <p:txBody>
          <a:bodyPr/>
          <a:lstStyle/>
          <a:p>
            <a:fld id="{F6E077C6-F565-4EA9-8759-AAD95D83E90E}" type="slidenum">
              <a:rPr lang="ru-RU" smtClean="0"/>
              <a:t>10</a:t>
            </a:fld>
            <a:endParaRPr lang="ru-RU"/>
          </a:p>
        </p:txBody>
      </p:sp>
    </p:spTree>
    <p:extLst>
      <p:ext uri="{BB962C8B-B14F-4D97-AF65-F5344CB8AC3E}">
        <p14:creationId xmlns:p14="http://schemas.microsoft.com/office/powerpoint/2010/main" val="2570391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ru-RU"/>
              <a:t>Образец заголовка</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2/18/2023</a:t>
            </a:fld>
            <a:endParaRPr lang="en-US"/>
          </a:p>
        </p:txBody>
      </p:sp>
      <p:sp>
        <p:nvSpPr>
          <p:cNvPr id="5" name="Footer Placeholder 4"/>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2/18/2023</a:t>
            </a:fld>
            <a:endParaRPr lang="en-US"/>
          </a:p>
        </p:txBody>
      </p:sp>
      <p:sp>
        <p:nvSpPr>
          <p:cNvPr id="5" name="Footer Placeholder 4"/>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2/18/2023</a:t>
            </a:fld>
            <a:endParaRPr lang="en-US"/>
          </a:p>
        </p:txBody>
      </p:sp>
      <p:sp>
        <p:nvSpPr>
          <p:cNvPr id="5" name="Footer Placeholder 4"/>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2/18/2023</a:t>
            </a:fld>
            <a:endParaRPr lang="en-US"/>
          </a:p>
        </p:txBody>
      </p:sp>
      <p:sp>
        <p:nvSpPr>
          <p:cNvPr id="5" name="Footer Placeholder 4"/>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
        <p:nvSpPr>
          <p:cNvPr id="7" name="Title 6"/>
          <p:cNvSpPr>
            <a:spLocks noGrp="1"/>
          </p:cNvSpPr>
          <p:nvPr>
            <p:ph type="title"/>
          </p:nvPr>
        </p:nvSpPr>
        <p:spPr/>
        <p:txBody>
          <a:bodyPr/>
          <a:lstStyle/>
          <a:p>
            <a:r>
              <a:rPr lang="ru-RU"/>
              <a:t>Образец заголовка</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2/18/2023</a:t>
            </a:fld>
            <a:endParaRPr lang="en-US"/>
          </a:p>
        </p:txBody>
      </p:sp>
      <p:sp>
        <p:nvSpPr>
          <p:cNvPr id="5" name="Footer Placeholder 4"/>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2/18/2023</a:t>
            </a:fld>
            <a:endParaRPr lang="en-US"/>
          </a:p>
        </p:txBody>
      </p:sp>
      <p:sp>
        <p:nvSpPr>
          <p:cNvPr id="6" name="Footer Placeholder 5"/>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
        <p:nvSpPr>
          <p:cNvPr id="9" name="Content Placeholder 8"/>
          <p:cNvSpPr>
            <a:spLocks noGrp="1"/>
          </p:cNvSpPr>
          <p:nvPr>
            <p:ph sz="quarter" idx="13"/>
          </p:nvPr>
        </p:nvSpPr>
        <p:spPr>
          <a:xfrm>
            <a:off x="676655" y="2679192"/>
            <a:ext cx="3822192" cy="34472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2/18/2023</a:t>
            </a:fld>
            <a:endParaRPr lang="en-US"/>
          </a:p>
        </p:txBody>
      </p:sp>
      <p:sp>
        <p:nvSpPr>
          <p:cNvPr id="8" name="Footer Placeholder 7"/>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9" name="Slide Number Placeholder 8"/>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2/18/2023</a:t>
            </a:fld>
            <a:endParaRPr lang="en-US"/>
          </a:p>
        </p:txBody>
      </p:sp>
      <p:sp>
        <p:nvSpPr>
          <p:cNvPr id="4" name="Footer Placeholder 3"/>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5" name="Slide Number Placeholder 4"/>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t>2/18/2023</a:t>
            </a:fld>
            <a:endParaRPr lang="en-US"/>
          </a:p>
        </p:txBody>
      </p:sp>
      <p:sp>
        <p:nvSpPr>
          <p:cNvPr id="3" name="Footer Placeholder 2"/>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4" name="Slide Number Placeholder 3"/>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2/18/2023</a:t>
            </a:fld>
            <a:endParaRPr lang="en-US"/>
          </a:p>
        </p:txBody>
      </p:sp>
      <p:sp>
        <p:nvSpPr>
          <p:cNvPr id="6" name="Footer Placeholder 5"/>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ru-RU"/>
              <a:t>Образец заголовка</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ru-RU"/>
              <a:t>Образец заголовка</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2/18/2023</a:t>
            </a:fld>
            <a:endParaRPr lang="en-US"/>
          </a:p>
        </p:txBody>
      </p:sp>
      <p:sp>
        <p:nvSpPr>
          <p:cNvPr id="6" name="Footer Placeholder 5"/>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t>2/18/2023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marL="38100">
              <a:lnSpc>
                <a:spcPts val="1240"/>
              </a:lnSpc>
            </a:pPr>
            <a:fld id="{81D60167-4931-47E6-BA6A-407CBD079E47}" type="slidenum">
              <a:rPr lang="ru-RU" smtClean="0"/>
              <a:t>‹#›</a:t>
            </a:fld>
            <a:endParaRPr lang="ru-RU"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7" Type="http://schemas.openxmlformats.org/officeDocument/2006/relationships/image" Target="../media/image24.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jpg"/><Relationship Id="rId3" Type="http://schemas.openxmlformats.org/officeDocument/2006/relationships/image" Target="../media/image25.jpg"/><Relationship Id="rId7" Type="http://schemas.openxmlformats.org/officeDocument/2006/relationships/image" Target="../media/image29.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s/_rels/slide2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4.jpg"/><Relationship Id="rId5" Type="http://schemas.openxmlformats.org/officeDocument/2006/relationships/image" Target="../media/image33.jpg"/><Relationship Id="rId4" Type="http://schemas.openxmlformats.org/officeDocument/2006/relationships/image" Target="../media/image32.jpg"/></Relationships>
</file>

<file path=ppt/slides/_rels/slide2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7.jpg"/><Relationship Id="rId4" Type="http://schemas.openxmlformats.org/officeDocument/2006/relationships/image" Target="../media/image3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a:t>
            </a:fld>
            <a:endParaRPr dirty="0"/>
          </a:p>
        </p:txBody>
      </p:sp>
      <p:sp>
        <p:nvSpPr>
          <p:cNvPr id="7" name="object 8"/>
          <p:cNvSpPr txBox="1"/>
          <p:nvPr/>
        </p:nvSpPr>
        <p:spPr>
          <a:xfrm>
            <a:off x="1219200" y="2438400"/>
            <a:ext cx="7072630" cy="1674817"/>
          </a:xfrm>
          <a:prstGeom prst="rect">
            <a:avLst/>
          </a:prstGeom>
        </p:spPr>
        <p:txBody>
          <a:bodyPr vert="horz" wrap="square" lIns="0" tIns="12700" rIns="0" bIns="0" rtlCol="0">
            <a:spAutoFit/>
          </a:bodyPr>
          <a:lstStyle/>
          <a:p>
            <a:pPr marR="5080" indent="11113" algn="ctr">
              <a:lnSpc>
                <a:spcPct val="100000"/>
              </a:lnSpc>
              <a:spcBef>
                <a:spcPts val="100"/>
              </a:spcBef>
            </a:pPr>
            <a:r>
              <a:rPr lang="ru-RU" sz="5400" b="1" spc="-10" dirty="0">
                <a:solidFill>
                  <a:srgbClr val="FF0000"/>
                </a:solidFill>
                <a:latin typeface="Calibri"/>
                <a:cs typeface="Calibri"/>
              </a:rPr>
              <a:t>Управление транзакциями</a:t>
            </a:r>
          </a:p>
        </p:txBody>
      </p:sp>
      <p:sp>
        <p:nvSpPr>
          <p:cNvPr id="4" name="Заголовок 3"/>
          <p:cNvSpPr>
            <a:spLocks noGrp="1"/>
          </p:cNvSpPr>
          <p:nvPr>
            <p:ph type="title"/>
          </p:nvPr>
        </p:nvSpPr>
        <p:spPr/>
        <p:txBody>
          <a:bodyPr/>
          <a:lstStyle/>
          <a:p>
            <a:r>
              <a:rPr lang="ru-RU" dirty="0"/>
              <a:t>Лекция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5486400" y="642874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sp>
        <p:nvSpPr>
          <p:cNvPr id="2" name="object 2"/>
          <p:cNvSpPr txBox="1">
            <a:spLocks noGrp="1"/>
          </p:cNvSpPr>
          <p:nvPr>
            <p:ph type="title"/>
          </p:nvPr>
        </p:nvSpPr>
        <p:spPr>
          <a:xfrm>
            <a:off x="2438400" y="533400"/>
            <a:ext cx="4495800" cy="505908"/>
          </a:xfrm>
          <a:prstGeom prst="rect">
            <a:avLst/>
          </a:prstGeom>
        </p:spPr>
        <p:txBody>
          <a:bodyPr vert="horz" wrap="square" lIns="0" tIns="13335" rIns="0" bIns="0" rtlCol="0">
            <a:spAutoFit/>
          </a:bodyPr>
          <a:lstStyle/>
          <a:p>
            <a:pPr marL="12700" algn="r">
              <a:spcBef>
                <a:spcPts val="105"/>
              </a:spcBef>
            </a:pPr>
            <a:r>
              <a:rPr lang="ru-RU" sz="3200" spc="-20" dirty="0">
                <a:solidFill>
                  <a:schemeClr val="bg1"/>
                </a:solidFill>
              </a:rPr>
              <a:t>Граф </a:t>
            </a:r>
            <a:r>
              <a:rPr lang="ru-RU" sz="3200" spc="-20" dirty="0" err="1">
                <a:solidFill>
                  <a:schemeClr val="bg1"/>
                </a:solidFill>
              </a:rPr>
              <a:t>сериализуемости</a:t>
            </a:r>
            <a:r>
              <a:rPr lang="ru-RU" sz="3200" spc="-20" dirty="0">
                <a:solidFill>
                  <a:schemeClr val="bg1"/>
                </a:solidFill>
              </a:rPr>
              <a:t>*</a:t>
            </a:r>
            <a:endParaRPr sz="3200" dirty="0">
              <a:solidFill>
                <a:schemeClr val="bg1"/>
              </a:solidFill>
            </a:endParaRPr>
          </a:p>
        </p:txBody>
      </p:sp>
      <p:sp>
        <p:nvSpPr>
          <p:cNvPr id="3" name="Прямоугольник 2"/>
          <p:cNvSpPr/>
          <p:nvPr/>
        </p:nvSpPr>
        <p:spPr>
          <a:xfrm>
            <a:off x="171226" y="1916913"/>
            <a:ext cx="4038600" cy="4909036"/>
          </a:xfrm>
          <a:prstGeom prst="rect">
            <a:avLst/>
          </a:prstGeom>
        </p:spPr>
        <p:txBody>
          <a:bodyPr wrap="square">
            <a:spAutoFit/>
          </a:bodyPr>
          <a:lstStyle/>
          <a:p>
            <a:pPr>
              <a:spcBef>
                <a:spcPts val="600"/>
              </a:spcBef>
            </a:pPr>
            <a:r>
              <a:rPr lang="ru-RU" b="1" dirty="0">
                <a:solidFill>
                  <a:srgbClr val="FF0000"/>
                </a:solidFill>
              </a:rPr>
              <a:t>Конфликтом</a:t>
            </a:r>
            <a:r>
              <a:rPr lang="ru-RU" dirty="0">
                <a:solidFill>
                  <a:srgbClr val="FF0000"/>
                </a:solidFill>
              </a:rPr>
              <a:t> </a:t>
            </a:r>
            <a:r>
              <a:rPr lang="ru-RU" dirty="0"/>
              <a:t>называется пара операций </a:t>
            </a:r>
            <a:r>
              <a:rPr lang="ru-RU" i="1" dirty="0" err="1"/>
              <a:t>p</a:t>
            </a:r>
            <a:r>
              <a:rPr lang="ru-RU" i="1" baseline="-25000" dirty="0" err="1"/>
              <a:t>i</a:t>
            </a:r>
            <a:r>
              <a:rPr lang="ru-RU" dirty="0"/>
              <a:t>(x)</a:t>
            </a:r>
            <a:r>
              <a:rPr lang="ru-RU" dirty="0">
                <a:sym typeface="Wingdings" panose="05000000000000000000" pitchFamily="2" charset="2"/>
              </a:rPr>
              <a:t></a:t>
            </a:r>
            <a:r>
              <a:rPr lang="ru-RU" i="1" dirty="0" err="1"/>
              <a:t>q</a:t>
            </a:r>
            <a:r>
              <a:rPr lang="ru-RU" i="1" baseline="-25000" dirty="0" err="1"/>
              <a:t>j</a:t>
            </a:r>
            <a:r>
              <a:rPr lang="ru-RU" dirty="0"/>
              <a:t>(x), такая, что:</a:t>
            </a:r>
          </a:p>
          <a:p>
            <a:pPr>
              <a:spcBef>
                <a:spcPts val="600"/>
              </a:spcBef>
            </a:pPr>
            <a:r>
              <a:rPr lang="ru-RU" dirty="0"/>
              <a:t>1) Операции</a:t>
            </a:r>
            <a:r>
              <a:rPr lang="en-US" dirty="0"/>
              <a:t> </a:t>
            </a:r>
            <a:r>
              <a:rPr lang="ru-RU" b="1" i="1" dirty="0"/>
              <a:t>p</a:t>
            </a:r>
            <a:r>
              <a:rPr lang="en-US" dirty="0"/>
              <a:t> </a:t>
            </a:r>
            <a:r>
              <a:rPr lang="ru-RU" dirty="0"/>
              <a:t>и</a:t>
            </a:r>
            <a:r>
              <a:rPr lang="en-US" dirty="0"/>
              <a:t> </a:t>
            </a:r>
            <a:r>
              <a:rPr lang="ru-RU" b="1" i="1" dirty="0"/>
              <a:t>q</a:t>
            </a:r>
            <a:r>
              <a:rPr lang="en-US" dirty="0"/>
              <a:t> </a:t>
            </a:r>
            <a:r>
              <a:rPr lang="ru-RU" dirty="0"/>
              <a:t>применяются к одному и тому же элементу данных</a:t>
            </a:r>
            <a:r>
              <a:rPr lang="en-US" dirty="0"/>
              <a:t> </a:t>
            </a:r>
            <a:r>
              <a:rPr lang="ru-RU" b="1" i="1" dirty="0"/>
              <a:t>x</a:t>
            </a:r>
            <a:r>
              <a:rPr lang="ru-RU" dirty="0"/>
              <a:t>;</a:t>
            </a:r>
          </a:p>
          <a:p>
            <a:pPr>
              <a:spcBef>
                <a:spcPts val="600"/>
              </a:spcBef>
            </a:pPr>
            <a:r>
              <a:rPr lang="ru-RU" dirty="0"/>
              <a:t>2) Транзакции</a:t>
            </a:r>
            <a:r>
              <a:rPr lang="en-US" dirty="0"/>
              <a:t> </a:t>
            </a:r>
            <a:r>
              <a:rPr lang="ru-RU" dirty="0"/>
              <a:t>i и</a:t>
            </a:r>
            <a:r>
              <a:rPr lang="en-US" dirty="0"/>
              <a:t> </a:t>
            </a:r>
            <a:r>
              <a:rPr lang="ru-RU" dirty="0"/>
              <a:t>j различны;</a:t>
            </a:r>
          </a:p>
          <a:p>
            <a:pPr>
              <a:spcBef>
                <a:spcPts val="600"/>
              </a:spcBef>
            </a:pPr>
            <a:r>
              <a:rPr lang="ru-RU" dirty="0"/>
              <a:t>3) по крайней мере одна из операций</a:t>
            </a:r>
            <a:r>
              <a:rPr lang="en-US" dirty="0"/>
              <a:t> </a:t>
            </a:r>
            <a:r>
              <a:rPr lang="ru-RU" b="1" i="1" dirty="0"/>
              <a:t>p</a:t>
            </a:r>
            <a:r>
              <a:rPr lang="en-US" dirty="0"/>
              <a:t> </a:t>
            </a:r>
            <a:r>
              <a:rPr lang="ru-RU" dirty="0"/>
              <a:t>и</a:t>
            </a:r>
            <a:r>
              <a:rPr lang="en-US" dirty="0"/>
              <a:t> </a:t>
            </a:r>
            <a:r>
              <a:rPr lang="ru-RU" b="1" i="1" dirty="0"/>
              <a:t>q</a:t>
            </a:r>
            <a:r>
              <a:rPr lang="en-US" dirty="0"/>
              <a:t> </a:t>
            </a:r>
            <a:r>
              <a:rPr lang="ru-RU" dirty="0"/>
              <a:t>является операцией записи</a:t>
            </a:r>
            <a:r>
              <a:rPr lang="en-US" dirty="0"/>
              <a:t> </a:t>
            </a:r>
            <a:r>
              <a:rPr lang="ru-RU" b="1" i="1" dirty="0"/>
              <a:t>w</a:t>
            </a:r>
            <a:r>
              <a:rPr lang="ru-RU" dirty="0"/>
              <a:t>.</a:t>
            </a:r>
          </a:p>
          <a:p>
            <a:pPr>
              <a:spcBef>
                <a:spcPts val="600"/>
              </a:spcBef>
            </a:pPr>
            <a:r>
              <a:rPr lang="ru-RU" dirty="0"/>
              <a:t>Расписания называются</a:t>
            </a:r>
            <a:r>
              <a:rPr lang="en-US" dirty="0"/>
              <a:t> </a:t>
            </a:r>
            <a:r>
              <a:rPr lang="ru-RU" b="1" dirty="0">
                <a:solidFill>
                  <a:srgbClr val="FF0000"/>
                </a:solidFill>
              </a:rPr>
              <a:t>эквивалентными</a:t>
            </a:r>
            <a:r>
              <a:rPr lang="ru-RU" dirty="0">
                <a:solidFill>
                  <a:srgbClr val="FF0000"/>
                </a:solidFill>
              </a:rPr>
              <a:t> </a:t>
            </a:r>
            <a:r>
              <a:rPr lang="ru-RU" b="1" dirty="0">
                <a:solidFill>
                  <a:srgbClr val="FF0000"/>
                </a:solidFill>
              </a:rPr>
              <a:t>по конфликтам</a:t>
            </a:r>
            <a:r>
              <a:rPr lang="ru-RU" dirty="0"/>
              <a:t>, если совпадают множества конфликтов, имеющихся в этих расписаниях. </a:t>
            </a:r>
            <a:endParaRPr lang="en-US" dirty="0"/>
          </a:p>
          <a:p>
            <a:pPr>
              <a:spcBef>
                <a:spcPts val="600"/>
              </a:spcBef>
            </a:pPr>
            <a:r>
              <a:rPr lang="ru-RU" dirty="0"/>
              <a:t>Расписание называется</a:t>
            </a:r>
            <a:r>
              <a:rPr lang="en-US" dirty="0"/>
              <a:t> </a:t>
            </a:r>
            <a:r>
              <a:rPr lang="ru-RU" b="1" dirty="0">
                <a:solidFill>
                  <a:srgbClr val="FF0000"/>
                </a:solidFill>
              </a:rPr>
              <a:t>сериализуемым по конфликтам </a:t>
            </a:r>
            <a:r>
              <a:rPr lang="ru-RU" dirty="0"/>
              <a:t>(CSR), если оно эквивалентно по конфликтам</a:t>
            </a:r>
            <a:r>
              <a:rPr lang="en-US" dirty="0"/>
              <a:t> </a:t>
            </a:r>
            <a:r>
              <a:rPr lang="ru-RU" dirty="0"/>
              <a:t>некоторому серийному.</a:t>
            </a:r>
          </a:p>
        </p:txBody>
      </p:sp>
      <p:sp>
        <p:nvSpPr>
          <p:cNvPr id="5" name="Прямоугольник 4"/>
          <p:cNvSpPr/>
          <p:nvPr/>
        </p:nvSpPr>
        <p:spPr>
          <a:xfrm>
            <a:off x="4209826" y="2192605"/>
            <a:ext cx="4876800" cy="4601260"/>
          </a:xfrm>
          <a:prstGeom prst="rect">
            <a:avLst/>
          </a:prstGeom>
        </p:spPr>
        <p:txBody>
          <a:bodyPr wrap="square">
            <a:spAutoFit/>
          </a:bodyPr>
          <a:lstStyle/>
          <a:p>
            <a:pPr algn="just"/>
            <a:r>
              <a:rPr lang="ru-RU" b="1" dirty="0"/>
              <a:t>Теорема</a:t>
            </a:r>
            <a:r>
              <a:rPr lang="ru-RU" dirty="0"/>
              <a:t>. </a:t>
            </a:r>
            <a:r>
              <a:rPr lang="en-US" dirty="0"/>
              <a:t>CSR</a:t>
            </a:r>
            <a:r>
              <a:rPr lang="ru-RU" dirty="0"/>
              <a:t> входит в </a:t>
            </a:r>
            <a:r>
              <a:rPr lang="en-US" dirty="0"/>
              <a:t>VSR</a:t>
            </a:r>
            <a:r>
              <a:rPr lang="ru-RU" dirty="0"/>
              <a:t>.</a:t>
            </a:r>
          </a:p>
          <a:p>
            <a:pPr algn="just">
              <a:spcBef>
                <a:spcPts val="600"/>
              </a:spcBef>
            </a:pPr>
            <a:r>
              <a:rPr lang="ru-RU" i="1" dirty="0"/>
              <a:t>Доказательство</a:t>
            </a:r>
            <a:r>
              <a:rPr lang="ru-RU" dirty="0"/>
              <a:t>. Пусть расписания S1 и S2</a:t>
            </a:r>
          </a:p>
          <a:p>
            <a:pPr algn="just"/>
            <a:r>
              <a:rPr lang="ru-RU" dirty="0"/>
              <a:t>одного и того же множества транзакций неэквивалентны по видимому состоянию. Тогда найдется операция </a:t>
            </a:r>
            <a:r>
              <a:rPr lang="ru-RU" dirty="0" err="1"/>
              <a:t>r</a:t>
            </a:r>
            <a:r>
              <a:rPr lang="ru-RU" baseline="-25000" dirty="0" err="1"/>
              <a:t>i</a:t>
            </a:r>
            <a:r>
              <a:rPr lang="ru-RU" dirty="0"/>
              <a:t>(x), такая, что в S1 последней предшествующей операцией записи будет </a:t>
            </a:r>
            <a:r>
              <a:rPr lang="ru-RU" dirty="0" err="1"/>
              <a:t>w</a:t>
            </a:r>
            <a:r>
              <a:rPr lang="ru-RU" baseline="-25000" dirty="0" err="1"/>
              <a:t>j</a:t>
            </a:r>
            <a:r>
              <a:rPr lang="ru-RU" dirty="0"/>
              <a:t>(x), а в S2 — операция </a:t>
            </a:r>
            <a:r>
              <a:rPr lang="ru-RU" dirty="0" err="1"/>
              <a:t>w</a:t>
            </a:r>
            <a:r>
              <a:rPr lang="ru-RU" baseline="-25000" dirty="0" err="1"/>
              <a:t>k</a:t>
            </a:r>
            <a:r>
              <a:rPr lang="ru-RU" dirty="0"/>
              <a:t>(x). В расписании S1 операция </a:t>
            </a:r>
            <a:r>
              <a:rPr lang="ru-RU" dirty="0" err="1"/>
              <a:t>w</a:t>
            </a:r>
            <a:r>
              <a:rPr lang="ru-RU" baseline="-25000" dirty="0" err="1"/>
              <a:t>k</a:t>
            </a:r>
            <a:r>
              <a:rPr lang="ru-RU" dirty="0"/>
              <a:t>(x) будет либо предшествовать w</a:t>
            </a:r>
            <a:r>
              <a:rPr lang="en-US" baseline="-25000" dirty="0"/>
              <a:t>j</a:t>
            </a:r>
            <a:r>
              <a:rPr lang="ru-RU" baseline="-25000" dirty="0"/>
              <a:t> </a:t>
            </a:r>
            <a:r>
              <a:rPr lang="ru-RU" dirty="0"/>
              <a:t>(x), либо</a:t>
            </a:r>
            <a:r>
              <a:rPr lang="en-US" dirty="0"/>
              <a:t> </a:t>
            </a:r>
            <a:r>
              <a:rPr lang="ru-RU" dirty="0"/>
              <a:t>следовать</a:t>
            </a:r>
            <a:r>
              <a:rPr lang="en-US" dirty="0"/>
              <a:t> </a:t>
            </a:r>
            <a:r>
              <a:rPr lang="ru-RU" dirty="0"/>
              <a:t>за</a:t>
            </a:r>
            <a:r>
              <a:rPr lang="en-US" dirty="0"/>
              <a:t> </a:t>
            </a:r>
            <a:r>
              <a:rPr lang="ru-RU" dirty="0" err="1"/>
              <a:t>r</a:t>
            </a:r>
            <a:r>
              <a:rPr lang="ru-RU" baseline="-25000" dirty="0" err="1"/>
              <a:t>i</a:t>
            </a:r>
            <a:r>
              <a:rPr lang="ru-RU" dirty="0"/>
              <a:t>(x).</a:t>
            </a:r>
            <a:r>
              <a:rPr lang="en-US" dirty="0"/>
              <a:t> </a:t>
            </a:r>
            <a:r>
              <a:rPr lang="ru-RU" dirty="0"/>
              <a:t>Аналогичные,</a:t>
            </a:r>
            <a:r>
              <a:rPr lang="en-US" dirty="0"/>
              <a:t> </a:t>
            </a:r>
            <a:r>
              <a:rPr lang="ru-RU" dirty="0"/>
              <a:t>но</a:t>
            </a:r>
            <a:r>
              <a:rPr lang="en-US" dirty="0"/>
              <a:t> </a:t>
            </a:r>
            <a:r>
              <a:rPr lang="ru-RU" dirty="0"/>
              <a:t>другие</a:t>
            </a:r>
            <a:r>
              <a:rPr lang="en-US" dirty="0"/>
              <a:t> </a:t>
            </a:r>
            <a:r>
              <a:rPr lang="ru-RU" dirty="0"/>
              <a:t>соотношения</a:t>
            </a:r>
            <a:r>
              <a:rPr lang="en-US" dirty="0"/>
              <a:t> </a:t>
            </a:r>
            <a:r>
              <a:rPr lang="ru-RU" dirty="0"/>
              <a:t>будут</a:t>
            </a:r>
            <a:r>
              <a:rPr lang="en-US" dirty="0"/>
              <a:t> </a:t>
            </a:r>
            <a:r>
              <a:rPr lang="ru-RU" dirty="0"/>
              <a:t>иметь</a:t>
            </a:r>
            <a:r>
              <a:rPr lang="en-US" dirty="0"/>
              <a:t> </a:t>
            </a:r>
            <a:r>
              <a:rPr lang="ru-RU" dirty="0"/>
              <a:t>место</a:t>
            </a:r>
            <a:r>
              <a:rPr lang="en-US" dirty="0"/>
              <a:t> </a:t>
            </a:r>
            <a:r>
              <a:rPr lang="ru-RU" dirty="0"/>
              <a:t>в</a:t>
            </a:r>
            <a:r>
              <a:rPr lang="en-US" dirty="0"/>
              <a:t> </a:t>
            </a:r>
            <a:r>
              <a:rPr lang="ru-RU" dirty="0"/>
              <a:t>S2. Следовательно операции будут располагаться в конфликтах в разном порядке, S1</a:t>
            </a:r>
            <a:r>
              <a:rPr lang="en-US" dirty="0"/>
              <a:t> </a:t>
            </a:r>
            <a:r>
              <a:rPr lang="ru-RU" dirty="0"/>
              <a:t>и</a:t>
            </a:r>
            <a:r>
              <a:rPr lang="en-US" dirty="0"/>
              <a:t> </a:t>
            </a:r>
            <a:r>
              <a:rPr lang="ru-RU" dirty="0"/>
              <a:t>S2</a:t>
            </a:r>
            <a:r>
              <a:rPr lang="en-US" dirty="0"/>
              <a:t> </a:t>
            </a:r>
            <a:r>
              <a:rPr lang="ru-RU" dirty="0"/>
              <a:t>не</a:t>
            </a:r>
            <a:r>
              <a:rPr lang="en-US" dirty="0"/>
              <a:t> </a:t>
            </a:r>
            <a:r>
              <a:rPr lang="ru-RU" dirty="0"/>
              <a:t>эквивалентны</a:t>
            </a:r>
            <a:r>
              <a:rPr lang="en-US" dirty="0"/>
              <a:t> </a:t>
            </a:r>
            <a:r>
              <a:rPr lang="ru-RU" dirty="0"/>
              <a:t>по</a:t>
            </a:r>
            <a:r>
              <a:rPr lang="en-US" dirty="0"/>
              <a:t> </a:t>
            </a:r>
            <a:r>
              <a:rPr lang="ru-RU" dirty="0"/>
              <a:t>конфликтами и CSR </a:t>
            </a:r>
            <a:r>
              <a:rPr lang="ru-RU" i="1" dirty="0"/>
              <a:t>⊂ </a:t>
            </a:r>
            <a:r>
              <a:rPr lang="ru-RU" dirty="0"/>
              <a:t>VSR, т. е. эквивалентность по конфликтам обеспечивает семантическую корректность,</a:t>
            </a:r>
            <a:r>
              <a:rPr lang="en-US" dirty="0"/>
              <a:t> </a:t>
            </a:r>
            <a:r>
              <a:rPr lang="ru-RU" dirty="0" err="1"/>
              <a:t>ч.т.д</a:t>
            </a:r>
            <a:r>
              <a:rPr lang="ru-RU" dirty="0"/>
              <a:t>.</a:t>
            </a:r>
          </a:p>
        </p:txBody>
      </p:sp>
    </p:spTree>
    <p:extLst>
      <p:ext uri="{BB962C8B-B14F-4D97-AF65-F5344CB8AC3E}">
        <p14:creationId xmlns:p14="http://schemas.microsoft.com/office/powerpoint/2010/main" val="4212455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3886200" y="6408171"/>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
        <p:nvSpPr>
          <p:cNvPr id="2" name="object 2"/>
          <p:cNvSpPr txBox="1">
            <a:spLocks noGrp="1"/>
          </p:cNvSpPr>
          <p:nvPr>
            <p:ph type="title"/>
          </p:nvPr>
        </p:nvSpPr>
        <p:spPr>
          <a:xfrm>
            <a:off x="323850" y="675728"/>
            <a:ext cx="8001000" cy="505908"/>
          </a:xfrm>
          <a:prstGeom prst="rect">
            <a:avLst/>
          </a:prstGeom>
        </p:spPr>
        <p:txBody>
          <a:bodyPr vert="horz" wrap="square" lIns="0" tIns="13335" rIns="0" bIns="0" rtlCol="0">
            <a:spAutoFit/>
          </a:bodyPr>
          <a:lstStyle/>
          <a:p>
            <a:pPr marL="12700" algn="r">
              <a:spcBef>
                <a:spcPts val="105"/>
              </a:spcBef>
            </a:pPr>
            <a:r>
              <a:rPr lang="ru-RU" sz="3200" spc="-20" dirty="0">
                <a:solidFill>
                  <a:schemeClr val="bg1"/>
                </a:solidFill>
              </a:rPr>
              <a:t>Граф </a:t>
            </a:r>
            <a:r>
              <a:rPr lang="ru-RU" sz="3200" spc="-20" dirty="0" err="1">
                <a:solidFill>
                  <a:schemeClr val="bg1"/>
                </a:solidFill>
              </a:rPr>
              <a:t>сериализуемости</a:t>
            </a:r>
            <a:r>
              <a:rPr lang="ru-RU" sz="3200" spc="-20" dirty="0">
                <a:solidFill>
                  <a:schemeClr val="bg1"/>
                </a:solidFill>
              </a:rPr>
              <a:t>* (продолжение)</a:t>
            </a:r>
            <a:endParaRPr sz="3200" dirty="0">
              <a:solidFill>
                <a:schemeClr val="bg1"/>
              </a:solidFill>
            </a:endParaRPr>
          </a:p>
        </p:txBody>
      </p:sp>
      <p:sp>
        <p:nvSpPr>
          <p:cNvPr id="5" name="Прямоугольник 4"/>
          <p:cNvSpPr/>
          <p:nvPr/>
        </p:nvSpPr>
        <p:spPr>
          <a:xfrm>
            <a:off x="228600" y="2133600"/>
            <a:ext cx="4343400" cy="3693319"/>
          </a:xfrm>
          <a:prstGeom prst="rect">
            <a:avLst/>
          </a:prstGeom>
        </p:spPr>
        <p:txBody>
          <a:bodyPr wrap="square">
            <a:spAutoFit/>
          </a:bodyPr>
          <a:lstStyle/>
          <a:p>
            <a:pPr>
              <a:spcBef>
                <a:spcPts val="600"/>
              </a:spcBef>
            </a:pPr>
            <a:r>
              <a:rPr lang="ru-RU" b="1" dirty="0">
                <a:solidFill>
                  <a:srgbClr val="FF0000"/>
                </a:solidFill>
              </a:rPr>
              <a:t>Графом </a:t>
            </a:r>
            <a:r>
              <a:rPr lang="ru-RU" b="1" dirty="0" err="1">
                <a:solidFill>
                  <a:srgbClr val="FF0000"/>
                </a:solidFill>
              </a:rPr>
              <a:t>сериализуемости</a:t>
            </a:r>
            <a:r>
              <a:rPr lang="ru-RU" b="1" dirty="0">
                <a:solidFill>
                  <a:srgbClr val="FF0000"/>
                </a:solidFill>
              </a:rPr>
              <a:t> </a:t>
            </a:r>
            <a:r>
              <a:rPr lang="ru-RU" dirty="0"/>
              <a:t>для расписания называется ориентированный </a:t>
            </a:r>
            <a:r>
              <a:rPr lang="ru-RU" dirty="0" err="1"/>
              <a:t>мультиграф</a:t>
            </a:r>
            <a:r>
              <a:rPr lang="ru-RU" dirty="0"/>
              <a:t> (граф, в котором любая пара вершин может быть соединена несколькими дугами), вершины которого соответствуют транзакциям, входящим в расписание, а дуги — конфликтам между операциями этих транзакций. Если для некоторой пары транзакций существует несколько конфликтов, то граф будет содержать несколько дуг, соединяющих соответствующие вершины. </a:t>
            </a:r>
          </a:p>
        </p:txBody>
      </p:sp>
      <p:sp>
        <p:nvSpPr>
          <p:cNvPr id="4" name="Прямоугольник 3"/>
          <p:cNvSpPr/>
          <p:nvPr/>
        </p:nvSpPr>
        <p:spPr>
          <a:xfrm>
            <a:off x="4888832" y="2667000"/>
            <a:ext cx="4114800" cy="1831271"/>
          </a:xfrm>
          <a:prstGeom prst="rect">
            <a:avLst/>
          </a:prstGeom>
          <a:ln>
            <a:solidFill>
              <a:schemeClr val="accent1"/>
            </a:solidFill>
          </a:ln>
        </p:spPr>
        <p:txBody>
          <a:bodyPr wrap="square">
            <a:spAutoFit/>
          </a:bodyPr>
          <a:lstStyle/>
          <a:p>
            <a:r>
              <a:rPr lang="ru-RU" b="1" dirty="0">
                <a:solidFill>
                  <a:srgbClr val="FF0000"/>
                </a:solidFill>
              </a:rPr>
              <a:t>Критерий </a:t>
            </a:r>
            <a:r>
              <a:rPr lang="ru-RU" b="1" dirty="0" err="1">
                <a:solidFill>
                  <a:srgbClr val="FF0000"/>
                </a:solidFill>
              </a:rPr>
              <a:t>сериализуемости</a:t>
            </a:r>
            <a:r>
              <a:rPr lang="ru-RU" b="1" dirty="0">
                <a:solidFill>
                  <a:srgbClr val="FF0000"/>
                </a:solidFill>
              </a:rPr>
              <a:t> </a:t>
            </a:r>
            <a:r>
              <a:rPr lang="ru-RU" dirty="0"/>
              <a:t>расписаний по конфликтам.</a:t>
            </a:r>
          </a:p>
          <a:p>
            <a:pPr>
              <a:spcBef>
                <a:spcPts val="600"/>
              </a:spcBef>
            </a:pPr>
            <a:r>
              <a:rPr lang="ru-RU" dirty="0"/>
              <a:t>Расписание </a:t>
            </a:r>
            <a:r>
              <a:rPr lang="ru-RU" b="1" dirty="0"/>
              <a:t>сериализуемо</a:t>
            </a:r>
            <a:r>
              <a:rPr lang="ru-RU" dirty="0"/>
              <a:t> по конфликтам </a:t>
            </a:r>
            <a:r>
              <a:rPr lang="en-US" dirty="0">
                <a:sym typeface="Wingdings" panose="05000000000000000000" pitchFamily="2" charset="2"/>
              </a:rPr>
              <a:t> </a:t>
            </a:r>
            <a:r>
              <a:rPr lang="ru-RU" dirty="0">
                <a:sym typeface="Wingdings" panose="05000000000000000000" pitchFamily="2" charset="2"/>
              </a:rPr>
              <a:t>граф </a:t>
            </a:r>
            <a:r>
              <a:rPr lang="ru-RU" dirty="0" err="1">
                <a:sym typeface="Wingdings" panose="05000000000000000000" pitchFamily="2" charset="2"/>
              </a:rPr>
              <a:t>сериализуемости</a:t>
            </a:r>
            <a:r>
              <a:rPr lang="ru-RU" dirty="0">
                <a:sym typeface="Wingdings" panose="05000000000000000000" pitchFamily="2" charset="2"/>
              </a:rPr>
              <a:t> не содержит контуров (т. е. обладает свойством ацикличности).</a:t>
            </a:r>
            <a:endParaRPr lang="ru-RU" dirty="0"/>
          </a:p>
        </p:txBody>
      </p:sp>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6462" y="5010150"/>
            <a:ext cx="1714500" cy="1695450"/>
          </a:xfrm>
          <a:prstGeom prst="rect">
            <a:avLst/>
          </a:prstGeom>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50" y="6027463"/>
            <a:ext cx="3848100" cy="361950"/>
          </a:xfrm>
          <a:prstGeom prst="rect">
            <a:avLst/>
          </a:prstGeom>
        </p:spPr>
      </p:pic>
      <p:sp>
        <p:nvSpPr>
          <p:cNvPr id="9" name="Стрелка вправо 8"/>
          <p:cNvSpPr/>
          <p:nvPr/>
        </p:nvSpPr>
        <p:spPr>
          <a:xfrm>
            <a:off x="4572000" y="5943600"/>
            <a:ext cx="304800" cy="445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29584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3886200" y="6408171"/>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
        <p:nvSpPr>
          <p:cNvPr id="2" name="object 2"/>
          <p:cNvSpPr txBox="1">
            <a:spLocks noGrp="1"/>
          </p:cNvSpPr>
          <p:nvPr>
            <p:ph type="title"/>
          </p:nvPr>
        </p:nvSpPr>
        <p:spPr>
          <a:xfrm>
            <a:off x="2133600" y="600670"/>
            <a:ext cx="5181600" cy="505908"/>
          </a:xfrm>
          <a:prstGeom prst="rect">
            <a:avLst/>
          </a:prstGeom>
        </p:spPr>
        <p:txBody>
          <a:bodyPr vert="horz" wrap="square" lIns="0" tIns="13335" rIns="0" bIns="0" rtlCol="0">
            <a:spAutoFit/>
          </a:bodyPr>
          <a:lstStyle/>
          <a:p>
            <a:pPr marL="12700" algn="r">
              <a:spcBef>
                <a:spcPts val="105"/>
              </a:spcBef>
            </a:pPr>
            <a:r>
              <a:rPr lang="ru-RU" sz="3200" spc="-20" dirty="0">
                <a:solidFill>
                  <a:schemeClr val="bg1"/>
                </a:solidFill>
              </a:rPr>
              <a:t>Коммутативность операций</a:t>
            </a:r>
            <a:endParaRPr sz="3200" dirty="0">
              <a:solidFill>
                <a:schemeClr val="bg1"/>
              </a:solidFill>
            </a:endParaRPr>
          </a:p>
        </p:txBody>
      </p:sp>
      <p:sp>
        <p:nvSpPr>
          <p:cNvPr id="3" name="Прямоугольник 2"/>
          <p:cNvSpPr/>
          <p:nvPr/>
        </p:nvSpPr>
        <p:spPr>
          <a:xfrm>
            <a:off x="256498" y="2141259"/>
            <a:ext cx="4648200" cy="4632037"/>
          </a:xfrm>
          <a:prstGeom prst="rect">
            <a:avLst/>
          </a:prstGeom>
        </p:spPr>
        <p:txBody>
          <a:bodyPr wrap="square">
            <a:spAutoFit/>
          </a:bodyPr>
          <a:lstStyle/>
          <a:p>
            <a:pPr>
              <a:spcBef>
                <a:spcPts val="600"/>
              </a:spcBef>
            </a:pPr>
            <a:r>
              <a:rPr lang="ru-RU" dirty="0"/>
              <a:t>Понятие конфликта можно заменить на понятие </a:t>
            </a:r>
            <a:r>
              <a:rPr lang="ru-RU" b="1" dirty="0">
                <a:solidFill>
                  <a:srgbClr val="FF0000"/>
                </a:solidFill>
              </a:rPr>
              <a:t>коммутативности</a:t>
            </a:r>
            <a:r>
              <a:rPr lang="ru-RU" dirty="0">
                <a:solidFill>
                  <a:srgbClr val="FF0000"/>
                </a:solidFill>
              </a:rPr>
              <a:t> </a:t>
            </a:r>
            <a:r>
              <a:rPr lang="ru-RU" dirty="0"/>
              <a:t>операций.</a:t>
            </a:r>
          </a:p>
          <a:p>
            <a:pPr>
              <a:spcBef>
                <a:spcPts val="600"/>
              </a:spcBef>
            </a:pPr>
            <a:r>
              <a:rPr lang="ru-RU" dirty="0"/>
              <a:t>Две операции </a:t>
            </a:r>
            <a:r>
              <a:rPr lang="ru-RU" b="1" dirty="0"/>
              <a:t>коммутируют</a:t>
            </a:r>
            <a:r>
              <a:rPr lang="ru-RU" dirty="0"/>
              <a:t>, если выполняется хотя бы одно из следующих условий:</a:t>
            </a:r>
          </a:p>
          <a:p>
            <a:pPr>
              <a:spcBef>
                <a:spcPts val="600"/>
              </a:spcBef>
            </a:pPr>
            <a:r>
              <a:rPr lang="ru-RU" dirty="0"/>
              <a:t>• операции не упорядочены  в расписании (и, следовательно, могут выполняться в любом порядке);</a:t>
            </a:r>
          </a:p>
          <a:p>
            <a:pPr>
              <a:spcBef>
                <a:spcPts val="600"/>
              </a:spcBef>
            </a:pPr>
            <a:r>
              <a:rPr lang="ru-RU" dirty="0"/>
              <a:t>• операции являются операциями чтения;</a:t>
            </a:r>
          </a:p>
          <a:p>
            <a:pPr>
              <a:spcBef>
                <a:spcPts val="600"/>
              </a:spcBef>
            </a:pPr>
            <a:r>
              <a:rPr lang="ru-RU" dirty="0"/>
              <a:t>• операции выполняются над разными элементами данных разными транзакциями;</a:t>
            </a:r>
          </a:p>
          <a:p>
            <a:pPr>
              <a:spcBef>
                <a:spcPts val="600"/>
              </a:spcBef>
            </a:pPr>
            <a:r>
              <a:rPr lang="ru-RU" dirty="0"/>
              <a:t>• операции выполняются над разными элементами данных в одной транзакции, но их порядок не определен в этой транзакции.</a:t>
            </a:r>
          </a:p>
        </p:txBody>
      </p:sp>
      <p:sp>
        <p:nvSpPr>
          <p:cNvPr id="10" name="Прямоугольник 9"/>
          <p:cNvSpPr/>
          <p:nvPr/>
        </p:nvSpPr>
        <p:spPr>
          <a:xfrm>
            <a:off x="5105400" y="2590800"/>
            <a:ext cx="3810000" cy="646331"/>
          </a:xfrm>
          <a:prstGeom prst="rect">
            <a:avLst/>
          </a:prstGeom>
          <a:solidFill>
            <a:schemeClr val="accent5">
              <a:lumMod val="20000"/>
              <a:lumOff val="80000"/>
            </a:schemeClr>
          </a:solidFill>
          <a:ln>
            <a:solidFill>
              <a:schemeClr val="accent1"/>
            </a:solidFill>
          </a:ln>
        </p:spPr>
        <p:txBody>
          <a:bodyPr wrap="square">
            <a:spAutoFit/>
          </a:bodyPr>
          <a:lstStyle/>
          <a:p>
            <a:pPr algn="ctr">
              <a:spcBef>
                <a:spcPts val="600"/>
              </a:spcBef>
            </a:pPr>
            <a:r>
              <a:rPr lang="ru-RU" dirty="0"/>
              <a:t>Операции, находящиеся в конфликте, не коммутируют.</a:t>
            </a:r>
          </a:p>
        </p:txBody>
      </p:sp>
      <p:sp>
        <p:nvSpPr>
          <p:cNvPr id="11" name="Прямоугольник 10"/>
          <p:cNvSpPr/>
          <p:nvPr/>
        </p:nvSpPr>
        <p:spPr>
          <a:xfrm>
            <a:off x="5105399" y="3436977"/>
            <a:ext cx="3814187" cy="1754326"/>
          </a:xfrm>
          <a:prstGeom prst="rect">
            <a:avLst/>
          </a:prstGeom>
        </p:spPr>
        <p:txBody>
          <a:bodyPr wrap="square">
            <a:spAutoFit/>
          </a:bodyPr>
          <a:lstStyle/>
          <a:p>
            <a:r>
              <a:rPr lang="ru-RU" dirty="0"/>
              <a:t>Если в результате применения таких трансформаций расписание может быть преобразовано в серийное, оно называется сериализуемым по коммутативности.</a:t>
            </a:r>
          </a:p>
        </p:txBody>
      </p:sp>
      <p:sp>
        <p:nvSpPr>
          <p:cNvPr id="12" name="Прямоугольник 11"/>
          <p:cNvSpPr/>
          <p:nvPr/>
        </p:nvSpPr>
        <p:spPr>
          <a:xfrm>
            <a:off x="5109586" y="5334000"/>
            <a:ext cx="3810000" cy="923330"/>
          </a:xfrm>
          <a:prstGeom prst="rect">
            <a:avLst/>
          </a:prstGeom>
          <a:solidFill>
            <a:schemeClr val="accent5">
              <a:lumMod val="20000"/>
              <a:lumOff val="80000"/>
            </a:schemeClr>
          </a:solidFill>
          <a:ln>
            <a:solidFill>
              <a:schemeClr val="accent1"/>
            </a:solidFill>
          </a:ln>
        </p:spPr>
        <p:txBody>
          <a:bodyPr wrap="square">
            <a:spAutoFit/>
          </a:bodyPr>
          <a:lstStyle/>
          <a:p>
            <a:pPr algn="ctr">
              <a:spcBef>
                <a:spcPts val="600"/>
              </a:spcBef>
            </a:pPr>
            <a:r>
              <a:rPr lang="ru-RU" dirty="0"/>
              <a:t>Сериализуемость по коммутативности эквивалентна </a:t>
            </a:r>
            <a:r>
              <a:rPr lang="ru-RU" dirty="0" err="1"/>
              <a:t>сериализуемости</a:t>
            </a:r>
            <a:r>
              <a:rPr lang="ru-RU" dirty="0"/>
              <a:t> по конфликтам.</a:t>
            </a:r>
          </a:p>
        </p:txBody>
      </p:sp>
    </p:spTree>
    <p:extLst>
      <p:ext uri="{BB962C8B-B14F-4D97-AF65-F5344CB8AC3E}">
        <p14:creationId xmlns:p14="http://schemas.microsoft.com/office/powerpoint/2010/main" val="3112920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3886200" y="6408171"/>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
        <p:nvSpPr>
          <p:cNvPr id="2" name="object 2"/>
          <p:cNvSpPr txBox="1">
            <a:spLocks noGrp="1"/>
          </p:cNvSpPr>
          <p:nvPr>
            <p:ph type="title"/>
          </p:nvPr>
        </p:nvSpPr>
        <p:spPr>
          <a:xfrm>
            <a:off x="533400" y="628162"/>
            <a:ext cx="8229600" cy="998350"/>
          </a:xfrm>
          <a:prstGeom prst="rect">
            <a:avLst/>
          </a:prstGeom>
        </p:spPr>
        <p:txBody>
          <a:bodyPr vert="horz" wrap="square" lIns="0" tIns="13335" rIns="0" bIns="0" rtlCol="0">
            <a:spAutoFit/>
          </a:bodyPr>
          <a:lstStyle/>
          <a:p>
            <a:pPr marL="12700">
              <a:spcBef>
                <a:spcPts val="105"/>
              </a:spcBef>
            </a:pPr>
            <a:r>
              <a:rPr lang="ru-RU" sz="3200" spc="-20" dirty="0">
                <a:solidFill>
                  <a:schemeClr val="bg1"/>
                </a:solidFill>
              </a:rPr>
              <a:t>Изоляция мгновенных снимков, </a:t>
            </a:r>
            <a:br>
              <a:rPr lang="ru-RU" sz="3200" spc="-20" dirty="0">
                <a:solidFill>
                  <a:schemeClr val="bg1"/>
                </a:solidFill>
              </a:rPr>
            </a:br>
            <a:r>
              <a:rPr lang="en-US" sz="3200" spc="-20" dirty="0">
                <a:solidFill>
                  <a:schemeClr val="bg1"/>
                </a:solidFill>
              </a:rPr>
              <a:t>snapshot isolation, SI</a:t>
            </a:r>
            <a:endParaRPr sz="3200" dirty="0">
              <a:solidFill>
                <a:schemeClr val="bg1"/>
              </a:solidFill>
            </a:endParaRPr>
          </a:p>
        </p:txBody>
      </p:sp>
      <p:sp>
        <p:nvSpPr>
          <p:cNvPr id="3" name="Прямоугольник 2"/>
          <p:cNvSpPr/>
          <p:nvPr/>
        </p:nvSpPr>
        <p:spPr>
          <a:xfrm>
            <a:off x="296779" y="2164546"/>
            <a:ext cx="4419600" cy="4324261"/>
          </a:xfrm>
          <a:prstGeom prst="rect">
            <a:avLst/>
          </a:prstGeom>
        </p:spPr>
        <p:txBody>
          <a:bodyPr wrap="square">
            <a:spAutoFit/>
          </a:bodyPr>
          <a:lstStyle/>
          <a:p>
            <a:pPr>
              <a:spcBef>
                <a:spcPts val="600"/>
              </a:spcBef>
            </a:pPr>
            <a:r>
              <a:rPr lang="ru-RU" dirty="0"/>
              <a:t>Широко известные протоколы управления транзакциями на основе блокировок, гарантирующие все свойства корректных расписаний, слишком сильно ограничивают возможности конкурентного выполнения. Транзакции слишком часто оказываются в состоянии ожидания, в результате существенно ограничивается пропускная способность СУБД.</a:t>
            </a:r>
          </a:p>
          <a:p>
            <a:pPr>
              <a:spcBef>
                <a:spcPts val="600"/>
              </a:spcBef>
            </a:pPr>
            <a:r>
              <a:rPr lang="ru-RU" dirty="0"/>
              <a:t>Необходимость глобальных блокировок делает эти протоколы </a:t>
            </a:r>
            <a:r>
              <a:rPr lang="ru-RU" b="1" dirty="0" err="1"/>
              <a:t>немасштабируемыми</a:t>
            </a:r>
            <a:r>
              <a:rPr lang="ru-RU" dirty="0"/>
              <a:t> и, следовательно, </a:t>
            </a:r>
            <a:r>
              <a:rPr lang="ru-RU" b="1" dirty="0"/>
              <a:t>неприменимыми</a:t>
            </a:r>
            <a:r>
              <a:rPr lang="ru-RU" dirty="0"/>
              <a:t> в распределенных системах.</a:t>
            </a:r>
          </a:p>
        </p:txBody>
      </p:sp>
      <p:sp>
        <p:nvSpPr>
          <p:cNvPr id="4" name="Прямоугольник 3"/>
          <p:cNvSpPr/>
          <p:nvPr/>
        </p:nvSpPr>
        <p:spPr>
          <a:xfrm>
            <a:off x="4880635" y="2724680"/>
            <a:ext cx="3966586" cy="2585323"/>
          </a:xfrm>
          <a:prstGeom prst="rect">
            <a:avLst/>
          </a:prstGeom>
        </p:spPr>
        <p:txBody>
          <a:bodyPr wrap="square">
            <a:spAutoFit/>
          </a:bodyPr>
          <a:lstStyle/>
          <a:p>
            <a:r>
              <a:rPr lang="ru-RU" dirty="0"/>
              <a:t>В языке SQL предусмотрена возможность использования </a:t>
            </a:r>
            <a:r>
              <a:rPr lang="ru-RU" b="1" dirty="0"/>
              <a:t>ослабленных</a:t>
            </a:r>
            <a:r>
              <a:rPr lang="ru-RU" dirty="0"/>
              <a:t> критериев корректности (задаваемых уровнями изоляции), а реализации СУБД применяют протоколы, не гарантирующие корректность, но обеспечивающие более высокую пропускную способность.</a:t>
            </a:r>
          </a:p>
        </p:txBody>
      </p:sp>
    </p:spTree>
    <p:extLst>
      <p:ext uri="{BB962C8B-B14F-4D97-AF65-F5344CB8AC3E}">
        <p14:creationId xmlns:p14="http://schemas.microsoft.com/office/powerpoint/2010/main" val="1565792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28600" y="1742194"/>
            <a:ext cx="8686800" cy="5139869"/>
          </a:xfrm>
          <a:prstGeom prst="rect">
            <a:avLst/>
          </a:prstGeom>
        </p:spPr>
        <p:txBody>
          <a:bodyPr wrap="square">
            <a:spAutoFit/>
          </a:bodyPr>
          <a:lstStyle/>
          <a:p>
            <a:pPr algn="just">
              <a:spcBef>
                <a:spcPts val="600"/>
              </a:spcBef>
            </a:pPr>
            <a:r>
              <a:rPr lang="ru-RU" dirty="0"/>
              <a:t>Свяжем с каждой транзакцией:</a:t>
            </a:r>
          </a:p>
          <a:p>
            <a:pPr algn="just">
              <a:spcBef>
                <a:spcPts val="600"/>
              </a:spcBef>
            </a:pPr>
            <a:r>
              <a:rPr lang="ru-RU" dirty="0"/>
              <a:t>1) метку времени начала транзакции STS(t);</a:t>
            </a:r>
          </a:p>
          <a:p>
            <a:pPr algn="just">
              <a:spcBef>
                <a:spcPts val="600"/>
              </a:spcBef>
            </a:pPr>
            <a:r>
              <a:rPr lang="ru-RU" dirty="0"/>
              <a:t>2) метку времени фиксации транзакции CTS(t);</a:t>
            </a:r>
          </a:p>
          <a:p>
            <a:pPr algn="just">
              <a:spcBef>
                <a:spcPts val="600"/>
              </a:spcBef>
            </a:pPr>
            <a:r>
              <a:rPr lang="ru-RU" dirty="0"/>
              <a:t>3) интервал времени, в течение которого выполнялась транзакция</a:t>
            </a:r>
            <a:endParaRPr lang="en-US" dirty="0"/>
          </a:p>
          <a:p>
            <a:pPr algn="just">
              <a:spcBef>
                <a:spcPts val="600"/>
              </a:spcBef>
            </a:pPr>
            <a:r>
              <a:rPr lang="en-US" dirty="0"/>
              <a:t>	</a:t>
            </a:r>
            <a:r>
              <a:rPr lang="el-GR" dirty="0"/>
              <a:t>τ</a:t>
            </a:r>
            <a:r>
              <a:rPr lang="ru-RU" dirty="0"/>
              <a:t>(t) =(STS(t),CTS(t));</a:t>
            </a:r>
          </a:p>
          <a:p>
            <a:pPr algn="just">
              <a:spcBef>
                <a:spcPts val="600"/>
              </a:spcBef>
            </a:pPr>
            <a:r>
              <a:rPr lang="ru-RU" dirty="0"/>
              <a:t>4) множество элементов данных, которые записываются транзакцией WS(t) (</a:t>
            </a:r>
            <a:r>
              <a:rPr lang="ru-RU" dirty="0" err="1"/>
              <a:t>writeset</a:t>
            </a:r>
            <a:r>
              <a:rPr lang="ru-RU" dirty="0"/>
              <a:t>).</a:t>
            </a:r>
          </a:p>
          <a:p>
            <a:pPr algn="just">
              <a:spcBef>
                <a:spcPts val="600"/>
              </a:spcBef>
            </a:pPr>
            <a:r>
              <a:rPr lang="ru-RU" dirty="0"/>
              <a:t>При использовании протокола SI операции чтения возвращают значения, которые имели элементы данных на момент начала транзакции STS(t). Если транзакция модифицировала элемент данных, то она сама может прочитать новое значение, но другие транзакции смогут его получить только после фиксации транзакции, записавшей это значение.</a:t>
            </a:r>
          </a:p>
          <a:p>
            <a:pPr algn="just">
              <a:spcBef>
                <a:spcPts val="600"/>
              </a:spcBef>
            </a:pPr>
            <a:r>
              <a:rPr lang="ru-RU" dirty="0"/>
              <a:t>Выполнение транзакций t1, t2 называется конкурентным, если</a:t>
            </a:r>
            <a:endParaRPr lang="en-US" dirty="0"/>
          </a:p>
          <a:p>
            <a:pPr algn="just">
              <a:spcBef>
                <a:spcPts val="600"/>
              </a:spcBef>
            </a:pPr>
            <a:r>
              <a:rPr lang="en-US" dirty="0"/>
              <a:t>					</a:t>
            </a:r>
            <a:r>
              <a:rPr lang="ru-RU" dirty="0"/>
              <a:t>,</a:t>
            </a:r>
          </a:p>
          <a:p>
            <a:pPr algn="just"/>
            <a:r>
              <a:rPr lang="ru-RU" dirty="0"/>
              <a:t>т. е. интервалы времени, в течение которого они выполнялись, имеют непустое пересечение. </a:t>
            </a:r>
          </a:p>
        </p:txBody>
      </p:sp>
      <p:sp>
        <p:nvSpPr>
          <p:cNvPr id="6" name="object 6"/>
          <p:cNvSpPr txBox="1">
            <a:spLocks noGrp="1"/>
          </p:cNvSpPr>
          <p:nvPr>
            <p:ph type="sldNum" sz="quarter" idx="12"/>
          </p:nvPr>
        </p:nvSpPr>
        <p:spPr>
          <a:xfrm>
            <a:off x="3886200" y="6408171"/>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
        <p:nvSpPr>
          <p:cNvPr id="2" name="object 2"/>
          <p:cNvSpPr txBox="1">
            <a:spLocks noGrp="1"/>
          </p:cNvSpPr>
          <p:nvPr>
            <p:ph type="title"/>
          </p:nvPr>
        </p:nvSpPr>
        <p:spPr>
          <a:xfrm>
            <a:off x="304800" y="769852"/>
            <a:ext cx="8534400" cy="505908"/>
          </a:xfrm>
          <a:prstGeom prst="rect">
            <a:avLst/>
          </a:prstGeom>
        </p:spPr>
        <p:txBody>
          <a:bodyPr vert="horz" wrap="square" lIns="0" tIns="13335" rIns="0" bIns="0" rtlCol="0">
            <a:spAutoFit/>
          </a:bodyPr>
          <a:lstStyle/>
          <a:p>
            <a:pPr marL="12700">
              <a:spcBef>
                <a:spcPts val="105"/>
              </a:spcBef>
            </a:pPr>
            <a:r>
              <a:rPr lang="ru-RU" sz="3200" spc="-20" dirty="0">
                <a:solidFill>
                  <a:schemeClr val="bg1"/>
                </a:solidFill>
              </a:rPr>
              <a:t>Изоляция мгновенных снимков (продолжение)</a:t>
            </a:r>
            <a:endParaRPr sz="3200" dirty="0">
              <a:solidFill>
                <a:schemeClr val="bg1"/>
              </a:solidFill>
            </a:endParaRPr>
          </a:p>
        </p:txBody>
      </p:sp>
      <p:sp>
        <p:nvSpPr>
          <p:cNvPr id="3" name="Прямоугольник 2"/>
          <p:cNvSpPr/>
          <p:nvPr/>
        </p:nvSpPr>
        <p:spPr>
          <a:xfrm>
            <a:off x="5029200" y="1676400"/>
            <a:ext cx="3962400" cy="923330"/>
          </a:xfrm>
          <a:prstGeom prst="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algn="ctr">
              <a:spcBef>
                <a:spcPts val="600"/>
              </a:spcBef>
            </a:pPr>
            <a:r>
              <a:rPr lang="ru-RU" b="1" dirty="0"/>
              <a:t>Задача</a:t>
            </a:r>
            <a:r>
              <a:rPr lang="ru-RU" dirty="0"/>
              <a:t>: определить, какие расписания считаются корректными в соответствии с протоколом SI.</a:t>
            </a:r>
          </a:p>
        </p:txBody>
      </p:sp>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5867400"/>
            <a:ext cx="1885950" cy="295275"/>
          </a:xfrm>
          <a:prstGeom prst="rect">
            <a:avLst/>
          </a:prstGeom>
        </p:spPr>
      </p:pic>
    </p:spTree>
    <p:extLst>
      <p:ext uri="{BB962C8B-B14F-4D97-AF65-F5344CB8AC3E}">
        <p14:creationId xmlns:p14="http://schemas.microsoft.com/office/powerpoint/2010/main" val="658376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3886200" y="6408171"/>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
        <p:nvSpPr>
          <p:cNvPr id="2" name="object 2"/>
          <p:cNvSpPr txBox="1">
            <a:spLocks noGrp="1"/>
          </p:cNvSpPr>
          <p:nvPr>
            <p:ph type="title"/>
          </p:nvPr>
        </p:nvSpPr>
        <p:spPr>
          <a:xfrm>
            <a:off x="228600" y="632936"/>
            <a:ext cx="8001000" cy="505908"/>
          </a:xfrm>
          <a:prstGeom prst="rect">
            <a:avLst/>
          </a:prstGeom>
        </p:spPr>
        <p:txBody>
          <a:bodyPr vert="horz" wrap="square" lIns="0" tIns="13335" rIns="0" bIns="0" rtlCol="0">
            <a:spAutoFit/>
          </a:bodyPr>
          <a:lstStyle/>
          <a:p>
            <a:pPr marL="12700" algn="r">
              <a:spcBef>
                <a:spcPts val="105"/>
              </a:spcBef>
            </a:pPr>
            <a:r>
              <a:rPr lang="ru-RU" sz="3200" spc="-20" dirty="0">
                <a:solidFill>
                  <a:schemeClr val="bg1"/>
                </a:solidFill>
              </a:rPr>
              <a:t>Изоляция мгновенных снимков (</a:t>
            </a:r>
            <a:r>
              <a:rPr lang="en-US" sz="3200" spc="-20" dirty="0">
                <a:solidFill>
                  <a:schemeClr val="bg1"/>
                </a:solidFill>
              </a:rPr>
              <a:t>…</a:t>
            </a:r>
            <a:r>
              <a:rPr lang="ru-RU" sz="3200" spc="-20" dirty="0">
                <a:solidFill>
                  <a:schemeClr val="bg1"/>
                </a:solidFill>
              </a:rPr>
              <a:t>)</a:t>
            </a:r>
            <a:endParaRPr sz="3200" dirty="0">
              <a:solidFill>
                <a:schemeClr val="bg1"/>
              </a:solidFill>
            </a:endParaRPr>
          </a:p>
        </p:txBody>
      </p:sp>
      <p:sp>
        <p:nvSpPr>
          <p:cNvPr id="8" name="Прямоугольник 7"/>
          <p:cNvSpPr/>
          <p:nvPr/>
        </p:nvSpPr>
        <p:spPr>
          <a:xfrm>
            <a:off x="228600" y="2057400"/>
            <a:ext cx="4572000" cy="2862322"/>
          </a:xfrm>
          <a:prstGeom prst="rect">
            <a:avLst/>
          </a:prstGeom>
        </p:spPr>
        <p:txBody>
          <a:bodyPr>
            <a:spAutoFit/>
          </a:bodyPr>
          <a:lstStyle/>
          <a:p>
            <a:r>
              <a:rPr lang="ru-RU" dirty="0"/>
              <a:t>Протокол SI допускает </a:t>
            </a:r>
            <a:r>
              <a:rPr lang="ru-RU" b="1" dirty="0">
                <a:solidFill>
                  <a:srgbClr val="FF0000"/>
                </a:solidFill>
              </a:rPr>
              <a:t>конкурентное выполнение </a:t>
            </a:r>
            <a:r>
              <a:rPr lang="ru-RU" dirty="0"/>
              <a:t>транзакций, только если пересечение множеств записываемых ими элементов данных</a:t>
            </a:r>
            <a:r>
              <a:rPr lang="en-US" dirty="0"/>
              <a:t> </a:t>
            </a:r>
            <a:r>
              <a:rPr lang="ru-RU" dirty="0"/>
              <a:t>пусто (другими словами, не существует элемента данных, который записывается каждой из двух транзакций). </a:t>
            </a:r>
            <a:endParaRPr lang="en-US" dirty="0"/>
          </a:p>
          <a:p>
            <a:endParaRPr lang="en-US" dirty="0"/>
          </a:p>
          <a:p>
            <a:r>
              <a:rPr lang="ru-RU" dirty="0"/>
              <a:t>Формально это можно записать компактной</a:t>
            </a:r>
            <a:r>
              <a:rPr lang="en-US" dirty="0"/>
              <a:t> </a:t>
            </a:r>
            <a:r>
              <a:rPr lang="ru-RU" dirty="0"/>
              <a:t>формулой:</a:t>
            </a:r>
          </a:p>
        </p:txBody>
      </p:sp>
      <p:pic>
        <p:nvPicPr>
          <p:cNvPr id="9" name="Рисунок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981575"/>
            <a:ext cx="5334000" cy="581025"/>
          </a:xfrm>
          <a:prstGeom prst="rect">
            <a:avLst/>
          </a:prstGeom>
        </p:spPr>
      </p:pic>
      <p:sp>
        <p:nvSpPr>
          <p:cNvPr id="10" name="Прямоугольник 9"/>
          <p:cNvSpPr/>
          <p:nvPr/>
        </p:nvSpPr>
        <p:spPr>
          <a:xfrm>
            <a:off x="5526593" y="2743200"/>
            <a:ext cx="3429000" cy="3139321"/>
          </a:xfrm>
          <a:prstGeom prst="rect">
            <a:avLst/>
          </a:prstGeom>
        </p:spPr>
        <p:txBody>
          <a:bodyPr wrap="square">
            <a:spAutoFit/>
          </a:bodyPr>
          <a:lstStyle/>
          <a:p>
            <a:pPr>
              <a:spcBef>
                <a:spcPts val="600"/>
              </a:spcBef>
            </a:pPr>
            <a:r>
              <a:rPr lang="ru-RU" dirty="0">
                <a:solidFill>
                  <a:srgbClr val="0070C0"/>
                </a:solidFill>
              </a:rPr>
              <a:t>Не рассматривается вопрос о том, какими средствами СУБД может гарантировать выполнение этого условия. Если условие нарушается, т.е. пересекаются как интервалы времени, в которые выполняются транзакции, так и множества записываемых значений, то одна из транзакций обрывается.</a:t>
            </a:r>
          </a:p>
        </p:txBody>
      </p:sp>
      <p:sp>
        <p:nvSpPr>
          <p:cNvPr id="11" name="Прямоугольник 10"/>
          <p:cNvSpPr/>
          <p:nvPr/>
        </p:nvSpPr>
        <p:spPr>
          <a:xfrm>
            <a:off x="304800" y="5697855"/>
            <a:ext cx="5221793" cy="923330"/>
          </a:xfrm>
          <a:prstGeom prst="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ru-RU" dirty="0"/>
              <a:t>Режим </a:t>
            </a:r>
            <a:r>
              <a:rPr lang="en-US" dirty="0"/>
              <a:t>Read Committed</a:t>
            </a:r>
            <a:r>
              <a:rPr lang="ru-RU" dirty="0"/>
              <a:t> никогда не приводит к обрывам в </a:t>
            </a:r>
            <a:r>
              <a:rPr lang="ru-RU" dirty="0" err="1"/>
              <a:t>PostgreSQL</a:t>
            </a:r>
            <a:r>
              <a:rPr lang="ru-RU" dirty="0"/>
              <a:t>. Строго говоря, такие варианты нельзя считать реализациями SI.</a:t>
            </a:r>
          </a:p>
        </p:txBody>
      </p:sp>
      <p:sp>
        <p:nvSpPr>
          <p:cNvPr id="12" name="Прямоугольник 11"/>
          <p:cNvSpPr/>
          <p:nvPr/>
        </p:nvSpPr>
        <p:spPr>
          <a:xfrm>
            <a:off x="4648200" y="1371600"/>
            <a:ext cx="4231193" cy="1477328"/>
          </a:xfrm>
          <a:prstGeom prst="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algn="ctr"/>
            <a:r>
              <a:rPr lang="ru-RU" dirty="0"/>
              <a:t>Правила SI гарантируют невозможность грязного чтения: </a:t>
            </a:r>
          </a:p>
          <a:p>
            <a:pPr algn="ctr"/>
            <a:r>
              <a:rPr lang="ru-RU" dirty="0"/>
              <a:t>транзакция может читать результаты работы других транзакций только после их фиксации.</a:t>
            </a:r>
          </a:p>
        </p:txBody>
      </p:sp>
    </p:spTree>
    <p:extLst>
      <p:ext uri="{BB962C8B-B14F-4D97-AF65-F5344CB8AC3E}">
        <p14:creationId xmlns:p14="http://schemas.microsoft.com/office/powerpoint/2010/main" val="235096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3886200" y="6408171"/>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16</a:t>
            </a:fld>
            <a:endParaRPr dirty="0"/>
          </a:p>
        </p:txBody>
      </p:sp>
      <p:sp>
        <p:nvSpPr>
          <p:cNvPr id="2" name="object 2"/>
          <p:cNvSpPr txBox="1">
            <a:spLocks noGrp="1"/>
          </p:cNvSpPr>
          <p:nvPr>
            <p:ph type="title"/>
          </p:nvPr>
        </p:nvSpPr>
        <p:spPr>
          <a:xfrm>
            <a:off x="466613" y="581373"/>
            <a:ext cx="8001000" cy="505908"/>
          </a:xfrm>
          <a:prstGeom prst="rect">
            <a:avLst/>
          </a:prstGeom>
        </p:spPr>
        <p:txBody>
          <a:bodyPr vert="horz" wrap="square" lIns="0" tIns="13335" rIns="0" bIns="0" rtlCol="0">
            <a:spAutoFit/>
          </a:bodyPr>
          <a:lstStyle/>
          <a:p>
            <a:pPr marL="12700" algn="r">
              <a:spcBef>
                <a:spcPts val="105"/>
              </a:spcBef>
            </a:pPr>
            <a:r>
              <a:rPr lang="ru-RU" sz="3200" spc="-20" dirty="0">
                <a:solidFill>
                  <a:schemeClr val="bg1"/>
                </a:solidFill>
              </a:rPr>
              <a:t>Изоляция мгновенных снимков . Примеры</a:t>
            </a:r>
            <a:endParaRPr sz="3200" dirty="0">
              <a:solidFill>
                <a:schemeClr val="bg1"/>
              </a:solidFill>
            </a:endParaRPr>
          </a:p>
        </p:txBody>
      </p:sp>
      <p:sp>
        <p:nvSpPr>
          <p:cNvPr id="3" name="Прямоугольник 2"/>
          <p:cNvSpPr/>
          <p:nvPr/>
        </p:nvSpPr>
        <p:spPr>
          <a:xfrm>
            <a:off x="228600" y="1981200"/>
            <a:ext cx="4572000" cy="2108269"/>
          </a:xfrm>
          <a:prstGeom prst="rect">
            <a:avLst/>
          </a:prstGeom>
        </p:spPr>
        <p:txBody>
          <a:bodyPr>
            <a:spAutoFit/>
          </a:bodyPr>
          <a:lstStyle/>
          <a:p>
            <a:pPr>
              <a:spcBef>
                <a:spcPts val="600"/>
              </a:spcBef>
            </a:pPr>
            <a:r>
              <a:rPr lang="ru-RU" dirty="0"/>
              <a:t>1. Существуют </a:t>
            </a:r>
            <a:r>
              <a:rPr lang="ru-RU" dirty="0" err="1"/>
              <a:t>сериализуемые</a:t>
            </a:r>
            <a:r>
              <a:rPr lang="ru-RU" dirty="0"/>
              <a:t> по конфликтам расписания, которые не допускаются протоколом SI. </a:t>
            </a:r>
          </a:p>
          <a:p>
            <a:pPr>
              <a:spcBef>
                <a:spcPts val="600"/>
              </a:spcBef>
            </a:pPr>
            <a:r>
              <a:rPr lang="ru-RU" dirty="0"/>
              <a:t>Например, в следующем расписании интервалы времени выполнения и записываемые множества </a:t>
            </a:r>
            <a:r>
              <a:rPr lang="ru-RU" dirty="0" err="1"/>
              <a:t>непусты</a:t>
            </a:r>
            <a:r>
              <a:rPr lang="ru-RU" dirty="0"/>
              <a:t>, но расписание сериализуемо по конфликтам.</a:t>
            </a: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2895600"/>
            <a:ext cx="4343400" cy="457200"/>
          </a:xfrm>
          <a:prstGeom prst="rect">
            <a:avLst/>
          </a:prstGeom>
        </p:spPr>
      </p:pic>
      <p:sp>
        <p:nvSpPr>
          <p:cNvPr id="5" name="Прямоугольник 4"/>
          <p:cNvSpPr/>
          <p:nvPr/>
        </p:nvSpPr>
        <p:spPr>
          <a:xfrm>
            <a:off x="228600" y="4343400"/>
            <a:ext cx="4572000" cy="923330"/>
          </a:xfrm>
          <a:prstGeom prst="rect">
            <a:avLst/>
          </a:prstGeom>
        </p:spPr>
        <p:txBody>
          <a:bodyPr>
            <a:spAutoFit/>
          </a:bodyPr>
          <a:lstStyle/>
          <a:p>
            <a:r>
              <a:rPr lang="ru-RU" dirty="0"/>
              <a:t>2. В то же время протокол SI не гарантирует </a:t>
            </a:r>
            <a:r>
              <a:rPr lang="ru-RU" dirty="0" err="1"/>
              <a:t>сериализуемость</a:t>
            </a:r>
            <a:r>
              <a:rPr lang="ru-RU" dirty="0"/>
              <a:t> даже по конечному состоянию. </a:t>
            </a:r>
          </a:p>
        </p:txBody>
      </p:sp>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4343400"/>
            <a:ext cx="3219450" cy="571500"/>
          </a:xfrm>
          <a:prstGeom prst="rect">
            <a:avLst/>
          </a:prstGeom>
        </p:spPr>
      </p:pic>
      <p:sp>
        <p:nvSpPr>
          <p:cNvPr id="11" name="Овальная выноска 10"/>
          <p:cNvSpPr/>
          <p:nvPr/>
        </p:nvSpPr>
        <p:spPr>
          <a:xfrm>
            <a:off x="4419600" y="5235748"/>
            <a:ext cx="3733800" cy="1062335"/>
          </a:xfrm>
          <a:prstGeom prst="wedgeEllipseCallout">
            <a:avLst>
              <a:gd name="adj1" fmla="val 19804"/>
              <a:gd name="adj2" fmla="val -93569"/>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rgbClr val="0070C0"/>
                </a:solidFill>
              </a:rPr>
              <a:t>допускается SI, т. к. записываются разные элементы данных</a:t>
            </a:r>
          </a:p>
        </p:txBody>
      </p:sp>
      <p:sp>
        <p:nvSpPr>
          <p:cNvPr id="12" name="Овальная выноска 11"/>
          <p:cNvSpPr/>
          <p:nvPr/>
        </p:nvSpPr>
        <p:spPr>
          <a:xfrm>
            <a:off x="4572000" y="1913374"/>
            <a:ext cx="4343400" cy="2129135"/>
          </a:xfrm>
          <a:prstGeom prst="wedgeEllipseCallout">
            <a:avLst>
              <a:gd name="adj1" fmla="val -16308"/>
              <a:gd name="adj2" fmla="val 6594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ru-RU" sz="1600" dirty="0">
                <a:solidFill>
                  <a:srgbClr val="0070C0"/>
                </a:solidFill>
              </a:rPr>
              <a:t>не сериализуемо по конечному состоянию, что доказывается вычислением семантик Эрбрана для этого расписания и для двух вариантов последовательного выполнения этих транзакций</a:t>
            </a:r>
          </a:p>
        </p:txBody>
      </p:sp>
      <p:sp>
        <p:nvSpPr>
          <p:cNvPr id="13" name="Прямоугольник 12"/>
          <p:cNvSpPr/>
          <p:nvPr/>
        </p:nvSpPr>
        <p:spPr>
          <a:xfrm>
            <a:off x="199292" y="3886200"/>
            <a:ext cx="4572000" cy="2308324"/>
          </a:xfrm>
          <a:prstGeom prst="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a:spAutoFit/>
          </a:bodyPr>
          <a:lstStyle/>
          <a:p>
            <a:r>
              <a:rPr lang="ru-RU" dirty="0"/>
              <a:t>В приведенном расписании конечные значения x и y зависят только от начальных состояний, а при последовательном выполнении, например, t1 t2, значение x будет зависеть от значения, записанного первой транзакцией в y. Это расписание является примером аномалии несогласованной записи.</a:t>
            </a:r>
          </a:p>
        </p:txBody>
      </p:sp>
    </p:spTree>
    <p:extLst>
      <p:ext uri="{BB962C8B-B14F-4D97-AF65-F5344CB8AC3E}">
        <p14:creationId xmlns:p14="http://schemas.microsoft.com/office/powerpoint/2010/main" val="67908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1000" fill="hold"/>
                                        <p:tgtEl>
                                          <p:spTgt spid="13"/>
                                        </p:tgtEl>
                                        <p:attrNameLst>
                                          <p:attrName>ppt_w</p:attrName>
                                        </p:attrNameLst>
                                      </p:cBhvr>
                                      <p:tavLst>
                                        <p:tav tm="0">
                                          <p:val>
                                            <p:fltVal val="0"/>
                                          </p:val>
                                        </p:tav>
                                        <p:tav tm="100000">
                                          <p:val>
                                            <p:strVal val="#ppt_w"/>
                                          </p:val>
                                        </p:tav>
                                      </p:tavLst>
                                    </p:anim>
                                    <p:anim calcmode="lin" valueType="num">
                                      <p:cBhvr>
                                        <p:cTn id="22" dur="1000" fill="hold"/>
                                        <p:tgtEl>
                                          <p:spTgt spid="13"/>
                                        </p:tgtEl>
                                        <p:attrNameLst>
                                          <p:attrName>ppt_h</p:attrName>
                                        </p:attrNameLst>
                                      </p:cBhvr>
                                      <p:tavLst>
                                        <p:tav tm="0">
                                          <p:val>
                                            <p:fltVal val="0"/>
                                          </p:val>
                                        </p:tav>
                                        <p:tav tm="100000">
                                          <p:val>
                                            <p:strVal val="#ppt_h"/>
                                          </p:val>
                                        </p:tav>
                                      </p:tavLst>
                                    </p:anim>
                                    <p:anim calcmode="lin" valueType="num">
                                      <p:cBhvr>
                                        <p:cTn id="23" dur="1000" fill="hold"/>
                                        <p:tgtEl>
                                          <p:spTgt spid="13"/>
                                        </p:tgtEl>
                                        <p:attrNameLst>
                                          <p:attrName>style.rotation</p:attrName>
                                        </p:attrNameLst>
                                      </p:cBhvr>
                                      <p:tavLst>
                                        <p:tav tm="0">
                                          <p:val>
                                            <p:fltVal val="90"/>
                                          </p:val>
                                        </p:tav>
                                        <p:tav tm="100000">
                                          <p:val>
                                            <p:fltVal val="0"/>
                                          </p:val>
                                        </p:tav>
                                      </p:tavLst>
                                    </p:anim>
                                    <p:animEffect transition="in" filter="fade">
                                      <p:cBhvr>
                                        <p:cTn id="2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3886200" y="6408171"/>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17</a:t>
            </a:fld>
            <a:endParaRPr dirty="0"/>
          </a:p>
        </p:txBody>
      </p:sp>
      <p:sp>
        <p:nvSpPr>
          <p:cNvPr id="2" name="object 2"/>
          <p:cNvSpPr txBox="1">
            <a:spLocks noGrp="1"/>
          </p:cNvSpPr>
          <p:nvPr>
            <p:ph type="title"/>
          </p:nvPr>
        </p:nvSpPr>
        <p:spPr>
          <a:xfrm>
            <a:off x="466613" y="630656"/>
            <a:ext cx="8001000" cy="505908"/>
          </a:xfrm>
          <a:prstGeom prst="rect">
            <a:avLst/>
          </a:prstGeom>
        </p:spPr>
        <p:txBody>
          <a:bodyPr vert="horz" wrap="square" lIns="0" tIns="13335" rIns="0" bIns="0" rtlCol="0">
            <a:spAutoFit/>
          </a:bodyPr>
          <a:lstStyle/>
          <a:p>
            <a:pPr marL="12700" algn="r">
              <a:spcBef>
                <a:spcPts val="105"/>
              </a:spcBef>
            </a:pPr>
            <a:r>
              <a:rPr lang="ru-RU" sz="3200" spc="-20" dirty="0">
                <a:solidFill>
                  <a:schemeClr val="bg1"/>
                </a:solidFill>
              </a:rPr>
              <a:t>Изоляция мгновенных снимков. Примеры</a:t>
            </a:r>
            <a:endParaRPr sz="3200" dirty="0">
              <a:solidFill>
                <a:schemeClr val="bg1"/>
              </a:solidFill>
            </a:endParaRPr>
          </a:p>
        </p:txBody>
      </p:sp>
      <p:sp>
        <p:nvSpPr>
          <p:cNvPr id="8" name="Прямоугольник 7"/>
          <p:cNvSpPr/>
          <p:nvPr/>
        </p:nvSpPr>
        <p:spPr>
          <a:xfrm>
            <a:off x="228600" y="1981200"/>
            <a:ext cx="5943600" cy="2862322"/>
          </a:xfrm>
          <a:prstGeom prst="rect">
            <a:avLst/>
          </a:prstGeom>
        </p:spPr>
        <p:txBody>
          <a:bodyPr wrap="square">
            <a:spAutoFit/>
          </a:bodyPr>
          <a:lstStyle/>
          <a:p>
            <a:r>
              <a:rPr lang="ru-RU" dirty="0"/>
              <a:t>3. Можно доказать, что кроме аномалии несогласованной записи SI допускает аномалию </a:t>
            </a:r>
            <a:r>
              <a:rPr lang="ru-RU" b="1" dirty="0"/>
              <a:t>только читающей транзакции</a:t>
            </a:r>
            <a:r>
              <a:rPr lang="ru-RU" dirty="0"/>
              <a:t>. Для того чтобы исключить эти аномалии, вводится вариант </a:t>
            </a:r>
            <a:r>
              <a:rPr lang="ru-RU" dirty="0" err="1"/>
              <a:t>сериализуемого</a:t>
            </a:r>
            <a:r>
              <a:rPr lang="ru-RU" dirty="0"/>
              <a:t> протокола SI (</a:t>
            </a:r>
            <a:r>
              <a:rPr lang="ru-RU" dirty="0" err="1"/>
              <a:t>serializable</a:t>
            </a:r>
            <a:r>
              <a:rPr lang="ru-RU" dirty="0"/>
              <a:t> </a:t>
            </a:r>
            <a:r>
              <a:rPr lang="ru-RU" dirty="0" err="1"/>
              <a:t>snapshot</a:t>
            </a:r>
            <a:endParaRPr lang="ru-RU" dirty="0"/>
          </a:p>
          <a:p>
            <a:r>
              <a:rPr lang="ru-RU" dirty="0" err="1"/>
              <a:t>isolation</a:t>
            </a:r>
            <a:r>
              <a:rPr lang="ru-RU" dirty="0"/>
              <a:t>, SSI). Формальное описание этого протокола основано на понятии </a:t>
            </a:r>
            <a:r>
              <a:rPr lang="ru-RU" b="1" dirty="0">
                <a:solidFill>
                  <a:srgbClr val="FF0000"/>
                </a:solidFill>
              </a:rPr>
              <a:t>зависимости</a:t>
            </a:r>
            <a:r>
              <a:rPr lang="ru-RU" dirty="0">
                <a:solidFill>
                  <a:srgbClr val="FF0000"/>
                </a:solidFill>
              </a:rPr>
              <a:t> </a:t>
            </a:r>
            <a:r>
              <a:rPr lang="ru-RU" dirty="0"/>
              <a:t>между транзакциями:</a:t>
            </a:r>
          </a:p>
          <a:p>
            <a:endParaRPr lang="ru-RU" dirty="0"/>
          </a:p>
          <a:p>
            <a:pPr marL="285750" indent="-285750">
              <a:buFont typeface="Arial" panose="020B0604020202020204" pitchFamily="34" charset="0"/>
              <a:buChar char="•"/>
            </a:pPr>
            <a:r>
              <a:rPr lang="ru-RU" dirty="0"/>
              <a:t>зависимость WR возникает, если t1</a:t>
            </a:r>
          </a:p>
          <a:p>
            <a:r>
              <a:rPr lang="ru-RU" dirty="0"/>
              <a:t>записывает некоторый объект, который читает t2: </a:t>
            </a:r>
          </a:p>
        </p:txBody>
      </p:sp>
      <p:pic>
        <p:nvPicPr>
          <p:cNvPr id="13" name="Рисунок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4195187"/>
            <a:ext cx="1066800" cy="447675"/>
          </a:xfrm>
          <a:prstGeom prst="rect">
            <a:avLst/>
          </a:prstGeom>
        </p:spPr>
      </p:pic>
      <p:sp>
        <p:nvSpPr>
          <p:cNvPr id="14" name="Прямоугольник 13"/>
          <p:cNvSpPr/>
          <p:nvPr/>
        </p:nvSpPr>
        <p:spPr>
          <a:xfrm>
            <a:off x="278842" y="4830674"/>
            <a:ext cx="5893358" cy="646331"/>
          </a:xfrm>
          <a:prstGeom prst="rect">
            <a:avLst/>
          </a:prstGeom>
        </p:spPr>
        <p:txBody>
          <a:bodyPr wrap="square">
            <a:spAutoFit/>
          </a:bodyPr>
          <a:lstStyle/>
          <a:p>
            <a:pPr marL="285750" indent="-285750">
              <a:buFont typeface="Arial" panose="020B0604020202020204" pitchFamily="34" charset="0"/>
              <a:buChar char="•"/>
            </a:pPr>
            <a:r>
              <a:rPr lang="ru-RU" dirty="0"/>
              <a:t>зависимость WW возникает, если t1</a:t>
            </a:r>
          </a:p>
          <a:p>
            <a:r>
              <a:rPr lang="ru-RU" dirty="0"/>
              <a:t>записывает некоторый объект, который t2 замещает:</a:t>
            </a:r>
          </a:p>
        </p:txBody>
      </p:sp>
      <p:pic>
        <p:nvPicPr>
          <p:cNvPr id="15" name="Рисунок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4990788"/>
            <a:ext cx="1171575" cy="495300"/>
          </a:xfrm>
          <a:prstGeom prst="rect">
            <a:avLst/>
          </a:prstGeom>
        </p:spPr>
      </p:pic>
      <p:sp>
        <p:nvSpPr>
          <p:cNvPr id="16" name="Прямоугольник 15"/>
          <p:cNvSpPr/>
          <p:nvPr/>
        </p:nvSpPr>
        <p:spPr>
          <a:xfrm>
            <a:off x="278842" y="5553670"/>
            <a:ext cx="5893358" cy="923330"/>
          </a:xfrm>
          <a:prstGeom prst="rect">
            <a:avLst/>
          </a:prstGeom>
        </p:spPr>
        <p:txBody>
          <a:bodyPr wrap="square">
            <a:spAutoFit/>
          </a:bodyPr>
          <a:lstStyle/>
          <a:p>
            <a:pPr>
              <a:buFont typeface="Arial" panose="020B0604020202020204" pitchFamily="34" charset="0"/>
              <a:buChar char="•"/>
            </a:pPr>
            <a:r>
              <a:rPr lang="ru-RU" dirty="0"/>
              <a:t> </a:t>
            </a:r>
            <a:r>
              <a:rPr lang="ru-RU" dirty="0" err="1"/>
              <a:t>антизависимость</a:t>
            </a:r>
            <a:r>
              <a:rPr lang="ru-RU" dirty="0"/>
              <a:t> RW возникает, если t1 записывает некоторый объект, а t2 читает предыдущее состояние этого объекта:</a:t>
            </a:r>
          </a:p>
        </p:txBody>
      </p:sp>
      <p:pic>
        <p:nvPicPr>
          <p:cNvPr id="17" name="Рисунок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2200" y="5822913"/>
            <a:ext cx="1133475" cy="485775"/>
          </a:xfrm>
          <a:prstGeom prst="rect">
            <a:avLst/>
          </a:prstGeom>
        </p:spPr>
      </p:pic>
      <p:pic>
        <p:nvPicPr>
          <p:cNvPr id="18" name="Рисунок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2200" y="2671762"/>
            <a:ext cx="2943225" cy="504825"/>
          </a:xfrm>
          <a:prstGeom prst="rect">
            <a:avLst/>
          </a:prstGeom>
        </p:spPr>
      </p:pic>
      <p:sp>
        <p:nvSpPr>
          <p:cNvPr id="19" name="Овальная выноска 18"/>
          <p:cNvSpPr/>
          <p:nvPr/>
        </p:nvSpPr>
        <p:spPr>
          <a:xfrm>
            <a:off x="1447800" y="1828800"/>
            <a:ext cx="3505200" cy="2366387"/>
          </a:xfrm>
          <a:prstGeom prst="wedgeEllipseCallout">
            <a:avLst>
              <a:gd name="adj1" fmla="val 85487"/>
              <a:gd name="adj2" fmla="val -4546"/>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rgbClr val="FF0000"/>
                </a:solidFill>
              </a:rPr>
              <a:t>Имеются конфликты между всеми парами транзакций, однако зависимость</a:t>
            </a:r>
          </a:p>
          <a:p>
            <a:pPr algn="ctr"/>
            <a:r>
              <a:rPr lang="ru-RU" dirty="0">
                <a:solidFill>
                  <a:srgbClr val="FF0000"/>
                </a:solidFill>
              </a:rPr>
              <a:t>есть только между первой и второй транзакциями.</a:t>
            </a:r>
          </a:p>
        </p:txBody>
      </p:sp>
    </p:spTree>
    <p:extLst>
      <p:ext uri="{BB962C8B-B14F-4D97-AF65-F5344CB8AC3E}">
        <p14:creationId xmlns:p14="http://schemas.microsoft.com/office/powerpoint/2010/main" val="303507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3886200" y="6408171"/>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18</a:t>
            </a:fld>
            <a:endParaRPr dirty="0"/>
          </a:p>
        </p:txBody>
      </p:sp>
      <p:sp>
        <p:nvSpPr>
          <p:cNvPr id="2" name="object 2"/>
          <p:cNvSpPr txBox="1">
            <a:spLocks noGrp="1"/>
          </p:cNvSpPr>
          <p:nvPr>
            <p:ph type="title"/>
          </p:nvPr>
        </p:nvSpPr>
        <p:spPr>
          <a:xfrm>
            <a:off x="466613" y="859990"/>
            <a:ext cx="8001000" cy="505908"/>
          </a:xfrm>
          <a:prstGeom prst="rect">
            <a:avLst/>
          </a:prstGeom>
        </p:spPr>
        <p:txBody>
          <a:bodyPr vert="horz" wrap="square" lIns="0" tIns="13335" rIns="0" bIns="0" rtlCol="0">
            <a:spAutoFit/>
          </a:bodyPr>
          <a:lstStyle/>
          <a:p>
            <a:pPr marL="12700" algn="r">
              <a:spcBef>
                <a:spcPts val="105"/>
              </a:spcBef>
            </a:pPr>
            <a:r>
              <a:rPr lang="ru-RU" sz="3200" spc="-20" dirty="0">
                <a:solidFill>
                  <a:schemeClr val="bg1"/>
                </a:solidFill>
              </a:rPr>
              <a:t>Изоляция мгновенных снимков . Примеры</a:t>
            </a:r>
            <a:endParaRPr sz="3200" dirty="0">
              <a:solidFill>
                <a:schemeClr val="bg1"/>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057400"/>
            <a:ext cx="2257425" cy="1628775"/>
          </a:xfrm>
          <a:prstGeom prst="rect">
            <a:avLst/>
          </a:prstGeom>
        </p:spPr>
      </p:pic>
      <p:pic>
        <p:nvPicPr>
          <p:cNvPr id="20" name="Рисунок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2467498"/>
            <a:ext cx="3219450" cy="571500"/>
          </a:xfrm>
          <a:prstGeom prst="rect">
            <a:avLst/>
          </a:prstGeom>
        </p:spPr>
      </p:pic>
      <p:sp>
        <p:nvSpPr>
          <p:cNvPr id="4" name="Прямоугольник 3"/>
          <p:cNvSpPr/>
          <p:nvPr/>
        </p:nvSpPr>
        <p:spPr>
          <a:xfrm>
            <a:off x="228600" y="2057400"/>
            <a:ext cx="3740126" cy="369332"/>
          </a:xfrm>
          <a:prstGeom prst="rect">
            <a:avLst/>
          </a:prstGeom>
        </p:spPr>
        <p:txBody>
          <a:bodyPr wrap="none">
            <a:spAutoFit/>
          </a:bodyPr>
          <a:lstStyle/>
          <a:p>
            <a:r>
              <a:rPr lang="ru-RU" dirty="0"/>
              <a:t>Аномалия несогласованной записи </a:t>
            </a:r>
          </a:p>
        </p:txBody>
      </p:sp>
      <p:sp>
        <p:nvSpPr>
          <p:cNvPr id="5" name="Прямоугольник 4"/>
          <p:cNvSpPr/>
          <p:nvPr/>
        </p:nvSpPr>
        <p:spPr>
          <a:xfrm>
            <a:off x="307523" y="3437765"/>
            <a:ext cx="4241867" cy="369332"/>
          </a:xfrm>
          <a:prstGeom prst="rect">
            <a:avLst/>
          </a:prstGeom>
        </p:spPr>
        <p:txBody>
          <a:bodyPr wrap="none">
            <a:spAutoFit/>
          </a:bodyPr>
          <a:lstStyle/>
          <a:p>
            <a:r>
              <a:rPr lang="ru-RU" dirty="0"/>
              <a:t>Аномалия только читающей транзакции</a:t>
            </a:r>
          </a:p>
        </p:txBody>
      </p:sp>
      <p:pic>
        <p:nvPicPr>
          <p:cNvPr id="9" name="Рисунок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6400" y="3807097"/>
            <a:ext cx="3438525" cy="2705100"/>
          </a:xfrm>
          <a:prstGeom prst="rect">
            <a:avLst/>
          </a:prstGeom>
        </p:spPr>
      </p:pic>
      <p:pic>
        <p:nvPicPr>
          <p:cNvPr id="7" name="Рисунок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400" y="3886200"/>
            <a:ext cx="5324475" cy="600075"/>
          </a:xfrm>
          <a:prstGeom prst="rect">
            <a:avLst/>
          </a:prstGeom>
        </p:spPr>
      </p:pic>
      <p:sp>
        <p:nvSpPr>
          <p:cNvPr id="10" name="Прямоугольник 9"/>
          <p:cNvSpPr/>
          <p:nvPr/>
        </p:nvSpPr>
        <p:spPr>
          <a:xfrm>
            <a:off x="437004" y="4498599"/>
            <a:ext cx="3696846" cy="369332"/>
          </a:xfrm>
          <a:prstGeom prst="rect">
            <a:avLst/>
          </a:prstGeom>
        </p:spPr>
        <p:txBody>
          <a:bodyPr wrap="none">
            <a:spAutoFit/>
          </a:bodyPr>
          <a:lstStyle/>
          <a:p>
            <a:r>
              <a:rPr lang="ru-RU" dirty="0"/>
              <a:t>Имеются следующие зависимости:</a:t>
            </a:r>
          </a:p>
        </p:txBody>
      </p:sp>
      <p:pic>
        <p:nvPicPr>
          <p:cNvPr id="11" name="Рисунок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0826" y="4931047"/>
            <a:ext cx="2047875" cy="1581150"/>
          </a:xfrm>
          <a:prstGeom prst="rect">
            <a:avLst/>
          </a:prstGeom>
        </p:spPr>
      </p:pic>
    </p:spTree>
    <p:extLst>
      <p:ext uri="{BB962C8B-B14F-4D97-AF65-F5344CB8AC3E}">
        <p14:creationId xmlns:p14="http://schemas.microsoft.com/office/powerpoint/2010/main" val="1961069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3886200" y="6408171"/>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19</a:t>
            </a:fld>
            <a:endParaRPr dirty="0"/>
          </a:p>
        </p:txBody>
      </p:sp>
      <p:sp>
        <p:nvSpPr>
          <p:cNvPr id="2" name="object 2"/>
          <p:cNvSpPr txBox="1">
            <a:spLocks noGrp="1"/>
          </p:cNvSpPr>
          <p:nvPr>
            <p:ph type="title"/>
          </p:nvPr>
        </p:nvSpPr>
        <p:spPr>
          <a:xfrm>
            <a:off x="191059" y="583382"/>
            <a:ext cx="8933359" cy="444352"/>
          </a:xfrm>
          <a:prstGeom prst="rect">
            <a:avLst/>
          </a:prstGeom>
        </p:spPr>
        <p:txBody>
          <a:bodyPr vert="horz" wrap="square" lIns="0" tIns="13335" rIns="0" bIns="0" rtlCol="0">
            <a:spAutoFit/>
          </a:bodyPr>
          <a:lstStyle/>
          <a:p>
            <a:pPr marL="12700">
              <a:spcBef>
                <a:spcPts val="105"/>
              </a:spcBef>
            </a:pPr>
            <a:r>
              <a:rPr lang="ru-RU" sz="2800" spc="-20" dirty="0">
                <a:solidFill>
                  <a:schemeClr val="bg1"/>
                </a:solidFill>
              </a:rPr>
              <a:t>Расписания с множественными версиями данных</a:t>
            </a:r>
            <a:endParaRPr sz="2800" dirty="0">
              <a:solidFill>
                <a:schemeClr val="bg1"/>
              </a:solidFill>
            </a:endParaRPr>
          </a:p>
        </p:txBody>
      </p:sp>
      <p:sp>
        <p:nvSpPr>
          <p:cNvPr id="3" name="Прямоугольник 2"/>
          <p:cNvSpPr/>
          <p:nvPr/>
        </p:nvSpPr>
        <p:spPr>
          <a:xfrm>
            <a:off x="228600" y="2057400"/>
            <a:ext cx="4572000" cy="1200329"/>
          </a:xfrm>
          <a:prstGeom prst="rect">
            <a:avLst/>
          </a:prstGeom>
        </p:spPr>
        <p:txBody>
          <a:bodyPr>
            <a:spAutoFit/>
          </a:bodyPr>
          <a:lstStyle/>
          <a:p>
            <a:pPr>
              <a:spcBef>
                <a:spcPts val="600"/>
              </a:spcBef>
            </a:pPr>
            <a:r>
              <a:rPr lang="ru-RU" dirty="0"/>
              <a:t>Одной из </a:t>
            </a:r>
            <a:r>
              <a:rPr lang="ru-RU" b="1" dirty="0">
                <a:solidFill>
                  <a:srgbClr val="FF0000"/>
                </a:solidFill>
              </a:rPr>
              <a:t>причин обрыва </a:t>
            </a:r>
            <a:r>
              <a:rPr lang="ru-RU" dirty="0"/>
              <a:t>транзакции может быть попытка чтения данных, которые уже изменены другой, логически более поздней транзакцией.</a:t>
            </a:r>
          </a:p>
        </p:txBody>
      </p:sp>
      <p:sp>
        <p:nvSpPr>
          <p:cNvPr id="4" name="Стрелка вправо 3"/>
          <p:cNvSpPr/>
          <p:nvPr/>
        </p:nvSpPr>
        <p:spPr>
          <a:xfrm>
            <a:off x="4800600" y="2657564"/>
            <a:ext cx="533400" cy="238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p:cNvSpPr/>
          <p:nvPr/>
        </p:nvSpPr>
        <p:spPr>
          <a:xfrm>
            <a:off x="5539991" y="2438400"/>
            <a:ext cx="3375409" cy="1200329"/>
          </a:xfrm>
          <a:prstGeom prst="rect">
            <a:avLst/>
          </a:prstGeom>
        </p:spPr>
        <p:txBody>
          <a:bodyPr wrap="square">
            <a:spAutoFit/>
          </a:bodyPr>
          <a:lstStyle/>
          <a:p>
            <a:pPr algn="just">
              <a:spcBef>
                <a:spcPts val="600"/>
              </a:spcBef>
            </a:pPr>
            <a:r>
              <a:rPr lang="ru-RU" dirty="0"/>
              <a:t>Попытаемся выполнить ее, используя немного </a:t>
            </a:r>
            <a:r>
              <a:rPr lang="ru-RU" b="1" dirty="0">
                <a:solidFill>
                  <a:srgbClr val="FF0000"/>
                </a:solidFill>
              </a:rPr>
              <a:t>устаревшие</a:t>
            </a:r>
            <a:r>
              <a:rPr lang="ru-RU" dirty="0">
                <a:solidFill>
                  <a:srgbClr val="FF0000"/>
                </a:solidFill>
              </a:rPr>
              <a:t> </a:t>
            </a:r>
            <a:r>
              <a:rPr lang="ru-RU" dirty="0"/>
              <a:t>значения необходимых ей элементов данных. </a:t>
            </a:r>
          </a:p>
        </p:txBody>
      </p:sp>
      <p:sp>
        <p:nvSpPr>
          <p:cNvPr id="7" name="Прямоугольник 6"/>
          <p:cNvSpPr/>
          <p:nvPr/>
        </p:nvSpPr>
        <p:spPr>
          <a:xfrm>
            <a:off x="4657740" y="3702507"/>
            <a:ext cx="4127870" cy="646331"/>
          </a:xfrm>
          <a:prstGeom prst="rect">
            <a:avLst/>
          </a:prstGeom>
        </p:spPr>
        <p:txBody>
          <a:bodyPr wrap="square">
            <a:spAutoFit/>
          </a:bodyPr>
          <a:lstStyle/>
          <a:p>
            <a:pPr algn="just"/>
            <a:r>
              <a:rPr lang="ru-RU" dirty="0"/>
              <a:t>Каждая транзакция видит только </a:t>
            </a:r>
            <a:r>
              <a:rPr lang="ru-RU" b="1" dirty="0">
                <a:solidFill>
                  <a:srgbClr val="FF0000"/>
                </a:solidFill>
              </a:rPr>
              <a:t>одну</a:t>
            </a:r>
            <a:r>
              <a:rPr lang="ru-RU" dirty="0">
                <a:solidFill>
                  <a:srgbClr val="FF0000"/>
                </a:solidFill>
              </a:rPr>
              <a:t> </a:t>
            </a:r>
            <a:r>
              <a:rPr lang="ru-RU" dirty="0"/>
              <a:t>согласованную версию базы данных. </a:t>
            </a:r>
          </a:p>
        </p:txBody>
      </p:sp>
      <p:sp>
        <p:nvSpPr>
          <p:cNvPr id="8" name="Стрелка вправо 7"/>
          <p:cNvSpPr/>
          <p:nvPr/>
        </p:nvSpPr>
        <p:spPr>
          <a:xfrm rot="20621124">
            <a:off x="3883216" y="4205176"/>
            <a:ext cx="749490" cy="2873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304800" y="3560802"/>
            <a:ext cx="3429000" cy="2585323"/>
          </a:xfrm>
          <a:prstGeom prst="rect">
            <a:avLst/>
          </a:prstGeom>
        </p:spPr>
        <p:txBody>
          <a:bodyPr wrap="square">
            <a:spAutoFit/>
          </a:bodyPr>
          <a:lstStyle/>
          <a:p>
            <a:pPr algn="just"/>
            <a:r>
              <a:rPr lang="ru-RU" dirty="0"/>
              <a:t>Использование </a:t>
            </a:r>
            <a:r>
              <a:rPr lang="ru-RU" b="1" dirty="0">
                <a:solidFill>
                  <a:srgbClr val="FF0000"/>
                </a:solidFill>
              </a:rPr>
              <a:t>множественных версий </a:t>
            </a:r>
            <a:r>
              <a:rPr lang="ru-RU" dirty="0"/>
              <a:t>данных для управления транзакциями не связано с каким-либо конкретным методом управления транзакциями и может рассматриваться в сочетании с различными критериями корректности.</a:t>
            </a:r>
          </a:p>
        </p:txBody>
      </p:sp>
      <p:sp>
        <p:nvSpPr>
          <p:cNvPr id="10" name="Стрелка вправо 9"/>
          <p:cNvSpPr/>
          <p:nvPr/>
        </p:nvSpPr>
        <p:spPr>
          <a:xfrm rot="9536011">
            <a:off x="3784147" y="3430462"/>
            <a:ext cx="1747185" cy="270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p:nvSpPr>
        <p:spPr>
          <a:xfrm>
            <a:off x="4785733" y="4524434"/>
            <a:ext cx="3839513" cy="369332"/>
          </a:xfrm>
          <a:prstGeom prst="rect">
            <a:avLst/>
          </a:prstGeom>
          <a:solidFill>
            <a:schemeClr val="accent6">
              <a:lumMod val="20000"/>
              <a:lumOff val="80000"/>
            </a:schemeClr>
          </a:solidFill>
          <a:ln>
            <a:solidFill>
              <a:schemeClr val="accent1"/>
            </a:solidFill>
          </a:ln>
          <a:effectLst>
            <a:outerShdw blurRad="50800" dist="38100" dir="2700000" algn="tl" rotWithShape="0">
              <a:prstClr val="black">
                <a:alpha val="40000"/>
              </a:prstClr>
            </a:outerShdw>
          </a:effectLst>
        </p:spPr>
        <p:txBody>
          <a:bodyPr wrap="none">
            <a:spAutoFit/>
          </a:bodyPr>
          <a:lstStyle/>
          <a:p>
            <a:pPr algn="ctr"/>
            <a:r>
              <a:rPr lang="ru-RU" dirty="0"/>
              <a:t>Формализовать </a:t>
            </a:r>
            <a:r>
              <a:rPr lang="ru-RU" dirty="0" err="1"/>
              <a:t>многоверсионность</a:t>
            </a:r>
            <a:endParaRPr lang="ru-RU" dirty="0"/>
          </a:p>
        </p:txBody>
      </p:sp>
      <p:sp>
        <p:nvSpPr>
          <p:cNvPr id="12" name="Прямоугольник 11"/>
          <p:cNvSpPr/>
          <p:nvPr/>
        </p:nvSpPr>
        <p:spPr>
          <a:xfrm>
            <a:off x="4798712" y="5105400"/>
            <a:ext cx="3826534" cy="646331"/>
          </a:xfrm>
          <a:prstGeom prst="rect">
            <a:avLst/>
          </a:prstGeom>
          <a:solidFill>
            <a:schemeClr val="accent6">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algn="ctr"/>
            <a:r>
              <a:rPr lang="ru-RU" dirty="0"/>
              <a:t>Пересмотреть определения историй и расписаний</a:t>
            </a:r>
          </a:p>
        </p:txBody>
      </p:sp>
      <p:sp>
        <p:nvSpPr>
          <p:cNvPr id="13" name="Прямоугольник 12"/>
          <p:cNvSpPr/>
          <p:nvPr/>
        </p:nvSpPr>
        <p:spPr>
          <a:xfrm>
            <a:off x="4811691" y="5943600"/>
            <a:ext cx="3826534" cy="646331"/>
          </a:xfrm>
          <a:prstGeom prst="rect">
            <a:avLst/>
          </a:prstGeom>
          <a:solidFill>
            <a:schemeClr val="accent6">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algn="ctr"/>
            <a:r>
              <a:rPr lang="ru-RU" dirty="0"/>
              <a:t>Пересмотреть определения критериев корректности</a:t>
            </a:r>
          </a:p>
        </p:txBody>
      </p:sp>
    </p:spTree>
    <p:extLst>
      <p:ext uri="{BB962C8B-B14F-4D97-AF65-F5344CB8AC3E}">
        <p14:creationId xmlns:p14="http://schemas.microsoft.com/office/powerpoint/2010/main" val="3107015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
        <p:nvSpPr>
          <p:cNvPr id="2" name="object 2"/>
          <p:cNvSpPr txBox="1">
            <a:spLocks noGrp="1"/>
          </p:cNvSpPr>
          <p:nvPr>
            <p:ph type="title"/>
          </p:nvPr>
        </p:nvSpPr>
        <p:spPr>
          <a:xfrm>
            <a:off x="1740566" y="464592"/>
            <a:ext cx="5662295" cy="690574"/>
          </a:xfrm>
          <a:prstGeom prst="rect">
            <a:avLst/>
          </a:prstGeom>
        </p:spPr>
        <p:txBody>
          <a:bodyPr vert="horz" wrap="square" lIns="0" tIns="13335" rIns="0" bIns="0" rtlCol="0">
            <a:spAutoFit/>
          </a:bodyPr>
          <a:lstStyle/>
          <a:p>
            <a:pPr marL="12700">
              <a:lnSpc>
                <a:spcPct val="100000"/>
              </a:lnSpc>
              <a:spcBef>
                <a:spcPts val="105"/>
              </a:spcBef>
            </a:pPr>
            <a:r>
              <a:rPr lang="ru-RU" sz="4400" spc="-20" dirty="0">
                <a:solidFill>
                  <a:schemeClr val="bg1"/>
                </a:solidFill>
              </a:rPr>
              <a:t>Содержание</a:t>
            </a:r>
            <a:endParaRPr sz="4400" dirty="0">
              <a:solidFill>
                <a:schemeClr val="bg1"/>
              </a:solidFill>
            </a:endParaRPr>
          </a:p>
        </p:txBody>
      </p:sp>
      <p:sp>
        <p:nvSpPr>
          <p:cNvPr id="3" name="TextBox 2"/>
          <p:cNvSpPr txBox="1"/>
          <p:nvPr/>
        </p:nvSpPr>
        <p:spPr>
          <a:xfrm>
            <a:off x="1371600" y="2819400"/>
            <a:ext cx="7239000" cy="1461939"/>
          </a:xfrm>
          <a:prstGeom prst="rect">
            <a:avLst/>
          </a:prstGeom>
          <a:noFill/>
        </p:spPr>
        <p:txBody>
          <a:bodyPr wrap="square" rtlCol="0">
            <a:spAutoFit/>
          </a:bodyPr>
          <a:lstStyle/>
          <a:p>
            <a:pPr marL="342900" indent="-342900" algn="just">
              <a:spcBef>
                <a:spcPts val="600"/>
              </a:spcBef>
              <a:buAutoNum type="arabicPeriod"/>
            </a:pPr>
            <a:r>
              <a:rPr lang="ru-RU" sz="2800" b="1" dirty="0"/>
              <a:t>Теоретические модели, описывающие управление транзакциями </a:t>
            </a:r>
          </a:p>
          <a:p>
            <a:pPr marL="342900" indent="-342900" algn="just">
              <a:spcBef>
                <a:spcPts val="600"/>
              </a:spcBef>
              <a:buAutoNum type="arabicPeriod"/>
            </a:pPr>
            <a:r>
              <a:rPr lang="ru-RU" sz="2800" b="1" spc="-20" dirty="0"/>
              <a:t>Изоляция мгновенных снимков</a:t>
            </a:r>
            <a:endParaRPr lang="ru-RU" sz="2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3886200" y="6408171"/>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20</a:t>
            </a:fld>
            <a:endParaRPr dirty="0"/>
          </a:p>
        </p:txBody>
      </p:sp>
      <p:sp>
        <p:nvSpPr>
          <p:cNvPr id="2" name="object 2"/>
          <p:cNvSpPr txBox="1">
            <a:spLocks noGrp="1"/>
          </p:cNvSpPr>
          <p:nvPr>
            <p:ph type="title"/>
          </p:nvPr>
        </p:nvSpPr>
        <p:spPr>
          <a:xfrm>
            <a:off x="571500" y="526123"/>
            <a:ext cx="8001000" cy="998350"/>
          </a:xfrm>
          <a:prstGeom prst="rect">
            <a:avLst/>
          </a:prstGeom>
        </p:spPr>
        <p:txBody>
          <a:bodyPr vert="horz" wrap="square" lIns="0" tIns="13335" rIns="0" bIns="0" rtlCol="0">
            <a:spAutoFit/>
          </a:bodyPr>
          <a:lstStyle/>
          <a:p>
            <a:pPr marL="12700">
              <a:spcBef>
                <a:spcPts val="105"/>
              </a:spcBef>
            </a:pPr>
            <a:r>
              <a:rPr lang="ru-RU" sz="3200" spc="-20" dirty="0">
                <a:solidFill>
                  <a:schemeClr val="bg1"/>
                </a:solidFill>
              </a:rPr>
              <a:t>Расписания с множественными версиями данных (продолжение)</a:t>
            </a:r>
            <a:endParaRPr sz="3200" dirty="0">
              <a:solidFill>
                <a:schemeClr val="bg1"/>
              </a:solidFill>
            </a:endParaRPr>
          </a:p>
        </p:txBody>
      </p:sp>
      <p:sp>
        <p:nvSpPr>
          <p:cNvPr id="3" name="Прямоугольник 2"/>
          <p:cNvSpPr/>
          <p:nvPr/>
        </p:nvSpPr>
        <p:spPr>
          <a:xfrm>
            <a:off x="228600" y="2057400"/>
            <a:ext cx="4572000" cy="1077218"/>
          </a:xfrm>
          <a:prstGeom prst="rect">
            <a:avLst/>
          </a:prstGeom>
        </p:spPr>
        <p:txBody>
          <a:bodyPr>
            <a:spAutoFit/>
          </a:bodyPr>
          <a:lstStyle/>
          <a:p>
            <a:pPr>
              <a:spcBef>
                <a:spcPts val="600"/>
              </a:spcBef>
            </a:pPr>
            <a:r>
              <a:rPr lang="ru-RU" dirty="0"/>
              <a:t>Версии одного элемента данных:</a:t>
            </a:r>
          </a:p>
          <a:p>
            <a:pPr marL="285750" indent="-285750">
              <a:spcBef>
                <a:spcPts val="600"/>
              </a:spcBef>
              <a:buFont typeface="Arial" panose="020B0604020202020204" pitchFamily="34" charset="0"/>
              <a:buChar char="•"/>
            </a:pPr>
            <a:r>
              <a:rPr lang="ru-RU" dirty="0"/>
              <a:t>записанных </a:t>
            </a:r>
            <a:r>
              <a:rPr lang="en-US" dirty="0" err="1"/>
              <a:t>i</a:t>
            </a:r>
            <a:r>
              <a:rPr lang="ru-RU" dirty="0"/>
              <a:t>-ой транзакцией</a:t>
            </a:r>
          </a:p>
          <a:p>
            <a:pPr marL="285750" indent="-285750">
              <a:spcBef>
                <a:spcPts val="600"/>
              </a:spcBef>
              <a:buFont typeface="Arial" panose="020B0604020202020204" pitchFamily="34" charset="0"/>
              <a:buChar char="•"/>
            </a:pPr>
            <a:r>
              <a:rPr lang="ru-RU" dirty="0"/>
              <a:t>читаемых </a:t>
            </a:r>
            <a:r>
              <a:rPr lang="en-US" dirty="0"/>
              <a:t>j-</a:t>
            </a:r>
            <a:r>
              <a:rPr lang="ru-RU" dirty="0"/>
              <a:t>ой транзакцией</a:t>
            </a:r>
          </a:p>
        </p:txBody>
      </p:sp>
      <p:sp>
        <p:nvSpPr>
          <p:cNvPr id="4" name="Стрелка вправо 3"/>
          <p:cNvSpPr/>
          <p:nvPr/>
        </p:nvSpPr>
        <p:spPr>
          <a:xfrm>
            <a:off x="4040585" y="2733764"/>
            <a:ext cx="533400" cy="238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p:nvSpPr>
        <p:spPr>
          <a:xfrm>
            <a:off x="5050338" y="5299293"/>
            <a:ext cx="3892412" cy="369332"/>
          </a:xfrm>
          <a:prstGeom prst="rect">
            <a:avLst/>
          </a:prstGeom>
          <a:solidFill>
            <a:schemeClr val="accent6">
              <a:lumMod val="20000"/>
              <a:lumOff val="80000"/>
            </a:schemeClr>
          </a:solidFill>
          <a:ln>
            <a:solidFill>
              <a:schemeClr val="accent1"/>
            </a:solidFill>
          </a:ln>
          <a:effectLst>
            <a:outerShdw blurRad="50800" dist="38100" dir="2700000" algn="tl" rotWithShape="0">
              <a:prstClr val="black">
                <a:alpha val="40000"/>
              </a:prstClr>
            </a:outerShdw>
          </a:effectLst>
        </p:spPr>
        <p:txBody>
          <a:bodyPr wrap="none">
            <a:spAutoFit/>
          </a:bodyPr>
          <a:lstStyle/>
          <a:p>
            <a:pPr algn="ctr"/>
            <a:r>
              <a:rPr lang="ru-RU" dirty="0"/>
              <a:t>Корректное при </a:t>
            </a:r>
            <a:r>
              <a:rPr lang="ru-RU" dirty="0" err="1"/>
              <a:t>многоверсионности</a:t>
            </a:r>
            <a:endParaRPr lang="ru-RU" dirty="0"/>
          </a:p>
        </p:txBody>
      </p:sp>
      <p:sp>
        <p:nvSpPr>
          <p:cNvPr id="13" name="Прямоугольник 12"/>
          <p:cNvSpPr/>
          <p:nvPr/>
        </p:nvSpPr>
        <p:spPr>
          <a:xfrm>
            <a:off x="5867400" y="5943600"/>
            <a:ext cx="2590800" cy="646331"/>
          </a:xfrm>
          <a:prstGeom prst="rect">
            <a:avLst/>
          </a:prstGeom>
          <a:solidFill>
            <a:schemeClr val="accent6">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algn="ctr"/>
            <a:r>
              <a:rPr lang="ru-RU" dirty="0"/>
              <a:t>Аномалия потерянного обновления</a:t>
            </a:r>
          </a:p>
        </p:txBody>
      </p:sp>
      <p:pic>
        <p:nvPicPr>
          <p:cNvPr id="14" name="Рисунок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0338" y="2357884"/>
            <a:ext cx="962025" cy="476250"/>
          </a:xfrm>
          <a:prstGeom prst="rect">
            <a:avLst/>
          </a:prstGeom>
        </p:spPr>
      </p:pic>
      <p:pic>
        <p:nvPicPr>
          <p:cNvPr id="15" name="Рисунок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3200" y="2971800"/>
            <a:ext cx="876300" cy="476250"/>
          </a:xfrm>
          <a:prstGeom prst="rect">
            <a:avLst/>
          </a:prstGeom>
        </p:spPr>
      </p:pic>
      <p:sp>
        <p:nvSpPr>
          <p:cNvPr id="16" name="Прямоугольник 15"/>
          <p:cNvSpPr/>
          <p:nvPr/>
        </p:nvSpPr>
        <p:spPr>
          <a:xfrm>
            <a:off x="6404258" y="2648634"/>
            <a:ext cx="2587342" cy="1200329"/>
          </a:xfrm>
          <a:prstGeom prst="rect">
            <a:avLst/>
          </a:prstGeom>
          <a:ln>
            <a:solidFill>
              <a:schemeClr val="accent1"/>
            </a:solidFill>
          </a:ln>
        </p:spPr>
        <p:txBody>
          <a:bodyPr wrap="square">
            <a:spAutoFit/>
          </a:bodyPr>
          <a:lstStyle/>
          <a:p>
            <a:pPr algn="ctr"/>
            <a:r>
              <a:rPr lang="ru-RU" dirty="0"/>
              <a:t>Любая операция записи создает новую версию. </a:t>
            </a:r>
          </a:p>
          <a:p>
            <a:pPr algn="ctr"/>
            <a:r>
              <a:rPr lang="ru-RU" i="1" dirty="0"/>
              <a:t>Х</a:t>
            </a:r>
            <a:r>
              <a:rPr lang="ru-RU" dirty="0"/>
              <a:t>0 – начальное значение.</a:t>
            </a:r>
          </a:p>
        </p:txBody>
      </p:sp>
      <p:pic>
        <p:nvPicPr>
          <p:cNvPr id="17" name="Рисунок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6800" y="3595635"/>
            <a:ext cx="1447800" cy="304800"/>
          </a:xfrm>
          <a:prstGeom prst="rect">
            <a:avLst/>
          </a:prstGeom>
        </p:spPr>
      </p:pic>
      <p:sp>
        <p:nvSpPr>
          <p:cNvPr id="18" name="Прямоугольник 17"/>
          <p:cNvSpPr/>
          <p:nvPr/>
        </p:nvSpPr>
        <p:spPr>
          <a:xfrm>
            <a:off x="213733" y="3306558"/>
            <a:ext cx="4324350" cy="1785104"/>
          </a:xfrm>
          <a:prstGeom prst="rect">
            <a:avLst/>
          </a:prstGeom>
        </p:spPr>
        <p:txBody>
          <a:bodyPr wrap="square">
            <a:spAutoFit/>
          </a:bodyPr>
          <a:lstStyle/>
          <a:p>
            <a:pPr>
              <a:spcBef>
                <a:spcPts val="600"/>
              </a:spcBef>
            </a:pPr>
            <a:r>
              <a:rPr lang="ru-RU" dirty="0"/>
              <a:t>Пример: </a:t>
            </a:r>
          </a:p>
          <a:p>
            <a:pPr>
              <a:spcBef>
                <a:spcPts val="600"/>
              </a:spcBef>
            </a:pPr>
            <a:endParaRPr lang="ru-RU" dirty="0"/>
          </a:p>
          <a:p>
            <a:pPr>
              <a:spcBef>
                <a:spcPts val="600"/>
              </a:spcBef>
            </a:pPr>
            <a:endParaRPr lang="ru-RU" dirty="0"/>
          </a:p>
          <a:p>
            <a:pPr marL="342900" indent="-342900">
              <a:spcBef>
                <a:spcPts val="600"/>
              </a:spcBef>
              <a:buAutoNum type="arabicPeriod"/>
            </a:pPr>
            <a:r>
              <a:rPr lang="ru-RU" dirty="0" err="1"/>
              <a:t>Моноверсионное</a:t>
            </a:r>
            <a:r>
              <a:rPr lang="ru-RU" dirty="0"/>
              <a:t> расписание.</a:t>
            </a:r>
          </a:p>
          <a:p>
            <a:pPr marL="342900" indent="-342900">
              <a:spcBef>
                <a:spcPts val="600"/>
              </a:spcBef>
              <a:buAutoNum type="arabicPeriod"/>
            </a:pPr>
            <a:r>
              <a:rPr lang="ru-RU" dirty="0"/>
              <a:t>Аномалия несогласованного чтения.</a:t>
            </a:r>
          </a:p>
        </p:txBody>
      </p:sp>
      <p:pic>
        <p:nvPicPr>
          <p:cNvPr id="19" name="Рисунок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919" y="3690513"/>
            <a:ext cx="4324350" cy="542925"/>
          </a:xfrm>
          <a:prstGeom prst="rect">
            <a:avLst/>
          </a:prstGeom>
        </p:spPr>
      </p:pic>
      <p:pic>
        <p:nvPicPr>
          <p:cNvPr id="20" name="Рисунок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0774" y="5299293"/>
            <a:ext cx="4286250" cy="447675"/>
          </a:xfrm>
          <a:prstGeom prst="rect">
            <a:avLst/>
          </a:prstGeom>
        </p:spPr>
      </p:pic>
      <p:sp>
        <p:nvSpPr>
          <p:cNvPr id="21" name="Стрелка вправо 20"/>
          <p:cNvSpPr/>
          <p:nvPr/>
        </p:nvSpPr>
        <p:spPr>
          <a:xfrm rot="10800000">
            <a:off x="4538082" y="5364941"/>
            <a:ext cx="442341" cy="238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2" name="Рисунок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48" y="5819090"/>
            <a:ext cx="5162550" cy="447675"/>
          </a:xfrm>
          <a:prstGeom prst="rect">
            <a:avLst/>
          </a:prstGeom>
        </p:spPr>
      </p:pic>
      <p:sp>
        <p:nvSpPr>
          <p:cNvPr id="23" name="Стрелка вправо 22"/>
          <p:cNvSpPr/>
          <p:nvPr/>
        </p:nvSpPr>
        <p:spPr>
          <a:xfrm rot="10800000">
            <a:off x="5324998" y="5923909"/>
            <a:ext cx="442341" cy="238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188277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3886200" y="6408171"/>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21</a:t>
            </a:fld>
            <a:endParaRPr dirty="0"/>
          </a:p>
        </p:txBody>
      </p:sp>
      <p:sp>
        <p:nvSpPr>
          <p:cNvPr id="2" name="object 2"/>
          <p:cNvSpPr txBox="1">
            <a:spLocks noGrp="1"/>
          </p:cNvSpPr>
          <p:nvPr>
            <p:ph type="title"/>
          </p:nvPr>
        </p:nvSpPr>
        <p:spPr>
          <a:xfrm>
            <a:off x="-1828800" y="666408"/>
            <a:ext cx="8001000" cy="505908"/>
          </a:xfrm>
          <a:prstGeom prst="rect">
            <a:avLst/>
          </a:prstGeom>
        </p:spPr>
        <p:txBody>
          <a:bodyPr vert="horz" wrap="square" lIns="0" tIns="13335" rIns="0" bIns="0" rtlCol="0">
            <a:spAutoFit/>
          </a:bodyPr>
          <a:lstStyle/>
          <a:p>
            <a:pPr marL="12700" algn="r">
              <a:spcBef>
                <a:spcPts val="105"/>
              </a:spcBef>
            </a:pPr>
            <a:r>
              <a:rPr lang="ru-RU" sz="3200" spc="-20" dirty="0" err="1">
                <a:solidFill>
                  <a:schemeClr val="bg1"/>
                </a:solidFill>
              </a:rPr>
              <a:t>Восстановимость</a:t>
            </a:r>
            <a:endParaRPr sz="3200" dirty="0">
              <a:solidFill>
                <a:schemeClr val="bg1"/>
              </a:solidFill>
            </a:endParaRPr>
          </a:p>
        </p:txBody>
      </p:sp>
      <p:sp>
        <p:nvSpPr>
          <p:cNvPr id="3" name="Прямоугольник 2"/>
          <p:cNvSpPr/>
          <p:nvPr/>
        </p:nvSpPr>
        <p:spPr>
          <a:xfrm>
            <a:off x="228600" y="2057400"/>
            <a:ext cx="3886200" cy="646331"/>
          </a:xfrm>
          <a:prstGeom prst="rect">
            <a:avLst/>
          </a:prstGeom>
        </p:spPr>
        <p:txBody>
          <a:bodyPr wrap="square">
            <a:spAutoFit/>
          </a:bodyPr>
          <a:lstStyle/>
          <a:p>
            <a:pPr>
              <a:spcBef>
                <a:spcPts val="600"/>
              </a:spcBef>
            </a:pPr>
            <a:r>
              <a:rPr lang="ru-RU" dirty="0"/>
              <a:t>Операция </a:t>
            </a:r>
            <a:r>
              <a:rPr lang="ru-RU" b="1" dirty="0">
                <a:solidFill>
                  <a:srgbClr val="FF0000"/>
                </a:solidFill>
              </a:rPr>
              <a:t>обращения записи  </a:t>
            </a:r>
            <a:r>
              <a:rPr lang="ru-RU" dirty="0"/>
              <a:t>- восстановление х до начала записи.</a:t>
            </a: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9253" y="2243584"/>
            <a:ext cx="781050" cy="352425"/>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952750"/>
            <a:ext cx="1933575" cy="476250"/>
          </a:xfrm>
          <a:prstGeom prst="rect">
            <a:avLst/>
          </a:prstGeom>
        </p:spPr>
      </p:pic>
      <p:sp>
        <p:nvSpPr>
          <p:cNvPr id="24" name="Прямоугольник 23"/>
          <p:cNvSpPr/>
          <p:nvPr/>
        </p:nvSpPr>
        <p:spPr>
          <a:xfrm>
            <a:off x="3211851" y="3028818"/>
            <a:ext cx="2912977" cy="369332"/>
          </a:xfrm>
          <a:prstGeom prst="rect">
            <a:avLst/>
          </a:prstGeom>
          <a:solidFill>
            <a:schemeClr val="accent6">
              <a:lumMod val="20000"/>
              <a:lumOff val="80000"/>
            </a:schemeClr>
          </a:solidFill>
          <a:ln>
            <a:solidFill>
              <a:schemeClr val="accent1"/>
            </a:solidFill>
          </a:ln>
          <a:effectLst>
            <a:outerShdw blurRad="50800" dist="38100" dir="2700000" algn="tl" rotWithShape="0">
              <a:prstClr val="black">
                <a:alpha val="40000"/>
              </a:prstClr>
            </a:outerShdw>
          </a:effectLst>
        </p:spPr>
        <p:txBody>
          <a:bodyPr wrap="none">
            <a:spAutoFit/>
          </a:bodyPr>
          <a:lstStyle/>
          <a:p>
            <a:pPr algn="ctr"/>
            <a:r>
              <a:rPr lang="ru-RU" dirty="0"/>
              <a:t>Некорректное  расписание</a:t>
            </a:r>
          </a:p>
        </p:txBody>
      </p:sp>
      <p:sp>
        <p:nvSpPr>
          <p:cNvPr id="25" name="Стрелка вправо 24"/>
          <p:cNvSpPr/>
          <p:nvPr/>
        </p:nvSpPr>
        <p:spPr>
          <a:xfrm rot="10800000">
            <a:off x="2591876" y="3071857"/>
            <a:ext cx="442341" cy="238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 name="Рисунок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650" y="3613666"/>
            <a:ext cx="2181225" cy="1200150"/>
          </a:xfrm>
          <a:prstGeom prst="rect">
            <a:avLst/>
          </a:prstGeom>
        </p:spPr>
      </p:pic>
      <p:sp>
        <p:nvSpPr>
          <p:cNvPr id="26" name="Прямоугольник 25"/>
          <p:cNvSpPr/>
          <p:nvPr/>
        </p:nvSpPr>
        <p:spPr>
          <a:xfrm>
            <a:off x="3358525" y="4029075"/>
            <a:ext cx="2619628" cy="369332"/>
          </a:xfrm>
          <a:prstGeom prst="rect">
            <a:avLst/>
          </a:prstGeom>
          <a:solidFill>
            <a:schemeClr val="accent6">
              <a:lumMod val="20000"/>
              <a:lumOff val="80000"/>
            </a:schemeClr>
          </a:solidFill>
          <a:ln>
            <a:solidFill>
              <a:schemeClr val="accent1"/>
            </a:solidFill>
          </a:ln>
          <a:effectLst>
            <a:outerShdw blurRad="50800" dist="38100" dir="2700000" algn="tl" rotWithShape="0">
              <a:prstClr val="black">
                <a:alpha val="40000"/>
              </a:prstClr>
            </a:outerShdw>
          </a:effectLst>
        </p:spPr>
        <p:txBody>
          <a:bodyPr wrap="none">
            <a:spAutoFit/>
          </a:bodyPr>
          <a:lstStyle/>
          <a:p>
            <a:pPr algn="ctr"/>
            <a:r>
              <a:rPr lang="ru-RU" dirty="0"/>
              <a:t>Корректное расписание</a:t>
            </a:r>
          </a:p>
        </p:txBody>
      </p:sp>
      <p:sp>
        <p:nvSpPr>
          <p:cNvPr id="27" name="Стрелка вправо 26"/>
          <p:cNvSpPr/>
          <p:nvPr/>
        </p:nvSpPr>
        <p:spPr>
          <a:xfrm rot="10800000">
            <a:off x="2755691" y="4094723"/>
            <a:ext cx="442341" cy="238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305875" y="4813816"/>
            <a:ext cx="4572000" cy="1754326"/>
          </a:xfrm>
          <a:prstGeom prst="rect">
            <a:avLst/>
          </a:prstGeom>
        </p:spPr>
        <p:txBody>
          <a:bodyPr>
            <a:spAutoFit/>
          </a:bodyPr>
          <a:lstStyle/>
          <a:p>
            <a:r>
              <a:rPr lang="ru-RU" dirty="0"/>
              <a:t>Расписание называется восстановимым, если для любой пары операций  </a:t>
            </a:r>
          </a:p>
          <a:p>
            <a:r>
              <a:rPr lang="ru-RU" dirty="0"/>
              <a:t>либо фиксация транзакции </a:t>
            </a:r>
            <a:r>
              <a:rPr lang="ru-RU" dirty="0" err="1"/>
              <a:t>ti</a:t>
            </a:r>
            <a:r>
              <a:rPr lang="ru-RU" dirty="0"/>
              <a:t> предшествует фиксации </a:t>
            </a:r>
            <a:r>
              <a:rPr lang="ru-RU" dirty="0" err="1"/>
              <a:t>tj</a:t>
            </a:r>
            <a:r>
              <a:rPr lang="ru-RU" dirty="0"/>
              <a:t>, либо </a:t>
            </a:r>
            <a:r>
              <a:rPr lang="ru-RU" dirty="0" err="1"/>
              <a:t>tj</a:t>
            </a:r>
            <a:r>
              <a:rPr lang="ru-RU" dirty="0"/>
              <a:t> обрывается. Класс восстановимых расписаний обозначается </a:t>
            </a:r>
            <a:r>
              <a:rPr lang="ru-RU" b="1" dirty="0">
                <a:solidFill>
                  <a:srgbClr val="FF0000"/>
                </a:solidFill>
              </a:rPr>
              <a:t>RC</a:t>
            </a:r>
            <a:r>
              <a:rPr lang="ru-RU" dirty="0">
                <a:solidFill>
                  <a:srgbClr val="FF0000"/>
                </a:solidFill>
              </a:rPr>
              <a:t> </a:t>
            </a:r>
            <a:r>
              <a:rPr lang="ru-RU" dirty="0"/>
              <a:t>(</a:t>
            </a:r>
            <a:r>
              <a:rPr lang="ru-RU" dirty="0" err="1"/>
              <a:t>recoverable</a:t>
            </a:r>
            <a:r>
              <a:rPr lang="ru-RU" dirty="0"/>
              <a:t>).</a:t>
            </a:r>
          </a:p>
        </p:txBody>
      </p:sp>
      <p:pic>
        <p:nvPicPr>
          <p:cNvPr id="10" name="Рисунок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31053" y="5051965"/>
            <a:ext cx="1695450" cy="390525"/>
          </a:xfrm>
          <a:prstGeom prst="rect">
            <a:avLst/>
          </a:prstGeom>
        </p:spPr>
      </p:pic>
      <p:sp>
        <p:nvSpPr>
          <p:cNvPr id="12" name="Прямоугольник 11"/>
          <p:cNvSpPr/>
          <p:nvPr/>
        </p:nvSpPr>
        <p:spPr>
          <a:xfrm>
            <a:off x="6553200" y="3190875"/>
            <a:ext cx="2362200" cy="3139321"/>
          </a:xfrm>
          <a:prstGeom prst="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algn="ctr"/>
            <a:r>
              <a:rPr lang="ru-RU" dirty="0"/>
              <a:t>Если при этом t1 обрывается, то перед ее обрывом выполняется обрыв t2 (несмотря на то что t2 была готова зафиксироваться).</a:t>
            </a:r>
          </a:p>
          <a:p>
            <a:r>
              <a:rPr lang="ru-RU" dirty="0"/>
              <a:t>Такой обрыв транзакции t2 называется </a:t>
            </a:r>
            <a:r>
              <a:rPr lang="ru-RU" b="1" dirty="0">
                <a:solidFill>
                  <a:srgbClr val="FF0000"/>
                </a:solidFill>
              </a:rPr>
              <a:t>каскадным</a:t>
            </a:r>
            <a:r>
              <a:rPr lang="ru-RU" dirty="0"/>
              <a:t>.</a:t>
            </a:r>
          </a:p>
        </p:txBody>
      </p:sp>
    </p:spTree>
    <p:extLst>
      <p:ext uri="{BB962C8B-B14F-4D97-AF65-F5344CB8AC3E}">
        <p14:creationId xmlns:p14="http://schemas.microsoft.com/office/powerpoint/2010/main" val="144688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3886200" y="6408171"/>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22</a:t>
            </a:fld>
            <a:endParaRPr dirty="0"/>
          </a:p>
        </p:txBody>
      </p:sp>
      <p:sp>
        <p:nvSpPr>
          <p:cNvPr id="2" name="object 2"/>
          <p:cNvSpPr txBox="1">
            <a:spLocks noGrp="1"/>
          </p:cNvSpPr>
          <p:nvPr>
            <p:ph type="title"/>
          </p:nvPr>
        </p:nvSpPr>
        <p:spPr>
          <a:xfrm>
            <a:off x="-228600" y="634487"/>
            <a:ext cx="8001000" cy="505908"/>
          </a:xfrm>
          <a:prstGeom prst="rect">
            <a:avLst/>
          </a:prstGeom>
        </p:spPr>
        <p:txBody>
          <a:bodyPr vert="horz" wrap="square" lIns="0" tIns="13335" rIns="0" bIns="0" rtlCol="0">
            <a:spAutoFit/>
          </a:bodyPr>
          <a:lstStyle/>
          <a:p>
            <a:pPr marL="12700" algn="r">
              <a:spcBef>
                <a:spcPts val="105"/>
              </a:spcBef>
            </a:pPr>
            <a:r>
              <a:rPr lang="ru-RU" sz="3200" spc="-20" dirty="0" err="1">
                <a:solidFill>
                  <a:schemeClr val="bg1"/>
                </a:solidFill>
              </a:rPr>
              <a:t>Восстановимость</a:t>
            </a:r>
            <a:r>
              <a:rPr lang="ru-RU" sz="3200" spc="-20" dirty="0">
                <a:solidFill>
                  <a:schemeClr val="bg1"/>
                </a:solidFill>
              </a:rPr>
              <a:t> (окончание)</a:t>
            </a:r>
            <a:endParaRPr sz="3200" dirty="0">
              <a:solidFill>
                <a:schemeClr val="bg1"/>
              </a:solidFill>
            </a:endParaRPr>
          </a:p>
        </p:txBody>
      </p:sp>
      <p:sp>
        <p:nvSpPr>
          <p:cNvPr id="4" name="Прямоугольник 3"/>
          <p:cNvSpPr/>
          <p:nvPr/>
        </p:nvSpPr>
        <p:spPr>
          <a:xfrm>
            <a:off x="228600" y="2057400"/>
            <a:ext cx="4572000" cy="2108269"/>
          </a:xfrm>
          <a:prstGeom prst="rect">
            <a:avLst/>
          </a:prstGeom>
        </p:spPr>
        <p:txBody>
          <a:bodyPr>
            <a:spAutoFit/>
          </a:bodyPr>
          <a:lstStyle/>
          <a:p>
            <a:pPr>
              <a:spcBef>
                <a:spcPts val="600"/>
              </a:spcBef>
            </a:pPr>
            <a:r>
              <a:rPr lang="ru-RU" dirty="0"/>
              <a:t>Свойство </a:t>
            </a:r>
            <a:r>
              <a:rPr lang="ru-RU" b="1" dirty="0" err="1">
                <a:solidFill>
                  <a:srgbClr val="00B050"/>
                </a:solidFill>
              </a:rPr>
              <a:t>восстановимости</a:t>
            </a:r>
            <a:r>
              <a:rPr lang="ru-RU" dirty="0">
                <a:solidFill>
                  <a:srgbClr val="00B050"/>
                </a:solidFill>
              </a:rPr>
              <a:t> </a:t>
            </a:r>
            <a:r>
              <a:rPr lang="ru-RU" dirty="0"/>
              <a:t>расписаний никак не соотносится с </a:t>
            </a:r>
            <a:r>
              <a:rPr lang="ru-RU" b="1" dirty="0" err="1">
                <a:solidFill>
                  <a:srgbClr val="00B050"/>
                </a:solidFill>
              </a:rPr>
              <a:t>сериализуемостью</a:t>
            </a:r>
            <a:r>
              <a:rPr lang="ru-RU" dirty="0"/>
              <a:t>: </a:t>
            </a:r>
          </a:p>
          <a:p>
            <a:pPr>
              <a:spcBef>
                <a:spcPts val="600"/>
              </a:spcBef>
            </a:pPr>
            <a:r>
              <a:rPr lang="ru-RU" dirty="0"/>
              <a:t>восстановимое расписание может быть не сериализуемо даже по конечному состоянию, а сериализуемое по конфликтам расписание может не быть восстановимым.</a:t>
            </a:r>
          </a:p>
        </p:txBody>
      </p:sp>
      <p:sp>
        <p:nvSpPr>
          <p:cNvPr id="11" name="Прямоугольник 10"/>
          <p:cNvSpPr/>
          <p:nvPr/>
        </p:nvSpPr>
        <p:spPr>
          <a:xfrm>
            <a:off x="4953000" y="2514600"/>
            <a:ext cx="3962400" cy="4324261"/>
          </a:xfrm>
          <a:prstGeom prst="rect">
            <a:avLst/>
          </a:prstGeom>
        </p:spPr>
        <p:txBody>
          <a:bodyPr wrap="square">
            <a:spAutoFit/>
          </a:bodyPr>
          <a:lstStyle/>
          <a:p>
            <a:r>
              <a:rPr lang="ru-RU" dirty="0"/>
              <a:t>Чтобы предотвратить каскадные обрывы, необходимо отложить выполнение операции </a:t>
            </a:r>
            <a:r>
              <a:rPr lang="ru-RU" dirty="0" err="1"/>
              <a:t>wj</a:t>
            </a:r>
            <a:r>
              <a:rPr lang="ru-RU" dirty="0"/>
              <a:t>(x) до завершения транзакции </a:t>
            </a:r>
            <a:r>
              <a:rPr lang="ru-RU" dirty="0" err="1"/>
              <a:t>ti</a:t>
            </a:r>
            <a:r>
              <a:rPr lang="ru-RU" dirty="0"/>
              <a:t>. Расписания, удовлетворяющие</a:t>
            </a:r>
          </a:p>
          <a:p>
            <a:r>
              <a:rPr lang="ru-RU" dirty="0"/>
              <a:t>этому условию, называются </a:t>
            </a:r>
            <a:r>
              <a:rPr lang="ru-RU" b="1" dirty="0" err="1">
                <a:solidFill>
                  <a:srgbClr val="FF0000"/>
                </a:solidFill>
              </a:rPr>
              <a:t>бескаскадными</a:t>
            </a:r>
            <a:r>
              <a:rPr lang="en-US" dirty="0"/>
              <a:t> </a:t>
            </a:r>
            <a:r>
              <a:rPr lang="en-US" b="1" dirty="0">
                <a:solidFill>
                  <a:srgbClr val="FF0000"/>
                </a:solidFill>
              </a:rPr>
              <a:t>(ACA)</a:t>
            </a:r>
            <a:r>
              <a:rPr lang="ru-RU" dirty="0"/>
              <a:t>.</a:t>
            </a:r>
          </a:p>
          <a:p>
            <a:r>
              <a:rPr lang="ru-RU" dirty="0"/>
              <a:t>Задача 1. Доказать, что </a:t>
            </a:r>
          </a:p>
          <a:p>
            <a:endParaRPr lang="ru-RU" dirty="0"/>
          </a:p>
          <a:p>
            <a:r>
              <a:rPr lang="ru-RU" dirty="0"/>
              <a:t>Задача 2. Доказать, что</a:t>
            </a:r>
          </a:p>
          <a:p>
            <a:endParaRPr lang="ru-RU" dirty="0"/>
          </a:p>
          <a:p>
            <a:r>
              <a:rPr lang="ru-RU" dirty="0"/>
              <a:t>Задача 3. Доказать, что </a:t>
            </a:r>
          </a:p>
          <a:p>
            <a:endParaRPr lang="ru-RU" dirty="0"/>
          </a:p>
          <a:p>
            <a:pPr>
              <a:spcBef>
                <a:spcPts val="600"/>
              </a:spcBef>
            </a:pPr>
            <a:r>
              <a:rPr lang="ru-RU" dirty="0"/>
              <a:t>т. е. любое расписание из класса RG будет строгим и сериализуемым.</a:t>
            </a:r>
          </a:p>
        </p:txBody>
      </p:sp>
      <p:pic>
        <p:nvPicPr>
          <p:cNvPr id="14" name="Рисунок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4517548"/>
            <a:ext cx="1333500" cy="314325"/>
          </a:xfrm>
          <a:prstGeom prst="rect">
            <a:avLst/>
          </a:prstGeom>
        </p:spPr>
      </p:pic>
      <p:sp>
        <p:nvSpPr>
          <p:cNvPr id="15" name="Прямоугольник 14"/>
          <p:cNvSpPr/>
          <p:nvPr/>
        </p:nvSpPr>
        <p:spPr>
          <a:xfrm>
            <a:off x="228600" y="4236217"/>
            <a:ext cx="3917182" cy="2031325"/>
          </a:xfrm>
          <a:prstGeom prst="rect">
            <a:avLst/>
          </a:prstGeom>
        </p:spPr>
        <p:txBody>
          <a:bodyPr wrap="square">
            <a:spAutoFit/>
          </a:bodyPr>
          <a:lstStyle/>
          <a:p>
            <a:r>
              <a:rPr lang="ru-RU" dirty="0"/>
              <a:t>Более сильное условие предотвращает аномалию грязного чтения: выполнение любой операции транзакции </a:t>
            </a:r>
            <a:r>
              <a:rPr lang="ru-RU" dirty="0" err="1"/>
              <a:t>tj</a:t>
            </a:r>
            <a:r>
              <a:rPr lang="ru-RU" dirty="0"/>
              <a:t> над элементом данных, записанным транзакцией </a:t>
            </a:r>
            <a:r>
              <a:rPr lang="ru-RU" dirty="0" err="1"/>
              <a:t>ti</a:t>
            </a:r>
            <a:r>
              <a:rPr lang="ru-RU" dirty="0"/>
              <a:t>, откладывается до завершения </a:t>
            </a:r>
            <a:r>
              <a:rPr lang="ru-RU" dirty="0" err="1"/>
              <a:t>ti</a:t>
            </a:r>
            <a:r>
              <a:rPr lang="ru-RU" dirty="0"/>
              <a:t>. </a:t>
            </a:r>
          </a:p>
          <a:p>
            <a:r>
              <a:rPr lang="ru-RU" b="1" dirty="0">
                <a:solidFill>
                  <a:srgbClr val="FF0000"/>
                </a:solidFill>
              </a:rPr>
              <a:t>Строгие расписания - ST.</a:t>
            </a:r>
          </a:p>
        </p:txBody>
      </p:sp>
      <p:pic>
        <p:nvPicPr>
          <p:cNvPr id="16" name="Рисунок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4275" y="5099480"/>
            <a:ext cx="1152525" cy="304800"/>
          </a:xfrm>
          <a:prstGeom prst="rect">
            <a:avLst/>
          </a:prstGeom>
        </p:spPr>
      </p:pic>
      <p:pic>
        <p:nvPicPr>
          <p:cNvPr id="17" name="Рисунок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2800" y="5848350"/>
            <a:ext cx="1752600" cy="323850"/>
          </a:xfrm>
          <a:prstGeom prst="rect">
            <a:avLst/>
          </a:prstGeom>
        </p:spPr>
      </p:pic>
      <p:sp>
        <p:nvSpPr>
          <p:cNvPr id="22" name="Прямоугольник 21"/>
          <p:cNvSpPr/>
          <p:nvPr/>
        </p:nvSpPr>
        <p:spPr>
          <a:xfrm>
            <a:off x="883418" y="2895600"/>
            <a:ext cx="3917182" cy="2554545"/>
          </a:xfrm>
          <a:prstGeom prst="rect">
            <a:avLst/>
          </a:prstGeom>
          <a:solidFill>
            <a:schemeClr val="accent4">
              <a:lumMod val="40000"/>
              <a:lumOff val="6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ru-RU" sz="2000" dirty="0"/>
              <a:t>Расписания, в которых для любой операции транзакции </a:t>
            </a:r>
            <a:r>
              <a:rPr lang="ru-RU" sz="2000" dirty="0" err="1"/>
              <a:t>ti</a:t>
            </a:r>
            <a:r>
              <a:rPr lang="ru-RU" sz="2000" dirty="0"/>
              <a:t> любая конфликтующая операция транзакции </a:t>
            </a:r>
            <a:r>
              <a:rPr lang="ru-RU" sz="2000" dirty="0" err="1"/>
              <a:t>tj</a:t>
            </a:r>
            <a:r>
              <a:rPr lang="ru-RU" sz="2000" dirty="0"/>
              <a:t> над тем же элементом данных откладывается до завершения </a:t>
            </a:r>
            <a:r>
              <a:rPr lang="ru-RU" sz="2000" dirty="0" err="1"/>
              <a:t>ti</a:t>
            </a:r>
            <a:r>
              <a:rPr lang="ru-RU" sz="2000" dirty="0"/>
              <a:t> , называются точными (</a:t>
            </a:r>
            <a:r>
              <a:rPr lang="ru-RU" sz="2000" dirty="0" err="1"/>
              <a:t>rigorous</a:t>
            </a:r>
            <a:r>
              <a:rPr lang="ru-RU" sz="2000" dirty="0"/>
              <a:t>). </a:t>
            </a:r>
            <a:r>
              <a:rPr lang="ru-RU" sz="2000" b="1" dirty="0">
                <a:solidFill>
                  <a:srgbClr val="FF0000"/>
                </a:solidFill>
              </a:rPr>
              <a:t>Точные расписания - </a:t>
            </a:r>
            <a:r>
              <a:rPr lang="en-US" sz="2000" b="1" dirty="0">
                <a:solidFill>
                  <a:srgbClr val="FF0000"/>
                </a:solidFill>
              </a:rPr>
              <a:t>RG</a:t>
            </a:r>
            <a:r>
              <a:rPr lang="ru-RU" sz="2000" b="1" dirty="0">
                <a:solidFill>
                  <a:srgbClr val="FF0000"/>
                </a:solidFill>
              </a:rPr>
              <a:t>.</a:t>
            </a:r>
          </a:p>
        </p:txBody>
      </p:sp>
    </p:spTree>
    <p:extLst>
      <p:ext uri="{BB962C8B-B14F-4D97-AF65-F5344CB8AC3E}">
        <p14:creationId xmlns:p14="http://schemas.microsoft.com/office/powerpoint/2010/main" val="342129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EA4E3CA9-9124-45B4-BD0B-EB3968ABB0A0}"/>
              </a:ext>
            </a:extLst>
          </p:cNvPr>
          <p:cNvSpPr>
            <a:spLocks noGrp="1"/>
          </p:cNvSpPr>
          <p:nvPr>
            <p:ph type="title"/>
          </p:nvPr>
        </p:nvSpPr>
        <p:spPr>
          <a:xfrm>
            <a:off x="685800" y="2514600"/>
            <a:ext cx="8229600" cy="1252728"/>
          </a:xfrm>
        </p:spPr>
        <p:txBody>
          <a:bodyPr/>
          <a:lstStyle/>
          <a:p>
            <a:r>
              <a:rPr lang="ru-RU" dirty="0">
                <a:solidFill>
                  <a:schemeClr val="tx1"/>
                </a:solidFill>
              </a:rPr>
              <a:t>Спасибо за внимание!</a:t>
            </a:r>
          </a:p>
        </p:txBody>
      </p:sp>
    </p:spTree>
    <p:extLst>
      <p:ext uri="{BB962C8B-B14F-4D97-AF65-F5344CB8AC3E}">
        <p14:creationId xmlns:p14="http://schemas.microsoft.com/office/powerpoint/2010/main" val="643531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2" name="object 2"/>
          <p:cNvSpPr txBox="1">
            <a:spLocks noGrp="1"/>
          </p:cNvSpPr>
          <p:nvPr>
            <p:ph type="title"/>
          </p:nvPr>
        </p:nvSpPr>
        <p:spPr>
          <a:xfrm>
            <a:off x="838200" y="457200"/>
            <a:ext cx="7098061" cy="690574"/>
          </a:xfrm>
          <a:prstGeom prst="rect">
            <a:avLst/>
          </a:prstGeom>
        </p:spPr>
        <p:txBody>
          <a:bodyPr vert="horz" wrap="square" lIns="0" tIns="13335" rIns="0" bIns="0" rtlCol="0">
            <a:spAutoFit/>
          </a:bodyPr>
          <a:lstStyle/>
          <a:p>
            <a:pPr marL="12700">
              <a:lnSpc>
                <a:spcPct val="100000"/>
              </a:lnSpc>
              <a:spcBef>
                <a:spcPts val="105"/>
              </a:spcBef>
            </a:pPr>
            <a:r>
              <a:rPr lang="ru-RU" sz="4400" spc="-20" dirty="0">
                <a:solidFill>
                  <a:schemeClr val="bg1"/>
                </a:solidFill>
              </a:rPr>
              <a:t>1. </a:t>
            </a:r>
            <a:r>
              <a:rPr lang="ru-RU" sz="3200" dirty="0"/>
              <a:t>Теоретические модели</a:t>
            </a:r>
            <a:endParaRPr sz="3200" dirty="0">
              <a:solidFill>
                <a:schemeClr val="bg1"/>
              </a:solidFill>
            </a:endParaRPr>
          </a:p>
        </p:txBody>
      </p:sp>
      <p:sp>
        <p:nvSpPr>
          <p:cNvPr id="3" name="TextBox 2"/>
          <p:cNvSpPr txBox="1"/>
          <p:nvPr/>
        </p:nvSpPr>
        <p:spPr>
          <a:xfrm>
            <a:off x="228600" y="2057400"/>
            <a:ext cx="3886200" cy="4524315"/>
          </a:xfrm>
          <a:prstGeom prst="rect">
            <a:avLst/>
          </a:prstGeom>
          <a:noFill/>
        </p:spPr>
        <p:txBody>
          <a:bodyPr wrap="square" rtlCol="0">
            <a:spAutoFit/>
          </a:bodyPr>
          <a:lstStyle/>
          <a:p>
            <a:r>
              <a:rPr lang="ru-RU" dirty="0">
                <a:solidFill>
                  <a:srgbClr val="FF0000"/>
                </a:solidFill>
              </a:rPr>
              <a:t>Транзакцией</a:t>
            </a:r>
            <a:r>
              <a:rPr lang="ru-RU" dirty="0"/>
              <a:t> называется конечный набор операций над базой данных, который переводит одно </a:t>
            </a:r>
            <a:r>
              <a:rPr lang="ru-RU" b="1" dirty="0"/>
              <a:t>согласованное</a:t>
            </a:r>
            <a:r>
              <a:rPr lang="ru-RU" dirty="0"/>
              <a:t> состояние базы данных в другое при условии, что все операции выполнены полностью и без помех со стороны других транзакций. </a:t>
            </a:r>
          </a:p>
          <a:p>
            <a:endParaRPr lang="ru-RU" dirty="0"/>
          </a:p>
          <a:p>
            <a:r>
              <a:rPr lang="ru-RU" dirty="0"/>
              <a:t>Неформально </a:t>
            </a:r>
            <a:r>
              <a:rPr lang="ru-RU" dirty="0">
                <a:solidFill>
                  <a:srgbClr val="FF0000"/>
                </a:solidFill>
              </a:rPr>
              <a:t>требования</a:t>
            </a:r>
            <a:r>
              <a:rPr lang="ru-RU" dirty="0"/>
              <a:t> к транзакционным системам характеризуются свойствами </a:t>
            </a:r>
            <a:r>
              <a:rPr lang="ru-RU" b="1" dirty="0"/>
              <a:t>ACID</a:t>
            </a:r>
            <a:r>
              <a:rPr lang="ru-RU" dirty="0"/>
              <a:t> (атомарность, согласованность, изоляция и</a:t>
            </a:r>
          </a:p>
          <a:p>
            <a:r>
              <a:rPr lang="ru-RU" dirty="0"/>
              <a:t>долговечность)</a:t>
            </a:r>
          </a:p>
          <a:p>
            <a:pPr marL="342900" indent="-342900">
              <a:buAutoNum type="arabicPeriod"/>
            </a:pPr>
            <a:endParaRPr lang="ru-RU" dirty="0"/>
          </a:p>
        </p:txBody>
      </p:sp>
      <p:sp>
        <p:nvSpPr>
          <p:cNvPr id="4" name="Прямоугольник 3"/>
          <p:cNvSpPr/>
          <p:nvPr/>
        </p:nvSpPr>
        <p:spPr>
          <a:xfrm>
            <a:off x="4391025" y="3962400"/>
            <a:ext cx="4572000" cy="2339102"/>
          </a:xfrm>
          <a:prstGeom prst="rect">
            <a:avLst/>
          </a:prstGeom>
          <a:solidFill>
            <a:schemeClr val="accent3">
              <a:lumMod val="20000"/>
              <a:lumOff val="80000"/>
            </a:schemeClr>
          </a:solidFill>
          <a:ln>
            <a:solidFill>
              <a:schemeClr val="tx1"/>
            </a:solidFill>
          </a:ln>
          <a:effectLst>
            <a:outerShdw blurRad="50800" dist="38100" dir="2700000" algn="tl" rotWithShape="0">
              <a:prstClr val="black">
                <a:alpha val="40000"/>
              </a:prstClr>
            </a:outerShdw>
          </a:effectLst>
        </p:spPr>
        <p:txBody>
          <a:bodyPr>
            <a:spAutoFit/>
          </a:bodyPr>
          <a:lstStyle/>
          <a:p>
            <a:pPr>
              <a:spcBef>
                <a:spcPts val="1200"/>
              </a:spcBef>
            </a:pPr>
            <a:r>
              <a:rPr lang="ru-RU" b="1" dirty="0"/>
              <a:t>Задачи</a:t>
            </a:r>
            <a:r>
              <a:rPr lang="ru-RU" dirty="0"/>
              <a:t> :</a:t>
            </a:r>
          </a:p>
          <a:p>
            <a:pPr>
              <a:spcBef>
                <a:spcPts val="1200"/>
              </a:spcBef>
            </a:pPr>
            <a:r>
              <a:rPr lang="ru-RU" dirty="0"/>
              <a:t>• поддержка базы данных в согласованном состоянии при нормальной работе системы;</a:t>
            </a:r>
          </a:p>
          <a:p>
            <a:pPr>
              <a:spcBef>
                <a:spcPts val="1200"/>
              </a:spcBef>
            </a:pPr>
            <a:r>
              <a:rPr lang="ru-RU" dirty="0"/>
              <a:t>• восстановление согласованного состояния при отказах (транзакций, системы или носителя данных)</a:t>
            </a:r>
          </a:p>
        </p:txBody>
      </p:sp>
      <p:sp>
        <p:nvSpPr>
          <p:cNvPr id="5" name="Овальная выноска 4"/>
          <p:cNvSpPr/>
          <p:nvPr/>
        </p:nvSpPr>
        <p:spPr>
          <a:xfrm>
            <a:off x="4795837" y="2590800"/>
            <a:ext cx="3762375" cy="914400"/>
          </a:xfrm>
          <a:prstGeom prst="wedgeEllipseCallout">
            <a:avLst>
              <a:gd name="adj1" fmla="val -39314"/>
              <a:gd name="adj2" fmla="val 10520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rgbClr val="FF0000"/>
                </a:solidFill>
              </a:rPr>
              <a:t>Средства управления транзакциями решают </a:t>
            </a:r>
          </a:p>
        </p:txBody>
      </p:sp>
    </p:spTree>
    <p:extLst>
      <p:ext uri="{BB962C8B-B14F-4D97-AF65-F5344CB8AC3E}">
        <p14:creationId xmlns:p14="http://schemas.microsoft.com/office/powerpoint/2010/main" val="156736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2" name="object 2"/>
          <p:cNvSpPr txBox="1">
            <a:spLocks noGrp="1"/>
          </p:cNvSpPr>
          <p:nvPr>
            <p:ph type="title"/>
          </p:nvPr>
        </p:nvSpPr>
        <p:spPr>
          <a:xfrm>
            <a:off x="-8021" y="514298"/>
            <a:ext cx="9079636" cy="998350"/>
          </a:xfrm>
          <a:prstGeom prst="rect">
            <a:avLst/>
          </a:prstGeom>
        </p:spPr>
        <p:txBody>
          <a:bodyPr vert="horz" wrap="square" lIns="0" tIns="13335" rIns="0" bIns="0" rtlCol="0">
            <a:spAutoFit/>
          </a:bodyPr>
          <a:lstStyle/>
          <a:p>
            <a:pPr marL="12700">
              <a:lnSpc>
                <a:spcPct val="100000"/>
              </a:lnSpc>
              <a:spcBef>
                <a:spcPts val="105"/>
              </a:spcBef>
            </a:pPr>
            <a:r>
              <a:rPr lang="ru-RU" sz="3200" spc="-20" dirty="0">
                <a:solidFill>
                  <a:schemeClr val="bg1"/>
                </a:solidFill>
              </a:rPr>
              <a:t>1. 1. Критерии корректности конкурентного</a:t>
            </a:r>
            <a:br>
              <a:rPr lang="ru-RU" sz="3200" spc="-20" dirty="0">
                <a:solidFill>
                  <a:schemeClr val="bg1"/>
                </a:solidFill>
              </a:rPr>
            </a:br>
            <a:r>
              <a:rPr lang="ru-RU" sz="3200" spc="-20" dirty="0">
                <a:solidFill>
                  <a:schemeClr val="bg1"/>
                </a:solidFill>
              </a:rPr>
              <a:t>выполнения </a:t>
            </a:r>
            <a:endParaRPr sz="3200" dirty="0">
              <a:solidFill>
                <a:schemeClr val="bg1"/>
              </a:solidFill>
            </a:endParaRPr>
          </a:p>
        </p:txBody>
      </p:sp>
      <p:sp>
        <p:nvSpPr>
          <p:cNvPr id="3" name="TextBox 2"/>
          <p:cNvSpPr txBox="1"/>
          <p:nvPr/>
        </p:nvSpPr>
        <p:spPr>
          <a:xfrm>
            <a:off x="228600" y="1905000"/>
            <a:ext cx="3886200" cy="830997"/>
          </a:xfrm>
          <a:prstGeom prst="rect">
            <a:avLst/>
          </a:prstGeom>
          <a:noFill/>
        </p:spPr>
        <p:txBody>
          <a:bodyPr wrap="square" rtlCol="0">
            <a:spAutoFit/>
          </a:bodyPr>
          <a:lstStyle/>
          <a:p>
            <a:r>
              <a:rPr lang="ru-RU" sz="2400" b="1" dirty="0">
                <a:solidFill>
                  <a:srgbClr val="FF0000"/>
                </a:solidFill>
              </a:rPr>
              <a:t>Формальные модели корректности</a:t>
            </a:r>
            <a:endParaRPr lang="ru-RU" sz="2400" b="1" dirty="0"/>
          </a:p>
        </p:txBody>
      </p:sp>
      <p:sp>
        <p:nvSpPr>
          <p:cNvPr id="4" name="Прямоугольник 3"/>
          <p:cNvSpPr/>
          <p:nvPr/>
        </p:nvSpPr>
        <p:spPr>
          <a:xfrm>
            <a:off x="304800" y="2819400"/>
            <a:ext cx="4267200" cy="3970318"/>
          </a:xfrm>
          <a:prstGeom prst="rect">
            <a:avLst/>
          </a:prstGeom>
        </p:spPr>
        <p:txBody>
          <a:bodyPr wrap="square">
            <a:spAutoFit/>
          </a:bodyPr>
          <a:lstStyle/>
          <a:p>
            <a:r>
              <a:rPr lang="ru-RU" dirty="0"/>
              <a:t>Классическая теория транзакций использует очень простую модель: </a:t>
            </a:r>
          </a:p>
          <a:p>
            <a:endParaRPr lang="ru-RU" dirty="0"/>
          </a:p>
          <a:p>
            <a:r>
              <a:rPr lang="ru-RU" dirty="0"/>
              <a:t>- считается, что база данных состоит из независимых и никак между собой не связанных элементов данных, которые обозначаются </a:t>
            </a:r>
            <a:r>
              <a:rPr lang="ru-RU" dirty="0" err="1"/>
              <a:t>x,y</a:t>
            </a:r>
            <a:r>
              <a:rPr lang="ru-RU" dirty="0"/>
              <a:t>,... Над этими элементами можно выполнять операции чтения </a:t>
            </a:r>
            <a:r>
              <a:rPr lang="ru-RU" b="1" dirty="0"/>
              <a:t>r</a:t>
            </a:r>
            <a:r>
              <a:rPr lang="ru-RU" dirty="0"/>
              <a:t> и записи </a:t>
            </a:r>
            <a:r>
              <a:rPr lang="ru-RU" b="1" dirty="0"/>
              <a:t>w</a:t>
            </a:r>
            <a:r>
              <a:rPr lang="ru-RU" dirty="0"/>
              <a:t>, при этом каждая операция выполняется в рамках какой-либо транзакции. Так, операция </a:t>
            </a:r>
            <a:r>
              <a:rPr lang="ru-RU" b="1" dirty="0"/>
              <a:t>r</a:t>
            </a:r>
            <a:r>
              <a:rPr lang="ru-RU" b="1" baseline="-25000" dirty="0"/>
              <a:t>1</a:t>
            </a:r>
            <a:r>
              <a:rPr lang="ru-RU" b="1" dirty="0"/>
              <a:t>(x)</a:t>
            </a:r>
            <a:r>
              <a:rPr lang="ru-RU" dirty="0"/>
              <a:t> относится к транзакции </a:t>
            </a:r>
            <a:r>
              <a:rPr lang="ru-RU" b="1" dirty="0"/>
              <a:t>1</a:t>
            </a:r>
            <a:r>
              <a:rPr lang="ru-RU" dirty="0"/>
              <a:t> и читает </a:t>
            </a:r>
            <a:r>
              <a:rPr lang="ru-RU" b="1" dirty="0"/>
              <a:t>x</a:t>
            </a:r>
            <a:r>
              <a:rPr lang="ru-RU" dirty="0"/>
              <a:t>, а операция </a:t>
            </a:r>
            <a:r>
              <a:rPr lang="ru-RU" b="1" i="1" dirty="0" err="1"/>
              <a:t>w</a:t>
            </a:r>
            <a:r>
              <a:rPr lang="ru-RU" b="1" i="1" baseline="-25000" dirty="0" err="1"/>
              <a:t>i</a:t>
            </a:r>
            <a:r>
              <a:rPr lang="ru-RU" b="1" i="1" dirty="0"/>
              <a:t>(y)</a:t>
            </a:r>
            <a:r>
              <a:rPr lang="ru-RU" dirty="0"/>
              <a:t> записывает </a:t>
            </a:r>
            <a:r>
              <a:rPr lang="ru-RU" b="1" dirty="0"/>
              <a:t>y</a:t>
            </a:r>
            <a:r>
              <a:rPr lang="ru-RU" dirty="0"/>
              <a:t> в транзакции </a:t>
            </a:r>
            <a:r>
              <a:rPr lang="ru-RU" b="1" dirty="0"/>
              <a:t>i.</a:t>
            </a:r>
          </a:p>
        </p:txBody>
      </p:sp>
      <p:sp>
        <p:nvSpPr>
          <p:cNvPr id="5" name="Прямоугольник 4"/>
          <p:cNvSpPr/>
          <p:nvPr/>
        </p:nvSpPr>
        <p:spPr>
          <a:xfrm>
            <a:off x="4724400" y="4648200"/>
            <a:ext cx="4191000" cy="2031325"/>
          </a:xfrm>
          <a:prstGeom prst="rect">
            <a:avLst/>
          </a:prstGeom>
        </p:spPr>
        <p:txBody>
          <a:bodyPr wrap="square">
            <a:spAutoFit/>
          </a:bodyPr>
          <a:lstStyle/>
          <a:p>
            <a:r>
              <a:rPr lang="ru-RU" dirty="0"/>
              <a:t>Над множеством </a:t>
            </a:r>
            <a:r>
              <a:rPr lang="ru-RU" u="sng" dirty="0"/>
              <a:t>операций</a:t>
            </a:r>
            <a:r>
              <a:rPr lang="ru-RU" dirty="0"/>
              <a:t> (из транзакций) введем бинарное отношение частичного порядка - </a:t>
            </a:r>
            <a:r>
              <a:rPr lang="ru-RU" b="1" dirty="0"/>
              <a:t>предшествование</a:t>
            </a:r>
            <a:r>
              <a:rPr lang="ru-RU" dirty="0"/>
              <a:t>. </a:t>
            </a:r>
          </a:p>
          <a:p>
            <a:endParaRPr lang="ru-RU" dirty="0"/>
          </a:p>
          <a:p>
            <a:r>
              <a:rPr lang="ru-RU" dirty="0"/>
              <a:t>Операции над каждым элементом данных упорядочены </a:t>
            </a:r>
            <a:r>
              <a:rPr lang="ru-RU" b="1" dirty="0">
                <a:solidFill>
                  <a:srgbClr val="FF0000"/>
                </a:solidFill>
              </a:rPr>
              <a:t>полностью</a:t>
            </a:r>
            <a:r>
              <a:rPr lang="ru-RU" dirty="0"/>
              <a:t>.</a:t>
            </a:r>
          </a:p>
        </p:txBody>
      </p:sp>
      <p:sp>
        <p:nvSpPr>
          <p:cNvPr id="7" name="Прямоугольник 6"/>
          <p:cNvSpPr/>
          <p:nvPr/>
        </p:nvSpPr>
        <p:spPr>
          <a:xfrm>
            <a:off x="4343400" y="2403902"/>
            <a:ext cx="4572000" cy="2031325"/>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a:spAutoFit/>
          </a:bodyPr>
          <a:lstStyle/>
          <a:p>
            <a:r>
              <a:rPr lang="ru-RU" dirty="0"/>
              <a:t>Бинарное отношение (два атрибута). Отношение эквивалентности (рефлексивное, симметричное , транзитивное). Отношение частичного порядка (антисимметрично, транзитивно) или упорядоченность. Полная упорядоченность (линейный порядок). </a:t>
            </a:r>
          </a:p>
        </p:txBody>
      </p:sp>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819400"/>
            <a:ext cx="5229225" cy="2266950"/>
          </a:xfrm>
          <a:prstGeom prst="rect">
            <a:avLst/>
          </a:prstGeom>
          <a:ln>
            <a:solidFill>
              <a:schemeClr val="tx1"/>
            </a:solidFill>
          </a:ln>
          <a:effectLst>
            <a:outerShdw blurRad="50800" dist="38100" dir="2700000" algn="tl" rotWithShape="0">
              <a:prstClr val="black">
                <a:alpha val="40000"/>
              </a:prstClr>
            </a:outerShdw>
          </a:effectLst>
        </p:spPr>
      </p:pic>
      <p:pic>
        <p:nvPicPr>
          <p:cNvPr id="9" name="Рисунок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0536" y="4953000"/>
            <a:ext cx="3927203" cy="1304925"/>
          </a:xfrm>
          <a:prstGeom prst="rect">
            <a:avLst/>
          </a:prstGeom>
          <a:ln>
            <a:solidFill>
              <a:schemeClr val="tx1"/>
            </a:solidFill>
          </a:ln>
          <a:effectLst>
            <a:outerShdw blurRad="50800" dist="38100" algn="l" rotWithShape="0">
              <a:prstClr val="black">
                <a:alpha val="40000"/>
              </a:prstClr>
            </a:outerShdw>
          </a:effectLst>
        </p:spPr>
      </p:pic>
      <p:pic>
        <p:nvPicPr>
          <p:cNvPr id="10" name="Рисунок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6450" y="2133600"/>
            <a:ext cx="2790936" cy="1076325"/>
          </a:xfrm>
          <a:prstGeom prst="rect">
            <a:avLst/>
          </a:prstGeom>
          <a:solidFill>
            <a:schemeClr val="accent3">
              <a:lumMod val="20000"/>
              <a:lumOff val="80000"/>
            </a:schemeClr>
          </a:solidFill>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5669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0200" y="3970199"/>
            <a:ext cx="3200400" cy="1754326"/>
          </a:xfrm>
          <a:prstGeom prst="rect">
            <a:avLst/>
          </a:prstGeom>
          <a:noFill/>
        </p:spPr>
        <p:txBody>
          <a:bodyPr wrap="square" rtlCol="0">
            <a:spAutoFit/>
          </a:bodyPr>
          <a:lstStyle/>
          <a:p>
            <a:r>
              <a:rPr lang="ru-RU" dirty="0"/>
              <a:t>История может быть представлена</a:t>
            </a:r>
          </a:p>
          <a:p>
            <a:pPr marL="285750" indent="-285750">
              <a:buFont typeface="Arial" panose="020B0604020202020204" pitchFamily="34" charset="0"/>
              <a:buChar char="•"/>
            </a:pPr>
            <a:r>
              <a:rPr lang="ru-RU" dirty="0"/>
              <a:t>в частично упорядоченном виде;</a:t>
            </a:r>
          </a:p>
          <a:p>
            <a:pPr marL="285750" indent="-285750">
              <a:buFont typeface="Arial" panose="020B0604020202020204" pitchFamily="34" charset="0"/>
              <a:buChar char="•"/>
            </a:pPr>
            <a:r>
              <a:rPr lang="ru-RU" dirty="0"/>
              <a:t>в полностью упорядоченном виде.</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
        <p:nvSpPr>
          <p:cNvPr id="9" name="Прямоугольник 8"/>
          <p:cNvSpPr/>
          <p:nvPr/>
        </p:nvSpPr>
        <p:spPr>
          <a:xfrm>
            <a:off x="381000" y="2819400"/>
            <a:ext cx="3810000" cy="3293209"/>
          </a:xfrm>
          <a:prstGeom prst="rect">
            <a:avLst/>
          </a:prstGeom>
        </p:spPr>
        <p:txBody>
          <a:bodyPr wrap="square">
            <a:spAutoFit/>
          </a:bodyPr>
          <a:lstStyle/>
          <a:p>
            <a:pPr>
              <a:spcBef>
                <a:spcPts val="600"/>
              </a:spcBef>
            </a:pPr>
            <a:r>
              <a:rPr lang="ru-RU" b="1" dirty="0"/>
              <a:t>Историей</a:t>
            </a:r>
            <a:r>
              <a:rPr lang="ru-RU" dirty="0"/>
              <a:t> для конечного набора транзакций называется множество всех операций этих транзакций, </a:t>
            </a:r>
          </a:p>
          <a:p>
            <a:pPr marL="285750" indent="-285750">
              <a:spcBef>
                <a:spcPts val="600"/>
              </a:spcBef>
              <a:buFont typeface="Arial" panose="020B0604020202020204" pitchFamily="34" charset="0"/>
              <a:buChar char="•"/>
            </a:pPr>
            <a:r>
              <a:rPr lang="ru-RU" dirty="0"/>
              <a:t>снабженное отношением частичного порядка, согласованным с отношением порядка операций внутри транзакций и таким, что </a:t>
            </a:r>
          </a:p>
          <a:p>
            <a:pPr marL="285750" indent="-285750">
              <a:spcBef>
                <a:spcPts val="600"/>
              </a:spcBef>
              <a:buFont typeface="Arial" panose="020B0604020202020204" pitchFamily="34" charset="0"/>
              <a:buChar char="•"/>
            </a:pPr>
            <a:r>
              <a:rPr lang="ru-RU" dirty="0"/>
              <a:t>все операции над одним элементом данных полностью упорядочены.</a:t>
            </a:r>
          </a:p>
        </p:txBody>
      </p:sp>
      <p:pic>
        <p:nvPicPr>
          <p:cNvPr id="10" name="Рисунок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320498"/>
            <a:ext cx="7943850" cy="2524125"/>
          </a:xfrm>
          <a:prstGeom prst="rect">
            <a:avLst/>
          </a:prstGeom>
          <a:ln>
            <a:solidFill>
              <a:schemeClr val="tx1"/>
            </a:solidFill>
          </a:ln>
          <a:effectLst>
            <a:outerShdw blurRad="50800" dist="38100" dir="2700000" algn="tl" rotWithShape="0">
              <a:prstClr val="black">
                <a:alpha val="40000"/>
              </a:prstClr>
            </a:outerShdw>
          </a:effectLst>
        </p:spPr>
      </p:pic>
      <p:pic>
        <p:nvPicPr>
          <p:cNvPr id="11" name="Рисунок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200" y="5181600"/>
            <a:ext cx="5972175" cy="542925"/>
          </a:xfrm>
          <a:prstGeom prst="rect">
            <a:avLst/>
          </a:prstGeom>
          <a:ln>
            <a:solidFill>
              <a:schemeClr val="tx1"/>
            </a:solidFill>
          </a:ln>
          <a:effectLst>
            <a:outerShdw blurRad="50800" dist="38100" dir="2700000" algn="tl" rotWithShape="0">
              <a:prstClr val="black">
                <a:alpha val="40000"/>
              </a:prstClr>
            </a:outerShdw>
          </a:effectLst>
        </p:spPr>
      </p:pic>
      <p:sp>
        <p:nvSpPr>
          <p:cNvPr id="12" name="object 2"/>
          <p:cNvSpPr txBox="1">
            <a:spLocks/>
          </p:cNvSpPr>
          <p:nvPr/>
        </p:nvSpPr>
        <p:spPr>
          <a:xfrm>
            <a:off x="190500" y="659651"/>
            <a:ext cx="8001000" cy="505908"/>
          </a:xfrm>
          <a:prstGeom prst="rect">
            <a:avLst/>
          </a:prstGeom>
        </p:spPr>
        <p:txBody>
          <a:bodyPr vert="horz" wrap="square" lIns="0" tIns="13335" rIns="0" bIns="0" rtlCol="0" anchor="ctr">
            <a:sp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lgn="r">
              <a:spcBef>
                <a:spcPts val="105"/>
              </a:spcBef>
            </a:pPr>
            <a:r>
              <a:rPr lang="ru-RU" sz="3200" spc="-20" dirty="0">
                <a:solidFill>
                  <a:schemeClr val="bg1"/>
                </a:solidFill>
              </a:rPr>
              <a:t>1. 1. 1 </a:t>
            </a:r>
            <a:r>
              <a:rPr lang="ru-RU" sz="3200" b="1" dirty="0">
                <a:solidFill>
                  <a:schemeClr val="bg1"/>
                </a:solidFill>
              </a:rPr>
              <a:t>Формальные модели корректности</a:t>
            </a:r>
            <a:endParaRPr lang="ru-RU" sz="3200" dirty="0">
              <a:solidFill>
                <a:schemeClr val="bg1"/>
              </a:solidFill>
            </a:endParaRPr>
          </a:p>
        </p:txBody>
      </p:sp>
    </p:spTree>
    <p:extLst>
      <p:ext uri="{BB962C8B-B14F-4D97-AF65-F5344CB8AC3E}">
        <p14:creationId xmlns:p14="http://schemas.microsoft.com/office/powerpoint/2010/main" val="179184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2" name="object 2"/>
          <p:cNvSpPr txBox="1">
            <a:spLocks noGrp="1"/>
          </p:cNvSpPr>
          <p:nvPr>
            <p:ph type="title"/>
          </p:nvPr>
        </p:nvSpPr>
        <p:spPr>
          <a:xfrm>
            <a:off x="613610" y="534614"/>
            <a:ext cx="7916779" cy="998350"/>
          </a:xfrm>
          <a:prstGeom prst="rect">
            <a:avLst/>
          </a:prstGeom>
        </p:spPr>
        <p:txBody>
          <a:bodyPr vert="horz" wrap="square" lIns="0" tIns="13335" rIns="0" bIns="0" rtlCol="0">
            <a:spAutoFit/>
          </a:bodyPr>
          <a:lstStyle/>
          <a:p>
            <a:pPr marL="12700">
              <a:spcBef>
                <a:spcPts val="105"/>
              </a:spcBef>
            </a:pPr>
            <a:r>
              <a:rPr lang="ru-RU" sz="3200" spc="-20" dirty="0">
                <a:solidFill>
                  <a:schemeClr val="bg1"/>
                </a:solidFill>
              </a:rPr>
              <a:t>1. 1. 1 </a:t>
            </a:r>
            <a:r>
              <a:rPr lang="ru-RU" sz="3200" b="1" dirty="0">
                <a:solidFill>
                  <a:schemeClr val="bg1"/>
                </a:solidFill>
              </a:rPr>
              <a:t>Формальные модели корректности (продолжение)</a:t>
            </a:r>
            <a:endParaRPr sz="3200" dirty="0">
              <a:solidFill>
                <a:schemeClr val="bg1"/>
              </a:solidFill>
            </a:endParaRPr>
          </a:p>
        </p:txBody>
      </p:sp>
      <p:sp>
        <p:nvSpPr>
          <p:cNvPr id="9" name="Прямоугольник 8"/>
          <p:cNvSpPr/>
          <p:nvPr/>
        </p:nvSpPr>
        <p:spPr>
          <a:xfrm>
            <a:off x="228600" y="1981200"/>
            <a:ext cx="3810000" cy="3016210"/>
          </a:xfrm>
          <a:prstGeom prst="rect">
            <a:avLst/>
          </a:prstGeom>
        </p:spPr>
        <p:txBody>
          <a:bodyPr wrap="square">
            <a:spAutoFit/>
          </a:bodyPr>
          <a:lstStyle/>
          <a:p>
            <a:pPr>
              <a:spcBef>
                <a:spcPts val="600"/>
              </a:spcBef>
            </a:pPr>
            <a:r>
              <a:rPr lang="ru-RU" b="1" dirty="0"/>
              <a:t>Префиксом</a:t>
            </a:r>
            <a:r>
              <a:rPr lang="ru-RU" dirty="0"/>
              <a:t> частично упорядоченного множества называется подмножество, которое вместе с каждым элементом содержит все элементы, предшествующие ему в смысле частичного порядка.</a:t>
            </a:r>
          </a:p>
          <a:p>
            <a:pPr>
              <a:spcBef>
                <a:spcPts val="600"/>
              </a:spcBef>
            </a:pPr>
            <a:endParaRPr lang="ru-RU" dirty="0"/>
          </a:p>
          <a:p>
            <a:pPr>
              <a:spcBef>
                <a:spcPts val="600"/>
              </a:spcBef>
            </a:pPr>
            <a:r>
              <a:rPr lang="ru-RU" b="1" dirty="0"/>
              <a:t>Расписанием</a:t>
            </a:r>
            <a:r>
              <a:rPr lang="ru-RU" dirty="0"/>
              <a:t> называется префикс истории. </a:t>
            </a:r>
          </a:p>
        </p:txBody>
      </p:sp>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739473"/>
            <a:ext cx="7943850" cy="2524125"/>
          </a:xfrm>
          <a:prstGeom prst="rect">
            <a:avLst/>
          </a:prstGeom>
          <a:ln>
            <a:solidFill>
              <a:schemeClr val="tx1"/>
            </a:solidFill>
          </a:ln>
          <a:effectLst>
            <a:outerShdw blurRad="50800" dist="38100" dir="2700000" algn="tl" rotWithShape="0">
              <a:prstClr val="black">
                <a:alpha val="40000"/>
              </a:prstClr>
            </a:outerShdw>
          </a:effectLst>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4267200"/>
            <a:ext cx="5153025" cy="2133600"/>
          </a:xfrm>
          <a:prstGeom prst="rect">
            <a:avLst/>
          </a:prstGeom>
          <a:ln>
            <a:solidFill>
              <a:schemeClr val="tx1"/>
            </a:solidFill>
          </a:ln>
          <a:effectLst>
            <a:outerShdw blurRad="50800" dist="38100" dir="2700000" algn="tl" rotWithShape="0">
              <a:prstClr val="black">
                <a:alpha val="40000"/>
              </a:prstClr>
            </a:outerShdw>
          </a:effectLst>
        </p:spPr>
      </p:pic>
      <p:pic>
        <p:nvPicPr>
          <p:cNvPr id="5" name="Рисунок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964906"/>
            <a:ext cx="5780387" cy="73818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5200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62484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
        <p:nvSpPr>
          <p:cNvPr id="2" name="object 2"/>
          <p:cNvSpPr txBox="1">
            <a:spLocks noGrp="1"/>
          </p:cNvSpPr>
          <p:nvPr>
            <p:ph type="title"/>
          </p:nvPr>
        </p:nvSpPr>
        <p:spPr>
          <a:xfrm>
            <a:off x="152400" y="628162"/>
            <a:ext cx="8305800" cy="998350"/>
          </a:xfrm>
          <a:prstGeom prst="rect">
            <a:avLst/>
          </a:prstGeom>
        </p:spPr>
        <p:txBody>
          <a:bodyPr vert="horz" wrap="square" lIns="0" tIns="13335" rIns="0" bIns="0" rtlCol="0">
            <a:spAutoFit/>
          </a:bodyPr>
          <a:lstStyle/>
          <a:p>
            <a:pPr marL="12700">
              <a:spcBef>
                <a:spcPts val="105"/>
              </a:spcBef>
            </a:pPr>
            <a:r>
              <a:rPr lang="ru-RU" sz="3200" spc="-20" dirty="0">
                <a:solidFill>
                  <a:schemeClr val="bg1"/>
                </a:solidFill>
              </a:rPr>
              <a:t>1. 1. 1 </a:t>
            </a:r>
            <a:r>
              <a:rPr lang="ru-RU" sz="3200" b="1" dirty="0">
                <a:solidFill>
                  <a:schemeClr val="bg1"/>
                </a:solidFill>
              </a:rPr>
              <a:t>Формальные модели корректности (конец общей части)</a:t>
            </a:r>
            <a:endParaRPr sz="3200" dirty="0">
              <a:solidFill>
                <a:schemeClr val="bg1"/>
              </a:solidFill>
            </a:endParaRPr>
          </a:p>
        </p:txBody>
      </p:sp>
      <p:sp>
        <p:nvSpPr>
          <p:cNvPr id="9" name="Прямоугольник 8"/>
          <p:cNvSpPr/>
          <p:nvPr/>
        </p:nvSpPr>
        <p:spPr>
          <a:xfrm>
            <a:off x="228600" y="2276594"/>
            <a:ext cx="4724400" cy="2385268"/>
          </a:xfrm>
          <a:prstGeom prst="rect">
            <a:avLst/>
          </a:prstGeom>
          <a:ln>
            <a:solidFill>
              <a:schemeClr val="tx1"/>
            </a:solidFill>
          </a:ln>
        </p:spPr>
        <p:txBody>
          <a:bodyPr wrap="square">
            <a:spAutoFit/>
          </a:bodyPr>
          <a:lstStyle/>
          <a:p>
            <a:pPr>
              <a:spcBef>
                <a:spcPts val="600"/>
              </a:spcBef>
            </a:pPr>
            <a:r>
              <a:rPr lang="ru-RU" dirty="0"/>
              <a:t>Расписание называется </a:t>
            </a:r>
            <a:r>
              <a:rPr lang="ru-RU" b="1" dirty="0"/>
              <a:t>серийным</a:t>
            </a:r>
            <a:r>
              <a:rPr lang="ru-RU" dirty="0"/>
              <a:t>, если для любой пары транзакций в этом расписании все операции одной транзакции предшествуют всем операциям другой. </a:t>
            </a:r>
          </a:p>
          <a:p>
            <a:pPr>
              <a:spcBef>
                <a:spcPts val="600"/>
              </a:spcBef>
            </a:pPr>
            <a:r>
              <a:rPr lang="ru-RU" dirty="0"/>
              <a:t>Отношение предшествования для операций остается отношением частичного порядка, но транзакции в таком расписании полностью упорядочены.</a:t>
            </a:r>
          </a:p>
        </p:txBody>
      </p:sp>
      <p:sp>
        <p:nvSpPr>
          <p:cNvPr id="3" name="Прямоугольник 2"/>
          <p:cNvSpPr/>
          <p:nvPr/>
        </p:nvSpPr>
        <p:spPr>
          <a:xfrm>
            <a:off x="5486400" y="2590800"/>
            <a:ext cx="3533775" cy="3139321"/>
          </a:xfrm>
          <a:prstGeom prst="rect">
            <a:avLst/>
          </a:prstGeom>
        </p:spPr>
        <p:txBody>
          <a:bodyPr wrap="square">
            <a:spAutoFit/>
          </a:bodyPr>
          <a:lstStyle/>
          <a:p>
            <a:r>
              <a:rPr lang="ru-RU" dirty="0"/>
              <a:t>Далее предполагается, что каждая транзакция читает и записывает любой элемент данных </a:t>
            </a:r>
            <a:r>
              <a:rPr lang="ru-RU" b="1" dirty="0"/>
              <a:t>не более одного раза</a:t>
            </a:r>
            <a:r>
              <a:rPr lang="ru-RU" dirty="0"/>
              <a:t>, при этом если элемент записывается, то запись следует за чтением. Кроме этого, предполагается, что все операции оборванных транзакций уже исключены из расписания.</a:t>
            </a:r>
          </a:p>
        </p:txBody>
      </p:sp>
      <p:sp>
        <p:nvSpPr>
          <p:cNvPr id="7" name="Прямоугольник 6"/>
          <p:cNvSpPr/>
          <p:nvPr/>
        </p:nvSpPr>
        <p:spPr>
          <a:xfrm>
            <a:off x="457200" y="4991457"/>
            <a:ext cx="5029200" cy="1477328"/>
          </a:xfrm>
          <a:prstGeom prst="rect">
            <a:avLst/>
          </a:prstGeom>
          <a:solidFill>
            <a:schemeClr val="accent3">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dirty="0"/>
              <a:t>По определению транзакции, серийное расписание является </a:t>
            </a:r>
            <a:r>
              <a:rPr lang="ru-RU" b="1" dirty="0">
                <a:solidFill>
                  <a:srgbClr val="FF0000"/>
                </a:solidFill>
              </a:rPr>
              <a:t>корректным</a:t>
            </a:r>
            <a:r>
              <a:rPr lang="ru-RU" dirty="0"/>
              <a:t>, т. к.</a:t>
            </a:r>
          </a:p>
          <a:p>
            <a:r>
              <a:rPr lang="ru-RU" dirty="0"/>
              <a:t>каждая транзакция в нем выполняется полностью и без помех со стороны других транзакций.</a:t>
            </a:r>
          </a:p>
        </p:txBody>
      </p:sp>
    </p:spTree>
    <p:extLst>
      <p:ext uri="{BB962C8B-B14F-4D97-AF65-F5344CB8AC3E}">
        <p14:creationId xmlns:p14="http://schemas.microsoft.com/office/powerpoint/2010/main" val="95262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5486400" y="642874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
        <p:nvSpPr>
          <p:cNvPr id="2" name="object 2"/>
          <p:cNvSpPr txBox="1">
            <a:spLocks noGrp="1"/>
          </p:cNvSpPr>
          <p:nvPr>
            <p:ph type="title"/>
          </p:nvPr>
        </p:nvSpPr>
        <p:spPr>
          <a:xfrm>
            <a:off x="1447800" y="542806"/>
            <a:ext cx="5591425" cy="505908"/>
          </a:xfrm>
          <a:prstGeom prst="rect">
            <a:avLst/>
          </a:prstGeom>
        </p:spPr>
        <p:txBody>
          <a:bodyPr vert="horz" wrap="square" lIns="0" tIns="13335" rIns="0" bIns="0" rtlCol="0">
            <a:spAutoFit/>
          </a:bodyPr>
          <a:lstStyle/>
          <a:p>
            <a:pPr marL="12700" algn="r">
              <a:spcBef>
                <a:spcPts val="105"/>
              </a:spcBef>
            </a:pPr>
            <a:r>
              <a:rPr lang="ru-RU" sz="3200" spc="-20" dirty="0">
                <a:solidFill>
                  <a:schemeClr val="bg1"/>
                </a:solidFill>
              </a:rPr>
              <a:t>Семантика Эрбрана*</a:t>
            </a:r>
            <a:endParaRPr sz="3200" dirty="0">
              <a:solidFill>
                <a:schemeClr val="bg1"/>
              </a:solidFill>
            </a:endParaRPr>
          </a:p>
        </p:txBody>
      </p:sp>
      <p:sp>
        <p:nvSpPr>
          <p:cNvPr id="9" name="Прямоугольник 8"/>
          <p:cNvSpPr/>
          <p:nvPr/>
        </p:nvSpPr>
        <p:spPr>
          <a:xfrm>
            <a:off x="3276600" y="1253044"/>
            <a:ext cx="2933700" cy="369332"/>
          </a:xfrm>
          <a:prstGeom prst="rect">
            <a:avLst/>
          </a:prstGeom>
          <a:ln>
            <a:solidFill>
              <a:schemeClr val="tx1"/>
            </a:solidFill>
          </a:ln>
        </p:spPr>
        <p:txBody>
          <a:bodyPr wrap="square">
            <a:spAutoFit/>
          </a:bodyPr>
          <a:lstStyle/>
          <a:p>
            <a:pPr algn="ctr">
              <a:spcBef>
                <a:spcPts val="600"/>
              </a:spcBef>
            </a:pPr>
            <a:r>
              <a:rPr lang="ru-RU" b="1" dirty="0"/>
              <a:t>Рекурсивное определение</a:t>
            </a:r>
            <a:endParaRPr lang="ru-RU"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81" y="1801260"/>
            <a:ext cx="8834438" cy="2201700"/>
          </a:xfrm>
          <a:prstGeom prst="rect">
            <a:avLst/>
          </a:prstGeom>
        </p:spPr>
      </p:pic>
      <p:sp>
        <p:nvSpPr>
          <p:cNvPr id="5" name="Прямоугольник 4"/>
          <p:cNvSpPr/>
          <p:nvPr/>
        </p:nvSpPr>
        <p:spPr>
          <a:xfrm>
            <a:off x="304800" y="4953000"/>
            <a:ext cx="4572000" cy="1477328"/>
          </a:xfrm>
          <a:prstGeom prst="rect">
            <a:avLst/>
          </a:prstGeom>
        </p:spPr>
        <p:txBody>
          <a:bodyPr>
            <a:spAutoFit/>
          </a:bodyPr>
          <a:lstStyle/>
          <a:p>
            <a:r>
              <a:rPr lang="ru-RU" dirty="0"/>
              <a:t>Используя функцию </a:t>
            </a:r>
            <a:r>
              <a:rPr lang="ru-RU" i="1" dirty="0"/>
              <a:t>h</a:t>
            </a:r>
            <a:r>
              <a:rPr lang="ru-RU" dirty="0"/>
              <a:t>, можно записать выражения, определяющие считываемые или записываемые значения для любой операции в расписании. Например, для расписания</a:t>
            </a:r>
          </a:p>
        </p:txBody>
      </p:sp>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6249353"/>
            <a:ext cx="3848100" cy="361950"/>
          </a:xfrm>
          <a:prstGeom prst="rect">
            <a:avLst/>
          </a:prstGeom>
        </p:spPr>
      </p:pic>
      <p:sp>
        <p:nvSpPr>
          <p:cNvPr id="10" name="Стрелка вправо 9"/>
          <p:cNvSpPr/>
          <p:nvPr/>
        </p:nvSpPr>
        <p:spPr>
          <a:xfrm>
            <a:off x="5105400" y="5486400"/>
            <a:ext cx="7620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Рисунок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057" y="4077653"/>
            <a:ext cx="2676525" cy="2533650"/>
          </a:xfrm>
          <a:prstGeom prst="rect">
            <a:avLst/>
          </a:prstGeom>
        </p:spPr>
      </p:pic>
    </p:spTree>
    <p:extLst>
      <p:ext uri="{BB962C8B-B14F-4D97-AF65-F5344CB8AC3E}">
        <p14:creationId xmlns:p14="http://schemas.microsoft.com/office/powerpoint/2010/main" val="579140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5486400" y="642874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sp>
        <p:nvSpPr>
          <p:cNvPr id="2" name="object 2"/>
          <p:cNvSpPr txBox="1">
            <a:spLocks noGrp="1"/>
          </p:cNvSpPr>
          <p:nvPr>
            <p:ph type="title"/>
          </p:nvPr>
        </p:nvSpPr>
        <p:spPr>
          <a:xfrm>
            <a:off x="571500" y="684727"/>
            <a:ext cx="8001000" cy="505908"/>
          </a:xfrm>
          <a:prstGeom prst="rect">
            <a:avLst/>
          </a:prstGeom>
        </p:spPr>
        <p:txBody>
          <a:bodyPr vert="horz" wrap="square" lIns="0" tIns="13335" rIns="0" bIns="0" rtlCol="0">
            <a:spAutoFit/>
          </a:bodyPr>
          <a:lstStyle/>
          <a:p>
            <a:pPr marL="12700" algn="r">
              <a:spcBef>
                <a:spcPts val="105"/>
              </a:spcBef>
            </a:pPr>
            <a:r>
              <a:rPr lang="ru-RU" sz="3200" spc="-20" dirty="0">
                <a:solidFill>
                  <a:schemeClr val="bg1"/>
                </a:solidFill>
              </a:rPr>
              <a:t>Семантика Эрбрана* (продолжение)</a:t>
            </a:r>
            <a:endParaRPr sz="3200" dirty="0">
              <a:solidFill>
                <a:schemeClr val="bg1"/>
              </a:solidFill>
            </a:endParaRPr>
          </a:p>
        </p:txBody>
      </p:sp>
      <p:sp>
        <p:nvSpPr>
          <p:cNvPr id="3" name="Прямоугольник 2"/>
          <p:cNvSpPr/>
          <p:nvPr/>
        </p:nvSpPr>
        <p:spPr>
          <a:xfrm>
            <a:off x="304800" y="2057400"/>
            <a:ext cx="3733800" cy="2585323"/>
          </a:xfrm>
          <a:prstGeom prst="rect">
            <a:avLst/>
          </a:prstGeom>
        </p:spPr>
        <p:txBody>
          <a:bodyPr wrap="square">
            <a:spAutoFit/>
          </a:bodyPr>
          <a:lstStyle/>
          <a:p>
            <a:r>
              <a:rPr lang="ru-RU" dirty="0"/>
              <a:t>Истории называются </a:t>
            </a:r>
            <a:r>
              <a:rPr lang="ru-RU" b="1" dirty="0"/>
              <a:t>эквивалентными по конечному состоянию</a:t>
            </a:r>
            <a:r>
              <a:rPr lang="ru-RU" dirty="0"/>
              <a:t>, если построенные по ним семантики Эрбрана совпадают для t</a:t>
            </a:r>
            <a:r>
              <a:rPr lang="ru-RU" baseline="-25000" dirty="0"/>
              <a:t>∞</a:t>
            </a:r>
            <a:r>
              <a:rPr lang="ru-RU" dirty="0"/>
              <a:t>, </a:t>
            </a:r>
          </a:p>
          <a:p>
            <a:r>
              <a:rPr lang="ru-RU" dirty="0"/>
              <a:t>и </a:t>
            </a:r>
            <a:r>
              <a:rPr lang="ru-RU" b="1" dirty="0"/>
              <a:t>эквивалентными по видимому состоянию</a:t>
            </a:r>
            <a:r>
              <a:rPr lang="ru-RU" dirty="0"/>
              <a:t>, если совпадают семантики Эрбрана для всех операций.</a:t>
            </a:r>
          </a:p>
        </p:txBody>
      </p:sp>
      <p:sp>
        <p:nvSpPr>
          <p:cNvPr id="7" name="Прямоугольник 6"/>
          <p:cNvSpPr/>
          <p:nvPr/>
        </p:nvSpPr>
        <p:spPr>
          <a:xfrm>
            <a:off x="4343400" y="2590800"/>
            <a:ext cx="4572000" cy="2108269"/>
          </a:xfrm>
          <a:prstGeom prst="rect">
            <a:avLst/>
          </a:prstGeom>
        </p:spPr>
        <p:txBody>
          <a:bodyPr>
            <a:spAutoFit/>
          </a:bodyPr>
          <a:lstStyle/>
          <a:p>
            <a:pPr>
              <a:spcBef>
                <a:spcPts val="600"/>
              </a:spcBef>
            </a:pPr>
            <a:r>
              <a:rPr lang="ru-RU" dirty="0"/>
              <a:t>Расписание называется </a:t>
            </a:r>
            <a:r>
              <a:rPr lang="ru-RU" b="1" dirty="0"/>
              <a:t>сериализуемым по конечному состоянию </a:t>
            </a:r>
            <a:r>
              <a:rPr lang="ru-RU" dirty="0"/>
              <a:t>(FSR) или </a:t>
            </a:r>
            <a:r>
              <a:rPr lang="ru-RU" b="1" dirty="0"/>
              <a:t>сериализуемым по видимому состоянию </a:t>
            </a:r>
            <a:r>
              <a:rPr lang="ru-RU" dirty="0"/>
              <a:t>(VSR), если оно эквивалентно по конечному состоянию или видимому состоянию соответственно какому-нибудь серийному расписанию.</a:t>
            </a:r>
          </a:p>
        </p:txBody>
      </p:sp>
      <p:sp>
        <p:nvSpPr>
          <p:cNvPr id="12" name="Прямоугольник 11"/>
          <p:cNvSpPr/>
          <p:nvPr/>
        </p:nvSpPr>
        <p:spPr>
          <a:xfrm>
            <a:off x="304800" y="587767"/>
            <a:ext cx="4038600" cy="3216265"/>
          </a:xfrm>
          <a:prstGeom prst="rect">
            <a:avLst/>
          </a:prstGeom>
          <a:solidFill>
            <a:schemeClr val="accent3">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spcBef>
                <a:spcPts val="600"/>
              </a:spcBef>
            </a:pPr>
            <a:r>
              <a:rPr lang="ru-RU" dirty="0"/>
              <a:t>Сериализуемость по конечному состоянию является слишком слабой (например, не предотвращает аномалию несогласованного чтения) и поэтому используется только теоретиками для сравнения с другими классами расписаний.</a:t>
            </a:r>
          </a:p>
          <a:p>
            <a:pPr>
              <a:spcBef>
                <a:spcPts val="600"/>
              </a:spcBef>
            </a:pPr>
            <a:r>
              <a:rPr lang="ru-RU" dirty="0"/>
              <a:t>Очевидно,  что VSR входит в FSR, т. е. любое расписание, сериализуемое по видимому состоянию, будет сериализуемо по конечному.</a:t>
            </a:r>
          </a:p>
        </p:txBody>
      </p:sp>
      <p:sp>
        <p:nvSpPr>
          <p:cNvPr id="13" name="Прямоугольник 12"/>
          <p:cNvSpPr/>
          <p:nvPr/>
        </p:nvSpPr>
        <p:spPr>
          <a:xfrm>
            <a:off x="304800" y="4699069"/>
            <a:ext cx="4572000" cy="1831271"/>
          </a:xfrm>
          <a:prstGeom prst="rect">
            <a:avLst/>
          </a:prstGeom>
          <a:solidFill>
            <a:schemeClr val="accent3">
              <a:lumMod val="20000"/>
              <a:lumOff val="80000"/>
            </a:schemeClr>
          </a:solidFill>
          <a:ln>
            <a:solidFill>
              <a:schemeClr val="tx1"/>
            </a:solidFill>
          </a:ln>
          <a:effectLst>
            <a:outerShdw blurRad="50800" dist="38100" dir="2700000" algn="tl" rotWithShape="0">
              <a:prstClr val="black">
                <a:alpha val="40000"/>
              </a:prstClr>
            </a:outerShdw>
          </a:effectLst>
        </p:spPr>
        <p:txBody>
          <a:bodyPr>
            <a:spAutoFit/>
          </a:bodyPr>
          <a:lstStyle/>
          <a:p>
            <a:pPr>
              <a:spcBef>
                <a:spcPts val="600"/>
              </a:spcBef>
            </a:pPr>
            <a:r>
              <a:rPr lang="ru-RU" dirty="0"/>
              <a:t>Проверка </a:t>
            </a:r>
            <a:r>
              <a:rPr lang="ru-RU" dirty="0" err="1"/>
              <a:t>сериализуемости</a:t>
            </a:r>
            <a:r>
              <a:rPr lang="ru-RU" dirty="0"/>
              <a:t> </a:t>
            </a:r>
            <a:r>
              <a:rPr lang="ru-RU" u="sng" dirty="0"/>
              <a:t>по видимому </a:t>
            </a:r>
            <a:r>
              <a:rPr lang="ru-RU" dirty="0"/>
              <a:t>состоянию является NP-полной задачей. </a:t>
            </a:r>
          </a:p>
          <a:p>
            <a:pPr>
              <a:spcBef>
                <a:spcPts val="600"/>
              </a:spcBef>
            </a:pPr>
            <a:r>
              <a:rPr lang="ru-RU" dirty="0"/>
              <a:t>Если можно доказать, что расписания из некоторого </a:t>
            </a:r>
            <a:r>
              <a:rPr lang="ru-RU" b="1" dirty="0"/>
              <a:t>класса</a:t>
            </a:r>
            <a:r>
              <a:rPr lang="ru-RU" dirty="0"/>
              <a:t> </a:t>
            </a:r>
            <a:r>
              <a:rPr lang="ru-RU" dirty="0" err="1"/>
              <a:t>сериализуемы</a:t>
            </a:r>
            <a:r>
              <a:rPr lang="ru-RU" dirty="0"/>
              <a:t> по видимому состоянию, то они будут семантически </a:t>
            </a:r>
            <a:r>
              <a:rPr lang="ru-RU" dirty="0">
                <a:solidFill>
                  <a:srgbClr val="FF0000"/>
                </a:solidFill>
              </a:rPr>
              <a:t>корректными</a:t>
            </a:r>
            <a:r>
              <a:rPr lang="ru-RU" dirty="0"/>
              <a:t>.</a:t>
            </a:r>
          </a:p>
        </p:txBody>
      </p:sp>
    </p:spTree>
    <p:extLst>
      <p:ext uri="{BB962C8B-B14F-4D97-AF65-F5344CB8AC3E}">
        <p14:creationId xmlns:p14="http://schemas.microsoft.com/office/powerpoint/2010/main" val="284280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Волна">
  <a:themeElements>
    <a:clrScheme name="Волна">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Волна">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олна">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8271</TotalTime>
  <Words>4143</Words>
  <Application>Microsoft Office PowerPoint</Application>
  <PresentationFormat>Экран (4:3)</PresentationFormat>
  <Paragraphs>268</Paragraphs>
  <Slides>23</Slides>
  <Notes>21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23</vt:i4>
      </vt:variant>
    </vt:vector>
  </HeadingPairs>
  <TitlesOfParts>
    <vt:vector size="29" baseType="lpstr">
      <vt:lpstr>Arial</vt:lpstr>
      <vt:lpstr>Calibri</vt:lpstr>
      <vt:lpstr>Candara</vt:lpstr>
      <vt:lpstr>Symbol</vt:lpstr>
      <vt:lpstr>Wingdings</vt:lpstr>
      <vt:lpstr>Волна</vt:lpstr>
      <vt:lpstr>Лекция 1</vt:lpstr>
      <vt:lpstr>Содержание</vt:lpstr>
      <vt:lpstr>1. Теоретические модели</vt:lpstr>
      <vt:lpstr>1. 1. Критерии корректности конкурентного выполнения </vt:lpstr>
      <vt:lpstr>Презентация PowerPoint</vt:lpstr>
      <vt:lpstr>1. 1. 1 Формальные модели корректности (продолжение)</vt:lpstr>
      <vt:lpstr>1. 1. 1 Формальные модели корректности (конец общей части)</vt:lpstr>
      <vt:lpstr>Семантика Эрбрана*</vt:lpstr>
      <vt:lpstr>Семантика Эрбрана* (продолжение)</vt:lpstr>
      <vt:lpstr>Граф сериализуемости*</vt:lpstr>
      <vt:lpstr>Граф сериализуемости* (продолжение)</vt:lpstr>
      <vt:lpstr>Коммутативность операций</vt:lpstr>
      <vt:lpstr>Изоляция мгновенных снимков,  snapshot isolation, SI</vt:lpstr>
      <vt:lpstr>Изоляция мгновенных снимков (продолжение)</vt:lpstr>
      <vt:lpstr>Изоляция мгновенных снимков (…)</vt:lpstr>
      <vt:lpstr>Изоляция мгновенных снимков . Примеры</vt:lpstr>
      <vt:lpstr>Изоляция мгновенных снимков. Примеры</vt:lpstr>
      <vt:lpstr>Изоляция мгновенных снимков . Примеры</vt:lpstr>
      <vt:lpstr>Расписания с множественными версиями данных</vt:lpstr>
      <vt:lpstr>Расписания с множественными версиями данных (продолжение)</vt:lpstr>
      <vt:lpstr>Восстановимость</vt:lpstr>
      <vt:lpstr>Восстановимость (окончание)</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MC-1201. Модели безопасности компьютерных систем</dc:title>
  <dc:creator>Александр</dc:creator>
  <cp:lastModifiedBy>Куница</cp:lastModifiedBy>
  <cp:revision>58</cp:revision>
  <dcterms:created xsi:type="dcterms:W3CDTF">2021-11-18T07:32:06Z</dcterms:created>
  <dcterms:modified xsi:type="dcterms:W3CDTF">2023-02-18T06:53:28Z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2017-09-27T00:00:00Z</vt:filetime>
  </property>
  <property fmtid="{D5CDD505-2E9C-101B-9397-08002B2CF9AE}" pid="3" name="Creator">
    <vt:lpwstr>Acrobat PDFMaker 15 для PowerPoint</vt:lpwstr>
  </property>
  <property fmtid="{D5CDD505-2E9C-101B-9397-08002B2CF9AE}" pid="4" name="LastSaved">
    <vt:filetime>2021-11-18T00:00:00Z</vt:filetime>
  </property>
</Properties>
</file>