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8" r:id="rId1"/>
  </p:sldMasterIdLst>
  <p:notesMasterIdLst>
    <p:notesMasterId r:id="rId29"/>
  </p:notesMasterIdLst>
  <p:sldIdLst>
    <p:sldId id="257" r:id="rId2"/>
    <p:sldId id="258" r:id="rId3"/>
    <p:sldId id="290" r:id="rId4"/>
    <p:sldId id="292" r:id="rId5"/>
    <p:sldId id="291" r:id="rId6"/>
    <p:sldId id="311" r:id="rId7"/>
    <p:sldId id="312" r:id="rId8"/>
    <p:sldId id="293" r:id="rId9"/>
    <p:sldId id="313" r:id="rId10"/>
    <p:sldId id="314" r:id="rId11"/>
    <p:sldId id="315" r:id="rId12"/>
    <p:sldId id="316" r:id="rId13"/>
    <p:sldId id="317" r:id="rId14"/>
    <p:sldId id="318" r:id="rId15"/>
    <p:sldId id="319" r:id="rId16"/>
    <p:sldId id="320" r:id="rId17"/>
    <p:sldId id="321" r:id="rId18"/>
    <p:sldId id="322" r:id="rId19"/>
    <p:sldId id="324" r:id="rId20"/>
    <p:sldId id="323" r:id="rId21"/>
    <p:sldId id="325" r:id="rId22"/>
    <p:sldId id="326" r:id="rId23"/>
    <p:sldId id="327" r:id="rId24"/>
    <p:sldId id="294" r:id="rId25"/>
    <p:sldId id="328" r:id="rId26"/>
    <p:sldId id="329" r:id="rId27"/>
    <p:sldId id="310" r:id="rId28"/>
  </p:sldIdLst>
  <p:sldSz cx="9144000" cy="6858000" type="screen4x3"/>
  <p:notesSz cx="9144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72105" autoAdjust="0"/>
  </p:normalViewPr>
  <p:slideViewPr>
    <p:cSldViewPr>
      <p:cViewPr varScale="1">
        <p:scale>
          <a:sx n="62" d="100"/>
          <a:sy n="62" d="100"/>
        </p:scale>
        <p:origin x="2150" y="58"/>
      </p:cViewPr>
      <p:guideLst>
        <p:guide orient="horz" pos="2880"/>
        <p:guide pos="216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118E21A-F226-4E0A-AF3B-CB23E9D62690}" type="datetimeFigureOut">
              <a:rPr lang="ru-RU" smtClean="0"/>
              <a:t>01.03.2023</a:t>
            </a:fld>
            <a:endParaRPr lang="ru-RU"/>
          </a:p>
        </p:txBody>
      </p:sp>
      <p:sp>
        <p:nvSpPr>
          <p:cNvPr id="4" name="Образ слайда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6E077C6-F565-4EA9-8759-AAD95D83E90E}" type="slidenum">
              <a:rPr lang="ru-RU" smtClean="0"/>
              <a:t>‹#›</a:t>
            </a:fld>
            <a:endParaRPr lang="ru-RU"/>
          </a:p>
        </p:txBody>
      </p:sp>
    </p:spTree>
    <p:extLst>
      <p:ext uri="{BB962C8B-B14F-4D97-AF65-F5344CB8AC3E}">
        <p14:creationId xmlns:p14="http://schemas.microsoft.com/office/powerpoint/2010/main" val="424296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F6E077C6-F565-4EA9-8759-AAD95D83E90E}" type="slidenum">
              <a:rPr lang="ru-RU" smtClean="0"/>
              <a:t>2</a:t>
            </a:fld>
            <a:endParaRPr lang="ru-RU"/>
          </a:p>
        </p:txBody>
      </p:sp>
    </p:spTree>
    <p:extLst>
      <p:ext uri="{BB962C8B-B14F-4D97-AF65-F5344CB8AC3E}">
        <p14:creationId xmlns:p14="http://schemas.microsoft.com/office/powerpoint/2010/main" val="1999002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a:t>готово</a:t>
            </a:r>
          </a:p>
        </p:txBody>
      </p:sp>
      <p:sp>
        <p:nvSpPr>
          <p:cNvPr id="4" name="Номер слайда 3"/>
          <p:cNvSpPr>
            <a:spLocks noGrp="1"/>
          </p:cNvSpPr>
          <p:nvPr>
            <p:ph type="sldNum" sz="quarter" idx="10"/>
          </p:nvPr>
        </p:nvSpPr>
        <p:spPr/>
        <p:txBody>
          <a:bodyPr/>
          <a:lstStyle/>
          <a:p>
            <a:fld id="{F6E077C6-F565-4EA9-8759-AAD95D83E90E}" type="slidenum">
              <a:rPr lang="ru-RU" smtClean="0"/>
              <a:t>11</a:t>
            </a:fld>
            <a:endParaRPr lang="ru-RU"/>
          </a:p>
        </p:txBody>
      </p:sp>
    </p:spTree>
    <p:extLst>
      <p:ext uri="{BB962C8B-B14F-4D97-AF65-F5344CB8AC3E}">
        <p14:creationId xmlns:p14="http://schemas.microsoft.com/office/powerpoint/2010/main" val="2659034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defRPr/>
            </a:pPr>
            <a:r>
              <a:rPr lang="ru-RU" dirty="0"/>
              <a:t>В этом смысле 2PL стал очень большим улучшением по сравнению с протоколами, которые были известны до его опубликования в 1976 г. Так, в некоторых операционных системах все необходимые блокировки устанавливались до начала выполнения задания и удерживались до его окончания, что, во-первых, приводило к существенному ограничению конкурентности, и во-вторых, список всех необходимых ресурсов требовалось предъявлять до начала выполнения. </a:t>
            </a:r>
          </a:p>
          <a:p>
            <a:pPr algn="just">
              <a:defRPr/>
            </a:pPr>
            <a:endParaRPr lang="ru-RU" dirty="0"/>
          </a:p>
          <a:p>
            <a:pPr marL="0" marR="0" lvl="0" indent="0" algn="just" defTabSz="914400" rtl="0" eaLnBrk="1" fontAlgn="auto" latinLnBrk="0" hangingPunct="1">
              <a:lnSpc>
                <a:spcPct val="100000"/>
              </a:lnSpc>
              <a:spcBef>
                <a:spcPts val="0"/>
              </a:spcBef>
              <a:spcAft>
                <a:spcPts val="0"/>
              </a:spcAft>
              <a:buClrTx/>
              <a:buSzTx/>
              <a:buFontTx/>
              <a:buNone/>
              <a:tabLst/>
              <a:defRPr/>
            </a:pPr>
            <a:r>
              <a:rPr lang="ru-RU" i="1" dirty="0"/>
              <a:t>Двухфазный протокол хорошо подходит для СУБД, поскольку приложение может в ходе выполнения транзакций определять, какие еще элементы данных понадобятся для ее завершения. </a:t>
            </a:r>
          </a:p>
          <a:p>
            <a:pPr algn="just">
              <a:defRPr/>
            </a:pPr>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12</a:t>
            </a:fld>
            <a:endParaRPr lang="ru-RU"/>
          </a:p>
        </p:txBody>
      </p:sp>
    </p:spTree>
    <p:extLst>
      <p:ext uri="{BB962C8B-B14F-4D97-AF65-F5344CB8AC3E}">
        <p14:creationId xmlns:p14="http://schemas.microsoft.com/office/powerpoint/2010/main" val="3775505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Доказательства</a:t>
            </a:r>
            <a:r>
              <a:rPr lang="en-US" dirty="0"/>
              <a:t> </a:t>
            </a:r>
            <a:r>
              <a:rPr lang="ru-RU" dirty="0"/>
              <a:t>оставляется студентам в качестве упражнения.</a:t>
            </a:r>
            <a:r>
              <a:rPr lang="en-US" dirty="0"/>
              <a:t>  </a:t>
            </a:r>
          </a:p>
          <a:p>
            <a:endParaRPr lang="ru-RU" dirty="0"/>
          </a:p>
          <a:p>
            <a:pPr marL="0" marR="0" lvl="0" indent="0" algn="just" defTabSz="914400" rtl="0" eaLnBrk="1" fontAlgn="auto" latinLnBrk="0" hangingPunct="1">
              <a:lnSpc>
                <a:spcPct val="100000"/>
              </a:lnSpc>
              <a:spcBef>
                <a:spcPts val="0"/>
              </a:spcBef>
              <a:spcAft>
                <a:spcPts val="0"/>
              </a:spcAft>
              <a:buClrTx/>
              <a:buSzTx/>
              <a:buFontTx/>
              <a:buNone/>
              <a:tabLst/>
              <a:defRPr/>
            </a:pPr>
            <a:r>
              <a:rPr lang="ru-RU" dirty="0"/>
              <a:t>Для доказательства </a:t>
            </a:r>
            <a:r>
              <a:rPr lang="ru-RU" dirty="0" err="1"/>
              <a:t>сериализуемости</a:t>
            </a:r>
            <a:r>
              <a:rPr lang="ru-RU" dirty="0"/>
              <a:t> по конфликтам важно, что правила установки блокировок связаны с выявлением конфликтов. В частности, необходимо устанавливать блокировки как на чтение, так и на запись. Все варианты двухфазного протокола 2PL характеризуются низкой частотой обрывов транзакций, однако ограничивают пропускную способность, поэтому в </a:t>
            </a:r>
            <a:r>
              <a:rPr lang="ru-RU" dirty="0" err="1"/>
              <a:t>PostgreSQL</a:t>
            </a:r>
            <a:r>
              <a:rPr lang="ru-RU" dirty="0"/>
              <a:t> такие протоколы не применяются.</a:t>
            </a:r>
          </a:p>
          <a:p>
            <a:pPr algn="just">
              <a:defRPr/>
            </a:pPr>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13</a:t>
            </a:fld>
            <a:endParaRPr lang="ru-RU"/>
          </a:p>
        </p:txBody>
      </p:sp>
    </p:spTree>
    <p:extLst>
      <p:ext uri="{BB962C8B-B14F-4D97-AF65-F5344CB8AC3E}">
        <p14:creationId xmlns:p14="http://schemas.microsoft.com/office/powerpoint/2010/main" val="2716874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defRPr/>
            </a:pPr>
            <a:r>
              <a:rPr lang="ru-RU" dirty="0"/>
              <a:t>Важно отметить, что для возникновения тупика существенна несовместимость блокировок, а не тип выполняемых операций. В </a:t>
            </a:r>
            <a:r>
              <a:rPr lang="ru-RU" dirty="0" err="1"/>
              <a:t>PostgreSQL</a:t>
            </a:r>
            <a:r>
              <a:rPr lang="ru-RU" dirty="0"/>
              <a:t> блокировки на чтение обычно не устанавливаются, поэтому ситуация тупика возникает, если в приведенном выше расписании все операции будут операциями записи.</a:t>
            </a:r>
          </a:p>
          <a:p>
            <a:pPr algn="just">
              <a:defRPr/>
            </a:pPr>
            <a:endParaRPr lang="ru-RU" dirty="0"/>
          </a:p>
          <a:p>
            <a:pPr algn="just">
              <a:defRPr/>
            </a:pPr>
            <a:r>
              <a:rPr lang="ru-RU" dirty="0"/>
              <a:t>В некоторых изданиях ситуация тупика называется взаимной блокировкой, иногда использовался термин смертельное объятие, однако термин «тупик» предпочтительнее, потому что слово «блокировка» (без уточнения «взаимная») используется в другом смысле. В отличие от систем других классов (например, операционных систем) в базах данных ситуация тупика не является катастрофической, потому что для ее устранения достаточно оборвать некоторые из оказавшихся в тупике транзакций, а операция обрыва в силу принципа атомарности не может привести к утрате согласованности или к разрушению данных.</a:t>
            </a:r>
          </a:p>
          <a:p>
            <a:pPr algn="just">
              <a:defRPr/>
            </a:pPr>
            <a:endParaRPr lang="ru-RU" dirty="0"/>
          </a:p>
          <a:p>
            <a:pPr algn="just">
              <a:defRPr/>
            </a:pPr>
            <a:r>
              <a:rPr lang="ru-RU" dirty="0"/>
              <a:t>*можно дать студентам тему короткого доклада «Блокировки, семафоры и мьютексы» </a:t>
            </a:r>
          </a:p>
        </p:txBody>
      </p:sp>
      <p:sp>
        <p:nvSpPr>
          <p:cNvPr id="4" name="Номер слайда 3"/>
          <p:cNvSpPr>
            <a:spLocks noGrp="1"/>
          </p:cNvSpPr>
          <p:nvPr>
            <p:ph type="sldNum" sz="quarter" idx="10"/>
          </p:nvPr>
        </p:nvSpPr>
        <p:spPr/>
        <p:txBody>
          <a:bodyPr/>
          <a:lstStyle/>
          <a:p>
            <a:fld id="{F6E077C6-F565-4EA9-8759-AAD95D83E90E}" type="slidenum">
              <a:rPr lang="ru-RU" smtClean="0"/>
              <a:t>14</a:t>
            </a:fld>
            <a:endParaRPr lang="ru-RU"/>
          </a:p>
        </p:txBody>
      </p:sp>
    </p:spTree>
    <p:extLst>
      <p:ext uri="{BB962C8B-B14F-4D97-AF65-F5344CB8AC3E}">
        <p14:creationId xmlns:p14="http://schemas.microsoft.com/office/powerpoint/2010/main" val="898150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ru-RU" dirty="0"/>
              <a:t>Во многих СУБД в качестве альтернативы для поиска тупиков используется ограничение времени, в течение которого транзакция может находиться в состоянии ожидания.</a:t>
            </a:r>
          </a:p>
        </p:txBody>
      </p:sp>
      <p:sp>
        <p:nvSpPr>
          <p:cNvPr id="4" name="Номер слайда 3"/>
          <p:cNvSpPr>
            <a:spLocks noGrp="1"/>
          </p:cNvSpPr>
          <p:nvPr>
            <p:ph type="sldNum" sz="quarter" idx="10"/>
          </p:nvPr>
        </p:nvSpPr>
        <p:spPr/>
        <p:txBody>
          <a:bodyPr/>
          <a:lstStyle/>
          <a:p>
            <a:fld id="{F6E077C6-F565-4EA9-8759-AAD95D83E90E}" type="slidenum">
              <a:rPr lang="ru-RU" smtClean="0"/>
              <a:t>15</a:t>
            </a:fld>
            <a:endParaRPr lang="ru-RU"/>
          </a:p>
        </p:txBody>
      </p:sp>
    </p:spTree>
    <p:extLst>
      <p:ext uri="{BB962C8B-B14F-4D97-AF65-F5344CB8AC3E}">
        <p14:creationId xmlns:p14="http://schemas.microsoft.com/office/powerpoint/2010/main" val="291143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16</a:t>
            </a:fld>
            <a:endParaRPr lang="ru-RU"/>
          </a:p>
        </p:txBody>
      </p:sp>
    </p:spTree>
    <p:extLst>
      <p:ext uri="{BB962C8B-B14F-4D97-AF65-F5344CB8AC3E}">
        <p14:creationId xmlns:p14="http://schemas.microsoft.com/office/powerpoint/2010/main" val="2186001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17</a:t>
            </a:fld>
            <a:endParaRPr lang="ru-RU"/>
          </a:p>
        </p:txBody>
      </p:sp>
    </p:spTree>
    <p:extLst>
      <p:ext uri="{BB962C8B-B14F-4D97-AF65-F5344CB8AC3E}">
        <p14:creationId xmlns:p14="http://schemas.microsoft.com/office/powerpoint/2010/main" val="1680383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18</a:t>
            </a:fld>
            <a:endParaRPr lang="ru-RU"/>
          </a:p>
        </p:txBody>
      </p:sp>
    </p:spTree>
    <p:extLst>
      <p:ext uri="{BB962C8B-B14F-4D97-AF65-F5344CB8AC3E}">
        <p14:creationId xmlns:p14="http://schemas.microsoft.com/office/powerpoint/2010/main" val="3725834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19</a:t>
            </a:fld>
            <a:endParaRPr lang="ru-RU"/>
          </a:p>
        </p:txBody>
      </p:sp>
    </p:spTree>
    <p:extLst>
      <p:ext uri="{BB962C8B-B14F-4D97-AF65-F5344CB8AC3E}">
        <p14:creationId xmlns:p14="http://schemas.microsoft.com/office/powerpoint/2010/main" val="3671730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20</a:t>
            </a:fld>
            <a:endParaRPr lang="ru-RU"/>
          </a:p>
        </p:txBody>
      </p:sp>
    </p:spTree>
    <p:extLst>
      <p:ext uri="{BB962C8B-B14F-4D97-AF65-F5344CB8AC3E}">
        <p14:creationId xmlns:p14="http://schemas.microsoft.com/office/powerpoint/2010/main" val="225911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400" dirty="0"/>
              <a:t>Примерами протоколов, не связанных непосредственно с управлением транзакциями, могут служить сетевые протоколы (такие, как TCP/IP или HTTP), а также дипломатические протоколы.</a:t>
            </a:r>
          </a:p>
        </p:txBody>
      </p:sp>
      <p:sp>
        <p:nvSpPr>
          <p:cNvPr id="4" name="Номер слайда 3"/>
          <p:cNvSpPr>
            <a:spLocks noGrp="1"/>
          </p:cNvSpPr>
          <p:nvPr>
            <p:ph type="sldNum" sz="quarter" idx="10"/>
          </p:nvPr>
        </p:nvSpPr>
        <p:spPr/>
        <p:txBody>
          <a:bodyPr/>
          <a:lstStyle/>
          <a:p>
            <a:fld id="{F6E077C6-F565-4EA9-8759-AAD95D83E90E}" type="slidenum">
              <a:rPr lang="ru-RU" smtClean="0"/>
              <a:t>3</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ru-RU" dirty="0"/>
              <a:t>Базовая версия протокола TS, рассмотренная в этом подразделе, редко (если вообще) использовалась в реальных СУБД, скорее всего, потому, что доля обрывов оказывается выше, чем для двухфазных протоколов блокирования, в особенности в тех случаях, когда транзакции используют относительно большую часть базы данных (т. е. либо активная часть базы данных невелика, либо транзакции читают и записывают много элементов данных). В последние годы, однако, появилось несколько экспериментальных систем, которые используют варианты протокола TS в распределенных масштабируемых вычислительных системах. Применение этих вариантов протокола позволило повысить пропускную способность на несколько порядков по сравнению с протоколами, использующими блокировки.</a:t>
            </a:r>
          </a:p>
        </p:txBody>
      </p:sp>
      <p:sp>
        <p:nvSpPr>
          <p:cNvPr id="4" name="Номер слайда 3"/>
          <p:cNvSpPr>
            <a:spLocks noGrp="1"/>
          </p:cNvSpPr>
          <p:nvPr>
            <p:ph type="sldNum" sz="quarter" idx="10"/>
          </p:nvPr>
        </p:nvSpPr>
        <p:spPr/>
        <p:txBody>
          <a:bodyPr/>
          <a:lstStyle/>
          <a:p>
            <a:fld id="{F6E077C6-F565-4EA9-8759-AAD95D83E90E}" type="slidenum">
              <a:rPr lang="ru-RU" smtClean="0"/>
              <a:t>21</a:t>
            </a:fld>
            <a:endParaRPr lang="ru-RU"/>
          </a:p>
        </p:txBody>
      </p:sp>
    </p:spTree>
    <p:extLst>
      <p:ext uri="{BB962C8B-B14F-4D97-AF65-F5344CB8AC3E}">
        <p14:creationId xmlns:p14="http://schemas.microsoft.com/office/powerpoint/2010/main" val="2508974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ru-RU" dirty="0"/>
              <a:t>Таким образом, использование блокировок в этом варианте протокола SI не</a:t>
            </a:r>
            <a:r>
              <a:rPr lang="en-US" dirty="0"/>
              <a:t> </a:t>
            </a:r>
            <a:r>
              <a:rPr lang="ru-RU" dirty="0"/>
              <a:t>связано с понятием конфликта, а только предотвращает одновременную модификацию элемента данных разными транзакциями. Напомним, что, в соответствии с определением класса расписаний SI, множества элементов данных,</a:t>
            </a:r>
            <a:r>
              <a:rPr lang="en-US" dirty="0"/>
              <a:t> </a:t>
            </a:r>
            <a:r>
              <a:rPr lang="ru-RU" dirty="0"/>
              <a:t>обновляемых одновременно выполняемыми транзакциями, не могут пересекаться.</a:t>
            </a:r>
            <a:r>
              <a:rPr lang="en-US" dirty="0"/>
              <a:t> </a:t>
            </a:r>
            <a:r>
              <a:rPr lang="ru-RU" dirty="0"/>
              <a:t>Может показаться, что правило SI3 автоматически превращает реализацию</a:t>
            </a:r>
            <a:r>
              <a:rPr lang="en-US" dirty="0"/>
              <a:t> </a:t>
            </a:r>
            <a:r>
              <a:rPr lang="ru-RU" dirty="0"/>
              <a:t>протокола SI в </a:t>
            </a:r>
            <a:r>
              <a:rPr lang="ru-RU" dirty="0" err="1"/>
              <a:t>многоверсионную</a:t>
            </a:r>
            <a:r>
              <a:rPr lang="ru-RU" dirty="0"/>
              <a:t>. Действительно, это правило очень легко реализуется в </a:t>
            </a:r>
            <a:r>
              <a:rPr lang="ru-RU" dirty="0" err="1"/>
              <a:t>многоверсионном</a:t>
            </a:r>
            <a:r>
              <a:rPr lang="ru-RU" dirty="0"/>
              <a:t> варианте, в частности таким способом протокол SI реализован в системе </a:t>
            </a:r>
            <a:r>
              <a:rPr lang="ru-RU" dirty="0" err="1"/>
              <a:t>PostgreSQL</a:t>
            </a:r>
            <a:r>
              <a:rPr lang="ru-RU" dirty="0"/>
              <a:t>. Отличие состоит в том, что новая копия данных, создаваемая транзакцией в соответствии с правилом SI3, недоступна для других транзакций до фиксации, а в момент фиксации замещает предыдущую зафиксированную версию, делая ее недоступной. В </a:t>
            </a:r>
            <a:r>
              <a:rPr lang="ru-RU" dirty="0" err="1"/>
              <a:t>многоверсионном</a:t>
            </a:r>
            <a:r>
              <a:rPr lang="ru-RU" dirty="0"/>
              <a:t> варианте протокола разные транзакции могут одновременно читать различные версии одного элемента данных.</a:t>
            </a:r>
          </a:p>
          <a:p>
            <a:pPr marL="0" marR="0" lvl="0" indent="0" algn="just" defTabSz="914400" rtl="0" eaLnBrk="1" fontAlgn="auto" latinLnBrk="0" hangingPunct="1">
              <a:lnSpc>
                <a:spcPct val="100000"/>
              </a:lnSpc>
              <a:spcBef>
                <a:spcPts val="0"/>
              </a:spcBef>
              <a:spcAft>
                <a:spcPts val="0"/>
              </a:spcAft>
              <a:buClrTx/>
              <a:buSzTx/>
              <a:buFontTx/>
              <a:buNone/>
              <a:tabLst/>
              <a:defRPr/>
            </a:pPr>
            <a:r>
              <a:rPr lang="ru-RU" dirty="0"/>
              <a:t>Выполнение приведенных требований не гарантирует </a:t>
            </a:r>
            <a:r>
              <a:rPr lang="ru-RU" dirty="0" err="1"/>
              <a:t>сериализуемость</a:t>
            </a:r>
            <a:r>
              <a:rPr lang="ru-RU" dirty="0"/>
              <a:t>, однако, очевидно, предотвращает грязное чтение. Простые реализации протокола SI допускают появление аномалии неповторяющегося чтения, поскольку значения элементов данных могут измениться после фиксации другой транзакции. Наконец, заметим, что требования абстрактного протокола SI предполагают проверку интервалов времени, в течение которых выполняются транзакции, поэтому проверку этих условий легко реализовать на основе меток времени (подобно протоколу TS) без применения блокировок.</a:t>
            </a:r>
          </a:p>
        </p:txBody>
      </p:sp>
      <p:sp>
        <p:nvSpPr>
          <p:cNvPr id="4" name="Номер слайда 3"/>
          <p:cNvSpPr>
            <a:spLocks noGrp="1"/>
          </p:cNvSpPr>
          <p:nvPr>
            <p:ph type="sldNum" sz="quarter" idx="10"/>
          </p:nvPr>
        </p:nvSpPr>
        <p:spPr/>
        <p:txBody>
          <a:bodyPr/>
          <a:lstStyle/>
          <a:p>
            <a:fld id="{F6E077C6-F565-4EA9-8759-AAD95D83E90E}" type="slidenum">
              <a:rPr lang="ru-RU" smtClean="0"/>
              <a:t>22</a:t>
            </a:fld>
            <a:endParaRPr lang="ru-RU"/>
          </a:p>
        </p:txBody>
      </p:sp>
    </p:spTree>
    <p:extLst>
      <p:ext uri="{BB962C8B-B14F-4D97-AF65-F5344CB8AC3E}">
        <p14:creationId xmlns:p14="http://schemas.microsoft.com/office/powerpoint/2010/main" val="3007263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ru-RU" dirty="0"/>
              <a:t>Может показаться, что правило SI3 автоматически превращает реализацию</a:t>
            </a:r>
            <a:r>
              <a:rPr lang="en-US" dirty="0"/>
              <a:t> </a:t>
            </a:r>
            <a:r>
              <a:rPr lang="ru-RU" dirty="0"/>
              <a:t>протокола SI в </a:t>
            </a:r>
            <a:r>
              <a:rPr lang="ru-RU" dirty="0" err="1"/>
              <a:t>многоверсионную</a:t>
            </a:r>
            <a:r>
              <a:rPr lang="ru-RU" dirty="0"/>
              <a:t>. Действительно, это правило очень легко реализуется в </a:t>
            </a:r>
            <a:r>
              <a:rPr lang="ru-RU" dirty="0" err="1"/>
              <a:t>многоверсионном</a:t>
            </a:r>
            <a:r>
              <a:rPr lang="ru-RU" dirty="0"/>
              <a:t> варианте, в частности таким способом протокол SI реализован в системе </a:t>
            </a:r>
            <a:r>
              <a:rPr lang="ru-RU" dirty="0" err="1"/>
              <a:t>PostgreSQL</a:t>
            </a:r>
            <a:r>
              <a:rPr lang="ru-RU" dirty="0"/>
              <a:t>. Отличие состоит в том, что новая копия данных, создаваемая транзакцией в соответствии с правилом SI3, недоступна для других транзакций до фиксации, а в момент фиксации замещает предыдущую зафиксированную версию, делая ее недоступной.</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just" defTabSz="914400" rtl="0" eaLnBrk="1" fontAlgn="auto" latinLnBrk="0" hangingPunct="1">
              <a:lnSpc>
                <a:spcPct val="100000"/>
              </a:lnSpc>
              <a:spcBef>
                <a:spcPts val="0"/>
              </a:spcBef>
              <a:spcAft>
                <a:spcPts val="0"/>
              </a:spcAft>
              <a:buClrTx/>
              <a:buSzTx/>
              <a:buFontTx/>
              <a:buNone/>
              <a:tabLst/>
              <a:defRPr/>
            </a:pPr>
            <a:r>
              <a:rPr lang="ru-RU" dirty="0"/>
              <a:t>Выполнение приведенных требований не гарантирует </a:t>
            </a:r>
            <a:r>
              <a:rPr lang="ru-RU" dirty="0" err="1"/>
              <a:t>сериализуемость</a:t>
            </a:r>
            <a:r>
              <a:rPr lang="ru-RU" dirty="0"/>
              <a:t>, однако, очевидно, предотвращает грязное чтение. Простые реализации протокола SI допускают появление аномалии неповторяющегося чтения, поскольку значения элементов данных могут измениться после фиксации другой транзакции. </a:t>
            </a:r>
          </a:p>
        </p:txBody>
      </p:sp>
      <p:sp>
        <p:nvSpPr>
          <p:cNvPr id="4" name="Номер слайда 3"/>
          <p:cNvSpPr>
            <a:spLocks noGrp="1"/>
          </p:cNvSpPr>
          <p:nvPr>
            <p:ph type="sldNum" sz="quarter" idx="10"/>
          </p:nvPr>
        </p:nvSpPr>
        <p:spPr/>
        <p:txBody>
          <a:bodyPr/>
          <a:lstStyle/>
          <a:p>
            <a:fld id="{F6E077C6-F565-4EA9-8759-AAD95D83E90E}" type="slidenum">
              <a:rPr lang="ru-RU" smtClean="0"/>
              <a:t>23</a:t>
            </a:fld>
            <a:endParaRPr lang="ru-RU"/>
          </a:p>
        </p:txBody>
      </p:sp>
    </p:spTree>
    <p:extLst>
      <p:ext uri="{BB962C8B-B14F-4D97-AF65-F5344CB8AC3E}">
        <p14:creationId xmlns:p14="http://schemas.microsoft.com/office/powerpoint/2010/main" val="541551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a:t> (пояснение  к выделенному блоку) Это утверждение, казалось бы, опровергается аномалией только читающей транзакции, однако эта аномалия никак не связана с </a:t>
            </a:r>
            <a:r>
              <a:rPr lang="ru-RU" dirty="0" err="1"/>
              <a:t>многоверсионностью</a:t>
            </a:r>
            <a:r>
              <a:rPr lang="ru-RU" dirty="0"/>
              <a:t> и может возникнуть, наряду с другими аномалиями, только при использовании ослабленных критериев корректности (уровней изоляции).</a:t>
            </a:r>
          </a:p>
        </p:txBody>
      </p:sp>
      <p:sp>
        <p:nvSpPr>
          <p:cNvPr id="4" name="Номер слайда 3"/>
          <p:cNvSpPr>
            <a:spLocks noGrp="1"/>
          </p:cNvSpPr>
          <p:nvPr>
            <p:ph type="sldNum" sz="quarter" idx="10"/>
          </p:nvPr>
        </p:nvSpPr>
        <p:spPr/>
        <p:txBody>
          <a:bodyPr/>
          <a:lstStyle/>
          <a:p>
            <a:fld id="{F6E077C6-F565-4EA9-8759-AAD95D83E90E}" type="slidenum">
              <a:rPr lang="ru-RU" smtClean="0"/>
              <a:t>24</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a:t>В системе </a:t>
            </a:r>
            <a:r>
              <a:rPr lang="ru-RU" dirty="0" err="1"/>
              <a:t>PostgreSQL</a:t>
            </a:r>
            <a:r>
              <a:rPr lang="ru-RU" dirty="0"/>
              <a:t> применяется именно такой протокол и вторая из названных стратегий. Поскольку в </a:t>
            </a:r>
            <a:r>
              <a:rPr lang="ru-RU" dirty="0" err="1"/>
              <a:t>PostgreSQL</a:t>
            </a:r>
            <a:r>
              <a:rPr lang="ru-RU" dirty="0"/>
              <a:t> любое обновление записывается на новое место, поддержка множественных версий основана просто на использовании устаревших</a:t>
            </a:r>
          </a:p>
          <a:p>
            <a:pPr algn="just"/>
            <a:r>
              <a:rPr lang="ru-RU" dirty="0"/>
              <a:t>версий.  Обычная версия протокола, предусматривающая обрыв транзакций, применяется для реализации уровня изоляции </a:t>
            </a:r>
            <a:r>
              <a:rPr lang="ru-RU" dirty="0" err="1"/>
              <a:t>Repeatable</a:t>
            </a:r>
            <a:r>
              <a:rPr lang="ru-RU" dirty="0"/>
              <a:t> </a:t>
            </a:r>
            <a:r>
              <a:rPr lang="ru-RU" dirty="0" err="1"/>
              <a:t>Read</a:t>
            </a:r>
            <a:r>
              <a:rPr lang="ru-RU" dirty="0"/>
              <a:t>, а для уровня изоляции </a:t>
            </a:r>
            <a:r>
              <a:rPr lang="ru-RU" dirty="0" err="1"/>
              <a:t>Read</a:t>
            </a:r>
            <a:r>
              <a:rPr lang="ru-RU" dirty="0"/>
              <a:t> </a:t>
            </a:r>
            <a:r>
              <a:rPr lang="ru-RU" dirty="0" err="1"/>
              <a:t>Committed</a:t>
            </a:r>
            <a:r>
              <a:rPr lang="ru-RU" dirty="0"/>
              <a:t> необходимости в обрывах транзакций нет, и они никогда не выполняются.</a:t>
            </a:r>
          </a:p>
        </p:txBody>
      </p:sp>
      <p:sp>
        <p:nvSpPr>
          <p:cNvPr id="4" name="Номер слайда 3"/>
          <p:cNvSpPr>
            <a:spLocks noGrp="1"/>
          </p:cNvSpPr>
          <p:nvPr>
            <p:ph type="sldNum" sz="quarter" idx="10"/>
          </p:nvPr>
        </p:nvSpPr>
        <p:spPr/>
        <p:txBody>
          <a:bodyPr/>
          <a:lstStyle/>
          <a:p>
            <a:fld id="{F6E077C6-F565-4EA9-8759-AAD95D83E90E}" type="slidenum">
              <a:rPr lang="ru-RU" smtClean="0"/>
              <a:t>25</a:t>
            </a:fld>
            <a:endParaRPr lang="ru-RU"/>
          </a:p>
        </p:txBody>
      </p:sp>
    </p:spTree>
    <p:extLst>
      <p:ext uri="{BB962C8B-B14F-4D97-AF65-F5344CB8AC3E}">
        <p14:creationId xmlns:p14="http://schemas.microsoft.com/office/powerpoint/2010/main" val="3682245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ru-RU" dirty="0"/>
              <a:t>Большинство систем управления базами данных, применяемых в промышленности, использует блокировки для реализации протокола управления транзакциями. По всей видимости, это вызвано тем, что потери, связанные с обрывами транзакций, считаются более существенными, чем снижение пропускной способности вследствие ожиданий. Однако относительная важность этих метрик зависит от характеристик оборудования, размеров базы данных, размера транзакций и от требований к системе.</a:t>
            </a:r>
          </a:p>
          <a:p>
            <a:pPr algn="just"/>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26</a:t>
            </a:fld>
            <a:endParaRPr lang="ru-RU"/>
          </a:p>
        </p:txBody>
      </p:sp>
    </p:spTree>
    <p:extLst>
      <p:ext uri="{BB962C8B-B14F-4D97-AF65-F5344CB8AC3E}">
        <p14:creationId xmlns:p14="http://schemas.microsoft.com/office/powerpoint/2010/main" val="281553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4</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5</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6</a:t>
            </a:fld>
            <a:endParaRPr lang="ru-RU"/>
          </a:p>
        </p:txBody>
      </p:sp>
    </p:spTree>
    <p:extLst>
      <p:ext uri="{BB962C8B-B14F-4D97-AF65-F5344CB8AC3E}">
        <p14:creationId xmlns:p14="http://schemas.microsoft.com/office/powerpoint/2010/main" val="3737754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a:t>Заметим, что консервативность не предотвращает полностью необходимость протокольных обрывов.</a:t>
            </a:r>
          </a:p>
        </p:txBody>
      </p:sp>
      <p:sp>
        <p:nvSpPr>
          <p:cNvPr id="4" name="Номер слайда 3"/>
          <p:cNvSpPr>
            <a:spLocks noGrp="1"/>
          </p:cNvSpPr>
          <p:nvPr>
            <p:ph type="sldNum" sz="quarter" idx="10"/>
          </p:nvPr>
        </p:nvSpPr>
        <p:spPr/>
        <p:txBody>
          <a:bodyPr/>
          <a:lstStyle/>
          <a:p>
            <a:fld id="{F6E077C6-F565-4EA9-8759-AAD95D83E90E}" type="slidenum">
              <a:rPr lang="ru-RU" smtClean="0"/>
              <a:t>7</a:t>
            </a:fld>
            <a:endParaRPr lang="ru-RU"/>
          </a:p>
        </p:txBody>
      </p:sp>
    </p:spTree>
    <p:extLst>
      <p:ext uri="{BB962C8B-B14F-4D97-AF65-F5344CB8AC3E}">
        <p14:creationId xmlns:p14="http://schemas.microsoft.com/office/powerpoint/2010/main" val="1529405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a:t>Механизмы, близкие по назначению к блокировкам, используются не только в СУБД. Подчеркнем важное отличие блокировок от таких примитивов синхронизации параллельных процессов, как семафоры и мьютексы (</a:t>
            </a:r>
            <a:r>
              <a:rPr lang="ru-RU" dirty="0" err="1"/>
              <a:t>mutex</a:t>
            </a:r>
            <a:r>
              <a:rPr lang="ru-RU" dirty="0"/>
              <a:t>): последние связаны с критическими участками программного кода, а не с объектами данных. Конечно, для реализации механизма блокировок должны использоваться критические участки кода, защищаемые механизмами синхронизации операционной системы, но такая синхронизация необходима только на время</a:t>
            </a:r>
          </a:p>
        </p:txBody>
      </p:sp>
      <p:sp>
        <p:nvSpPr>
          <p:cNvPr id="4" name="Номер слайда 3"/>
          <p:cNvSpPr>
            <a:spLocks noGrp="1"/>
          </p:cNvSpPr>
          <p:nvPr>
            <p:ph type="sldNum" sz="quarter" idx="10"/>
          </p:nvPr>
        </p:nvSpPr>
        <p:spPr/>
        <p:txBody>
          <a:bodyPr/>
          <a:lstStyle/>
          <a:p>
            <a:fld id="{F6E077C6-F565-4EA9-8759-AAD95D83E90E}" type="slidenum">
              <a:rPr lang="ru-RU" smtClean="0"/>
              <a:t>8</a:t>
            </a:fld>
            <a:endParaRPr lang="ru-RU"/>
          </a:p>
        </p:txBody>
      </p:sp>
    </p:spTree>
    <p:extLst>
      <p:ext uri="{BB962C8B-B14F-4D97-AF65-F5344CB8AC3E}">
        <p14:creationId xmlns:p14="http://schemas.microsoft.com/office/powerpoint/2010/main" val="2570391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 конфликтом называется пара операций разных транзакций, работающих с одним объектом данных, и таких, что по крайней мере одна из них записывает новое значение этого объекта.</a:t>
            </a:r>
          </a:p>
        </p:txBody>
      </p:sp>
      <p:sp>
        <p:nvSpPr>
          <p:cNvPr id="4" name="Номер слайда 3"/>
          <p:cNvSpPr>
            <a:spLocks noGrp="1"/>
          </p:cNvSpPr>
          <p:nvPr>
            <p:ph type="sldNum" sz="quarter" idx="10"/>
          </p:nvPr>
        </p:nvSpPr>
        <p:spPr/>
        <p:txBody>
          <a:bodyPr/>
          <a:lstStyle/>
          <a:p>
            <a:fld id="{F6E077C6-F565-4EA9-8759-AAD95D83E90E}" type="slidenum">
              <a:rPr lang="ru-RU" smtClean="0"/>
              <a:t>9</a:t>
            </a:fld>
            <a:endParaRPr lang="ru-RU"/>
          </a:p>
        </p:txBody>
      </p:sp>
    </p:spTree>
    <p:extLst>
      <p:ext uri="{BB962C8B-B14F-4D97-AF65-F5344CB8AC3E}">
        <p14:creationId xmlns:p14="http://schemas.microsoft.com/office/powerpoint/2010/main" val="480817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a:t>готово</a:t>
            </a:r>
          </a:p>
        </p:txBody>
      </p:sp>
      <p:sp>
        <p:nvSpPr>
          <p:cNvPr id="4" name="Номер слайда 3"/>
          <p:cNvSpPr>
            <a:spLocks noGrp="1"/>
          </p:cNvSpPr>
          <p:nvPr>
            <p:ph type="sldNum" sz="quarter" idx="10"/>
          </p:nvPr>
        </p:nvSpPr>
        <p:spPr/>
        <p:txBody>
          <a:bodyPr/>
          <a:lstStyle/>
          <a:p>
            <a:fld id="{F6E077C6-F565-4EA9-8759-AAD95D83E90E}" type="slidenum">
              <a:rPr lang="ru-RU" smtClean="0"/>
              <a:t>10</a:t>
            </a:fld>
            <a:endParaRPr lang="ru-RU"/>
          </a:p>
        </p:txBody>
      </p:sp>
    </p:spTree>
    <p:extLst>
      <p:ext uri="{BB962C8B-B14F-4D97-AF65-F5344CB8AC3E}">
        <p14:creationId xmlns:p14="http://schemas.microsoft.com/office/powerpoint/2010/main" val="167804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ru-RU"/>
              <a:t>Образец заголовка</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3/1/2023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3/1/2023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3/1/2023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
        <p:nvSpPr>
          <p:cNvPr id="7" name="Title 6"/>
          <p:cNvSpPr>
            <a:spLocks noGrp="1"/>
          </p:cNvSpPr>
          <p:nvPr>
            <p:ph type="title"/>
          </p:nvPr>
        </p:nvSpPr>
        <p:spPr/>
        <p:txBody>
          <a:bodyPr/>
          <a:lstStyle/>
          <a:p>
            <a:r>
              <a:rPr lang="ru-RU"/>
              <a:t>Образец заголовка</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3/1/2023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3/1/2023</a:t>
            </a:fld>
            <a:endParaRPr lang="en-US"/>
          </a:p>
        </p:txBody>
      </p:sp>
      <p:sp>
        <p:nvSpPr>
          <p:cNvPr id="6" name="Footer Placeholder 5"/>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
        <p:nvSpPr>
          <p:cNvPr id="9" name="Content Placeholder 8"/>
          <p:cNvSpPr>
            <a:spLocks noGrp="1"/>
          </p:cNvSpPr>
          <p:nvPr>
            <p:ph sz="quarter" idx="13"/>
          </p:nvPr>
        </p:nvSpPr>
        <p:spPr>
          <a:xfrm>
            <a:off x="676655" y="2679192"/>
            <a:ext cx="3822192" cy="34472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3/1/2023</a:t>
            </a:fld>
            <a:endParaRPr lang="en-US"/>
          </a:p>
        </p:txBody>
      </p:sp>
      <p:sp>
        <p:nvSpPr>
          <p:cNvPr id="8" name="Footer Placeholder 7"/>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9" name="Slide Number Placeholder 8"/>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3/1/2023</a:t>
            </a:fld>
            <a:endParaRPr lang="en-US"/>
          </a:p>
        </p:txBody>
      </p:sp>
      <p:sp>
        <p:nvSpPr>
          <p:cNvPr id="4" name="Footer Placeholder 3"/>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5" name="Slide Number Placeholder 4"/>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t>3/1/2023</a:t>
            </a:fld>
            <a:endParaRPr lang="en-US"/>
          </a:p>
        </p:txBody>
      </p:sp>
      <p:sp>
        <p:nvSpPr>
          <p:cNvPr id="3" name="Footer Placeholder 2"/>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4" name="Slide Number Placeholder 3"/>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3/1/2023</a:t>
            </a:fld>
            <a:endParaRPr lang="en-US"/>
          </a:p>
        </p:txBody>
      </p:sp>
      <p:sp>
        <p:nvSpPr>
          <p:cNvPr id="6" name="Footer Placeholder 5"/>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ru-RU"/>
              <a:t>Образец заголовка</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3/1/2023</a:t>
            </a:fld>
            <a:endParaRPr lang="en-US"/>
          </a:p>
        </p:txBody>
      </p:sp>
      <p:sp>
        <p:nvSpPr>
          <p:cNvPr id="6" name="Footer Placeholder 5"/>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t>3/1/2023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marL="38100">
              <a:lnSpc>
                <a:spcPts val="1240"/>
              </a:lnSpc>
            </a:pPr>
            <a:fld id="{81D60167-4931-47E6-BA6A-407CBD079E47}" type="slidenum">
              <a:rPr lang="ru-RU" smtClean="0"/>
              <a:t>‹#›</a:t>
            </a:fld>
            <a:endParaRPr lang="ru-RU"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a:t>
            </a:fld>
            <a:endParaRPr dirty="0"/>
          </a:p>
        </p:txBody>
      </p:sp>
      <p:sp>
        <p:nvSpPr>
          <p:cNvPr id="7" name="object 8"/>
          <p:cNvSpPr txBox="1"/>
          <p:nvPr/>
        </p:nvSpPr>
        <p:spPr>
          <a:xfrm>
            <a:off x="1219200" y="2438400"/>
            <a:ext cx="7072630" cy="1674817"/>
          </a:xfrm>
          <a:prstGeom prst="rect">
            <a:avLst/>
          </a:prstGeom>
        </p:spPr>
        <p:txBody>
          <a:bodyPr vert="horz" wrap="square" lIns="0" tIns="12700" rIns="0" bIns="0" rtlCol="0">
            <a:spAutoFit/>
          </a:bodyPr>
          <a:lstStyle/>
          <a:p>
            <a:pPr marR="5080" indent="11113" algn="ctr">
              <a:lnSpc>
                <a:spcPct val="100000"/>
              </a:lnSpc>
              <a:spcBef>
                <a:spcPts val="100"/>
              </a:spcBef>
            </a:pPr>
            <a:r>
              <a:rPr lang="ru-RU" sz="5400" b="1" spc="-10" dirty="0">
                <a:solidFill>
                  <a:srgbClr val="FF0000"/>
                </a:solidFill>
                <a:latin typeface="Calibri"/>
                <a:cs typeface="Calibri"/>
              </a:rPr>
              <a:t>Управление транзакциями</a:t>
            </a:r>
          </a:p>
        </p:txBody>
      </p:sp>
      <p:sp>
        <p:nvSpPr>
          <p:cNvPr id="4" name="Заголовок 3"/>
          <p:cNvSpPr>
            <a:spLocks noGrp="1"/>
          </p:cNvSpPr>
          <p:nvPr>
            <p:ph type="title"/>
          </p:nvPr>
        </p:nvSpPr>
        <p:spPr/>
        <p:txBody>
          <a:bodyPr/>
          <a:lstStyle/>
          <a:p>
            <a:r>
              <a:rPr lang="ru-RU" dirty="0"/>
              <a:t>Лекция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B5A96A5B-B38F-42D4-AFE9-E0DD5DDE6314}"/>
              </a:ext>
            </a:extLst>
          </p:cNvPr>
          <p:cNvSpPr/>
          <p:nvPr/>
        </p:nvSpPr>
        <p:spPr>
          <a:xfrm>
            <a:off x="287710" y="4721661"/>
            <a:ext cx="8568576" cy="646331"/>
          </a:xfrm>
          <a:prstGeom prst="rect">
            <a:avLst/>
          </a:prstGeom>
        </p:spPr>
        <p:txBody>
          <a:bodyPr wrap="square">
            <a:spAutoFit/>
          </a:bodyPr>
          <a:lstStyle/>
          <a:p>
            <a:pPr algn="just">
              <a:defRPr/>
            </a:pPr>
            <a:r>
              <a:rPr lang="ru-RU" dirty="0"/>
              <a:t>Блокировки, несовместимые с любой другой блокировкой того же элемента данных, называются </a:t>
            </a:r>
            <a:r>
              <a:rPr lang="ru-RU" b="1" dirty="0"/>
              <a:t>монопольными или исключающими</a:t>
            </a:r>
            <a:r>
              <a:rPr lang="ru-RU" dirty="0"/>
              <a:t>.</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
        <p:nvSpPr>
          <p:cNvPr id="2" name="object 2"/>
          <p:cNvSpPr txBox="1">
            <a:spLocks noGrp="1"/>
          </p:cNvSpPr>
          <p:nvPr>
            <p:ph type="title"/>
          </p:nvPr>
        </p:nvSpPr>
        <p:spPr>
          <a:xfrm>
            <a:off x="613610" y="780835"/>
            <a:ext cx="7916779" cy="505908"/>
          </a:xfrm>
          <a:prstGeom prst="rect">
            <a:avLst/>
          </a:prstGeom>
        </p:spPr>
        <p:txBody>
          <a:bodyPr vert="horz" wrap="square" lIns="0" tIns="13335" rIns="0" bIns="0" rtlCol="0">
            <a:spAutoFit/>
          </a:bodyPr>
          <a:lstStyle/>
          <a:p>
            <a:pPr marL="12700">
              <a:spcBef>
                <a:spcPts val="105"/>
              </a:spcBef>
            </a:pPr>
            <a:r>
              <a:rPr lang="ru-RU" sz="3200" b="1" dirty="0">
                <a:solidFill>
                  <a:schemeClr val="bg1"/>
                </a:solidFill>
              </a:rPr>
              <a:t>Блокировки (окончание)</a:t>
            </a:r>
            <a:endParaRPr sz="3200" dirty="0">
              <a:solidFill>
                <a:schemeClr val="bg1"/>
              </a:solidFill>
            </a:endParaRPr>
          </a:p>
        </p:txBody>
      </p:sp>
      <p:sp>
        <p:nvSpPr>
          <p:cNvPr id="9" name="Прямоугольник 8"/>
          <p:cNvSpPr/>
          <p:nvPr/>
        </p:nvSpPr>
        <p:spPr>
          <a:xfrm>
            <a:off x="287710" y="2136338"/>
            <a:ext cx="8568577" cy="2585323"/>
          </a:xfrm>
          <a:prstGeom prst="rect">
            <a:avLst/>
          </a:prstGeom>
        </p:spPr>
        <p:txBody>
          <a:bodyPr wrap="square">
            <a:spAutoFit/>
          </a:bodyPr>
          <a:lstStyle/>
          <a:p>
            <a:pPr algn="just">
              <a:defRPr/>
            </a:pPr>
            <a:r>
              <a:rPr lang="ru-RU" dirty="0">
                <a:solidFill>
                  <a:srgbClr val="FF0000"/>
                </a:solidFill>
              </a:rPr>
              <a:t>ПРИМЕР. </a:t>
            </a:r>
          </a:p>
          <a:p>
            <a:pPr algn="just">
              <a:defRPr/>
            </a:pPr>
            <a:r>
              <a:rPr lang="ru-RU" dirty="0"/>
              <a:t>Диспетчер, который использует всего одну блокировку, связанную со всей базой данных в качестве объекта данных и несовместимую с ней самой, будет вырабатывать серийное расписание, если эта блокировка устанавливается для разных транзакций. В этом случае причина низкой пропускной способности в том, что вся база данных рассматривается как один объект. </a:t>
            </a:r>
          </a:p>
          <a:p>
            <a:pPr algn="just">
              <a:defRPr/>
            </a:pPr>
            <a:r>
              <a:rPr lang="ru-RU" dirty="0"/>
              <a:t>Противоположная ситуация, когда блокировки устанавливаются на слишком мелкие объекты, может приводить к снижению производительности из-за слишком больших затрат на управление блокировками.</a:t>
            </a:r>
          </a:p>
        </p:txBody>
      </p:sp>
      <p:sp>
        <p:nvSpPr>
          <p:cNvPr id="13" name="Овальная выноска 4">
            <a:extLst>
              <a:ext uri="{FF2B5EF4-FFF2-40B4-BE49-F238E27FC236}">
                <a16:creationId xmlns:a16="http://schemas.microsoft.com/office/drawing/2014/main" id="{410813D1-3CA5-4032-ABA5-A0D14F8EAD5C}"/>
              </a:ext>
            </a:extLst>
          </p:cNvPr>
          <p:cNvSpPr/>
          <p:nvPr/>
        </p:nvSpPr>
        <p:spPr>
          <a:xfrm>
            <a:off x="254754" y="1676400"/>
            <a:ext cx="8568575" cy="1946491"/>
          </a:xfrm>
          <a:prstGeom prst="wedgeEllipseCallout">
            <a:avLst>
              <a:gd name="adj1" fmla="val -9720"/>
              <a:gd name="adj2" fmla="val 12596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ru-RU" dirty="0">
                <a:solidFill>
                  <a:srgbClr val="FF0000"/>
                </a:solidFill>
              </a:rPr>
              <a:t>Далее будем считать несовместимыми только блокировки, устанавливаемые для операций, находящихся в конфликте (не коммутирующих операций). В соответствии с определением конфликта блокировка для операции записи несовместима с любой другой блокировкой того же элемента данных. </a:t>
            </a:r>
          </a:p>
        </p:txBody>
      </p:sp>
      <p:sp>
        <p:nvSpPr>
          <p:cNvPr id="10" name="Прямоугольник 9">
            <a:extLst>
              <a:ext uri="{FF2B5EF4-FFF2-40B4-BE49-F238E27FC236}">
                <a16:creationId xmlns:a16="http://schemas.microsoft.com/office/drawing/2014/main" id="{910584D1-0750-409B-8249-1F55B117692E}"/>
              </a:ext>
            </a:extLst>
          </p:cNvPr>
          <p:cNvSpPr/>
          <p:nvPr/>
        </p:nvSpPr>
        <p:spPr>
          <a:xfrm>
            <a:off x="287708" y="3607804"/>
            <a:ext cx="8568577" cy="1477328"/>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defRPr/>
            </a:pPr>
            <a:r>
              <a:rPr lang="ru-RU" dirty="0"/>
              <a:t>В отличие от монопольных блокировок (на запись) блокировки на чтение не препятствуют установке других блокировок того же элемента данных на чтение, потому что операции чтения никогда не находятся в конфликте. Иногда </a:t>
            </a:r>
            <a:r>
              <a:rPr lang="ru-RU" b="1" dirty="0"/>
              <a:t>блокировки</a:t>
            </a:r>
            <a:r>
              <a:rPr lang="ru-RU" dirty="0"/>
              <a:t>, </a:t>
            </a:r>
            <a:r>
              <a:rPr lang="ru-RU" b="1" dirty="0"/>
              <a:t>допускающие установку некоторых видов блокировок того же элемента данных другими транзакциями, называются разделяемыми</a:t>
            </a:r>
            <a:r>
              <a:rPr lang="ru-RU" dirty="0"/>
              <a:t>.</a:t>
            </a:r>
          </a:p>
        </p:txBody>
      </p:sp>
      <p:sp>
        <p:nvSpPr>
          <p:cNvPr id="12" name="Прямоугольник 11">
            <a:extLst>
              <a:ext uri="{FF2B5EF4-FFF2-40B4-BE49-F238E27FC236}">
                <a16:creationId xmlns:a16="http://schemas.microsoft.com/office/drawing/2014/main" id="{AC448792-E869-4040-815F-6D7314ADC1D6}"/>
              </a:ext>
            </a:extLst>
          </p:cNvPr>
          <p:cNvSpPr/>
          <p:nvPr/>
        </p:nvSpPr>
        <p:spPr>
          <a:xfrm>
            <a:off x="287709" y="5157274"/>
            <a:ext cx="8568577" cy="1200329"/>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defRPr/>
            </a:pPr>
            <a:r>
              <a:rPr lang="ru-RU" dirty="0"/>
              <a:t>В отличие от понятий «блокировка для чтения» и «блокировка на запись», термины «монопольная блокировка» и «разделяемая блокировка» не предполагают какую-либо семантику выполняемых операций, а определяют только свойства блокировок по отношению к другим блокировкам.</a:t>
            </a:r>
          </a:p>
        </p:txBody>
      </p:sp>
    </p:spTree>
    <p:extLst>
      <p:ext uri="{BB962C8B-B14F-4D97-AF65-F5344CB8AC3E}">
        <p14:creationId xmlns:p14="http://schemas.microsoft.com/office/powerpoint/2010/main" val="22637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
        <p:nvSpPr>
          <p:cNvPr id="2" name="object 2"/>
          <p:cNvSpPr txBox="1">
            <a:spLocks noGrp="1"/>
          </p:cNvSpPr>
          <p:nvPr>
            <p:ph type="title"/>
          </p:nvPr>
        </p:nvSpPr>
        <p:spPr>
          <a:xfrm>
            <a:off x="613610" y="534614"/>
            <a:ext cx="7916779" cy="998350"/>
          </a:xfrm>
          <a:prstGeom prst="rect">
            <a:avLst/>
          </a:prstGeom>
        </p:spPr>
        <p:txBody>
          <a:bodyPr vert="horz" wrap="square" lIns="0" tIns="13335" rIns="0" bIns="0" rtlCol="0">
            <a:spAutoFit/>
          </a:bodyPr>
          <a:lstStyle/>
          <a:p>
            <a:pPr marL="12700">
              <a:spcBef>
                <a:spcPts val="105"/>
              </a:spcBef>
            </a:pPr>
            <a:r>
              <a:rPr lang="ru-RU" sz="3200" b="1" dirty="0">
                <a:solidFill>
                  <a:schemeClr val="bg1"/>
                </a:solidFill>
              </a:rPr>
              <a:t>2. Двухфазные протоколы, использующие блокировки</a:t>
            </a:r>
            <a:endParaRPr sz="3200" dirty="0">
              <a:solidFill>
                <a:schemeClr val="bg1"/>
              </a:solidFill>
            </a:endParaRPr>
          </a:p>
        </p:txBody>
      </p:sp>
      <p:sp>
        <p:nvSpPr>
          <p:cNvPr id="9" name="Прямоугольник 8"/>
          <p:cNvSpPr/>
          <p:nvPr/>
        </p:nvSpPr>
        <p:spPr>
          <a:xfrm>
            <a:off x="126766" y="2415135"/>
            <a:ext cx="8568577" cy="2585323"/>
          </a:xfrm>
          <a:prstGeom prst="rect">
            <a:avLst/>
          </a:prstGeom>
        </p:spPr>
        <p:txBody>
          <a:bodyPr wrap="square">
            <a:spAutoFit/>
          </a:bodyPr>
          <a:lstStyle/>
          <a:p>
            <a:pPr algn="just">
              <a:defRPr/>
            </a:pPr>
            <a:r>
              <a:rPr lang="ru-RU" dirty="0"/>
              <a:t>Наиболее широко известным протоколом управления транзакциями, использующим блокировки, является двухфазный протокол блокирования (</a:t>
            </a:r>
            <a:r>
              <a:rPr lang="ru-RU" b="1" dirty="0" err="1"/>
              <a:t>two-phase</a:t>
            </a:r>
            <a:r>
              <a:rPr lang="ru-RU" b="1" dirty="0"/>
              <a:t> </a:t>
            </a:r>
            <a:r>
              <a:rPr lang="ru-RU" b="1" dirty="0" err="1"/>
              <a:t>locking</a:t>
            </a:r>
            <a:r>
              <a:rPr lang="ru-RU" b="1" dirty="0"/>
              <a:t>, 2PL</a:t>
            </a:r>
            <a:r>
              <a:rPr lang="ru-RU" dirty="0"/>
              <a:t>). </a:t>
            </a:r>
          </a:p>
          <a:p>
            <a:pPr algn="just">
              <a:defRPr/>
            </a:pPr>
            <a:r>
              <a:rPr lang="ru-RU" dirty="0"/>
              <a:t>В соответствии с этим протоколом для любой транзакции могут устанавливаться любые блокировки в любом порядке, однако после того, как хотя бы одна из установленных ранее блокировок снята, установка новых блокировок для этой транзакции запрещена. </a:t>
            </a:r>
          </a:p>
          <a:p>
            <a:pPr algn="just">
              <a:defRPr/>
            </a:pPr>
            <a:r>
              <a:rPr lang="ru-RU" dirty="0"/>
              <a:t>Работа транзакции состоит из </a:t>
            </a:r>
            <a:r>
              <a:rPr lang="ru-RU" b="1" dirty="0"/>
              <a:t>двух фаз</a:t>
            </a:r>
            <a:r>
              <a:rPr lang="ru-RU" dirty="0"/>
              <a:t>: на первой фазе блокировки устанавливаются, на второй — только снимаются.</a:t>
            </a:r>
          </a:p>
        </p:txBody>
      </p:sp>
      <p:sp>
        <p:nvSpPr>
          <p:cNvPr id="12" name="Прямоугольник 11">
            <a:extLst>
              <a:ext uri="{FF2B5EF4-FFF2-40B4-BE49-F238E27FC236}">
                <a16:creationId xmlns:a16="http://schemas.microsoft.com/office/drawing/2014/main" id="{AC448792-E869-4040-815F-6D7314ADC1D6}"/>
              </a:ext>
            </a:extLst>
          </p:cNvPr>
          <p:cNvSpPr/>
          <p:nvPr/>
        </p:nvSpPr>
        <p:spPr>
          <a:xfrm>
            <a:off x="287710" y="2133600"/>
            <a:ext cx="8568577" cy="1754326"/>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defRPr/>
            </a:pPr>
            <a:r>
              <a:rPr lang="ru-RU" dirty="0"/>
              <a:t>Для того чтобы протокол был полезен для управления транзакциями, необходимо накладывать некоторые ограничения на используемые блокировки, различные для разных протоколов. </a:t>
            </a:r>
          </a:p>
          <a:p>
            <a:pPr algn="just">
              <a:defRPr/>
            </a:pPr>
            <a:r>
              <a:rPr lang="ru-RU" dirty="0"/>
              <a:t>Для семейства двухфазных протоколов предполагается, что совместимость блокировок определяется наличием конфликтов между операциями, для которых устанавливаются блокировки.</a:t>
            </a:r>
          </a:p>
        </p:txBody>
      </p:sp>
      <p:sp>
        <p:nvSpPr>
          <p:cNvPr id="5" name="Прямоугольник 4">
            <a:extLst>
              <a:ext uri="{FF2B5EF4-FFF2-40B4-BE49-F238E27FC236}">
                <a16:creationId xmlns:a16="http://schemas.microsoft.com/office/drawing/2014/main" id="{185DE7CD-9DC3-42F7-BEC5-3E8027F9672E}"/>
              </a:ext>
            </a:extLst>
          </p:cNvPr>
          <p:cNvSpPr/>
          <p:nvPr/>
        </p:nvSpPr>
        <p:spPr>
          <a:xfrm>
            <a:off x="126765" y="4892225"/>
            <a:ext cx="8568575" cy="1477328"/>
          </a:xfrm>
          <a:prstGeom prst="rect">
            <a:avLst/>
          </a:prstGeom>
        </p:spPr>
        <p:txBody>
          <a:bodyPr wrap="square">
            <a:spAutoFit/>
          </a:bodyPr>
          <a:lstStyle/>
          <a:p>
            <a:pPr algn="just">
              <a:defRPr/>
            </a:pPr>
            <a:r>
              <a:rPr lang="ru-RU" b="1" dirty="0"/>
              <a:t>Любые протоколы, основанные на блокировках, управляют только относительным порядком выполнения операций, с которыми связаны эти блокировки, но не зависят ни от типа блокировок</a:t>
            </a:r>
            <a:r>
              <a:rPr lang="ru-RU" dirty="0"/>
              <a:t> (монопольные или нет), </a:t>
            </a:r>
            <a:r>
              <a:rPr lang="ru-RU" b="1" dirty="0"/>
              <a:t>ни от типа объектов, ни от класса системы </a:t>
            </a:r>
            <a:r>
              <a:rPr lang="ru-RU" dirty="0"/>
              <a:t>(это совсем не обязательно должна быть СУБД). </a:t>
            </a:r>
          </a:p>
        </p:txBody>
      </p:sp>
    </p:spTree>
    <p:extLst>
      <p:ext uri="{BB962C8B-B14F-4D97-AF65-F5344CB8AC3E}">
        <p14:creationId xmlns:p14="http://schemas.microsoft.com/office/powerpoint/2010/main" val="315618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2" name="object 2"/>
          <p:cNvSpPr txBox="1">
            <a:spLocks noGrp="1"/>
          </p:cNvSpPr>
          <p:nvPr>
            <p:ph type="title"/>
          </p:nvPr>
        </p:nvSpPr>
        <p:spPr>
          <a:xfrm>
            <a:off x="613610" y="534614"/>
            <a:ext cx="7916779" cy="998350"/>
          </a:xfrm>
          <a:prstGeom prst="rect">
            <a:avLst/>
          </a:prstGeom>
        </p:spPr>
        <p:txBody>
          <a:bodyPr vert="horz" wrap="square" lIns="0" tIns="13335" rIns="0" bIns="0" rtlCol="0">
            <a:spAutoFit/>
          </a:bodyPr>
          <a:lstStyle/>
          <a:p>
            <a:pPr marL="12700">
              <a:spcBef>
                <a:spcPts val="105"/>
              </a:spcBef>
            </a:pPr>
            <a:r>
              <a:rPr lang="ru-RU" sz="3200" b="1" dirty="0">
                <a:solidFill>
                  <a:schemeClr val="bg1"/>
                </a:solidFill>
              </a:rPr>
              <a:t>Двухфазные протоколы, использующие блокировки (продолжение)</a:t>
            </a:r>
            <a:endParaRPr sz="3200" dirty="0">
              <a:solidFill>
                <a:schemeClr val="bg1"/>
              </a:solidFill>
            </a:endParaRPr>
          </a:p>
        </p:txBody>
      </p:sp>
      <p:sp>
        <p:nvSpPr>
          <p:cNvPr id="3" name="Прямоугольник 2">
            <a:extLst>
              <a:ext uri="{FF2B5EF4-FFF2-40B4-BE49-F238E27FC236}">
                <a16:creationId xmlns:a16="http://schemas.microsoft.com/office/drawing/2014/main" id="{05144998-4F1F-4A35-8647-90CA51D94771}"/>
              </a:ext>
            </a:extLst>
          </p:cNvPr>
          <p:cNvSpPr/>
          <p:nvPr/>
        </p:nvSpPr>
        <p:spPr>
          <a:xfrm>
            <a:off x="152399" y="1845716"/>
            <a:ext cx="8839200" cy="923330"/>
          </a:xfrm>
          <a:prstGeom prst="rect">
            <a:avLst/>
          </a:prstGeom>
        </p:spPr>
        <p:txBody>
          <a:bodyPr wrap="square">
            <a:spAutoFit/>
          </a:bodyPr>
          <a:lstStyle/>
          <a:p>
            <a:pPr algn="just">
              <a:defRPr/>
            </a:pPr>
            <a:r>
              <a:rPr lang="ru-RU" dirty="0"/>
              <a:t>Класс расписаний, которые могут быть получены в результате применения некоторого протокола управления транзакциями </a:t>
            </a:r>
            <a:r>
              <a:rPr lang="ru-RU" b="1" i="1" dirty="0"/>
              <a:t>P</a:t>
            </a:r>
            <a:r>
              <a:rPr lang="ru-RU" dirty="0"/>
              <a:t>, обозначается </a:t>
            </a:r>
            <a:r>
              <a:rPr lang="ru-RU" b="1" i="1" dirty="0" err="1"/>
              <a:t>Gen</a:t>
            </a:r>
            <a:r>
              <a:rPr lang="ru-RU" b="1" i="1" dirty="0"/>
              <a:t> (P)</a:t>
            </a:r>
            <a:r>
              <a:rPr lang="ru-RU" dirty="0"/>
              <a:t>. Так, класс расписаний, порождаемый протоколом </a:t>
            </a:r>
            <a:r>
              <a:rPr lang="ru-RU" b="1" i="1" dirty="0"/>
              <a:t>2PL</a:t>
            </a:r>
            <a:r>
              <a:rPr lang="ru-RU" dirty="0"/>
              <a:t>, обозначается </a:t>
            </a:r>
            <a:r>
              <a:rPr lang="ru-RU" b="1" i="1" dirty="0" err="1"/>
              <a:t>Gen</a:t>
            </a:r>
            <a:r>
              <a:rPr lang="ru-RU" b="1" i="1" dirty="0"/>
              <a:t> (2PL)</a:t>
            </a:r>
            <a:r>
              <a:rPr lang="ru-RU" i="1" dirty="0"/>
              <a:t>.</a:t>
            </a:r>
          </a:p>
        </p:txBody>
      </p:sp>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B52AE323-7B58-4246-8223-7A1A1D6DFDF8}"/>
                  </a:ext>
                </a:extLst>
              </p:cNvPr>
              <p:cNvSpPr/>
              <p:nvPr/>
            </p:nvSpPr>
            <p:spPr>
              <a:xfrm>
                <a:off x="152399" y="2718591"/>
                <a:ext cx="8839199" cy="2585323"/>
              </a:xfrm>
              <a:prstGeom prst="rect">
                <a:avLst/>
              </a:prstGeom>
            </p:spPr>
            <p:txBody>
              <a:bodyPr wrap="square">
                <a:spAutoFit/>
              </a:bodyPr>
              <a:lstStyle/>
              <a:p>
                <a:pPr algn="just"/>
                <a:r>
                  <a:rPr lang="en-US" dirty="0">
                    <a:solidFill>
                      <a:srgbClr val="FF0000"/>
                    </a:solidFill>
                  </a:rPr>
                  <a:t> </a:t>
                </a:r>
                <a:r>
                  <a:rPr lang="ru-RU" b="1" dirty="0">
                    <a:solidFill>
                      <a:srgbClr val="FF0000"/>
                    </a:solidFill>
                  </a:rPr>
                  <a:t>Теорема:</a:t>
                </a:r>
                <a:r>
                  <a:rPr lang="ru-RU" b="1" dirty="0"/>
                  <a:t> </a:t>
                </a:r>
                <a:r>
                  <a:rPr lang="ru-RU" dirty="0"/>
                  <a:t>расписания, получаемые на выходе двухфазного протокола, являются </a:t>
                </a:r>
                <a:r>
                  <a:rPr lang="ru-RU" dirty="0" err="1"/>
                  <a:t>сериализуемыми</a:t>
                </a:r>
                <a:r>
                  <a:rPr lang="ru-RU" dirty="0"/>
                  <a:t> по конфликтам: </a:t>
                </a:r>
                <a:r>
                  <a:rPr lang="ru-RU" b="1" i="1" dirty="0" err="1"/>
                  <a:t>Gen</a:t>
                </a:r>
                <a:r>
                  <a:rPr lang="ru-RU" b="1" i="1" dirty="0"/>
                  <a:t> (2PL) ⊂</a:t>
                </a:r>
                <a:r>
                  <a:rPr lang="en-US" b="1" i="1" dirty="0"/>
                  <a:t>  </a:t>
                </a:r>
                <a:r>
                  <a:rPr lang="ru-RU" b="1" i="1" dirty="0"/>
                  <a:t>CSR</a:t>
                </a:r>
                <a:r>
                  <a:rPr lang="ru-RU" dirty="0"/>
                  <a:t>. </a:t>
                </a:r>
              </a:p>
              <a:p>
                <a:pPr algn="just"/>
                <a:r>
                  <a:rPr lang="ru-RU" dirty="0"/>
                  <a:t>Для доказательства достаточно показать, что граф </a:t>
                </a:r>
                <a:r>
                  <a:rPr lang="ru-RU" dirty="0" err="1"/>
                  <a:t>сериализуемости</a:t>
                </a:r>
                <a:r>
                  <a:rPr lang="ru-RU" dirty="0"/>
                  <a:t> любого расписания </a:t>
                </a:r>
                <a:r>
                  <a:rPr lang="ru-RU" b="1" i="1" dirty="0"/>
                  <a:t>s ∈ </a:t>
                </a:r>
                <a:r>
                  <a:rPr lang="ru-RU" b="1" i="1" dirty="0" err="1"/>
                  <a:t>Gen</a:t>
                </a:r>
                <a:r>
                  <a:rPr lang="ru-RU" b="1" i="1" dirty="0"/>
                  <a:t>(2PL) </a:t>
                </a:r>
                <a:r>
                  <a:rPr lang="ru-RU" dirty="0"/>
                  <a:t>не содержит контуров. Пусть </a:t>
                </a:r>
                <a:r>
                  <a:rPr lang="ru-RU" b="1" i="1" dirty="0"/>
                  <a:t>b(t)</a:t>
                </a:r>
                <a:r>
                  <a:rPr lang="ru-RU" dirty="0"/>
                  <a:t> и </a:t>
                </a:r>
                <a:r>
                  <a:rPr lang="ru-RU" b="1" i="1" dirty="0"/>
                  <a:t>e(t) </a:t>
                </a:r>
                <a:r>
                  <a:rPr lang="ru-RU" dirty="0"/>
                  <a:t>обозначают соответственно операции установки последней блокировки и снятия первой блокировки для транзакции </a:t>
                </a:r>
                <a:r>
                  <a:rPr lang="ru-RU" i="1" dirty="0"/>
                  <a:t>t</a:t>
                </a:r>
                <a:r>
                  <a:rPr lang="ru-RU" dirty="0"/>
                  <a:t>. По определению двухфазного протокола </a:t>
                </a:r>
                <a:r>
                  <a:rPr lang="ru-RU" b="1" i="1" dirty="0"/>
                  <a:t>b(t) &lt; e(t) </a:t>
                </a:r>
                <a:r>
                  <a:rPr lang="ru-RU" dirty="0"/>
                  <a:t>для любой транзакции </a:t>
                </a:r>
                <a:r>
                  <a:rPr lang="ru-RU" b="1" i="1" dirty="0"/>
                  <a:t>t</a:t>
                </a:r>
                <a:r>
                  <a:rPr lang="ru-RU" i="1" dirty="0"/>
                  <a:t>.</a:t>
                </a:r>
                <a:r>
                  <a:rPr lang="ru-RU" dirty="0"/>
                  <a:t> Пусть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𝒍</m:t>
                        </m:r>
                      </m:e>
                      <m:sub>
                        <m:r>
                          <a:rPr lang="en-US" b="1" i="1" smtClean="0">
                            <a:latin typeface="Cambria Math" panose="02040503050406030204" pitchFamily="18" charset="0"/>
                          </a:rPr>
                          <m:t>𝒊</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 </m:t>
                    </m:r>
                  </m:oMath>
                </a14:m>
                <a:r>
                  <a:rPr lang="ru-RU" b="1" dirty="0"/>
                  <a:t>и </a:t>
                </a:r>
                <a14:m>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rPr>
                          <m:t>𝒖</m:t>
                        </m:r>
                      </m:e>
                      <m:sub>
                        <m:r>
                          <a:rPr lang="en-US" b="1" i="1">
                            <a:latin typeface="Cambria Math" panose="02040503050406030204" pitchFamily="18" charset="0"/>
                          </a:rPr>
                          <m:t>𝒊</m:t>
                        </m:r>
                      </m:sub>
                    </m:sSub>
                    <m:d>
                      <m:dPr>
                        <m:ctrlPr>
                          <a:rPr lang="en-US" b="1" i="1">
                            <a:latin typeface="Cambria Math" panose="02040503050406030204" pitchFamily="18" charset="0"/>
                          </a:rPr>
                        </m:ctrlPr>
                      </m:dPr>
                      <m:e>
                        <m:r>
                          <a:rPr lang="en-US" b="1" i="1">
                            <a:latin typeface="Cambria Math" panose="02040503050406030204" pitchFamily="18" charset="0"/>
                          </a:rPr>
                          <m:t>𝒙</m:t>
                        </m:r>
                      </m:e>
                    </m:d>
                  </m:oMath>
                </a14:m>
                <a:r>
                  <a:rPr lang="ru-RU" dirty="0"/>
                  <a:t> обозначают операции установки и снятия блокировки на элемент данных </a:t>
                </a:r>
                <a:r>
                  <a:rPr lang="ru-RU" b="1" i="1" dirty="0"/>
                  <a:t>x</a:t>
                </a:r>
                <a:r>
                  <a:rPr lang="ru-RU" dirty="0"/>
                  <a:t> для транзакции </a:t>
                </a:r>
                <a14:m>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rPr>
                          <m:t>𝒕</m:t>
                        </m:r>
                      </m:e>
                      <m:sub>
                        <m:r>
                          <a:rPr lang="en-US" b="1" i="1">
                            <a:latin typeface="Cambria Math" panose="02040503050406030204" pitchFamily="18" charset="0"/>
                          </a:rPr>
                          <m:t>𝒊</m:t>
                        </m:r>
                      </m:sub>
                    </m:sSub>
                    <m:r>
                      <a:rPr lang="en-US" b="1" i="1">
                        <a:latin typeface="Cambria Math" panose="02040503050406030204" pitchFamily="18" charset="0"/>
                      </a:rPr>
                      <m:t> </m:t>
                    </m:r>
                  </m:oMath>
                </a14:m>
                <a:r>
                  <a:rPr lang="en-US" dirty="0"/>
                  <a:t> </a:t>
                </a:r>
                <a:r>
                  <a:rPr lang="ru-RU" dirty="0"/>
                  <a:t>и пусть в расписании имеется конфликт по элементу данных x между транзакциями </a:t>
                </a:r>
                <a14:m>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rPr>
                          <m:t>𝒕</m:t>
                        </m:r>
                      </m:e>
                      <m:sub>
                        <m:r>
                          <a:rPr lang="en-US" b="1" i="1" smtClean="0">
                            <a:latin typeface="Cambria Math" panose="02040503050406030204" pitchFamily="18" charset="0"/>
                          </a:rPr>
                          <m:t>𝟏</m:t>
                        </m:r>
                      </m:sub>
                    </m:sSub>
                  </m:oMath>
                </a14:m>
                <a:r>
                  <a:rPr lang="ru-RU" dirty="0"/>
                  <a:t> и </a:t>
                </a:r>
                <a14:m>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rPr>
                          <m:t>𝒕</m:t>
                        </m:r>
                      </m:e>
                      <m:sub>
                        <m:r>
                          <a:rPr lang="en-US" b="1" i="1" smtClean="0">
                            <a:latin typeface="Cambria Math" panose="02040503050406030204" pitchFamily="18" charset="0"/>
                          </a:rPr>
                          <m:t>𝟐</m:t>
                        </m:r>
                      </m:sub>
                    </m:sSub>
                  </m:oMath>
                </a14:m>
                <a:r>
                  <a:rPr lang="ru-RU" dirty="0"/>
                  <a:t>. Тогда</a:t>
                </a:r>
              </a:p>
            </p:txBody>
          </p:sp>
        </mc:Choice>
        <mc:Fallback xmlns="">
          <p:sp>
            <p:nvSpPr>
              <p:cNvPr id="4" name="Прямоугольник 3">
                <a:extLst>
                  <a:ext uri="{FF2B5EF4-FFF2-40B4-BE49-F238E27FC236}">
                    <a16:creationId xmlns:a16="http://schemas.microsoft.com/office/drawing/2014/main" id="{B52AE323-7B58-4246-8223-7A1A1D6DFDF8}"/>
                  </a:ext>
                </a:extLst>
              </p:cNvPr>
              <p:cNvSpPr>
                <a:spLocks noRot="1" noChangeAspect="1" noMove="1" noResize="1" noEditPoints="1" noAdjustHandles="1" noChangeArrowheads="1" noChangeShapeType="1" noTextEdit="1"/>
              </p:cNvSpPr>
              <p:nvPr/>
            </p:nvSpPr>
            <p:spPr>
              <a:xfrm>
                <a:off x="152399" y="2718591"/>
                <a:ext cx="8839199" cy="2585323"/>
              </a:xfrm>
              <a:prstGeom prst="rect">
                <a:avLst/>
              </a:prstGeom>
              <a:blipFill>
                <a:blip r:embed="rId3"/>
                <a:stretch>
                  <a:fillRect l="-552" t="-1415" r="-552" b="-2830"/>
                </a:stretch>
              </a:blipFill>
            </p:spPr>
            <p:txBody>
              <a:bodyPr/>
              <a:lstStyle/>
              <a:p>
                <a:r>
                  <a:rPr lang="ru-RU">
                    <a:noFill/>
                  </a:rPr>
                  <a:t> </a:t>
                </a:r>
              </a:p>
            </p:txBody>
          </p:sp>
        </mc:Fallback>
      </mc:AlternateContent>
      <p:pic>
        <p:nvPicPr>
          <p:cNvPr id="5" name="Рисунок 4">
            <a:extLst>
              <a:ext uri="{FF2B5EF4-FFF2-40B4-BE49-F238E27FC236}">
                <a16:creationId xmlns:a16="http://schemas.microsoft.com/office/drawing/2014/main" id="{7F344489-A67B-4CF1-81C7-D1D7AC5B62A7}"/>
              </a:ext>
            </a:extLst>
          </p:cNvPr>
          <p:cNvPicPr>
            <a:picLocks noChangeAspect="1"/>
          </p:cNvPicPr>
          <p:nvPr/>
        </p:nvPicPr>
        <p:blipFill>
          <a:blip r:embed="rId4"/>
          <a:stretch>
            <a:fillRect/>
          </a:stretch>
        </p:blipFill>
        <p:spPr>
          <a:xfrm>
            <a:off x="239587" y="5190670"/>
            <a:ext cx="4408614" cy="457276"/>
          </a:xfrm>
          <a:prstGeom prst="rect">
            <a:avLst/>
          </a:prstGeom>
        </p:spPr>
      </p:pic>
      <p:pic>
        <p:nvPicPr>
          <p:cNvPr id="8" name="Рисунок 7">
            <a:extLst>
              <a:ext uri="{FF2B5EF4-FFF2-40B4-BE49-F238E27FC236}">
                <a16:creationId xmlns:a16="http://schemas.microsoft.com/office/drawing/2014/main" id="{84F3FE0C-890D-49E7-9130-921A4DA6173E}"/>
              </a:ext>
            </a:extLst>
          </p:cNvPr>
          <p:cNvPicPr>
            <a:picLocks noChangeAspect="1"/>
          </p:cNvPicPr>
          <p:nvPr/>
        </p:nvPicPr>
        <p:blipFill>
          <a:blip r:embed="rId5"/>
          <a:stretch>
            <a:fillRect/>
          </a:stretch>
        </p:blipFill>
        <p:spPr>
          <a:xfrm>
            <a:off x="214186" y="5913793"/>
            <a:ext cx="4640458" cy="439854"/>
          </a:xfrm>
          <a:prstGeom prst="rect">
            <a:avLst/>
          </a:prstGeom>
        </p:spPr>
      </p:pic>
      <mc:AlternateContent xmlns:mc="http://schemas.openxmlformats.org/markup-compatibility/2006" xmlns:a14="http://schemas.microsoft.com/office/drawing/2010/main">
        <mc:Choice Requires="a14">
          <p:sp>
            <p:nvSpPr>
              <p:cNvPr id="9" name="Прямоугольник 8">
                <a:extLst>
                  <a:ext uri="{FF2B5EF4-FFF2-40B4-BE49-F238E27FC236}">
                    <a16:creationId xmlns:a16="http://schemas.microsoft.com/office/drawing/2014/main" id="{F129F41C-846C-45C0-9A9E-DAFE5DFDCAD8}"/>
                  </a:ext>
                </a:extLst>
              </p:cNvPr>
              <p:cNvSpPr/>
              <p:nvPr/>
            </p:nvSpPr>
            <p:spPr>
              <a:xfrm>
                <a:off x="152399" y="5592372"/>
                <a:ext cx="8777415" cy="369332"/>
              </a:xfrm>
              <a:prstGeom prst="rect">
                <a:avLst/>
              </a:prstGeom>
            </p:spPr>
            <p:txBody>
              <a:bodyPr wrap="square">
                <a:spAutoFit/>
              </a:bodyPr>
              <a:lstStyle/>
              <a:p>
                <a:pPr algn="just"/>
                <a:r>
                  <a:rPr lang="ru-RU" dirty="0"/>
                  <a:t>Следовательно, для любого пути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𝟏</m:t>
                        </m:r>
                      </m:sub>
                    </m:sSub>
                  </m:oMath>
                </a14:m>
                <a:r>
                  <a:rPr lang="ru-RU" dirty="0"/>
                  <a:t> ,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𝟐</m:t>
                        </m:r>
                      </m:sub>
                    </m:sSub>
                  </m:oMath>
                </a14:m>
                <a:r>
                  <a:rPr lang="ru-RU" dirty="0"/>
                  <a:t>, ...,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𝒏</m:t>
                        </m:r>
                      </m:sub>
                    </m:sSub>
                  </m:oMath>
                </a14:m>
                <a:r>
                  <a:rPr lang="ru-RU" dirty="0"/>
                  <a:t> в графе </a:t>
                </a:r>
                <a:r>
                  <a:rPr lang="ru-RU" dirty="0" err="1"/>
                  <a:t>сериализуемости</a:t>
                </a:r>
                <a:r>
                  <a:rPr lang="ru-RU" dirty="0"/>
                  <a:t> имеет</a:t>
                </a:r>
                <a:r>
                  <a:rPr lang="en-US" dirty="0"/>
                  <a:t> </a:t>
                </a:r>
                <a:r>
                  <a:rPr lang="ru-RU" dirty="0"/>
                  <a:t>место</a:t>
                </a:r>
              </a:p>
            </p:txBody>
          </p:sp>
        </mc:Choice>
        <mc:Fallback xmlns="">
          <p:sp>
            <p:nvSpPr>
              <p:cNvPr id="9" name="Прямоугольник 8">
                <a:extLst>
                  <a:ext uri="{FF2B5EF4-FFF2-40B4-BE49-F238E27FC236}">
                    <a16:creationId xmlns:a16="http://schemas.microsoft.com/office/drawing/2014/main" id="{F129F41C-846C-45C0-9A9E-DAFE5DFDCAD8}"/>
                  </a:ext>
                </a:extLst>
              </p:cNvPr>
              <p:cNvSpPr>
                <a:spLocks noRot="1" noChangeAspect="1" noMove="1" noResize="1" noEditPoints="1" noAdjustHandles="1" noChangeArrowheads="1" noChangeShapeType="1" noTextEdit="1"/>
              </p:cNvSpPr>
              <p:nvPr/>
            </p:nvSpPr>
            <p:spPr>
              <a:xfrm>
                <a:off x="152399" y="5592372"/>
                <a:ext cx="8777415" cy="369332"/>
              </a:xfrm>
              <a:prstGeom prst="rect">
                <a:avLst/>
              </a:prstGeom>
              <a:blipFill>
                <a:blip r:embed="rId6"/>
                <a:stretch>
                  <a:fillRect l="-556" t="-8197" b="-24590"/>
                </a:stretch>
              </a:blipFill>
            </p:spPr>
            <p:txBody>
              <a:bodyPr/>
              <a:lstStyle/>
              <a:p>
                <a:r>
                  <a:rPr lang="ru-RU">
                    <a:noFill/>
                  </a:rPr>
                  <a:t> </a:t>
                </a:r>
              </a:p>
            </p:txBody>
          </p:sp>
        </mc:Fallback>
      </mc:AlternateContent>
      <p:sp>
        <p:nvSpPr>
          <p:cNvPr id="10" name="Прямоугольник 9">
            <a:extLst>
              <a:ext uri="{FF2B5EF4-FFF2-40B4-BE49-F238E27FC236}">
                <a16:creationId xmlns:a16="http://schemas.microsoft.com/office/drawing/2014/main" id="{8D8A8DBD-8B38-45E2-B97F-83CAEBF05B76}"/>
              </a:ext>
            </a:extLst>
          </p:cNvPr>
          <p:cNvSpPr/>
          <p:nvPr/>
        </p:nvSpPr>
        <p:spPr>
          <a:xfrm>
            <a:off x="4854644" y="6000220"/>
            <a:ext cx="4317207" cy="646331"/>
          </a:xfrm>
          <a:prstGeom prst="rect">
            <a:avLst/>
          </a:prstGeom>
        </p:spPr>
        <p:txBody>
          <a:bodyPr wrap="none">
            <a:spAutoFit/>
          </a:bodyPr>
          <a:lstStyle/>
          <a:p>
            <a:r>
              <a:rPr lang="ru-RU" dirty="0"/>
              <a:t>и поэтому путь не может быть контуром,</a:t>
            </a:r>
          </a:p>
          <a:p>
            <a:r>
              <a:rPr lang="ru-RU" dirty="0"/>
              <a:t> </a:t>
            </a:r>
            <a:r>
              <a:rPr lang="ru-RU" dirty="0" err="1"/>
              <a:t>ч.т.д</a:t>
            </a:r>
            <a:r>
              <a:rPr lang="ru-RU" dirty="0"/>
              <a:t>.</a:t>
            </a:r>
          </a:p>
        </p:txBody>
      </p:sp>
      <p:sp>
        <p:nvSpPr>
          <p:cNvPr id="11" name="Прямоугольник 10">
            <a:extLst>
              <a:ext uri="{FF2B5EF4-FFF2-40B4-BE49-F238E27FC236}">
                <a16:creationId xmlns:a16="http://schemas.microsoft.com/office/drawing/2014/main" id="{5AD0D2F7-908B-4A6A-BE79-A741E6FD9C99}"/>
              </a:ext>
            </a:extLst>
          </p:cNvPr>
          <p:cNvSpPr/>
          <p:nvPr/>
        </p:nvSpPr>
        <p:spPr>
          <a:xfrm>
            <a:off x="204607" y="1798812"/>
            <a:ext cx="8672997" cy="1477328"/>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defRPr/>
            </a:pPr>
            <a:r>
              <a:rPr lang="ru-RU" dirty="0"/>
              <a:t>Протокол </a:t>
            </a:r>
            <a:r>
              <a:rPr lang="ru-RU" b="1" i="1" dirty="0"/>
              <a:t>2PL</a:t>
            </a:r>
            <a:r>
              <a:rPr lang="ru-RU" dirty="0"/>
              <a:t>, как следует из доказанного утверждения, </a:t>
            </a:r>
            <a:r>
              <a:rPr lang="ru-RU" b="1" dirty="0"/>
              <a:t>гарантирует </a:t>
            </a:r>
            <a:r>
              <a:rPr lang="ru-RU" b="1" dirty="0" err="1"/>
              <a:t>сериализуемость</a:t>
            </a:r>
            <a:r>
              <a:rPr lang="ru-RU" dirty="0"/>
              <a:t>, но </a:t>
            </a:r>
            <a:r>
              <a:rPr lang="ru-RU" b="1" dirty="0"/>
              <a:t>не обеспечивает </a:t>
            </a:r>
            <a:r>
              <a:rPr lang="ru-RU" b="1" dirty="0" err="1"/>
              <a:t>восстановимость</a:t>
            </a:r>
            <a:r>
              <a:rPr lang="ru-RU" b="1" dirty="0"/>
              <a:t> расписаний</a:t>
            </a:r>
            <a:r>
              <a:rPr lang="ru-RU" dirty="0"/>
              <a:t>. Действительно,</a:t>
            </a:r>
            <a:r>
              <a:rPr lang="en-US" dirty="0"/>
              <a:t> </a:t>
            </a:r>
            <a:r>
              <a:rPr lang="ru-RU" b="1" dirty="0" err="1"/>
              <a:t>восстановимость</a:t>
            </a:r>
            <a:r>
              <a:rPr lang="ru-RU" b="1" dirty="0"/>
              <a:t> зависит от порядка фиксации и обрывов, а не от упорядочения операций чтения и записи</a:t>
            </a:r>
            <a:r>
              <a:rPr lang="ru-RU" dirty="0"/>
              <a:t>, а завершение транзакций никак не регулируется блокировками.</a:t>
            </a:r>
          </a:p>
        </p:txBody>
      </p:sp>
    </p:spTree>
    <p:extLst>
      <p:ext uri="{BB962C8B-B14F-4D97-AF65-F5344CB8AC3E}">
        <p14:creationId xmlns:p14="http://schemas.microsoft.com/office/powerpoint/2010/main" val="368950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
        <p:nvSpPr>
          <p:cNvPr id="2" name="object 2"/>
          <p:cNvSpPr txBox="1">
            <a:spLocks noGrp="1"/>
          </p:cNvSpPr>
          <p:nvPr>
            <p:ph type="title"/>
          </p:nvPr>
        </p:nvSpPr>
        <p:spPr>
          <a:xfrm>
            <a:off x="613610" y="534614"/>
            <a:ext cx="7916779" cy="998350"/>
          </a:xfrm>
          <a:prstGeom prst="rect">
            <a:avLst/>
          </a:prstGeom>
        </p:spPr>
        <p:txBody>
          <a:bodyPr vert="horz" wrap="square" lIns="0" tIns="13335" rIns="0" bIns="0" rtlCol="0">
            <a:spAutoFit/>
          </a:bodyPr>
          <a:lstStyle/>
          <a:p>
            <a:pPr marL="12700">
              <a:spcBef>
                <a:spcPts val="105"/>
              </a:spcBef>
            </a:pPr>
            <a:r>
              <a:rPr lang="ru-RU" sz="3200" b="1" dirty="0">
                <a:solidFill>
                  <a:schemeClr val="bg1"/>
                </a:solidFill>
              </a:rPr>
              <a:t>Двухфазные протоколы, использующие блокировки (окончание)</a:t>
            </a:r>
            <a:endParaRPr sz="3200" dirty="0">
              <a:solidFill>
                <a:schemeClr val="bg1"/>
              </a:solidFill>
            </a:endParaRPr>
          </a:p>
        </p:txBody>
      </p:sp>
      <p:sp>
        <p:nvSpPr>
          <p:cNvPr id="3" name="Прямоугольник 2">
            <a:extLst>
              <a:ext uri="{FF2B5EF4-FFF2-40B4-BE49-F238E27FC236}">
                <a16:creationId xmlns:a16="http://schemas.microsoft.com/office/drawing/2014/main" id="{5DF069E1-23FC-45C1-921D-8FF7251C7A0D}"/>
              </a:ext>
            </a:extLst>
          </p:cNvPr>
          <p:cNvSpPr/>
          <p:nvPr/>
        </p:nvSpPr>
        <p:spPr>
          <a:xfrm>
            <a:off x="228599" y="2630067"/>
            <a:ext cx="8686800" cy="3693319"/>
          </a:xfrm>
          <a:prstGeom prst="rect">
            <a:avLst/>
          </a:prstGeom>
        </p:spPr>
        <p:txBody>
          <a:bodyPr wrap="square">
            <a:spAutoFit/>
          </a:bodyPr>
          <a:lstStyle/>
          <a:p>
            <a:pPr algn="just"/>
            <a:r>
              <a:rPr lang="ru-RU" dirty="0"/>
              <a:t>Вариант, который называется </a:t>
            </a:r>
            <a:r>
              <a:rPr lang="ru-RU" b="1" dirty="0"/>
              <a:t>строгим двухфазным протоколом </a:t>
            </a:r>
            <a:r>
              <a:rPr lang="ru-RU" i="1" dirty="0"/>
              <a:t>(</a:t>
            </a:r>
            <a:r>
              <a:rPr lang="ru-RU" b="1" i="1" dirty="0" err="1"/>
              <a:t>strict</a:t>
            </a:r>
            <a:r>
              <a:rPr lang="ru-RU" b="1" i="1" dirty="0"/>
              <a:t> 2PL,</a:t>
            </a:r>
            <a:r>
              <a:rPr lang="en-US" b="1" i="1" dirty="0"/>
              <a:t> </a:t>
            </a:r>
            <a:r>
              <a:rPr lang="ru-RU" b="1" i="1" dirty="0"/>
              <a:t>S2PL</a:t>
            </a:r>
            <a:r>
              <a:rPr lang="ru-RU" dirty="0"/>
              <a:t>), отличается тем, что блокировки, установленные для операций записи,</a:t>
            </a:r>
            <a:r>
              <a:rPr lang="en-US" dirty="0"/>
              <a:t> </a:t>
            </a:r>
            <a:r>
              <a:rPr lang="ru-RU" dirty="0"/>
              <a:t>не снимаются до завершения транзакции.</a:t>
            </a:r>
            <a:r>
              <a:rPr lang="en-US" dirty="0"/>
              <a:t> </a:t>
            </a:r>
          </a:p>
          <a:p>
            <a:pPr algn="just"/>
            <a:r>
              <a:rPr lang="ru-RU" dirty="0"/>
              <a:t>Строгий двухфазный протокол генерирует расписания, которые </a:t>
            </a:r>
            <a:r>
              <a:rPr lang="ru-RU" dirty="0" err="1"/>
              <a:t>сериализуемы</a:t>
            </a:r>
            <a:r>
              <a:rPr lang="en-US" dirty="0"/>
              <a:t> </a:t>
            </a:r>
            <a:r>
              <a:rPr lang="ru-RU" dirty="0"/>
              <a:t>по конфликтам и являются строгими: </a:t>
            </a:r>
            <a:r>
              <a:rPr lang="ru-RU" b="1" i="1" dirty="0" err="1"/>
              <a:t>Gen</a:t>
            </a:r>
            <a:r>
              <a:rPr lang="ru-RU" b="1" i="1" dirty="0"/>
              <a:t>(S2PL) ⊂ CSR ∩ ST</a:t>
            </a:r>
            <a:r>
              <a:rPr lang="ru-RU" dirty="0"/>
              <a:t>. Таким образом, на выходе </a:t>
            </a:r>
            <a:r>
              <a:rPr lang="ru-RU" b="1" i="1" dirty="0"/>
              <a:t>S2PL</a:t>
            </a:r>
            <a:r>
              <a:rPr lang="ru-RU" dirty="0"/>
              <a:t> получаются строгие, а следовательно, </a:t>
            </a:r>
            <a:r>
              <a:rPr lang="ru-RU" dirty="0" err="1"/>
              <a:t>бескаскадные</a:t>
            </a:r>
            <a:r>
              <a:rPr lang="ru-RU" dirty="0"/>
              <a:t> и восстановимые </a:t>
            </a:r>
            <a:r>
              <a:rPr lang="ru-RU" dirty="0" err="1"/>
              <a:t>сериализуемые</a:t>
            </a:r>
            <a:r>
              <a:rPr lang="ru-RU" dirty="0"/>
              <a:t> расписания.</a:t>
            </a:r>
            <a:r>
              <a:rPr lang="en-US" dirty="0"/>
              <a:t> </a:t>
            </a:r>
          </a:p>
          <a:p>
            <a:pPr algn="just"/>
            <a:r>
              <a:rPr lang="ru-RU" dirty="0"/>
              <a:t>Наконец, </a:t>
            </a:r>
            <a:r>
              <a:rPr lang="ru-RU" b="1" dirty="0"/>
              <a:t>точный двухфазный протокол </a:t>
            </a:r>
            <a:r>
              <a:rPr lang="ru-RU" b="1" i="1" dirty="0"/>
              <a:t>(</a:t>
            </a:r>
            <a:r>
              <a:rPr lang="ru-RU" b="1" i="1" dirty="0" err="1"/>
              <a:t>rigorous</a:t>
            </a:r>
            <a:r>
              <a:rPr lang="ru-RU" b="1" i="1" dirty="0"/>
              <a:t> 2PL, </a:t>
            </a:r>
            <a:r>
              <a:rPr lang="ru-RU" b="1" i="1" dirty="0" err="1"/>
              <a:t>strong</a:t>
            </a:r>
            <a:r>
              <a:rPr lang="ru-RU" b="1" i="1" dirty="0"/>
              <a:t> </a:t>
            </a:r>
            <a:r>
              <a:rPr lang="ru-RU" b="1" i="1" dirty="0" err="1"/>
              <a:t>strict</a:t>
            </a:r>
            <a:r>
              <a:rPr lang="ru-RU" b="1" i="1" dirty="0"/>
              <a:t> 2PL, SS2PL)</a:t>
            </a:r>
            <a:r>
              <a:rPr lang="en-US" b="1" i="1" dirty="0"/>
              <a:t> </a:t>
            </a:r>
            <a:r>
              <a:rPr lang="ru-RU" dirty="0"/>
              <a:t>требует, чтобы все блокировки удерживались до завершения транзакции.</a:t>
            </a:r>
            <a:r>
              <a:rPr lang="en-US" dirty="0"/>
              <a:t> </a:t>
            </a:r>
            <a:r>
              <a:rPr lang="ru-RU" dirty="0"/>
              <a:t>Класс расписаний, получаемых на выходе точного двухфазного протокола, совпадает с классом точных расписаний: </a:t>
            </a:r>
            <a:r>
              <a:rPr lang="ru-RU" b="1" i="1" dirty="0" err="1"/>
              <a:t>Gen</a:t>
            </a:r>
            <a:r>
              <a:rPr lang="ru-RU" b="1" i="1" dirty="0"/>
              <a:t>(SS2PL) = RG</a:t>
            </a:r>
            <a:r>
              <a:rPr lang="ru-RU" dirty="0"/>
              <a:t>. </a:t>
            </a:r>
          </a:p>
          <a:p>
            <a:pPr algn="just"/>
            <a:endParaRPr lang="ru-RU" dirty="0"/>
          </a:p>
          <a:p>
            <a:pPr algn="just"/>
            <a:endParaRPr lang="ru-RU" dirty="0"/>
          </a:p>
        </p:txBody>
      </p:sp>
      <p:sp>
        <p:nvSpPr>
          <p:cNvPr id="8" name="Прямоугольник 7">
            <a:extLst>
              <a:ext uri="{FF2B5EF4-FFF2-40B4-BE49-F238E27FC236}">
                <a16:creationId xmlns:a16="http://schemas.microsoft.com/office/drawing/2014/main" id="{9652A174-6117-4340-ACC1-BE012BE919D4}"/>
              </a:ext>
            </a:extLst>
          </p:cNvPr>
          <p:cNvSpPr/>
          <p:nvPr/>
        </p:nvSpPr>
        <p:spPr>
          <a:xfrm>
            <a:off x="262997" y="3283138"/>
            <a:ext cx="8672997" cy="1477328"/>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r>
              <a:rPr lang="ru-RU" dirty="0"/>
              <a:t>Более точно, этот протокол был реализован во многих системах (до появления </a:t>
            </a:r>
            <a:r>
              <a:rPr lang="ru-RU" b="1" i="1" dirty="0"/>
              <a:t>SI</a:t>
            </a:r>
            <a:r>
              <a:rPr lang="ru-RU" dirty="0"/>
              <a:t>), однако приложения, работающие с такими СУБД, использовали, как правило, ослабленные критерии согласованности, отказываясь от </a:t>
            </a:r>
            <a:r>
              <a:rPr lang="ru-RU" dirty="0" err="1"/>
              <a:t>сериализуемости</a:t>
            </a:r>
            <a:r>
              <a:rPr lang="ru-RU" dirty="0"/>
              <a:t>. Возможно, именно ограниченность этого протокола привела к включению ослабленных уровней изоляции в стандарт SQL.</a:t>
            </a:r>
          </a:p>
        </p:txBody>
      </p:sp>
      <p:sp>
        <p:nvSpPr>
          <p:cNvPr id="9" name="Прямоугольник 8">
            <a:extLst>
              <a:ext uri="{FF2B5EF4-FFF2-40B4-BE49-F238E27FC236}">
                <a16:creationId xmlns:a16="http://schemas.microsoft.com/office/drawing/2014/main" id="{70925A72-663F-48E5-B51F-E1A358434951}"/>
              </a:ext>
            </a:extLst>
          </p:cNvPr>
          <p:cNvSpPr/>
          <p:nvPr/>
        </p:nvSpPr>
        <p:spPr>
          <a:xfrm>
            <a:off x="242402" y="1720218"/>
            <a:ext cx="8672997" cy="1477328"/>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r>
              <a:rPr lang="ru-RU" dirty="0"/>
              <a:t>Протокол </a:t>
            </a:r>
            <a:r>
              <a:rPr lang="ru-RU" b="1" i="1" dirty="0"/>
              <a:t>SS2PL</a:t>
            </a:r>
            <a:r>
              <a:rPr lang="ru-RU" b="1" dirty="0"/>
              <a:t> полностью предотвращает</a:t>
            </a:r>
            <a:r>
              <a:rPr lang="ru-RU" dirty="0"/>
              <a:t> феномен грязного чтения, однако получающийся класс расписаний оказывается слишком узким и поэтому такой протокол не позволяет добиться высокой пропускной способности системы. По этой причине протокол </a:t>
            </a:r>
            <a:r>
              <a:rPr lang="ru-RU" b="1" i="1" dirty="0"/>
              <a:t>SS2PL </a:t>
            </a:r>
            <a:r>
              <a:rPr lang="ru-RU" dirty="0"/>
              <a:t>следует рассматривать как красивое теоретическое решение, очень редко (если вообще когда-либо) применяемое на практике. </a:t>
            </a:r>
          </a:p>
        </p:txBody>
      </p:sp>
    </p:spTree>
    <p:extLst>
      <p:ext uri="{BB962C8B-B14F-4D97-AF65-F5344CB8AC3E}">
        <p14:creationId xmlns:p14="http://schemas.microsoft.com/office/powerpoint/2010/main" val="368005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
        <p:nvSpPr>
          <p:cNvPr id="2" name="object 2"/>
          <p:cNvSpPr txBox="1">
            <a:spLocks noGrp="1"/>
          </p:cNvSpPr>
          <p:nvPr>
            <p:ph type="title"/>
          </p:nvPr>
        </p:nvSpPr>
        <p:spPr>
          <a:xfrm>
            <a:off x="613609" y="536585"/>
            <a:ext cx="7916779" cy="505908"/>
          </a:xfrm>
          <a:prstGeom prst="rect">
            <a:avLst/>
          </a:prstGeom>
        </p:spPr>
        <p:txBody>
          <a:bodyPr vert="horz" wrap="square" lIns="0" tIns="13335" rIns="0" bIns="0" rtlCol="0">
            <a:spAutoFit/>
          </a:bodyPr>
          <a:lstStyle/>
          <a:p>
            <a:pPr marL="12700">
              <a:spcBef>
                <a:spcPts val="105"/>
              </a:spcBef>
            </a:pPr>
            <a:r>
              <a:rPr lang="ru-RU" sz="3200" b="1" dirty="0">
                <a:solidFill>
                  <a:schemeClr val="bg1"/>
                </a:solidFill>
              </a:rPr>
              <a:t>Тупики</a:t>
            </a:r>
            <a:endParaRPr sz="3200" dirty="0">
              <a:solidFill>
                <a:schemeClr val="bg1"/>
              </a:solidFill>
            </a:endParaRPr>
          </a:p>
        </p:txBody>
      </p:sp>
      <p:sp>
        <p:nvSpPr>
          <p:cNvPr id="3" name="Прямоугольник 2">
            <a:extLst>
              <a:ext uri="{FF2B5EF4-FFF2-40B4-BE49-F238E27FC236}">
                <a16:creationId xmlns:a16="http://schemas.microsoft.com/office/drawing/2014/main" id="{5DF069E1-23FC-45C1-921D-8FF7251C7A0D}"/>
              </a:ext>
            </a:extLst>
          </p:cNvPr>
          <p:cNvSpPr/>
          <p:nvPr/>
        </p:nvSpPr>
        <p:spPr>
          <a:xfrm>
            <a:off x="228598" y="2362200"/>
            <a:ext cx="8686800" cy="1754326"/>
          </a:xfrm>
          <a:prstGeom prst="rect">
            <a:avLst/>
          </a:prstGeom>
        </p:spPr>
        <p:txBody>
          <a:bodyPr wrap="square">
            <a:spAutoFit/>
          </a:bodyPr>
          <a:lstStyle/>
          <a:p>
            <a:pPr algn="just">
              <a:defRPr/>
            </a:pPr>
            <a:r>
              <a:rPr lang="ru-RU" dirty="0"/>
              <a:t>В системах, в которых используются блокировки (или другие средства синхронизации доступа к общим ресурсам, например семафоры), могут возникать ситуации тупика. Предположим, что для всех операций устанавливаются блокировки (как это требуется в двухфазных протоколах) и рассмотрим следующее</a:t>
            </a:r>
          </a:p>
          <a:p>
            <a:pPr algn="just">
              <a:defRPr/>
            </a:pPr>
            <a:r>
              <a:rPr lang="ru-RU" dirty="0"/>
              <a:t>расписание:</a:t>
            </a:r>
          </a:p>
          <a:p>
            <a:pPr algn="just"/>
            <a:endParaRPr lang="ru-RU" dirty="0"/>
          </a:p>
        </p:txBody>
      </p:sp>
      <p:pic>
        <p:nvPicPr>
          <p:cNvPr id="4" name="Рисунок 3">
            <a:extLst>
              <a:ext uri="{FF2B5EF4-FFF2-40B4-BE49-F238E27FC236}">
                <a16:creationId xmlns:a16="http://schemas.microsoft.com/office/drawing/2014/main" id="{67654ABF-6D64-4752-9F7E-F9171085C26B}"/>
              </a:ext>
            </a:extLst>
          </p:cNvPr>
          <p:cNvPicPr>
            <a:picLocks noChangeAspect="1"/>
          </p:cNvPicPr>
          <p:nvPr/>
        </p:nvPicPr>
        <p:blipFill>
          <a:blip r:embed="rId3"/>
          <a:stretch>
            <a:fillRect/>
          </a:stretch>
        </p:blipFill>
        <p:spPr>
          <a:xfrm>
            <a:off x="2895600" y="3612188"/>
            <a:ext cx="2962752" cy="454679"/>
          </a:xfrm>
          <a:prstGeom prst="rect">
            <a:avLst/>
          </a:prstGeom>
        </p:spPr>
      </p:pic>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B9448879-67CB-47D6-A45C-230B53CBE03D}"/>
                  </a:ext>
                </a:extLst>
              </p:cNvPr>
              <p:cNvSpPr/>
              <p:nvPr/>
            </p:nvSpPr>
            <p:spPr>
              <a:xfrm>
                <a:off x="228598" y="4212352"/>
                <a:ext cx="8610598" cy="1477328"/>
              </a:xfrm>
              <a:prstGeom prst="rect">
                <a:avLst/>
              </a:prstGeom>
            </p:spPr>
            <p:txBody>
              <a:bodyPr wrap="square">
                <a:spAutoFit/>
              </a:bodyPr>
              <a:lstStyle/>
              <a:p>
                <a:pPr algn="just"/>
                <a:r>
                  <a:rPr lang="ru-RU" dirty="0"/>
                  <a:t>В этом расписании транзакция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𝟏</m:t>
                        </m:r>
                      </m:sub>
                    </m:sSub>
                    <m:r>
                      <a:rPr lang="ru-RU" b="0" i="0" smtClean="0">
                        <a:latin typeface="Cambria Math" panose="02040503050406030204" pitchFamily="18" charset="0"/>
                      </a:rPr>
                      <m:t> </m:t>
                    </m:r>
                  </m:oMath>
                </a14:m>
                <a:r>
                  <a:rPr lang="ru-RU" dirty="0"/>
                  <a:t>ожидает, когда транзакция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ru-RU" b="1" i="1" smtClean="0">
                            <a:latin typeface="Cambria Math" panose="02040503050406030204" pitchFamily="18" charset="0"/>
                          </a:rPr>
                          <m:t>𝟐</m:t>
                        </m:r>
                      </m:sub>
                    </m:sSub>
                  </m:oMath>
                </a14:m>
                <a:r>
                  <a:rPr lang="ru-RU" dirty="0"/>
                  <a:t> снимет блокировку на элемент данных </a:t>
                </a:r>
                <a:r>
                  <a:rPr lang="ru-RU" b="1" i="1" dirty="0"/>
                  <a:t>y</a:t>
                </a:r>
                <a:r>
                  <a:rPr lang="ru-RU" dirty="0"/>
                  <a:t>, при этом транзакция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ru-RU" b="1" i="1">
                            <a:latin typeface="Cambria Math" panose="02040503050406030204" pitchFamily="18" charset="0"/>
                          </a:rPr>
                          <m:t>𝟐</m:t>
                        </m:r>
                      </m:sub>
                    </m:sSub>
                  </m:oMath>
                </a14:m>
                <a:r>
                  <a:rPr lang="ru-RU" dirty="0"/>
                  <a:t> ожидает снятия блокировки на </a:t>
                </a:r>
                <a:r>
                  <a:rPr lang="ru-RU" b="1" i="1" dirty="0"/>
                  <a:t>x</a:t>
                </a:r>
                <a:r>
                  <a:rPr lang="ru-RU" dirty="0"/>
                  <a:t>, которая никогда не будет снята, поскольку эта транзакция тоже находится в состоянии ожидания. Для возникновения тупика существенна несовместимость блокировок, а не тип выполняемых операций. </a:t>
                </a:r>
              </a:p>
            </p:txBody>
          </p:sp>
        </mc:Choice>
        <mc:Fallback xmlns="">
          <p:sp>
            <p:nvSpPr>
              <p:cNvPr id="5" name="Прямоугольник 4">
                <a:extLst>
                  <a:ext uri="{FF2B5EF4-FFF2-40B4-BE49-F238E27FC236}">
                    <a16:creationId xmlns:a16="http://schemas.microsoft.com/office/drawing/2014/main" id="{B9448879-67CB-47D6-A45C-230B53CBE03D}"/>
                  </a:ext>
                </a:extLst>
              </p:cNvPr>
              <p:cNvSpPr>
                <a:spLocks noRot="1" noChangeAspect="1" noMove="1" noResize="1" noEditPoints="1" noAdjustHandles="1" noChangeArrowheads="1" noChangeShapeType="1" noTextEdit="1"/>
              </p:cNvSpPr>
              <p:nvPr/>
            </p:nvSpPr>
            <p:spPr>
              <a:xfrm>
                <a:off x="228598" y="4212352"/>
                <a:ext cx="8610598" cy="1477328"/>
              </a:xfrm>
              <a:prstGeom prst="rect">
                <a:avLst/>
              </a:prstGeom>
              <a:blipFill>
                <a:blip r:embed="rId4"/>
                <a:stretch>
                  <a:fillRect l="-566" t="-2066" r="-566" b="-5785"/>
                </a:stretch>
              </a:blipFill>
            </p:spPr>
            <p:txBody>
              <a:bodyPr/>
              <a:lstStyle/>
              <a:p>
                <a:r>
                  <a:rPr lang="ru-RU">
                    <a:noFill/>
                  </a:rPr>
                  <a:t> </a:t>
                </a:r>
              </a:p>
            </p:txBody>
          </p:sp>
        </mc:Fallback>
      </mc:AlternateContent>
      <p:sp>
        <p:nvSpPr>
          <p:cNvPr id="11" name="Прямоугольник 10">
            <a:extLst>
              <a:ext uri="{FF2B5EF4-FFF2-40B4-BE49-F238E27FC236}">
                <a16:creationId xmlns:a16="http://schemas.microsoft.com/office/drawing/2014/main" id="{CB24E50E-3742-4D18-AD8B-73EC281A378A}"/>
              </a:ext>
            </a:extLst>
          </p:cNvPr>
          <p:cNvSpPr/>
          <p:nvPr/>
        </p:nvSpPr>
        <p:spPr>
          <a:xfrm>
            <a:off x="9220200" y="789539"/>
            <a:ext cx="4572000" cy="646331"/>
          </a:xfrm>
          <a:prstGeom prst="rect">
            <a:avLst/>
          </a:prstGeom>
        </p:spPr>
        <p:txBody>
          <a:bodyPr>
            <a:spAutoFit/>
          </a:bodyPr>
          <a:lstStyle/>
          <a:p>
            <a:pPr algn="just">
              <a:defRPr/>
            </a:pPr>
            <a:endParaRPr lang="ru-RU" dirty="0"/>
          </a:p>
          <a:p>
            <a:pPr algn="just">
              <a:defRPr/>
            </a:pPr>
            <a:endParaRPr lang="ru-RU" dirty="0"/>
          </a:p>
        </p:txBody>
      </p:sp>
      <p:sp>
        <p:nvSpPr>
          <p:cNvPr id="12" name="Прямоугольник 11">
            <a:extLst>
              <a:ext uri="{FF2B5EF4-FFF2-40B4-BE49-F238E27FC236}">
                <a16:creationId xmlns:a16="http://schemas.microsoft.com/office/drawing/2014/main" id="{FEEEAD4D-5D86-4F08-8EF8-453E7FC969F3}"/>
              </a:ext>
            </a:extLst>
          </p:cNvPr>
          <p:cNvSpPr/>
          <p:nvPr/>
        </p:nvSpPr>
        <p:spPr>
          <a:xfrm>
            <a:off x="308810" y="1205843"/>
            <a:ext cx="8530386" cy="1200329"/>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defRPr/>
            </a:pPr>
            <a:r>
              <a:rPr lang="ru-RU" dirty="0"/>
              <a:t>В связи с тупиками рассматриваются и решаются следующие задачи:</a:t>
            </a:r>
          </a:p>
          <a:p>
            <a:pPr algn="just">
              <a:defRPr/>
            </a:pPr>
            <a:r>
              <a:rPr lang="ru-RU" dirty="0"/>
              <a:t>• обнаружение тупиков;</a:t>
            </a:r>
          </a:p>
          <a:p>
            <a:pPr algn="just">
              <a:defRPr/>
            </a:pPr>
            <a:r>
              <a:rPr lang="ru-RU" dirty="0"/>
              <a:t>• разрешение тупиков;</a:t>
            </a:r>
          </a:p>
          <a:p>
            <a:pPr algn="just">
              <a:defRPr/>
            </a:pPr>
            <a:r>
              <a:rPr lang="ru-RU" dirty="0"/>
              <a:t>• предотвращение тупиков.</a:t>
            </a:r>
          </a:p>
        </p:txBody>
      </p:sp>
    </p:spTree>
    <p:extLst>
      <p:ext uri="{BB962C8B-B14F-4D97-AF65-F5344CB8AC3E}">
        <p14:creationId xmlns:p14="http://schemas.microsoft.com/office/powerpoint/2010/main" val="362524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
        <p:nvSpPr>
          <p:cNvPr id="2" name="object 2"/>
          <p:cNvSpPr txBox="1">
            <a:spLocks noGrp="1"/>
          </p:cNvSpPr>
          <p:nvPr>
            <p:ph type="title"/>
          </p:nvPr>
        </p:nvSpPr>
        <p:spPr>
          <a:xfrm>
            <a:off x="613609" y="536585"/>
            <a:ext cx="7916779" cy="505908"/>
          </a:xfrm>
          <a:prstGeom prst="rect">
            <a:avLst/>
          </a:prstGeom>
        </p:spPr>
        <p:txBody>
          <a:bodyPr vert="horz" wrap="square" lIns="0" tIns="13335" rIns="0" bIns="0" rtlCol="0">
            <a:spAutoFit/>
          </a:bodyPr>
          <a:lstStyle/>
          <a:p>
            <a:pPr marL="12700">
              <a:spcBef>
                <a:spcPts val="105"/>
              </a:spcBef>
            </a:pPr>
            <a:r>
              <a:rPr lang="ru-RU" sz="3200" b="1" dirty="0">
                <a:solidFill>
                  <a:schemeClr val="bg1"/>
                </a:solidFill>
              </a:rPr>
              <a:t> Тупики (продолжение)</a:t>
            </a:r>
            <a:endParaRPr sz="3200" dirty="0">
              <a:solidFill>
                <a:schemeClr val="bg1"/>
              </a:solidFill>
            </a:endParaRPr>
          </a:p>
        </p:txBody>
      </p:sp>
      <p:sp>
        <p:nvSpPr>
          <p:cNvPr id="3" name="Прямоугольник 2">
            <a:extLst>
              <a:ext uri="{FF2B5EF4-FFF2-40B4-BE49-F238E27FC236}">
                <a16:creationId xmlns:a16="http://schemas.microsoft.com/office/drawing/2014/main" id="{5DF069E1-23FC-45C1-921D-8FF7251C7A0D}"/>
              </a:ext>
            </a:extLst>
          </p:cNvPr>
          <p:cNvSpPr/>
          <p:nvPr/>
        </p:nvSpPr>
        <p:spPr>
          <a:xfrm>
            <a:off x="228598" y="2438400"/>
            <a:ext cx="8686800" cy="2862322"/>
          </a:xfrm>
          <a:prstGeom prst="rect">
            <a:avLst/>
          </a:prstGeom>
        </p:spPr>
        <p:txBody>
          <a:bodyPr wrap="square">
            <a:spAutoFit/>
          </a:bodyPr>
          <a:lstStyle/>
          <a:p>
            <a:pPr lvl="0" algn="just">
              <a:defRPr/>
            </a:pPr>
            <a:r>
              <a:rPr lang="ru-RU" dirty="0"/>
              <a:t>Точный алгоритм для обнаружения тупиков основан на понятии </a:t>
            </a:r>
            <a:r>
              <a:rPr lang="ru-RU" b="1" i="1" dirty="0">
                <a:solidFill>
                  <a:srgbClr val="FF0000"/>
                </a:solidFill>
              </a:rPr>
              <a:t>графа ожиданий</a:t>
            </a:r>
            <a:r>
              <a:rPr lang="ru-RU" dirty="0"/>
              <a:t>. Вершины этого графа представляют активные транзакции, а направленные дуги соединяют ожидающие транзакции с теми транзакциями, которые удерживают блокировки на ожидаемый элемент данных. </a:t>
            </a:r>
          </a:p>
          <a:p>
            <a:pPr lvl="0" algn="just">
              <a:defRPr/>
            </a:pPr>
            <a:r>
              <a:rPr lang="ru-RU" b="1" dirty="0">
                <a:solidFill>
                  <a:srgbClr val="FF0000"/>
                </a:solidFill>
              </a:rPr>
              <a:t>Ситуация тупика имеет место тогда и только тогда, когда граф ожиданий содержит контур</a:t>
            </a:r>
            <a:r>
              <a:rPr lang="ru-RU" dirty="0">
                <a:solidFill>
                  <a:srgbClr val="FF0000"/>
                </a:solidFill>
              </a:rPr>
              <a:t>.</a:t>
            </a:r>
            <a:r>
              <a:rPr lang="ru-RU" dirty="0"/>
              <a:t> Этот алгоритм, однако, трудно реализуем в распределенных системах, поскольку информация о состояниях ожиданий может утратить актуальность за время, необходимое для сбора этой информации по сети, что может привести к обнаружению ложных тупиков.</a:t>
            </a:r>
          </a:p>
          <a:p>
            <a:pPr algn="just"/>
            <a:endParaRPr lang="ru-RU" dirty="0"/>
          </a:p>
        </p:txBody>
      </p:sp>
      <p:sp>
        <p:nvSpPr>
          <p:cNvPr id="7" name="Прямоугольник 6">
            <a:extLst>
              <a:ext uri="{FF2B5EF4-FFF2-40B4-BE49-F238E27FC236}">
                <a16:creationId xmlns:a16="http://schemas.microsoft.com/office/drawing/2014/main" id="{41687E57-1F0B-462F-8547-9C84516C9BEF}"/>
              </a:ext>
            </a:extLst>
          </p:cNvPr>
          <p:cNvSpPr/>
          <p:nvPr/>
        </p:nvSpPr>
        <p:spPr>
          <a:xfrm>
            <a:off x="304800" y="1238071"/>
            <a:ext cx="8458200" cy="1200329"/>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lvl="0" algn="just">
              <a:defRPr/>
            </a:pPr>
            <a:r>
              <a:rPr lang="ru-RU" dirty="0"/>
              <a:t>После того как тупик обнаружен, его необходимо разрешить. Для этого достаточно оборвать одну из транзакций, оказавшихся на контуре. Существуют различные эвристические стратегии выбора жертвы: случайный выбор, с позднейшим временем начала и т. п.</a:t>
            </a:r>
          </a:p>
        </p:txBody>
      </p:sp>
    </p:spTree>
    <p:extLst>
      <p:ext uri="{BB962C8B-B14F-4D97-AF65-F5344CB8AC3E}">
        <p14:creationId xmlns:p14="http://schemas.microsoft.com/office/powerpoint/2010/main" val="36011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sp>
        <p:nvSpPr>
          <p:cNvPr id="2" name="object 2"/>
          <p:cNvSpPr txBox="1">
            <a:spLocks noGrp="1"/>
          </p:cNvSpPr>
          <p:nvPr>
            <p:ph type="title"/>
          </p:nvPr>
        </p:nvSpPr>
        <p:spPr>
          <a:xfrm>
            <a:off x="613609" y="536585"/>
            <a:ext cx="7916779" cy="505908"/>
          </a:xfrm>
          <a:prstGeom prst="rect">
            <a:avLst/>
          </a:prstGeom>
        </p:spPr>
        <p:txBody>
          <a:bodyPr vert="horz" wrap="square" lIns="0" tIns="13335" rIns="0" bIns="0" rtlCol="0">
            <a:spAutoFit/>
          </a:bodyPr>
          <a:lstStyle/>
          <a:p>
            <a:pPr marL="12700">
              <a:spcBef>
                <a:spcPts val="105"/>
              </a:spcBef>
            </a:pPr>
            <a:r>
              <a:rPr lang="ru-RU" sz="3200" b="1" dirty="0">
                <a:solidFill>
                  <a:schemeClr val="bg1"/>
                </a:solidFill>
              </a:rPr>
              <a:t>Тупики (окончание)</a:t>
            </a:r>
            <a:endParaRPr sz="3200" dirty="0">
              <a:solidFill>
                <a:schemeClr val="bg1"/>
              </a:solidFill>
            </a:endParaRPr>
          </a:p>
        </p:txBody>
      </p:sp>
      <p:sp>
        <p:nvSpPr>
          <p:cNvPr id="3" name="Прямоугольник 2">
            <a:extLst>
              <a:ext uri="{FF2B5EF4-FFF2-40B4-BE49-F238E27FC236}">
                <a16:creationId xmlns:a16="http://schemas.microsoft.com/office/drawing/2014/main" id="{5DF069E1-23FC-45C1-921D-8FF7251C7A0D}"/>
              </a:ext>
            </a:extLst>
          </p:cNvPr>
          <p:cNvSpPr/>
          <p:nvPr/>
        </p:nvSpPr>
        <p:spPr>
          <a:xfrm>
            <a:off x="304800" y="2531070"/>
            <a:ext cx="8686800" cy="923330"/>
          </a:xfrm>
          <a:prstGeom prst="rect">
            <a:avLst/>
          </a:prstGeom>
        </p:spPr>
        <p:txBody>
          <a:bodyPr wrap="square">
            <a:spAutoFit/>
          </a:bodyPr>
          <a:lstStyle/>
          <a:p>
            <a:pPr lvl="0" algn="just">
              <a:defRPr/>
            </a:pPr>
            <a:r>
              <a:rPr lang="ru-RU" dirty="0"/>
              <a:t>Во многих СУБД в качестве альтернативы для поиска тупиков используется ограничение времени, в течение которого транзакция может находиться в состоянии ожидания. </a:t>
            </a:r>
          </a:p>
        </p:txBody>
      </p:sp>
      <p:sp>
        <p:nvSpPr>
          <p:cNvPr id="7" name="Прямоугольник 6">
            <a:extLst>
              <a:ext uri="{FF2B5EF4-FFF2-40B4-BE49-F238E27FC236}">
                <a16:creationId xmlns:a16="http://schemas.microsoft.com/office/drawing/2014/main" id="{41687E57-1F0B-462F-8547-9C84516C9BEF}"/>
              </a:ext>
            </a:extLst>
          </p:cNvPr>
          <p:cNvSpPr/>
          <p:nvPr/>
        </p:nvSpPr>
        <p:spPr>
          <a:xfrm>
            <a:off x="304800" y="1055379"/>
            <a:ext cx="8458200" cy="923330"/>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lvl="0" algn="just">
              <a:defRPr/>
            </a:pPr>
            <a:r>
              <a:rPr lang="ru-RU" dirty="0"/>
              <a:t>Все упомянутые варианты двухфазного протокола блокирования несвободны от тупиков, однако существует несколько модификаций, в которых возникновение тупиков предотвращается, например:</a:t>
            </a:r>
          </a:p>
        </p:txBody>
      </p:sp>
      <p:sp>
        <p:nvSpPr>
          <p:cNvPr id="8" name="Прямоугольник 7">
            <a:extLst>
              <a:ext uri="{FF2B5EF4-FFF2-40B4-BE49-F238E27FC236}">
                <a16:creationId xmlns:a16="http://schemas.microsoft.com/office/drawing/2014/main" id="{EB2C7763-9377-465B-9BDF-6A7881630B4E}"/>
              </a:ext>
            </a:extLst>
          </p:cNvPr>
          <p:cNvSpPr/>
          <p:nvPr/>
        </p:nvSpPr>
        <p:spPr>
          <a:xfrm>
            <a:off x="292443" y="2024546"/>
            <a:ext cx="8458200" cy="3139321"/>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lvl="0" algn="just">
              <a:defRPr/>
            </a:pPr>
            <a:r>
              <a:rPr lang="ru-RU" dirty="0"/>
              <a:t>• обрыв вместо ожидания — транзакция, которая пытается установить несовместимый замок, обрывается;</a:t>
            </a:r>
          </a:p>
          <a:p>
            <a:pPr lvl="0" algn="just">
              <a:defRPr/>
            </a:pPr>
            <a:r>
              <a:rPr lang="ru-RU" dirty="0"/>
              <a:t>• обрыв по приоритету — все транзакции запускаются с низким приоритетом, при попытке установить несовместимую блокировку обрывается транзакция с меньшим приоритетом и ее приоритет увеличивается при повтором запуске;</a:t>
            </a:r>
          </a:p>
          <a:p>
            <a:pPr lvl="0" algn="just">
              <a:defRPr/>
            </a:pPr>
            <a:r>
              <a:rPr lang="ru-RU" dirty="0"/>
              <a:t>• ожидание по приоритету — если несовместимый замок пытается установить транзакция с более высоким приоритетом, то низкоприоритетная обрывается, а если наоборот — то низкоприоритетная ожидает;</a:t>
            </a:r>
          </a:p>
          <a:p>
            <a:pPr lvl="0" algn="just">
              <a:defRPr/>
            </a:pPr>
            <a:r>
              <a:rPr lang="ru-RU" dirty="0"/>
              <a:t>• по времени старта — ожидать может только транзакция, стартовавшая позже транзакции, удерживающей блокировку.</a:t>
            </a:r>
          </a:p>
          <a:p>
            <a:pPr lvl="0" algn="just">
              <a:defRPr/>
            </a:pPr>
            <a:endParaRPr lang="ru-RU" dirty="0"/>
          </a:p>
        </p:txBody>
      </p:sp>
      <p:sp>
        <p:nvSpPr>
          <p:cNvPr id="10" name="Прямоугольник 9">
            <a:extLst>
              <a:ext uri="{FF2B5EF4-FFF2-40B4-BE49-F238E27FC236}">
                <a16:creationId xmlns:a16="http://schemas.microsoft.com/office/drawing/2014/main" id="{D9CDF134-E630-4074-AD8E-160F24F93D70}"/>
              </a:ext>
            </a:extLst>
          </p:cNvPr>
          <p:cNvSpPr/>
          <p:nvPr/>
        </p:nvSpPr>
        <p:spPr>
          <a:xfrm>
            <a:off x="292443" y="5372269"/>
            <a:ext cx="8458200" cy="646331"/>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lvl="0" algn="just">
              <a:defRPr/>
            </a:pPr>
            <a:r>
              <a:rPr lang="ru-RU" dirty="0">
                <a:solidFill>
                  <a:srgbClr val="FF0000"/>
                </a:solidFill>
              </a:rPr>
              <a:t>Например, вариант двухфазного протокола блокирования с обрывами вместо ожиданий применяется в системах транзакционной оперативной памяти.</a:t>
            </a:r>
            <a:endParaRPr lang="ru-RU" dirty="0"/>
          </a:p>
        </p:txBody>
      </p:sp>
      <p:sp>
        <p:nvSpPr>
          <p:cNvPr id="11" name="Овальная выноска 4">
            <a:extLst>
              <a:ext uri="{FF2B5EF4-FFF2-40B4-BE49-F238E27FC236}">
                <a16:creationId xmlns:a16="http://schemas.microsoft.com/office/drawing/2014/main" id="{EDB23845-F98E-4F3A-B33E-58BC1AEAACAE}"/>
              </a:ext>
            </a:extLst>
          </p:cNvPr>
          <p:cNvSpPr/>
          <p:nvPr/>
        </p:nvSpPr>
        <p:spPr>
          <a:xfrm>
            <a:off x="755822" y="1418001"/>
            <a:ext cx="7531442" cy="1958140"/>
          </a:xfrm>
          <a:prstGeom prst="wedgeEllipseCallout">
            <a:avLst>
              <a:gd name="adj1" fmla="val -26572"/>
              <a:gd name="adj2" fmla="val 4094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ru-RU" b="1" dirty="0">
                <a:solidFill>
                  <a:srgbClr val="FF0000"/>
                </a:solidFill>
              </a:rPr>
              <a:t>Все варианты протоколов с предотвращением тупиков приводят к существенному увеличению доли оборванных транзакций</a:t>
            </a:r>
            <a:r>
              <a:rPr lang="ru-RU" dirty="0">
                <a:solidFill>
                  <a:srgbClr val="FF0000"/>
                </a:solidFill>
              </a:rPr>
              <a:t>, поэтому их целесообразно использовать только в тех случаях, когда состояние ожидания нежелательно. </a:t>
            </a:r>
          </a:p>
        </p:txBody>
      </p:sp>
    </p:spTree>
    <p:extLst>
      <p:ext uri="{BB962C8B-B14F-4D97-AF65-F5344CB8AC3E}">
        <p14:creationId xmlns:p14="http://schemas.microsoft.com/office/powerpoint/2010/main" val="242057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
        <p:nvSpPr>
          <p:cNvPr id="2" name="object 2"/>
          <p:cNvSpPr txBox="1">
            <a:spLocks noGrp="1"/>
          </p:cNvSpPr>
          <p:nvPr>
            <p:ph type="title"/>
          </p:nvPr>
        </p:nvSpPr>
        <p:spPr>
          <a:xfrm>
            <a:off x="613609" y="290364"/>
            <a:ext cx="7916779" cy="998350"/>
          </a:xfrm>
          <a:prstGeom prst="rect">
            <a:avLst/>
          </a:prstGeom>
        </p:spPr>
        <p:txBody>
          <a:bodyPr vert="horz" wrap="square" lIns="0" tIns="13335" rIns="0" bIns="0" rtlCol="0">
            <a:spAutoFit/>
          </a:bodyPr>
          <a:lstStyle/>
          <a:p>
            <a:pPr marL="12700">
              <a:spcBef>
                <a:spcPts val="105"/>
              </a:spcBef>
            </a:pPr>
            <a:r>
              <a:rPr lang="ru-RU" sz="3200" b="1" dirty="0">
                <a:solidFill>
                  <a:schemeClr val="bg1"/>
                </a:solidFill>
              </a:rPr>
              <a:t>3. Другие протоколы на основе блокирования</a:t>
            </a:r>
            <a:endParaRPr sz="3200" dirty="0">
              <a:solidFill>
                <a:schemeClr val="bg1"/>
              </a:solidFill>
            </a:endParaRPr>
          </a:p>
        </p:txBody>
      </p:sp>
      <p:sp>
        <p:nvSpPr>
          <p:cNvPr id="3" name="Прямоугольник 2">
            <a:extLst>
              <a:ext uri="{FF2B5EF4-FFF2-40B4-BE49-F238E27FC236}">
                <a16:creationId xmlns:a16="http://schemas.microsoft.com/office/drawing/2014/main" id="{5DF069E1-23FC-45C1-921D-8FF7251C7A0D}"/>
              </a:ext>
            </a:extLst>
          </p:cNvPr>
          <p:cNvSpPr/>
          <p:nvPr/>
        </p:nvSpPr>
        <p:spPr>
          <a:xfrm>
            <a:off x="228598" y="2413337"/>
            <a:ext cx="8686800" cy="2031325"/>
          </a:xfrm>
          <a:prstGeom prst="rect">
            <a:avLst/>
          </a:prstGeom>
        </p:spPr>
        <p:txBody>
          <a:bodyPr wrap="square">
            <a:spAutoFit/>
          </a:bodyPr>
          <a:lstStyle/>
          <a:p>
            <a:pPr lvl="0" algn="just">
              <a:defRPr/>
            </a:pPr>
            <a:r>
              <a:rPr lang="ru-RU" dirty="0"/>
              <a:t>Не все протоколы, использующие блокировки, являются двухфазными. Протокол </a:t>
            </a:r>
            <a:r>
              <a:rPr lang="ru-RU" b="1" dirty="0"/>
              <a:t>WTL (</a:t>
            </a:r>
            <a:r>
              <a:rPr lang="ru-RU" b="1" dirty="0" err="1"/>
              <a:t>write-only</a:t>
            </a:r>
            <a:r>
              <a:rPr lang="ru-RU" b="1" dirty="0"/>
              <a:t> </a:t>
            </a:r>
            <a:r>
              <a:rPr lang="ru-RU" b="1" dirty="0" err="1"/>
              <a:t>tree</a:t>
            </a:r>
            <a:r>
              <a:rPr lang="ru-RU" b="1" dirty="0"/>
              <a:t> </a:t>
            </a:r>
            <a:r>
              <a:rPr lang="ru-RU" b="1" dirty="0" err="1"/>
              <a:t>locking</a:t>
            </a:r>
            <a:r>
              <a:rPr lang="ru-RU" b="1" dirty="0"/>
              <a:t>)</a:t>
            </a:r>
            <a:r>
              <a:rPr lang="ru-RU" dirty="0"/>
              <a:t>,</a:t>
            </a:r>
            <a:r>
              <a:rPr lang="ru-RU" b="1" dirty="0"/>
              <a:t> </a:t>
            </a:r>
            <a:r>
              <a:rPr lang="ru-RU" dirty="0"/>
              <a:t>предполагающий, что база данных структурирована в виде иерархического дерева. Работа этого протокола основана на том, что структура дерева накладывает ограничения на пути навигации в данных: допускаются только переходы от предков к потомкам. Этот протокол свободен от тупиков и мог бы применяться, например, для индексов. Однако для индексных структур известны более эффективные протоколы блокирования.</a:t>
            </a:r>
          </a:p>
        </p:txBody>
      </p:sp>
      <p:sp>
        <p:nvSpPr>
          <p:cNvPr id="7" name="Прямоугольник 6">
            <a:extLst>
              <a:ext uri="{FF2B5EF4-FFF2-40B4-BE49-F238E27FC236}">
                <a16:creationId xmlns:a16="http://schemas.microsoft.com/office/drawing/2014/main" id="{41687E57-1F0B-462F-8547-9C84516C9BEF}"/>
              </a:ext>
            </a:extLst>
          </p:cNvPr>
          <p:cNvSpPr/>
          <p:nvPr/>
        </p:nvSpPr>
        <p:spPr>
          <a:xfrm>
            <a:off x="342898" y="1808340"/>
            <a:ext cx="8458200" cy="2308324"/>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lvl="0" algn="just">
              <a:defRPr/>
            </a:pPr>
            <a:r>
              <a:rPr lang="ru-RU" dirty="0"/>
              <a:t>Решение (предложенное одновременно с двухфазным протоколом блокирования и дополняющее этот протокол) состоит в применении </a:t>
            </a:r>
            <a:r>
              <a:rPr lang="ru-RU" b="1" dirty="0"/>
              <a:t>предикатных блокировок</a:t>
            </a:r>
            <a:r>
              <a:rPr lang="ru-RU" dirty="0"/>
              <a:t>, </a:t>
            </a:r>
            <a:r>
              <a:rPr lang="ru-RU" b="1" dirty="0"/>
              <a:t>которые блокируют все записи, удовлетворяющие заданному условию</a:t>
            </a:r>
            <a:r>
              <a:rPr lang="ru-RU" dirty="0"/>
              <a:t>. Однако применение предикатных блокировок ограничивается тем, что задача проверки совместимости таких блокировок является в общем случае алгоритмически неразрешимой, а эффективные полиномиальные алгоритмы известны только для очень узкого класса предикатов (конъюнкций простых условий).</a:t>
            </a:r>
          </a:p>
        </p:txBody>
      </p:sp>
      <p:sp>
        <p:nvSpPr>
          <p:cNvPr id="4" name="Прямоугольник 3">
            <a:extLst>
              <a:ext uri="{FF2B5EF4-FFF2-40B4-BE49-F238E27FC236}">
                <a16:creationId xmlns:a16="http://schemas.microsoft.com/office/drawing/2014/main" id="{A1BDF2B1-3059-4A31-B718-AC41A803AB3B}"/>
              </a:ext>
            </a:extLst>
          </p:cNvPr>
          <p:cNvSpPr/>
          <p:nvPr/>
        </p:nvSpPr>
        <p:spPr>
          <a:xfrm>
            <a:off x="228598" y="4443977"/>
            <a:ext cx="8686800" cy="2031325"/>
          </a:xfrm>
          <a:prstGeom prst="rect">
            <a:avLst/>
          </a:prstGeom>
        </p:spPr>
        <p:txBody>
          <a:bodyPr wrap="square">
            <a:spAutoFit/>
          </a:bodyPr>
          <a:lstStyle/>
          <a:p>
            <a:pPr lvl="0" algn="just">
              <a:defRPr/>
            </a:pPr>
            <a:r>
              <a:rPr lang="ru-RU" dirty="0"/>
              <a:t>Простая модель базы данных, предусматривающая только операции чтения и записи, недостаточна для поддержки высокоуровневых языков запросов. Дело в том, что при ассоциативном доступе к данным (выборке данных по условию, например, как в операторах SQL, содержащих предложение WHERE) множество элементов данных (строк таблиц), обрабатываемых оператором, становится известно только во время выполнения оператора, что исключает возможность предварительной блокировки этих данных.</a:t>
            </a:r>
          </a:p>
        </p:txBody>
      </p:sp>
    </p:spTree>
    <p:extLst>
      <p:ext uri="{BB962C8B-B14F-4D97-AF65-F5344CB8AC3E}">
        <p14:creationId xmlns:p14="http://schemas.microsoft.com/office/powerpoint/2010/main" val="161081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sp>
        <p:nvSpPr>
          <p:cNvPr id="2" name="object 2"/>
          <p:cNvSpPr txBox="1">
            <a:spLocks noGrp="1"/>
          </p:cNvSpPr>
          <p:nvPr>
            <p:ph type="title"/>
          </p:nvPr>
        </p:nvSpPr>
        <p:spPr>
          <a:xfrm>
            <a:off x="613609" y="290364"/>
            <a:ext cx="7916779" cy="998350"/>
          </a:xfrm>
          <a:prstGeom prst="rect">
            <a:avLst/>
          </a:prstGeom>
        </p:spPr>
        <p:txBody>
          <a:bodyPr vert="horz" wrap="square" lIns="0" tIns="13335" rIns="0" bIns="0" rtlCol="0">
            <a:spAutoFit/>
          </a:bodyPr>
          <a:lstStyle/>
          <a:p>
            <a:pPr marL="12700">
              <a:spcBef>
                <a:spcPts val="105"/>
              </a:spcBef>
            </a:pPr>
            <a:r>
              <a:rPr lang="ru-RU" sz="3200" b="1" dirty="0">
                <a:solidFill>
                  <a:schemeClr val="bg1"/>
                </a:solidFill>
              </a:rPr>
              <a:t> Другие протоколы на основе блокирования (окончание)</a:t>
            </a:r>
            <a:endParaRPr sz="3200" dirty="0">
              <a:solidFill>
                <a:schemeClr val="bg1"/>
              </a:solidFill>
            </a:endParaRPr>
          </a:p>
        </p:txBody>
      </p:sp>
      <p:sp>
        <p:nvSpPr>
          <p:cNvPr id="3" name="Прямоугольник 2">
            <a:extLst>
              <a:ext uri="{FF2B5EF4-FFF2-40B4-BE49-F238E27FC236}">
                <a16:creationId xmlns:a16="http://schemas.microsoft.com/office/drawing/2014/main" id="{5DF069E1-23FC-45C1-921D-8FF7251C7A0D}"/>
              </a:ext>
            </a:extLst>
          </p:cNvPr>
          <p:cNvSpPr/>
          <p:nvPr/>
        </p:nvSpPr>
        <p:spPr>
          <a:xfrm>
            <a:off x="228598" y="1905000"/>
            <a:ext cx="8686800" cy="2308324"/>
          </a:xfrm>
          <a:prstGeom prst="rect">
            <a:avLst/>
          </a:prstGeom>
        </p:spPr>
        <p:txBody>
          <a:bodyPr wrap="square">
            <a:spAutoFit/>
          </a:bodyPr>
          <a:lstStyle/>
          <a:p>
            <a:pPr lvl="0" algn="just">
              <a:defRPr/>
            </a:pPr>
            <a:r>
              <a:rPr lang="ru-RU" dirty="0"/>
              <a:t>На практике применяются </a:t>
            </a:r>
            <a:r>
              <a:rPr lang="ru-RU" b="1" dirty="0" err="1"/>
              <a:t>мультигранулярные</a:t>
            </a:r>
            <a:r>
              <a:rPr lang="ru-RU" b="1" dirty="0"/>
              <a:t> протоколы блокирования</a:t>
            </a:r>
            <a:r>
              <a:rPr lang="ru-RU" dirty="0"/>
              <a:t>, предусматривающие блокировки на объекты базы данных разного уровня (например, таблицы и строки таблиц) и накладывающие дополнительные ограничения на последовательность установки и снятия таких блокировок.</a:t>
            </a:r>
          </a:p>
          <a:p>
            <a:pPr lvl="0" algn="just">
              <a:defRPr/>
            </a:pPr>
            <a:r>
              <a:rPr lang="ru-RU" dirty="0"/>
              <a:t>Применение блокировок на всю таблицу отрицательно влияет на возможность конкурентного выполнения транзакций, даже если такие блокировки устанавливаются лишь на короткий промежуток времени. </a:t>
            </a:r>
          </a:p>
          <a:p>
            <a:pPr lvl="0" algn="just">
              <a:defRPr/>
            </a:pPr>
            <a:endParaRPr lang="ru-RU" dirty="0"/>
          </a:p>
        </p:txBody>
      </p:sp>
      <p:sp>
        <p:nvSpPr>
          <p:cNvPr id="11" name="Овальная выноска 4">
            <a:extLst>
              <a:ext uri="{FF2B5EF4-FFF2-40B4-BE49-F238E27FC236}">
                <a16:creationId xmlns:a16="http://schemas.microsoft.com/office/drawing/2014/main" id="{EDB23845-F98E-4F3A-B33E-58BC1AEAACAE}"/>
              </a:ext>
            </a:extLst>
          </p:cNvPr>
          <p:cNvSpPr/>
          <p:nvPr/>
        </p:nvSpPr>
        <p:spPr>
          <a:xfrm>
            <a:off x="152400" y="1428757"/>
            <a:ext cx="5257800" cy="1142999"/>
          </a:xfrm>
          <a:prstGeom prst="wedgeEllipseCallout">
            <a:avLst>
              <a:gd name="adj1" fmla="val 52014"/>
              <a:gd name="adj2" fmla="val 145062"/>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ru-RU" dirty="0">
                <a:solidFill>
                  <a:schemeClr val="tx1"/>
                </a:solidFill>
              </a:rPr>
              <a:t>Это служит дополнительным основанием для отказа от </a:t>
            </a:r>
            <a:r>
              <a:rPr lang="ru-RU" dirty="0" err="1">
                <a:solidFill>
                  <a:schemeClr val="tx1"/>
                </a:solidFill>
              </a:rPr>
              <a:t>сериализуемости</a:t>
            </a:r>
            <a:r>
              <a:rPr lang="ru-RU" dirty="0">
                <a:solidFill>
                  <a:schemeClr val="tx1"/>
                </a:solidFill>
              </a:rPr>
              <a:t>.</a:t>
            </a:r>
          </a:p>
        </p:txBody>
      </p:sp>
      <p:sp>
        <p:nvSpPr>
          <p:cNvPr id="8" name="Прямоугольник 7">
            <a:extLst>
              <a:ext uri="{FF2B5EF4-FFF2-40B4-BE49-F238E27FC236}">
                <a16:creationId xmlns:a16="http://schemas.microsoft.com/office/drawing/2014/main" id="{0A747262-0E07-4368-A29F-D1C480374D16}"/>
              </a:ext>
            </a:extLst>
          </p:cNvPr>
          <p:cNvSpPr/>
          <p:nvPr/>
        </p:nvSpPr>
        <p:spPr>
          <a:xfrm>
            <a:off x="228598" y="4115545"/>
            <a:ext cx="8610600" cy="1754326"/>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lvl="0" algn="just">
              <a:defRPr/>
            </a:pPr>
            <a:r>
              <a:rPr lang="ru-RU" dirty="0"/>
              <a:t>• могут появиться новые строки, добавленные другими зафиксированными транзакциями и удовлетворяющие условиям поиска. Такие строки называются фантомами;</a:t>
            </a:r>
          </a:p>
          <a:p>
            <a:pPr lvl="0" algn="just">
              <a:defRPr/>
            </a:pPr>
            <a:r>
              <a:rPr lang="ru-RU" dirty="0"/>
              <a:t>• строки, удовлетворяющие условиям поиска, могут быть изменены или удалены другой зафиксированной транзакцией и поэтому не будут найдены при повторном выполнении поиска. Такая аномалия называется неповторяемым чтением.</a:t>
            </a:r>
          </a:p>
        </p:txBody>
      </p:sp>
      <p:sp>
        <p:nvSpPr>
          <p:cNvPr id="7" name="Прямоугольник 6">
            <a:extLst>
              <a:ext uri="{FF2B5EF4-FFF2-40B4-BE49-F238E27FC236}">
                <a16:creationId xmlns:a16="http://schemas.microsoft.com/office/drawing/2014/main" id="{41687E57-1F0B-462F-8547-9C84516C9BEF}"/>
              </a:ext>
            </a:extLst>
          </p:cNvPr>
          <p:cNvSpPr/>
          <p:nvPr/>
        </p:nvSpPr>
        <p:spPr>
          <a:xfrm>
            <a:off x="228598" y="2987189"/>
            <a:ext cx="8610600" cy="923330"/>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defRPr/>
            </a:pPr>
            <a:r>
              <a:rPr lang="ru-RU" dirty="0"/>
              <a:t>Отказ от использования предикатных (или </a:t>
            </a:r>
            <a:r>
              <a:rPr lang="ru-RU" dirty="0" err="1"/>
              <a:t>мультигранулярных</a:t>
            </a:r>
            <a:r>
              <a:rPr lang="ru-RU" dirty="0"/>
              <a:t>) блокировок может приводить к возникновению новых видов аномалий, которые появляются при повторном выполнении операций поиска, например:</a:t>
            </a:r>
          </a:p>
        </p:txBody>
      </p:sp>
    </p:spTree>
    <p:extLst>
      <p:ext uri="{BB962C8B-B14F-4D97-AF65-F5344CB8AC3E}">
        <p14:creationId xmlns:p14="http://schemas.microsoft.com/office/powerpoint/2010/main" val="206100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sp>
        <p:nvSpPr>
          <p:cNvPr id="2" name="object 2"/>
          <p:cNvSpPr txBox="1">
            <a:spLocks noGrp="1"/>
          </p:cNvSpPr>
          <p:nvPr>
            <p:ph type="title"/>
          </p:nvPr>
        </p:nvSpPr>
        <p:spPr>
          <a:xfrm>
            <a:off x="613609" y="536585"/>
            <a:ext cx="7916779" cy="505908"/>
          </a:xfrm>
          <a:prstGeom prst="rect">
            <a:avLst/>
          </a:prstGeom>
        </p:spPr>
        <p:txBody>
          <a:bodyPr vert="horz" wrap="square" lIns="0" tIns="13335" rIns="0" bIns="0" rtlCol="0">
            <a:spAutoFit/>
          </a:bodyPr>
          <a:lstStyle/>
          <a:p>
            <a:pPr marL="12700">
              <a:spcBef>
                <a:spcPts val="105"/>
              </a:spcBef>
            </a:pPr>
            <a:r>
              <a:rPr lang="ru-RU" sz="3200" b="1" dirty="0">
                <a:solidFill>
                  <a:schemeClr val="bg1"/>
                </a:solidFill>
              </a:rPr>
              <a:t>Протокол на основе меток времени</a:t>
            </a:r>
            <a:endParaRPr sz="3200" dirty="0">
              <a:solidFill>
                <a:schemeClr val="bg1"/>
              </a:solidFill>
            </a:endParaRPr>
          </a:p>
        </p:txBody>
      </p:sp>
      <mc:AlternateContent xmlns:mc="http://schemas.openxmlformats.org/markup-compatibility/2006" xmlns:a14="http://schemas.microsoft.com/office/drawing/2010/main">
        <mc:Choice Requires="a14">
          <p:sp>
            <p:nvSpPr>
              <p:cNvPr id="3" name="Прямоугольник 2">
                <a:extLst>
                  <a:ext uri="{FF2B5EF4-FFF2-40B4-BE49-F238E27FC236}">
                    <a16:creationId xmlns:a16="http://schemas.microsoft.com/office/drawing/2014/main" id="{5DF069E1-23FC-45C1-921D-8FF7251C7A0D}"/>
                  </a:ext>
                </a:extLst>
              </p:cNvPr>
              <p:cNvSpPr/>
              <p:nvPr/>
            </p:nvSpPr>
            <p:spPr>
              <a:xfrm>
                <a:off x="304802" y="1781027"/>
                <a:ext cx="8686800" cy="2062616"/>
              </a:xfrm>
              <a:prstGeom prst="rect">
                <a:avLst/>
              </a:prstGeom>
            </p:spPr>
            <p:txBody>
              <a:bodyPr wrap="square">
                <a:spAutoFit/>
              </a:bodyPr>
              <a:lstStyle/>
              <a:p>
                <a:pPr lvl="0" algn="just">
                  <a:defRPr/>
                </a:pPr>
                <a:r>
                  <a:rPr lang="ru-RU" dirty="0"/>
                  <a:t>Критерии корректности расписаний не предполагают применение блокировок. </a:t>
                </a:r>
                <a:r>
                  <a:rPr lang="ru-RU" b="1" dirty="0"/>
                  <a:t>Протокол на основе меток времени (</a:t>
                </a:r>
                <a:r>
                  <a:rPr lang="ru-RU" b="1" dirty="0" err="1"/>
                  <a:t>timestamp</a:t>
                </a:r>
                <a:r>
                  <a:rPr lang="ru-RU" b="1" dirty="0"/>
                  <a:t>, TS)</a:t>
                </a:r>
                <a:r>
                  <a:rPr lang="ru-RU" dirty="0"/>
                  <a:t>, обеспечивающий </a:t>
                </a:r>
                <a:r>
                  <a:rPr lang="ru-RU" dirty="0" err="1"/>
                  <a:t>сериализуемость</a:t>
                </a:r>
                <a:r>
                  <a:rPr lang="ru-RU" dirty="0"/>
                  <a:t> расписаний с помощью альтернативной системы правил.</a:t>
                </a:r>
              </a:p>
              <a:p>
                <a:pPr lvl="0" algn="just">
                  <a:defRPr/>
                </a:pPr>
                <a:r>
                  <a:rPr lang="ru-RU" dirty="0"/>
                  <a:t>В рамках этого протокола каждая транзакция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𝒕</m:t>
                        </m:r>
                      </m:e>
                      <m:sub>
                        <m:r>
                          <m:rPr>
                            <m:nor/>
                          </m:rPr>
                          <a:rPr lang="ru-RU" b="1" i="1" dirty="0"/>
                          <m:t>i</m:t>
                        </m:r>
                      </m:sub>
                    </m:sSub>
                  </m:oMath>
                </a14:m>
                <a:r>
                  <a:rPr lang="ru-RU" dirty="0"/>
                  <a:t> в начале своей работы (т. е. при регистрации транзакции в диспетчере) получает метку времени </a:t>
                </a:r>
                <a14:m>
                  <m:oMath xmlns:m="http://schemas.openxmlformats.org/officeDocument/2006/math">
                    <m:sSub>
                      <m:sSubPr>
                        <m:ctrlPr>
                          <a:rPr lang="en-US" b="1" i="1">
                            <a:latin typeface="Cambria Math" panose="02040503050406030204" pitchFamily="18" charset="0"/>
                          </a:rPr>
                        </m:ctrlPr>
                      </m:sSubPr>
                      <m:e>
                        <m:r>
                          <m:rPr>
                            <m:nor/>
                          </m:rPr>
                          <a:rPr lang="ru-RU" b="1" i="1" dirty="0" smtClean="0"/>
                          <m:t>τ</m:t>
                        </m:r>
                      </m:e>
                      <m:sub>
                        <m:r>
                          <m:rPr>
                            <m:nor/>
                          </m:rPr>
                          <a:rPr lang="ru-RU" b="1" i="1" dirty="0"/>
                          <m:t>i</m:t>
                        </m:r>
                      </m:sub>
                    </m:sSub>
                  </m:oMath>
                </a14:m>
                <a:r>
                  <a:rPr lang="ru-RU" dirty="0"/>
                  <a:t>. Точность этих меток должна быть достаточной, для того чтобы все метки времени были уникальными.</a:t>
                </a:r>
              </a:p>
            </p:txBody>
          </p:sp>
        </mc:Choice>
        <mc:Fallback xmlns="">
          <p:sp>
            <p:nvSpPr>
              <p:cNvPr id="3" name="Прямоугольник 2">
                <a:extLst>
                  <a:ext uri="{FF2B5EF4-FFF2-40B4-BE49-F238E27FC236}">
                    <a16:creationId xmlns:a16="http://schemas.microsoft.com/office/drawing/2014/main" id="{5DF069E1-23FC-45C1-921D-8FF7251C7A0D}"/>
                  </a:ext>
                </a:extLst>
              </p:cNvPr>
              <p:cNvSpPr>
                <a:spLocks noRot="1" noChangeAspect="1" noMove="1" noResize="1" noEditPoints="1" noAdjustHandles="1" noChangeArrowheads="1" noChangeShapeType="1" noTextEdit="1"/>
              </p:cNvSpPr>
              <p:nvPr/>
            </p:nvSpPr>
            <p:spPr>
              <a:xfrm>
                <a:off x="304802" y="1781027"/>
                <a:ext cx="8686800" cy="2062616"/>
              </a:xfrm>
              <a:prstGeom prst="rect">
                <a:avLst/>
              </a:prstGeom>
              <a:blipFill>
                <a:blip r:embed="rId3"/>
                <a:stretch>
                  <a:fillRect l="-561" t="-1475" r="-561" b="-3540"/>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4" name="Прямоугольник 3">
                <a:extLst>
                  <a:ext uri="{FF2B5EF4-FFF2-40B4-BE49-F238E27FC236}">
                    <a16:creationId xmlns:a16="http://schemas.microsoft.com/office/drawing/2014/main" id="{0343A0D5-BDAA-4CAF-8835-B854CADEA415}"/>
                  </a:ext>
                </a:extLst>
              </p:cNvPr>
              <p:cNvSpPr/>
              <p:nvPr/>
            </p:nvSpPr>
            <p:spPr>
              <a:xfrm>
                <a:off x="304802" y="3808632"/>
                <a:ext cx="8610600" cy="1514132"/>
              </a:xfrm>
              <a:prstGeom prst="rect">
                <a:avLst/>
              </a:prstGeom>
            </p:spPr>
            <p:txBody>
              <a:bodyPr wrap="square">
                <a:spAutoFit/>
              </a:bodyPr>
              <a:lstStyle/>
              <a:p>
                <a:pPr algn="just"/>
                <a:r>
                  <a:rPr lang="ru-RU" dirty="0"/>
                  <a:t>Каждому элементу данных </a:t>
                </a:r>
                <a:r>
                  <a:rPr lang="ru-RU" b="1" i="1" dirty="0"/>
                  <a:t>x</a:t>
                </a:r>
                <a:r>
                  <a:rPr lang="ru-RU" dirty="0"/>
                  <a:t> присваивается две метки времени:</a:t>
                </a:r>
              </a:p>
              <a:p>
                <a:pPr marL="285750" indent="-285750" algn="just">
                  <a:buFontTx/>
                  <a:buChar char="-"/>
                </a:pPr>
                <a:r>
                  <a:rPr lang="ru-RU" dirty="0"/>
                  <a:t>метка транзакции, записавшей последнее значение этого элемента </a:t>
                </a:r>
                <a14:m>
                  <m:oMath xmlns:m="http://schemas.openxmlformats.org/officeDocument/2006/math">
                    <m:sSub>
                      <m:sSubPr>
                        <m:ctrlPr>
                          <a:rPr lang="en-US" b="1" i="1">
                            <a:latin typeface="Cambria Math" panose="02040503050406030204" pitchFamily="18" charset="0"/>
                          </a:rPr>
                        </m:ctrlPr>
                      </m:sSubPr>
                      <m:e>
                        <m:r>
                          <m:rPr>
                            <m:nor/>
                          </m:rPr>
                          <a:rPr lang="ru-RU" b="1" i="1" dirty="0"/>
                          <m:t>τ</m:t>
                        </m:r>
                      </m:e>
                      <m:sub>
                        <m:r>
                          <m:rPr>
                            <m:nor/>
                          </m:rPr>
                          <a:rPr lang="en-US" b="1" i="1" dirty="0" smtClean="0">
                            <a:latin typeface="Cambria Math" panose="02040503050406030204" pitchFamily="18" charset="0"/>
                          </a:rPr>
                          <m:t>w</m:t>
                        </m:r>
                      </m:sub>
                    </m:sSub>
                  </m:oMath>
                </a14:m>
                <a:r>
                  <a:rPr lang="en-US" b="1" i="1" dirty="0"/>
                  <a:t> </a:t>
                </a:r>
                <a:r>
                  <a:rPr lang="ru-RU" b="1" i="1" dirty="0"/>
                  <a:t>(x)</a:t>
                </a:r>
                <a:r>
                  <a:rPr lang="ru-RU" dirty="0"/>
                  <a:t>; </a:t>
                </a:r>
              </a:p>
              <a:p>
                <a:pPr marL="285750" indent="-285750" algn="just">
                  <a:buFontTx/>
                  <a:buChar char="-"/>
                </a:pPr>
                <a:r>
                  <a:rPr lang="ru-RU" dirty="0"/>
                  <a:t>метка последней транзакции, прочитавшей это значение </a:t>
                </a:r>
                <a14:m>
                  <m:oMath xmlns:m="http://schemas.openxmlformats.org/officeDocument/2006/math">
                    <m:sSub>
                      <m:sSubPr>
                        <m:ctrlPr>
                          <a:rPr lang="en-US" b="1" i="1">
                            <a:latin typeface="Cambria Math" panose="02040503050406030204" pitchFamily="18" charset="0"/>
                          </a:rPr>
                        </m:ctrlPr>
                      </m:sSubPr>
                      <m:e>
                        <m:r>
                          <m:rPr>
                            <m:nor/>
                          </m:rPr>
                          <a:rPr lang="ru-RU" b="1" i="1" dirty="0"/>
                          <m:t>τ</m:t>
                        </m:r>
                      </m:e>
                      <m:sub>
                        <m:r>
                          <m:rPr>
                            <m:nor/>
                          </m:rPr>
                          <a:rPr lang="en-US" b="1" i="1" dirty="0" smtClean="0">
                            <a:latin typeface="Cambria Math" panose="02040503050406030204" pitchFamily="18" charset="0"/>
                          </a:rPr>
                          <m:t>r</m:t>
                        </m:r>
                      </m:sub>
                    </m:sSub>
                  </m:oMath>
                </a14:m>
                <a:r>
                  <a:rPr lang="en-US" b="1" i="1" dirty="0"/>
                  <a:t> </a:t>
                </a:r>
                <a:r>
                  <a:rPr lang="ru-RU" b="1" i="1" dirty="0"/>
                  <a:t>(x)</a:t>
                </a:r>
                <a:r>
                  <a:rPr lang="ru-RU" dirty="0"/>
                  <a:t>. </a:t>
                </a:r>
              </a:p>
              <a:p>
                <a:pPr algn="just"/>
                <a:r>
                  <a:rPr lang="ru-RU" dirty="0"/>
                  <a:t>В реализации эти метки нужны только для элементов данных, которые обрабатываются активными транзакциями.</a:t>
                </a:r>
              </a:p>
            </p:txBody>
          </p:sp>
        </mc:Choice>
        <mc:Fallback>
          <p:sp>
            <p:nvSpPr>
              <p:cNvPr id="4" name="Прямоугольник 3">
                <a:extLst>
                  <a:ext uri="{FF2B5EF4-FFF2-40B4-BE49-F238E27FC236}">
                    <a16:creationId xmlns:a16="http://schemas.microsoft.com/office/drawing/2014/main" id="{0343A0D5-BDAA-4CAF-8835-B854CADEA415}"/>
                  </a:ext>
                </a:extLst>
              </p:cNvPr>
              <p:cNvSpPr>
                <a:spLocks noRot="1" noChangeAspect="1" noMove="1" noResize="1" noEditPoints="1" noAdjustHandles="1" noChangeArrowheads="1" noChangeShapeType="1" noTextEdit="1"/>
              </p:cNvSpPr>
              <p:nvPr/>
            </p:nvSpPr>
            <p:spPr>
              <a:xfrm>
                <a:off x="304802" y="3808632"/>
                <a:ext cx="8610600" cy="1514132"/>
              </a:xfrm>
              <a:prstGeom prst="rect">
                <a:avLst/>
              </a:prstGeom>
              <a:blipFill>
                <a:blip r:embed="rId4"/>
                <a:stretch>
                  <a:fillRect l="-566" t="-2419" r="-495" b="-3226"/>
                </a:stretch>
              </a:blipFill>
            </p:spPr>
            <p:txBody>
              <a:bodyPr/>
              <a:lstStyle/>
              <a:p>
                <a:r>
                  <a:rPr lang="ru-RU">
                    <a:noFill/>
                  </a:rPr>
                  <a:t> </a:t>
                </a:r>
              </a:p>
            </p:txBody>
          </p:sp>
        </mc:Fallback>
      </mc:AlternateContent>
    </p:spTree>
    <p:extLst>
      <p:ext uri="{BB962C8B-B14F-4D97-AF65-F5344CB8AC3E}">
        <p14:creationId xmlns:p14="http://schemas.microsoft.com/office/powerpoint/2010/main" val="2810360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2" name="object 2"/>
          <p:cNvSpPr txBox="1">
            <a:spLocks noGrp="1"/>
          </p:cNvSpPr>
          <p:nvPr>
            <p:ph type="title"/>
          </p:nvPr>
        </p:nvSpPr>
        <p:spPr>
          <a:xfrm>
            <a:off x="1740566" y="556924"/>
            <a:ext cx="5662295" cy="505908"/>
          </a:xfrm>
          <a:prstGeom prst="rect">
            <a:avLst/>
          </a:prstGeom>
        </p:spPr>
        <p:txBody>
          <a:bodyPr vert="horz" wrap="square" lIns="0" tIns="13335" rIns="0" bIns="0" rtlCol="0">
            <a:spAutoFit/>
          </a:bodyPr>
          <a:lstStyle/>
          <a:p>
            <a:pPr marL="12700">
              <a:lnSpc>
                <a:spcPct val="100000"/>
              </a:lnSpc>
              <a:spcBef>
                <a:spcPts val="105"/>
              </a:spcBef>
            </a:pPr>
            <a:r>
              <a:rPr lang="ru-RU" sz="3200" spc="-20" dirty="0">
                <a:solidFill>
                  <a:schemeClr val="bg1"/>
                </a:solidFill>
              </a:rPr>
              <a:t>Содержание</a:t>
            </a:r>
            <a:endParaRPr sz="3200" dirty="0">
              <a:solidFill>
                <a:schemeClr val="bg1"/>
              </a:solidFill>
            </a:endParaRPr>
          </a:p>
        </p:txBody>
      </p:sp>
      <p:sp>
        <p:nvSpPr>
          <p:cNvPr id="3" name="TextBox 2"/>
          <p:cNvSpPr txBox="1"/>
          <p:nvPr/>
        </p:nvSpPr>
        <p:spPr>
          <a:xfrm>
            <a:off x="457200" y="3071722"/>
            <a:ext cx="8534400" cy="1169551"/>
          </a:xfrm>
          <a:prstGeom prst="rect">
            <a:avLst/>
          </a:prstGeom>
          <a:noFill/>
        </p:spPr>
        <p:txBody>
          <a:bodyPr wrap="square" rtlCol="0">
            <a:spAutoFit/>
          </a:bodyPr>
          <a:lstStyle/>
          <a:p>
            <a:pPr marL="342900" indent="-342900" algn="ctr">
              <a:spcBef>
                <a:spcPts val="600"/>
              </a:spcBef>
              <a:buAutoNum type="arabicPeriod"/>
            </a:pPr>
            <a:r>
              <a:rPr lang="ru-RU" sz="2000" b="1" dirty="0"/>
              <a:t>Диспетчеры и протоколы. </a:t>
            </a:r>
            <a:r>
              <a:rPr lang="ru-RU" sz="2000" b="1" spc="-20" dirty="0"/>
              <a:t>Требования и критерии оценки . </a:t>
            </a:r>
            <a:r>
              <a:rPr lang="ru-RU" sz="2000" b="1" dirty="0"/>
              <a:t>Блокировки</a:t>
            </a:r>
          </a:p>
          <a:p>
            <a:pPr algn="ctr">
              <a:spcBef>
                <a:spcPts val="600"/>
              </a:spcBef>
            </a:pPr>
            <a:r>
              <a:rPr lang="ru-RU" sz="2000" b="1" dirty="0"/>
              <a:t>2.  Двухфазные протоколы, использующие блокировки. Тупики</a:t>
            </a:r>
          </a:p>
          <a:p>
            <a:pPr algn="ctr">
              <a:spcBef>
                <a:spcPts val="600"/>
              </a:spcBef>
            </a:pPr>
            <a:r>
              <a:rPr lang="ru-RU" sz="2000" b="1" dirty="0"/>
              <a:t>3. Другие протоколы на основе блокирования</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sp>
        <p:nvSpPr>
          <p:cNvPr id="2" name="object 2"/>
          <p:cNvSpPr txBox="1">
            <a:spLocks noGrp="1"/>
          </p:cNvSpPr>
          <p:nvPr>
            <p:ph type="title"/>
          </p:nvPr>
        </p:nvSpPr>
        <p:spPr>
          <a:xfrm>
            <a:off x="613608" y="457200"/>
            <a:ext cx="7916779" cy="998350"/>
          </a:xfrm>
          <a:prstGeom prst="rect">
            <a:avLst/>
          </a:prstGeom>
        </p:spPr>
        <p:txBody>
          <a:bodyPr vert="horz" wrap="square" lIns="0" tIns="13335" rIns="0" bIns="0" rtlCol="0">
            <a:spAutoFit/>
          </a:bodyPr>
          <a:lstStyle/>
          <a:p>
            <a:pPr marL="12700">
              <a:spcBef>
                <a:spcPts val="105"/>
              </a:spcBef>
            </a:pPr>
            <a:r>
              <a:rPr lang="ru-RU" sz="3200" b="1" dirty="0">
                <a:solidFill>
                  <a:schemeClr val="bg1"/>
                </a:solidFill>
              </a:rPr>
              <a:t>Протокол на основе меток времени</a:t>
            </a:r>
            <a:r>
              <a:rPr lang="en-US" sz="3200" b="1" dirty="0">
                <a:solidFill>
                  <a:schemeClr val="bg1"/>
                </a:solidFill>
              </a:rPr>
              <a:t> (</a:t>
            </a:r>
            <a:r>
              <a:rPr lang="ru-RU" sz="3200" b="1" dirty="0">
                <a:solidFill>
                  <a:schemeClr val="bg1"/>
                </a:solidFill>
              </a:rPr>
              <a:t>продолжение</a:t>
            </a:r>
            <a:r>
              <a:rPr lang="en-US" sz="3200" b="1" dirty="0">
                <a:solidFill>
                  <a:schemeClr val="bg1"/>
                </a:solidFill>
              </a:rPr>
              <a:t>)</a:t>
            </a:r>
            <a:endParaRPr sz="3200" dirty="0">
              <a:solidFill>
                <a:schemeClr val="bg1"/>
              </a:solidFill>
            </a:endParaRPr>
          </a:p>
        </p:txBody>
      </p:sp>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C3FED694-4BB5-4BFA-B5F7-BEBE794DD737}"/>
                  </a:ext>
                </a:extLst>
              </p:cNvPr>
              <p:cNvSpPr/>
              <p:nvPr/>
            </p:nvSpPr>
            <p:spPr>
              <a:xfrm>
                <a:off x="266697" y="2318756"/>
                <a:ext cx="8610600" cy="3139321"/>
              </a:xfrm>
              <a:prstGeom prst="rect">
                <a:avLst/>
              </a:prstGeom>
            </p:spPr>
            <p:txBody>
              <a:bodyPr wrap="square">
                <a:spAutoFit/>
              </a:bodyPr>
              <a:lstStyle/>
              <a:p>
                <a:pPr algn="just"/>
                <a:r>
                  <a:rPr lang="ru-RU" dirty="0"/>
                  <a:t>Протокол </a:t>
                </a:r>
                <a:r>
                  <a:rPr lang="ru-RU" b="1" i="1" dirty="0"/>
                  <a:t>TS</a:t>
                </a:r>
                <a:r>
                  <a:rPr lang="ru-RU" dirty="0"/>
                  <a:t> предусматривает следующие правила выполнения транзакций: </a:t>
                </a:r>
                <a:endParaRPr lang="en-US" dirty="0"/>
              </a:p>
              <a:p>
                <a:pPr algn="just"/>
                <a:r>
                  <a:rPr lang="ru-RU" b="1" i="1" dirty="0"/>
                  <a:t>TS-R </a:t>
                </a:r>
                <a:r>
                  <a:rPr lang="ru-RU" dirty="0"/>
                  <a:t>Операция </a:t>
                </a:r>
                <a14:m>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rPr>
                          <m:t>𝒓</m:t>
                        </m:r>
                      </m:e>
                      <m:sub>
                        <m:r>
                          <m:rPr>
                            <m:nor/>
                          </m:rPr>
                          <a:rPr lang="en-US" b="1" i="1" dirty="0" smtClean="0">
                            <a:latin typeface="Cambria Math" panose="02040503050406030204" pitchFamily="18" charset="0"/>
                          </a:rPr>
                          <m:t>i</m:t>
                        </m:r>
                      </m:sub>
                    </m:sSub>
                  </m:oMath>
                </a14:m>
                <a:r>
                  <a:rPr lang="en-US" b="1" i="1" dirty="0"/>
                  <a:t> </a:t>
                </a:r>
                <a:r>
                  <a:rPr lang="ru-RU" b="1" i="1" dirty="0"/>
                  <a:t>(x)</a:t>
                </a:r>
                <a:r>
                  <a:rPr lang="ru-RU" dirty="0"/>
                  <a:t> допустима, если</a:t>
                </a:r>
                <a14:m>
                  <m:oMath xmlns:m="http://schemas.openxmlformats.org/officeDocument/2006/math">
                    <m:sSub>
                      <m:sSubPr>
                        <m:ctrlPr>
                          <a:rPr lang="en-US" b="1" i="1">
                            <a:latin typeface="Cambria Math" panose="02040503050406030204" pitchFamily="18" charset="0"/>
                          </a:rPr>
                        </m:ctrlPr>
                      </m:sSubPr>
                      <m:e>
                        <m:r>
                          <m:rPr>
                            <m:nor/>
                          </m:rPr>
                          <a:rPr lang="en-US" b="1" i="1" smtClean="0">
                            <a:latin typeface="Cambria Math" panose="02040503050406030204" pitchFamily="18" charset="0"/>
                          </a:rPr>
                          <m:t> </m:t>
                        </m:r>
                        <m:r>
                          <m:rPr>
                            <m:nor/>
                          </m:rPr>
                          <a:rPr lang="ru-RU" b="1" i="1" dirty="0"/>
                          <m:t>τ</m:t>
                        </m:r>
                      </m:e>
                      <m:sub>
                        <m:r>
                          <m:rPr>
                            <m:nor/>
                          </m:rPr>
                          <a:rPr lang="en-US" b="1" i="1" dirty="0" smtClean="0">
                            <a:latin typeface="Cambria Math" panose="02040503050406030204" pitchFamily="18" charset="0"/>
                          </a:rPr>
                          <m:t>w</m:t>
                        </m:r>
                      </m:sub>
                    </m:sSub>
                  </m:oMath>
                </a14:m>
                <a:r>
                  <a:rPr lang="en-US" b="1" i="1" dirty="0"/>
                  <a:t> </a:t>
                </a:r>
                <a:r>
                  <a:rPr lang="ru-RU" b="1" i="1" dirty="0"/>
                  <a:t>(x) &lt;</a:t>
                </a:r>
                <a:r>
                  <a:rPr lang="en-US" b="1" i="1" dirty="0"/>
                  <a:t> </a:t>
                </a:r>
                <a14:m>
                  <m:oMath xmlns:m="http://schemas.openxmlformats.org/officeDocument/2006/math">
                    <m:sSub>
                      <m:sSubPr>
                        <m:ctrlPr>
                          <a:rPr lang="en-US" b="1" i="1">
                            <a:latin typeface="Cambria Math" panose="02040503050406030204" pitchFamily="18" charset="0"/>
                          </a:rPr>
                        </m:ctrlPr>
                      </m:sSubPr>
                      <m:e>
                        <m:r>
                          <m:rPr>
                            <m:nor/>
                          </m:rPr>
                          <a:rPr lang="ru-RU" b="1" i="1" dirty="0"/>
                          <m:t>τ</m:t>
                        </m:r>
                      </m:e>
                      <m:sub>
                        <m:r>
                          <m:rPr>
                            <m:nor/>
                          </m:rPr>
                          <a:rPr lang="en-US" b="1" i="1" dirty="0">
                            <a:latin typeface="Cambria Math" panose="02040503050406030204" pitchFamily="18" charset="0"/>
                          </a:rPr>
                          <m:t>i</m:t>
                        </m:r>
                      </m:sub>
                    </m:sSub>
                  </m:oMath>
                </a14:m>
                <a:r>
                  <a:rPr lang="en-US" b="1" i="1" dirty="0"/>
                  <a:t> </a:t>
                </a:r>
                <a:r>
                  <a:rPr lang="ru-RU" dirty="0"/>
                  <a:t>, т. е. последняя запись элемента данных </a:t>
                </a:r>
                <a:r>
                  <a:rPr lang="ru-RU" b="1" i="1" dirty="0"/>
                  <a:t>x</a:t>
                </a:r>
                <a:r>
                  <a:rPr lang="ru-RU" dirty="0"/>
                  <a:t> была выполнена транзакцией, стартовавшей раньше, чем читающая транзакция. Если это условие не выполнено, то операция чтения отвергается и транзакция обрывается.</a:t>
                </a:r>
              </a:p>
              <a:p>
                <a:pPr algn="just"/>
                <a:r>
                  <a:rPr lang="ru-RU" b="1" i="1" dirty="0"/>
                  <a:t>TS-W</a:t>
                </a:r>
                <a:r>
                  <a:rPr lang="ru-RU" i="1" dirty="0"/>
                  <a:t> </a:t>
                </a:r>
                <a:r>
                  <a:rPr lang="ru-RU" dirty="0"/>
                  <a:t>Операция записи </a:t>
                </a:r>
                <a14:m>
                  <m:oMath xmlns:m="http://schemas.openxmlformats.org/officeDocument/2006/math">
                    <m:sSub>
                      <m:sSubPr>
                        <m:ctrlPr>
                          <a:rPr lang="en-US" b="1" i="1">
                            <a:latin typeface="Cambria Math" panose="02040503050406030204" pitchFamily="18" charset="0"/>
                          </a:rPr>
                        </m:ctrlPr>
                      </m:sSubPr>
                      <m:e>
                        <m:r>
                          <m:rPr>
                            <m:nor/>
                          </m:rPr>
                          <a:rPr lang="en-US" b="1" i="1">
                            <a:latin typeface="Cambria Math" panose="02040503050406030204" pitchFamily="18" charset="0"/>
                          </a:rPr>
                          <m:t> </m:t>
                        </m:r>
                        <m:r>
                          <m:rPr>
                            <m:nor/>
                          </m:rPr>
                          <a:rPr lang="en-US" b="1" i="1" dirty="0" smtClean="0"/>
                          <m:t>w</m:t>
                        </m:r>
                      </m:e>
                      <m:sub>
                        <m:r>
                          <m:rPr>
                            <m:nor/>
                          </m:rPr>
                          <a:rPr lang="en-US" b="1" i="1" dirty="0" smtClean="0">
                            <a:latin typeface="Cambria Math" panose="02040503050406030204" pitchFamily="18" charset="0"/>
                          </a:rPr>
                          <m:t>i</m:t>
                        </m:r>
                      </m:sub>
                    </m:sSub>
                  </m:oMath>
                </a14:m>
                <a:r>
                  <a:rPr lang="en-US" b="1" i="1" dirty="0"/>
                  <a:t> </a:t>
                </a:r>
                <a:r>
                  <a:rPr lang="ru-RU" b="1" i="1" dirty="0"/>
                  <a:t>(x)</a:t>
                </a:r>
                <a:r>
                  <a:rPr lang="ru-RU" dirty="0"/>
                  <a:t> допустима, если </a:t>
                </a:r>
                <a14:m>
                  <m:oMath xmlns:m="http://schemas.openxmlformats.org/officeDocument/2006/math">
                    <m:sSub>
                      <m:sSubPr>
                        <m:ctrlPr>
                          <a:rPr lang="en-US" b="1" i="1">
                            <a:latin typeface="Cambria Math" panose="02040503050406030204" pitchFamily="18" charset="0"/>
                          </a:rPr>
                        </m:ctrlPr>
                      </m:sSubPr>
                      <m:e>
                        <m:r>
                          <m:rPr>
                            <m:nor/>
                          </m:rPr>
                          <a:rPr lang="ru-RU" b="1" i="1" dirty="0"/>
                          <m:t>τ</m:t>
                        </m:r>
                      </m:e>
                      <m:sub>
                        <m:r>
                          <m:rPr>
                            <m:nor/>
                          </m:rPr>
                          <a:rPr lang="en-US" b="1" i="1" dirty="0">
                            <a:latin typeface="Cambria Math" panose="02040503050406030204" pitchFamily="18" charset="0"/>
                          </a:rPr>
                          <m:t>r</m:t>
                        </m:r>
                      </m:sub>
                    </m:sSub>
                  </m:oMath>
                </a14:m>
                <a:r>
                  <a:rPr lang="en-US" b="1" i="1" dirty="0"/>
                  <a:t> </a:t>
                </a:r>
                <a:r>
                  <a:rPr lang="ru-RU" b="1" i="1" dirty="0"/>
                  <a:t>(x)</a:t>
                </a:r>
                <a:r>
                  <a:rPr lang="ru-RU" b="1" dirty="0"/>
                  <a:t> </a:t>
                </a:r>
                <a:r>
                  <a:rPr lang="en-US" b="1" dirty="0"/>
                  <a:t>&lt;</a:t>
                </a:r>
                <a:r>
                  <a:rPr lang="en-US" dirty="0"/>
                  <a:t> </a:t>
                </a:r>
                <a14:m>
                  <m:oMath xmlns:m="http://schemas.openxmlformats.org/officeDocument/2006/math">
                    <m:sSub>
                      <m:sSubPr>
                        <m:ctrlPr>
                          <a:rPr lang="en-US" b="1" i="1">
                            <a:latin typeface="Cambria Math" panose="02040503050406030204" pitchFamily="18" charset="0"/>
                          </a:rPr>
                        </m:ctrlPr>
                      </m:sSubPr>
                      <m:e>
                        <m:r>
                          <m:rPr>
                            <m:nor/>
                          </m:rPr>
                          <a:rPr lang="ru-RU" b="1" i="1" dirty="0"/>
                          <m:t>τ</m:t>
                        </m:r>
                      </m:e>
                      <m:sub>
                        <m:r>
                          <m:rPr>
                            <m:nor/>
                          </m:rPr>
                          <a:rPr lang="en-US" b="1" i="1" dirty="0" smtClean="0">
                            <a:latin typeface="Cambria Math" panose="02040503050406030204" pitchFamily="18" charset="0"/>
                          </a:rPr>
                          <m:t>i</m:t>
                        </m:r>
                      </m:sub>
                    </m:sSub>
                  </m:oMath>
                </a14:m>
                <a:r>
                  <a:rPr lang="en-US" b="1" i="1" dirty="0"/>
                  <a:t> </a:t>
                </a:r>
                <a:r>
                  <a:rPr lang="ru-RU" dirty="0"/>
                  <a:t>, т. е. последнее чтение элемента данных было выполнено транзакцией, стартовавшей раньше, чем транзакция, записывающая новое значение. Если это условие нарушено, то операция отвергается и транзакция должна быть оборвана. </a:t>
                </a:r>
              </a:p>
              <a:p>
                <a:pPr algn="just"/>
                <a:r>
                  <a:rPr lang="ru-RU" dirty="0"/>
                  <a:t>Протокол </a:t>
                </a:r>
                <a:r>
                  <a:rPr lang="ru-RU" b="1" i="1" dirty="0"/>
                  <a:t>TS </a:t>
                </a:r>
                <a:r>
                  <a:rPr lang="ru-RU" dirty="0"/>
                  <a:t>генерирует расписания, </a:t>
                </a:r>
                <a:r>
                  <a:rPr lang="ru-RU" dirty="0" err="1"/>
                  <a:t>сериализуемые</a:t>
                </a:r>
                <a:r>
                  <a:rPr lang="ru-RU" dirty="0"/>
                  <a:t> с сохранением порядка транзакций: </a:t>
                </a:r>
                <a:r>
                  <a:rPr lang="ru-RU" b="1" i="1" dirty="0" err="1"/>
                  <a:t>Gen</a:t>
                </a:r>
                <a:r>
                  <a:rPr lang="ru-RU" b="1" i="1" dirty="0"/>
                  <a:t>(TS) ⊂ OCSR</a:t>
                </a:r>
                <a:r>
                  <a:rPr lang="ru-RU" dirty="0"/>
                  <a:t>.</a:t>
                </a:r>
              </a:p>
            </p:txBody>
          </p:sp>
        </mc:Choice>
        <mc:Fallback xmlns="">
          <p:sp>
            <p:nvSpPr>
              <p:cNvPr id="5" name="Прямоугольник 4">
                <a:extLst>
                  <a:ext uri="{FF2B5EF4-FFF2-40B4-BE49-F238E27FC236}">
                    <a16:creationId xmlns:a16="http://schemas.microsoft.com/office/drawing/2014/main" id="{C3FED694-4BB5-4BFA-B5F7-BEBE794DD737}"/>
                  </a:ext>
                </a:extLst>
              </p:cNvPr>
              <p:cNvSpPr>
                <a:spLocks noRot="1" noChangeAspect="1" noMove="1" noResize="1" noEditPoints="1" noAdjustHandles="1" noChangeArrowheads="1" noChangeShapeType="1" noTextEdit="1"/>
              </p:cNvSpPr>
              <p:nvPr/>
            </p:nvSpPr>
            <p:spPr>
              <a:xfrm>
                <a:off x="266697" y="2318756"/>
                <a:ext cx="8610600" cy="3139321"/>
              </a:xfrm>
              <a:prstGeom prst="rect">
                <a:avLst/>
              </a:prstGeom>
              <a:blipFill>
                <a:blip r:embed="rId3"/>
                <a:stretch>
                  <a:fillRect l="-637" t="-971" r="-567" b="-2913"/>
                </a:stretch>
              </a:blipFill>
            </p:spPr>
            <p:txBody>
              <a:bodyPr/>
              <a:lstStyle/>
              <a:p>
                <a:r>
                  <a:rPr lang="ru-RU">
                    <a:noFill/>
                  </a:rPr>
                  <a:t> </a:t>
                </a:r>
              </a:p>
            </p:txBody>
          </p:sp>
        </mc:Fallback>
      </mc:AlternateContent>
      <p:sp>
        <p:nvSpPr>
          <p:cNvPr id="12" name="Прямоугольник 11">
            <a:extLst>
              <a:ext uri="{FF2B5EF4-FFF2-40B4-BE49-F238E27FC236}">
                <a16:creationId xmlns:a16="http://schemas.microsoft.com/office/drawing/2014/main" id="{3902D805-86FA-482B-98E6-AF2846D535BB}"/>
              </a:ext>
            </a:extLst>
          </p:cNvPr>
          <p:cNvSpPr/>
          <p:nvPr/>
        </p:nvSpPr>
        <p:spPr>
          <a:xfrm>
            <a:off x="312417" y="1839228"/>
            <a:ext cx="8610600" cy="1200329"/>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lvl="0" algn="just">
              <a:defRPr/>
            </a:pPr>
            <a:r>
              <a:rPr lang="ru-RU" dirty="0"/>
              <a:t>Для доказательства заметим, что правила протокола </a:t>
            </a:r>
            <a:r>
              <a:rPr lang="ru-RU" b="1" i="1" dirty="0"/>
              <a:t>TS</a:t>
            </a:r>
            <a:r>
              <a:rPr lang="ru-RU" dirty="0"/>
              <a:t> гарантируют, что направление конфликтов совпадает с их направлением в эквивалентном серийном расписании, в котором транзакции упорядочиваются по возрастанию их меток времени.</a:t>
            </a:r>
          </a:p>
        </p:txBody>
      </p:sp>
      <p:sp>
        <p:nvSpPr>
          <p:cNvPr id="13" name="Прямоугольник 12">
            <a:extLst>
              <a:ext uri="{FF2B5EF4-FFF2-40B4-BE49-F238E27FC236}">
                <a16:creationId xmlns:a16="http://schemas.microsoft.com/office/drawing/2014/main" id="{4F49AAE4-95E0-476B-9318-C93871018932}"/>
              </a:ext>
            </a:extLst>
          </p:cNvPr>
          <p:cNvSpPr/>
          <p:nvPr/>
        </p:nvSpPr>
        <p:spPr>
          <a:xfrm>
            <a:off x="312417" y="4257748"/>
            <a:ext cx="8610600" cy="1200329"/>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lvl="0" algn="just">
              <a:defRPr/>
            </a:pPr>
            <a:r>
              <a:rPr lang="ru-RU" dirty="0"/>
              <a:t>При реализации протокола </a:t>
            </a:r>
            <a:r>
              <a:rPr lang="ru-RU" b="1" i="1" dirty="0"/>
              <a:t>TS</a:t>
            </a:r>
            <a:r>
              <a:rPr lang="ru-RU" dirty="0"/>
              <a:t> необходимо гарантировать, что все операции</a:t>
            </a:r>
          </a:p>
          <a:p>
            <a:pPr lvl="0" algn="just">
              <a:defRPr/>
            </a:pPr>
            <a:r>
              <a:rPr lang="ru-RU" dirty="0"/>
              <a:t>над каждым элементом данных выполняются строго последовательно. Это может быть необходимо, если оборудование и операционная система допускают параллельное выполнение. </a:t>
            </a:r>
          </a:p>
        </p:txBody>
      </p:sp>
      <p:sp>
        <p:nvSpPr>
          <p:cNvPr id="14" name="Овальная выноска 4">
            <a:extLst>
              <a:ext uri="{FF2B5EF4-FFF2-40B4-BE49-F238E27FC236}">
                <a16:creationId xmlns:a16="http://schemas.microsoft.com/office/drawing/2014/main" id="{FC06C7D5-DC4C-42ED-AC4D-D3F2150D35C7}"/>
              </a:ext>
            </a:extLst>
          </p:cNvPr>
          <p:cNvSpPr/>
          <p:nvPr/>
        </p:nvSpPr>
        <p:spPr>
          <a:xfrm>
            <a:off x="565883" y="1676401"/>
            <a:ext cx="8012228" cy="1789262"/>
          </a:xfrm>
          <a:prstGeom prst="wedgeEllipseCallout">
            <a:avLst>
              <a:gd name="adj1" fmla="val -18165"/>
              <a:gd name="adj2" fmla="val 15365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ru-RU" dirty="0">
                <a:solidFill>
                  <a:schemeClr val="tx1"/>
                </a:solidFill>
              </a:rPr>
              <a:t>В протоколах, основанных на блокировках, нет необходимости специально заботиться об этом, потому что для этих протоколов необходимая синхронизация обеспечивается блокировками попутно с </a:t>
            </a:r>
            <a:r>
              <a:rPr lang="ru-RU" dirty="0" err="1">
                <a:solidFill>
                  <a:schemeClr val="tx1"/>
                </a:solidFill>
              </a:rPr>
              <a:t>сериализуемостью</a:t>
            </a:r>
            <a:endParaRPr lang="ru-RU" dirty="0">
              <a:solidFill>
                <a:schemeClr val="tx1"/>
              </a:solidFill>
            </a:endParaRPr>
          </a:p>
        </p:txBody>
      </p:sp>
    </p:spTree>
    <p:extLst>
      <p:ext uri="{BB962C8B-B14F-4D97-AF65-F5344CB8AC3E}">
        <p14:creationId xmlns:p14="http://schemas.microsoft.com/office/powerpoint/2010/main" val="68097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
        <p:nvSpPr>
          <p:cNvPr id="2" name="object 2"/>
          <p:cNvSpPr txBox="1">
            <a:spLocks noGrp="1"/>
          </p:cNvSpPr>
          <p:nvPr>
            <p:ph type="title"/>
          </p:nvPr>
        </p:nvSpPr>
        <p:spPr>
          <a:xfrm>
            <a:off x="613608" y="457200"/>
            <a:ext cx="7916779" cy="998350"/>
          </a:xfrm>
          <a:prstGeom prst="rect">
            <a:avLst/>
          </a:prstGeom>
        </p:spPr>
        <p:txBody>
          <a:bodyPr vert="horz" wrap="square" lIns="0" tIns="13335" rIns="0" bIns="0" rtlCol="0">
            <a:spAutoFit/>
          </a:bodyPr>
          <a:lstStyle/>
          <a:p>
            <a:pPr marL="12700">
              <a:spcBef>
                <a:spcPts val="105"/>
              </a:spcBef>
            </a:pPr>
            <a:r>
              <a:rPr lang="ru-RU" sz="3200" b="1" dirty="0">
                <a:solidFill>
                  <a:schemeClr val="bg1"/>
                </a:solidFill>
              </a:rPr>
              <a:t>Протокол на основе меток времени</a:t>
            </a:r>
            <a:r>
              <a:rPr lang="en-US" sz="3200" b="1" dirty="0">
                <a:solidFill>
                  <a:schemeClr val="bg1"/>
                </a:solidFill>
              </a:rPr>
              <a:t> (</a:t>
            </a:r>
            <a:r>
              <a:rPr lang="ru-RU" sz="3200" b="1" dirty="0">
                <a:solidFill>
                  <a:schemeClr val="bg1"/>
                </a:solidFill>
              </a:rPr>
              <a:t>окончание</a:t>
            </a:r>
            <a:r>
              <a:rPr lang="en-US" sz="3200" b="1" dirty="0">
                <a:solidFill>
                  <a:schemeClr val="bg1"/>
                </a:solidFill>
              </a:rPr>
              <a:t>)</a:t>
            </a:r>
            <a:endParaRPr sz="3200" dirty="0">
              <a:solidFill>
                <a:schemeClr val="bg1"/>
              </a:solidFill>
            </a:endParaRPr>
          </a:p>
        </p:txBody>
      </p:sp>
      <p:sp>
        <p:nvSpPr>
          <p:cNvPr id="5" name="Прямоугольник 4">
            <a:extLst>
              <a:ext uri="{FF2B5EF4-FFF2-40B4-BE49-F238E27FC236}">
                <a16:creationId xmlns:a16="http://schemas.microsoft.com/office/drawing/2014/main" id="{C3FED694-4BB5-4BFA-B5F7-BEBE794DD737}"/>
              </a:ext>
            </a:extLst>
          </p:cNvPr>
          <p:cNvSpPr/>
          <p:nvPr/>
        </p:nvSpPr>
        <p:spPr>
          <a:xfrm>
            <a:off x="190497" y="2391182"/>
            <a:ext cx="8763000" cy="1754326"/>
          </a:xfrm>
          <a:prstGeom prst="rect">
            <a:avLst/>
          </a:prstGeom>
        </p:spPr>
        <p:txBody>
          <a:bodyPr wrap="square">
            <a:spAutoFit/>
          </a:bodyPr>
          <a:lstStyle/>
          <a:p>
            <a:pPr lvl="0" algn="just">
              <a:defRPr/>
            </a:pPr>
            <a:r>
              <a:rPr lang="ru-RU" dirty="0"/>
              <a:t>Для того чтобы выполнение операций над каждым элементом данных было последовательным, можно использовать блокировки, устанавливаемые на время</a:t>
            </a:r>
          </a:p>
          <a:p>
            <a:pPr lvl="0" algn="just">
              <a:defRPr/>
            </a:pPr>
            <a:r>
              <a:rPr lang="ru-RU" dirty="0"/>
              <a:t>выполнения одной операции. В некоторых системах блокировки, устанавливаемые на короткое время для предотвращения одновременной модификации разными процессами, называются задвижками </a:t>
            </a:r>
            <a:r>
              <a:rPr lang="ru-RU" b="1" i="1" dirty="0"/>
              <a:t>(</a:t>
            </a:r>
            <a:r>
              <a:rPr lang="ru-RU" b="1" i="1" dirty="0" err="1"/>
              <a:t>latch</a:t>
            </a:r>
            <a:r>
              <a:rPr lang="ru-RU" b="1" i="1" dirty="0"/>
              <a:t>)</a:t>
            </a:r>
            <a:r>
              <a:rPr lang="ru-RU" dirty="0"/>
              <a:t>, в других этот термин применяется в более узком смысле (для конкретных типов объектов).</a:t>
            </a:r>
          </a:p>
        </p:txBody>
      </p:sp>
      <p:sp>
        <p:nvSpPr>
          <p:cNvPr id="3" name="Прямоугольник 2">
            <a:extLst>
              <a:ext uri="{FF2B5EF4-FFF2-40B4-BE49-F238E27FC236}">
                <a16:creationId xmlns:a16="http://schemas.microsoft.com/office/drawing/2014/main" id="{6E06F210-EC10-4233-A288-4CBCAF73A060}"/>
              </a:ext>
            </a:extLst>
          </p:cNvPr>
          <p:cNvSpPr/>
          <p:nvPr/>
        </p:nvSpPr>
        <p:spPr>
          <a:xfrm>
            <a:off x="185417" y="4139635"/>
            <a:ext cx="8724903" cy="1200329"/>
          </a:xfrm>
          <a:prstGeom prst="rect">
            <a:avLst/>
          </a:prstGeom>
        </p:spPr>
        <p:txBody>
          <a:bodyPr wrap="square">
            <a:spAutoFit/>
          </a:bodyPr>
          <a:lstStyle/>
          <a:p>
            <a:pPr lvl="0" algn="just">
              <a:defRPr/>
            </a:pPr>
            <a:r>
              <a:rPr lang="ru-RU" dirty="0"/>
              <a:t>Такие блокировки устанавливаются только на один элемент данных, поэтому они могут устанавливаться локально даже в распределенных системах, не могут привести к ситуации тупика и никак не связаны с обеспечением </a:t>
            </a:r>
            <a:r>
              <a:rPr lang="ru-RU" dirty="0" err="1"/>
              <a:t>сериализуемости</a:t>
            </a:r>
            <a:r>
              <a:rPr lang="ru-RU" dirty="0"/>
              <a:t> (или другого уровня изоляции). </a:t>
            </a:r>
          </a:p>
        </p:txBody>
      </p:sp>
    </p:spTree>
    <p:extLst>
      <p:ext uri="{BB962C8B-B14F-4D97-AF65-F5344CB8AC3E}">
        <p14:creationId xmlns:p14="http://schemas.microsoft.com/office/powerpoint/2010/main" val="3504666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
        <p:nvSpPr>
          <p:cNvPr id="2" name="object 2"/>
          <p:cNvSpPr txBox="1">
            <a:spLocks noGrp="1"/>
          </p:cNvSpPr>
          <p:nvPr>
            <p:ph type="title"/>
          </p:nvPr>
        </p:nvSpPr>
        <p:spPr>
          <a:xfrm>
            <a:off x="613608" y="703421"/>
            <a:ext cx="7916779" cy="505908"/>
          </a:xfrm>
          <a:prstGeom prst="rect">
            <a:avLst/>
          </a:prstGeom>
        </p:spPr>
        <p:txBody>
          <a:bodyPr vert="horz" wrap="square" lIns="0" tIns="13335" rIns="0" bIns="0" rtlCol="0">
            <a:spAutoFit/>
          </a:bodyPr>
          <a:lstStyle/>
          <a:p>
            <a:pPr marL="12700">
              <a:spcBef>
                <a:spcPts val="105"/>
              </a:spcBef>
            </a:pPr>
            <a:r>
              <a:rPr lang="ru-RU" sz="3200" b="1" dirty="0">
                <a:solidFill>
                  <a:schemeClr val="bg1"/>
                </a:solidFill>
              </a:rPr>
              <a:t>Реализации протокола </a:t>
            </a:r>
            <a:r>
              <a:rPr lang="en-US" sz="3200" b="1" dirty="0">
                <a:solidFill>
                  <a:schemeClr val="bg1"/>
                </a:solidFill>
              </a:rPr>
              <a:t>SI</a:t>
            </a:r>
            <a:endParaRPr sz="3200" dirty="0">
              <a:solidFill>
                <a:schemeClr val="bg1"/>
              </a:solidFill>
            </a:endParaRPr>
          </a:p>
        </p:txBody>
      </p:sp>
      <p:sp>
        <p:nvSpPr>
          <p:cNvPr id="4" name="Прямоугольник 3">
            <a:extLst>
              <a:ext uri="{FF2B5EF4-FFF2-40B4-BE49-F238E27FC236}">
                <a16:creationId xmlns:a16="http://schemas.microsoft.com/office/drawing/2014/main" id="{B3272D7B-31A8-4113-86B3-03DA0BB043AB}"/>
              </a:ext>
            </a:extLst>
          </p:cNvPr>
          <p:cNvSpPr/>
          <p:nvPr/>
        </p:nvSpPr>
        <p:spPr>
          <a:xfrm>
            <a:off x="289560" y="1752600"/>
            <a:ext cx="8610600" cy="1754326"/>
          </a:xfrm>
          <a:prstGeom prst="rect">
            <a:avLst/>
          </a:prstGeom>
        </p:spPr>
        <p:txBody>
          <a:bodyPr wrap="square">
            <a:spAutoFit/>
          </a:bodyPr>
          <a:lstStyle/>
          <a:p>
            <a:r>
              <a:rPr lang="ru-RU" dirty="0"/>
              <a:t>Любая реализация протокола </a:t>
            </a:r>
            <a:r>
              <a:rPr lang="ru-RU" b="1" dirty="0"/>
              <a:t>SI</a:t>
            </a:r>
            <a:r>
              <a:rPr lang="ru-RU" dirty="0"/>
              <a:t> должна обеспечить выполнение следующих двух требований:</a:t>
            </a:r>
          </a:p>
          <a:p>
            <a:r>
              <a:rPr lang="ru-RU" dirty="0"/>
              <a:t>1) возможность чтения значений данных, которые были зафиксированы на момент начала транзакции;</a:t>
            </a:r>
          </a:p>
          <a:p>
            <a:r>
              <a:rPr lang="ru-RU" dirty="0"/>
              <a:t>2) невозможность обновления одних и тех же данных конкурентно выполняемыми транзакциями.</a:t>
            </a:r>
          </a:p>
        </p:txBody>
      </p:sp>
      <p:sp>
        <p:nvSpPr>
          <p:cNvPr id="9" name="Прямоугольник 8">
            <a:extLst>
              <a:ext uri="{FF2B5EF4-FFF2-40B4-BE49-F238E27FC236}">
                <a16:creationId xmlns:a16="http://schemas.microsoft.com/office/drawing/2014/main" id="{9DD4AC3F-69AC-4EC3-B27D-1120718D87B5}"/>
              </a:ext>
            </a:extLst>
          </p:cNvPr>
          <p:cNvSpPr/>
          <p:nvPr/>
        </p:nvSpPr>
        <p:spPr>
          <a:xfrm>
            <a:off x="289560" y="3447384"/>
            <a:ext cx="8610600" cy="2862322"/>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r>
              <a:rPr lang="ru-RU" dirty="0"/>
              <a:t>Для реализации этих требований используются блокировки, устанавливаемые в соответствии со следующими правилами: </a:t>
            </a:r>
          </a:p>
          <a:p>
            <a:pPr algn="just"/>
            <a:r>
              <a:rPr lang="ru-RU" b="1" i="1" dirty="0"/>
              <a:t>SI1</a:t>
            </a:r>
            <a:r>
              <a:rPr lang="ru-RU" dirty="0"/>
              <a:t> Используются только блокировки для операций записи.</a:t>
            </a:r>
          </a:p>
          <a:p>
            <a:pPr algn="just"/>
            <a:r>
              <a:rPr lang="ru-RU" b="1" i="1" dirty="0"/>
              <a:t>SI2</a:t>
            </a:r>
            <a:r>
              <a:rPr lang="ru-RU" i="1" dirty="0"/>
              <a:t> </a:t>
            </a:r>
            <a:r>
              <a:rPr lang="ru-RU" dirty="0"/>
              <a:t>Транзакция, пытающаяся установить блокировку, несовместимую с блокировкой, установленной другой транзакцией, обрывается. Правило </a:t>
            </a:r>
            <a:r>
              <a:rPr lang="ru-RU" b="1" i="1" dirty="0" err="1"/>
              <a:t>ﬁrst</a:t>
            </a:r>
            <a:r>
              <a:rPr lang="ru-RU" b="1" i="1" dirty="0"/>
              <a:t> </a:t>
            </a:r>
            <a:r>
              <a:rPr lang="ru-RU" b="1" i="1" dirty="0" err="1"/>
              <a:t>writer</a:t>
            </a:r>
            <a:r>
              <a:rPr lang="ru-RU" b="1" i="1" dirty="0"/>
              <a:t> </a:t>
            </a:r>
            <a:r>
              <a:rPr lang="ru-RU" b="1" i="1" dirty="0" err="1"/>
              <a:t>wins</a:t>
            </a:r>
            <a:r>
              <a:rPr lang="ru-RU" dirty="0"/>
              <a:t> - побеждает первый записавший.</a:t>
            </a:r>
          </a:p>
          <a:p>
            <a:pPr algn="just"/>
            <a:r>
              <a:rPr lang="ru-RU" b="1" i="1" dirty="0"/>
              <a:t>SI3 </a:t>
            </a:r>
            <a:r>
              <a:rPr lang="ru-RU" dirty="0"/>
              <a:t>Изменения, сделанные транзакцией, становятся доступными для других транзакций во время ее фиксации (хранятся до ее завершения в отдельных областях памяти, недоступных другим транзакциям, которые в это время могут читать ранее зафиксированные копии элементов данных).</a:t>
            </a:r>
          </a:p>
        </p:txBody>
      </p:sp>
    </p:spTree>
    <p:extLst>
      <p:ext uri="{BB962C8B-B14F-4D97-AF65-F5344CB8AC3E}">
        <p14:creationId xmlns:p14="http://schemas.microsoft.com/office/powerpoint/2010/main" val="24350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23</a:t>
            </a:fld>
            <a:endParaRPr dirty="0"/>
          </a:p>
        </p:txBody>
      </p:sp>
      <p:sp>
        <p:nvSpPr>
          <p:cNvPr id="2" name="object 2"/>
          <p:cNvSpPr txBox="1">
            <a:spLocks noGrp="1"/>
          </p:cNvSpPr>
          <p:nvPr>
            <p:ph type="title"/>
          </p:nvPr>
        </p:nvSpPr>
        <p:spPr>
          <a:xfrm>
            <a:off x="613608" y="703421"/>
            <a:ext cx="7916779" cy="505908"/>
          </a:xfrm>
          <a:prstGeom prst="rect">
            <a:avLst/>
          </a:prstGeom>
        </p:spPr>
        <p:txBody>
          <a:bodyPr vert="horz" wrap="square" lIns="0" tIns="13335" rIns="0" bIns="0" rtlCol="0">
            <a:spAutoFit/>
          </a:bodyPr>
          <a:lstStyle/>
          <a:p>
            <a:pPr marL="12700">
              <a:spcBef>
                <a:spcPts val="105"/>
              </a:spcBef>
            </a:pPr>
            <a:r>
              <a:rPr lang="ru-RU" sz="3200" b="1" dirty="0">
                <a:solidFill>
                  <a:schemeClr val="bg1"/>
                </a:solidFill>
              </a:rPr>
              <a:t>Реализации протокола </a:t>
            </a:r>
            <a:r>
              <a:rPr lang="en-US" sz="3200" b="1" dirty="0">
                <a:solidFill>
                  <a:schemeClr val="bg1"/>
                </a:solidFill>
              </a:rPr>
              <a:t>SI</a:t>
            </a:r>
            <a:r>
              <a:rPr lang="ru-RU" sz="3200" b="1" dirty="0">
                <a:solidFill>
                  <a:schemeClr val="bg1"/>
                </a:solidFill>
              </a:rPr>
              <a:t> (окончание)</a:t>
            </a:r>
            <a:endParaRPr sz="3200" dirty="0">
              <a:solidFill>
                <a:schemeClr val="bg1"/>
              </a:solidFill>
            </a:endParaRPr>
          </a:p>
        </p:txBody>
      </p:sp>
      <p:sp>
        <p:nvSpPr>
          <p:cNvPr id="3" name="Прямоугольник 2">
            <a:extLst>
              <a:ext uri="{FF2B5EF4-FFF2-40B4-BE49-F238E27FC236}">
                <a16:creationId xmlns:a16="http://schemas.microsoft.com/office/drawing/2014/main" id="{C5FA099F-E44B-4609-B134-0714D65E8859}"/>
              </a:ext>
            </a:extLst>
          </p:cNvPr>
          <p:cNvSpPr/>
          <p:nvPr/>
        </p:nvSpPr>
        <p:spPr>
          <a:xfrm>
            <a:off x="266697" y="2438400"/>
            <a:ext cx="8610600" cy="1477328"/>
          </a:xfrm>
          <a:prstGeom prst="rect">
            <a:avLst/>
          </a:prstGeom>
        </p:spPr>
        <p:txBody>
          <a:bodyPr wrap="square">
            <a:spAutoFit/>
          </a:bodyPr>
          <a:lstStyle/>
          <a:p>
            <a:pPr algn="just"/>
            <a:r>
              <a:rPr lang="ru-RU" dirty="0"/>
              <a:t>Использование блокировок в этом варианте протокола </a:t>
            </a:r>
            <a:r>
              <a:rPr lang="ru-RU" b="1" i="1" dirty="0"/>
              <a:t>SI </a:t>
            </a:r>
            <a:r>
              <a:rPr lang="ru-RU" dirty="0"/>
              <a:t>не</a:t>
            </a:r>
            <a:r>
              <a:rPr lang="en-US" dirty="0"/>
              <a:t> </a:t>
            </a:r>
            <a:r>
              <a:rPr lang="ru-RU" dirty="0"/>
              <a:t>связано с понятием конфликта, а только предотвращает одновременную модификацию элемента данных разными транзакциями. В соответствии с определением класса расписаний </a:t>
            </a:r>
            <a:r>
              <a:rPr lang="ru-RU" b="1" i="1" dirty="0"/>
              <a:t>SI</a:t>
            </a:r>
            <a:r>
              <a:rPr lang="ru-RU" dirty="0"/>
              <a:t>, множества элементов данных,</a:t>
            </a:r>
            <a:r>
              <a:rPr lang="en-US" dirty="0"/>
              <a:t> </a:t>
            </a:r>
            <a:r>
              <a:rPr lang="ru-RU" dirty="0"/>
              <a:t>обновляемых одновременно выполняемыми транзакциями, не могут пересекаться.</a:t>
            </a:r>
            <a:r>
              <a:rPr lang="en-US" dirty="0"/>
              <a:t> </a:t>
            </a:r>
            <a:endParaRPr lang="ru-RU" dirty="0"/>
          </a:p>
        </p:txBody>
      </p:sp>
      <p:sp>
        <p:nvSpPr>
          <p:cNvPr id="9" name="Прямоугольник 8">
            <a:extLst>
              <a:ext uri="{FF2B5EF4-FFF2-40B4-BE49-F238E27FC236}">
                <a16:creationId xmlns:a16="http://schemas.microsoft.com/office/drawing/2014/main" id="{9DD4AC3F-69AC-4EC3-B27D-1120718D87B5}"/>
              </a:ext>
            </a:extLst>
          </p:cNvPr>
          <p:cNvSpPr/>
          <p:nvPr/>
        </p:nvSpPr>
        <p:spPr>
          <a:xfrm>
            <a:off x="266697" y="3976148"/>
            <a:ext cx="8610600" cy="646331"/>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lvl="0" algn="just">
              <a:defRPr/>
            </a:pPr>
            <a:r>
              <a:rPr lang="ru-RU" dirty="0"/>
              <a:t>В</a:t>
            </a:r>
            <a:r>
              <a:rPr lang="ru-RU" b="1" dirty="0"/>
              <a:t> </a:t>
            </a:r>
            <a:r>
              <a:rPr lang="ru-RU" b="1" dirty="0" err="1"/>
              <a:t>многоверсионном</a:t>
            </a:r>
            <a:r>
              <a:rPr lang="ru-RU" b="1" dirty="0"/>
              <a:t> </a:t>
            </a:r>
            <a:r>
              <a:rPr lang="ru-RU" dirty="0"/>
              <a:t>варианте протокола разные транзакции могут одновременно читать различные версии одного элемента данных.</a:t>
            </a:r>
          </a:p>
        </p:txBody>
      </p:sp>
      <p:sp>
        <p:nvSpPr>
          <p:cNvPr id="8" name="Прямоугольник 7">
            <a:extLst>
              <a:ext uri="{FF2B5EF4-FFF2-40B4-BE49-F238E27FC236}">
                <a16:creationId xmlns:a16="http://schemas.microsoft.com/office/drawing/2014/main" id="{C022F6A9-A6DF-4265-AAA7-88D07AF5E2D1}"/>
              </a:ext>
            </a:extLst>
          </p:cNvPr>
          <p:cNvSpPr/>
          <p:nvPr/>
        </p:nvSpPr>
        <p:spPr>
          <a:xfrm>
            <a:off x="266697" y="4789989"/>
            <a:ext cx="8610600" cy="1200329"/>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lvl="0" algn="just">
              <a:defRPr/>
            </a:pPr>
            <a:r>
              <a:rPr lang="ru-RU" dirty="0"/>
              <a:t>Требования абстрактного протокола </a:t>
            </a:r>
            <a:r>
              <a:rPr lang="ru-RU" b="1" i="1" dirty="0"/>
              <a:t>SI</a:t>
            </a:r>
            <a:r>
              <a:rPr lang="ru-RU" dirty="0"/>
              <a:t> предполагают проверку интервалов времени, в течение которых выполняются транзакции, поэтому проверку этих условий легко реализовать на основе меток времени (подобно протоколу </a:t>
            </a:r>
            <a:r>
              <a:rPr lang="ru-RU" b="1" i="1" dirty="0"/>
              <a:t>TS</a:t>
            </a:r>
            <a:r>
              <a:rPr lang="ru-RU" dirty="0"/>
              <a:t>) без применения блокировок.</a:t>
            </a:r>
          </a:p>
        </p:txBody>
      </p:sp>
    </p:spTree>
    <p:extLst>
      <p:ext uri="{BB962C8B-B14F-4D97-AF65-F5344CB8AC3E}">
        <p14:creationId xmlns:p14="http://schemas.microsoft.com/office/powerpoint/2010/main" val="304214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62484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24</a:t>
            </a:fld>
            <a:endParaRPr dirty="0"/>
          </a:p>
        </p:txBody>
      </p:sp>
      <p:sp>
        <p:nvSpPr>
          <p:cNvPr id="2" name="object 2"/>
          <p:cNvSpPr txBox="1">
            <a:spLocks noGrp="1"/>
          </p:cNvSpPr>
          <p:nvPr>
            <p:ph type="title"/>
          </p:nvPr>
        </p:nvSpPr>
        <p:spPr>
          <a:xfrm>
            <a:off x="152400" y="628162"/>
            <a:ext cx="8305800" cy="998350"/>
          </a:xfrm>
          <a:prstGeom prst="rect">
            <a:avLst/>
          </a:prstGeom>
        </p:spPr>
        <p:txBody>
          <a:bodyPr vert="horz" wrap="square" lIns="0" tIns="13335" rIns="0" bIns="0" rtlCol="0">
            <a:spAutoFit/>
          </a:bodyPr>
          <a:lstStyle/>
          <a:p>
            <a:pPr marL="12700">
              <a:spcBef>
                <a:spcPts val="105"/>
              </a:spcBef>
            </a:pPr>
            <a:r>
              <a:rPr lang="ru-RU" sz="3200" b="1" dirty="0" err="1"/>
              <a:t>Многоверсионные</a:t>
            </a:r>
            <a:r>
              <a:rPr lang="ru-RU" sz="3200" b="1" dirty="0"/>
              <a:t> протоколы</a:t>
            </a:r>
            <a:br>
              <a:rPr lang="ru-RU" sz="3200" dirty="0"/>
            </a:br>
            <a:endParaRPr sz="3200" dirty="0">
              <a:solidFill>
                <a:schemeClr val="bg1"/>
              </a:solidFill>
            </a:endParaRPr>
          </a:p>
        </p:txBody>
      </p:sp>
      <p:sp>
        <p:nvSpPr>
          <p:cNvPr id="4" name="Прямоугольник 3">
            <a:extLst>
              <a:ext uri="{FF2B5EF4-FFF2-40B4-BE49-F238E27FC236}">
                <a16:creationId xmlns:a16="http://schemas.microsoft.com/office/drawing/2014/main" id="{1ACCB8C3-6506-4145-BD8C-CFF3AF568058}"/>
              </a:ext>
            </a:extLst>
          </p:cNvPr>
          <p:cNvSpPr/>
          <p:nvPr/>
        </p:nvSpPr>
        <p:spPr>
          <a:xfrm>
            <a:off x="228600" y="2206357"/>
            <a:ext cx="8629426" cy="2585323"/>
          </a:xfrm>
          <a:prstGeom prst="rect">
            <a:avLst/>
          </a:prstGeom>
        </p:spPr>
        <p:txBody>
          <a:bodyPr wrap="square">
            <a:spAutoFit/>
          </a:bodyPr>
          <a:lstStyle/>
          <a:p>
            <a:pPr algn="just"/>
            <a:endParaRPr lang="ru-RU" dirty="0"/>
          </a:p>
          <a:p>
            <a:pPr algn="just"/>
            <a:r>
              <a:rPr lang="ru-RU" dirty="0"/>
              <a:t>Большинство протоколов управления транзакциями имеют варианты, работающие с множественными версиями элементов данных. Во всех случаях применение множественных версий сокращает долю транзакций, обрываемых по протокольным причинам: множественные версии дают возможность нормально зафиксировать транзакции, которые читают данные после того, как эти элементы данных были изменены логически более поздней  транзакцией (т. е. более поздней в порядке </a:t>
            </a:r>
            <a:r>
              <a:rPr lang="ru-RU" dirty="0" err="1"/>
              <a:t>сериализации</a:t>
            </a:r>
            <a:r>
              <a:rPr lang="ru-RU" dirty="0"/>
              <a:t>). </a:t>
            </a:r>
            <a:r>
              <a:rPr lang="ru-RU" b="1" dirty="0"/>
              <a:t>Попытка записи таких элементов данных все равно приводит к обрыву транзакции.</a:t>
            </a:r>
          </a:p>
        </p:txBody>
      </p:sp>
      <p:sp>
        <p:nvSpPr>
          <p:cNvPr id="5" name="Прямоугольник 4">
            <a:extLst>
              <a:ext uri="{FF2B5EF4-FFF2-40B4-BE49-F238E27FC236}">
                <a16:creationId xmlns:a16="http://schemas.microsoft.com/office/drawing/2014/main" id="{09FAF216-ECE4-4FBE-A806-1C132053F1A0}"/>
              </a:ext>
            </a:extLst>
          </p:cNvPr>
          <p:cNvSpPr/>
          <p:nvPr/>
        </p:nvSpPr>
        <p:spPr>
          <a:xfrm>
            <a:off x="228600" y="4791680"/>
            <a:ext cx="8686800" cy="923330"/>
          </a:xfrm>
          <a:prstGeom prst="rect">
            <a:avLst/>
          </a:prstGeom>
        </p:spPr>
        <p:txBody>
          <a:bodyPr wrap="square">
            <a:spAutoFit/>
          </a:bodyPr>
          <a:lstStyle/>
          <a:p>
            <a:pPr algn="just"/>
            <a:r>
              <a:rPr lang="ru-RU" b="1" dirty="0"/>
              <a:t>Множественные версии особенно полезны в тех случаях, когда значительную часть нагрузки составляют только читающие транзакции, потому что такие транзакции всегда могут быть зафиксированы. </a:t>
            </a:r>
          </a:p>
        </p:txBody>
      </p:sp>
      <p:sp>
        <p:nvSpPr>
          <p:cNvPr id="11" name="Прямоугольник 10">
            <a:extLst>
              <a:ext uri="{FF2B5EF4-FFF2-40B4-BE49-F238E27FC236}">
                <a16:creationId xmlns:a16="http://schemas.microsoft.com/office/drawing/2014/main" id="{E07C2886-81B9-4615-AF8D-618AB05CB2E3}"/>
              </a:ext>
            </a:extLst>
          </p:cNvPr>
          <p:cNvSpPr/>
          <p:nvPr/>
        </p:nvSpPr>
        <p:spPr>
          <a:xfrm>
            <a:off x="232719" y="2180510"/>
            <a:ext cx="8610600" cy="2031325"/>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r>
              <a:rPr lang="ru-RU" dirty="0"/>
              <a:t>Наиболее просто множественные версии встраиваются в протокол </a:t>
            </a:r>
            <a:r>
              <a:rPr lang="ru-RU" b="1" dirty="0"/>
              <a:t>TS</a:t>
            </a:r>
            <a:r>
              <a:rPr lang="ru-RU" dirty="0"/>
              <a:t>: для каждой операции чтения выбирается последняя версия элемента данных, метка записи которой предшествует метке читающей транзакции. При этом для каждого элемента данных может потребоваться неограниченно большое количество версий, однако нет необходимости хранить версии, записанные раньше, чем последняя версия, записанная непосредственно до начала самой старой активной транзакции.</a:t>
            </a:r>
          </a:p>
        </p:txBody>
      </p:sp>
      <p:sp>
        <p:nvSpPr>
          <p:cNvPr id="12" name="Прямоугольник 11">
            <a:extLst>
              <a:ext uri="{FF2B5EF4-FFF2-40B4-BE49-F238E27FC236}">
                <a16:creationId xmlns:a16="http://schemas.microsoft.com/office/drawing/2014/main" id="{81F16281-481F-486E-AC0C-CAB8A69297D6}"/>
              </a:ext>
            </a:extLst>
          </p:cNvPr>
          <p:cNvSpPr/>
          <p:nvPr/>
        </p:nvSpPr>
        <p:spPr>
          <a:xfrm>
            <a:off x="228600" y="4266514"/>
            <a:ext cx="8610600" cy="1754326"/>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r>
              <a:rPr lang="ru-RU" dirty="0"/>
              <a:t>Если эта версия является последней для элемента данных (т. е. не была записана активной транзакцией) и если она не была прочитана ни одной из активных транзакций, то ее метки времени можно не хранить. Нет необходимости в хранении меток последнего чтения для всех версий, кроме последней записанной, т. к. попытка изменения любой версии, кроме последней, приводит к обрыву транзакции.</a:t>
            </a:r>
          </a:p>
        </p:txBody>
      </p:sp>
    </p:spTree>
    <p:extLst>
      <p:ext uri="{BB962C8B-B14F-4D97-AF65-F5344CB8AC3E}">
        <p14:creationId xmlns:p14="http://schemas.microsoft.com/office/powerpoint/2010/main" val="95262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62484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25</a:t>
            </a:fld>
            <a:endParaRPr dirty="0"/>
          </a:p>
        </p:txBody>
      </p:sp>
      <p:sp>
        <p:nvSpPr>
          <p:cNvPr id="2" name="object 2"/>
          <p:cNvSpPr txBox="1">
            <a:spLocks noGrp="1"/>
          </p:cNvSpPr>
          <p:nvPr>
            <p:ph type="title"/>
          </p:nvPr>
        </p:nvSpPr>
        <p:spPr>
          <a:xfrm>
            <a:off x="266699" y="628162"/>
            <a:ext cx="8610600" cy="998350"/>
          </a:xfrm>
          <a:prstGeom prst="rect">
            <a:avLst/>
          </a:prstGeom>
        </p:spPr>
        <p:txBody>
          <a:bodyPr vert="horz" wrap="square" lIns="0" tIns="13335" rIns="0" bIns="0" rtlCol="0">
            <a:spAutoFit/>
          </a:bodyPr>
          <a:lstStyle/>
          <a:p>
            <a:pPr marL="12700">
              <a:spcBef>
                <a:spcPts val="105"/>
              </a:spcBef>
            </a:pPr>
            <a:r>
              <a:rPr lang="ru-RU" sz="3200" b="1" dirty="0" err="1"/>
              <a:t>Многоверсионные</a:t>
            </a:r>
            <a:r>
              <a:rPr lang="ru-RU" sz="3200" b="1" dirty="0"/>
              <a:t> протоколы (окончание)</a:t>
            </a:r>
            <a:br>
              <a:rPr lang="ru-RU" sz="3200" dirty="0"/>
            </a:br>
            <a:endParaRPr sz="3200" dirty="0">
              <a:solidFill>
                <a:schemeClr val="bg1"/>
              </a:solidFill>
            </a:endParaRPr>
          </a:p>
        </p:txBody>
      </p:sp>
      <p:sp>
        <p:nvSpPr>
          <p:cNvPr id="7" name="Прямоугольник 6">
            <a:extLst>
              <a:ext uri="{FF2B5EF4-FFF2-40B4-BE49-F238E27FC236}">
                <a16:creationId xmlns:a16="http://schemas.microsoft.com/office/drawing/2014/main" id="{D0D738E7-0EFA-4B01-90A7-694C90928A09}"/>
              </a:ext>
            </a:extLst>
          </p:cNvPr>
          <p:cNvSpPr/>
          <p:nvPr/>
        </p:nvSpPr>
        <p:spPr>
          <a:xfrm>
            <a:off x="266699" y="2514600"/>
            <a:ext cx="8610600" cy="2862322"/>
          </a:xfrm>
          <a:prstGeom prst="rect">
            <a:avLst/>
          </a:prstGeom>
        </p:spPr>
        <p:txBody>
          <a:bodyPr wrap="square">
            <a:spAutoFit/>
          </a:bodyPr>
          <a:lstStyle/>
          <a:p>
            <a:pPr algn="just"/>
            <a:r>
              <a:rPr lang="ru-RU" dirty="0"/>
              <a:t>Проверка </a:t>
            </a:r>
            <a:r>
              <a:rPr lang="ru-RU" dirty="0" err="1"/>
              <a:t>сериализуемости</a:t>
            </a:r>
            <a:r>
              <a:rPr lang="ru-RU" dirty="0"/>
              <a:t> в </a:t>
            </a:r>
            <a:r>
              <a:rPr lang="ru-RU" dirty="0" err="1"/>
              <a:t>многоверсионном</a:t>
            </a:r>
            <a:r>
              <a:rPr lang="ru-RU" dirty="0"/>
              <a:t> варианте протокола </a:t>
            </a:r>
            <a:r>
              <a:rPr lang="ru-RU" b="1" i="1" dirty="0"/>
              <a:t>TS</a:t>
            </a:r>
            <a:r>
              <a:rPr lang="ru-RU" dirty="0"/>
              <a:t> использует не только метки времени записи, но и метки времени последнего чтения: </a:t>
            </a:r>
            <a:r>
              <a:rPr lang="ru-RU" b="1" dirty="0"/>
              <a:t>версия, прочитанная более поздней транзакцией, не может быть изменена более ранней, даже если это последняя записанная версия</a:t>
            </a:r>
            <a:r>
              <a:rPr lang="ru-RU" dirty="0"/>
              <a:t>. </a:t>
            </a:r>
          </a:p>
          <a:p>
            <a:pPr algn="just"/>
            <a:r>
              <a:rPr lang="ru-RU" dirty="0"/>
              <a:t>В </a:t>
            </a:r>
            <a:r>
              <a:rPr lang="ru-RU" dirty="0" err="1"/>
              <a:t>многоверсионном</a:t>
            </a:r>
            <a:r>
              <a:rPr lang="ru-RU" dirty="0"/>
              <a:t> протоколе </a:t>
            </a:r>
            <a:r>
              <a:rPr lang="ru-RU" b="1" dirty="0"/>
              <a:t>SI</a:t>
            </a:r>
            <a:r>
              <a:rPr lang="ru-RU" dirty="0"/>
              <a:t> необходимо иметь возможность определять, какая именно версия каждого элемента данных должна быть доступна транзакции (входит в ее снимок состояния базы данных), и предотвращать доступ транзакции к другим версиям. По определению это последняя версия, записанная транзакцией, зафиксированной на момент старта транзакции, для которой строится снимок. </a:t>
            </a:r>
          </a:p>
        </p:txBody>
      </p:sp>
      <p:sp>
        <p:nvSpPr>
          <p:cNvPr id="8" name="Прямоугольник 7">
            <a:extLst>
              <a:ext uri="{FF2B5EF4-FFF2-40B4-BE49-F238E27FC236}">
                <a16:creationId xmlns:a16="http://schemas.microsoft.com/office/drawing/2014/main" id="{6B135915-C656-435D-9043-37832E26A334}"/>
              </a:ext>
            </a:extLst>
          </p:cNvPr>
          <p:cNvSpPr/>
          <p:nvPr/>
        </p:nvSpPr>
        <p:spPr>
          <a:xfrm>
            <a:off x="314435" y="2202359"/>
            <a:ext cx="8511008" cy="1477328"/>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r>
              <a:rPr lang="ru-RU" b="1" dirty="0"/>
              <a:t>Реализация может использовать либо метки времени, </a:t>
            </a:r>
            <a:r>
              <a:rPr lang="ru-RU" dirty="0"/>
              <a:t>связываемые с каждой версией и указывающие время фиксации транзакции, которая эту версию записала, </a:t>
            </a:r>
            <a:r>
              <a:rPr lang="ru-RU" b="1" dirty="0"/>
              <a:t>либо связывать с версией идентификатор записавшей транзакции</a:t>
            </a:r>
            <a:r>
              <a:rPr lang="ru-RU" dirty="0"/>
              <a:t> и при чтении проверять список транзакций, которые были активны на момент старта читающей. </a:t>
            </a:r>
          </a:p>
        </p:txBody>
      </p:sp>
      <p:sp>
        <p:nvSpPr>
          <p:cNvPr id="9" name="Прямоугольник 8">
            <a:extLst>
              <a:ext uri="{FF2B5EF4-FFF2-40B4-BE49-F238E27FC236}">
                <a16:creationId xmlns:a16="http://schemas.microsoft.com/office/drawing/2014/main" id="{CB19B5DE-FF38-4BEA-95F4-72D59EF1F64B}"/>
              </a:ext>
            </a:extLst>
          </p:cNvPr>
          <p:cNvSpPr/>
          <p:nvPr/>
        </p:nvSpPr>
        <p:spPr>
          <a:xfrm>
            <a:off x="314435" y="3708519"/>
            <a:ext cx="8515127" cy="2585323"/>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r>
              <a:rPr lang="ru-RU" dirty="0"/>
              <a:t>Несколько сложнее </a:t>
            </a:r>
            <a:r>
              <a:rPr lang="ru-RU" b="1" dirty="0"/>
              <a:t>построить </a:t>
            </a:r>
            <a:r>
              <a:rPr lang="ru-RU" b="1" dirty="0" err="1"/>
              <a:t>многоверсионные</a:t>
            </a:r>
            <a:r>
              <a:rPr lang="ru-RU" b="1" dirty="0"/>
              <a:t> протоколы двухфазного блокирования</a:t>
            </a:r>
            <a:r>
              <a:rPr lang="ru-RU" dirty="0"/>
              <a:t>, потому что порядок </a:t>
            </a:r>
            <a:r>
              <a:rPr lang="ru-RU" dirty="0" err="1"/>
              <a:t>сериализации</a:t>
            </a:r>
            <a:r>
              <a:rPr lang="ru-RU" dirty="0"/>
              <a:t> может не совпадать с порядком, в котором транзакции выполнялись. Простую реализацию допускает </a:t>
            </a:r>
            <a:r>
              <a:rPr lang="ru-RU" dirty="0" err="1"/>
              <a:t>двухверсионный</a:t>
            </a:r>
            <a:r>
              <a:rPr lang="ru-RU" dirty="0"/>
              <a:t> двухфазный протокол, в котором для любого элемента данных необходимо хранить не более двух версий: последнюю зафиксированную и версию, обновляемую транзакцией, установившей блокировку на обновление. </a:t>
            </a:r>
          </a:p>
          <a:p>
            <a:pPr algn="just"/>
            <a:r>
              <a:rPr lang="ru-RU" b="1" dirty="0"/>
              <a:t>Такой протокол, однако, сохраняет большую часть недостатков </a:t>
            </a:r>
            <a:r>
              <a:rPr lang="ru-RU" b="1" dirty="0" err="1"/>
              <a:t>одноверсионного</a:t>
            </a:r>
            <a:r>
              <a:rPr lang="ru-RU" b="1" dirty="0"/>
              <a:t> 2PL.</a:t>
            </a:r>
          </a:p>
          <a:p>
            <a:pPr algn="just"/>
            <a:endParaRPr lang="ru-RU" dirty="0"/>
          </a:p>
        </p:txBody>
      </p:sp>
    </p:spTree>
    <p:extLst>
      <p:ext uri="{BB962C8B-B14F-4D97-AF65-F5344CB8AC3E}">
        <p14:creationId xmlns:p14="http://schemas.microsoft.com/office/powerpoint/2010/main" val="379542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62484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26</a:t>
            </a:fld>
            <a:endParaRPr dirty="0"/>
          </a:p>
        </p:txBody>
      </p:sp>
      <p:sp>
        <p:nvSpPr>
          <p:cNvPr id="2" name="object 2"/>
          <p:cNvSpPr txBox="1">
            <a:spLocks noGrp="1"/>
          </p:cNvSpPr>
          <p:nvPr>
            <p:ph type="title"/>
          </p:nvPr>
        </p:nvSpPr>
        <p:spPr>
          <a:xfrm>
            <a:off x="266699" y="628162"/>
            <a:ext cx="8610600" cy="998350"/>
          </a:xfrm>
          <a:prstGeom prst="rect">
            <a:avLst/>
          </a:prstGeom>
        </p:spPr>
        <p:txBody>
          <a:bodyPr vert="horz" wrap="square" lIns="0" tIns="13335" rIns="0" bIns="0" rtlCol="0">
            <a:spAutoFit/>
          </a:bodyPr>
          <a:lstStyle/>
          <a:p>
            <a:pPr marL="12700">
              <a:spcBef>
                <a:spcPts val="105"/>
              </a:spcBef>
            </a:pPr>
            <a:r>
              <a:rPr lang="ru-RU" sz="3200" b="1" dirty="0"/>
              <a:t>Блокировки или метки времени</a:t>
            </a:r>
            <a:br>
              <a:rPr lang="ru-RU" sz="3200" dirty="0"/>
            </a:br>
            <a:endParaRPr sz="3200" dirty="0">
              <a:solidFill>
                <a:schemeClr val="bg1"/>
              </a:solidFill>
            </a:endParaRPr>
          </a:p>
        </p:txBody>
      </p:sp>
      <p:sp>
        <p:nvSpPr>
          <p:cNvPr id="7" name="Прямоугольник 6">
            <a:extLst>
              <a:ext uri="{FF2B5EF4-FFF2-40B4-BE49-F238E27FC236}">
                <a16:creationId xmlns:a16="http://schemas.microsoft.com/office/drawing/2014/main" id="{D0D738E7-0EFA-4B01-90A7-694C90928A09}"/>
              </a:ext>
            </a:extLst>
          </p:cNvPr>
          <p:cNvSpPr/>
          <p:nvPr/>
        </p:nvSpPr>
        <p:spPr>
          <a:xfrm>
            <a:off x="374531" y="2460644"/>
            <a:ext cx="8610600" cy="2031325"/>
          </a:xfrm>
          <a:prstGeom prst="rect">
            <a:avLst/>
          </a:prstGeom>
        </p:spPr>
        <p:txBody>
          <a:bodyPr wrap="square">
            <a:spAutoFit/>
          </a:bodyPr>
          <a:lstStyle/>
          <a:p>
            <a:pPr algn="just"/>
            <a:r>
              <a:rPr lang="ru-RU" b="1" dirty="0"/>
              <a:t>Основное назначение блокировок </a:t>
            </a:r>
            <a:r>
              <a:rPr lang="ru-RU" dirty="0"/>
              <a:t>– организовать выполнение операций разных транзакций в таком порядке, который обеспечивает выполнение некоторых условий корректности. </a:t>
            </a:r>
            <a:r>
              <a:rPr lang="ru-RU" b="1" dirty="0"/>
              <a:t>Ту же функцию выполняют и метки времени</a:t>
            </a:r>
            <a:r>
              <a:rPr lang="ru-RU" dirty="0"/>
              <a:t>, поэтому можно сказать, что блокировки и упорядочивание операций на основе меток времени в каком-то смысле взаимозаменяемы. </a:t>
            </a:r>
            <a:r>
              <a:rPr lang="ru-RU" b="1" dirty="0"/>
              <a:t>Отличие состоит в том, что при невозможности немедленного выполнения операций</a:t>
            </a:r>
            <a:r>
              <a:rPr lang="ru-RU" dirty="0"/>
              <a:t> </a:t>
            </a:r>
            <a:r>
              <a:rPr lang="ru-RU" b="1" dirty="0"/>
              <a:t>блокировки приводят к ожиданиям, а применение меток времени — к обрывам транзакций</a:t>
            </a:r>
            <a:r>
              <a:rPr lang="ru-RU" dirty="0"/>
              <a:t>.</a:t>
            </a:r>
          </a:p>
        </p:txBody>
      </p:sp>
    </p:spTree>
    <p:extLst>
      <p:ext uri="{BB962C8B-B14F-4D97-AF65-F5344CB8AC3E}">
        <p14:creationId xmlns:p14="http://schemas.microsoft.com/office/powerpoint/2010/main" val="258879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EA4E3CA9-9124-45B4-BD0B-EB3968ABB0A0}"/>
              </a:ext>
            </a:extLst>
          </p:cNvPr>
          <p:cNvSpPr>
            <a:spLocks noGrp="1"/>
          </p:cNvSpPr>
          <p:nvPr>
            <p:ph type="title"/>
          </p:nvPr>
        </p:nvSpPr>
        <p:spPr>
          <a:xfrm>
            <a:off x="685800" y="2514600"/>
            <a:ext cx="8229600" cy="1252728"/>
          </a:xfrm>
        </p:spPr>
        <p:txBody>
          <a:bodyPr/>
          <a:lstStyle/>
          <a:p>
            <a:r>
              <a:rPr lang="ru-RU" dirty="0">
                <a:solidFill>
                  <a:schemeClr val="tx1"/>
                </a:solidFill>
              </a:rPr>
              <a:t>Спасибо за внимание!</a:t>
            </a:r>
          </a:p>
        </p:txBody>
      </p:sp>
    </p:spTree>
    <p:extLst>
      <p:ext uri="{BB962C8B-B14F-4D97-AF65-F5344CB8AC3E}">
        <p14:creationId xmlns:p14="http://schemas.microsoft.com/office/powerpoint/2010/main" val="64353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2" name="object 2"/>
          <p:cNvSpPr txBox="1">
            <a:spLocks noGrp="1"/>
          </p:cNvSpPr>
          <p:nvPr>
            <p:ph type="title"/>
          </p:nvPr>
        </p:nvSpPr>
        <p:spPr>
          <a:xfrm>
            <a:off x="841994" y="690948"/>
            <a:ext cx="7098061" cy="875240"/>
          </a:xfrm>
          <a:prstGeom prst="rect">
            <a:avLst/>
          </a:prstGeom>
        </p:spPr>
        <p:txBody>
          <a:bodyPr vert="horz" wrap="square" lIns="0" tIns="13335" rIns="0" bIns="0" rtlCol="0">
            <a:spAutoFit/>
          </a:bodyPr>
          <a:lstStyle/>
          <a:p>
            <a:pPr marL="12700">
              <a:spcBef>
                <a:spcPts val="105"/>
              </a:spcBef>
            </a:pPr>
            <a:r>
              <a:rPr lang="ru-RU" sz="3200" spc="-20" dirty="0">
                <a:solidFill>
                  <a:schemeClr val="bg1"/>
                </a:solidFill>
                <a:latin typeface="+mn-lt"/>
              </a:rPr>
              <a:t>1 </a:t>
            </a:r>
            <a:r>
              <a:rPr lang="ru-RU" sz="3200" dirty="0">
                <a:latin typeface="+mn-lt"/>
              </a:rPr>
              <a:t>Диспетчеры и протоколы</a:t>
            </a:r>
            <a:br>
              <a:rPr lang="ru-RU" sz="2800" dirty="0">
                <a:latin typeface="+mn-lt"/>
              </a:rPr>
            </a:br>
            <a:endParaRPr sz="2400" dirty="0">
              <a:solidFill>
                <a:schemeClr val="bg1"/>
              </a:solidFill>
              <a:latin typeface="+mn-lt"/>
            </a:endParaRPr>
          </a:p>
        </p:txBody>
      </p:sp>
      <p:sp>
        <p:nvSpPr>
          <p:cNvPr id="9" name="Прямоугольник 8">
            <a:extLst>
              <a:ext uri="{FF2B5EF4-FFF2-40B4-BE49-F238E27FC236}">
                <a16:creationId xmlns:a16="http://schemas.microsoft.com/office/drawing/2014/main" id="{FC99698A-488B-4859-99CF-B717A7D5BD19}"/>
              </a:ext>
            </a:extLst>
          </p:cNvPr>
          <p:cNvSpPr/>
          <p:nvPr/>
        </p:nvSpPr>
        <p:spPr>
          <a:xfrm>
            <a:off x="411494" y="1716205"/>
            <a:ext cx="8313405" cy="2862322"/>
          </a:xfrm>
          <a:prstGeom prst="rect">
            <a:avLst/>
          </a:prstGeom>
        </p:spPr>
        <p:txBody>
          <a:bodyPr wrap="square">
            <a:spAutoFit/>
          </a:bodyPr>
          <a:lstStyle/>
          <a:p>
            <a:pPr algn="just"/>
            <a:r>
              <a:rPr lang="ru-RU" dirty="0">
                <a:solidFill>
                  <a:srgbClr val="FF0000"/>
                </a:solidFill>
              </a:rPr>
              <a:t>Диспетчером транзакций </a:t>
            </a:r>
            <a:r>
              <a:rPr lang="ru-RU" dirty="0"/>
              <a:t>будем называть программу (обычно входящую в состав ядра СУБД), которая отвечает за корректность выполнения транзакций. На вход диспетчера поступает упорядоченный (возможно, частично) поток </a:t>
            </a:r>
            <a:r>
              <a:rPr lang="ru-RU" dirty="0" err="1"/>
              <a:t>запро</a:t>
            </a:r>
            <a:r>
              <a:rPr lang="ru-RU" dirty="0"/>
              <a:t> сов на выполнение операций над базой данных, а на выходе должен получаться поток, выполнение которого удовлетворяет каким-либо критериям корректности. Диспетчер обеспечивает выполнение некоторого набора правил для каждой транзакции. Обычно подобные совокупности правил, обязательных для независимых взаимодействующих участников, называются </a:t>
            </a:r>
            <a:r>
              <a:rPr lang="ru-RU" dirty="0">
                <a:solidFill>
                  <a:srgbClr val="FF0000"/>
                </a:solidFill>
              </a:rPr>
              <a:t>протоколами</a:t>
            </a:r>
            <a:r>
              <a:rPr lang="ru-RU" dirty="0"/>
              <a:t> (в отличие от алгоритмов, предписывающих определенные действия).</a:t>
            </a:r>
          </a:p>
          <a:p>
            <a:pPr algn="just"/>
            <a:endParaRPr lang="ru-RU" dirty="0"/>
          </a:p>
        </p:txBody>
      </p:sp>
      <p:sp>
        <p:nvSpPr>
          <p:cNvPr id="12" name="Прямоугольник 11">
            <a:extLst>
              <a:ext uri="{FF2B5EF4-FFF2-40B4-BE49-F238E27FC236}">
                <a16:creationId xmlns:a16="http://schemas.microsoft.com/office/drawing/2014/main" id="{A144A2AE-1338-4748-ACD5-D19760596617}"/>
              </a:ext>
            </a:extLst>
          </p:cNvPr>
          <p:cNvSpPr/>
          <p:nvPr/>
        </p:nvSpPr>
        <p:spPr>
          <a:xfrm>
            <a:off x="411495" y="4217251"/>
            <a:ext cx="8313404" cy="1477328"/>
          </a:xfrm>
          <a:prstGeom prst="rect">
            <a:avLst/>
          </a:prstGeom>
        </p:spPr>
        <p:txBody>
          <a:bodyPr wrap="square">
            <a:spAutoFit/>
          </a:bodyPr>
          <a:lstStyle/>
          <a:p>
            <a:pPr algn="just"/>
            <a:r>
              <a:rPr lang="ru-RU" dirty="0"/>
              <a:t>Протоколы управления транзакциями определяются так, чтобы гарантировать соблюдение требований к корректности расписаний при условии соблюдения правил протокола всеми транзакциями. Таким образом, диспетчер обеспечивает выполнение правил протокола каждой транзакцией, что в итоге приводит к соблюдению требований корректности расписания в целом.</a:t>
            </a:r>
          </a:p>
        </p:txBody>
      </p:sp>
      <p:sp>
        <p:nvSpPr>
          <p:cNvPr id="5" name="Овальная выноска 4"/>
          <p:cNvSpPr/>
          <p:nvPr/>
        </p:nvSpPr>
        <p:spPr>
          <a:xfrm>
            <a:off x="841994" y="628791"/>
            <a:ext cx="5158755" cy="913519"/>
          </a:xfrm>
          <a:prstGeom prst="wedgeEllipseCallout">
            <a:avLst>
              <a:gd name="adj1" fmla="val -27817"/>
              <a:gd name="adj2" fmla="val 8491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rgbClr val="FF0000"/>
                </a:solidFill>
              </a:rPr>
              <a:t>Для того чтобы добиться корректности, диспетчер может:</a:t>
            </a:r>
          </a:p>
        </p:txBody>
      </p:sp>
      <p:sp>
        <p:nvSpPr>
          <p:cNvPr id="4" name="Прямоугольник 3"/>
          <p:cNvSpPr/>
          <p:nvPr/>
        </p:nvSpPr>
        <p:spPr>
          <a:xfrm>
            <a:off x="506736" y="1529953"/>
            <a:ext cx="8122920" cy="1754326"/>
          </a:xfrm>
          <a:prstGeom prst="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lgn="just"/>
            <a:r>
              <a:rPr lang="ru-RU" dirty="0"/>
              <a:t>• передавать поступившую операцию на выполнение немедленно;</a:t>
            </a:r>
          </a:p>
          <a:p>
            <a:pPr algn="just"/>
            <a:r>
              <a:rPr lang="ru-RU" dirty="0"/>
              <a:t>• задерживать выполнение операции, пока не будут удовлетворены некоторые условия, например завершение другой транзакции;</a:t>
            </a:r>
          </a:p>
          <a:p>
            <a:pPr algn="just"/>
            <a:r>
              <a:rPr lang="ru-RU" dirty="0"/>
              <a:t>• запрещать выполнение операций, что, в силу принципа атомарности,</a:t>
            </a:r>
          </a:p>
          <a:p>
            <a:pPr algn="just"/>
            <a:r>
              <a:rPr lang="ru-RU" dirty="0"/>
              <a:t>влечет за собой обрыв транзакции, которая запросила выполнение этой</a:t>
            </a:r>
          </a:p>
          <a:p>
            <a:pPr algn="just"/>
            <a:r>
              <a:rPr lang="ru-RU" dirty="0"/>
              <a:t>операции.</a:t>
            </a:r>
          </a:p>
        </p:txBody>
      </p:sp>
    </p:spTree>
    <p:extLst>
      <p:ext uri="{BB962C8B-B14F-4D97-AF65-F5344CB8AC3E}">
        <p14:creationId xmlns:p14="http://schemas.microsoft.com/office/powerpoint/2010/main" val="15673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2000"/>
                                        <p:tgtEl>
                                          <p:spTgt spid="12">
                                            <p:txEl>
                                              <p:pRg st="0" end="0"/>
                                            </p:txEl>
                                          </p:spTgt>
                                        </p:tgtEl>
                                      </p:cBhvr>
                                    </p:animEffect>
                                    <p:anim calcmode="lin" valueType="num">
                                      <p:cBhvr>
                                        <p:cTn id="19" dur="2000" fill="hold"/>
                                        <p:tgtEl>
                                          <p:spTgt spid="12">
                                            <p:txEl>
                                              <p:pRg st="0" end="0"/>
                                            </p:txEl>
                                          </p:spTgt>
                                        </p:tgtEl>
                                        <p:attrNameLst>
                                          <p:attrName>ppt_w</p:attrName>
                                        </p:attrNameLst>
                                      </p:cBhvr>
                                      <p:tavLst>
                                        <p:tav tm="0" fmla="#ppt_w*sin(2.5*pi*$)">
                                          <p:val>
                                            <p:fltVal val="0"/>
                                          </p:val>
                                        </p:tav>
                                        <p:tav tm="100000">
                                          <p:val>
                                            <p:fltVal val="1"/>
                                          </p:val>
                                        </p:tav>
                                      </p:tavLst>
                                    </p:anim>
                                    <p:anim calcmode="lin" valueType="num">
                                      <p:cBhvr>
                                        <p:cTn id="20" dur="2000" fill="hold"/>
                                        <p:tgtEl>
                                          <p:spTgt spid="12">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2" name="object 2"/>
          <p:cNvSpPr txBox="1">
            <a:spLocks noGrp="1"/>
          </p:cNvSpPr>
          <p:nvPr>
            <p:ph type="title"/>
          </p:nvPr>
        </p:nvSpPr>
        <p:spPr>
          <a:xfrm>
            <a:off x="0" y="633546"/>
            <a:ext cx="9079636" cy="505908"/>
          </a:xfrm>
          <a:prstGeom prst="rect">
            <a:avLst/>
          </a:prstGeom>
        </p:spPr>
        <p:txBody>
          <a:bodyPr vert="horz" wrap="square" lIns="0" tIns="13335" rIns="0" bIns="0" rtlCol="0">
            <a:spAutoFit/>
          </a:bodyPr>
          <a:lstStyle/>
          <a:p>
            <a:pPr marL="12700">
              <a:lnSpc>
                <a:spcPct val="100000"/>
              </a:lnSpc>
              <a:spcBef>
                <a:spcPts val="105"/>
              </a:spcBef>
            </a:pPr>
            <a:r>
              <a:rPr lang="ru-RU" sz="3200" spc="-20" dirty="0">
                <a:solidFill>
                  <a:schemeClr val="bg1"/>
                </a:solidFill>
              </a:rPr>
              <a:t> Требования и критерии оценки</a:t>
            </a:r>
            <a:endParaRPr sz="3200" dirty="0">
              <a:solidFill>
                <a:schemeClr val="bg1"/>
              </a:solidFill>
            </a:endParaRPr>
          </a:p>
        </p:txBody>
      </p:sp>
      <p:sp>
        <p:nvSpPr>
          <p:cNvPr id="5" name="Прямоугольник 4"/>
          <p:cNvSpPr/>
          <p:nvPr/>
        </p:nvSpPr>
        <p:spPr>
          <a:xfrm>
            <a:off x="389585" y="1909555"/>
            <a:ext cx="8568575" cy="646331"/>
          </a:xfrm>
          <a:prstGeom prst="rect">
            <a:avLst/>
          </a:prstGeom>
        </p:spPr>
        <p:txBody>
          <a:bodyPr wrap="square">
            <a:spAutoFit/>
          </a:bodyPr>
          <a:lstStyle/>
          <a:p>
            <a:pPr algn="just"/>
            <a:r>
              <a:rPr lang="ru-RU" dirty="0"/>
              <a:t>Кроме </a:t>
            </a:r>
            <a:r>
              <a:rPr lang="ru-RU" b="1" dirty="0"/>
              <a:t>корректности</a:t>
            </a:r>
            <a:r>
              <a:rPr lang="ru-RU" dirty="0"/>
              <a:t>, диспетчер транзакций должен обеспечить </a:t>
            </a:r>
            <a:r>
              <a:rPr lang="ru-RU" b="1" dirty="0"/>
              <a:t>высокую производительность системы.</a:t>
            </a:r>
          </a:p>
        </p:txBody>
      </p:sp>
      <p:sp>
        <p:nvSpPr>
          <p:cNvPr id="7" name="Прямоугольник 6"/>
          <p:cNvSpPr/>
          <p:nvPr/>
        </p:nvSpPr>
        <p:spPr>
          <a:xfrm>
            <a:off x="255528" y="1516771"/>
            <a:ext cx="8568577" cy="923330"/>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r>
              <a:rPr lang="ru-RU" b="1" dirty="0"/>
              <a:t>Основной метрикой</a:t>
            </a:r>
            <a:r>
              <a:rPr lang="ru-RU" dirty="0"/>
              <a:t>, определяющей качество диспетчера транзакций, является </a:t>
            </a:r>
            <a:r>
              <a:rPr lang="ru-RU" b="1" dirty="0"/>
              <a:t>пропускная способность системы</a:t>
            </a:r>
            <a:r>
              <a:rPr lang="ru-RU" dirty="0"/>
              <a:t>, определяемая как количество транзакций, которые система может выполнить за единицу времени. </a:t>
            </a:r>
          </a:p>
        </p:txBody>
      </p:sp>
      <p:sp>
        <p:nvSpPr>
          <p:cNvPr id="11" name="Прямоугольник 10">
            <a:extLst>
              <a:ext uri="{FF2B5EF4-FFF2-40B4-BE49-F238E27FC236}">
                <a16:creationId xmlns:a16="http://schemas.microsoft.com/office/drawing/2014/main" id="{19ED9AA2-C13F-4877-97D9-5EDCF69AFB29}"/>
              </a:ext>
            </a:extLst>
          </p:cNvPr>
          <p:cNvSpPr/>
          <p:nvPr/>
        </p:nvSpPr>
        <p:spPr>
          <a:xfrm>
            <a:off x="389583" y="2731728"/>
            <a:ext cx="8568578" cy="2862322"/>
          </a:xfrm>
          <a:prstGeom prst="rect">
            <a:avLst/>
          </a:prstGeom>
        </p:spPr>
        <p:txBody>
          <a:bodyPr wrap="square">
            <a:spAutoFit/>
          </a:bodyPr>
          <a:lstStyle/>
          <a:p>
            <a:pPr algn="just"/>
            <a:r>
              <a:rPr lang="ru-RU" dirty="0"/>
              <a:t>Рассмотрим диспетчер, который запускает выполнение операций той транзакции, операции которой начали поступать раньше остальных, а операции всех других транзакций ставит в очередь. </a:t>
            </a:r>
          </a:p>
          <a:p>
            <a:pPr algn="just"/>
            <a:endParaRPr lang="ru-RU" dirty="0"/>
          </a:p>
          <a:p>
            <a:pPr algn="just"/>
            <a:r>
              <a:rPr lang="ru-RU" dirty="0"/>
              <a:t>После завершения транзакции такой диспетчер выбирает из очереди операцию, поступившую раньше других, и таким образом выбирает следующую транзакцию для выполнения. Этот диспетчер обеспечит получение на выходе серийного расписания, все критерии корректности будут выполнены, однако производительность системы будет крайне низкой из-за длительного ожидания в очереди.</a:t>
            </a:r>
          </a:p>
        </p:txBody>
      </p:sp>
      <p:sp>
        <p:nvSpPr>
          <p:cNvPr id="12" name="Прямоугольник 11">
            <a:extLst>
              <a:ext uri="{FF2B5EF4-FFF2-40B4-BE49-F238E27FC236}">
                <a16:creationId xmlns:a16="http://schemas.microsoft.com/office/drawing/2014/main" id="{10991EAE-971A-4956-9050-8F88E2FE2D2D}"/>
              </a:ext>
            </a:extLst>
          </p:cNvPr>
          <p:cNvSpPr/>
          <p:nvPr/>
        </p:nvSpPr>
        <p:spPr>
          <a:xfrm>
            <a:off x="255529" y="2731728"/>
            <a:ext cx="8568577" cy="1477328"/>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r>
              <a:rPr lang="ru-RU" b="1" dirty="0"/>
              <a:t>Пропускная способность зависит от:</a:t>
            </a:r>
          </a:p>
          <a:p>
            <a:pPr algn="just"/>
            <a:r>
              <a:rPr lang="ru-RU" dirty="0"/>
              <a:t>- возможностей оборудования;</a:t>
            </a:r>
          </a:p>
          <a:p>
            <a:pPr algn="just"/>
            <a:r>
              <a:rPr lang="ru-RU" dirty="0"/>
              <a:t>- алгоритмов выполнения операций в СУБД; </a:t>
            </a:r>
          </a:p>
          <a:p>
            <a:pPr algn="just"/>
            <a:r>
              <a:rPr lang="ru-RU" dirty="0"/>
              <a:t>- сложности этих операций; </a:t>
            </a:r>
          </a:p>
          <a:p>
            <a:pPr algn="just"/>
            <a:r>
              <a:rPr lang="ru-RU" dirty="0"/>
              <a:t>- размеров транзакций. </a:t>
            </a:r>
          </a:p>
        </p:txBody>
      </p:sp>
      <p:sp>
        <p:nvSpPr>
          <p:cNvPr id="13" name="Прямоугольник 12">
            <a:extLst>
              <a:ext uri="{FF2B5EF4-FFF2-40B4-BE49-F238E27FC236}">
                <a16:creationId xmlns:a16="http://schemas.microsoft.com/office/drawing/2014/main" id="{3842CD66-7EA0-425D-8C7F-DD5414FC1456}"/>
              </a:ext>
            </a:extLst>
          </p:cNvPr>
          <p:cNvSpPr/>
          <p:nvPr/>
        </p:nvSpPr>
        <p:spPr>
          <a:xfrm>
            <a:off x="255528" y="4569563"/>
            <a:ext cx="8568577" cy="1200329"/>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r>
              <a:rPr lang="ru-RU" dirty="0"/>
              <a:t>Кроме перечисленных факторов,</a:t>
            </a:r>
            <a:r>
              <a:rPr lang="ru-RU" b="1" dirty="0"/>
              <a:t> пропускная способность зависит и от протокола, реализуемого диспетчером</a:t>
            </a:r>
            <a:r>
              <a:rPr lang="ru-RU" dirty="0"/>
              <a:t>. Диспетчер, по существу, блокирует возможность параллельного или псевдопараллельного выполнения транзакций, даже если оборудование и алгоритмы СУБД это позволяют.</a:t>
            </a:r>
          </a:p>
        </p:txBody>
      </p:sp>
    </p:spTree>
    <p:extLst>
      <p:ext uri="{BB962C8B-B14F-4D97-AF65-F5344CB8AC3E}">
        <p14:creationId xmlns:p14="http://schemas.microsoft.com/office/powerpoint/2010/main" val="85669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12" name="object 2"/>
          <p:cNvSpPr txBox="1">
            <a:spLocks/>
          </p:cNvSpPr>
          <p:nvPr/>
        </p:nvSpPr>
        <p:spPr>
          <a:xfrm>
            <a:off x="-1066800" y="733853"/>
            <a:ext cx="9829800" cy="505908"/>
          </a:xfrm>
          <a:prstGeom prst="rect">
            <a:avLst/>
          </a:prstGeom>
        </p:spPr>
        <p:txBody>
          <a:bodyPr vert="horz" wrap="square" lIns="0" tIns="13335" rIns="0" bIns="0" rtlCol="0" anchor="ctr">
            <a:sp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r">
              <a:spcBef>
                <a:spcPts val="105"/>
              </a:spcBef>
            </a:pPr>
            <a:r>
              <a:rPr lang="ru-RU" sz="3200" spc="-20" dirty="0">
                <a:solidFill>
                  <a:schemeClr val="bg1"/>
                </a:solidFill>
              </a:rPr>
              <a:t>Требования и критерии оценки (продолжение)</a:t>
            </a:r>
            <a:endParaRPr lang="ru-RU" sz="3200" dirty="0">
              <a:solidFill>
                <a:schemeClr val="bg1"/>
              </a:solidFill>
            </a:endParaRPr>
          </a:p>
        </p:txBody>
      </p:sp>
      <p:sp>
        <p:nvSpPr>
          <p:cNvPr id="3" name="Прямоугольник 2">
            <a:extLst>
              <a:ext uri="{FF2B5EF4-FFF2-40B4-BE49-F238E27FC236}">
                <a16:creationId xmlns:a16="http://schemas.microsoft.com/office/drawing/2014/main" id="{95F25D29-65D2-4DAB-A1D9-7603F38D9EEC}"/>
              </a:ext>
            </a:extLst>
          </p:cNvPr>
          <p:cNvSpPr/>
          <p:nvPr/>
        </p:nvSpPr>
        <p:spPr>
          <a:xfrm>
            <a:off x="457200" y="2590800"/>
            <a:ext cx="8305800" cy="2308324"/>
          </a:xfrm>
          <a:prstGeom prst="rect">
            <a:avLst/>
          </a:prstGeom>
        </p:spPr>
        <p:txBody>
          <a:bodyPr wrap="square">
            <a:spAutoFit/>
          </a:bodyPr>
          <a:lstStyle/>
          <a:p>
            <a:pPr algn="just"/>
            <a:r>
              <a:rPr lang="ru-RU" dirty="0"/>
              <a:t>Для практического измерения влияния свойств протоколов на пропускную способность используются </a:t>
            </a:r>
            <a:r>
              <a:rPr lang="ru-RU" b="1" dirty="0"/>
              <a:t>эталонные тесты (</a:t>
            </a:r>
            <a:r>
              <a:rPr lang="ru-RU" b="1" dirty="0" err="1"/>
              <a:t>benchmarks</a:t>
            </a:r>
            <a:r>
              <a:rPr lang="ru-RU" b="1" dirty="0"/>
              <a:t>)</a:t>
            </a:r>
            <a:r>
              <a:rPr lang="ru-RU" dirty="0"/>
              <a:t>, в которых все остальные параметры, влияющие на пропускную способность, зафиксированы.</a:t>
            </a:r>
          </a:p>
          <a:p>
            <a:pPr algn="just"/>
            <a:endParaRPr lang="ru-RU" dirty="0"/>
          </a:p>
          <a:p>
            <a:pPr algn="just"/>
            <a:r>
              <a:rPr lang="ru-RU" dirty="0"/>
              <a:t> Обычно эталонный тест предписывает определенную структуру и размеры базы данных, типы и размеры транзакций, поток которых поступает в систему при выполнении эталонного теста.</a:t>
            </a:r>
          </a:p>
          <a:p>
            <a:pPr algn="just"/>
            <a:endParaRPr lang="ru-RU" dirty="0"/>
          </a:p>
        </p:txBody>
      </p:sp>
    </p:spTree>
    <p:extLst>
      <p:ext uri="{BB962C8B-B14F-4D97-AF65-F5344CB8AC3E}">
        <p14:creationId xmlns:p14="http://schemas.microsoft.com/office/powerpoint/2010/main" val="179184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12" name="object 2"/>
          <p:cNvSpPr txBox="1">
            <a:spLocks/>
          </p:cNvSpPr>
          <p:nvPr/>
        </p:nvSpPr>
        <p:spPr>
          <a:xfrm>
            <a:off x="-1066800" y="457200"/>
            <a:ext cx="9829800" cy="505908"/>
          </a:xfrm>
          <a:prstGeom prst="rect">
            <a:avLst/>
          </a:prstGeom>
        </p:spPr>
        <p:txBody>
          <a:bodyPr vert="horz" wrap="square" lIns="0" tIns="13335" rIns="0" bIns="0" rtlCol="0" anchor="ctr">
            <a:sp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r">
              <a:spcBef>
                <a:spcPts val="105"/>
              </a:spcBef>
            </a:pPr>
            <a:r>
              <a:rPr lang="ru-RU" sz="3200" spc="-20" dirty="0">
                <a:solidFill>
                  <a:schemeClr val="bg1"/>
                </a:solidFill>
              </a:rPr>
              <a:t>Требования и критерии оценки (продолжение)</a:t>
            </a:r>
            <a:endParaRPr lang="ru-RU" sz="3200" dirty="0">
              <a:solidFill>
                <a:schemeClr val="bg1"/>
              </a:solidFill>
            </a:endParaRPr>
          </a:p>
        </p:txBody>
      </p:sp>
      <p:sp>
        <p:nvSpPr>
          <p:cNvPr id="2" name="Прямоугольник 1">
            <a:extLst>
              <a:ext uri="{FF2B5EF4-FFF2-40B4-BE49-F238E27FC236}">
                <a16:creationId xmlns:a16="http://schemas.microsoft.com/office/drawing/2014/main" id="{86140118-A327-47C1-917E-F546FB56DDB7}"/>
              </a:ext>
            </a:extLst>
          </p:cNvPr>
          <p:cNvSpPr/>
          <p:nvPr/>
        </p:nvSpPr>
        <p:spPr>
          <a:xfrm>
            <a:off x="228600" y="2465173"/>
            <a:ext cx="8686800" cy="2862322"/>
          </a:xfrm>
          <a:prstGeom prst="rect">
            <a:avLst/>
          </a:prstGeom>
        </p:spPr>
        <p:txBody>
          <a:bodyPr wrap="square">
            <a:spAutoFit/>
          </a:bodyPr>
          <a:lstStyle/>
          <a:p>
            <a:pPr algn="just"/>
            <a:r>
              <a:rPr lang="ru-RU" b="1" dirty="0"/>
              <a:t>Другой важной метрикой</a:t>
            </a:r>
            <a:r>
              <a:rPr lang="ru-RU" dirty="0"/>
              <a:t>, характеризующей качество протокола, является </a:t>
            </a:r>
            <a:r>
              <a:rPr lang="ru-RU" b="1" dirty="0"/>
              <a:t>доля транзакций, которые завершаются обрывом</a:t>
            </a:r>
            <a:r>
              <a:rPr lang="ru-RU" dirty="0"/>
              <a:t> из-за невозможности включить их в расписание, не нарушая правил протокола. Такие обрывы нежелательны, потому что:</a:t>
            </a:r>
          </a:p>
          <a:p>
            <a:pPr marL="285750" indent="-285750" algn="just">
              <a:buFontTx/>
              <a:buChar char="-"/>
            </a:pPr>
            <a:r>
              <a:rPr lang="ru-RU" dirty="0"/>
              <a:t>они снижают фактическую пропускную способность системы;</a:t>
            </a:r>
          </a:p>
          <a:p>
            <a:pPr marL="285750" indent="-285750" algn="just">
              <a:buFontTx/>
              <a:buChar char="-"/>
            </a:pPr>
            <a:r>
              <a:rPr lang="ru-RU" dirty="0"/>
              <a:t>на выполнение оборванных транзакций затрачиваются вычислительные ресурсы, а результаты выполнения при этом уничтожаются.</a:t>
            </a:r>
          </a:p>
          <a:p>
            <a:pPr algn="just"/>
            <a:endParaRPr lang="ru-RU" dirty="0"/>
          </a:p>
          <a:p>
            <a:pPr algn="just"/>
            <a:r>
              <a:rPr lang="ru-RU" dirty="0"/>
              <a:t>Доля обрывов зависит от многих параметров, поэтому и ее измеряют на эталонных тестах.</a:t>
            </a:r>
          </a:p>
        </p:txBody>
      </p:sp>
      <p:sp>
        <p:nvSpPr>
          <p:cNvPr id="7" name="Прямоугольник 6">
            <a:extLst>
              <a:ext uri="{FF2B5EF4-FFF2-40B4-BE49-F238E27FC236}">
                <a16:creationId xmlns:a16="http://schemas.microsoft.com/office/drawing/2014/main" id="{4C306BD0-AD9F-493E-B964-AC896FCE7A31}"/>
              </a:ext>
            </a:extLst>
          </p:cNvPr>
          <p:cNvSpPr/>
          <p:nvPr/>
        </p:nvSpPr>
        <p:spPr>
          <a:xfrm>
            <a:off x="287711" y="4588831"/>
            <a:ext cx="8568577" cy="1477328"/>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r>
              <a:rPr lang="ru-RU" b="1" dirty="0"/>
              <a:t>Обе характеристики </a:t>
            </a:r>
            <a:r>
              <a:rPr lang="ru-RU" dirty="0"/>
              <a:t>протоколов (</a:t>
            </a:r>
            <a:r>
              <a:rPr lang="ru-RU" b="1" dirty="0"/>
              <a:t>пропускная способность </a:t>
            </a:r>
            <a:r>
              <a:rPr lang="ru-RU" dirty="0"/>
              <a:t>и </a:t>
            </a:r>
            <a:r>
              <a:rPr lang="ru-RU" b="1" dirty="0"/>
              <a:t>доля обрывов</a:t>
            </a:r>
            <a:r>
              <a:rPr lang="ru-RU" dirty="0"/>
              <a:t>) </a:t>
            </a:r>
            <a:r>
              <a:rPr lang="ru-RU" b="1" dirty="0"/>
              <a:t>зависят</a:t>
            </a:r>
            <a:r>
              <a:rPr lang="ru-RU" dirty="0"/>
              <a:t> от того, </a:t>
            </a:r>
            <a:r>
              <a:rPr lang="ru-RU" b="1" dirty="0"/>
              <a:t>как соотносятся по размеру активная часть базы данных</a:t>
            </a:r>
            <a:r>
              <a:rPr lang="ru-RU" dirty="0"/>
              <a:t> (то множество элементов данных, которые обрабатываются операциями транзакций)</a:t>
            </a:r>
          </a:p>
          <a:p>
            <a:pPr algn="just"/>
            <a:r>
              <a:rPr lang="ru-RU" b="1" dirty="0"/>
              <a:t>и транзакции</a:t>
            </a:r>
            <a:r>
              <a:rPr lang="ru-RU" dirty="0"/>
              <a:t>: чем меньше база данных и чем длиннее транзакции, тем чаще одновременное выполнение таких транзакций оказывается невозможным.</a:t>
            </a:r>
          </a:p>
        </p:txBody>
      </p:sp>
    </p:spTree>
    <p:extLst>
      <p:ext uri="{BB962C8B-B14F-4D97-AF65-F5344CB8AC3E}">
        <p14:creationId xmlns:p14="http://schemas.microsoft.com/office/powerpoint/2010/main" val="50972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
        <p:nvSpPr>
          <p:cNvPr id="12" name="object 2"/>
          <p:cNvSpPr txBox="1">
            <a:spLocks/>
          </p:cNvSpPr>
          <p:nvPr/>
        </p:nvSpPr>
        <p:spPr>
          <a:xfrm>
            <a:off x="-1066800" y="635230"/>
            <a:ext cx="9829800" cy="505908"/>
          </a:xfrm>
          <a:prstGeom prst="rect">
            <a:avLst/>
          </a:prstGeom>
        </p:spPr>
        <p:txBody>
          <a:bodyPr vert="horz" wrap="square" lIns="0" tIns="13335" rIns="0" bIns="0" rtlCol="0" anchor="ctr">
            <a:sp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r">
              <a:spcBef>
                <a:spcPts val="105"/>
              </a:spcBef>
            </a:pPr>
            <a:r>
              <a:rPr lang="ru-RU" sz="3200" spc="-20" dirty="0">
                <a:solidFill>
                  <a:schemeClr val="bg1"/>
                </a:solidFill>
              </a:rPr>
              <a:t>Требования и критерии оценки (окончание)</a:t>
            </a:r>
            <a:endParaRPr lang="ru-RU" sz="3200" dirty="0">
              <a:solidFill>
                <a:schemeClr val="bg1"/>
              </a:solidFill>
            </a:endParaRPr>
          </a:p>
        </p:txBody>
      </p:sp>
      <p:sp>
        <p:nvSpPr>
          <p:cNvPr id="2" name="Прямоугольник 1">
            <a:extLst>
              <a:ext uri="{FF2B5EF4-FFF2-40B4-BE49-F238E27FC236}">
                <a16:creationId xmlns:a16="http://schemas.microsoft.com/office/drawing/2014/main" id="{86140118-A327-47C1-917E-F546FB56DDB7}"/>
              </a:ext>
            </a:extLst>
          </p:cNvPr>
          <p:cNvSpPr/>
          <p:nvPr/>
        </p:nvSpPr>
        <p:spPr>
          <a:xfrm>
            <a:off x="228600" y="2465173"/>
            <a:ext cx="8686800" cy="1200329"/>
          </a:xfrm>
          <a:prstGeom prst="rect">
            <a:avLst/>
          </a:prstGeom>
        </p:spPr>
        <p:txBody>
          <a:bodyPr wrap="square">
            <a:spAutoFit/>
          </a:bodyPr>
          <a:lstStyle/>
          <a:p>
            <a:pPr algn="just"/>
            <a:r>
              <a:rPr lang="ru-RU" dirty="0"/>
              <a:t>В реальных базах данных активность всех элементов данных не может быть одинаковой, однако наличие элементов, которые очень часто обновляются очень многими транзакциями (такие элементы называются горячими точками, </a:t>
            </a:r>
            <a:r>
              <a:rPr lang="ru-RU" b="1" dirty="0" err="1"/>
              <a:t>hot</a:t>
            </a:r>
            <a:r>
              <a:rPr lang="ru-RU" b="1" dirty="0"/>
              <a:t> </a:t>
            </a:r>
            <a:r>
              <a:rPr lang="ru-RU" b="1" dirty="0" err="1"/>
              <a:t>spots</a:t>
            </a:r>
            <a:r>
              <a:rPr lang="ru-RU" dirty="0"/>
              <a:t>) может существенно ухудшить фактические значения характеристик системы. </a:t>
            </a:r>
          </a:p>
        </p:txBody>
      </p:sp>
      <p:sp>
        <p:nvSpPr>
          <p:cNvPr id="3" name="Прямоугольник 2">
            <a:extLst>
              <a:ext uri="{FF2B5EF4-FFF2-40B4-BE49-F238E27FC236}">
                <a16:creationId xmlns:a16="http://schemas.microsoft.com/office/drawing/2014/main" id="{70EF6E10-05ED-4051-8198-D5A3A4135EF3}"/>
              </a:ext>
            </a:extLst>
          </p:cNvPr>
          <p:cNvSpPr/>
          <p:nvPr/>
        </p:nvSpPr>
        <p:spPr>
          <a:xfrm>
            <a:off x="228600" y="3665502"/>
            <a:ext cx="8915400" cy="2308324"/>
          </a:xfrm>
          <a:prstGeom prst="rect">
            <a:avLst/>
          </a:prstGeom>
        </p:spPr>
        <p:txBody>
          <a:bodyPr wrap="square">
            <a:spAutoFit/>
          </a:bodyPr>
          <a:lstStyle/>
          <a:p>
            <a:pPr algn="just"/>
            <a:r>
              <a:rPr lang="ru-RU" b="1" dirty="0"/>
              <a:t>Консервативные протоколы </a:t>
            </a:r>
            <a:r>
              <a:rPr lang="ru-RU" dirty="0"/>
              <a:t>предотвращают появление нежелательных (скажем, </a:t>
            </a:r>
            <a:r>
              <a:rPr lang="ru-RU" dirty="0" err="1"/>
              <a:t>несериализуемых</a:t>
            </a:r>
            <a:r>
              <a:rPr lang="ru-RU" dirty="0"/>
              <a:t>) расписаний. Такие протоколы тем или иным способом задерживают выполнение некоторых транзакций и тем самым снижают пропускную способность системы. </a:t>
            </a:r>
          </a:p>
          <a:p>
            <a:pPr algn="just"/>
            <a:endParaRPr lang="ru-RU" dirty="0"/>
          </a:p>
          <a:p>
            <a:pPr algn="just"/>
            <a:r>
              <a:rPr lang="ru-RU" b="1" dirty="0"/>
              <a:t>Неконсервативные</a:t>
            </a:r>
            <a:r>
              <a:rPr lang="ru-RU" dirty="0"/>
              <a:t> протоколы позволяют увеличить степень параллелизма при выполнении транзакций, но могут увеличивать долю обрывов из-за невозможности удовлетворить требования протокола. </a:t>
            </a:r>
          </a:p>
        </p:txBody>
      </p:sp>
      <p:sp>
        <p:nvSpPr>
          <p:cNvPr id="8" name="Овальная выноска 4">
            <a:extLst>
              <a:ext uri="{FF2B5EF4-FFF2-40B4-BE49-F238E27FC236}">
                <a16:creationId xmlns:a16="http://schemas.microsoft.com/office/drawing/2014/main" id="{F3F418C9-B85E-454C-807E-0289F4510A42}"/>
              </a:ext>
            </a:extLst>
          </p:cNvPr>
          <p:cNvSpPr/>
          <p:nvPr/>
        </p:nvSpPr>
        <p:spPr>
          <a:xfrm>
            <a:off x="2418080" y="1423042"/>
            <a:ext cx="6344920" cy="1094864"/>
          </a:xfrm>
          <a:prstGeom prst="wedgeEllipseCallout">
            <a:avLst>
              <a:gd name="adj1" fmla="val 35683"/>
              <a:gd name="adj2" fmla="val 107432"/>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rgbClr val="FF0000"/>
                </a:solidFill>
              </a:rPr>
              <a:t>Принято считать, что наличие таких горячих точек указывает на неудачное проектирование базы данных.</a:t>
            </a:r>
          </a:p>
        </p:txBody>
      </p:sp>
    </p:spTree>
    <p:extLst>
      <p:ext uri="{BB962C8B-B14F-4D97-AF65-F5344CB8AC3E}">
        <p14:creationId xmlns:p14="http://schemas.microsoft.com/office/powerpoint/2010/main" val="38392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2" name="object 2"/>
          <p:cNvSpPr txBox="1">
            <a:spLocks noGrp="1"/>
          </p:cNvSpPr>
          <p:nvPr>
            <p:ph type="title"/>
          </p:nvPr>
        </p:nvSpPr>
        <p:spPr>
          <a:xfrm>
            <a:off x="613610" y="780835"/>
            <a:ext cx="7916779" cy="505908"/>
          </a:xfrm>
          <a:prstGeom prst="rect">
            <a:avLst/>
          </a:prstGeom>
        </p:spPr>
        <p:txBody>
          <a:bodyPr vert="horz" wrap="square" lIns="0" tIns="13335" rIns="0" bIns="0" rtlCol="0">
            <a:spAutoFit/>
          </a:bodyPr>
          <a:lstStyle/>
          <a:p>
            <a:pPr marL="12700">
              <a:spcBef>
                <a:spcPts val="105"/>
              </a:spcBef>
            </a:pPr>
            <a:r>
              <a:rPr lang="ru-RU" sz="3200" b="1" dirty="0">
                <a:solidFill>
                  <a:schemeClr val="bg1"/>
                </a:solidFill>
              </a:rPr>
              <a:t>Блокировки</a:t>
            </a:r>
            <a:endParaRPr sz="3200" dirty="0">
              <a:solidFill>
                <a:schemeClr val="bg1"/>
              </a:solidFill>
            </a:endParaRPr>
          </a:p>
        </p:txBody>
      </p:sp>
      <p:sp>
        <p:nvSpPr>
          <p:cNvPr id="9" name="Прямоугольник 8"/>
          <p:cNvSpPr/>
          <p:nvPr/>
        </p:nvSpPr>
        <p:spPr>
          <a:xfrm>
            <a:off x="342899" y="2457458"/>
            <a:ext cx="8458200" cy="1831271"/>
          </a:xfrm>
          <a:prstGeom prst="rect">
            <a:avLst/>
          </a:prstGeom>
        </p:spPr>
        <p:txBody>
          <a:bodyPr wrap="square">
            <a:spAutoFit/>
          </a:bodyPr>
          <a:lstStyle/>
          <a:p>
            <a:pPr algn="just">
              <a:spcBef>
                <a:spcPts val="600"/>
              </a:spcBef>
            </a:pPr>
            <a:r>
              <a:rPr lang="ru-RU" dirty="0"/>
              <a:t>Большинство диспетчеров, реализованных в промышленных системах управления базами данных, для управления операциями транзакций использует </a:t>
            </a:r>
            <a:r>
              <a:rPr lang="ru-RU" dirty="0">
                <a:solidFill>
                  <a:srgbClr val="FF0000"/>
                </a:solidFill>
              </a:rPr>
              <a:t>блокировки (</a:t>
            </a:r>
            <a:r>
              <a:rPr lang="ru-RU" dirty="0" err="1">
                <a:solidFill>
                  <a:srgbClr val="FF0000"/>
                </a:solidFill>
              </a:rPr>
              <a:t>locks</a:t>
            </a:r>
            <a:r>
              <a:rPr lang="ru-RU" dirty="0">
                <a:solidFill>
                  <a:srgbClr val="FF0000"/>
                </a:solidFill>
              </a:rPr>
              <a:t>)</a:t>
            </a:r>
            <a:r>
              <a:rPr lang="ru-RU" dirty="0"/>
              <a:t>, </a:t>
            </a:r>
            <a:r>
              <a:rPr lang="ru-RU" dirty="0">
                <a:solidFill>
                  <a:srgbClr val="FF0000"/>
                </a:solidFill>
              </a:rPr>
              <a:t>называемые также замками</a:t>
            </a:r>
            <a:r>
              <a:rPr lang="ru-RU" dirty="0"/>
              <a:t>. </a:t>
            </a:r>
          </a:p>
          <a:p>
            <a:pPr algn="just">
              <a:spcBef>
                <a:spcPts val="600"/>
              </a:spcBef>
            </a:pPr>
            <a:r>
              <a:rPr lang="ru-RU" dirty="0"/>
              <a:t>Каждая блокировка связана с некоторым объектом базы данных (иногда с набором объектов) и с операцией, которая должна быть выполнена над этим объектом. </a:t>
            </a:r>
          </a:p>
        </p:txBody>
      </p:sp>
      <p:sp>
        <p:nvSpPr>
          <p:cNvPr id="3" name="Прямоугольник 2">
            <a:extLst>
              <a:ext uri="{FF2B5EF4-FFF2-40B4-BE49-F238E27FC236}">
                <a16:creationId xmlns:a16="http://schemas.microsoft.com/office/drawing/2014/main" id="{0F79ABD6-68F1-431D-806C-B3384CE607EB}"/>
              </a:ext>
            </a:extLst>
          </p:cNvPr>
          <p:cNvSpPr/>
          <p:nvPr/>
        </p:nvSpPr>
        <p:spPr>
          <a:xfrm>
            <a:off x="342899" y="4215523"/>
            <a:ext cx="8458200" cy="1754326"/>
          </a:xfrm>
          <a:prstGeom prst="rect">
            <a:avLst/>
          </a:prstGeom>
        </p:spPr>
        <p:txBody>
          <a:bodyPr wrap="square">
            <a:spAutoFit/>
          </a:bodyPr>
          <a:lstStyle/>
          <a:p>
            <a:pPr algn="just"/>
            <a:r>
              <a:rPr lang="ru-RU" dirty="0"/>
              <a:t>В простейшей модели базы данных </a:t>
            </a:r>
            <a:r>
              <a:rPr lang="ru-RU" b="1" dirty="0"/>
              <a:t>объектом является элемент данных</a:t>
            </a:r>
            <a:r>
              <a:rPr lang="ru-RU" dirty="0"/>
              <a:t>, а операцией — </a:t>
            </a:r>
            <a:r>
              <a:rPr lang="ru-RU" i="1" dirty="0"/>
              <a:t>чтение </a:t>
            </a:r>
            <a:r>
              <a:rPr lang="ru-RU" dirty="0"/>
              <a:t>или </a:t>
            </a:r>
            <a:r>
              <a:rPr lang="ru-RU" i="1" dirty="0"/>
              <a:t>запись</a:t>
            </a:r>
            <a:r>
              <a:rPr lang="ru-RU" dirty="0"/>
              <a:t>. </a:t>
            </a:r>
          </a:p>
          <a:p>
            <a:pPr algn="just"/>
            <a:r>
              <a:rPr lang="ru-RU" dirty="0"/>
              <a:t>Если для некоторой операции используется </a:t>
            </a:r>
            <a:r>
              <a:rPr lang="ru-RU" b="1" dirty="0"/>
              <a:t>блокировка</a:t>
            </a:r>
            <a:r>
              <a:rPr lang="ru-RU" dirty="0"/>
              <a:t>, то она </a:t>
            </a:r>
            <a:r>
              <a:rPr lang="ru-RU" b="1" dirty="0"/>
              <a:t>устанавливается</a:t>
            </a:r>
            <a:r>
              <a:rPr lang="ru-RU" dirty="0"/>
              <a:t> </a:t>
            </a:r>
            <a:r>
              <a:rPr lang="ru-RU" b="1" dirty="0"/>
              <a:t>диспетчером до выполнения этой операции </a:t>
            </a:r>
            <a:r>
              <a:rPr lang="ru-RU" dirty="0"/>
              <a:t>(не обязательно непосредственно перед операцией) </a:t>
            </a:r>
            <a:r>
              <a:rPr lang="ru-RU" b="1" dirty="0"/>
              <a:t>и должна быть снята</a:t>
            </a:r>
            <a:r>
              <a:rPr lang="ru-RU" dirty="0"/>
              <a:t> после завершения операции и </a:t>
            </a:r>
            <a:r>
              <a:rPr lang="ru-RU" b="1" dirty="0"/>
              <a:t>не позже</a:t>
            </a:r>
            <a:r>
              <a:rPr lang="ru-RU" dirty="0"/>
              <a:t>, чем во время </a:t>
            </a:r>
            <a:r>
              <a:rPr lang="ru-RU" b="1" dirty="0"/>
              <a:t>завершения транзакции</a:t>
            </a:r>
            <a:r>
              <a:rPr lang="ru-RU" dirty="0"/>
              <a:t>. </a:t>
            </a:r>
          </a:p>
        </p:txBody>
      </p:sp>
      <p:sp>
        <p:nvSpPr>
          <p:cNvPr id="10" name="Прямоугольник 9">
            <a:extLst>
              <a:ext uri="{FF2B5EF4-FFF2-40B4-BE49-F238E27FC236}">
                <a16:creationId xmlns:a16="http://schemas.microsoft.com/office/drawing/2014/main" id="{910584D1-0750-409B-8249-1F55B117692E}"/>
              </a:ext>
            </a:extLst>
          </p:cNvPr>
          <p:cNvSpPr/>
          <p:nvPr/>
        </p:nvSpPr>
        <p:spPr>
          <a:xfrm>
            <a:off x="287710" y="1377217"/>
            <a:ext cx="8568577" cy="646331"/>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ctr"/>
            <a:r>
              <a:rPr lang="ru-RU" b="1" dirty="0"/>
              <a:t>Все блокировки, установленные для транзакции, снимаются при ее завершении, если они не были сняты раньше.</a:t>
            </a:r>
          </a:p>
        </p:txBody>
      </p:sp>
      <p:sp>
        <p:nvSpPr>
          <p:cNvPr id="11" name="Прямоугольник 10">
            <a:extLst>
              <a:ext uri="{FF2B5EF4-FFF2-40B4-BE49-F238E27FC236}">
                <a16:creationId xmlns:a16="http://schemas.microsoft.com/office/drawing/2014/main" id="{0EE9305A-70C4-4D5D-9C5D-8C21EBB6199E}"/>
              </a:ext>
            </a:extLst>
          </p:cNvPr>
          <p:cNvSpPr/>
          <p:nvPr/>
        </p:nvSpPr>
        <p:spPr>
          <a:xfrm>
            <a:off x="287709" y="2167645"/>
            <a:ext cx="8568577" cy="1754326"/>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defRPr/>
            </a:pPr>
            <a:r>
              <a:rPr lang="ru-RU" dirty="0">
                <a:solidFill>
                  <a:srgbClr val="FF0000"/>
                </a:solidFill>
              </a:rPr>
              <a:t>Блокировки могут быть совместимыми или несовместимыми друг с другом.</a:t>
            </a:r>
            <a:r>
              <a:rPr lang="ru-RU" dirty="0"/>
              <a:t> Допускается одновременная установка совместимых блокировок разными транзакциями, а попытка установить блокировку, несовместимую с уже установленной, обычно приводит к тому, что транзакция переводится в состояние</a:t>
            </a:r>
          </a:p>
          <a:p>
            <a:pPr algn="just">
              <a:defRPr/>
            </a:pPr>
            <a:r>
              <a:rPr lang="ru-RU" dirty="0"/>
              <a:t>ожидания (ставится в очередь) и выводится из ожидания, когда все ранее установленные несовместимые блокировки снимаются. </a:t>
            </a:r>
          </a:p>
        </p:txBody>
      </p:sp>
      <p:sp>
        <p:nvSpPr>
          <p:cNvPr id="12" name="Прямоугольник 11">
            <a:extLst>
              <a:ext uri="{FF2B5EF4-FFF2-40B4-BE49-F238E27FC236}">
                <a16:creationId xmlns:a16="http://schemas.microsoft.com/office/drawing/2014/main" id="{AC448792-E869-4040-815F-6D7314ADC1D6}"/>
              </a:ext>
            </a:extLst>
          </p:cNvPr>
          <p:cNvSpPr/>
          <p:nvPr/>
        </p:nvSpPr>
        <p:spPr>
          <a:xfrm>
            <a:off x="287709" y="4116199"/>
            <a:ext cx="8568577" cy="646331"/>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ctr">
              <a:defRPr/>
            </a:pPr>
            <a:r>
              <a:rPr lang="ru-RU" dirty="0"/>
              <a:t>Некоторые протоколы могут обрывать транзакции при попытке установить несовместимую блокировку.</a:t>
            </a:r>
          </a:p>
        </p:txBody>
      </p:sp>
    </p:spTree>
    <p:extLst>
      <p:ext uri="{BB962C8B-B14F-4D97-AF65-F5344CB8AC3E}">
        <p14:creationId xmlns:p14="http://schemas.microsoft.com/office/powerpoint/2010/main" val="165200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
        <p:nvSpPr>
          <p:cNvPr id="2" name="object 2"/>
          <p:cNvSpPr txBox="1">
            <a:spLocks noGrp="1"/>
          </p:cNvSpPr>
          <p:nvPr>
            <p:ph type="title"/>
          </p:nvPr>
        </p:nvSpPr>
        <p:spPr>
          <a:xfrm>
            <a:off x="613610" y="780835"/>
            <a:ext cx="7916779" cy="505908"/>
          </a:xfrm>
          <a:prstGeom prst="rect">
            <a:avLst/>
          </a:prstGeom>
        </p:spPr>
        <p:txBody>
          <a:bodyPr vert="horz" wrap="square" lIns="0" tIns="13335" rIns="0" bIns="0" rtlCol="0">
            <a:spAutoFit/>
          </a:bodyPr>
          <a:lstStyle/>
          <a:p>
            <a:pPr marL="12700">
              <a:spcBef>
                <a:spcPts val="105"/>
              </a:spcBef>
            </a:pPr>
            <a:r>
              <a:rPr lang="ru-RU" sz="3200" b="1" dirty="0">
                <a:solidFill>
                  <a:schemeClr val="bg1"/>
                </a:solidFill>
              </a:rPr>
              <a:t>Блокировки (продолжение)</a:t>
            </a:r>
            <a:endParaRPr sz="3200" dirty="0">
              <a:solidFill>
                <a:schemeClr val="bg1"/>
              </a:solidFill>
            </a:endParaRPr>
          </a:p>
        </p:txBody>
      </p:sp>
      <p:sp>
        <p:nvSpPr>
          <p:cNvPr id="9" name="Прямоугольник 8"/>
          <p:cNvSpPr/>
          <p:nvPr/>
        </p:nvSpPr>
        <p:spPr>
          <a:xfrm>
            <a:off x="342898" y="2558094"/>
            <a:ext cx="8568577" cy="2585323"/>
          </a:xfrm>
          <a:prstGeom prst="rect">
            <a:avLst/>
          </a:prstGeom>
        </p:spPr>
        <p:txBody>
          <a:bodyPr wrap="square">
            <a:spAutoFit/>
          </a:bodyPr>
          <a:lstStyle/>
          <a:p>
            <a:pPr algn="just">
              <a:defRPr/>
            </a:pPr>
            <a:r>
              <a:rPr lang="ru-RU" dirty="0"/>
              <a:t>Механизмы, близкие по назначению к блокировкам, используются не только в СУБД. </a:t>
            </a:r>
          </a:p>
          <a:p>
            <a:pPr algn="just">
              <a:defRPr/>
            </a:pPr>
            <a:r>
              <a:rPr lang="ru-RU" dirty="0"/>
              <a:t>Подчеркнем важное отличие блокировок от таких примитивов синхронизации параллельных процессов, как семафоры и мьютексы (</a:t>
            </a:r>
            <a:r>
              <a:rPr lang="ru-RU" dirty="0" err="1"/>
              <a:t>mutex</a:t>
            </a:r>
            <a:r>
              <a:rPr lang="ru-RU" dirty="0"/>
              <a:t>): последние связаны с критическими участками программного кода, а не с объектами данных. </a:t>
            </a:r>
          </a:p>
          <a:p>
            <a:pPr algn="just">
              <a:defRPr/>
            </a:pPr>
            <a:r>
              <a:rPr lang="ru-RU" dirty="0"/>
              <a:t>Для реализации механизма блокировок должны использоваться критические участки кода, защищаемые механизмами синхронизации операционной системы, но такая синхронизация необходима только на время выполнения операций установки и снятия блокировок, а не на все время, когда блокировка установлена.</a:t>
            </a:r>
          </a:p>
        </p:txBody>
      </p:sp>
      <p:sp>
        <p:nvSpPr>
          <p:cNvPr id="12" name="Прямоугольник 11">
            <a:extLst>
              <a:ext uri="{FF2B5EF4-FFF2-40B4-BE49-F238E27FC236}">
                <a16:creationId xmlns:a16="http://schemas.microsoft.com/office/drawing/2014/main" id="{AC448792-E869-4040-815F-6D7314ADC1D6}"/>
              </a:ext>
            </a:extLst>
          </p:cNvPr>
          <p:cNvSpPr/>
          <p:nvPr/>
        </p:nvSpPr>
        <p:spPr>
          <a:xfrm>
            <a:off x="361433" y="1397675"/>
            <a:ext cx="8568577" cy="1477328"/>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defRPr/>
            </a:pPr>
            <a:r>
              <a:rPr lang="ru-RU" dirty="0"/>
              <a:t>Как </a:t>
            </a:r>
            <a:r>
              <a:rPr lang="ru-RU" b="1" dirty="0"/>
              <a:t>корректность</a:t>
            </a:r>
            <a:r>
              <a:rPr lang="ru-RU" dirty="0"/>
              <a:t>, так и </a:t>
            </a:r>
            <a:r>
              <a:rPr lang="ru-RU" b="1" dirty="0"/>
              <a:t>производительность</a:t>
            </a:r>
            <a:r>
              <a:rPr lang="ru-RU" dirty="0"/>
              <a:t> протоколов, использующих блокировки, </a:t>
            </a:r>
            <a:r>
              <a:rPr lang="ru-RU" b="1" dirty="0"/>
              <a:t>зависит</a:t>
            </a:r>
            <a:r>
              <a:rPr lang="ru-RU" dirty="0"/>
              <a:t> </a:t>
            </a:r>
            <a:r>
              <a:rPr lang="ru-RU" b="1" dirty="0"/>
              <a:t>от того, какие блокировки считаются совместимыми. </a:t>
            </a:r>
          </a:p>
          <a:p>
            <a:pPr algn="just">
              <a:defRPr/>
            </a:pPr>
            <a:r>
              <a:rPr lang="ru-RU" dirty="0"/>
              <a:t>Для того чтобы обеспечить, скажем, </a:t>
            </a:r>
            <a:r>
              <a:rPr lang="ru-RU" dirty="0" err="1"/>
              <a:t>сериализуемость</a:t>
            </a:r>
            <a:r>
              <a:rPr lang="ru-RU" dirty="0"/>
              <a:t> по конфликтам, необходимо (но не достаточно) сделать несовместимыми блокировки на операции, находящиеся в конфликте. </a:t>
            </a:r>
          </a:p>
        </p:txBody>
      </p:sp>
      <p:sp>
        <p:nvSpPr>
          <p:cNvPr id="13" name="Овальная выноска 4">
            <a:extLst>
              <a:ext uri="{FF2B5EF4-FFF2-40B4-BE49-F238E27FC236}">
                <a16:creationId xmlns:a16="http://schemas.microsoft.com/office/drawing/2014/main" id="{410813D1-3CA5-4032-ABA5-A0D14F8EAD5C}"/>
              </a:ext>
            </a:extLst>
          </p:cNvPr>
          <p:cNvSpPr/>
          <p:nvPr/>
        </p:nvSpPr>
        <p:spPr>
          <a:xfrm>
            <a:off x="1710572" y="4495140"/>
            <a:ext cx="7200903" cy="1755023"/>
          </a:xfrm>
          <a:prstGeom prst="wedgeEllipseCallout">
            <a:avLst>
              <a:gd name="adj1" fmla="val -42414"/>
              <a:gd name="adj2" fmla="val -65984"/>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ru-RU" dirty="0">
                <a:solidFill>
                  <a:srgbClr val="FF0000"/>
                </a:solidFill>
              </a:rPr>
              <a:t>Например, таблиц в базе данных значительно меньше, чем строк таблиц, поэтому таблицы обладают более крупной гранулярностью, чем строки, а значения отдельных атрибутов — более мелкой, чем строки.</a:t>
            </a:r>
          </a:p>
        </p:txBody>
      </p:sp>
      <p:sp>
        <p:nvSpPr>
          <p:cNvPr id="10" name="Прямоугольник 9">
            <a:extLst>
              <a:ext uri="{FF2B5EF4-FFF2-40B4-BE49-F238E27FC236}">
                <a16:creationId xmlns:a16="http://schemas.microsoft.com/office/drawing/2014/main" id="{910584D1-0750-409B-8249-1F55B117692E}"/>
              </a:ext>
            </a:extLst>
          </p:cNvPr>
          <p:cNvSpPr/>
          <p:nvPr/>
        </p:nvSpPr>
        <p:spPr>
          <a:xfrm>
            <a:off x="361433" y="3207271"/>
            <a:ext cx="8568577" cy="1200329"/>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defRPr/>
            </a:pPr>
            <a:r>
              <a:rPr lang="ru-RU" b="1" dirty="0"/>
              <a:t>Влияние диспетчера транзакций на пропускную способность системы зависит от того, насколько часто блокировки оказываются несовместимыми</a:t>
            </a:r>
            <a:r>
              <a:rPr lang="ru-RU" dirty="0"/>
              <a:t>, </a:t>
            </a:r>
            <a:r>
              <a:rPr lang="ru-RU" b="1" dirty="0"/>
              <a:t>и от гранулярности</a:t>
            </a:r>
            <a:r>
              <a:rPr lang="ru-RU" dirty="0"/>
              <a:t> (относительного размера) объектов, на которые блокировки устанавливаются. </a:t>
            </a:r>
          </a:p>
        </p:txBody>
      </p:sp>
    </p:spTree>
    <p:extLst>
      <p:ext uri="{BB962C8B-B14F-4D97-AF65-F5344CB8AC3E}">
        <p14:creationId xmlns:p14="http://schemas.microsoft.com/office/powerpoint/2010/main" val="329260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Волна">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8986</TotalTime>
  <Words>5165</Words>
  <Application>Microsoft Office PowerPoint</Application>
  <PresentationFormat>Экран (4:3)</PresentationFormat>
  <Paragraphs>249</Paragraphs>
  <Slides>27</Slides>
  <Notes>25</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27</vt:i4>
      </vt:variant>
    </vt:vector>
  </HeadingPairs>
  <TitlesOfParts>
    <vt:vector size="32" baseType="lpstr">
      <vt:lpstr>Calibri</vt:lpstr>
      <vt:lpstr>Cambria Math</vt:lpstr>
      <vt:lpstr>Candara</vt:lpstr>
      <vt:lpstr>Symbol</vt:lpstr>
      <vt:lpstr>Волна</vt:lpstr>
      <vt:lpstr>Лекция 1</vt:lpstr>
      <vt:lpstr>Содержание</vt:lpstr>
      <vt:lpstr>1 Диспетчеры и протоколы </vt:lpstr>
      <vt:lpstr> Требования и критерии оценки</vt:lpstr>
      <vt:lpstr>Презентация PowerPoint</vt:lpstr>
      <vt:lpstr>Презентация PowerPoint</vt:lpstr>
      <vt:lpstr>Презентация PowerPoint</vt:lpstr>
      <vt:lpstr>Блокировки</vt:lpstr>
      <vt:lpstr>Блокировки (продолжение)</vt:lpstr>
      <vt:lpstr>Блокировки (окончание)</vt:lpstr>
      <vt:lpstr>2. Двухфазные протоколы, использующие блокировки</vt:lpstr>
      <vt:lpstr>Двухфазные протоколы, использующие блокировки (продолжение)</vt:lpstr>
      <vt:lpstr>Двухфазные протоколы, использующие блокировки (окончание)</vt:lpstr>
      <vt:lpstr>Тупики</vt:lpstr>
      <vt:lpstr> Тупики (продолжение)</vt:lpstr>
      <vt:lpstr>Тупики (окончание)</vt:lpstr>
      <vt:lpstr>3. Другие протоколы на основе блокирования</vt:lpstr>
      <vt:lpstr> Другие протоколы на основе блокирования (окончание)</vt:lpstr>
      <vt:lpstr>Протокол на основе меток времени</vt:lpstr>
      <vt:lpstr>Протокол на основе меток времени (продолжение)</vt:lpstr>
      <vt:lpstr>Протокол на основе меток времени (окончание)</vt:lpstr>
      <vt:lpstr>Реализации протокола SI</vt:lpstr>
      <vt:lpstr>Реализации протокола SI (окончание)</vt:lpstr>
      <vt:lpstr>Многоверсионные протоколы </vt:lpstr>
      <vt:lpstr>Многоверсионные протоколы (окончание) </vt:lpstr>
      <vt:lpstr>Блокировки или метки времени </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MC-1201. Модели безопасности компьютерных систем</dc:title>
  <dc:creator>Александр</dc:creator>
  <cp:lastModifiedBy>Куница</cp:lastModifiedBy>
  <cp:revision>120</cp:revision>
  <dcterms:created xsi:type="dcterms:W3CDTF">2021-11-18T07:32:06Z</dcterms:created>
  <dcterms:modified xsi:type="dcterms:W3CDTF">2023-03-01T08:34:15Z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2017-09-27T00:00:00Z</vt:filetime>
  </property>
  <property fmtid="{D5CDD505-2E9C-101B-9397-08002B2CF9AE}" pid="3" name="Creator">
    <vt:lpwstr>Acrobat PDFMaker 15 для PowerPoint</vt:lpwstr>
  </property>
  <property fmtid="{D5CDD505-2E9C-101B-9397-08002B2CF9AE}" pid="4" name="LastSaved">
    <vt:filetime>2021-11-18T00:00:00Z</vt:filetime>
  </property>
</Properties>
</file>