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8" r:id="rId1"/>
  </p:sldMasterIdLst>
  <p:notesMasterIdLst>
    <p:notesMasterId r:id="rId19"/>
  </p:notesMasterIdLst>
  <p:sldIdLst>
    <p:sldId id="257" r:id="rId2"/>
    <p:sldId id="258" r:id="rId3"/>
    <p:sldId id="290" r:id="rId4"/>
    <p:sldId id="291" r:id="rId5"/>
    <p:sldId id="293" r:id="rId6"/>
    <p:sldId id="294" r:id="rId7"/>
    <p:sldId id="295" r:id="rId8"/>
    <p:sldId id="296" r:id="rId9"/>
    <p:sldId id="300" r:id="rId10"/>
    <p:sldId id="297" r:id="rId11"/>
    <p:sldId id="301" r:id="rId12"/>
    <p:sldId id="298" r:id="rId13"/>
    <p:sldId id="302" r:id="rId14"/>
    <p:sldId id="303" r:id="rId15"/>
    <p:sldId id="305" r:id="rId16"/>
    <p:sldId id="304" r:id="rId17"/>
    <p:sldId id="306" r:id="rId18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86" autoAdjust="0"/>
    <p:restoredTop sz="60115" autoAdjust="0"/>
  </p:normalViewPr>
  <p:slideViewPr>
    <p:cSldViewPr>
      <p:cViewPr varScale="1">
        <p:scale>
          <a:sx n="68" d="100"/>
          <a:sy n="68" d="100"/>
        </p:scale>
        <p:origin x="-289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8E21A-F226-4E0A-AF3B-CB23E9D6269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077C6-F565-4EA9-8759-AAD95D83E90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42966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1) По каким-либо причинам приложение не может завершить транзакцию, например пропала связь с сервером или невозможно выполнить требования протокола. В этом случае транзакция обрывается и выполняется ее откат с помощью операций обращения (</a:t>
            </a:r>
            <a:r>
              <a:rPr lang="ru-RU" dirty="0" smtClean="0"/>
              <a:t>w-1) . Операция </a:t>
            </a:r>
            <a:r>
              <a:rPr lang="ru-RU" dirty="0" smtClean="0"/>
              <a:t>w-1 является чисто логической, ее реализации в разных системах могут отличаться</a:t>
            </a:r>
            <a:r>
              <a:rPr lang="ru-RU" dirty="0" smtClean="0"/>
              <a:t>. В </a:t>
            </a:r>
            <a:r>
              <a:rPr lang="ru-RU" dirty="0" smtClean="0"/>
              <a:t>частности, в </a:t>
            </a:r>
            <a:r>
              <a:rPr lang="ru-RU" dirty="0" err="1" smtClean="0"/>
              <a:t>PostgreSQL</a:t>
            </a:r>
            <a:r>
              <a:rPr lang="ru-RU" dirty="0" smtClean="0"/>
              <a:t> выполнение отката не требует записи данных, потому что новые значения всегда записываются на новое место, а старые, следовательно, сохраняются.</a:t>
            </a:r>
          </a:p>
          <a:p>
            <a:r>
              <a:rPr lang="ru-RU" dirty="0" smtClean="0"/>
              <a:t>2) Сервер базы данных или вся вычислительная система утратили возможность выполнять запросы приложений, но содержимое базы данных, размещенное на энергонезависимых носителях (вращающихся</a:t>
            </a:r>
          </a:p>
          <a:p>
            <a:r>
              <a:rPr lang="ru-RU" dirty="0" smtClean="0"/>
              <a:t>дисках, SSD и т. п.), сохранилось. В этом случае выполняется рестарт сервера базы данных, возможно, после рестарта операционной системы. Во время рестарта сервера необходимо привести базу данных в согласованное состояние, в котором все изменения, сделанные зафиксированными транзакциями, сохранятся, а незавершенные к моменту отказа сервера транзакции будут оборваны и для сделанных ими изменений будет выполнен откат</a:t>
            </a:r>
          </a:p>
          <a:p>
            <a:r>
              <a:rPr lang="ru-RU" dirty="0" smtClean="0"/>
              <a:t>3) Для того чтобы предотвратить потерю данных при раз-рушении носителей, необходимо регулярно создавать резервные копии. Восстановление после разрушения носителя сводится к восстановлению</a:t>
            </a:r>
          </a:p>
          <a:p>
            <a:r>
              <a:rPr lang="ru-RU" dirty="0" smtClean="0"/>
              <a:t>базы данных с резервной копии, возможно, с последующим восстановлением согласованности, как при отказе системы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Меры по обеспечению надежности, необходимые для каждой базы данных, зависят от требования к прикладной системе. Чем выше уровень требований, тем более сложные (и дорогостоящие) необходимы решения. Любая конфигурация системы управления базами данных обеспечивает корректность откатов транзакций и восстановление после отказов сервера, однако выбор мер защиты от разрушения носителя может варьироваться в очень широком диапазоне.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077C6-F565-4EA9-8759-AAD95D83E90E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85876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077C6-F565-4EA9-8759-AAD95D83E90E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85876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077C6-F565-4EA9-8759-AAD95D83E90E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85876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077C6-F565-4EA9-8759-AAD95D83E90E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85876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Дополнительно.</a:t>
            </a:r>
          </a:p>
          <a:p>
            <a:r>
              <a:rPr lang="ru-RU" dirty="0" smtClean="0"/>
              <a:t>В системе </a:t>
            </a:r>
            <a:r>
              <a:rPr lang="ru-RU" dirty="0" err="1" smtClean="0"/>
              <a:t>PostgreSQL</a:t>
            </a:r>
            <a:r>
              <a:rPr lang="ru-RU" dirty="0" smtClean="0"/>
              <a:t> предусмотрено завершение процесса восстановления по одному из следующих критериев:</a:t>
            </a:r>
          </a:p>
          <a:p>
            <a:r>
              <a:rPr lang="ru-RU" dirty="0" smtClean="0"/>
              <a:t>• достигнуто согласованное состояние базы данных;</a:t>
            </a:r>
          </a:p>
          <a:p>
            <a:r>
              <a:rPr lang="ru-RU" dirty="0" smtClean="0"/>
              <a:t>• достигнут явно указанный момент времени;</a:t>
            </a:r>
          </a:p>
          <a:p>
            <a:r>
              <a:rPr lang="ru-RU" dirty="0" smtClean="0"/>
              <a:t>• выполнена транзакция с указанным идентификатором;</a:t>
            </a:r>
          </a:p>
          <a:p>
            <a:r>
              <a:rPr lang="ru-RU" dirty="0" smtClean="0"/>
              <a:t>• достигнута заранее созданная именованная точка восстановления.</a:t>
            </a:r>
          </a:p>
          <a:p>
            <a:r>
              <a:rPr lang="ru-RU" dirty="0" smtClean="0"/>
              <a:t>Создание резервной копии сопровождается выполнением контрольной точки и переключением файлов (сегментов) журнала. Для корректного восстановления базы данных из резервной копии необходима информация о двух позициях в журнале:</a:t>
            </a:r>
          </a:p>
          <a:p>
            <a:pPr marL="228600" indent="-228600">
              <a:buAutoNum type="arabicParenR"/>
            </a:pPr>
            <a:r>
              <a:rPr lang="ru-RU" dirty="0" smtClean="0"/>
              <a:t>перед началом резервного копирования — с этой позиции журнал просматривается при восстановлении;</a:t>
            </a:r>
          </a:p>
          <a:p>
            <a:pPr marL="228600" indent="-228600">
              <a:buAutoNum type="arabicParenR"/>
            </a:pPr>
            <a:r>
              <a:rPr lang="ru-RU" dirty="0" smtClean="0"/>
              <a:t>после окончания резервного копирования — достижение этой позиции гарантирует восстановление того состояния базы данных, в котором она была на момент завершения создания резервной копии.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077C6-F565-4EA9-8759-AAD95D83E90E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85876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077C6-F565-4EA9-8759-AAD95D83E90E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85876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того чтобы обеспечить обработку отказов транзакций и отказов сервера, система управления базами данных регистрирует все изменения, выполняемые транзакциями, в журнале транзакций.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Как </a:t>
            </a:r>
            <a:r>
              <a:rPr lang="ru-RU" dirty="0" smtClean="0"/>
              <a:t>и для любых других типов файлов, несколько последних записей журнала могут находиться только в оперативной памяти, пока не произойдет их </a:t>
            </a:r>
            <a:r>
              <a:rPr lang="ru-RU" dirty="0" smtClean="0"/>
              <a:t>перенос </a:t>
            </a:r>
            <a:r>
              <a:rPr lang="ru-RU" dirty="0" smtClean="0"/>
              <a:t>на энергонезависимый носитель информации. Далее будем условно называть такой носитель диском. Заметим, что при нормальной работе системы записи журнала не используются, поэтому нет необходимости сохранять в оперативной памяти записи, которые уже перенесены (вытолкнуты) на диск.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077C6-F565-4EA9-8759-AAD95D83E90E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85876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журнал могут заноситься записи нескольких разных типов, в том числе:</a:t>
            </a:r>
          </a:p>
          <a:p>
            <a:r>
              <a:rPr lang="ru-RU" dirty="0" smtClean="0"/>
              <a:t>• BEGIN отмечает начало транзакции (в </a:t>
            </a:r>
            <a:r>
              <a:rPr lang="ru-RU" dirty="0" err="1" smtClean="0"/>
              <a:t>PostgreSQL</a:t>
            </a:r>
            <a:r>
              <a:rPr lang="ru-RU" dirty="0" smtClean="0"/>
              <a:t> такая запись не применяется);</a:t>
            </a:r>
          </a:p>
          <a:p>
            <a:r>
              <a:rPr lang="ru-RU" dirty="0" smtClean="0"/>
              <a:t>• COMMIT регистрирует фиксацию транзакции; </a:t>
            </a:r>
          </a:p>
          <a:p>
            <a:r>
              <a:rPr lang="ru-RU" dirty="0" smtClean="0"/>
              <a:t>• ROLLBACK отмечает откат транзакции (такая запись необходима в системе </a:t>
            </a:r>
            <a:r>
              <a:rPr lang="ru-RU" dirty="0" err="1" smtClean="0"/>
              <a:t>PostgreSQL</a:t>
            </a:r>
            <a:r>
              <a:rPr lang="ru-RU" dirty="0" smtClean="0"/>
              <a:t>, но может быть ненужной в других системах, в которых применяются явные операции отката </a:t>
            </a:r>
            <a:r>
              <a:rPr lang="ru-RU" dirty="0" err="1" smtClean="0"/>
              <a:t>w</a:t>
            </a:r>
            <a:r>
              <a:rPr lang="ru-RU" dirty="0" smtClean="0"/>
              <a:t> −1 ); </a:t>
            </a:r>
          </a:p>
          <a:p>
            <a:r>
              <a:rPr lang="ru-RU" dirty="0" smtClean="0"/>
              <a:t>• UNDO содержит информацию о том, как выполнить откат операции модификации базы данных (не применяется в </a:t>
            </a:r>
            <a:r>
              <a:rPr lang="ru-RU" dirty="0" err="1" smtClean="0"/>
              <a:t>PostgreSQL</a:t>
            </a:r>
            <a:r>
              <a:rPr lang="ru-RU" dirty="0" smtClean="0"/>
              <a:t>);</a:t>
            </a:r>
          </a:p>
          <a:p>
            <a:r>
              <a:rPr lang="ru-RU" dirty="0" smtClean="0"/>
              <a:t>• REDO содержит информацию, достаточную для повторного выполнения операции модификации данных; </a:t>
            </a:r>
          </a:p>
          <a:p>
            <a:r>
              <a:rPr lang="ru-RU" dirty="0" smtClean="0"/>
              <a:t>• CHECKPOINT содержит дополнительную информацию для восстановления базы данных при рестарте.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077C6-F565-4EA9-8759-AAD95D83E90E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85876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случае </a:t>
            </a:r>
            <a:r>
              <a:rPr lang="en-US" dirty="0" smtClean="0"/>
              <a:t>FORCE </a:t>
            </a:r>
            <a:r>
              <a:rPr lang="ru-RU" dirty="0" smtClean="0"/>
              <a:t>нет необходимости в записях</a:t>
            </a:r>
            <a:r>
              <a:rPr lang="en-US" dirty="0" smtClean="0"/>
              <a:t> </a:t>
            </a:r>
            <a:r>
              <a:rPr lang="ru-RU" dirty="0" smtClean="0"/>
              <a:t>REDO</a:t>
            </a:r>
            <a:r>
              <a:rPr lang="en-US" dirty="0" smtClean="0"/>
              <a:t>.</a:t>
            </a:r>
            <a:endParaRPr lang="ru-RU" dirty="0" smtClean="0"/>
          </a:p>
          <a:p>
            <a:pPr algn="l"/>
            <a:r>
              <a:rPr lang="ru-RU" dirty="0" smtClean="0"/>
              <a:t>В случае </a:t>
            </a:r>
            <a:r>
              <a:rPr lang="en-US" dirty="0" smtClean="0"/>
              <a:t>STEAL</a:t>
            </a:r>
            <a:r>
              <a:rPr lang="en-US" baseline="0" dirty="0" smtClean="0"/>
              <a:t> </a:t>
            </a:r>
            <a:r>
              <a:rPr lang="ru-RU" dirty="0" smtClean="0">
                <a:solidFill>
                  <a:schemeClr val="tx1"/>
                </a:solidFill>
              </a:rPr>
              <a:t>необходимы журнальные записи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UNDO, которые должны выталкиваться на диск раньше, чем страницы базы данных, содержащие эти изменения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077C6-F565-4EA9-8759-AAD95D83E90E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85876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1. Метод теневых страниц, состоящий в том, что измененные транзакцией страницы записываются на новое место, а при фиксации происходит </a:t>
            </a:r>
            <a:r>
              <a:rPr lang="ru-RU" dirty="0" smtClean="0"/>
              <a:t>обновление </a:t>
            </a:r>
            <a:r>
              <a:rPr lang="ru-RU" dirty="0" smtClean="0"/>
              <a:t>только одной страницы, содержащей указатели на актуальные версии данных.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077C6-F565-4EA9-8759-AAD95D83E90E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8587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Во-первых, активные транзакции, которые не успели </a:t>
            </a:r>
            <a:r>
              <a:rPr lang="ru-RU" dirty="0" smtClean="0"/>
              <a:t>зафиксироваться</a:t>
            </a:r>
            <a:r>
              <a:rPr lang="ru-RU" dirty="0" smtClean="0"/>
              <a:t>, до того как произошел отказ системы, должны быть оборваны, и </a:t>
            </a:r>
            <a:r>
              <a:rPr lang="ru-RU" dirty="0" smtClean="0"/>
              <a:t>поэтому необходимо </a:t>
            </a:r>
            <a:r>
              <a:rPr lang="ru-RU" dirty="0" smtClean="0"/>
              <a:t>выполнить откат тех изменений, которые уже были занесены в базу данных. </a:t>
            </a:r>
          </a:p>
          <a:p>
            <a:r>
              <a:rPr lang="ru-RU" dirty="0" smtClean="0"/>
              <a:t>Во-вторых, изменения транзакций, которые были зафиксированы, могли не попасть в базу данных (остаться только в оперативной памяти и в журнале).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К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п.4 . Этот список объектов не обязателен, но его наличие позволяет ускорить выполнение фазы отката (например, загрузить все необходимые для отката страницы в память перед выполнением этой фазы).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077C6-F565-4EA9-8759-AAD95D83E90E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85876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Замечание. Конечно, фаза отката не нужна в системах, использующих стратегию NO STEAL, потому что в таких системах результаты выполнения транзакций не могут попасть в устойчивую память до фиксации транзакции.</a:t>
            </a:r>
            <a:endParaRPr lang="ru-RU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077C6-F565-4EA9-8759-AAD95D83E90E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85876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Включение списка активных транзакций, вообще говоря, не обязательно, но позволяет упростить работу алгоритма восстановления на фазе анализа: </a:t>
            </a:r>
            <a:r>
              <a:rPr lang="ru-RU" dirty="0" smtClean="0"/>
              <a:t>список</a:t>
            </a:r>
            <a:r>
              <a:rPr lang="ru-RU" dirty="0" smtClean="0"/>
              <a:t>, содержащийся в записи журнала, используется в качестве начального значения для списка активных транзакций.</a:t>
            </a:r>
          </a:p>
          <a:p>
            <a:r>
              <a:rPr lang="ru-RU" dirty="0" smtClean="0"/>
              <a:t>Вопрос: на фазе повторного выполнения просмотр журнала начинается не с самого начала, а с предпоследней контрольной </a:t>
            </a:r>
            <a:r>
              <a:rPr lang="ru-RU" dirty="0" smtClean="0"/>
              <a:t>точки. Поведение</a:t>
            </a:r>
            <a:r>
              <a:rPr lang="ru-RU" dirty="0" smtClean="0"/>
              <a:t>, которое при этом наблюдают приложения, может показаться парадоксальным: операции записи выполняются на порядки быстрее, чем операции чтения.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077C6-F565-4EA9-8759-AAD95D83E90E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85876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Заметим, что для реализации этого процесса необходимы все файлы журнала вплоть до момента отказа с разрушением носителя, в том числе записанные после создания резервной копии. Для того чтобы такие файлы журнала были доступны, в системах, где необходима высокая надежность, при нормальной работе системы записывается несколько идентичных копий журнала на разные носители. При этом процесс восстановления может занимать значительное время.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077C6-F565-4EA9-8759-AAD95D83E90E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85876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ts val="1240"/>
              </a:lnSpc>
            </a:pPr>
            <a:r>
              <a:rPr lang="ru-RU" spc="-5" smtClean="0"/>
              <a:t>Зырянов</a:t>
            </a:r>
            <a:r>
              <a:rPr lang="ru-RU" spc="-25" smtClean="0"/>
              <a:t> </a:t>
            </a:r>
            <a:r>
              <a:rPr lang="ru-RU" spc="-5" smtClean="0"/>
              <a:t>Александр</a:t>
            </a:r>
          </a:p>
          <a:p>
            <a:pPr algn="ctr">
              <a:lnSpc>
                <a:spcPct val="100000"/>
              </a:lnSpc>
            </a:pPr>
            <a:r>
              <a:rPr lang="ru-RU" spc="-15" smtClean="0"/>
              <a:t>Модуль</a:t>
            </a:r>
            <a:r>
              <a:rPr lang="ru-RU" spc="-10" smtClean="0"/>
              <a:t> </a:t>
            </a:r>
            <a:r>
              <a:rPr lang="ru-RU" smtClean="0"/>
              <a:t>2 </a:t>
            </a:r>
            <a:r>
              <a:rPr lang="ru-RU" spc="-10" smtClean="0"/>
              <a:t>Политики</a:t>
            </a:r>
            <a:r>
              <a:rPr lang="ru-RU" spc="5" smtClean="0"/>
              <a:t> </a:t>
            </a:r>
            <a:r>
              <a:rPr lang="ru-RU" spc="-5" smtClean="0"/>
              <a:t>безопасности</a:t>
            </a:r>
            <a:r>
              <a:rPr lang="ru-RU" spc="20" smtClean="0"/>
              <a:t> </a:t>
            </a:r>
            <a:r>
              <a:rPr lang="ru-RU" spc="-20" smtClean="0"/>
              <a:t>АС</a:t>
            </a:r>
            <a:endParaRPr lang="ru-RU" spc="-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ru-RU" smtClean="0"/>
              <a:pPr marL="38100">
                <a:lnSpc>
                  <a:spcPts val="1240"/>
                </a:lnSpc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ts val="1240"/>
              </a:lnSpc>
            </a:pPr>
            <a:r>
              <a:rPr lang="ru-RU" spc="-5" smtClean="0"/>
              <a:t>Зырянов</a:t>
            </a:r>
            <a:r>
              <a:rPr lang="ru-RU" spc="-25" smtClean="0"/>
              <a:t> </a:t>
            </a:r>
            <a:r>
              <a:rPr lang="ru-RU" spc="-5" smtClean="0"/>
              <a:t>Александр</a:t>
            </a:r>
          </a:p>
          <a:p>
            <a:pPr algn="ctr">
              <a:lnSpc>
                <a:spcPct val="100000"/>
              </a:lnSpc>
            </a:pPr>
            <a:r>
              <a:rPr lang="ru-RU" spc="-15" smtClean="0"/>
              <a:t>Модуль</a:t>
            </a:r>
            <a:r>
              <a:rPr lang="ru-RU" spc="-10" smtClean="0"/>
              <a:t> </a:t>
            </a:r>
            <a:r>
              <a:rPr lang="ru-RU" smtClean="0"/>
              <a:t>2 </a:t>
            </a:r>
            <a:r>
              <a:rPr lang="ru-RU" spc="-10" smtClean="0"/>
              <a:t>Политики</a:t>
            </a:r>
            <a:r>
              <a:rPr lang="ru-RU" spc="5" smtClean="0"/>
              <a:t> </a:t>
            </a:r>
            <a:r>
              <a:rPr lang="ru-RU" spc="-5" smtClean="0"/>
              <a:t>безопасности</a:t>
            </a:r>
            <a:r>
              <a:rPr lang="ru-RU" spc="20" smtClean="0"/>
              <a:t> </a:t>
            </a:r>
            <a:r>
              <a:rPr lang="ru-RU" spc="-20" smtClean="0"/>
              <a:t>АС</a:t>
            </a:r>
            <a:endParaRPr lang="ru-RU" spc="-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ru-RU" smtClean="0"/>
              <a:pPr marL="38100">
                <a:lnSpc>
                  <a:spcPts val="1240"/>
                </a:lnSpc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ts val="1240"/>
              </a:lnSpc>
            </a:pPr>
            <a:r>
              <a:rPr lang="ru-RU" spc="-5" smtClean="0"/>
              <a:t>Зырянов</a:t>
            </a:r>
            <a:r>
              <a:rPr lang="ru-RU" spc="-25" smtClean="0"/>
              <a:t> </a:t>
            </a:r>
            <a:r>
              <a:rPr lang="ru-RU" spc="-5" smtClean="0"/>
              <a:t>Александр</a:t>
            </a:r>
          </a:p>
          <a:p>
            <a:pPr algn="ctr">
              <a:lnSpc>
                <a:spcPct val="100000"/>
              </a:lnSpc>
            </a:pPr>
            <a:r>
              <a:rPr lang="ru-RU" spc="-15" smtClean="0"/>
              <a:t>Модуль</a:t>
            </a:r>
            <a:r>
              <a:rPr lang="ru-RU" spc="-10" smtClean="0"/>
              <a:t> </a:t>
            </a:r>
            <a:r>
              <a:rPr lang="ru-RU" smtClean="0"/>
              <a:t>2 </a:t>
            </a:r>
            <a:r>
              <a:rPr lang="ru-RU" spc="-10" smtClean="0"/>
              <a:t>Политики</a:t>
            </a:r>
            <a:r>
              <a:rPr lang="ru-RU" spc="5" smtClean="0"/>
              <a:t> </a:t>
            </a:r>
            <a:r>
              <a:rPr lang="ru-RU" spc="-5" smtClean="0"/>
              <a:t>безопасности</a:t>
            </a:r>
            <a:r>
              <a:rPr lang="ru-RU" spc="20" smtClean="0"/>
              <a:t> </a:t>
            </a:r>
            <a:r>
              <a:rPr lang="ru-RU" spc="-20" smtClean="0"/>
              <a:t>АС</a:t>
            </a:r>
            <a:endParaRPr lang="ru-RU" spc="-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ru-RU" smtClean="0"/>
              <a:pPr marL="38100">
                <a:lnSpc>
                  <a:spcPts val="1240"/>
                </a:lnSpc>
              </a:pPr>
              <a:t>‹#›</a:t>
            </a:fld>
            <a:endParaRPr lang="ru-RU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ts val="1240"/>
              </a:lnSpc>
            </a:pPr>
            <a:r>
              <a:rPr lang="ru-RU" spc="-5" smtClean="0"/>
              <a:t>Зырянов</a:t>
            </a:r>
            <a:r>
              <a:rPr lang="ru-RU" spc="-25" smtClean="0"/>
              <a:t> </a:t>
            </a:r>
            <a:r>
              <a:rPr lang="ru-RU" spc="-5" smtClean="0"/>
              <a:t>Александр</a:t>
            </a:r>
          </a:p>
          <a:p>
            <a:pPr algn="ctr">
              <a:lnSpc>
                <a:spcPct val="100000"/>
              </a:lnSpc>
            </a:pPr>
            <a:r>
              <a:rPr lang="ru-RU" spc="-15" smtClean="0"/>
              <a:t>Модуль</a:t>
            </a:r>
            <a:r>
              <a:rPr lang="ru-RU" spc="-10" smtClean="0"/>
              <a:t> </a:t>
            </a:r>
            <a:r>
              <a:rPr lang="ru-RU" smtClean="0"/>
              <a:t>2 </a:t>
            </a:r>
            <a:r>
              <a:rPr lang="ru-RU" spc="-10" smtClean="0"/>
              <a:t>Политики</a:t>
            </a:r>
            <a:r>
              <a:rPr lang="ru-RU" spc="5" smtClean="0"/>
              <a:t> </a:t>
            </a:r>
            <a:r>
              <a:rPr lang="ru-RU" spc="-5" smtClean="0"/>
              <a:t>безопасности</a:t>
            </a:r>
            <a:r>
              <a:rPr lang="ru-RU" spc="20" smtClean="0"/>
              <a:t> </a:t>
            </a:r>
            <a:r>
              <a:rPr lang="ru-RU" spc="-20" smtClean="0"/>
              <a:t>АС</a:t>
            </a:r>
            <a:endParaRPr lang="ru-RU" spc="-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ru-RU" smtClean="0"/>
              <a:pPr marL="38100">
                <a:lnSpc>
                  <a:spcPts val="1240"/>
                </a:lnSpc>
              </a:pPr>
              <a:t>‹#›</a:t>
            </a:fld>
            <a:endParaRPr lang="ru-R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ts val="1240"/>
              </a:lnSpc>
            </a:pPr>
            <a:r>
              <a:rPr lang="ru-RU" spc="-5" smtClean="0"/>
              <a:t>Зырянов</a:t>
            </a:r>
            <a:r>
              <a:rPr lang="ru-RU" spc="-25" smtClean="0"/>
              <a:t> </a:t>
            </a:r>
            <a:r>
              <a:rPr lang="ru-RU" spc="-5" smtClean="0"/>
              <a:t>Александр</a:t>
            </a:r>
          </a:p>
          <a:p>
            <a:pPr algn="ctr">
              <a:lnSpc>
                <a:spcPct val="100000"/>
              </a:lnSpc>
            </a:pPr>
            <a:r>
              <a:rPr lang="ru-RU" spc="-15" smtClean="0"/>
              <a:t>Модуль</a:t>
            </a:r>
            <a:r>
              <a:rPr lang="ru-RU" spc="-10" smtClean="0"/>
              <a:t> </a:t>
            </a:r>
            <a:r>
              <a:rPr lang="ru-RU" smtClean="0"/>
              <a:t>2 </a:t>
            </a:r>
            <a:r>
              <a:rPr lang="ru-RU" spc="-10" smtClean="0"/>
              <a:t>Политики</a:t>
            </a:r>
            <a:r>
              <a:rPr lang="ru-RU" spc="5" smtClean="0"/>
              <a:t> </a:t>
            </a:r>
            <a:r>
              <a:rPr lang="ru-RU" spc="-5" smtClean="0"/>
              <a:t>безопасности</a:t>
            </a:r>
            <a:r>
              <a:rPr lang="ru-RU" spc="20" smtClean="0"/>
              <a:t> </a:t>
            </a:r>
            <a:r>
              <a:rPr lang="ru-RU" spc="-20" smtClean="0"/>
              <a:t>АС</a:t>
            </a:r>
            <a:endParaRPr lang="ru-RU" spc="-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ru-RU" smtClean="0"/>
              <a:pPr marL="38100">
                <a:lnSpc>
                  <a:spcPts val="1240"/>
                </a:lnSpc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ts val="1240"/>
              </a:lnSpc>
            </a:pPr>
            <a:r>
              <a:rPr lang="ru-RU" spc="-5" smtClean="0"/>
              <a:t>Зырянов</a:t>
            </a:r>
            <a:r>
              <a:rPr lang="ru-RU" spc="-25" smtClean="0"/>
              <a:t> </a:t>
            </a:r>
            <a:r>
              <a:rPr lang="ru-RU" spc="-5" smtClean="0"/>
              <a:t>Александр</a:t>
            </a:r>
          </a:p>
          <a:p>
            <a:pPr algn="ctr">
              <a:lnSpc>
                <a:spcPct val="100000"/>
              </a:lnSpc>
            </a:pPr>
            <a:r>
              <a:rPr lang="ru-RU" spc="-15" smtClean="0"/>
              <a:t>Модуль</a:t>
            </a:r>
            <a:r>
              <a:rPr lang="ru-RU" spc="-10" smtClean="0"/>
              <a:t> </a:t>
            </a:r>
            <a:r>
              <a:rPr lang="ru-RU" smtClean="0"/>
              <a:t>2 </a:t>
            </a:r>
            <a:r>
              <a:rPr lang="ru-RU" spc="-10" smtClean="0"/>
              <a:t>Политики</a:t>
            </a:r>
            <a:r>
              <a:rPr lang="ru-RU" spc="5" smtClean="0"/>
              <a:t> </a:t>
            </a:r>
            <a:r>
              <a:rPr lang="ru-RU" spc="-5" smtClean="0"/>
              <a:t>безопасности</a:t>
            </a:r>
            <a:r>
              <a:rPr lang="ru-RU" spc="20" smtClean="0"/>
              <a:t> </a:t>
            </a:r>
            <a:r>
              <a:rPr lang="ru-RU" spc="-20" smtClean="0"/>
              <a:t>АС</a:t>
            </a:r>
            <a:endParaRPr lang="ru-RU" spc="-2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ru-RU" smtClean="0"/>
              <a:pPr marL="38100">
                <a:lnSpc>
                  <a:spcPts val="1240"/>
                </a:lnSpc>
              </a:pPr>
              <a:t>‹#›</a:t>
            </a:fld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ts val="1240"/>
              </a:lnSpc>
            </a:pPr>
            <a:r>
              <a:rPr lang="ru-RU" spc="-5" smtClean="0"/>
              <a:t>Зырянов</a:t>
            </a:r>
            <a:r>
              <a:rPr lang="ru-RU" spc="-25" smtClean="0"/>
              <a:t> </a:t>
            </a:r>
            <a:r>
              <a:rPr lang="ru-RU" spc="-5" smtClean="0"/>
              <a:t>Александр</a:t>
            </a:r>
          </a:p>
          <a:p>
            <a:pPr algn="ctr">
              <a:lnSpc>
                <a:spcPct val="100000"/>
              </a:lnSpc>
            </a:pPr>
            <a:r>
              <a:rPr lang="ru-RU" spc="-15" smtClean="0"/>
              <a:t>Модуль</a:t>
            </a:r>
            <a:r>
              <a:rPr lang="ru-RU" spc="-10" smtClean="0"/>
              <a:t> </a:t>
            </a:r>
            <a:r>
              <a:rPr lang="ru-RU" smtClean="0"/>
              <a:t>2 </a:t>
            </a:r>
            <a:r>
              <a:rPr lang="ru-RU" spc="-10" smtClean="0"/>
              <a:t>Политики</a:t>
            </a:r>
            <a:r>
              <a:rPr lang="ru-RU" spc="5" smtClean="0"/>
              <a:t> </a:t>
            </a:r>
            <a:r>
              <a:rPr lang="ru-RU" spc="-5" smtClean="0"/>
              <a:t>безопасности</a:t>
            </a:r>
            <a:r>
              <a:rPr lang="ru-RU" spc="20" smtClean="0"/>
              <a:t> </a:t>
            </a:r>
            <a:r>
              <a:rPr lang="ru-RU" spc="-20" smtClean="0"/>
              <a:t>АС</a:t>
            </a:r>
            <a:endParaRPr lang="ru-RU" spc="-2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ru-RU" smtClean="0"/>
              <a:pPr marL="38100">
                <a:lnSpc>
                  <a:spcPts val="1240"/>
                </a:lnSpc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ts val="1240"/>
              </a:lnSpc>
            </a:pPr>
            <a:r>
              <a:rPr lang="ru-RU" spc="-5" smtClean="0"/>
              <a:t>Зырянов</a:t>
            </a:r>
            <a:r>
              <a:rPr lang="ru-RU" spc="-25" smtClean="0"/>
              <a:t> </a:t>
            </a:r>
            <a:r>
              <a:rPr lang="ru-RU" spc="-5" smtClean="0"/>
              <a:t>Александр</a:t>
            </a:r>
          </a:p>
          <a:p>
            <a:pPr algn="ctr">
              <a:lnSpc>
                <a:spcPct val="100000"/>
              </a:lnSpc>
            </a:pPr>
            <a:r>
              <a:rPr lang="ru-RU" spc="-15" smtClean="0"/>
              <a:t>Модуль</a:t>
            </a:r>
            <a:r>
              <a:rPr lang="ru-RU" spc="-10" smtClean="0"/>
              <a:t> </a:t>
            </a:r>
            <a:r>
              <a:rPr lang="ru-RU" smtClean="0"/>
              <a:t>2 </a:t>
            </a:r>
            <a:r>
              <a:rPr lang="ru-RU" spc="-10" smtClean="0"/>
              <a:t>Политики</a:t>
            </a:r>
            <a:r>
              <a:rPr lang="ru-RU" spc="5" smtClean="0"/>
              <a:t> </a:t>
            </a:r>
            <a:r>
              <a:rPr lang="ru-RU" spc="-5" smtClean="0"/>
              <a:t>безопасности</a:t>
            </a:r>
            <a:r>
              <a:rPr lang="ru-RU" spc="20" smtClean="0"/>
              <a:t> </a:t>
            </a:r>
            <a:r>
              <a:rPr lang="ru-RU" spc="-20" smtClean="0"/>
              <a:t>АС</a:t>
            </a:r>
            <a:endParaRPr lang="ru-RU" spc="-2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ru-RU" smtClean="0"/>
              <a:pPr marL="38100">
                <a:lnSpc>
                  <a:spcPts val="1240"/>
                </a:lnSpc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ts val="1240"/>
              </a:lnSpc>
            </a:pPr>
            <a:r>
              <a:rPr lang="ru-RU" spc="-5" smtClean="0"/>
              <a:t>Зырянов</a:t>
            </a:r>
            <a:r>
              <a:rPr lang="ru-RU" spc="-25" smtClean="0"/>
              <a:t> </a:t>
            </a:r>
            <a:r>
              <a:rPr lang="ru-RU" spc="-5" smtClean="0"/>
              <a:t>Александр</a:t>
            </a:r>
          </a:p>
          <a:p>
            <a:pPr algn="ctr">
              <a:lnSpc>
                <a:spcPct val="100000"/>
              </a:lnSpc>
            </a:pPr>
            <a:r>
              <a:rPr lang="ru-RU" spc="-15" smtClean="0"/>
              <a:t>Модуль</a:t>
            </a:r>
            <a:r>
              <a:rPr lang="ru-RU" spc="-10" smtClean="0"/>
              <a:t> </a:t>
            </a:r>
            <a:r>
              <a:rPr lang="ru-RU" smtClean="0"/>
              <a:t>2 </a:t>
            </a:r>
            <a:r>
              <a:rPr lang="ru-RU" spc="-10" smtClean="0"/>
              <a:t>Политики</a:t>
            </a:r>
            <a:r>
              <a:rPr lang="ru-RU" spc="5" smtClean="0"/>
              <a:t> </a:t>
            </a:r>
            <a:r>
              <a:rPr lang="ru-RU" spc="-5" smtClean="0"/>
              <a:t>безопасности</a:t>
            </a:r>
            <a:r>
              <a:rPr lang="ru-RU" spc="20" smtClean="0"/>
              <a:t> </a:t>
            </a:r>
            <a:r>
              <a:rPr lang="ru-RU" spc="-20" smtClean="0"/>
              <a:t>АС</a:t>
            </a:r>
            <a:endParaRPr lang="ru-RU" spc="-2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ru-RU" smtClean="0"/>
              <a:pPr marL="38100">
                <a:lnSpc>
                  <a:spcPts val="1240"/>
                </a:lnSpc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ts val="1240"/>
              </a:lnSpc>
            </a:pPr>
            <a:r>
              <a:rPr lang="ru-RU" spc="-5" smtClean="0"/>
              <a:t>Зырянов</a:t>
            </a:r>
            <a:r>
              <a:rPr lang="ru-RU" spc="-25" smtClean="0"/>
              <a:t> </a:t>
            </a:r>
            <a:r>
              <a:rPr lang="ru-RU" spc="-5" smtClean="0"/>
              <a:t>Александр</a:t>
            </a:r>
          </a:p>
          <a:p>
            <a:pPr algn="ctr">
              <a:lnSpc>
                <a:spcPct val="100000"/>
              </a:lnSpc>
            </a:pPr>
            <a:r>
              <a:rPr lang="ru-RU" spc="-15" smtClean="0"/>
              <a:t>Модуль</a:t>
            </a:r>
            <a:r>
              <a:rPr lang="ru-RU" spc="-10" smtClean="0"/>
              <a:t> </a:t>
            </a:r>
            <a:r>
              <a:rPr lang="ru-RU" smtClean="0"/>
              <a:t>2 </a:t>
            </a:r>
            <a:r>
              <a:rPr lang="ru-RU" spc="-10" smtClean="0"/>
              <a:t>Политики</a:t>
            </a:r>
            <a:r>
              <a:rPr lang="ru-RU" spc="5" smtClean="0"/>
              <a:t> </a:t>
            </a:r>
            <a:r>
              <a:rPr lang="ru-RU" spc="-5" smtClean="0"/>
              <a:t>безопасности</a:t>
            </a:r>
            <a:r>
              <a:rPr lang="ru-RU" spc="20" smtClean="0"/>
              <a:t> </a:t>
            </a:r>
            <a:r>
              <a:rPr lang="ru-RU" spc="-20" smtClean="0"/>
              <a:t>АС</a:t>
            </a:r>
            <a:endParaRPr lang="ru-RU" spc="-2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ru-RU" smtClean="0"/>
              <a:pPr marL="38100">
                <a:lnSpc>
                  <a:spcPts val="1240"/>
                </a:lnSpc>
              </a:pPr>
              <a:t>‹#›</a:t>
            </a:fld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ts val="1240"/>
              </a:lnSpc>
            </a:pPr>
            <a:r>
              <a:rPr lang="ru-RU" spc="-5" smtClean="0"/>
              <a:t>Зырянов</a:t>
            </a:r>
            <a:r>
              <a:rPr lang="ru-RU" spc="-25" smtClean="0"/>
              <a:t> </a:t>
            </a:r>
            <a:r>
              <a:rPr lang="ru-RU" spc="-5" smtClean="0"/>
              <a:t>Александр</a:t>
            </a:r>
          </a:p>
          <a:p>
            <a:pPr algn="ctr">
              <a:lnSpc>
                <a:spcPct val="100000"/>
              </a:lnSpc>
            </a:pPr>
            <a:r>
              <a:rPr lang="ru-RU" spc="-15" smtClean="0"/>
              <a:t>Модуль</a:t>
            </a:r>
            <a:r>
              <a:rPr lang="ru-RU" spc="-10" smtClean="0"/>
              <a:t> </a:t>
            </a:r>
            <a:r>
              <a:rPr lang="ru-RU" smtClean="0"/>
              <a:t>2 </a:t>
            </a:r>
            <a:r>
              <a:rPr lang="ru-RU" spc="-10" smtClean="0"/>
              <a:t>Политики</a:t>
            </a:r>
            <a:r>
              <a:rPr lang="ru-RU" spc="5" smtClean="0"/>
              <a:t> </a:t>
            </a:r>
            <a:r>
              <a:rPr lang="ru-RU" spc="-5" smtClean="0"/>
              <a:t>безопасности</a:t>
            </a:r>
            <a:r>
              <a:rPr lang="ru-RU" spc="20" smtClean="0"/>
              <a:t> </a:t>
            </a:r>
            <a:r>
              <a:rPr lang="ru-RU" spc="-20" smtClean="0"/>
              <a:t>АС</a:t>
            </a:r>
            <a:endParaRPr lang="ru-RU" spc="-2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ru-RU" smtClean="0"/>
              <a:pPr marL="38100">
                <a:lnSpc>
                  <a:spcPts val="1240"/>
                </a:lnSpc>
              </a:pPr>
              <a:t>‹#›</a:t>
            </a:fld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 algn="ctr">
              <a:lnSpc>
                <a:spcPts val="1240"/>
              </a:lnSpc>
            </a:pPr>
            <a:r>
              <a:rPr lang="ru-RU" spc="-5" smtClean="0"/>
              <a:t>Зырянов</a:t>
            </a:r>
            <a:r>
              <a:rPr lang="ru-RU" spc="-25" smtClean="0"/>
              <a:t> </a:t>
            </a:r>
            <a:r>
              <a:rPr lang="ru-RU" spc="-5" smtClean="0"/>
              <a:t>Александр</a:t>
            </a:r>
          </a:p>
          <a:p>
            <a:pPr algn="ctr">
              <a:lnSpc>
                <a:spcPct val="100000"/>
              </a:lnSpc>
            </a:pPr>
            <a:r>
              <a:rPr lang="ru-RU" spc="-15" smtClean="0"/>
              <a:t>Модуль</a:t>
            </a:r>
            <a:r>
              <a:rPr lang="ru-RU" spc="-10" smtClean="0"/>
              <a:t> </a:t>
            </a:r>
            <a:r>
              <a:rPr lang="ru-RU" smtClean="0"/>
              <a:t>2 </a:t>
            </a:r>
            <a:r>
              <a:rPr lang="ru-RU" spc="-10" smtClean="0"/>
              <a:t>Политики</a:t>
            </a:r>
            <a:r>
              <a:rPr lang="ru-RU" spc="5" smtClean="0"/>
              <a:t> </a:t>
            </a:r>
            <a:r>
              <a:rPr lang="ru-RU" spc="-5" smtClean="0"/>
              <a:t>безопасности</a:t>
            </a:r>
            <a:r>
              <a:rPr lang="ru-RU" spc="20" smtClean="0"/>
              <a:t> </a:t>
            </a:r>
            <a:r>
              <a:rPr lang="ru-RU" spc="-20" smtClean="0"/>
              <a:t>АС</a:t>
            </a:r>
            <a:endParaRPr lang="ru-RU" spc="-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ru-RU" smtClean="0"/>
              <a:pPr marL="38100">
                <a:lnSpc>
                  <a:spcPts val="1240"/>
                </a:lnSpc>
              </a:pPr>
              <a:t>‹#›</a:t>
            </a:fld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</a:t>
            </a:fld>
            <a:endParaRPr dirty="0"/>
          </a:p>
        </p:txBody>
      </p:sp>
      <p:sp>
        <p:nvSpPr>
          <p:cNvPr id="7" name="object 8"/>
          <p:cNvSpPr txBox="1"/>
          <p:nvPr/>
        </p:nvSpPr>
        <p:spPr>
          <a:xfrm>
            <a:off x="785786" y="2786058"/>
            <a:ext cx="7791796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1113" algn="ctr">
              <a:lnSpc>
                <a:spcPct val="100000"/>
              </a:lnSpc>
              <a:spcBef>
                <a:spcPts val="100"/>
              </a:spcBef>
            </a:pPr>
            <a:r>
              <a:rPr lang="ru-RU" sz="5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Надежность баз данных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Лекция 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233624" y="6248400"/>
            <a:ext cx="1161826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994" y="643354"/>
            <a:ext cx="70980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pc="-20" dirty="0" smtClean="0">
                <a:solidFill>
                  <a:schemeClr val="bg1"/>
                </a:solidFill>
              </a:rPr>
              <a:t>2</a:t>
            </a:r>
            <a:r>
              <a:rPr lang="ru-RU" sz="4400" spc="-20" dirty="0" smtClean="0">
                <a:solidFill>
                  <a:schemeClr val="bg1"/>
                </a:solidFill>
              </a:rPr>
              <a:t>.3. Контрольные точки</a:t>
            </a:r>
            <a:endParaRPr sz="44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5720" y="2214554"/>
            <a:ext cx="4572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just"/>
            <a:r>
              <a:rPr lang="ru-RU" dirty="0" smtClean="0">
                <a:solidFill>
                  <a:srgbClr val="FF0000"/>
                </a:solidFill>
              </a:rPr>
              <a:t>Механизм контрольных точек (КТ) предназначен </a:t>
            </a:r>
            <a:r>
              <a:rPr lang="ru-RU" dirty="0">
                <a:solidFill>
                  <a:srgbClr val="FF0000"/>
                </a:solidFill>
              </a:rPr>
              <a:t>для сокращения объема журнала</a:t>
            </a:r>
            <a:r>
              <a:rPr lang="ru-RU" dirty="0" smtClean="0">
                <a:solidFill>
                  <a:srgbClr val="FF0000"/>
                </a:solidFill>
              </a:rPr>
              <a:t>, который </a:t>
            </a:r>
            <a:r>
              <a:rPr lang="ru-RU" dirty="0">
                <a:solidFill>
                  <a:srgbClr val="FF0000"/>
                </a:solidFill>
              </a:rPr>
              <a:t>просматривается при </a:t>
            </a:r>
            <a:r>
              <a:rPr lang="ru-RU" dirty="0" smtClean="0">
                <a:solidFill>
                  <a:srgbClr val="FF0000"/>
                </a:solidFill>
              </a:rPr>
              <a:t>восстановлении.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4282" y="350043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dirty="0"/>
              <a:t>Журнальная запись </a:t>
            </a:r>
            <a:r>
              <a:rPr lang="ru-RU" dirty="0" smtClean="0"/>
              <a:t>CHECKPOINT содержит </a:t>
            </a:r>
            <a:r>
              <a:rPr lang="ru-RU" b="1" dirty="0"/>
              <a:t>список активных транзакций и список </a:t>
            </a:r>
            <a:r>
              <a:rPr lang="ru-RU" b="1" dirty="0" smtClean="0"/>
              <a:t>страниц</a:t>
            </a:r>
            <a:r>
              <a:rPr lang="ru-RU" dirty="0"/>
              <a:t>, состояние которых в оперативной памяти отличается от состояния на </a:t>
            </a:r>
            <a:r>
              <a:rPr lang="ru-RU" dirty="0" smtClean="0"/>
              <a:t>диске. </a:t>
            </a:r>
          </a:p>
          <a:p>
            <a:r>
              <a:rPr lang="ru-RU" dirty="0" smtClean="0"/>
              <a:t>После выталкивания записи о КТ фоновый процесс записи копирует все изменения из этого списка на диск. При этом нормальная </a:t>
            </a:r>
            <a:r>
              <a:rPr lang="ru-RU" dirty="0"/>
              <a:t>работа системы продолжается.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000628" y="2571744"/>
            <a:ext cx="39290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Если </a:t>
            </a:r>
            <a:r>
              <a:rPr lang="ru-RU" dirty="0"/>
              <a:t>при этом страницы, </a:t>
            </a:r>
            <a:r>
              <a:rPr lang="ru-RU" dirty="0" smtClean="0"/>
              <a:t>включенные в </a:t>
            </a:r>
            <a:r>
              <a:rPr lang="ru-RU" dirty="0"/>
              <a:t>список, будут изменены новыми транзакциями, эти изменения попадут </a:t>
            </a:r>
            <a:r>
              <a:rPr lang="ru-RU" dirty="0" smtClean="0"/>
              <a:t>на диск</a:t>
            </a:r>
            <a:r>
              <a:rPr lang="ru-RU" dirty="0"/>
              <a:t>. Изменения на страницах, не включенных в список, будут учтены в </a:t>
            </a:r>
            <a:r>
              <a:rPr lang="ru-RU" dirty="0" smtClean="0"/>
              <a:t>следующей </a:t>
            </a:r>
            <a:r>
              <a:rPr lang="ru-RU" dirty="0"/>
              <a:t>контрольной точке.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324142" y="5578510"/>
            <a:ext cx="4438858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Когда копирование страниц, включенных в КТ, заканчивается,  в </a:t>
            </a:r>
            <a:r>
              <a:rPr lang="ru-RU" dirty="0"/>
              <a:t>журнал заносится запись о завершении </a:t>
            </a:r>
            <a:r>
              <a:rPr lang="ru-RU" dirty="0" smtClean="0"/>
              <a:t>КТ.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8891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994" y="643354"/>
            <a:ext cx="70980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pc="-20" dirty="0" smtClean="0">
                <a:solidFill>
                  <a:schemeClr val="bg1"/>
                </a:solidFill>
              </a:rPr>
              <a:t>3</a:t>
            </a:r>
            <a:r>
              <a:rPr lang="ru-RU" sz="4400" spc="-20" dirty="0" smtClean="0">
                <a:solidFill>
                  <a:schemeClr val="bg1"/>
                </a:solidFill>
              </a:rPr>
              <a:t>. Разрушение носителя</a:t>
            </a:r>
            <a:endParaRPr sz="44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928802"/>
            <a:ext cx="4267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    Для предотвращения потери </a:t>
            </a:r>
            <a:r>
              <a:rPr lang="ru-RU" dirty="0"/>
              <a:t>данных в случае разрушения носителя</a:t>
            </a:r>
            <a:r>
              <a:rPr lang="ru-RU" dirty="0" smtClean="0"/>
              <a:t>, необходимо </a:t>
            </a:r>
            <a:r>
              <a:rPr lang="ru-RU" dirty="0"/>
              <a:t>периодическое создание резервных копий. </a:t>
            </a:r>
            <a:endParaRPr lang="ru-RU" dirty="0" smtClean="0"/>
          </a:p>
          <a:p>
            <a:pPr algn="just"/>
            <a:r>
              <a:rPr lang="ru-RU" dirty="0" smtClean="0"/>
              <a:t>    Существует большое разнообразие </a:t>
            </a:r>
            <a:r>
              <a:rPr lang="ru-RU" dirty="0"/>
              <a:t>методов создания резервных копий, </a:t>
            </a:r>
            <a:r>
              <a:rPr lang="ru-RU" dirty="0" smtClean="0"/>
              <a:t>различающихся </a:t>
            </a:r>
            <a:r>
              <a:rPr lang="ru-RU" dirty="0" smtClean="0"/>
              <a:t>: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 сложности</a:t>
            </a:r>
            <a:r>
              <a:rPr lang="ru-RU" dirty="0"/>
              <a:t>,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полноте </a:t>
            </a:r>
            <a:r>
              <a:rPr lang="ru-RU" dirty="0"/>
              <a:t>восстановления ,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 </a:t>
            </a:r>
            <a:r>
              <a:rPr lang="ru-RU" dirty="0"/>
              <a:t>стоимости.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572000" y="2590800"/>
            <a:ext cx="43434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/>
              <a:t>1. </a:t>
            </a:r>
            <a:r>
              <a:rPr lang="ru-RU" b="1" dirty="0" smtClean="0"/>
              <a:t>Простые</a:t>
            </a:r>
            <a:r>
              <a:rPr lang="ru-RU" dirty="0" smtClean="0"/>
              <a:t> </a:t>
            </a:r>
            <a:r>
              <a:rPr lang="ru-RU" b="1" dirty="0"/>
              <a:t>методы</a:t>
            </a:r>
            <a:r>
              <a:rPr lang="ru-RU" dirty="0"/>
              <a:t> создания копий обеспечивают восстановление </a:t>
            </a:r>
            <a:r>
              <a:rPr lang="ru-RU" dirty="0" smtClean="0"/>
              <a:t>БД в </a:t>
            </a:r>
            <a:r>
              <a:rPr lang="ru-RU" dirty="0"/>
              <a:t>состояние, которое было на момент </a:t>
            </a:r>
            <a:r>
              <a:rPr lang="ru-RU" dirty="0" smtClean="0"/>
              <a:t>создания </a:t>
            </a:r>
            <a:r>
              <a:rPr lang="ru-RU" dirty="0"/>
              <a:t>резервной копии. При этом </a:t>
            </a:r>
            <a:r>
              <a:rPr lang="ru-RU" dirty="0" smtClean="0"/>
              <a:t>все изменения</a:t>
            </a:r>
            <a:r>
              <a:rPr lang="ru-RU" dirty="0"/>
              <a:t>, выполненные после создания копии до отказа, будут потеряны.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8600" y="4953000"/>
            <a:ext cx="86868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/>
              <a:t>2. Более </a:t>
            </a:r>
            <a:r>
              <a:rPr lang="ru-RU" b="1" dirty="0"/>
              <a:t>сложные методы </a:t>
            </a:r>
            <a:r>
              <a:rPr lang="ru-RU" dirty="0"/>
              <a:t>предполагают (в дополнение к копированию самой </a:t>
            </a:r>
            <a:r>
              <a:rPr lang="ru-RU" dirty="0" smtClean="0"/>
              <a:t>БД) </a:t>
            </a:r>
            <a:r>
              <a:rPr lang="ru-RU" dirty="0"/>
              <a:t>хранение </a:t>
            </a:r>
            <a:r>
              <a:rPr lang="ru-RU" b="1" dirty="0"/>
              <a:t>журнала </a:t>
            </a:r>
            <a:r>
              <a:rPr lang="ru-RU" dirty="0"/>
              <a:t>транзакций. Для приведения системы в рабочее</a:t>
            </a:r>
          </a:p>
          <a:p>
            <a:r>
              <a:rPr lang="ru-RU" dirty="0"/>
              <a:t>состояние после разрушения носителя необходимо восстановить </a:t>
            </a:r>
            <a:r>
              <a:rPr lang="ru-RU" dirty="0" smtClean="0"/>
              <a:t>БД с </a:t>
            </a:r>
            <a:r>
              <a:rPr lang="ru-RU" dirty="0"/>
              <a:t>последней резервной копии и затем выполнить рестарт системы с </a:t>
            </a:r>
            <a:r>
              <a:rPr lang="ru-RU" dirty="0" smtClean="0"/>
              <a:t>использованием </a:t>
            </a:r>
            <a:r>
              <a:rPr lang="ru-RU" dirty="0"/>
              <a:t>всех файлов журнала, записанных после создания этой резервной </a:t>
            </a:r>
            <a:r>
              <a:rPr lang="ru-RU" dirty="0" smtClean="0"/>
              <a:t>копии </a:t>
            </a:r>
            <a:r>
              <a:rPr lang="ru-RU" dirty="0"/>
              <a:t>(а не с контрольной точки, как при отказе сервера).</a:t>
            </a:r>
          </a:p>
        </p:txBody>
      </p:sp>
    </p:spTree>
    <p:extLst>
      <p:ext uri="{BB962C8B-B14F-4D97-AF65-F5344CB8AC3E}">
        <p14:creationId xmlns:p14="http://schemas.microsoft.com/office/powerpoint/2010/main" xmlns="" val="241490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14282" y="1502688"/>
            <a:ext cx="499110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    </a:t>
            </a:r>
            <a:r>
              <a:rPr lang="ru-RU" b="1" dirty="0" smtClean="0"/>
              <a:t>Основные метрики</a:t>
            </a:r>
            <a:r>
              <a:rPr lang="ru-RU" dirty="0"/>
              <a:t>, </a:t>
            </a:r>
            <a:r>
              <a:rPr lang="ru-RU" dirty="0" smtClean="0"/>
              <a:t>характеризующие </a:t>
            </a:r>
            <a:r>
              <a:rPr lang="ru-RU" dirty="0"/>
              <a:t>качество процедур </a:t>
            </a:r>
            <a:r>
              <a:rPr lang="ru-RU" dirty="0" smtClean="0"/>
              <a:t>восстановления:</a:t>
            </a:r>
          </a:p>
          <a:p>
            <a:pPr algn="just"/>
            <a:r>
              <a:rPr lang="ru-RU" b="1" dirty="0" smtClean="0"/>
              <a:t>Время восстановления.</a:t>
            </a:r>
            <a:r>
              <a:rPr lang="ru-RU" dirty="0" smtClean="0"/>
              <a:t> Измеряется от начала процедуры восстановления до начала </a:t>
            </a:r>
            <a:r>
              <a:rPr lang="ru-RU" dirty="0"/>
              <a:t>обработки новых транзакций. Время восстановления может </a:t>
            </a:r>
            <a:r>
              <a:rPr lang="ru-RU" dirty="0" smtClean="0"/>
              <a:t>варьироваться </a:t>
            </a:r>
            <a:r>
              <a:rPr lang="ru-RU" dirty="0"/>
              <a:t>от нескольких часов для простых методов до долей секунды </a:t>
            </a:r>
            <a:r>
              <a:rPr lang="ru-RU" dirty="0" smtClean="0"/>
              <a:t>для </a:t>
            </a:r>
            <a:r>
              <a:rPr lang="ru-RU" dirty="0" smtClean="0"/>
              <a:t>сложных, </a:t>
            </a:r>
            <a:r>
              <a:rPr lang="ru-RU" dirty="0"/>
              <a:t>и непосредственно влияет на характеристику доступности </a:t>
            </a:r>
            <a:r>
              <a:rPr lang="ru-RU" dirty="0" smtClean="0"/>
              <a:t>системы</a:t>
            </a:r>
            <a:r>
              <a:rPr lang="ru-RU" dirty="0"/>
              <a:t>.</a:t>
            </a:r>
          </a:p>
          <a:p>
            <a:pPr algn="just"/>
            <a:r>
              <a:rPr lang="ru-RU" b="1" dirty="0"/>
              <a:t>Выживаемость</a:t>
            </a:r>
            <a:r>
              <a:rPr lang="ru-RU" b="1" dirty="0" smtClean="0"/>
              <a:t>.</a:t>
            </a:r>
            <a:r>
              <a:rPr lang="ru-RU" dirty="0" smtClean="0"/>
              <a:t> Обозначает </a:t>
            </a:r>
            <a:r>
              <a:rPr lang="ru-RU" dirty="0"/>
              <a:t>количество разрушений носителя, которое </a:t>
            </a:r>
            <a:r>
              <a:rPr lang="ru-RU" dirty="0" smtClean="0"/>
              <a:t>приводит </a:t>
            </a:r>
            <a:r>
              <a:rPr lang="ru-RU" dirty="0"/>
              <a:t>к потере данных. Эта характеристика не обязательно совпадает с </a:t>
            </a:r>
            <a:r>
              <a:rPr lang="ru-RU" dirty="0" smtClean="0"/>
              <a:t>количеством </a:t>
            </a:r>
            <a:r>
              <a:rPr lang="ru-RU" dirty="0"/>
              <a:t>копий, т. к. процедура восстановления может включать </a:t>
            </a:r>
            <a:r>
              <a:rPr lang="ru-RU" dirty="0" smtClean="0"/>
              <a:t>создание </a:t>
            </a:r>
            <a:r>
              <a:rPr lang="ru-RU" dirty="0"/>
              <a:t>новой резервной копии, что делает ее более дорогостоящей и </a:t>
            </a:r>
            <a:r>
              <a:rPr lang="ru-RU" dirty="0" smtClean="0"/>
              <a:t>более продолжительной</a:t>
            </a:r>
            <a:r>
              <a:rPr lang="ru-RU" dirty="0"/>
              <a:t>, но обеспечивает более высокую выживаемость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7620000" y="381000"/>
            <a:ext cx="1161826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994" y="643354"/>
            <a:ext cx="70980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pc="-20" dirty="0" smtClean="0">
                <a:solidFill>
                  <a:schemeClr val="bg1"/>
                </a:solidFill>
              </a:rPr>
              <a:t>3</a:t>
            </a:r>
            <a:r>
              <a:rPr lang="ru-RU" sz="4400" spc="-20" dirty="0" smtClean="0">
                <a:solidFill>
                  <a:schemeClr val="bg1"/>
                </a:solidFill>
              </a:rPr>
              <a:t>. Разрушение носителя</a:t>
            </a:r>
            <a:endParaRPr sz="4400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286380" y="2357430"/>
            <a:ext cx="364330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Задержка</a:t>
            </a:r>
            <a:r>
              <a:rPr lang="ru-RU" dirty="0"/>
              <a:t>. Время</a:t>
            </a:r>
            <a:r>
              <a:rPr lang="ru-RU" dirty="0" smtClean="0"/>
              <a:t>, необходимое для распространения изменений по резервным копиям</a:t>
            </a:r>
            <a:r>
              <a:rPr lang="ru-RU" dirty="0"/>
              <a:t>, </a:t>
            </a:r>
            <a:r>
              <a:rPr lang="ru-RU" dirty="0" smtClean="0"/>
              <a:t>обеспечивающим выживаемость</a:t>
            </a:r>
            <a:r>
              <a:rPr lang="ru-RU" dirty="0"/>
              <a:t>. Для простых методов, не </a:t>
            </a:r>
            <a:r>
              <a:rPr lang="ru-RU" dirty="0" smtClean="0"/>
              <a:t>использующих </a:t>
            </a:r>
            <a:r>
              <a:rPr lang="ru-RU" dirty="0"/>
              <a:t>журнал, задержка равна интервалу между созданиями </a:t>
            </a:r>
            <a:r>
              <a:rPr lang="ru-RU" dirty="0" smtClean="0"/>
              <a:t>резервных </a:t>
            </a:r>
            <a:r>
              <a:rPr lang="ru-RU" dirty="0"/>
              <a:t>копий. В высоконадежных системах задержка измеряется </a:t>
            </a:r>
            <a:r>
              <a:rPr lang="ru-RU" dirty="0" smtClean="0"/>
              <a:t>долями </a:t>
            </a:r>
            <a:r>
              <a:rPr lang="ru-RU" dirty="0"/>
              <a:t>секунды.</a:t>
            </a:r>
          </a:p>
        </p:txBody>
      </p:sp>
    </p:spTree>
    <p:extLst>
      <p:ext uri="{BB962C8B-B14F-4D97-AF65-F5344CB8AC3E}">
        <p14:creationId xmlns:p14="http://schemas.microsoft.com/office/powerpoint/2010/main" xmlns="" val="39489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7620000" y="381000"/>
            <a:ext cx="1161826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994" y="643354"/>
            <a:ext cx="70980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pc="-20" dirty="0" smtClean="0">
                <a:solidFill>
                  <a:schemeClr val="bg1"/>
                </a:solidFill>
              </a:rPr>
              <a:t>3</a:t>
            </a:r>
            <a:r>
              <a:rPr lang="ru-RU" sz="4400" spc="-20" dirty="0" smtClean="0">
                <a:solidFill>
                  <a:schemeClr val="bg1"/>
                </a:solidFill>
              </a:rPr>
              <a:t>.1</a:t>
            </a:r>
            <a:r>
              <a:rPr lang="ru-RU" spc="-20" dirty="0">
                <a:solidFill>
                  <a:schemeClr val="bg1"/>
                </a:solidFill>
              </a:rPr>
              <a:t>. Экспорт и импорт</a:t>
            </a:r>
            <a:endParaRPr sz="44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7158" y="2571744"/>
            <a:ext cx="36290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Экспорт</a:t>
            </a:r>
            <a:r>
              <a:rPr lang="ru-RU" dirty="0" smtClean="0"/>
              <a:t> логической структуры БД </a:t>
            </a:r>
            <a:r>
              <a:rPr lang="ru-RU" dirty="0"/>
              <a:t>в какой-либо внешний формат. В системе </a:t>
            </a:r>
            <a:r>
              <a:rPr lang="ru-RU" dirty="0" err="1" smtClean="0"/>
              <a:t>PostgreSQL</a:t>
            </a:r>
            <a:r>
              <a:rPr lang="ru-RU" dirty="0" smtClean="0"/>
              <a:t> такой экспорт можно выполнить с помощью утилиты </a:t>
            </a:r>
            <a:r>
              <a:rPr lang="ru-RU" b="1" dirty="0" err="1" smtClean="0"/>
              <a:t>pg_dump</a:t>
            </a:r>
            <a:r>
              <a:rPr lang="ru-RU" b="1" dirty="0" smtClean="0"/>
              <a:t>.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14810" y="2500306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b="1" dirty="0" smtClean="0">
                <a:solidFill>
                  <a:srgbClr val="FF0000"/>
                </a:solidFill>
              </a:rPr>
              <a:t>Недостатки</a:t>
            </a:r>
            <a:r>
              <a:rPr lang="ru-RU" dirty="0" smtClean="0"/>
              <a:t>. Размещение </a:t>
            </a:r>
            <a:r>
              <a:rPr lang="ru-RU" dirty="0"/>
              <a:t>данных после восстановления экспортированной </a:t>
            </a:r>
            <a:r>
              <a:rPr lang="ru-RU" dirty="0" smtClean="0"/>
              <a:t>БД, скорее </a:t>
            </a:r>
            <a:r>
              <a:rPr lang="ru-RU" dirty="0"/>
              <a:t>всего, не будет совпадать с размещением в исходной БД, поэтому </a:t>
            </a:r>
            <a:r>
              <a:rPr lang="ru-RU" dirty="0" smtClean="0"/>
              <a:t>восстановление актуального состояния по журналу в этом случае </a:t>
            </a:r>
            <a:r>
              <a:rPr lang="ru-RU" dirty="0"/>
              <a:t>невозможно. </a:t>
            </a:r>
            <a:endParaRPr lang="ru-RU" dirty="0" smtClean="0"/>
          </a:p>
          <a:p>
            <a:pPr algn="just"/>
            <a:r>
              <a:rPr lang="ru-RU" dirty="0" smtClean="0"/>
              <a:t>  Задержка </a:t>
            </a:r>
            <a:r>
              <a:rPr lang="ru-RU" dirty="0"/>
              <a:t>может </a:t>
            </a:r>
            <a:r>
              <a:rPr lang="ru-RU" dirty="0" smtClean="0"/>
              <a:t>достигать значений</a:t>
            </a:r>
            <a:r>
              <a:rPr lang="ru-RU" dirty="0"/>
              <a:t>, равных интервалу времени между созданиями резервных копий.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00034" y="5357826"/>
            <a:ext cx="821537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Применяется для БД , </a:t>
            </a:r>
            <a:r>
              <a:rPr lang="ru-RU" dirty="0"/>
              <a:t>используемых только для разработки или тестирования приложений</a:t>
            </a:r>
            <a:r>
              <a:rPr lang="ru-RU" dirty="0" smtClean="0"/>
              <a:t>, когда </a:t>
            </a:r>
            <a:r>
              <a:rPr lang="ru-RU" dirty="0"/>
              <a:t>система не находится в производственной эксплуатации или </a:t>
            </a:r>
            <a:r>
              <a:rPr lang="ru-RU" dirty="0" smtClean="0"/>
              <a:t>приложение </a:t>
            </a:r>
            <a:r>
              <a:rPr lang="ru-RU" dirty="0"/>
              <a:t>является тиражируемым продуктом.</a:t>
            </a:r>
          </a:p>
        </p:txBody>
      </p:sp>
    </p:spTree>
    <p:extLst>
      <p:ext uri="{BB962C8B-B14F-4D97-AF65-F5344CB8AC3E}">
        <p14:creationId xmlns:p14="http://schemas.microsoft.com/office/powerpoint/2010/main" xmlns="" val="107594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7620000" y="381000"/>
            <a:ext cx="1161826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04800"/>
            <a:ext cx="86868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pc="-20" dirty="0" smtClean="0">
                <a:solidFill>
                  <a:schemeClr val="bg1"/>
                </a:solidFill>
              </a:rPr>
              <a:t>3</a:t>
            </a:r>
            <a:r>
              <a:rPr lang="ru-RU" sz="4400" spc="-20" dirty="0" smtClean="0">
                <a:solidFill>
                  <a:schemeClr val="bg1"/>
                </a:solidFill>
              </a:rPr>
              <a:t>.2</a:t>
            </a:r>
            <a:r>
              <a:rPr lang="ru-RU" spc="-20" dirty="0">
                <a:solidFill>
                  <a:schemeClr val="bg1"/>
                </a:solidFill>
              </a:rPr>
              <a:t>. Копирование с восстановлением по журналам</a:t>
            </a:r>
            <a:endParaRPr sz="44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28596" y="2786058"/>
            <a:ext cx="8429684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Если допустимые значения задержки не должны превышать долей секунды, </a:t>
            </a:r>
            <a:r>
              <a:rPr lang="ru-RU" dirty="0" smtClean="0">
                <a:solidFill>
                  <a:srgbClr val="FF0000"/>
                </a:solidFill>
              </a:rPr>
              <a:t>то методы </a:t>
            </a:r>
            <a:r>
              <a:rPr lang="ru-RU" dirty="0">
                <a:solidFill>
                  <a:srgbClr val="FF0000"/>
                </a:solidFill>
              </a:rPr>
              <a:t>на основе экспорта и импорта оказываются </a:t>
            </a:r>
            <a:r>
              <a:rPr lang="ru-RU" dirty="0" smtClean="0">
                <a:solidFill>
                  <a:srgbClr val="FF0000"/>
                </a:solidFill>
              </a:rPr>
              <a:t>непригодными!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4607" y="36576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dirty="0" smtClean="0"/>
              <a:t> </a:t>
            </a:r>
            <a:r>
              <a:rPr lang="ru-RU" b="1" dirty="0" smtClean="0"/>
              <a:t>Резервная копия </a:t>
            </a:r>
            <a:r>
              <a:rPr lang="ru-RU" dirty="0" smtClean="0"/>
              <a:t>- точный образ БД, зачастую в формате, непригодном  для непосредственного запуска сервера БД (возможно, в сжатом виде).</a:t>
            </a:r>
          </a:p>
          <a:p>
            <a:pPr algn="just"/>
            <a:r>
              <a:rPr lang="ru-RU" b="1" dirty="0" smtClean="0"/>
              <a:t>Дополнительно</a:t>
            </a:r>
            <a:r>
              <a:rPr lang="ru-RU" dirty="0" smtClean="0"/>
              <a:t> необходимо сохранять все данные, записываемые при нормальной работе системы в журнал транзакций.</a:t>
            </a:r>
            <a:endParaRPr lang="ru-RU" dirty="0"/>
          </a:p>
        </p:txBody>
      </p:sp>
      <p:sp>
        <p:nvSpPr>
          <p:cNvPr id="9" name="Стрелка вправо 8"/>
          <p:cNvSpPr/>
          <p:nvPr/>
        </p:nvSpPr>
        <p:spPr>
          <a:xfrm rot="5400000">
            <a:off x="1752600" y="5688925"/>
            <a:ext cx="381000" cy="4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818433" y="6172200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Сегменты журнала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429256" y="3714752"/>
            <a:ext cx="34290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Для того чтобы использовать </a:t>
            </a:r>
            <a:r>
              <a:rPr lang="ru-RU" dirty="0" smtClean="0"/>
              <a:t>резервные копии</a:t>
            </a:r>
            <a:r>
              <a:rPr lang="ru-RU" dirty="0"/>
              <a:t>, необходимо выполнить </a:t>
            </a:r>
            <a:r>
              <a:rPr lang="ru-RU" dirty="0" smtClean="0"/>
              <a:t>процедуру </a:t>
            </a:r>
            <a:r>
              <a:rPr lang="ru-RU" dirty="0"/>
              <a:t>архивирования сегментов журнала, до того как они будут удалены.</a:t>
            </a:r>
          </a:p>
        </p:txBody>
      </p:sp>
      <p:sp>
        <p:nvSpPr>
          <p:cNvPr id="12" name="Стрелка вправо 11"/>
          <p:cNvSpPr/>
          <p:nvPr/>
        </p:nvSpPr>
        <p:spPr>
          <a:xfrm rot="662984">
            <a:off x="4810579" y="390592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9617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7620000" y="381000"/>
            <a:ext cx="1161826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04800"/>
            <a:ext cx="86868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pc="-20" dirty="0" smtClean="0">
                <a:solidFill>
                  <a:schemeClr val="bg1"/>
                </a:solidFill>
              </a:rPr>
              <a:t>3</a:t>
            </a:r>
            <a:r>
              <a:rPr lang="ru-RU" sz="4400" spc="-20" dirty="0" smtClean="0">
                <a:solidFill>
                  <a:schemeClr val="bg1"/>
                </a:solidFill>
              </a:rPr>
              <a:t>.2</a:t>
            </a:r>
            <a:r>
              <a:rPr lang="ru-RU" spc="-20" dirty="0">
                <a:solidFill>
                  <a:schemeClr val="bg1"/>
                </a:solidFill>
              </a:rPr>
              <a:t>. Копирование с восстановлением по журналам</a:t>
            </a:r>
            <a:endParaRPr sz="44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8600" y="2057400"/>
            <a:ext cx="41148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b="1" dirty="0" smtClean="0">
                <a:solidFill>
                  <a:srgbClr val="FF0000"/>
                </a:solidFill>
              </a:rPr>
              <a:t>Методы </a:t>
            </a:r>
            <a:r>
              <a:rPr lang="ru-RU" b="1" dirty="0">
                <a:solidFill>
                  <a:srgbClr val="FF0000"/>
                </a:solidFill>
              </a:rPr>
              <a:t>создания резервной </a:t>
            </a:r>
            <a:r>
              <a:rPr lang="ru-RU" b="1" dirty="0" smtClean="0">
                <a:solidFill>
                  <a:srgbClr val="FF0000"/>
                </a:solidFill>
              </a:rPr>
              <a:t>БД</a:t>
            </a:r>
            <a:endParaRPr lang="ru-RU" b="1" dirty="0">
              <a:solidFill>
                <a:srgbClr val="FF0000"/>
              </a:solidFill>
            </a:endParaRPr>
          </a:p>
          <a:p>
            <a:pPr algn="just">
              <a:spcAft>
                <a:spcPts val="600"/>
              </a:spcAft>
            </a:pPr>
            <a:r>
              <a:rPr lang="ru-RU" dirty="0"/>
              <a:t>• Применение программ создания резервных копий, входящих в </a:t>
            </a:r>
            <a:r>
              <a:rPr lang="ru-RU" dirty="0" smtClean="0"/>
              <a:t>состав СУБД. Для создания такой копии не требуется останавливать нормальную работу </a:t>
            </a:r>
            <a:r>
              <a:rPr lang="ru-RU" dirty="0"/>
              <a:t>сервера </a:t>
            </a:r>
            <a:r>
              <a:rPr lang="ru-RU" dirty="0" smtClean="0"/>
              <a:t>БД.</a:t>
            </a:r>
            <a:endParaRPr lang="ru-RU" dirty="0"/>
          </a:p>
          <a:p>
            <a:pPr algn="just">
              <a:spcAft>
                <a:spcPts val="600"/>
              </a:spcAft>
            </a:pPr>
            <a:r>
              <a:rPr lang="ru-RU" dirty="0"/>
              <a:t>• Копирование файлов </a:t>
            </a:r>
            <a:r>
              <a:rPr lang="ru-RU" dirty="0" smtClean="0"/>
              <a:t>БД </a:t>
            </a:r>
            <a:r>
              <a:rPr lang="ru-RU" dirty="0"/>
              <a:t>(включая журнал транзакций) </a:t>
            </a:r>
            <a:r>
              <a:rPr lang="ru-RU" dirty="0" smtClean="0"/>
              <a:t>средствами ОС. </a:t>
            </a:r>
            <a:r>
              <a:rPr lang="ru-RU" dirty="0"/>
              <a:t>Такое копирование может в </a:t>
            </a:r>
            <a:r>
              <a:rPr lang="ru-RU" dirty="0" smtClean="0"/>
              <a:t>некоторых системах </a:t>
            </a:r>
            <a:r>
              <a:rPr lang="ru-RU" dirty="0"/>
              <a:t>работать быстрее, но для некоторых СУБД может </a:t>
            </a:r>
            <a:r>
              <a:rPr lang="ru-RU" dirty="0" smtClean="0"/>
              <a:t>требоваться остановка </a:t>
            </a:r>
            <a:r>
              <a:rPr lang="ru-RU" dirty="0"/>
              <a:t>сервера </a:t>
            </a:r>
            <a:r>
              <a:rPr lang="ru-RU" dirty="0" smtClean="0"/>
              <a:t>БД, что </a:t>
            </a:r>
            <a:r>
              <a:rPr lang="ru-RU" dirty="0"/>
              <a:t>влияет на доступность </a:t>
            </a:r>
            <a:r>
              <a:rPr lang="ru-RU" dirty="0" smtClean="0"/>
              <a:t>системы</a:t>
            </a:r>
            <a:r>
              <a:rPr lang="ru-RU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791200" y="2667000"/>
            <a:ext cx="1721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pg_basebackup</a:t>
            </a:r>
            <a:endParaRPr lang="ru-RU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4724400" y="2777364"/>
            <a:ext cx="7620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724400" y="3361989"/>
            <a:ext cx="4191001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Поскольку процедура восстановления предусматривает повторное внесение</a:t>
            </a:r>
          </a:p>
          <a:p>
            <a:pPr algn="just"/>
            <a:r>
              <a:rPr lang="ru-RU" dirty="0"/>
              <a:t>изменений по журналу в том порядке, в котором эти изменения выполнялись,</a:t>
            </a:r>
          </a:p>
          <a:p>
            <a:pPr algn="just"/>
            <a:r>
              <a:rPr lang="ru-RU" dirty="0"/>
              <a:t>возможно </a:t>
            </a:r>
            <a:r>
              <a:rPr lang="ru-RU" dirty="0">
                <a:solidFill>
                  <a:srgbClr val="FF0000"/>
                </a:solidFill>
              </a:rPr>
              <a:t>восстановление</a:t>
            </a:r>
            <a:r>
              <a:rPr lang="ru-RU" dirty="0"/>
              <a:t> не только последнего согласованного состояния </a:t>
            </a:r>
            <a:r>
              <a:rPr lang="ru-RU" dirty="0" smtClean="0"/>
              <a:t>БД до момента отказа, но и состояния </a:t>
            </a:r>
            <a:r>
              <a:rPr lang="ru-RU" b="1" dirty="0" smtClean="0"/>
              <a:t>на</a:t>
            </a:r>
            <a:r>
              <a:rPr lang="ru-RU" dirty="0" smtClean="0"/>
              <a:t> </a:t>
            </a:r>
            <a:r>
              <a:rPr lang="ru-RU" b="1" dirty="0" smtClean="0"/>
              <a:t>любой предшествующий момент</a:t>
            </a:r>
            <a:endParaRPr lang="ru-RU" b="1" dirty="0"/>
          </a:p>
          <a:p>
            <a:pPr algn="just"/>
            <a:r>
              <a:rPr lang="ru-RU" dirty="0"/>
              <a:t>времени (после завершения записи резервной копии). </a:t>
            </a:r>
          </a:p>
        </p:txBody>
      </p:sp>
    </p:spTree>
    <p:extLst>
      <p:ext uri="{BB962C8B-B14F-4D97-AF65-F5344CB8AC3E}">
        <p14:creationId xmlns:p14="http://schemas.microsoft.com/office/powerpoint/2010/main" xmlns="" val="351481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7620000" y="381000"/>
            <a:ext cx="1161826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643354"/>
            <a:ext cx="8153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pc="-20" dirty="0" smtClean="0">
                <a:solidFill>
                  <a:schemeClr val="bg1"/>
                </a:solidFill>
              </a:rPr>
              <a:t>3</a:t>
            </a:r>
            <a:r>
              <a:rPr lang="ru-RU" sz="4400" spc="-20" dirty="0" smtClean="0">
                <a:solidFill>
                  <a:schemeClr val="bg1"/>
                </a:solidFill>
              </a:rPr>
              <a:t>.3</a:t>
            </a:r>
            <a:r>
              <a:rPr lang="ru-RU" spc="-20" dirty="0">
                <a:solidFill>
                  <a:schemeClr val="bg1"/>
                </a:solidFill>
              </a:rPr>
              <a:t>. Резервные серверы </a:t>
            </a:r>
            <a:r>
              <a:rPr lang="ru-RU" spc="-20" dirty="0" smtClean="0">
                <a:solidFill>
                  <a:schemeClr val="bg1"/>
                </a:solidFill>
              </a:rPr>
              <a:t>БД</a:t>
            </a:r>
            <a:endParaRPr sz="44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8600" y="2044005"/>
            <a:ext cx="35052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rgbClr val="FF0000"/>
                </a:solidFill>
              </a:rPr>
              <a:t>Большое время </a:t>
            </a:r>
            <a:r>
              <a:rPr lang="ru-RU" dirty="0">
                <a:solidFill>
                  <a:srgbClr val="FF0000"/>
                </a:solidFill>
              </a:rPr>
              <a:t>восстановления отрицательно влияет </a:t>
            </a:r>
            <a:r>
              <a:rPr lang="ru-RU" dirty="0" smtClean="0">
                <a:solidFill>
                  <a:srgbClr val="FF0000"/>
                </a:solidFill>
              </a:rPr>
              <a:t>на характеристику доступности!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43400" y="2743200"/>
            <a:ext cx="46482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Для того чтобы исключить время копирования всей </a:t>
            </a:r>
            <a:r>
              <a:rPr lang="ru-RU" dirty="0" smtClean="0"/>
              <a:t>БД, резервные копии </a:t>
            </a:r>
            <a:r>
              <a:rPr lang="ru-RU" dirty="0"/>
              <a:t>создаются в обычном формате </a:t>
            </a:r>
            <a:r>
              <a:rPr lang="ru-RU" dirty="0" smtClean="0"/>
              <a:t>БД и </a:t>
            </a:r>
            <a:r>
              <a:rPr lang="ru-RU" dirty="0"/>
              <a:t>на этой копии </a:t>
            </a:r>
            <a:r>
              <a:rPr lang="ru-RU" dirty="0" smtClean="0"/>
              <a:t>запускается </a:t>
            </a:r>
            <a:r>
              <a:rPr lang="ru-RU" dirty="0"/>
              <a:t>резервный сервер </a:t>
            </a:r>
            <a:r>
              <a:rPr lang="ru-RU" dirty="0" smtClean="0"/>
              <a:t>БД.</a:t>
            </a:r>
            <a:endParaRPr lang="ru-RU" dirty="0"/>
          </a:p>
        </p:txBody>
      </p:sp>
      <p:sp>
        <p:nvSpPr>
          <p:cNvPr id="7" name="Стрелка вправо 6"/>
          <p:cNvSpPr/>
          <p:nvPr/>
        </p:nvSpPr>
        <p:spPr>
          <a:xfrm rot="2373158">
            <a:off x="3869452" y="262304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343400" y="4114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dirty="0"/>
              <a:t>Создание и ведение таких серверов является одним из применений</a:t>
            </a:r>
          </a:p>
          <a:p>
            <a:pPr algn="just"/>
            <a:r>
              <a:rPr lang="ru-RU" dirty="0"/>
              <a:t>репликации </a:t>
            </a:r>
            <a:r>
              <a:rPr lang="ru-RU" dirty="0" smtClean="0"/>
              <a:t>БД.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28600" y="3380990"/>
            <a:ext cx="38694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Для применения любой схемы защиты от разрушений носителя с </a:t>
            </a:r>
            <a:r>
              <a:rPr lang="ru-RU" dirty="0" smtClean="0"/>
              <a:t>запасным сервером </a:t>
            </a:r>
            <a:r>
              <a:rPr lang="ru-RU" dirty="0"/>
              <a:t>требуется не менее чем вдвое большая </a:t>
            </a:r>
            <a:r>
              <a:rPr lang="ru-RU" dirty="0" smtClean="0"/>
              <a:t>конфигурация оборудования (как минимум два сервера, каждый из которых обладает производительностью, достаточной </a:t>
            </a:r>
            <a:r>
              <a:rPr lang="ru-RU" dirty="0"/>
              <a:t>для выполнения запросов прикладной системы в нормальном </a:t>
            </a:r>
            <a:r>
              <a:rPr lang="ru-RU" dirty="0" smtClean="0"/>
              <a:t>режиме </a:t>
            </a:r>
            <a:r>
              <a:rPr lang="ru-RU" dirty="0"/>
              <a:t>работы).</a:t>
            </a:r>
          </a:p>
        </p:txBody>
      </p:sp>
      <p:sp>
        <p:nvSpPr>
          <p:cNvPr id="10" name="Стрелка вправо 9"/>
          <p:cNvSpPr/>
          <p:nvPr/>
        </p:nvSpPr>
        <p:spPr>
          <a:xfrm rot="8511372">
            <a:off x="4038599" y="5181601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249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EA4E3CA9-9124-45B4-BD0B-EB3968AB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514600"/>
            <a:ext cx="8229600" cy="1252728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xmlns="" val="64353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0566" y="464592"/>
            <a:ext cx="566229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3600" spc="-20" dirty="0" smtClean="0">
                <a:solidFill>
                  <a:schemeClr val="bg1"/>
                </a:solidFill>
              </a:rPr>
              <a:t>Содержание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1538" y="1643050"/>
            <a:ext cx="7239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AutoNum type="arabicPeriod"/>
            </a:pPr>
            <a:r>
              <a:rPr lang="ru-RU" sz="2800" dirty="0" smtClean="0"/>
              <a:t>Восстановление после отказов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ru-RU" sz="2800" dirty="0" smtClean="0"/>
              <a:t>Отказы сервера БД</a:t>
            </a:r>
          </a:p>
          <a:p>
            <a:pPr lvl="1">
              <a:spcBef>
                <a:spcPts val="600"/>
              </a:spcBef>
            </a:pPr>
            <a:r>
              <a:rPr lang="ru-RU" sz="2800" dirty="0" smtClean="0"/>
              <a:t>2.1.  Журнал транзакций</a:t>
            </a:r>
          </a:p>
          <a:p>
            <a:pPr lvl="1">
              <a:spcBef>
                <a:spcPts val="600"/>
              </a:spcBef>
            </a:pPr>
            <a:r>
              <a:rPr lang="ru-RU" sz="2800" dirty="0" smtClean="0"/>
              <a:t>2.2. Рестарт сервера</a:t>
            </a:r>
          </a:p>
          <a:p>
            <a:pPr lvl="1">
              <a:spcBef>
                <a:spcPts val="600"/>
              </a:spcBef>
            </a:pPr>
            <a:r>
              <a:rPr lang="ru-RU" sz="2800" dirty="0" smtClean="0"/>
              <a:t>2.3. Контрольные точки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ru-RU" sz="2800" dirty="0" smtClean="0"/>
              <a:t>Разрушение носителя</a:t>
            </a:r>
          </a:p>
          <a:p>
            <a:pPr marL="452438">
              <a:spcBef>
                <a:spcPts val="600"/>
              </a:spcBef>
            </a:pPr>
            <a:r>
              <a:rPr lang="ru-RU" sz="2800" dirty="0" smtClean="0"/>
              <a:t>3.1. Экспорт и импорт</a:t>
            </a:r>
          </a:p>
          <a:p>
            <a:pPr marL="452438">
              <a:spcBef>
                <a:spcPts val="600"/>
              </a:spcBef>
            </a:pPr>
            <a:r>
              <a:rPr lang="ru-RU" sz="2800" dirty="0" smtClean="0"/>
              <a:t>3.2. Копирование с восстановлением</a:t>
            </a:r>
          </a:p>
          <a:p>
            <a:pPr marL="452438">
              <a:spcBef>
                <a:spcPts val="600"/>
              </a:spcBef>
            </a:pPr>
            <a:r>
              <a:rPr lang="ru-RU" sz="2800" dirty="0" smtClean="0"/>
              <a:t>3.3. Резервные серверы БД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662" y="571480"/>
            <a:ext cx="7098061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3600" spc="-20" dirty="0" smtClean="0">
                <a:solidFill>
                  <a:schemeClr val="bg1"/>
                </a:solidFill>
              </a:rPr>
              <a:t>1. </a:t>
            </a:r>
            <a:r>
              <a:rPr lang="ru-RU" sz="3600" dirty="0"/>
              <a:t>Восстановление после </a:t>
            </a:r>
            <a:r>
              <a:rPr lang="ru-RU" sz="3600" dirty="0" smtClean="0"/>
              <a:t>отказов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209800"/>
            <a:ext cx="388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</a:rPr>
              <a:t>Задача: </a:t>
            </a:r>
            <a:r>
              <a:rPr lang="ru-RU" sz="2000" b="1" dirty="0" smtClean="0"/>
              <a:t>обеспечение </a:t>
            </a:r>
            <a:r>
              <a:rPr lang="ru-RU" sz="2000" b="1" dirty="0"/>
              <a:t>сохранности данных, </a:t>
            </a:r>
            <a:r>
              <a:rPr lang="ru-RU" sz="2000" b="1" dirty="0" smtClean="0"/>
              <a:t>при этом </a:t>
            </a:r>
            <a:r>
              <a:rPr lang="ru-RU" sz="2000" b="1" dirty="0"/>
              <a:t>данные должны оставаться в корректном состоянии.</a:t>
            </a:r>
            <a:r>
              <a:rPr lang="ru-RU" sz="2000" b="1" dirty="0">
                <a:solidFill>
                  <a:srgbClr val="FF0000"/>
                </a:solidFill>
              </a:rPr>
              <a:t> </a:t>
            </a:r>
            <a:endParaRPr lang="ru-RU" sz="2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38400" y="3886200"/>
            <a:ext cx="5715000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b="1" dirty="0" smtClean="0"/>
              <a:t>Категории отказов СУБД</a:t>
            </a:r>
            <a:r>
              <a:rPr lang="ru-RU" sz="2400" dirty="0" smtClean="0"/>
              <a:t> :</a:t>
            </a:r>
            <a:endParaRPr lang="ru-RU" sz="24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отказы транзакций и приложений;</a:t>
            </a:r>
            <a:endParaRPr lang="ru-RU" sz="24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отказы сервера;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разрушение носителей.</a:t>
            </a:r>
          </a:p>
        </p:txBody>
      </p:sp>
    </p:spTree>
    <p:extLst>
      <p:ext uri="{BB962C8B-B14F-4D97-AF65-F5344CB8AC3E}">
        <p14:creationId xmlns:p14="http://schemas.microsoft.com/office/powerpoint/2010/main" xmlns="" val="1567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994" y="643354"/>
            <a:ext cx="7098061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3600" spc="-20" dirty="0">
                <a:solidFill>
                  <a:schemeClr val="bg1"/>
                </a:solidFill>
              </a:rPr>
              <a:t>2</a:t>
            </a:r>
            <a:r>
              <a:rPr lang="ru-RU" sz="3600" spc="-20" dirty="0" smtClean="0">
                <a:solidFill>
                  <a:schemeClr val="bg1"/>
                </a:solidFill>
              </a:rPr>
              <a:t>.1. </a:t>
            </a:r>
            <a:r>
              <a:rPr lang="ru-RU" sz="3600" dirty="0"/>
              <a:t>Журнал транзакций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6800" y="1501914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Записи заносятся в журнал </a:t>
            </a:r>
            <a:r>
              <a:rPr lang="ru-RU" sz="2000" b="1" dirty="0">
                <a:solidFill>
                  <a:srgbClr val="FF0000"/>
                </a:solidFill>
              </a:rPr>
              <a:t>строго последовательно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267200" y="2514600"/>
            <a:ext cx="4682532" cy="42780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b="1" dirty="0" smtClean="0"/>
              <a:t>Правила ведения журнала (опережающая запись, </a:t>
            </a:r>
            <a:r>
              <a:rPr lang="en-US" b="1" dirty="0"/>
              <a:t>write-ahead logging, </a:t>
            </a:r>
            <a:r>
              <a:rPr lang="en-US" b="1" dirty="0">
                <a:solidFill>
                  <a:srgbClr val="FF0000"/>
                </a:solidFill>
              </a:rPr>
              <a:t>WAL</a:t>
            </a:r>
            <a:r>
              <a:rPr lang="ru-RU" b="1" dirty="0" smtClean="0"/>
              <a:t>)</a:t>
            </a:r>
            <a:r>
              <a:rPr lang="ru-RU" dirty="0" smtClean="0"/>
              <a:t>:</a:t>
            </a:r>
            <a:endParaRPr lang="ru-RU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WAL1</a:t>
            </a:r>
            <a:r>
              <a:rPr lang="en-US" dirty="0" smtClean="0"/>
              <a:t>: </a:t>
            </a:r>
            <a:r>
              <a:rPr lang="ru-RU" dirty="0" smtClean="0"/>
              <a:t>записи,</a:t>
            </a:r>
            <a:r>
              <a:rPr lang="en-US" dirty="0" smtClean="0"/>
              <a:t> </a:t>
            </a:r>
            <a:r>
              <a:rPr lang="ru-RU" dirty="0" smtClean="0"/>
              <a:t>регистрирующие</a:t>
            </a:r>
            <a:r>
              <a:rPr lang="en-US" dirty="0" smtClean="0"/>
              <a:t> </a:t>
            </a:r>
            <a:r>
              <a:rPr lang="ru-RU" dirty="0" smtClean="0"/>
              <a:t>любые</a:t>
            </a:r>
            <a:r>
              <a:rPr lang="en-US" dirty="0" smtClean="0"/>
              <a:t> </a:t>
            </a:r>
            <a:r>
              <a:rPr lang="ru-RU" dirty="0" smtClean="0"/>
              <a:t>изменения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БД, должны быть занесены </a:t>
            </a:r>
            <a:r>
              <a:rPr lang="ru-RU" dirty="0"/>
              <a:t>в журнал и вытолкнуты на диск, до того как сами эти </a:t>
            </a:r>
            <a:r>
              <a:rPr lang="ru-RU" dirty="0" smtClean="0"/>
              <a:t>изменения </a:t>
            </a:r>
            <a:r>
              <a:rPr lang="ru-RU" dirty="0"/>
              <a:t>(в </a:t>
            </a:r>
            <a:r>
              <a:rPr lang="ru-RU" dirty="0" smtClean="0"/>
              <a:t>БД) </a:t>
            </a:r>
            <a:r>
              <a:rPr lang="ru-RU" dirty="0"/>
              <a:t>попадут на </a:t>
            </a:r>
            <a:r>
              <a:rPr lang="ru-RU" dirty="0" smtClean="0"/>
              <a:t>диск;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WAL2</a:t>
            </a:r>
            <a:r>
              <a:rPr lang="ru-RU" dirty="0" smtClean="0"/>
              <a:t>: информация о фиксации транзакций в журнале должна быть вытолкнута на диск раньше, чем завершится операция фиксации, и раньше, чем приложение получит информацию о том, что фиксация выполнена успешно</a:t>
            </a:r>
            <a:r>
              <a:rPr lang="ru-RU" dirty="0"/>
              <a:t>.</a:t>
            </a:r>
            <a:endParaRPr lang="ru-RU" dirty="0" smtClean="0"/>
          </a:p>
        </p:txBody>
      </p:sp>
      <p:sp>
        <p:nvSpPr>
          <p:cNvPr id="5" name="Стрелка вправо 4"/>
          <p:cNvSpPr/>
          <p:nvPr/>
        </p:nvSpPr>
        <p:spPr>
          <a:xfrm rot="9958059">
            <a:off x="3913284" y="1963113"/>
            <a:ext cx="1263588" cy="24962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70468" y="2068697"/>
            <a:ext cx="338713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Уникальный идентификатор </a:t>
            </a:r>
            <a:r>
              <a:rPr lang="ru-RU" dirty="0"/>
              <a:t>LSN (</a:t>
            </a:r>
            <a:r>
              <a:rPr lang="ru-RU" dirty="0" err="1"/>
              <a:t>log</a:t>
            </a:r>
            <a:r>
              <a:rPr lang="ru-RU" dirty="0"/>
              <a:t> </a:t>
            </a:r>
            <a:r>
              <a:rPr lang="ru-RU" dirty="0" err="1"/>
              <a:t>sequence</a:t>
            </a:r>
            <a:r>
              <a:rPr lang="ru-RU" dirty="0"/>
              <a:t> </a:t>
            </a:r>
            <a:r>
              <a:rPr lang="ru-RU" dirty="0" err="1"/>
              <a:t>number</a:t>
            </a:r>
            <a:r>
              <a:rPr lang="ru-RU" dirty="0" smtClean="0"/>
              <a:t>), тип </a:t>
            </a:r>
            <a:r>
              <a:rPr lang="en-US" b="1" dirty="0" err="1" smtClean="0"/>
              <a:t>pg_lsn</a:t>
            </a:r>
            <a:r>
              <a:rPr lang="ru-RU" dirty="0" smtClean="0"/>
              <a:t>, 8 байтов – смещение записи от начала журнала.</a:t>
            </a:r>
          </a:p>
          <a:p>
            <a:pPr marL="342900" indent="-342900">
              <a:buAutoNum type="arabicPeriod"/>
            </a:pPr>
            <a:r>
              <a:rPr lang="ru-RU" dirty="0" smtClean="0"/>
              <a:t>Вариант формата: 4 байта - № файла журнала, 4 байта – смещение в файле.</a:t>
            </a:r>
          </a:p>
          <a:p>
            <a:pPr marL="342900" indent="-342900">
              <a:buAutoNum type="arabicPeriod"/>
            </a:pPr>
            <a:r>
              <a:rPr lang="ru-RU" dirty="0" smtClean="0"/>
              <a:t>Типы записей: </a:t>
            </a:r>
            <a:r>
              <a:rPr lang="en-US" dirty="0" smtClean="0"/>
              <a:t>BEGIN</a:t>
            </a:r>
            <a:r>
              <a:rPr lang="ru-RU" dirty="0" smtClean="0"/>
              <a:t>*</a:t>
            </a:r>
            <a:r>
              <a:rPr lang="en-US" dirty="0" smtClean="0"/>
              <a:t>, COMMIT, ROLLBACK, UNDO</a:t>
            </a:r>
            <a:r>
              <a:rPr lang="ru-RU" dirty="0" smtClean="0"/>
              <a:t>*</a:t>
            </a:r>
            <a:r>
              <a:rPr lang="en-US" dirty="0" smtClean="0"/>
              <a:t>, REDO, CHECKPOINT</a:t>
            </a:r>
            <a:r>
              <a:rPr lang="ru-RU" dirty="0" smtClean="0"/>
              <a:t>, создание резервных копий, файлов и </a:t>
            </a:r>
            <a:r>
              <a:rPr lang="ru-RU" dirty="0" err="1" smtClean="0"/>
              <a:t>др</a:t>
            </a:r>
            <a:r>
              <a:rPr lang="en-US" dirty="0" smtClean="0"/>
              <a:t>.</a:t>
            </a:r>
            <a:endParaRPr lang="ru-RU" dirty="0" smtClean="0"/>
          </a:p>
          <a:p>
            <a:pPr marL="342900" indent="-342900">
              <a:buAutoNum type="arabicPeriod"/>
            </a:pPr>
            <a:endParaRPr lang="ru-RU" dirty="0"/>
          </a:p>
          <a:p>
            <a:r>
              <a:rPr lang="ru-RU" dirty="0" smtClean="0"/>
              <a:t>* в </a:t>
            </a:r>
            <a:r>
              <a:rPr lang="en-US" dirty="0"/>
              <a:t>PG </a:t>
            </a:r>
            <a:r>
              <a:rPr lang="ru-RU" dirty="0"/>
              <a:t>не </a:t>
            </a:r>
            <a:r>
              <a:rPr lang="ru-RU" dirty="0" smtClean="0"/>
              <a:t>применяется.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7561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158" y="500042"/>
            <a:ext cx="8501122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3600" spc="-20" dirty="0" smtClean="0">
                <a:solidFill>
                  <a:schemeClr val="bg1"/>
                </a:solidFill>
              </a:rPr>
              <a:t>2.1</a:t>
            </a:r>
            <a:r>
              <a:rPr lang="ru-RU" sz="3600" spc="-20" dirty="0" smtClean="0">
                <a:solidFill>
                  <a:schemeClr val="bg1"/>
                </a:solidFill>
              </a:rPr>
              <a:t>. </a:t>
            </a:r>
            <a:r>
              <a:rPr lang="ru-RU" sz="3600" dirty="0"/>
              <a:t>Журнал </a:t>
            </a:r>
            <a:r>
              <a:rPr lang="ru-RU" sz="3600" dirty="0" smtClean="0"/>
              <a:t>транзакций (продолжение)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67200" y="2514600"/>
            <a:ext cx="4682532" cy="38779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b="1" dirty="0" smtClean="0"/>
              <a:t>Записи о модификации данных в журнале </a:t>
            </a:r>
            <a:endParaRPr lang="ru-RU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FF0000"/>
                </a:solidFill>
              </a:rPr>
              <a:t>логические</a:t>
            </a:r>
            <a:r>
              <a:rPr lang="en-US" dirty="0" smtClean="0"/>
              <a:t>: </a:t>
            </a:r>
            <a:r>
              <a:rPr lang="ru-RU" dirty="0" smtClean="0"/>
              <a:t>связанные </a:t>
            </a:r>
            <a:r>
              <a:rPr lang="ru-RU" dirty="0"/>
              <a:t>с </a:t>
            </a:r>
            <a:r>
              <a:rPr lang="ru-RU" dirty="0" smtClean="0"/>
              <a:t>выполняемыми </a:t>
            </a:r>
            <a:r>
              <a:rPr lang="ru-RU" dirty="0"/>
              <a:t>операциями SQL (INSERT, UPDATE, DELETE</a:t>
            </a:r>
            <a:r>
              <a:rPr lang="ru-RU" dirty="0" smtClean="0"/>
              <a:t>);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FF0000"/>
                </a:solidFill>
              </a:rPr>
              <a:t>физические</a:t>
            </a:r>
            <a:r>
              <a:rPr lang="ru-RU" dirty="0"/>
              <a:t>: </a:t>
            </a:r>
            <a:r>
              <a:rPr lang="ru-RU" dirty="0" smtClean="0"/>
              <a:t>отражающие состояние </a:t>
            </a:r>
            <a:r>
              <a:rPr lang="ru-RU" dirty="0"/>
              <a:t>измененных страниц </a:t>
            </a:r>
            <a:r>
              <a:rPr lang="ru-RU" dirty="0" smtClean="0"/>
              <a:t>БД.</a:t>
            </a:r>
          </a:p>
          <a:p>
            <a:pPr algn="just">
              <a:spcBef>
                <a:spcPts val="1200"/>
              </a:spcBef>
            </a:pPr>
            <a:r>
              <a:rPr lang="ru-RU" dirty="0"/>
              <a:t>В любом случае </a:t>
            </a:r>
            <a:r>
              <a:rPr lang="ru-RU" dirty="0" smtClean="0"/>
              <a:t>для каждой </a:t>
            </a:r>
            <a:r>
              <a:rPr lang="ru-RU" dirty="0"/>
              <a:t>операции модификации могут быть созданы две </a:t>
            </a:r>
            <a:r>
              <a:rPr lang="ru-RU" dirty="0" smtClean="0"/>
              <a:t>записи: UNDO и REDO. Это </a:t>
            </a:r>
            <a:r>
              <a:rPr lang="ru-RU" dirty="0"/>
              <a:t>дает возможность как устранить результаты выполнения операции, так </a:t>
            </a:r>
            <a:r>
              <a:rPr lang="ru-RU" dirty="0" smtClean="0"/>
              <a:t>и выполнить </a:t>
            </a:r>
            <a:r>
              <a:rPr lang="ru-RU" dirty="0"/>
              <a:t>ее </a:t>
            </a:r>
            <a:r>
              <a:rPr lang="ru-RU" dirty="0" smtClean="0"/>
              <a:t>повторно.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70468" y="2068697"/>
            <a:ext cx="338713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Уникальный идентификатор </a:t>
            </a:r>
            <a:r>
              <a:rPr lang="ru-RU" b="1" dirty="0"/>
              <a:t>LSN (</a:t>
            </a:r>
            <a:r>
              <a:rPr lang="ru-RU" b="1" dirty="0" err="1"/>
              <a:t>log</a:t>
            </a:r>
            <a:r>
              <a:rPr lang="ru-RU" b="1" dirty="0"/>
              <a:t> </a:t>
            </a:r>
            <a:r>
              <a:rPr lang="ru-RU" b="1" dirty="0" err="1"/>
              <a:t>sequence</a:t>
            </a:r>
            <a:r>
              <a:rPr lang="ru-RU" b="1" dirty="0"/>
              <a:t> </a:t>
            </a:r>
            <a:r>
              <a:rPr lang="ru-RU" b="1" dirty="0" err="1"/>
              <a:t>number</a:t>
            </a:r>
            <a:r>
              <a:rPr lang="ru-RU" b="1" dirty="0" smtClean="0"/>
              <a:t>), </a:t>
            </a:r>
            <a:r>
              <a:rPr lang="ru-RU" dirty="0" smtClean="0"/>
              <a:t>тип </a:t>
            </a:r>
            <a:r>
              <a:rPr lang="en-US" b="1" dirty="0" err="1" smtClean="0"/>
              <a:t>pg_lsn</a:t>
            </a:r>
            <a:r>
              <a:rPr lang="ru-RU" dirty="0" smtClean="0"/>
              <a:t>, 8 байтов – смещение записи от начала журнала.</a:t>
            </a:r>
          </a:p>
          <a:p>
            <a:pPr marL="342900" indent="-342900">
              <a:buAutoNum type="arabicPeriod"/>
            </a:pPr>
            <a:r>
              <a:rPr lang="ru-RU" dirty="0" smtClean="0"/>
              <a:t>Вариант формата: 4 байта - № файла журнала, 4 байта – смещение в файле.</a:t>
            </a:r>
          </a:p>
          <a:p>
            <a:pPr marL="342900" indent="-342900">
              <a:buAutoNum type="arabicPeriod"/>
            </a:pPr>
            <a:r>
              <a:rPr lang="ru-RU" dirty="0" smtClean="0"/>
              <a:t>Типы записей: </a:t>
            </a:r>
            <a:r>
              <a:rPr lang="en-US" dirty="0" smtClean="0"/>
              <a:t>BEGIN</a:t>
            </a:r>
            <a:r>
              <a:rPr lang="ru-RU" dirty="0" smtClean="0"/>
              <a:t>*</a:t>
            </a:r>
            <a:r>
              <a:rPr lang="en-US" dirty="0" smtClean="0"/>
              <a:t>, COMMIT, ROLLBACK, UNDO</a:t>
            </a:r>
            <a:r>
              <a:rPr lang="ru-RU" dirty="0" smtClean="0"/>
              <a:t>*</a:t>
            </a:r>
            <a:r>
              <a:rPr lang="en-US" dirty="0" smtClean="0"/>
              <a:t>, REDO, CHECKPOINT</a:t>
            </a:r>
            <a:r>
              <a:rPr lang="ru-RU" dirty="0" smtClean="0"/>
              <a:t>, создание резервных копий, файлов и </a:t>
            </a:r>
            <a:r>
              <a:rPr lang="ru-RU" dirty="0" err="1" smtClean="0"/>
              <a:t>др</a:t>
            </a:r>
            <a:r>
              <a:rPr lang="en-US" dirty="0" smtClean="0"/>
              <a:t>.</a:t>
            </a:r>
            <a:endParaRPr lang="ru-RU" dirty="0" smtClean="0"/>
          </a:p>
          <a:p>
            <a:pPr marL="342900" indent="-342900">
              <a:buAutoNum type="arabicPeriod"/>
            </a:pPr>
            <a:endParaRPr lang="ru-RU" dirty="0"/>
          </a:p>
          <a:p>
            <a:r>
              <a:rPr lang="ru-RU" dirty="0" smtClean="0"/>
              <a:t>* в </a:t>
            </a:r>
            <a:r>
              <a:rPr lang="en-US" dirty="0"/>
              <a:t>PG </a:t>
            </a:r>
            <a:r>
              <a:rPr lang="ru-RU" dirty="0"/>
              <a:t>не </a:t>
            </a:r>
            <a:r>
              <a:rPr lang="ru-RU" dirty="0" smtClean="0"/>
              <a:t>применяется.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155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994" y="643354"/>
            <a:ext cx="70980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pc="-20" dirty="0">
                <a:solidFill>
                  <a:schemeClr val="bg1"/>
                </a:solidFill>
              </a:rPr>
              <a:t>2</a:t>
            </a:r>
            <a:r>
              <a:rPr lang="ru-RU" sz="4400" spc="-20" dirty="0" smtClean="0">
                <a:solidFill>
                  <a:schemeClr val="bg1"/>
                </a:solidFill>
              </a:rPr>
              <a:t>.1. </a:t>
            </a:r>
            <a:r>
              <a:rPr lang="ru-RU" dirty="0"/>
              <a:t>Журнал транзакций</a:t>
            </a:r>
            <a:endParaRPr sz="4400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8600" y="1981200"/>
            <a:ext cx="4682532" cy="47397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b="1" dirty="0" smtClean="0"/>
              <a:t>Стратегия записи в журнал</a:t>
            </a:r>
            <a:endParaRPr lang="ru-RU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гарантирует возможность </a:t>
            </a:r>
            <a:r>
              <a:rPr lang="ru-RU" i="1" dirty="0" smtClean="0"/>
              <a:t>восстановления</a:t>
            </a:r>
            <a:r>
              <a:rPr lang="ru-RU" dirty="0" smtClean="0"/>
              <a:t> </a:t>
            </a:r>
            <a:r>
              <a:rPr lang="ru-RU" dirty="0"/>
              <a:t>согласованного состояния базы данных</a:t>
            </a:r>
            <a:r>
              <a:rPr lang="ru-RU" dirty="0" smtClean="0"/>
              <a:t>;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/>
              <a:t>обеспечивают выполнение требований </a:t>
            </a:r>
            <a:r>
              <a:rPr lang="ru-RU" i="1" dirty="0"/>
              <a:t>атомарности и долговечности </a:t>
            </a:r>
            <a:r>
              <a:rPr lang="ru-RU" dirty="0" smtClean="0"/>
              <a:t>транзакций</a:t>
            </a:r>
            <a:r>
              <a:rPr lang="ru-RU" dirty="0"/>
              <a:t>: завершенные транзакции не могут быть потеряны, а оборванные (</a:t>
            </a:r>
            <a:r>
              <a:rPr lang="ru-RU" dirty="0" smtClean="0"/>
              <a:t>или не </a:t>
            </a:r>
            <a:r>
              <a:rPr lang="ru-RU" dirty="0"/>
              <a:t>завершенные до отказа) транзакции не должны оставлять изменений в </a:t>
            </a:r>
            <a:r>
              <a:rPr lang="ru-RU" dirty="0" smtClean="0"/>
              <a:t>базе данных;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задается свойствами: </a:t>
            </a:r>
          </a:p>
          <a:p>
            <a:pPr>
              <a:spcBef>
                <a:spcPts val="1200"/>
              </a:spcBef>
            </a:pPr>
            <a:r>
              <a:rPr lang="ru-RU" dirty="0" smtClean="0"/>
              <a:t>	</a:t>
            </a:r>
            <a:r>
              <a:rPr lang="en-US" b="1" dirty="0" smtClean="0"/>
              <a:t>FORCE/NO FORCE</a:t>
            </a:r>
            <a:r>
              <a:rPr lang="ru-RU" b="1" dirty="0" smtClean="0"/>
              <a:t> </a:t>
            </a:r>
          </a:p>
          <a:p>
            <a:pPr>
              <a:spcBef>
                <a:spcPts val="1200"/>
              </a:spcBef>
            </a:pPr>
            <a:r>
              <a:rPr lang="ru-RU" b="1" dirty="0" smtClean="0"/>
              <a:t>	</a:t>
            </a:r>
            <a:r>
              <a:rPr lang="en-US" b="1" dirty="0" smtClean="0"/>
              <a:t>STEAL/NO </a:t>
            </a:r>
            <a:r>
              <a:rPr lang="en-US" b="1" dirty="0"/>
              <a:t>STEAL</a:t>
            </a:r>
            <a:endParaRPr lang="ru-RU" b="1" dirty="0" smtClean="0"/>
          </a:p>
        </p:txBody>
      </p:sp>
      <p:sp>
        <p:nvSpPr>
          <p:cNvPr id="3" name="Скругленная прямоугольная выноска 2"/>
          <p:cNvSpPr/>
          <p:nvPr/>
        </p:nvSpPr>
        <p:spPr>
          <a:xfrm>
            <a:off x="2895600" y="3810000"/>
            <a:ext cx="4038600" cy="1447800"/>
          </a:xfrm>
          <a:prstGeom prst="wedgeRoundRectCallout">
            <a:avLst>
              <a:gd name="adj1" fmla="val -75229"/>
              <a:gd name="adj2" fmla="val 9539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FORCE означает, что все изменения, выполненные транзакцией</a:t>
            </a:r>
            <a:r>
              <a:rPr lang="ru-RU" dirty="0">
                <a:solidFill>
                  <a:schemeClr val="tx1"/>
                </a:solidFill>
              </a:rPr>
              <a:t>, заносятся в </a:t>
            </a:r>
            <a:r>
              <a:rPr lang="ru-RU" dirty="0" smtClean="0">
                <a:solidFill>
                  <a:schemeClr val="tx1"/>
                </a:solidFill>
              </a:rPr>
              <a:t>БД и </a:t>
            </a:r>
            <a:r>
              <a:rPr lang="ru-RU" dirty="0">
                <a:solidFill>
                  <a:schemeClr val="tx1"/>
                </a:solidFill>
              </a:rPr>
              <a:t>выталкиваются на </a:t>
            </a:r>
            <a:r>
              <a:rPr lang="ru-RU" dirty="0" smtClean="0">
                <a:solidFill>
                  <a:schemeClr val="tx1"/>
                </a:solidFill>
              </a:rPr>
              <a:t>диск </a:t>
            </a:r>
            <a:r>
              <a:rPr lang="ru-RU" dirty="0">
                <a:solidFill>
                  <a:schemeClr val="tx1"/>
                </a:solidFill>
              </a:rPr>
              <a:t>до </a:t>
            </a:r>
            <a:r>
              <a:rPr lang="ru-RU" dirty="0" smtClean="0">
                <a:solidFill>
                  <a:schemeClr val="tx1"/>
                </a:solidFill>
              </a:rPr>
              <a:t>COMMIT.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3657600" y="2057400"/>
            <a:ext cx="4038600" cy="1447800"/>
          </a:xfrm>
          <a:prstGeom prst="wedgeRoundRectCallout">
            <a:avLst>
              <a:gd name="adj1" fmla="val -75229"/>
              <a:gd name="adj2" fmla="val 223102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</a:t>
            </a:r>
            <a:r>
              <a:rPr lang="ru-RU" dirty="0" smtClean="0">
                <a:solidFill>
                  <a:schemeClr val="tx1"/>
                </a:solidFill>
              </a:rPr>
              <a:t>FORCE означает, </a:t>
            </a:r>
            <a:r>
              <a:rPr lang="ru-RU" dirty="0">
                <a:solidFill>
                  <a:schemeClr val="tx1"/>
                </a:solidFill>
              </a:rPr>
              <a:t>что </a:t>
            </a:r>
            <a:r>
              <a:rPr lang="ru-RU" dirty="0" smtClean="0">
                <a:solidFill>
                  <a:schemeClr val="tx1"/>
                </a:solidFill>
              </a:rPr>
              <a:t>записи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REDO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выталкиваются </a:t>
            </a:r>
            <a:r>
              <a:rPr lang="ru-RU" dirty="0">
                <a:solidFill>
                  <a:schemeClr val="tx1"/>
                </a:solidFill>
              </a:rPr>
              <a:t>из журнала на диск до завершения фиксации, но не требуют </a:t>
            </a:r>
            <a:r>
              <a:rPr lang="ru-RU" dirty="0" smtClean="0">
                <a:solidFill>
                  <a:schemeClr val="tx1"/>
                </a:solidFill>
              </a:rPr>
              <a:t>записи </a:t>
            </a:r>
            <a:r>
              <a:rPr lang="ru-RU" dirty="0">
                <a:solidFill>
                  <a:schemeClr val="tx1"/>
                </a:solidFill>
              </a:rPr>
              <a:t>изменений в базу данных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5105400" y="2362200"/>
            <a:ext cx="4038600" cy="1447800"/>
          </a:xfrm>
          <a:prstGeom prst="wedgeRoundRectCallout">
            <a:avLst>
              <a:gd name="adj1" fmla="val -133201"/>
              <a:gd name="adj2" fmla="val 22657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Страницы </a:t>
            </a:r>
            <a:r>
              <a:rPr lang="ru-RU" dirty="0">
                <a:solidFill>
                  <a:schemeClr val="tx1"/>
                </a:solidFill>
              </a:rPr>
              <a:t>(блоки) </a:t>
            </a:r>
            <a:r>
              <a:rPr lang="ru-RU" dirty="0" smtClean="0">
                <a:solidFill>
                  <a:schemeClr val="tx1"/>
                </a:solidFill>
              </a:rPr>
              <a:t>БД, </a:t>
            </a:r>
            <a:r>
              <a:rPr lang="ru-RU" dirty="0">
                <a:solidFill>
                  <a:schemeClr val="tx1"/>
                </a:solidFill>
              </a:rPr>
              <a:t>содержащие изменения незафиксированных транзакций, могут </a:t>
            </a:r>
            <a:r>
              <a:rPr lang="ru-RU" dirty="0" smtClean="0">
                <a:solidFill>
                  <a:schemeClr val="tx1"/>
                </a:solidFill>
              </a:rPr>
              <a:t>выталкиваться </a:t>
            </a:r>
            <a:r>
              <a:rPr lang="ru-RU" dirty="0">
                <a:solidFill>
                  <a:schemeClr val="tx1"/>
                </a:solidFill>
              </a:rPr>
              <a:t>на диск. </a:t>
            </a:r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>
            <a:off x="5105400" y="5105400"/>
            <a:ext cx="4038600" cy="1447800"/>
          </a:xfrm>
          <a:prstGeom prst="wedgeRoundRectCallout">
            <a:avLst>
              <a:gd name="adj1" fmla="val -102847"/>
              <a:gd name="adj2" fmla="val 47509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Запрещает выталкивание </a:t>
            </a:r>
            <a:r>
              <a:rPr lang="ru-RU" dirty="0">
                <a:solidFill>
                  <a:schemeClr val="tx1"/>
                </a:solidFill>
              </a:rPr>
              <a:t>на диск страниц, </a:t>
            </a:r>
            <a:r>
              <a:rPr lang="ru-RU" dirty="0" smtClean="0">
                <a:solidFill>
                  <a:schemeClr val="tx1"/>
                </a:solidFill>
              </a:rPr>
              <a:t>содержа</a:t>
            </a:r>
            <a:r>
              <a:rPr lang="ru-RU" dirty="0">
                <a:solidFill>
                  <a:schemeClr val="tx1"/>
                </a:solidFill>
              </a:rPr>
              <a:t>щ</a:t>
            </a:r>
            <a:r>
              <a:rPr lang="ru-RU" dirty="0" smtClean="0">
                <a:solidFill>
                  <a:schemeClr val="tx1"/>
                </a:solidFill>
              </a:rPr>
              <a:t>их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изменения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незавершенных транзакций.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731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994" y="643354"/>
            <a:ext cx="70980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pc="-20" dirty="0">
                <a:solidFill>
                  <a:schemeClr val="bg1"/>
                </a:solidFill>
              </a:rPr>
              <a:t>2</a:t>
            </a:r>
            <a:r>
              <a:rPr lang="ru-RU" sz="4400" spc="-20" dirty="0" smtClean="0">
                <a:solidFill>
                  <a:schemeClr val="bg1"/>
                </a:solidFill>
              </a:rPr>
              <a:t>.1. </a:t>
            </a:r>
            <a:r>
              <a:rPr lang="ru-RU" dirty="0"/>
              <a:t>Журнал транзакций</a:t>
            </a:r>
            <a:endParaRPr sz="4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971989"/>
            <a:ext cx="2057400" cy="48397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ru-RU" b="1" dirty="0" smtClean="0"/>
              <a:t>1. FORCE </a:t>
            </a:r>
            <a:r>
              <a:rPr lang="ru-RU" b="1" dirty="0"/>
              <a:t>+ NO </a:t>
            </a:r>
            <a:r>
              <a:rPr lang="ru-RU" b="1" dirty="0" smtClean="0"/>
              <a:t>STEAL </a:t>
            </a:r>
          </a:p>
          <a:p>
            <a:pPr>
              <a:spcAft>
                <a:spcPts val="300"/>
              </a:spcAft>
            </a:pPr>
            <a:r>
              <a:rPr lang="ru-RU" dirty="0" smtClean="0"/>
              <a:t>Все </a:t>
            </a:r>
            <a:r>
              <a:rPr lang="ru-RU" dirty="0"/>
              <a:t>изменения </a:t>
            </a:r>
            <a:r>
              <a:rPr lang="ru-RU" dirty="0" smtClean="0"/>
              <a:t>записываются в БД в момент фиксации. Реализация методом теневых страниц.  </a:t>
            </a:r>
            <a:r>
              <a:rPr lang="ru-RU" dirty="0"/>
              <a:t>Для восстановления не требуются записи </a:t>
            </a:r>
            <a:r>
              <a:rPr lang="ru-RU" dirty="0" smtClean="0"/>
              <a:t>ни REDO</a:t>
            </a:r>
            <a:r>
              <a:rPr lang="ru-RU" dirty="0"/>
              <a:t>, ни UNDO, </a:t>
            </a:r>
            <a:r>
              <a:rPr lang="ru-RU" dirty="0" smtClean="0"/>
              <a:t>поэтому при </a:t>
            </a:r>
            <a:r>
              <a:rPr lang="ru-RU" dirty="0" err="1" smtClean="0"/>
              <a:t>восст</a:t>
            </a:r>
            <a:r>
              <a:rPr lang="ru-RU" dirty="0" smtClean="0"/>
              <a:t>. после системных отказов журнал не нужен. 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146431" y="1428541"/>
            <a:ext cx="2971800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Возможные стратегии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63800" y="1971989"/>
            <a:ext cx="2057400" cy="48397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ru-RU" b="1" dirty="0" smtClean="0"/>
              <a:t>2. FORCE </a:t>
            </a:r>
            <a:r>
              <a:rPr lang="ru-RU" b="1" dirty="0"/>
              <a:t>+ </a:t>
            </a:r>
            <a:r>
              <a:rPr lang="ru-RU" b="1" dirty="0" smtClean="0"/>
              <a:t>STEAL</a:t>
            </a:r>
          </a:p>
          <a:p>
            <a:pPr>
              <a:spcAft>
                <a:spcPts val="300"/>
              </a:spcAft>
            </a:pPr>
            <a:r>
              <a:rPr lang="ru-RU" dirty="0"/>
              <a:t>И</a:t>
            </a:r>
            <a:r>
              <a:rPr lang="ru-RU" dirty="0" smtClean="0"/>
              <a:t>зменения </a:t>
            </a:r>
            <a:r>
              <a:rPr lang="ru-RU" dirty="0"/>
              <a:t>должны быть записаны на диск </a:t>
            </a:r>
            <a:r>
              <a:rPr lang="ru-RU" dirty="0" smtClean="0"/>
              <a:t>БД </a:t>
            </a:r>
            <a:r>
              <a:rPr lang="ru-RU" dirty="0"/>
              <a:t>до фиксации, могут возникать задержки при фиксации </a:t>
            </a:r>
            <a:r>
              <a:rPr lang="ru-RU" dirty="0" smtClean="0"/>
              <a:t>транзакций, выполнивших относительно большое количество изменений. Для этой </a:t>
            </a:r>
            <a:r>
              <a:rPr lang="ru-RU" dirty="0"/>
              <a:t>стратегии не </a:t>
            </a:r>
            <a:r>
              <a:rPr lang="ru-RU" dirty="0" smtClean="0"/>
              <a:t>требуются записи REDO</a:t>
            </a:r>
            <a:r>
              <a:rPr lang="ru-RU" dirty="0"/>
              <a:t>.</a:t>
            </a:r>
            <a:r>
              <a:rPr lang="ru-RU" b="1" dirty="0"/>
              <a:t> </a:t>
            </a:r>
            <a:endParaRPr lang="ru-RU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699000" y="1971989"/>
            <a:ext cx="1778000" cy="32162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ru-RU" b="1" dirty="0" smtClean="0"/>
              <a:t>3. </a:t>
            </a:r>
            <a:r>
              <a:rPr lang="en-US" b="1" dirty="0" smtClean="0"/>
              <a:t>NO </a:t>
            </a:r>
            <a:r>
              <a:rPr lang="ru-RU" b="1" dirty="0" smtClean="0"/>
              <a:t>FORCE </a:t>
            </a:r>
            <a:r>
              <a:rPr lang="ru-RU" b="1" dirty="0"/>
              <a:t>+ NO </a:t>
            </a:r>
            <a:r>
              <a:rPr lang="ru-RU" b="1" dirty="0" smtClean="0"/>
              <a:t>STEAL </a:t>
            </a:r>
          </a:p>
          <a:p>
            <a:pPr>
              <a:spcAft>
                <a:spcPts val="300"/>
              </a:spcAft>
            </a:pPr>
            <a:r>
              <a:rPr lang="ru-RU" dirty="0"/>
              <a:t>Изменения записываются на диск </a:t>
            </a:r>
            <a:r>
              <a:rPr lang="ru-RU" dirty="0" smtClean="0"/>
              <a:t>БД только после </a:t>
            </a:r>
            <a:r>
              <a:rPr lang="ru-RU" dirty="0"/>
              <a:t>фиксации </a:t>
            </a:r>
            <a:r>
              <a:rPr lang="ru-RU" dirty="0" smtClean="0"/>
              <a:t>транзакции. В этом </a:t>
            </a:r>
            <a:r>
              <a:rPr lang="ru-RU" dirty="0"/>
              <a:t>случае </a:t>
            </a:r>
            <a:r>
              <a:rPr lang="ru-RU" dirty="0" smtClean="0"/>
              <a:t>записи UNDO не требуются</a:t>
            </a:r>
            <a:r>
              <a:rPr lang="ru-RU" dirty="0"/>
              <a:t>.</a:t>
            </a:r>
            <a:endParaRPr lang="ru-RU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632331" y="1971989"/>
            <a:ext cx="2359269" cy="37317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4. NO </a:t>
            </a:r>
            <a:r>
              <a:rPr lang="ru-RU" b="1" dirty="0" smtClean="0"/>
              <a:t>FORCE </a:t>
            </a:r>
            <a:r>
              <a:rPr lang="ru-RU" b="1" dirty="0"/>
              <a:t>+ </a:t>
            </a:r>
            <a:r>
              <a:rPr lang="ru-RU" b="1" dirty="0" smtClean="0"/>
              <a:t>STEAL </a:t>
            </a:r>
          </a:p>
          <a:p>
            <a:pPr>
              <a:spcAft>
                <a:spcPts val="300"/>
              </a:spcAft>
            </a:pPr>
            <a:r>
              <a:rPr lang="ru-RU" dirty="0" smtClean="0"/>
              <a:t>Полностью асинхронная запись </a:t>
            </a:r>
            <a:r>
              <a:rPr lang="ru-RU" dirty="0"/>
              <a:t>изменений </a:t>
            </a:r>
            <a:r>
              <a:rPr lang="ru-RU" dirty="0" smtClean="0"/>
              <a:t>БД </a:t>
            </a:r>
            <a:r>
              <a:rPr lang="ru-RU" dirty="0"/>
              <a:t>на диск, никак не </a:t>
            </a:r>
            <a:r>
              <a:rPr lang="ru-RU" dirty="0" smtClean="0"/>
              <a:t>связанная </a:t>
            </a:r>
            <a:r>
              <a:rPr lang="ru-RU" dirty="0"/>
              <a:t>с </a:t>
            </a:r>
            <a:r>
              <a:rPr lang="ru-RU" dirty="0" smtClean="0"/>
              <a:t>фиксацией </a:t>
            </a:r>
            <a:r>
              <a:rPr lang="ru-RU" dirty="0"/>
              <a:t>транзакций. Обычно именно эта стратегия используется высоко-производительными системами, в том числе </a:t>
            </a:r>
            <a:r>
              <a:rPr lang="ru-RU" dirty="0" err="1" smtClean="0"/>
              <a:t>PostgreSQL</a:t>
            </a:r>
            <a:r>
              <a:rPr lang="ru-RU" dirty="0" smtClean="0"/>
              <a:t>.</a:t>
            </a: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825500" y="3124200"/>
            <a:ext cx="3276600" cy="1495604"/>
          </a:xfrm>
          <a:prstGeom prst="wedgeRoundRectCallout">
            <a:avLst>
              <a:gd name="adj1" fmla="val -42469"/>
              <a:gd name="adj2" fmla="val -8794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Менее эффективна </a:t>
            </a:r>
            <a:r>
              <a:rPr lang="ru-RU" dirty="0">
                <a:solidFill>
                  <a:schemeClr val="tx1"/>
                </a:solidFill>
              </a:rPr>
              <a:t>при нормальной работе </a:t>
            </a:r>
            <a:r>
              <a:rPr lang="ru-RU" dirty="0" smtClean="0">
                <a:solidFill>
                  <a:schemeClr val="tx1"/>
                </a:solidFill>
              </a:rPr>
              <a:t>и </a:t>
            </a:r>
            <a:r>
              <a:rPr lang="ru-RU" dirty="0">
                <a:solidFill>
                  <a:schemeClr val="tx1"/>
                </a:solidFill>
              </a:rPr>
              <a:t>в </a:t>
            </a:r>
            <a:r>
              <a:rPr lang="ru-RU" dirty="0" smtClean="0">
                <a:solidFill>
                  <a:schemeClr val="tx1"/>
                </a:solidFill>
              </a:rPr>
              <a:t>высоко-производительных </a:t>
            </a:r>
            <a:r>
              <a:rPr lang="ru-RU" dirty="0">
                <a:solidFill>
                  <a:schemeClr val="tx1"/>
                </a:solidFill>
              </a:rPr>
              <a:t>системах не применяется.</a:t>
            </a:r>
          </a:p>
        </p:txBody>
      </p:sp>
      <p:sp>
        <p:nvSpPr>
          <p:cNvPr id="16" name="Скругленная прямоугольная выноска 15"/>
          <p:cNvSpPr/>
          <p:nvPr/>
        </p:nvSpPr>
        <p:spPr>
          <a:xfrm>
            <a:off x="3886200" y="5188254"/>
            <a:ext cx="3657600" cy="1495604"/>
          </a:xfrm>
          <a:prstGeom prst="wedgeRoundRectCallout">
            <a:avLst>
              <a:gd name="adj1" fmla="val -1170"/>
              <a:gd name="adj2" fmla="val -22327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"/>
              </a:spcAft>
            </a:pPr>
            <a:r>
              <a:rPr lang="ru-RU" dirty="0" smtClean="0">
                <a:solidFill>
                  <a:schemeClr val="tx1"/>
                </a:solidFill>
              </a:rPr>
              <a:t>Некоторые страницы, </a:t>
            </a:r>
            <a:r>
              <a:rPr lang="ru-RU" dirty="0">
                <a:solidFill>
                  <a:schemeClr val="tx1"/>
                </a:solidFill>
              </a:rPr>
              <a:t>например, </a:t>
            </a:r>
            <a:r>
              <a:rPr lang="ru-RU" dirty="0" smtClean="0">
                <a:solidFill>
                  <a:schemeClr val="tx1"/>
                </a:solidFill>
              </a:rPr>
              <a:t>часто обновляемые </a:t>
            </a:r>
            <a:r>
              <a:rPr lang="ru-RU" dirty="0">
                <a:solidFill>
                  <a:schemeClr val="tx1"/>
                </a:solidFill>
              </a:rPr>
              <a:t>различными </a:t>
            </a:r>
            <a:r>
              <a:rPr lang="ru-RU" dirty="0" smtClean="0">
                <a:solidFill>
                  <a:schemeClr val="tx1"/>
                </a:solidFill>
              </a:rPr>
              <a:t>транзакциями, могут </a:t>
            </a:r>
            <a:r>
              <a:rPr lang="ru-RU" dirty="0">
                <a:solidFill>
                  <a:schemeClr val="tx1"/>
                </a:solidFill>
              </a:rPr>
              <a:t>слишком </a:t>
            </a:r>
            <a:r>
              <a:rPr lang="ru-RU" dirty="0" smtClean="0">
                <a:solidFill>
                  <a:schemeClr val="tx1"/>
                </a:solidFill>
              </a:rPr>
              <a:t>долго </a:t>
            </a:r>
            <a:r>
              <a:rPr lang="ru-RU" dirty="0">
                <a:solidFill>
                  <a:schemeClr val="tx1"/>
                </a:solidFill>
              </a:rPr>
              <a:t>оставаться в оперативной </a:t>
            </a:r>
            <a:r>
              <a:rPr lang="ru-RU" dirty="0" smtClean="0">
                <a:solidFill>
                  <a:schemeClr val="tx1"/>
                </a:solidFill>
              </a:rPr>
              <a:t>памяти.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305727" y="4181214"/>
            <a:ext cx="4267200" cy="17526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Благодаря опережающей записи в </a:t>
            </a:r>
            <a:r>
              <a:rPr lang="ru-RU" b="1" dirty="0" smtClean="0">
                <a:solidFill>
                  <a:schemeClr val="tx1"/>
                </a:solidFill>
              </a:rPr>
              <a:t>журнал информация </a:t>
            </a:r>
            <a:r>
              <a:rPr lang="ru-RU" b="1" dirty="0">
                <a:solidFill>
                  <a:schemeClr val="tx1"/>
                </a:solidFill>
              </a:rPr>
              <a:t>об изменениях не будет потеряна, даже если возникнет </a:t>
            </a:r>
            <a:r>
              <a:rPr lang="ru-RU" b="1" dirty="0" smtClean="0">
                <a:solidFill>
                  <a:schemeClr val="tx1"/>
                </a:solidFill>
              </a:rPr>
              <a:t>необходимость </a:t>
            </a:r>
            <a:r>
              <a:rPr lang="ru-RU" b="1" dirty="0">
                <a:solidFill>
                  <a:schemeClr val="tx1"/>
                </a:solidFill>
              </a:rPr>
              <a:t>в рестарте сервера баз данных.</a:t>
            </a:r>
          </a:p>
        </p:txBody>
      </p:sp>
    </p:spTree>
    <p:extLst>
      <p:ext uri="{BB962C8B-B14F-4D97-AF65-F5344CB8AC3E}">
        <p14:creationId xmlns:p14="http://schemas.microsoft.com/office/powerpoint/2010/main" xmlns="" val="110436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7467600" y="381000"/>
            <a:ext cx="1161826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994" y="643354"/>
            <a:ext cx="70980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pc="-20" dirty="0">
                <a:solidFill>
                  <a:schemeClr val="bg1"/>
                </a:solidFill>
              </a:rPr>
              <a:t>2.2. Рестарт сервера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257800" y="1371600"/>
            <a:ext cx="327660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После рестарта сервера база данных может оказаться в несогласованном </a:t>
            </a:r>
            <a:r>
              <a:rPr lang="ru-RU" dirty="0" smtClean="0">
                <a:solidFill>
                  <a:srgbClr val="FF0000"/>
                </a:solidFill>
              </a:rPr>
              <a:t>состоянии!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28600" y="1848842"/>
            <a:ext cx="4443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 </a:t>
            </a:r>
            <a:r>
              <a:rPr lang="ru-RU" b="1" dirty="0" smtClean="0"/>
              <a:t>Алгоритм восстановления </a:t>
            </a:r>
            <a:r>
              <a:rPr lang="en-US" b="1" dirty="0"/>
              <a:t>«Redo history»</a:t>
            </a:r>
            <a:endParaRPr lang="ru-RU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28600" y="2294930"/>
            <a:ext cx="2057400" cy="44012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b="1" dirty="0"/>
              <a:t>1 фаза. Анализ и повторное выполнение </a:t>
            </a:r>
            <a:endParaRPr lang="ru-RU" b="1" dirty="0" smtClean="0"/>
          </a:p>
          <a:p>
            <a:pPr>
              <a:spcBef>
                <a:spcPts val="1200"/>
              </a:spcBef>
            </a:pPr>
            <a:r>
              <a:rPr lang="ru-RU" dirty="0" smtClean="0"/>
              <a:t>Просмотр журнала </a:t>
            </a:r>
            <a:r>
              <a:rPr lang="ru-RU" dirty="0"/>
              <a:t>в прямом направлении (от начала к концу</a:t>
            </a:r>
            <a:r>
              <a:rPr lang="ru-RU" dirty="0" smtClean="0"/>
              <a:t>) и повторное выполнение изменений  </a:t>
            </a:r>
            <a:r>
              <a:rPr lang="ru-RU" dirty="0"/>
              <a:t>операций всех транзакций, </a:t>
            </a:r>
            <a:r>
              <a:rPr lang="ru-RU" dirty="0" smtClean="0"/>
              <a:t>которые еще </a:t>
            </a:r>
            <a:r>
              <a:rPr lang="ru-RU" dirty="0"/>
              <a:t>не были занесены в </a:t>
            </a:r>
            <a:r>
              <a:rPr lang="ru-RU" dirty="0" smtClean="0"/>
              <a:t>БД.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455546" y="2362200"/>
            <a:ext cx="6474172" cy="45243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При обнаружении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BEGIN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</a:rPr>
              <a:t>транз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записывается в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список активных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</a:rPr>
              <a:t>транз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Если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BEGIN не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используются, то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началом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</a:rPr>
              <a:t>транз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. является 1-я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операция, помеченная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идентификатором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</a:rPr>
              <a:t>транз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.,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который не встречался ранее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Появление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COMMIT приводит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к исключению транзакции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из списка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активных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REDO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используются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для повторения операций, если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соотв.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изменения еще не внесены в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БД.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Для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того, чтобы определить, какие изменения занесены на страницу, на каждой странице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имеется поле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PSN (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page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sequence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number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), содержащее LSN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посл.записи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журнала,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изменения которой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уже есть на странице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. Если LSN&gt;PSN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, то изменения заносятся на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страницу и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изменяется ее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PSN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Если изменение относится к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активной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</a:rPr>
              <a:t>транз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.,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то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изменяемый объект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заносится в список объектов, измененных этой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</a:rPr>
              <a:t>транз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30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7467600" y="381000"/>
            <a:ext cx="1161826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994" y="643354"/>
            <a:ext cx="70980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pc="-20" dirty="0">
                <a:solidFill>
                  <a:schemeClr val="bg1"/>
                </a:solidFill>
              </a:rPr>
              <a:t>2.2. Рестарт сервера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36136" y="1872734"/>
            <a:ext cx="4443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 </a:t>
            </a:r>
            <a:r>
              <a:rPr lang="ru-RU" b="1" dirty="0" smtClean="0"/>
              <a:t>Алгоритм восстановления </a:t>
            </a:r>
            <a:r>
              <a:rPr lang="en-US" b="1" dirty="0"/>
              <a:t>«Redo history»</a:t>
            </a:r>
            <a:endParaRPr lang="ru-RU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27763" y="2283934"/>
            <a:ext cx="3200400" cy="32932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b="1" dirty="0" smtClean="0"/>
              <a:t>2 </a:t>
            </a:r>
            <a:r>
              <a:rPr lang="ru-RU" b="1" dirty="0"/>
              <a:t>фаза. </a:t>
            </a:r>
            <a:r>
              <a:rPr lang="ru-RU" b="1" dirty="0" smtClean="0"/>
              <a:t>Откат </a:t>
            </a:r>
          </a:p>
          <a:p>
            <a:pPr algn="just">
              <a:spcBef>
                <a:spcPts val="1200"/>
              </a:spcBef>
            </a:pPr>
            <a:r>
              <a:rPr lang="ru-RU" dirty="0" smtClean="0"/>
              <a:t>Просмотр </a:t>
            </a:r>
            <a:r>
              <a:rPr lang="ru-RU" dirty="0"/>
              <a:t>журнала </a:t>
            </a:r>
            <a:r>
              <a:rPr lang="ru-RU" dirty="0" smtClean="0"/>
              <a:t>в обратном направлении (</a:t>
            </a:r>
            <a:r>
              <a:rPr lang="ru-RU" dirty="0"/>
              <a:t>от конца к началу), и для всех операций из списка активных </a:t>
            </a:r>
            <a:r>
              <a:rPr lang="ru-RU" dirty="0" smtClean="0"/>
              <a:t>транзакций</a:t>
            </a:r>
            <a:r>
              <a:rPr lang="ru-RU" dirty="0"/>
              <a:t>, полученного на первой фазе, выполняется операция отката с </a:t>
            </a:r>
            <a:r>
              <a:rPr lang="ru-RU" dirty="0" smtClean="0"/>
              <a:t>помощью записи </a:t>
            </a:r>
            <a:r>
              <a:rPr lang="ru-RU" dirty="0"/>
              <a:t>UNDO. Операция отката регистрируется в журнале</a:t>
            </a:r>
            <a:endParaRPr lang="ru-RU" dirty="0" smtClean="0"/>
          </a:p>
        </p:txBody>
      </p:sp>
      <p:sp>
        <p:nvSpPr>
          <p:cNvPr id="18" name="Прямоугольник 17"/>
          <p:cNvSpPr/>
          <p:nvPr/>
        </p:nvSpPr>
        <p:spPr>
          <a:xfrm>
            <a:off x="3643307" y="2928934"/>
            <a:ext cx="5214974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При обнаружении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записи BEGIN для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активной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транзакции эта транзакция исключается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из списка активных и выполняется ее фиксация, т. е. в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журнал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заносится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запись COMMIT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, и журнал выталкивается на диск.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Работа алгоритма заканчивается, когда список активных транзакций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становится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пустым.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28600" y="5736312"/>
            <a:ext cx="8686800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Алгоритм </a:t>
            </a:r>
            <a:r>
              <a:rPr lang="ru-RU" dirty="0"/>
              <a:t>восстановления после рестарта </a:t>
            </a:r>
            <a:r>
              <a:rPr lang="ru-RU" dirty="0" smtClean="0"/>
              <a:t>может быть </a:t>
            </a:r>
            <a:r>
              <a:rPr lang="ru-RU" b="1" dirty="0" smtClean="0"/>
              <a:t>реентерабелен</a:t>
            </a:r>
            <a:r>
              <a:rPr lang="ru-RU" dirty="0" smtClean="0"/>
              <a:t> -  многократного выполнен </a:t>
            </a:r>
            <a:r>
              <a:rPr lang="ru-RU" dirty="0"/>
              <a:t>(в случае отказа системы во </a:t>
            </a:r>
            <a:r>
              <a:rPr lang="ru-RU" dirty="0" smtClean="0"/>
              <a:t>время процедуры </a:t>
            </a:r>
            <a:r>
              <a:rPr lang="ru-RU" dirty="0"/>
              <a:t>восстановления). </a:t>
            </a:r>
          </a:p>
        </p:txBody>
      </p:sp>
    </p:spTree>
    <p:extLst>
      <p:ext uri="{BB962C8B-B14F-4D97-AF65-F5344CB8AC3E}">
        <p14:creationId xmlns:p14="http://schemas.microsoft.com/office/powerpoint/2010/main" xmlns="" val="374311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8431</TotalTime>
  <Words>2693</Words>
  <Application>Microsoft Office PowerPoint</Application>
  <PresentationFormat>Экран (4:3)</PresentationFormat>
  <Paragraphs>189</Paragraphs>
  <Slides>17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Волна</vt:lpstr>
      <vt:lpstr>Лекция 3</vt:lpstr>
      <vt:lpstr>Содержание</vt:lpstr>
      <vt:lpstr>1. Восстановление после отказов</vt:lpstr>
      <vt:lpstr>2.1. Журнал транзакций</vt:lpstr>
      <vt:lpstr>2.1. Журнал транзакций (продолжение)</vt:lpstr>
      <vt:lpstr>2.1. Журнал транзакций</vt:lpstr>
      <vt:lpstr>2.1. Журнал транзакций</vt:lpstr>
      <vt:lpstr>2.2. Рестарт сервера</vt:lpstr>
      <vt:lpstr>2.2. Рестарт сервера</vt:lpstr>
      <vt:lpstr>2.3. Контрольные точки</vt:lpstr>
      <vt:lpstr>3. Разрушение носителя</vt:lpstr>
      <vt:lpstr>3. Разрушение носителя</vt:lpstr>
      <vt:lpstr>3.1. Экспорт и импорт</vt:lpstr>
      <vt:lpstr>3.2. Копирование с восстановлением по журналам</vt:lpstr>
      <vt:lpstr>3.2. Копирование с восстановлением по журналам</vt:lpstr>
      <vt:lpstr>3.3. Резервные серверы БД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MC-1201. Модели безопасности компьютерных систем</dc:title>
  <dc:creator>Александр</dc:creator>
  <cp:lastModifiedBy>001</cp:lastModifiedBy>
  <cp:revision>80</cp:revision>
  <dcterms:created xsi:type="dcterms:W3CDTF">2021-11-18T07:32:06Z</dcterms:created>
  <dcterms:modified xsi:type="dcterms:W3CDTF">2023-03-17T18:08:26Z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2017-09-27T00:00:00Z</vt:filetime>
  </property>
  <property fmtid="{D5CDD505-2E9C-101B-9397-08002B2CF9AE}" pid="3" name="Creator">
    <vt:lpwstr>Acrobat PDFMaker 15 для PowerPoint</vt:lpwstr>
  </property>
  <property fmtid="{D5CDD505-2E9C-101B-9397-08002B2CF9AE}" pid="4" name="LastSaved">
    <vt:filetime>2021-11-18T00:00:00Z</vt:filetime>
  </property>
</Properties>
</file>