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8" r:id="rId1"/>
  </p:sldMasterIdLst>
  <p:notesMasterIdLst>
    <p:notesMasterId r:id="rId33"/>
  </p:notesMasterIdLst>
  <p:sldIdLst>
    <p:sldId id="257" r:id="rId2"/>
    <p:sldId id="258" r:id="rId3"/>
    <p:sldId id="290" r:id="rId4"/>
    <p:sldId id="330" r:id="rId5"/>
    <p:sldId id="332" r:id="rId6"/>
    <p:sldId id="331" r:id="rId7"/>
    <p:sldId id="333" r:id="rId8"/>
    <p:sldId id="334" r:id="rId9"/>
    <p:sldId id="335" r:id="rId10"/>
    <p:sldId id="336" r:id="rId11"/>
    <p:sldId id="338" r:id="rId12"/>
    <p:sldId id="339" r:id="rId13"/>
    <p:sldId id="340" r:id="rId14"/>
    <p:sldId id="292" r:id="rId15"/>
    <p:sldId id="343" r:id="rId16"/>
    <p:sldId id="344" r:id="rId17"/>
    <p:sldId id="345" r:id="rId18"/>
    <p:sldId id="342" r:id="rId19"/>
    <p:sldId id="341" r:id="rId20"/>
    <p:sldId id="346" r:id="rId21"/>
    <p:sldId id="347" r:id="rId22"/>
    <p:sldId id="348" r:id="rId23"/>
    <p:sldId id="349" r:id="rId24"/>
    <p:sldId id="351" r:id="rId25"/>
    <p:sldId id="352" r:id="rId26"/>
    <p:sldId id="353" r:id="rId27"/>
    <p:sldId id="354" r:id="rId28"/>
    <p:sldId id="355" r:id="rId29"/>
    <p:sldId id="358" r:id="rId30"/>
    <p:sldId id="359" r:id="rId31"/>
    <p:sldId id="310" r:id="rId32"/>
  </p:sldIdLst>
  <p:sldSz cx="9144000" cy="6858000" type="screen4x3"/>
  <p:notesSz cx="9144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480" autoAdjust="0"/>
    <p:restoredTop sz="71609" autoAdjust="0"/>
  </p:normalViewPr>
  <p:slideViewPr>
    <p:cSldViewPr>
      <p:cViewPr>
        <p:scale>
          <a:sx n="75" d="100"/>
          <a:sy n="75" d="100"/>
        </p:scale>
        <p:origin x="-2190" y="-246"/>
      </p:cViewPr>
      <p:guideLst>
        <p:guide orient="horz" pos="2880"/>
        <p:guide pos="2160"/>
      </p:guideLst>
    </p:cSldViewPr>
  </p:slideViewPr>
  <p:notesTextViewPr>
    <p:cViewPr>
      <p:scale>
        <a:sx n="75" d="100"/>
        <a:sy n="7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118E21A-F226-4E0A-AF3B-CB23E9D62690}" type="datetimeFigureOut">
              <a:rPr lang="ru-RU" smtClean="0"/>
              <a:pPr/>
              <a:t>19.03.2023</a:t>
            </a:fld>
            <a:endParaRPr lang="ru-RU"/>
          </a:p>
        </p:txBody>
      </p:sp>
      <p:sp>
        <p:nvSpPr>
          <p:cNvPr id="4" name="Образ слайда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6E077C6-F565-4EA9-8759-AAD95D83E90E}" type="slidenum">
              <a:rPr lang="ru-RU" smtClean="0"/>
              <a:pPr/>
              <a:t>‹#›</a:t>
            </a:fld>
            <a:endParaRPr lang="ru-RU"/>
          </a:p>
        </p:txBody>
      </p:sp>
    </p:spTree>
    <p:extLst>
      <p:ext uri="{BB962C8B-B14F-4D97-AF65-F5344CB8AC3E}">
        <p14:creationId xmlns="" xmlns:p14="http://schemas.microsoft.com/office/powerpoint/2010/main" val="424296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F6E077C6-F565-4EA9-8759-AAD95D83E90E}" type="slidenum">
              <a:rPr lang="ru-RU" smtClean="0"/>
              <a:pPr/>
              <a:t>2</a:t>
            </a:fld>
            <a:endParaRPr lang="ru-RU"/>
          </a:p>
        </p:txBody>
      </p:sp>
    </p:spTree>
    <p:extLst>
      <p:ext uri="{BB962C8B-B14F-4D97-AF65-F5344CB8AC3E}">
        <p14:creationId xmlns="" xmlns:p14="http://schemas.microsoft.com/office/powerpoint/2010/main" val="1999002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400" dirty="0" smtClean="0"/>
              <a:t>Для многих типов, в частности пользовательских, системные трансформации используют текстовое представление значений.</a:t>
            </a:r>
            <a:endParaRPr lang="ru-RU" sz="1400" b="1" dirty="0"/>
          </a:p>
        </p:txBody>
      </p:sp>
      <p:sp>
        <p:nvSpPr>
          <p:cNvPr id="4" name="Номер слайда 3"/>
          <p:cNvSpPr>
            <a:spLocks noGrp="1"/>
          </p:cNvSpPr>
          <p:nvPr>
            <p:ph type="sldNum" sz="quarter" idx="10"/>
          </p:nvPr>
        </p:nvSpPr>
        <p:spPr/>
        <p:txBody>
          <a:bodyPr/>
          <a:lstStyle/>
          <a:p>
            <a:fld id="{F6E077C6-F565-4EA9-8759-AAD95D83E90E}" type="slidenum">
              <a:rPr lang="ru-RU" smtClean="0"/>
              <a:pPr/>
              <a:t>11</a:t>
            </a:fld>
            <a:endParaRPr lang="ru-RU"/>
          </a:p>
        </p:txBody>
      </p:sp>
    </p:spTree>
    <p:extLst>
      <p:ext uri="{BB962C8B-B14F-4D97-AF65-F5344CB8AC3E}">
        <p14:creationId xmlns="" xmlns:p14="http://schemas.microsoft.com/office/powerpoint/2010/main" val="2185876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400" dirty="0" smtClean="0"/>
              <a:t>Важно обратить внимание на то, что применение значений по умолчанию одновременно с полиморфизмом может приводить к неожиданным результатам. </a:t>
            </a:r>
          </a:p>
          <a:p>
            <a:pPr algn="just"/>
            <a:r>
              <a:rPr lang="ru-RU" sz="1400" dirty="0" smtClean="0"/>
              <a:t>В качестве значений можно записывать любые выражения SQL подходящего типа или приводимого к подходящему типу. </a:t>
            </a:r>
            <a:endParaRPr lang="ru-RU" sz="1400" b="1" dirty="0"/>
          </a:p>
        </p:txBody>
      </p:sp>
      <p:sp>
        <p:nvSpPr>
          <p:cNvPr id="4" name="Номер слайда 3"/>
          <p:cNvSpPr>
            <a:spLocks noGrp="1"/>
          </p:cNvSpPr>
          <p:nvPr>
            <p:ph type="sldNum" sz="quarter" idx="10"/>
          </p:nvPr>
        </p:nvSpPr>
        <p:spPr/>
        <p:txBody>
          <a:bodyPr/>
          <a:lstStyle/>
          <a:p>
            <a:fld id="{F6E077C6-F565-4EA9-8759-AAD95D83E90E}" type="slidenum">
              <a:rPr lang="ru-RU" smtClean="0"/>
              <a:pPr/>
              <a:t>12</a:t>
            </a:fld>
            <a:endParaRPr lang="ru-RU"/>
          </a:p>
        </p:txBody>
      </p:sp>
    </p:spTree>
    <p:extLst>
      <p:ext uri="{BB962C8B-B14F-4D97-AF65-F5344CB8AC3E}">
        <p14:creationId xmlns="" xmlns:p14="http://schemas.microsoft.com/office/powerpoint/2010/main" val="2185876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400" dirty="0" smtClean="0"/>
              <a:t>Значения, возвращаемые функциями </a:t>
            </a:r>
            <a:r>
              <a:rPr lang="ru-RU" sz="1400" dirty="0" err="1" smtClean="0"/>
              <a:t>PostgreSQL</a:t>
            </a:r>
            <a:r>
              <a:rPr lang="ru-RU" sz="1400" dirty="0" smtClean="0"/>
              <a:t>, могут быть скалярными типами данных, кортежами, массивами или отношениями. </a:t>
            </a:r>
          </a:p>
          <a:p>
            <a:pPr algn="just"/>
            <a:endParaRPr lang="ru-RU" sz="1400" dirty="0" smtClean="0"/>
          </a:p>
          <a:p>
            <a:pPr algn="just"/>
            <a:r>
              <a:rPr lang="ru-RU" sz="1400" dirty="0" smtClean="0"/>
              <a:t>При спецификации функции можно указать, с какими привилегиями она будет выполняться. </a:t>
            </a:r>
          </a:p>
          <a:p>
            <a:pPr algn="just"/>
            <a:r>
              <a:rPr lang="ru-RU" sz="1400" dirty="0" smtClean="0"/>
              <a:t>Обычно функция выполняется с привилегиями той роли, от имени которой она вызывается (</a:t>
            </a:r>
            <a:r>
              <a:rPr lang="ru-RU" sz="1400" b="1" dirty="0" smtClean="0"/>
              <a:t>SECURITY INVOKER</a:t>
            </a:r>
            <a:r>
              <a:rPr lang="ru-RU" sz="1400" dirty="0" smtClean="0"/>
              <a:t>),</a:t>
            </a:r>
          </a:p>
          <a:p>
            <a:pPr algn="just"/>
            <a:r>
              <a:rPr lang="ru-RU" sz="1400" dirty="0" smtClean="0"/>
              <a:t>однако можно указать, что функция должна выполняться с привилегиями роли, от имени которой функция была определена (</a:t>
            </a:r>
            <a:r>
              <a:rPr lang="ru-RU" sz="1400" b="1" dirty="0" smtClean="0"/>
              <a:t>SECURITY DEFINER</a:t>
            </a:r>
            <a:r>
              <a:rPr lang="ru-RU" sz="1400" dirty="0" smtClean="0"/>
              <a:t>). </a:t>
            </a:r>
          </a:p>
          <a:p>
            <a:pPr algn="just"/>
            <a:r>
              <a:rPr lang="ru-RU" sz="1400" dirty="0" smtClean="0"/>
              <a:t>Второй вариант дает возможность предоставить контролируемый (кодом функции) доступ пользователей к объектам,</a:t>
            </a:r>
          </a:p>
          <a:p>
            <a:pPr algn="just"/>
            <a:r>
              <a:rPr lang="ru-RU" sz="1400" dirty="0" smtClean="0"/>
              <a:t>которые не должны быть им доступны непосредственно, и таким образом ограничить возможности манипулирования этими объектами только теми операциями, </a:t>
            </a:r>
          </a:p>
          <a:p>
            <a:pPr algn="just"/>
            <a:r>
              <a:rPr lang="ru-RU" sz="1400" dirty="0" smtClean="0"/>
              <a:t>которые реализованы в этих функциях.</a:t>
            </a:r>
          </a:p>
          <a:p>
            <a:pPr algn="just"/>
            <a:endParaRPr lang="ru-RU" sz="1400" dirty="0" smtClean="0"/>
          </a:p>
          <a:p>
            <a:pPr algn="just"/>
            <a:endParaRPr lang="ru-RU" sz="1400" dirty="0" smtClean="0"/>
          </a:p>
        </p:txBody>
      </p:sp>
      <p:sp>
        <p:nvSpPr>
          <p:cNvPr id="4" name="Номер слайда 3"/>
          <p:cNvSpPr>
            <a:spLocks noGrp="1"/>
          </p:cNvSpPr>
          <p:nvPr>
            <p:ph type="sldNum" sz="quarter" idx="10"/>
          </p:nvPr>
        </p:nvSpPr>
        <p:spPr/>
        <p:txBody>
          <a:bodyPr/>
          <a:lstStyle/>
          <a:p>
            <a:fld id="{F6E077C6-F565-4EA9-8759-AAD95D83E90E}" type="slidenum">
              <a:rPr lang="ru-RU" smtClean="0"/>
              <a:pPr/>
              <a:t>13</a:t>
            </a:fld>
            <a:endParaRPr lang="ru-RU"/>
          </a:p>
        </p:txBody>
      </p:sp>
    </p:spTree>
    <p:extLst>
      <p:ext uri="{BB962C8B-B14F-4D97-AF65-F5344CB8AC3E}">
        <p14:creationId xmlns="" xmlns:p14="http://schemas.microsoft.com/office/powerpoint/2010/main" val="2185876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pPr/>
              <a:t>14</a:t>
            </a:fld>
            <a:endParaRPr lang="ru-RU"/>
          </a:p>
        </p:txBody>
      </p:sp>
    </p:spTree>
    <p:extLst>
      <p:ext uri="{BB962C8B-B14F-4D97-AF65-F5344CB8AC3E}">
        <p14:creationId xmlns="" xmlns:p14="http://schemas.microsoft.com/office/powerpoint/2010/main" val="2570391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smtClean="0"/>
              <a:t>Кроме структуры блока, этот пример показывает определение локальной переменной, оператор присваивания, вывод результата функции и ее использование в запросе. </a:t>
            </a:r>
          </a:p>
          <a:p>
            <a:pPr algn="just"/>
            <a:r>
              <a:rPr lang="ru-RU" dirty="0" smtClean="0"/>
              <a:t>Локальные переменные могут иметь любые типы, определенные в SQL, в том числе любые типы, определенные пользователем. </a:t>
            </a:r>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pPr/>
              <a:t>15</a:t>
            </a:fld>
            <a:endParaRPr lang="ru-RU"/>
          </a:p>
        </p:txBody>
      </p:sp>
    </p:spTree>
    <p:extLst>
      <p:ext uri="{BB962C8B-B14F-4D97-AF65-F5344CB8AC3E}">
        <p14:creationId xmlns="" xmlns:p14="http://schemas.microsoft.com/office/powerpoint/2010/main" val="2570391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smtClean="0"/>
              <a:t>следует обратить внимание на то, что и в условном операторе IF и в операторе выбора CASE заключать условие в скобки не нужно, а также на то, что составные операторы (после THEN и ELSE) не требуют никаких дополнительных скобок.</a:t>
            </a:r>
          </a:p>
          <a:p>
            <a:pPr algn="just"/>
            <a:r>
              <a:rPr lang="ru-RU" dirty="0" smtClean="0"/>
              <a:t>Оба рассмотренных оператора являются управляющими конструкциями и, в отличие от выражения CASE в языке SQL, не вырабатывают никакого значения.</a:t>
            </a:r>
          </a:p>
          <a:p>
            <a:pPr algn="just"/>
            <a:r>
              <a:rPr lang="ru-RU" dirty="0" smtClean="0"/>
              <a:t>В то же время, конечно, ничто не мешает использовать выражение CASE (определенное в SQL) при конструировании выражений в подпрограммах.</a:t>
            </a:r>
          </a:p>
        </p:txBody>
      </p:sp>
      <p:sp>
        <p:nvSpPr>
          <p:cNvPr id="4" name="Номер слайда 3"/>
          <p:cNvSpPr>
            <a:spLocks noGrp="1"/>
          </p:cNvSpPr>
          <p:nvPr>
            <p:ph type="sldNum" sz="quarter" idx="10"/>
          </p:nvPr>
        </p:nvSpPr>
        <p:spPr/>
        <p:txBody>
          <a:bodyPr/>
          <a:lstStyle/>
          <a:p>
            <a:fld id="{F6E077C6-F565-4EA9-8759-AAD95D83E90E}" type="slidenum">
              <a:rPr lang="ru-RU" smtClean="0"/>
              <a:pPr/>
              <a:t>16</a:t>
            </a:fld>
            <a:endParaRPr lang="ru-RU"/>
          </a:p>
        </p:txBody>
      </p:sp>
    </p:spTree>
    <p:extLst>
      <p:ext uri="{BB962C8B-B14F-4D97-AF65-F5344CB8AC3E}">
        <p14:creationId xmlns="" xmlns:p14="http://schemas.microsoft.com/office/powerpoint/2010/main" val="2570391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smtClean="0"/>
              <a:t>Как и в других аналогичных конструкциях, дополнительные скобки не нужны.</a:t>
            </a:r>
          </a:p>
          <a:p>
            <a:pPr algn="just"/>
            <a:endParaRPr lang="ru-RU" dirty="0" smtClean="0"/>
          </a:p>
          <a:p>
            <a:pPr algn="just"/>
            <a:r>
              <a:rPr lang="ru-RU" dirty="0" smtClean="0"/>
              <a:t>Заголовок </a:t>
            </a:r>
            <a:r>
              <a:rPr lang="ru-RU" b="1" dirty="0" smtClean="0"/>
              <a:t>WHILE </a:t>
            </a:r>
            <a:r>
              <a:rPr lang="ru-RU" dirty="0" smtClean="0"/>
              <a:t>вызывает повторение цикла до тех пор, пока условие вырабатывает истинное значение. Условие проверяется перед выполнением тела цикла.  </a:t>
            </a:r>
          </a:p>
          <a:p>
            <a:pPr marL="0" marR="0" indent="0" algn="just"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ru-RU" dirty="0" smtClean="0"/>
              <a:t>Заголовок </a:t>
            </a:r>
            <a:r>
              <a:rPr lang="ru-RU" b="1" dirty="0" smtClean="0"/>
              <a:t>FOR</a:t>
            </a:r>
            <a:r>
              <a:rPr lang="ru-RU" dirty="0" smtClean="0"/>
              <a:t> задает цикл с переменной, пробегающей значения отрезка целочисленной арифметической прогрессии. В этом варианте цикла переменная не должна быть определена в разделе описаний переменных (она определяется заголовком).</a:t>
            </a:r>
          </a:p>
          <a:p>
            <a:pPr algn="just"/>
            <a:endParaRPr lang="en-US" dirty="0" smtClean="0"/>
          </a:p>
          <a:p>
            <a:pPr algn="just"/>
            <a:r>
              <a:rPr lang="ru-RU" dirty="0" smtClean="0"/>
              <a:t>Заголовок </a:t>
            </a:r>
            <a:r>
              <a:rPr lang="ru-RU" b="1" dirty="0" smtClean="0"/>
              <a:t>FOREACH</a:t>
            </a:r>
            <a:r>
              <a:rPr lang="ru-RU" dirty="0" smtClean="0"/>
              <a:t> задает выполнение цикла для каждого элемента массива, указанного в заголовке. Для многомерных массивов можно задать размерность, по которой выполняется цикл. </a:t>
            </a:r>
          </a:p>
          <a:p>
            <a:pPr algn="just"/>
            <a:endParaRPr lang="ru-RU" dirty="0" smtClean="0"/>
          </a:p>
          <a:p>
            <a:pPr algn="just"/>
            <a:r>
              <a:rPr lang="ru-RU" dirty="0" smtClean="0"/>
              <a:t>Не стоит искать в документации оператор безусловного перехода GO TO, потому что в языке такого оператора нет. </a:t>
            </a:r>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pPr/>
              <a:t>17</a:t>
            </a:fld>
            <a:endParaRPr lang="ru-RU"/>
          </a:p>
        </p:txBody>
      </p:sp>
    </p:spTree>
    <p:extLst>
      <p:ext uri="{BB962C8B-B14F-4D97-AF65-F5344CB8AC3E}">
        <p14:creationId xmlns="" xmlns:p14="http://schemas.microsoft.com/office/powerpoint/2010/main" val="2570391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en-US" sz="1200" dirty="0" smtClean="0"/>
              <a:t>'SVO‘</a:t>
            </a:r>
            <a:r>
              <a:rPr lang="ru-RU" sz="1200" dirty="0" smtClean="0"/>
              <a:t> –</a:t>
            </a:r>
            <a:r>
              <a:rPr lang="ru-RU" sz="1200" baseline="0" dirty="0" smtClean="0"/>
              <a:t> аэропорт Шереметьево</a:t>
            </a:r>
          </a:p>
          <a:p>
            <a:pPr algn="just"/>
            <a:endParaRPr lang="ru-RU" sz="1200" baseline="0" dirty="0" smtClean="0"/>
          </a:p>
          <a:p>
            <a:pPr algn="just"/>
            <a:r>
              <a:rPr lang="ru-RU" dirty="0" smtClean="0"/>
              <a:t>Важно подчеркнуть, что приведенный выше и в следующих примерах код иллюстрирует применение конструкций языка </a:t>
            </a:r>
            <a:r>
              <a:rPr lang="en-US" dirty="0" smtClean="0"/>
              <a:t>PL/</a:t>
            </a:r>
            <a:r>
              <a:rPr lang="en-US" dirty="0" err="1" smtClean="0"/>
              <a:t>pgSQL</a:t>
            </a:r>
            <a:r>
              <a:rPr lang="en-US" dirty="0" smtClean="0"/>
              <a:t> (</a:t>
            </a:r>
            <a:r>
              <a:rPr lang="ru-RU" dirty="0" smtClean="0"/>
              <a:t>в этом примере — предложения </a:t>
            </a:r>
            <a:r>
              <a:rPr lang="en-US" dirty="0" smtClean="0"/>
              <a:t>INTO), </a:t>
            </a:r>
            <a:r>
              <a:rPr lang="ru-RU" dirty="0" smtClean="0"/>
              <a:t>но не рекомендуемый стиль программирования. </a:t>
            </a:r>
          </a:p>
          <a:p>
            <a:pPr algn="just"/>
            <a:r>
              <a:rPr lang="ru-RU" dirty="0" smtClean="0"/>
              <a:t>Функцию, возвращающую в точности такой же результат, как в этом примере, можно записать более компактно:</a:t>
            </a:r>
          </a:p>
          <a:p>
            <a:pPr algn="just"/>
            <a:r>
              <a:rPr lang="ru-RU" dirty="0" smtClean="0"/>
              <a:t> </a:t>
            </a:r>
            <a:r>
              <a:rPr lang="en-US" b="1" dirty="0" smtClean="0"/>
              <a:t>demo=# CREATE OR REPLACE FUNCTION </a:t>
            </a:r>
            <a:r>
              <a:rPr lang="en-US" b="1" dirty="0" err="1" smtClean="0"/>
              <a:t>air_city</a:t>
            </a:r>
            <a:r>
              <a:rPr lang="en-US" b="1" dirty="0" smtClean="0"/>
              <a:t>(</a:t>
            </a:r>
            <a:r>
              <a:rPr lang="en-US" b="1" dirty="0" err="1" smtClean="0"/>
              <a:t>a_code</a:t>
            </a:r>
            <a:r>
              <a:rPr lang="en-US" b="1" dirty="0" smtClean="0"/>
              <a:t> text) RETURNS text </a:t>
            </a:r>
            <a:endParaRPr lang="ru-RU" b="1" dirty="0" smtClean="0"/>
          </a:p>
          <a:p>
            <a:pPr algn="just"/>
            <a:r>
              <a:rPr lang="en-US" b="1" dirty="0" smtClean="0"/>
              <a:t>LANGUAGE </a:t>
            </a:r>
            <a:r>
              <a:rPr lang="en-US" b="1" dirty="0" err="1" smtClean="0"/>
              <a:t>plpgsql</a:t>
            </a:r>
            <a:r>
              <a:rPr lang="en-US" b="1" dirty="0" smtClean="0"/>
              <a:t> AS $$ </a:t>
            </a:r>
            <a:endParaRPr lang="ru-RU" b="1" dirty="0" smtClean="0"/>
          </a:p>
          <a:p>
            <a:pPr algn="just"/>
            <a:r>
              <a:rPr lang="en-US" b="1" dirty="0" smtClean="0"/>
              <a:t>BEGIN </a:t>
            </a:r>
            <a:endParaRPr lang="ru-RU" b="1" dirty="0" smtClean="0"/>
          </a:p>
          <a:p>
            <a:pPr algn="just"/>
            <a:r>
              <a:rPr lang="ru-RU" b="1" baseline="0" dirty="0" smtClean="0"/>
              <a:t>       </a:t>
            </a:r>
            <a:r>
              <a:rPr lang="en-US" b="1" dirty="0" smtClean="0"/>
              <a:t>RETURN (SELECT city </a:t>
            </a:r>
            <a:endParaRPr lang="ru-RU" b="1" dirty="0" smtClean="0"/>
          </a:p>
          <a:p>
            <a:pPr algn="just"/>
            <a:r>
              <a:rPr lang="ru-RU" b="1" dirty="0" smtClean="0"/>
              <a:t>	  </a:t>
            </a:r>
            <a:r>
              <a:rPr lang="en-US" b="1" dirty="0" smtClean="0"/>
              <a:t>FROM airports</a:t>
            </a:r>
            <a:endParaRPr lang="ru-RU" b="1" dirty="0" smtClean="0"/>
          </a:p>
          <a:p>
            <a:pPr algn="just"/>
            <a:r>
              <a:rPr lang="ru-RU" b="1" dirty="0" smtClean="0"/>
              <a:t>	  </a:t>
            </a:r>
            <a:r>
              <a:rPr lang="en-US" b="1" dirty="0" smtClean="0"/>
              <a:t>WHERE </a:t>
            </a:r>
            <a:r>
              <a:rPr lang="en-US" b="1" dirty="0" err="1" smtClean="0"/>
              <a:t>airport_code</a:t>
            </a:r>
            <a:r>
              <a:rPr lang="en-US" b="1" dirty="0" smtClean="0"/>
              <a:t> = </a:t>
            </a:r>
            <a:r>
              <a:rPr lang="en-US" b="1" dirty="0" err="1" smtClean="0"/>
              <a:t>a_code</a:t>
            </a:r>
            <a:r>
              <a:rPr lang="en-US" b="1" dirty="0" smtClean="0"/>
              <a:t>); </a:t>
            </a:r>
            <a:endParaRPr lang="ru-RU" b="1" dirty="0" smtClean="0"/>
          </a:p>
          <a:p>
            <a:pPr algn="just"/>
            <a:r>
              <a:rPr lang="en-US" b="1" dirty="0" smtClean="0"/>
              <a:t>END;</a:t>
            </a:r>
            <a:endParaRPr lang="ru-RU" b="1" dirty="0" smtClean="0"/>
          </a:p>
          <a:p>
            <a:pPr algn="just"/>
            <a:r>
              <a:rPr lang="en-US" b="1" dirty="0" smtClean="0"/>
              <a:t>$$;</a:t>
            </a:r>
            <a:endParaRPr lang="ru-RU" b="1" dirty="0" smtClean="0"/>
          </a:p>
          <a:p>
            <a:pPr algn="just"/>
            <a:endParaRPr lang="ru-RU" b="1" dirty="0" smtClean="0"/>
          </a:p>
          <a:p>
            <a:pPr algn="just"/>
            <a:r>
              <a:rPr lang="ru-RU" dirty="0" smtClean="0"/>
              <a:t>Если оператор не возвращает ни одной строки или возвращает больше одной, возбуждается исключительная ситуация. </a:t>
            </a:r>
          </a:p>
          <a:p>
            <a:pPr algn="just"/>
            <a:r>
              <a:rPr lang="ru-RU" dirty="0" smtClean="0"/>
              <a:t>Если STRICT не указано, то в переменные записываются значения из первой строки или значения NULL, если не возвращено ни одной строки. </a:t>
            </a:r>
            <a:endParaRPr lang="ru-RU" b="1" dirty="0"/>
          </a:p>
        </p:txBody>
      </p:sp>
      <p:sp>
        <p:nvSpPr>
          <p:cNvPr id="4" name="Номер слайда 3"/>
          <p:cNvSpPr>
            <a:spLocks noGrp="1"/>
          </p:cNvSpPr>
          <p:nvPr>
            <p:ph type="sldNum" sz="quarter" idx="10"/>
          </p:nvPr>
        </p:nvSpPr>
        <p:spPr/>
        <p:txBody>
          <a:bodyPr/>
          <a:lstStyle/>
          <a:p>
            <a:fld id="{F6E077C6-F565-4EA9-8759-AAD95D83E90E}" type="slidenum">
              <a:rPr lang="ru-RU" smtClean="0"/>
              <a:pPr/>
              <a:t>18</a:t>
            </a:fld>
            <a:endParaRPr lang="ru-RU"/>
          </a:p>
        </p:txBody>
      </p:sp>
    </p:spTree>
    <p:extLst>
      <p:ext uri="{BB962C8B-B14F-4D97-AF65-F5344CB8AC3E}">
        <p14:creationId xmlns="" xmlns:p14="http://schemas.microsoft.com/office/powerpoint/2010/main" val="2570391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smtClean="0"/>
              <a:t>Кроме последовательного считывания данных в прямом направлении, возможно движение и в обратном направлении, </a:t>
            </a:r>
          </a:p>
          <a:p>
            <a:pPr algn="just"/>
            <a:r>
              <a:rPr lang="ru-RU" dirty="0" smtClean="0"/>
              <a:t>а также установка в позицию любой строки по ее номеру или перемещение на заданное количество строк от текущей. </a:t>
            </a:r>
          </a:p>
          <a:p>
            <a:pPr algn="just"/>
            <a:r>
              <a:rPr lang="ru-RU" dirty="0" smtClean="0"/>
              <a:t>Заметим, что заголовок цикла </a:t>
            </a:r>
            <a:r>
              <a:rPr lang="ru-RU" b="1" dirty="0" smtClean="0"/>
              <a:t>FOR</a:t>
            </a:r>
            <a:r>
              <a:rPr lang="ru-RU" dirty="0" smtClean="0"/>
              <a:t> для чтения результатов запроса также создает неявный курсор. </a:t>
            </a:r>
          </a:p>
          <a:p>
            <a:pPr algn="just"/>
            <a:r>
              <a:rPr lang="ru-RU" dirty="0" smtClean="0"/>
              <a:t>Такой курсор считывается всегда в прямом направлении, никакие другие операции с ним невозможны.</a:t>
            </a:r>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pPr/>
              <a:t>19</a:t>
            </a:fld>
            <a:endParaRPr lang="ru-RU"/>
          </a:p>
        </p:txBody>
      </p:sp>
    </p:spTree>
    <p:extLst>
      <p:ext uri="{BB962C8B-B14F-4D97-AF65-F5344CB8AC3E}">
        <p14:creationId xmlns="" xmlns:p14="http://schemas.microsoft.com/office/powerpoint/2010/main" val="2570391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pPr/>
              <a:t>20</a:t>
            </a:fld>
            <a:endParaRPr lang="ru-RU"/>
          </a:p>
        </p:txBody>
      </p:sp>
    </p:spTree>
    <p:extLst>
      <p:ext uri="{BB962C8B-B14F-4D97-AF65-F5344CB8AC3E}">
        <p14:creationId xmlns="" xmlns:p14="http://schemas.microsoft.com/office/powerpoint/2010/main" val="257039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400" dirty="0" smtClean="0"/>
              <a:t>Есть и другие различия, которые обсудим далее</a:t>
            </a:r>
            <a:endParaRPr lang="ru-RU" sz="1400" dirty="0"/>
          </a:p>
        </p:txBody>
      </p:sp>
      <p:sp>
        <p:nvSpPr>
          <p:cNvPr id="4" name="Номер слайда 3"/>
          <p:cNvSpPr>
            <a:spLocks noGrp="1"/>
          </p:cNvSpPr>
          <p:nvPr>
            <p:ph type="sldNum" sz="quarter" idx="10"/>
          </p:nvPr>
        </p:nvSpPr>
        <p:spPr/>
        <p:txBody>
          <a:bodyPr/>
          <a:lstStyle/>
          <a:p>
            <a:fld id="{F6E077C6-F565-4EA9-8759-AAD95D83E90E}" type="slidenum">
              <a:rPr lang="ru-RU" smtClean="0"/>
              <a:pPr/>
              <a:t>3</a:t>
            </a:fld>
            <a:endParaRPr lang="ru-RU"/>
          </a:p>
        </p:txBody>
      </p:sp>
    </p:spTree>
    <p:extLst>
      <p:ext uri="{BB962C8B-B14F-4D97-AF65-F5344CB8AC3E}">
        <p14:creationId xmlns="" xmlns:p14="http://schemas.microsoft.com/office/powerpoint/2010/main" val="2185876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smtClean="0"/>
              <a:t>Применение динамического SQL неизбежно приводит к появлению дополнительных накладных расходов на предварительную обработку (компиляцию), </a:t>
            </a:r>
          </a:p>
          <a:p>
            <a:pPr algn="just"/>
            <a:r>
              <a:rPr lang="ru-RU" dirty="0" smtClean="0"/>
              <a:t>однако в системе </a:t>
            </a:r>
            <a:r>
              <a:rPr lang="ru-RU" dirty="0" err="1" smtClean="0"/>
              <a:t>PostgreSQL</a:t>
            </a:r>
            <a:r>
              <a:rPr lang="ru-RU" dirty="0" smtClean="0"/>
              <a:t> доля дополнительных расходов по сравнению с расходами на обработку статического SQL значительно ниже, чем в других СУБД.</a:t>
            </a:r>
          </a:p>
          <a:p>
            <a:pPr algn="just"/>
            <a:r>
              <a:rPr lang="ru-RU" dirty="0" smtClean="0"/>
              <a:t>Дело в том, что оптимизация запросов выполняется в </a:t>
            </a:r>
            <a:r>
              <a:rPr lang="ru-RU" dirty="0" err="1" smtClean="0"/>
              <a:t>PostgreSQL</a:t>
            </a:r>
            <a:r>
              <a:rPr lang="ru-RU" dirty="0" smtClean="0"/>
              <a:t> относительно поздно,</a:t>
            </a:r>
            <a:r>
              <a:rPr lang="ru-RU" baseline="0" dirty="0" smtClean="0"/>
              <a:t> </a:t>
            </a:r>
            <a:r>
              <a:rPr lang="ru-RU" dirty="0" smtClean="0"/>
              <a:t>после того как становятся известны значения параметров запроса как для динамического, </a:t>
            </a:r>
          </a:p>
          <a:p>
            <a:pPr algn="just"/>
            <a:r>
              <a:rPr lang="ru-RU" dirty="0" smtClean="0"/>
              <a:t>так и для статического SQL.  Поэтому формирование запросов оказывается не только мощным, но и эффективным инструментом.</a:t>
            </a:r>
            <a:endParaRPr lang="ru-RU" dirty="0"/>
          </a:p>
        </p:txBody>
      </p:sp>
      <p:sp>
        <p:nvSpPr>
          <p:cNvPr id="4" name="Номер слайда 3"/>
          <p:cNvSpPr>
            <a:spLocks noGrp="1"/>
          </p:cNvSpPr>
          <p:nvPr>
            <p:ph type="sldNum" sz="quarter" idx="10"/>
          </p:nvPr>
        </p:nvSpPr>
        <p:spPr/>
        <p:txBody>
          <a:bodyPr/>
          <a:lstStyle/>
          <a:p>
            <a:fld id="{F6E077C6-F565-4EA9-8759-AAD95D83E90E}" type="slidenum">
              <a:rPr lang="ru-RU" smtClean="0"/>
              <a:pPr/>
              <a:t>21</a:t>
            </a:fld>
            <a:endParaRPr lang="ru-RU"/>
          </a:p>
        </p:txBody>
      </p:sp>
    </p:spTree>
    <p:extLst>
      <p:ext uri="{BB962C8B-B14F-4D97-AF65-F5344CB8AC3E}">
        <p14:creationId xmlns="" xmlns:p14="http://schemas.microsoft.com/office/powerpoint/2010/main" val="2570391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b="1" dirty="0" err="1" smtClean="0"/>
              <a:t>quote_ident</a:t>
            </a:r>
            <a:r>
              <a:rPr lang="ru-RU" b="1" dirty="0" smtClean="0"/>
              <a:t> </a:t>
            </a:r>
            <a:r>
              <a:rPr lang="ru-RU" dirty="0" smtClean="0"/>
              <a:t>целесообразно использовать для подстановки имен таблиц, колонок и т. п.</a:t>
            </a:r>
          </a:p>
        </p:txBody>
      </p:sp>
      <p:sp>
        <p:nvSpPr>
          <p:cNvPr id="4" name="Номер слайда 3"/>
          <p:cNvSpPr>
            <a:spLocks noGrp="1"/>
          </p:cNvSpPr>
          <p:nvPr>
            <p:ph type="sldNum" sz="quarter" idx="10"/>
          </p:nvPr>
        </p:nvSpPr>
        <p:spPr/>
        <p:txBody>
          <a:bodyPr/>
          <a:lstStyle/>
          <a:p>
            <a:fld id="{F6E077C6-F565-4EA9-8759-AAD95D83E90E}" type="slidenum">
              <a:rPr lang="ru-RU" smtClean="0"/>
              <a:pPr/>
              <a:t>22</a:t>
            </a:fld>
            <a:endParaRPr lang="ru-RU"/>
          </a:p>
        </p:txBody>
      </p:sp>
    </p:spTree>
    <p:extLst>
      <p:ext uri="{BB962C8B-B14F-4D97-AF65-F5344CB8AC3E}">
        <p14:creationId xmlns="" xmlns:p14="http://schemas.microsoft.com/office/powerpoint/2010/main" val="2570391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endParaRPr lang="ru-RU" dirty="0" smtClean="0"/>
          </a:p>
        </p:txBody>
      </p:sp>
      <p:sp>
        <p:nvSpPr>
          <p:cNvPr id="4" name="Номер слайда 3"/>
          <p:cNvSpPr>
            <a:spLocks noGrp="1"/>
          </p:cNvSpPr>
          <p:nvPr>
            <p:ph type="sldNum" sz="quarter" idx="10"/>
          </p:nvPr>
        </p:nvSpPr>
        <p:spPr/>
        <p:txBody>
          <a:bodyPr/>
          <a:lstStyle/>
          <a:p>
            <a:fld id="{F6E077C6-F565-4EA9-8759-AAD95D83E90E}" type="slidenum">
              <a:rPr lang="ru-RU" smtClean="0"/>
              <a:pPr/>
              <a:t>23</a:t>
            </a:fld>
            <a:endParaRPr lang="ru-RU"/>
          </a:p>
        </p:txBody>
      </p:sp>
    </p:spTree>
    <p:extLst>
      <p:ext uri="{BB962C8B-B14F-4D97-AF65-F5344CB8AC3E}">
        <p14:creationId xmlns="" xmlns:p14="http://schemas.microsoft.com/office/powerpoint/2010/main" val="2570391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endParaRPr lang="ru-RU" dirty="0" smtClean="0"/>
          </a:p>
        </p:txBody>
      </p:sp>
      <p:sp>
        <p:nvSpPr>
          <p:cNvPr id="4" name="Номер слайда 3"/>
          <p:cNvSpPr>
            <a:spLocks noGrp="1"/>
          </p:cNvSpPr>
          <p:nvPr>
            <p:ph type="sldNum" sz="quarter" idx="10"/>
          </p:nvPr>
        </p:nvSpPr>
        <p:spPr/>
        <p:txBody>
          <a:bodyPr/>
          <a:lstStyle/>
          <a:p>
            <a:fld id="{F6E077C6-F565-4EA9-8759-AAD95D83E90E}" type="slidenum">
              <a:rPr lang="ru-RU" smtClean="0"/>
              <a:pPr/>
              <a:t>24</a:t>
            </a:fld>
            <a:endParaRPr lang="ru-RU"/>
          </a:p>
        </p:txBody>
      </p:sp>
    </p:spTree>
    <p:extLst>
      <p:ext uri="{BB962C8B-B14F-4D97-AF65-F5344CB8AC3E}">
        <p14:creationId xmlns="" xmlns:p14="http://schemas.microsoft.com/office/powerpoint/2010/main" val="2570391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endParaRPr lang="ru-RU" dirty="0" smtClean="0"/>
          </a:p>
        </p:txBody>
      </p:sp>
      <p:sp>
        <p:nvSpPr>
          <p:cNvPr id="4" name="Номер слайда 3"/>
          <p:cNvSpPr>
            <a:spLocks noGrp="1"/>
          </p:cNvSpPr>
          <p:nvPr>
            <p:ph type="sldNum" sz="quarter" idx="10"/>
          </p:nvPr>
        </p:nvSpPr>
        <p:spPr/>
        <p:txBody>
          <a:bodyPr/>
          <a:lstStyle/>
          <a:p>
            <a:fld id="{F6E077C6-F565-4EA9-8759-AAD95D83E90E}" type="slidenum">
              <a:rPr lang="ru-RU" smtClean="0"/>
              <a:pPr/>
              <a:t>25</a:t>
            </a:fld>
            <a:endParaRPr lang="ru-RU"/>
          </a:p>
        </p:txBody>
      </p:sp>
    </p:spTree>
    <p:extLst>
      <p:ext uri="{BB962C8B-B14F-4D97-AF65-F5344CB8AC3E}">
        <p14:creationId xmlns="" xmlns:p14="http://schemas.microsoft.com/office/powerpoint/2010/main" val="2570391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smtClean="0"/>
              <a:t>В документации </a:t>
            </a:r>
            <a:r>
              <a:rPr lang="ru-RU" dirty="0" err="1" smtClean="0"/>
              <a:t>PostgreSQL</a:t>
            </a:r>
            <a:r>
              <a:rPr lang="ru-RU" dirty="0" smtClean="0"/>
              <a:t> указано, что блоки, содержащие обработчики исключительных ситуаций, </a:t>
            </a:r>
          </a:p>
          <a:p>
            <a:pPr algn="just"/>
            <a:r>
              <a:rPr lang="ru-RU" dirty="0" smtClean="0"/>
              <a:t>требуют для выполнения значительно больше вычислительных ресурсов (что связано с неявной установкой точки сохранения в начале таких блоков).</a:t>
            </a:r>
          </a:p>
          <a:p>
            <a:pPr algn="just"/>
            <a:r>
              <a:rPr lang="ru-RU" dirty="0" smtClean="0"/>
              <a:t>Поэтому, целесообразно предотвращать возбуждение исключительных ситуаций, выполняя дополнительные проверки с помощью условных операторов. </a:t>
            </a:r>
          </a:p>
          <a:p>
            <a:pPr algn="just"/>
            <a:endParaRPr lang="ru-RU" dirty="0" smtClean="0"/>
          </a:p>
          <a:p>
            <a:pPr algn="just"/>
            <a:r>
              <a:rPr lang="ru-RU" dirty="0" smtClean="0"/>
              <a:t>Если бы приведенная выше функция </a:t>
            </a:r>
            <a:r>
              <a:rPr lang="ru-RU" b="1" dirty="0" err="1" smtClean="0"/>
              <a:t>air_city</a:t>
            </a:r>
            <a:r>
              <a:rPr lang="ru-RU" dirty="0" smtClean="0"/>
              <a:t> выполняла операции модификации базы данных, </a:t>
            </a:r>
          </a:p>
          <a:p>
            <a:pPr algn="just"/>
            <a:r>
              <a:rPr lang="ru-RU" dirty="0" smtClean="0"/>
              <a:t>то в варианте с обработкой исключительной ситуации эти изменения были бы потеряны,</a:t>
            </a:r>
          </a:p>
          <a:p>
            <a:pPr algn="just"/>
            <a:r>
              <a:rPr lang="ru-RU" dirty="0" smtClean="0"/>
              <a:t>а в варианте с проверкой значения переменной </a:t>
            </a:r>
            <a:r>
              <a:rPr lang="ru-RU" b="1" dirty="0" smtClean="0"/>
              <a:t>FOUN</a:t>
            </a:r>
            <a:r>
              <a:rPr lang="ru-RU" dirty="0" smtClean="0"/>
              <a:t>D сохранились бы при любом значении аргумента, </a:t>
            </a:r>
          </a:p>
          <a:p>
            <a:pPr algn="just"/>
            <a:r>
              <a:rPr lang="ru-RU" dirty="0" smtClean="0"/>
              <a:t>потому что исключительная ситуация </a:t>
            </a:r>
            <a:r>
              <a:rPr lang="ru-RU" b="1" dirty="0" err="1" smtClean="0"/>
              <a:t>no_data_found</a:t>
            </a:r>
            <a:r>
              <a:rPr lang="ru-RU" b="1" dirty="0" smtClean="0"/>
              <a:t> </a:t>
            </a:r>
            <a:r>
              <a:rPr lang="ru-RU" dirty="0" smtClean="0"/>
              <a:t>не возбуждается.</a:t>
            </a:r>
          </a:p>
          <a:p>
            <a:pPr algn="just"/>
            <a:endParaRPr lang="ru-RU" dirty="0" smtClean="0"/>
          </a:p>
        </p:txBody>
      </p:sp>
      <p:sp>
        <p:nvSpPr>
          <p:cNvPr id="4" name="Номер слайда 3"/>
          <p:cNvSpPr>
            <a:spLocks noGrp="1"/>
          </p:cNvSpPr>
          <p:nvPr>
            <p:ph type="sldNum" sz="quarter" idx="10"/>
          </p:nvPr>
        </p:nvSpPr>
        <p:spPr/>
        <p:txBody>
          <a:bodyPr/>
          <a:lstStyle/>
          <a:p>
            <a:fld id="{F6E077C6-F565-4EA9-8759-AAD95D83E90E}" type="slidenum">
              <a:rPr lang="ru-RU" smtClean="0"/>
              <a:pPr/>
              <a:t>26</a:t>
            </a:fld>
            <a:endParaRPr lang="ru-RU"/>
          </a:p>
        </p:txBody>
      </p:sp>
    </p:spTree>
    <p:extLst>
      <p:ext uri="{BB962C8B-B14F-4D97-AF65-F5344CB8AC3E}">
        <p14:creationId xmlns="" xmlns:p14="http://schemas.microsoft.com/office/powerpoint/2010/main" val="2570391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smtClean="0"/>
              <a:t>• </a:t>
            </a:r>
            <a:r>
              <a:rPr lang="ru-RU" b="1" dirty="0" smtClean="0"/>
              <a:t>Обработку исключительных ситуаций </a:t>
            </a:r>
            <a:r>
              <a:rPr lang="ru-RU" dirty="0" smtClean="0"/>
              <a:t>можно делать как в хранимых подпрограммах, так и в клиентской части приложения, </a:t>
            </a:r>
          </a:p>
          <a:p>
            <a:pPr algn="just"/>
            <a:r>
              <a:rPr lang="ru-RU" dirty="0" smtClean="0"/>
              <a:t>однако перехват на уровне сервера баз данных (в хранимой подпрограмме) дает больше возможностей для сбора диагностической информации. </a:t>
            </a:r>
          </a:p>
          <a:p>
            <a:pPr algn="just"/>
            <a:r>
              <a:rPr lang="ru-RU" dirty="0" smtClean="0"/>
              <a:t>Конечно, такая информация должна анализироваться службой сопровождения, а не конечным пользователем. </a:t>
            </a:r>
          </a:p>
          <a:p>
            <a:pPr algn="just"/>
            <a:endParaRPr lang="ru-RU" dirty="0" smtClean="0"/>
          </a:p>
          <a:p>
            <a:pPr algn="just"/>
            <a:r>
              <a:rPr lang="ru-RU" dirty="0" smtClean="0"/>
              <a:t>• </a:t>
            </a:r>
            <a:r>
              <a:rPr lang="ru-RU" b="1" dirty="0" smtClean="0"/>
              <a:t>Подпрограммы, которые выполняются как часть одного тяжеловесного процесса, </a:t>
            </a:r>
            <a:r>
              <a:rPr lang="ru-RU" dirty="0" smtClean="0"/>
              <a:t>например, обновление нескольких материализованных представлений может продолжаться, даже если при обновлении одного из них возникла ошибка.  </a:t>
            </a:r>
          </a:p>
          <a:p>
            <a:pPr algn="just"/>
            <a:endParaRPr lang="ru-RU" dirty="0" smtClean="0"/>
          </a:p>
          <a:p>
            <a:pPr algn="just"/>
            <a:r>
              <a:rPr lang="ru-RU" dirty="0" smtClean="0"/>
              <a:t>• </a:t>
            </a:r>
            <a:r>
              <a:rPr lang="ru-RU" b="1" dirty="0" smtClean="0"/>
              <a:t>Вероятность возникновения исключительной ситуации относительно велика, </a:t>
            </a:r>
            <a:r>
              <a:rPr lang="ru-RU" dirty="0" smtClean="0"/>
              <a:t>например, при вводе данных с пользовательского терминала могут появляться дублирующие сообщения).</a:t>
            </a:r>
          </a:p>
        </p:txBody>
      </p:sp>
      <p:sp>
        <p:nvSpPr>
          <p:cNvPr id="4" name="Номер слайда 3"/>
          <p:cNvSpPr>
            <a:spLocks noGrp="1"/>
          </p:cNvSpPr>
          <p:nvPr>
            <p:ph type="sldNum" sz="quarter" idx="10"/>
          </p:nvPr>
        </p:nvSpPr>
        <p:spPr/>
        <p:txBody>
          <a:bodyPr/>
          <a:lstStyle/>
          <a:p>
            <a:fld id="{F6E077C6-F565-4EA9-8759-AAD95D83E90E}" type="slidenum">
              <a:rPr lang="ru-RU" smtClean="0"/>
              <a:pPr/>
              <a:t>27</a:t>
            </a:fld>
            <a:endParaRPr lang="ru-RU"/>
          </a:p>
        </p:txBody>
      </p:sp>
    </p:spTree>
    <p:extLst>
      <p:ext uri="{BB962C8B-B14F-4D97-AF65-F5344CB8AC3E}">
        <p14:creationId xmlns="" xmlns:p14="http://schemas.microsoft.com/office/powerpoint/2010/main" val="2570391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smtClean="0"/>
              <a:t>Вопрос студентам : «если же такая диагностика невозможна,</a:t>
            </a:r>
            <a:r>
              <a:rPr lang="ru-RU" baseline="0" dirty="0" smtClean="0"/>
              <a:t> то </a:t>
            </a:r>
            <a:r>
              <a:rPr lang="ru-RU" dirty="0" smtClean="0"/>
              <a:t>лучше вовсе не перехватывать ошибки…</a:t>
            </a:r>
            <a:r>
              <a:rPr lang="ru-RU" baseline="0" dirty="0" smtClean="0"/>
              <a:t> – почему?»</a:t>
            </a:r>
            <a:endParaRPr lang="ru-RU" dirty="0" smtClean="0"/>
          </a:p>
        </p:txBody>
      </p:sp>
      <p:sp>
        <p:nvSpPr>
          <p:cNvPr id="4" name="Номер слайда 3"/>
          <p:cNvSpPr>
            <a:spLocks noGrp="1"/>
          </p:cNvSpPr>
          <p:nvPr>
            <p:ph type="sldNum" sz="quarter" idx="10"/>
          </p:nvPr>
        </p:nvSpPr>
        <p:spPr/>
        <p:txBody>
          <a:bodyPr/>
          <a:lstStyle/>
          <a:p>
            <a:fld id="{F6E077C6-F565-4EA9-8759-AAD95D83E90E}" type="slidenum">
              <a:rPr lang="ru-RU" smtClean="0"/>
              <a:pPr/>
              <a:t>28</a:t>
            </a:fld>
            <a:endParaRPr lang="ru-RU"/>
          </a:p>
        </p:txBody>
      </p:sp>
    </p:spTree>
    <p:extLst>
      <p:ext uri="{BB962C8B-B14F-4D97-AF65-F5344CB8AC3E}">
        <p14:creationId xmlns="" xmlns:p14="http://schemas.microsoft.com/office/powerpoint/2010/main" val="2570391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endParaRPr lang="ru-RU" dirty="0" smtClean="0"/>
          </a:p>
        </p:txBody>
      </p:sp>
      <p:sp>
        <p:nvSpPr>
          <p:cNvPr id="4" name="Номер слайда 3"/>
          <p:cNvSpPr>
            <a:spLocks noGrp="1"/>
          </p:cNvSpPr>
          <p:nvPr>
            <p:ph type="sldNum" sz="quarter" idx="10"/>
          </p:nvPr>
        </p:nvSpPr>
        <p:spPr/>
        <p:txBody>
          <a:bodyPr/>
          <a:lstStyle/>
          <a:p>
            <a:fld id="{F6E077C6-F565-4EA9-8759-AAD95D83E90E}" type="slidenum">
              <a:rPr lang="ru-RU" smtClean="0"/>
              <a:pPr/>
              <a:t>29</a:t>
            </a:fld>
            <a:endParaRPr lang="ru-RU"/>
          </a:p>
        </p:txBody>
      </p:sp>
    </p:spTree>
    <p:extLst>
      <p:ext uri="{BB962C8B-B14F-4D97-AF65-F5344CB8AC3E}">
        <p14:creationId xmlns="" xmlns:p14="http://schemas.microsoft.com/office/powerpoint/2010/main" val="2570391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dirty="0" smtClean="0"/>
              <a:t>Точные правила включают и некоторые другие ограничения. </a:t>
            </a:r>
          </a:p>
          <a:p>
            <a:pPr algn="just"/>
            <a:r>
              <a:rPr lang="ru-RU" dirty="0" smtClean="0"/>
              <a:t>Если все условия соблюдены, то выполняется совместная оптимизация запроса и тела функции, что обычно приводит к получению более эффективного плана выполнения запроса.</a:t>
            </a:r>
          </a:p>
          <a:p>
            <a:pPr algn="just"/>
            <a:endParaRPr lang="ru-RU" dirty="0" smtClean="0"/>
          </a:p>
        </p:txBody>
      </p:sp>
      <p:sp>
        <p:nvSpPr>
          <p:cNvPr id="4" name="Номер слайда 3"/>
          <p:cNvSpPr>
            <a:spLocks noGrp="1"/>
          </p:cNvSpPr>
          <p:nvPr>
            <p:ph type="sldNum" sz="quarter" idx="10"/>
          </p:nvPr>
        </p:nvSpPr>
        <p:spPr/>
        <p:txBody>
          <a:bodyPr/>
          <a:lstStyle/>
          <a:p>
            <a:fld id="{F6E077C6-F565-4EA9-8759-AAD95D83E90E}" type="slidenum">
              <a:rPr lang="ru-RU" smtClean="0"/>
              <a:pPr/>
              <a:t>30</a:t>
            </a:fld>
            <a:endParaRPr lang="ru-RU"/>
          </a:p>
        </p:txBody>
      </p:sp>
    </p:spTree>
    <p:extLst>
      <p:ext uri="{BB962C8B-B14F-4D97-AF65-F5344CB8AC3E}">
        <p14:creationId xmlns="" xmlns:p14="http://schemas.microsoft.com/office/powerpoint/2010/main" val="2570391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400" dirty="0" smtClean="0"/>
              <a:t>Высокая эффективность исполнителя запросов в реляционных СУБД в значительной мере основана на декларативности языка запросов SQL. </a:t>
            </a:r>
          </a:p>
          <a:p>
            <a:pPr algn="just"/>
            <a:r>
              <a:rPr lang="ru-RU" sz="1400" dirty="0" smtClean="0"/>
              <a:t>Возможности оптимизации запросов наиболее полны в случае, если оператор SELECT не содержит подзапросы, изменяющие базы данных или вызовы функций, свойства которых неизвестны оптимизатору. </a:t>
            </a:r>
          </a:p>
          <a:p>
            <a:pPr algn="just"/>
            <a:r>
              <a:rPr lang="ru-RU" sz="1400" dirty="0" smtClean="0"/>
              <a:t>Императивные (процедурные) языки предоставляют средства, неконтролируемое использование которых может как существенно ограничить возможности оптимизации, так и помешать эффективному выполнению. </a:t>
            </a:r>
            <a:endParaRPr lang="ru-RU" sz="1400" dirty="0"/>
          </a:p>
        </p:txBody>
      </p:sp>
      <p:sp>
        <p:nvSpPr>
          <p:cNvPr id="4" name="Номер слайда 3"/>
          <p:cNvSpPr>
            <a:spLocks noGrp="1"/>
          </p:cNvSpPr>
          <p:nvPr>
            <p:ph type="sldNum" sz="quarter" idx="10"/>
          </p:nvPr>
        </p:nvSpPr>
        <p:spPr/>
        <p:txBody>
          <a:bodyPr/>
          <a:lstStyle/>
          <a:p>
            <a:fld id="{F6E077C6-F565-4EA9-8759-AAD95D83E90E}" type="slidenum">
              <a:rPr lang="ru-RU" smtClean="0"/>
              <a:pPr/>
              <a:t>4</a:t>
            </a:fld>
            <a:endParaRPr lang="ru-RU"/>
          </a:p>
        </p:txBody>
      </p:sp>
    </p:spTree>
    <p:extLst>
      <p:ext uri="{BB962C8B-B14F-4D97-AF65-F5344CB8AC3E}">
        <p14:creationId xmlns="" xmlns:p14="http://schemas.microsoft.com/office/powerpoint/2010/main" val="2185876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algn="just"/>
            <a:r>
              <a:rPr lang="ru-RU" b="1" dirty="0" smtClean="0"/>
              <a:t>Итоги: </a:t>
            </a:r>
          </a:p>
          <a:p>
            <a:pPr algn="just"/>
            <a:r>
              <a:rPr lang="ru-RU" dirty="0" smtClean="0"/>
              <a:t>В лекции представлены основные свойства и характеристики хранимых функций и процедур. </a:t>
            </a:r>
          </a:p>
          <a:p>
            <a:pPr algn="just"/>
            <a:r>
              <a:rPr lang="ru-RU" dirty="0" smtClean="0"/>
              <a:t>Код таких подпрограмм может быть написан на любом из нескольких языков программирования, поддерживаемых для системы </a:t>
            </a:r>
            <a:r>
              <a:rPr lang="ru-RU" dirty="0" err="1" smtClean="0"/>
              <a:t>PostgreSQL</a:t>
            </a:r>
            <a:r>
              <a:rPr lang="ru-RU" dirty="0" smtClean="0"/>
              <a:t>. </a:t>
            </a:r>
          </a:p>
          <a:p>
            <a:pPr algn="just"/>
            <a:r>
              <a:rPr lang="ru-RU" dirty="0" smtClean="0"/>
              <a:t>Более детально рассмотрены основные конструкции языка PL/</a:t>
            </a:r>
            <a:r>
              <a:rPr lang="ru-RU" dirty="0" err="1" smtClean="0"/>
              <a:t>pgSQL</a:t>
            </a:r>
            <a:r>
              <a:rPr lang="ru-RU" dirty="0" smtClean="0"/>
              <a:t>, в том числе основные управляющие структуры и средства взаимодействия с SQL.</a:t>
            </a:r>
            <a:endParaRPr lang="ru-RU" dirty="0" smtClean="0"/>
          </a:p>
        </p:txBody>
      </p:sp>
      <p:sp>
        <p:nvSpPr>
          <p:cNvPr id="4" name="Номер слайда 3"/>
          <p:cNvSpPr>
            <a:spLocks noGrp="1"/>
          </p:cNvSpPr>
          <p:nvPr>
            <p:ph type="sldNum" sz="quarter" idx="10"/>
          </p:nvPr>
        </p:nvSpPr>
        <p:spPr/>
        <p:txBody>
          <a:bodyPr/>
          <a:lstStyle/>
          <a:p>
            <a:fld id="{F6E077C6-F565-4EA9-8759-AAD95D83E90E}" type="slidenum">
              <a:rPr lang="ru-RU" smtClean="0"/>
              <a:pPr/>
              <a:t>31</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400" dirty="0" smtClean="0"/>
              <a:t>Для того чтобы уменьшить возможные отрицательные эффекты от использования хранимых процедур, в системе </a:t>
            </a:r>
            <a:r>
              <a:rPr lang="ru-RU" sz="1400" dirty="0" err="1" smtClean="0"/>
              <a:t>PostgreSQL</a:t>
            </a:r>
            <a:r>
              <a:rPr lang="ru-RU" sz="1400" dirty="0" smtClean="0"/>
              <a:t> предусмотрен ряд средств, </a:t>
            </a:r>
          </a:p>
          <a:p>
            <a:pPr algn="just"/>
            <a:r>
              <a:rPr lang="ru-RU" sz="1400" dirty="0" smtClean="0"/>
              <a:t>позволяющих описать свойства функций или процедур и ограничить действие факторов, потенциально снижающих эффективность исполнителя. </a:t>
            </a:r>
          </a:p>
          <a:p>
            <a:pPr algn="just"/>
            <a:endParaRPr lang="ru-RU" sz="1400" dirty="0"/>
          </a:p>
        </p:txBody>
      </p:sp>
      <p:sp>
        <p:nvSpPr>
          <p:cNvPr id="4" name="Номер слайда 3"/>
          <p:cNvSpPr>
            <a:spLocks noGrp="1"/>
          </p:cNvSpPr>
          <p:nvPr>
            <p:ph type="sldNum" sz="quarter" idx="10"/>
          </p:nvPr>
        </p:nvSpPr>
        <p:spPr/>
        <p:txBody>
          <a:bodyPr/>
          <a:lstStyle/>
          <a:p>
            <a:fld id="{F6E077C6-F565-4EA9-8759-AAD95D83E90E}" type="slidenum">
              <a:rPr lang="ru-RU" smtClean="0"/>
              <a:pPr/>
              <a:t>5</a:t>
            </a:fld>
            <a:endParaRPr lang="ru-RU"/>
          </a:p>
        </p:txBody>
      </p:sp>
    </p:spTree>
    <p:extLst>
      <p:ext uri="{BB962C8B-B14F-4D97-AF65-F5344CB8AC3E}">
        <p14:creationId xmlns="" xmlns:p14="http://schemas.microsoft.com/office/powerpoint/2010/main" val="218587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400" dirty="0" smtClean="0"/>
              <a:t>Все данные, которые передаются между вызовами, должны быть переданы через параметры функций или процедур, конфигурационные параметры сервера базы данных или записаны в базу данных.</a:t>
            </a:r>
          </a:p>
          <a:p>
            <a:pPr algn="just"/>
            <a:r>
              <a:rPr lang="ru-RU" sz="1400" dirty="0" smtClean="0"/>
              <a:t> Существуют также расширения, позволяющие использовать глобальные переменные. </a:t>
            </a:r>
            <a:endParaRPr lang="ru-RU" sz="1400" dirty="0"/>
          </a:p>
        </p:txBody>
      </p:sp>
      <p:sp>
        <p:nvSpPr>
          <p:cNvPr id="4" name="Номер слайда 3"/>
          <p:cNvSpPr>
            <a:spLocks noGrp="1"/>
          </p:cNvSpPr>
          <p:nvPr>
            <p:ph type="sldNum" sz="quarter" idx="10"/>
          </p:nvPr>
        </p:nvSpPr>
        <p:spPr/>
        <p:txBody>
          <a:bodyPr/>
          <a:lstStyle/>
          <a:p>
            <a:fld id="{F6E077C6-F565-4EA9-8759-AAD95D83E90E}" type="slidenum">
              <a:rPr lang="ru-RU" smtClean="0"/>
              <a:pPr/>
              <a:t>6</a:t>
            </a:fld>
            <a:endParaRPr lang="ru-RU"/>
          </a:p>
        </p:txBody>
      </p:sp>
    </p:spTree>
    <p:extLst>
      <p:ext uri="{BB962C8B-B14F-4D97-AF65-F5344CB8AC3E}">
        <p14:creationId xmlns="" xmlns:p14="http://schemas.microsoft.com/office/powerpoint/2010/main" val="2185876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endParaRPr lang="ru-RU" sz="1400" dirty="0"/>
          </a:p>
        </p:txBody>
      </p:sp>
      <p:sp>
        <p:nvSpPr>
          <p:cNvPr id="4" name="Номер слайда 3"/>
          <p:cNvSpPr>
            <a:spLocks noGrp="1"/>
          </p:cNvSpPr>
          <p:nvPr>
            <p:ph type="sldNum" sz="quarter" idx="10"/>
          </p:nvPr>
        </p:nvSpPr>
        <p:spPr/>
        <p:txBody>
          <a:bodyPr/>
          <a:lstStyle/>
          <a:p>
            <a:fld id="{F6E077C6-F565-4EA9-8759-AAD95D83E90E}" type="slidenum">
              <a:rPr lang="ru-RU" smtClean="0"/>
              <a:pPr/>
              <a:t>7</a:t>
            </a:fld>
            <a:endParaRPr lang="ru-RU"/>
          </a:p>
        </p:txBody>
      </p:sp>
    </p:spTree>
    <p:extLst>
      <p:ext uri="{BB962C8B-B14F-4D97-AF65-F5344CB8AC3E}">
        <p14:creationId xmlns="" xmlns:p14="http://schemas.microsoft.com/office/powerpoint/2010/main" val="2185876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sz="1400" b="1" dirty="0" smtClean="0"/>
              <a:t>Выбор плана выполнения запроса зависит от стоимости плана, которая оценивается встроенными в оптимизатор моделями стоимости.</a:t>
            </a:r>
            <a:r>
              <a:rPr lang="ru-RU" sz="1400" dirty="0" smtClean="0"/>
              <a:t> </a:t>
            </a:r>
          </a:p>
          <a:p>
            <a:pPr algn="l"/>
            <a:r>
              <a:rPr lang="ru-RU" sz="1400" dirty="0" smtClean="0"/>
              <a:t>Однако оптимизатор не может оценить стоимость выполнения пользовательских функций. Чтобы улучшить результаты работы оптимизатора, целесообразно для функций, содержащих сложные вычисления, задавать оценки стоимости выполнения.</a:t>
            </a:r>
          </a:p>
          <a:p>
            <a:pPr algn="l"/>
            <a:r>
              <a:rPr lang="ru-RU" sz="1400" dirty="0" smtClean="0"/>
              <a:t>Значения параметров </a:t>
            </a:r>
            <a:r>
              <a:rPr lang="ru-RU" sz="1400" b="1" dirty="0" smtClean="0"/>
              <a:t>COST </a:t>
            </a:r>
            <a:r>
              <a:rPr lang="ru-RU" sz="1400" dirty="0" smtClean="0"/>
              <a:t>и </a:t>
            </a:r>
            <a:r>
              <a:rPr lang="ru-RU" sz="1400" b="1" dirty="0" smtClean="0"/>
              <a:t>ROWS</a:t>
            </a:r>
            <a:r>
              <a:rPr lang="ru-RU" sz="1400" dirty="0" smtClean="0"/>
              <a:t> указывают оптимизатору ожидаемую стоимость выполнения функции и (для функций, возвращающих несколько строк) ожидаемое количество строк. </a:t>
            </a:r>
          </a:p>
          <a:p>
            <a:pPr algn="l"/>
            <a:r>
              <a:rPr lang="ru-RU" sz="1400" dirty="0" smtClean="0"/>
              <a:t>Конечно, эти параметры недостаточны для точной оценки стоимости выполнения, но, если эти параметры заданы, оптимизатор получает хотя бы некоторую информацию о стоимости.</a:t>
            </a:r>
          </a:p>
          <a:p>
            <a:pPr algn="l"/>
            <a:r>
              <a:rPr lang="ru-RU" sz="1400" dirty="0" smtClean="0"/>
              <a:t>Значения этих параметров никак не связаны со значениями аргументов вызова функции, поэтому их полезность ограничена.</a:t>
            </a:r>
          </a:p>
          <a:p>
            <a:pPr algn="just"/>
            <a:endParaRPr lang="ru-RU" sz="1400" dirty="0"/>
          </a:p>
        </p:txBody>
      </p:sp>
      <p:sp>
        <p:nvSpPr>
          <p:cNvPr id="4" name="Номер слайда 3"/>
          <p:cNvSpPr>
            <a:spLocks noGrp="1"/>
          </p:cNvSpPr>
          <p:nvPr>
            <p:ph type="sldNum" sz="quarter" idx="10"/>
          </p:nvPr>
        </p:nvSpPr>
        <p:spPr/>
        <p:txBody>
          <a:bodyPr/>
          <a:lstStyle/>
          <a:p>
            <a:fld id="{F6E077C6-F565-4EA9-8759-AAD95D83E90E}" type="slidenum">
              <a:rPr lang="ru-RU" smtClean="0"/>
              <a:pPr/>
              <a:t>8</a:t>
            </a:fld>
            <a:endParaRPr lang="ru-RU"/>
          </a:p>
        </p:txBody>
      </p:sp>
    </p:spTree>
    <p:extLst>
      <p:ext uri="{BB962C8B-B14F-4D97-AF65-F5344CB8AC3E}">
        <p14:creationId xmlns="" xmlns:p14="http://schemas.microsoft.com/office/powerpoint/2010/main" val="2185876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400" b="1" dirty="0" smtClean="0"/>
              <a:t>В любой конфигурации системы </a:t>
            </a:r>
            <a:r>
              <a:rPr lang="ru-RU" sz="1400" b="1" dirty="0" err="1" smtClean="0"/>
              <a:t>PostgreSQL</a:t>
            </a:r>
            <a:r>
              <a:rPr lang="ru-RU" sz="1400" b="1" dirty="0" smtClean="0"/>
              <a:t> можно использовать подпрограммы, написанные на языках C и SQL, которые считаются внутренними языками системы</a:t>
            </a:r>
            <a:r>
              <a:rPr lang="ru-RU" sz="1400" dirty="0" smtClean="0"/>
              <a:t>. </a:t>
            </a:r>
          </a:p>
          <a:p>
            <a:pPr algn="just"/>
            <a:r>
              <a:rPr lang="ru-RU" sz="1400" b="1" dirty="0" smtClean="0"/>
              <a:t>Все остальные языки</a:t>
            </a:r>
            <a:r>
              <a:rPr lang="ru-RU" sz="1400" dirty="0" smtClean="0"/>
              <a:t>, на которых могут быть запрограммированы хранимые функции, </a:t>
            </a:r>
            <a:r>
              <a:rPr lang="ru-RU" sz="1400" b="1" dirty="0" smtClean="0"/>
              <a:t>принято называть процедурными.</a:t>
            </a:r>
            <a:r>
              <a:rPr lang="ru-RU" sz="1400" dirty="0" smtClean="0"/>
              <a:t> </a:t>
            </a:r>
          </a:p>
          <a:p>
            <a:pPr algn="just"/>
            <a:r>
              <a:rPr lang="ru-RU" sz="1400" dirty="0" smtClean="0"/>
              <a:t>Для каждого процедурного языка в базе данных создается обработчик (</a:t>
            </a:r>
            <a:r>
              <a:rPr lang="ru-RU" sz="1400" dirty="0" err="1" smtClean="0"/>
              <a:t>handler</a:t>
            </a:r>
            <a:r>
              <a:rPr lang="ru-RU" sz="1400" dirty="0" smtClean="0"/>
              <a:t>) этого языка.</a:t>
            </a:r>
          </a:p>
          <a:p>
            <a:pPr algn="just"/>
            <a:r>
              <a:rPr lang="ru-RU" sz="1400" dirty="0" smtClean="0"/>
              <a:t>В состав СУБД </a:t>
            </a:r>
            <a:r>
              <a:rPr lang="ru-RU" sz="1400" dirty="0" err="1" smtClean="0"/>
              <a:t>PostgreSQL</a:t>
            </a:r>
            <a:r>
              <a:rPr lang="ru-RU" sz="1400" dirty="0" smtClean="0"/>
              <a:t> основной распространяемой версии входят языки PL/</a:t>
            </a:r>
            <a:r>
              <a:rPr lang="ru-RU" sz="1400" dirty="0" err="1" smtClean="0"/>
              <a:t>pgSQL</a:t>
            </a:r>
            <a:r>
              <a:rPr lang="ru-RU" sz="1400" dirty="0" smtClean="0"/>
              <a:t>, </a:t>
            </a:r>
            <a:r>
              <a:rPr lang="ru-RU" sz="1400" dirty="0" err="1" smtClean="0"/>
              <a:t>Python</a:t>
            </a:r>
            <a:r>
              <a:rPr lang="ru-RU" sz="1400" dirty="0" smtClean="0"/>
              <a:t>, завоевавший широкую популярность в последнее десятилетие, </a:t>
            </a:r>
          </a:p>
          <a:p>
            <a:pPr algn="just"/>
            <a:r>
              <a:rPr lang="ru-RU" sz="1400" dirty="0" smtClean="0"/>
              <a:t>в особенности в среде специалистов по анализу данных и машинному обучению, а также </a:t>
            </a:r>
            <a:r>
              <a:rPr lang="ru-RU" sz="1400" dirty="0" err="1" smtClean="0"/>
              <a:t>Tcl</a:t>
            </a:r>
            <a:r>
              <a:rPr lang="ru-RU" sz="1400" dirty="0" smtClean="0"/>
              <a:t> и </a:t>
            </a:r>
            <a:r>
              <a:rPr lang="ru-RU" sz="1400" dirty="0" err="1" smtClean="0"/>
              <a:t>Perl</a:t>
            </a:r>
            <a:r>
              <a:rPr lang="ru-RU" sz="1400" dirty="0" smtClean="0"/>
              <a:t>, широко применявшиеся для манипулирования текстовыми строками. </a:t>
            </a:r>
          </a:p>
          <a:p>
            <a:pPr algn="just"/>
            <a:r>
              <a:rPr lang="ru-RU" sz="1400" dirty="0" smtClean="0"/>
              <a:t>Кроме перечисленных языков, существуют расширения, позволяющие использовать и другие языки, в том числе R, </a:t>
            </a:r>
            <a:r>
              <a:rPr lang="ru-RU" sz="1400" dirty="0" err="1" smtClean="0"/>
              <a:t>Java</a:t>
            </a:r>
            <a:r>
              <a:rPr lang="ru-RU" sz="1400" dirty="0" smtClean="0"/>
              <a:t>, </a:t>
            </a:r>
            <a:r>
              <a:rPr lang="ru-RU" sz="1400" dirty="0" err="1" smtClean="0"/>
              <a:t>JavaScript</a:t>
            </a:r>
            <a:r>
              <a:rPr lang="ru-RU" sz="1400" dirty="0" smtClean="0"/>
              <a:t> и командный язык системы </a:t>
            </a:r>
            <a:r>
              <a:rPr lang="ru-RU" sz="1400" dirty="0" err="1" smtClean="0"/>
              <a:t>Unix</a:t>
            </a:r>
            <a:r>
              <a:rPr lang="ru-RU" sz="1400" dirty="0" smtClean="0"/>
              <a:t>. </a:t>
            </a:r>
          </a:p>
          <a:p>
            <a:pPr algn="just"/>
            <a:r>
              <a:rPr lang="ru-RU" sz="1400" dirty="0" smtClean="0"/>
              <a:t>Поскольку спецификация содержит определение параметров, в качестве типов параметров можно использовать только типы языка SQL, </a:t>
            </a:r>
          </a:p>
          <a:p>
            <a:pPr algn="just"/>
            <a:r>
              <a:rPr lang="ru-RU" sz="1400" dirty="0" smtClean="0"/>
              <a:t>в том числе любые пользовательские типы, определенные в базе данных во время выполнения оператора создания подпрограммы.</a:t>
            </a:r>
          </a:p>
          <a:p>
            <a:pPr algn="just"/>
            <a:r>
              <a:rPr lang="ru-RU" sz="1400" dirty="0" smtClean="0"/>
              <a:t>Функции и процедуры зависят от типов аргументов, поэтому определения типов не могут быть удалены, </a:t>
            </a:r>
          </a:p>
          <a:p>
            <a:pPr algn="just"/>
            <a:r>
              <a:rPr lang="ru-RU" sz="1400" dirty="0" smtClean="0"/>
              <a:t>до тех пор пока не будут удалены зависящие от них подпрограммы (возможно, в результате указания CASCADE в операторе DROP).</a:t>
            </a:r>
            <a:endParaRPr lang="ru-RU" sz="1400" dirty="0"/>
          </a:p>
        </p:txBody>
      </p:sp>
      <p:sp>
        <p:nvSpPr>
          <p:cNvPr id="4" name="Номер слайда 3"/>
          <p:cNvSpPr>
            <a:spLocks noGrp="1"/>
          </p:cNvSpPr>
          <p:nvPr>
            <p:ph type="sldNum" sz="quarter" idx="10"/>
          </p:nvPr>
        </p:nvSpPr>
        <p:spPr/>
        <p:txBody>
          <a:bodyPr/>
          <a:lstStyle/>
          <a:p>
            <a:fld id="{F6E077C6-F565-4EA9-8759-AAD95D83E90E}" type="slidenum">
              <a:rPr lang="ru-RU" smtClean="0"/>
              <a:pPr/>
              <a:t>9</a:t>
            </a:fld>
            <a:endParaRPr lang="ru-RU"/>
          </a:p>
        </p:txBody>
      </p:sp>
    </p:spTree>
    <p:extLst>
      <p:ext uri="{BB962C8B-B14F-4D97-AF65-F5344CB8AC3E}">
        <p14:creationId xmlns="" xmlns:p14="http://schemas.microsoft.com/office/powerpoint/2010/main" val="2185876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ru-RU" sz="1400" dirty="0" smtClean="0"/>
              <a:t>В программных системах, в которых применяется более одного языка программирования, как правило, требуется преобразование типов данных. </a:t>
            </a:r>
          </a:p>
          <a:p>
            <a:pPr algn="just"/>
            <a:endParaRPr lang="ru-RU" sz="1400" b="1" dirty="0"/>
          </a:p>
        </p:txBody>
      </p:sp>
      <p:sp>
        <p:nvSpPr>
          <p:cNvPr id="4" name="Номер слайда 3"/>
          <p:cNvSpPr>
            <a:spLocks noGrp="1"/>
          </p:cNvSpPr>
          <p:nvPr>
            <p:ph type="sldNum" sz="quarter" idx="10"/>
          </p:nvPr>
        </p:nvSpPr>
        <p:spPr/>
        <p:txBody>
          <a:bodyPr/>
          <a:lstStyle/>
          <a:p>
            <a:fld id="{F6E077C6-F565-4EA9-8759-AAD95D83E90E}" type="slidenum">
              <a:rPr lang="ru-RU" smtClean="0"/>
              <a:pPr/>
              <a:t>10</a:t>
            </a:fld>
            <a:endParaRPr lang="ru-RU"/>
          </a:p>
        </p:txBody>
      </p:sp>
    </p:spTree>
    <p:extLst>
      <p:ext uri="{BB962C8B-B14F-4D97-AF65-F5344CB8AC3E}">
        <p14:creationId xmlns="" xmlns:p14="http://schemas.microsoft.com/office/powerpoint/2010/main" val="2185876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3/19/2023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pPr marL="38100">
                <a:lnSpc>
                  <a:spcPts val="1240"/>
                </a:lnSpc>
              </a:pPr>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pPr marL="38100">
                <a:lnSpc>
                  <a:spcPts val="1240"/>
                </a:lnSpc>
              </a:pPr>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pPr marL="38100">
                <a:lnSpc>
                  <a:spcPts val="1240"/>
                </a:lnSpc>
              </a:pPr>
              <a:t>‹#›</a:t>
            </a:fld>
            <a:endParaRPr lang="ru-RU"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pPr marL="38100">
                <a:lnSpc>
                  <a:spcPts val="1240"/>
                </a:lnSpc>
              </a:pPr>
              <a:t>‹#›</a:t>
            </a:fld>
            <a:endParaRPr lang="ru-RU" dirty="0"/>
          </a:p>
        </p:txBody>
      </p:sp>
      <p:sp>
        <p:nvSpPr>
          <p:cNvPr id="7" name="Title 6"/>
          <p:cNvSpPr>
            <a:spLocks noGrp="1"/>
          </p:cNvSpPr>
          <p:nvPr>
            <p:ph type="title"/>
          </p:nvPr>
        </p:nvSpPr>
        <p:spPr/>
        <p:txBody>
          <a:bodyPr/>
          <a:lstStyle/>
          <a:p>
            <a:r>
              <a:rPr lang="ru-RU"/>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pPr/>
              <a:t>3/19/2023</a:t>
            </a:fld>
            <a:endParaRPr lang="en-US"/>
          </a:p>
        </p:txBody>
      </p:sp>
      <p:sp>
        <p:nvSpPr>
          <p:cNvPr id="5" name="Footer Placeholder 4"/>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12"/>
          </p:nvPr>
        </p:nvSpPr>
        <p:spPr/>
        <p:txBody>
          <a:bodyPr/>
          <a:lstStyle/>
          <a:p>
            <a:pPr marL="38100">
              <a:lnSpc>
                <a:spcPts val="1240"/>
              </a:lnSpc>
            </a:pPr>
            <a:fld id="{81D60167-4931-47E6-BA6A-407CBD079E47}" type="slidenum">
              <a:rPr lang="ru-RU" smtClean="0"/>
              <a:pPr marL="38100">
                <a:lnSpc>
                  <a:spcPts val="1240"/>
                </a:lnSpc>
              </a:pPr>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3/19/2023</a:t>
            </a:fld>
            <a:endParaRPr lang="en-US"/>
          </a:p>
        </p:txBody>
      </p:sp>
      <p:sp>
        <p:nvSpPr>
          <p:cNvPr id="6" name="Footer Placeholder 5"/>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pPr marL="38100">
                <a:lnSpc>
                  <a:spcPts val="1240"/>
                </a:lnSpc>
              </a:pPr>
              <a:t>‹#›</a:t>
            </a:fld>
            <a:endParaRPr lang="ru-RU" dirty="0"/>
          </a:p>
        </p:txBody>
      </p:sp>
      <p:sp>
        <p:nvSpPr>
          <p:cNvPr id="9" name="Content Placeholder 8"/>
          <p:cNvSpPr>
            <a:spLocks noGrp="1"/>
          </p:cNvSpPr>
          <p:nvPr>
            <p:ph sz="quarter" idx="13"/>
          </p:nvPr>
        </p:nvSpPr>
        <p:spPr>
          <a:xfrm>
            <a:off x="676655" y="2679192"/>
            <a:ext cx="3822192" cy="34472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3/19/2023</a:t>
            </a:fld>
            <a:endParaRPr lang="en-US"/>
          </a:p>
        </p:txBody>
      </p:sp>
      <p:sp>
        <p:nvSpPr>
          <p:cNvPr id="8" name="Footer Placeholder 7"/>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9" name="Slide Number Placeholder 8"/>
          <p:cNvSpPr>
            <a:spLocks noGrp="1"/>
          </p:cNvSpPr>
          <p:nvPr>
            <p:ph type="sldNum" sz="quarter" idx="12"/>
          </p:nvPr>
        </p:nvSpPr>
        <p:spPr/>
        <p:txBody>
          <a:bodyPr/>
          <a:lstStyle/>
          <a:p>
            <a:pPr marL="38100">
              <a:lnSpc>
                <a:spcPts val="1240"/>
              </a:lnSpc>
            </a:pPr>
            <a:fld id="{81D60167-4931-47E6-BA6A-407CBD079E47}" type="slidenum">
              <a:rPr lang="ru-RU" smtClean="0"/>
              <a:pPr marL="38100">
                <a:lnSpc>
                  <a:spcPts val="1240"/>
                </a:lnSpc>
              </a:pPr>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3/19/2023</a:t>
            </a:fld>
            <a:endParaRPr lang="en-US"/>
          </a:p>
        </p:txBody>
      </p:sp>
      <p:sp>
        <p:nvSpPr>
          <p:cNvPr id="4" name="Footer Placeholder 3"/>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5" name="Slide Number Placeholder 4"/>
          <p:cNvSpPr>
            <a:spLocks noGrp="1"/>
          </p:cNvSpPr>
          <p:nvPr>
            <p:ph type="sldNum" sz="quarter" idx="12"/>
          </p:nvPr>
        </p:nvSpPr>
        <p:spPr/>
        <p:txBody>
          <a:bodyPr/>
          <a:lstStyle/>
          <a:p>
            <a:pPr marL="38100">
              <a:lnSpc>
                <a:spcPts val="1240"/>
              </a:lnSpc>
            </a:pPr>
            <a:fld id="{81D60167-4931-47E6-BA6A-407CBD079E47}" type="slidenum">
              <a:rPr lang="ru-RU" smtClean="0"/>
              <a:pPr marL="38100">
                <a:lnSpc>
                  <a:spcPts val="1240"/>
                </a:lnSpc>
              </a:pPr>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3/19/2023</a:t>
            </a:fld>
            <a:endParaRPr lang="en-US"/>
          </a:p>
        </p:txBody>
      </p:sp>
      <p:sp>
        <p:nvSpPr>
          <p:cNvPr id="3" name="Footer Placeholder 2"/>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4" name="Slide Number Placeholder 3"/>
          <p:cNvSpPr>
            <a:spLocks noGrp="1"/>
          </p:cNvSpPr>
          <p:nvPr>
            <p:ph type="sldNum" sz="quarter" idx="12"/>
          </p:nvPr>
        </p:nvSpPr>
        <p:spPr/>
        <p:txBody>
          <a:bodyPr/>
          <a:lstStyle/>
          <a:p>
            <a:pPr marL="38100">
              <a:lnSpc>
                <a:spcPts val="1240"/>
              </a:lnSpc>
            </a:pPr>
            <a:fld id="{81D60167-4931-47E6-BA6A-407CBD079E47}" type="slidenum">
              <a:rPr lang="ru-RU" smtClean="0"/>
              <a:pPr marL="38100">
                <a:lnSpc>
                  <a:spcPts val="1240"/>
                </a:lnSpc>
              </a:pPr>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3/19/2023</a:t>
            </a:fld>
            <a:endParaRPr lang="en-US"/>
          </a:p>
        </p:txBody>
      </p:sp>
      <p:sp>
        <p:nvSpPr>
          <p:cNvPr id="6" name="Footer Placeholder 5"/>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pPr marL="38100">
                <a:lnSpc>
                  <a:spcPts val="1240"/>
                </a:lnSpc>
              </a:pPr>
              <a:t>‹#›</a:t>
            </a:fld>
            <a:endParaRPr lang="ru-RU"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ru-RU"/>
              <a:t>Образец заголовка</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pPr/>
              <a:t>3/19/2023</a:t>
            </a:fld>
            <a:endParaRPr lang="en-US"/>
          </a:p>
        </p:txBody>
      </p:sp>
      <p:sp>
        <p:nvSpPr>
          <p:cNvPr id="6" name="Footer Placeholder 5"/>
          <p:cNvSpPr>
            <a:spLocks noGrp="1"/>
          </p:cNvSpPr>
          <p:nvPr>
            <p:ph type="ftr" sz="quarter" idx="11"/>
          </p:nvPr>
        </p:nvSpPr>
        <p:spPr/>
        <p:txBody>
          <a:body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7" name="Slide Number Placeholder 6"/>
          <p:cNvSpPr>
            <a:spLocks noGrp="1"/>
          </p:cNvSpPr>
          <p:nvPr>
            <p:ph type="sldNum" sz="quarter" idx="12"/>
          </p:nvPr>
        </p:nvSpPr>
        <p:spPr/>
        <p:txBody>
          <a:bodyPr/>
          <a:lstStyle/>
          <a:p>
            <a:pPr marL="38100">
              <a:lnSpc>
                <a:spcPts val="1240"/>
              </a:lnSpc>
            </a:pPr>
            <a:fld id="{81D60167-4931-47E6-BA6A-407CBD079E47}" type="slidenum">
              <a:rPr lang="ru-RU" smtClean="0"/>
              <a:pPr marL="38100">
                <a:lnSpc>
                  <a:spcPts val="1240"/>
                </a:lnSpc>
              </a:pPr>
              <a:t>‹#›</a:t>
            </a:fld>
            <a:endParaRPr lang="ru-RU"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3/19/2023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lgn="ctr">
              <a:lnSpc>
                <a:spcPts val="1240"/>
              </a:lnSpc>
            </a:pPr>
            <a:r>
              <a:rPr lang="ru-RU" spc="-5"/>
              <a:t>Зырянов</a:t>
            </a:r>
            <a:r>
              <a:rPr lang="ru-RU" spc="-25"/>
              <a:t> </a:t>
            </a:r>
            <a:r>
              <a:rPr lang="ru-RU" spc="-5"/>
              <a:t>Александр</a:t>
            </a:r>
          </a:p>
          <a:p>
            <a:pPr algn="ctr">
              <a:lnSpc>
                <a:spcPct val="100000"/>
              </a:lnSpc>
            </a:pPr>
            <a:r>
              <a:rPr lang="ru-RU" spc="-15"/>
              <a:t>Модуль</a:t>
            </a:r>
            <a:r>
              <a:rPr lang="ru-RU" spc="-10"/>
              <a:t> </a:t>
            </a:r>
            <a:r>
              <a:rPr lang="ru-RU"/>
              <a:t>2 </a:t>
            </a:r>
            <a:r>
              <a:rPr lang="ru-RU" spc="-10"/>
              <a:t>Политики</a:t>
            </a:r>
            <a:r>
              <a:rPr lang="ru-RU" spc="5"/>
              <a:t> </a:t>
            </a:r>
            <a:r>
              <a:rPr lang="ru-RU" spc="-5"/>
              <a:t>безопасности</a:t>
            </a:r>
            <a:r>
              <a:rPr lang="ru-RU" spc="20"/>
              <a:t> </a:t>
            </a:r>
            <a:r>
              <a:rPr lang="ru-RU" spc="-20"/>
              <a:t>АС</a:t>
            </a:r>
            <a:endParaRPr lang="ru-RU" spc="-20"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marL="38100">
              <a:lnSpc>
                <a:spcPts val="1240"/>
              </a:lnSpc>
            </a:pPr>
            <a:fld id="{81D60167-4931-47E6-BA6A-407CBD079E47}" type="slidenum">
              <a:rPr lang="ru-RU" smtClean="0"/>
              <a:pPr marL="38100">
                <a:lnSpc>
                  <a:spcPts val="1240"/>
                </a:lnSpc>
              </a:pPr>
              <a:t>‹#›</a:t>
            </a:fld>
            <a:endParaRPr lang="ru-RU"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a:t>
            </a:fld>
            <a:endParaRPr dirty="0"/>
          </a:p>
        </p:txBody>
      </p:sp>
      <p:sp>
        <p:nvSpPr>
          <p:cNvPr id="7" name="object 8"/>
          <p:cNvSpPr txBox="1"/>
          <p:nvPr/>
        </p:nvSpPr>
        <p:spPr>
          <a:xfrm>
            <a:off x="500034" y="2227989"/>
            <a:ext cx="8286808" cy="843821"/>
          </a:xfrm>
          <a:prstGeom prst="rect">
            <a:avLst/>
          </a:prstGeom>
        </p:spPr>
        <p:txBody>
          <a:bodyPr vert="horz" wrap="square" lIns="0" tIns="12700" rIns="0" bIns="0" rtlCol="0">
            <a:spAutoFit/>
          </a:bodyPr>
          <a:lstStyle/>
          <a:p>
            <a:pPr marR="5080" indent="11113" algn="ctr">
              <a:lnSpc>
                <a:spcPct val="100000"/>
              </a:lnSpc>
              <a:spcBef>
                <a:spcPts val="100"/>
              </a:spcBef>
            </a:pPr>
            <a:r>
              <a:rPr lang="ru-RU" sz="5400" dirty="0" smtClean="0">
                <a:solidFill>
                  <a:srgbClr val="FF0000"/>
                </a:solidFill>
              </a:rPr>
              <a:t>Функции и процедуры в БД</a:t>
            </a:r>
            <a:endParaRPr lang="ru-RU" sz="5400" b="1" spc="-10" dirty="0">
              <a:solidFill>
                <a:srgbClr val="FF0000"/>
              </a:solidFill>
              <a:latin typeface="Calibri"/>
              <a:cs typeface="Calibri"/>
            </a:endParaRPr>
          </a:p>
        </p:txBody>
      </p:sp>
      <p:sp>
        <p:nvSpPr>
          <p:cNvPr id="4" name="Заголовок 3"/>
          <p:cNvSpPr>
            <a:spLocks noGrp="1"/>
          </p:cNvSpPr>
          <p:nvPr>
            <p:ph type="title"/>
          </p:nvPr>
        </p:nvSpPr>
        <p:spPr/>
        <p:txBody>
          <a:bodyPr/>
          <a:lstStyle/>
          <a:p>
            <a:r>
              <a:rPr lang="ru-RU" dirty="0"/>
              <a:t>Лекция </a:t>
            </a:r>
            <a:r>
              <a:rPr lang="ru-RU" dirty="0" smtClean="0"/>
              <a:t>4</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10</a:t>
            </a:fld>
            <a:endParaRPr dirty="0"/>
          </a:p>
        </p:txBody>
      </p:sp>
      <p:sp>
        <p:nvSpPr>
          <p:cNvPr id="2" name="object 2"/>
          <p:cNvSpPr txBox="1">
            <a:spLocks noGrp="1"/>
          </p:cNvSpPr>
          <p:nvPr>
            <p:ph type="title"/>
          </p:nvPr>
        </p:nvSpPr>
        <p:spPr>
          <a:xfrm>
            <a:off x="688649" y="553496"/>
            <a:ext cx="7812441" cy="875240"/>
          </a:xfrm>
          <a:prstGeom prst="rect">
            <a:avLst/>
          </a:prstGeom>
        </p:spPr>
        <p:txBody>
          <a:bodyPr vert="horz" wrap="square" lIns="0" tIns="13335" rIns="0" bIns="0" rtlCol="0">
            <a:spAutoFit/>
          </a:bodyPr>
          <a:lstStyle/>
          <a:p>
            <a:pPr marL="12700">
              <a:spcBef>
                <a:spcPts val="105"/>
              </a:spcBef>
            </a:pPr>
            <a:r>
              <a:rPr lang="ru-RU" sz="3200" spc="-20" dirty="0">
                <a:solidFill>
                  <a:schemeClr val="bg1"/>
                </a:solidFill>
                <a:latin typeface="+mn-lt"/>
              </a:rPr>
              <a:t>1 </a:t>
            </a:r>
            <a:r>
              <a:rPr lang="ru-RU" sz="3200" dirty="0" smtClean="0"/>
              <a:t>Хранимые подпрограммы (продолжение) </a:t>
            </a:r>
            <a:r>
              <a:rPr lang="ru-RU" sz="2800" dirty="0">
                <a:latin typeface="+mn-lt"/>
              </a:rPr>
              <a:t/>
            </a:r>
            <a:br>
              <a:rPr lang="ru-RU" sz="2800" dirty="0">
                <a:latin typeface="+mn-lt"/>
              </a:rPr>
            </a:br>
            <a:endParaRPr sz="2400" dirty="0">
              <a:solidFill>
                <a:schemeClr val="bg1"/>
              </a:solidFill>
              <a:latin typeface="+mn-lt"/>
            </a:endParaRPr>
          </a:p>
        </p:txBody>
      </p:sp>
      <p:sp>
        <p:nvSpPr>
          <p:cNvPr id="9" name="Прямоугольник 8">
            <a:extLst>
              <a:ext uri="{FF2B5EF4-FFF2-40B4-BE49-F238E27FC236}">
                <a16:creationId xmlns="" xmlns:a16="http://schemas.microsoft.com/office/drawing/2014/main" id="{FC99698A-488B-4859-99CF-B717A7D5BD19}"/>
              </a:ext>
            </a:extLst>
          </p:cNvPr>
          <p:cNvSpPr/>
          <p:nvPr/>
        </p:nvSpPr>
        <p:spPr>
          <a:xfrm>
            <a:off x="214282" y="1857364"/>
            <a:ext cx="8715436" cy="2585323"/>
          </a:xfrm>
          <a:prstGeom prst="rect">
            <a:avLst/>
          </a:prstGeom>
        </p:spPr>
        <p:txBody>
          <a:bodyPr wrap="square">
            <a:spAutoFit/>
          </a:bodyPr>
          <a:lstStyle/>
          <a:p>
            <a:pPr algn="just"/>
            <a:r>
              <a:rPr lang="ru-RU" dirty="0" smtClean="0"/>
              <a:t>Функции и процедуры, отличающиеся списком параметров, могут сосуществовать в одной схеме, что обеспечивает полиморфизм: при вызове функции выбирается та, которая имеет подходящие типы формальных параметров. Иногда этот вид полиморфизма называют перегрузкой (</a:t>
            </a:r>
            <a:r>
              <a:rPr lang="ru-RU" b="1" dirty="0" err="1" smtClean="0"/>
              <a:t>overloading</a:t>
            </a:r>
            <a:r>
              <a:rPr lang="ru-RU" dirty="0" smtClean="0"/>
              <a:t>). </a:t>
            </a:r>
          </a:p>
          <a:p>
            <a:pPr algn="just"/>
            <a:r>
              <a:rPr lang="ru-RU" dirty="0" smtClean="0"/>
              <a:t>При этом тип возвращаемого значения не является идентифицирующим, т. е. </a:t>
            </a:r>
            <a:r>
              <a:rPr lang="ru-RU" b="1" dirty="0" smtClean="0"/>
              <a:t>функции, которые отличаются только типом возвращаемых значений, сосуществовать в одной схеме не могут. </a:t>
            </a:r>
            <a:r>
              <a:rPr lang="ru-RU" dirty="0" smtClean="0"/>
              <a:t>Для изменения типа возвращаемого значения необходимо сначала удалить старое определение функции (оператором </a:t>
            </a:r>
            <a:r>
              <a:rPr lang="ru-RU" b="1" dirty="0" smtClean="0"/>
              <a:t>DROP</a:t>
            </a:r>
            <a:r>
              <a:rPr lang="ru-RU" dirty="0" smtClean="0"/>
              <a:t>).</a:t>
            </a:r>
            <a:endParaRPr lang="ru-RU" dirty="0"/>
          </a:p>
        </p:txBody>
      </p:sp>
      <p:sp>
        <p:nvSpPr>
          <p:cNvPr id="11" name="Прямоугольник 10"/>
          <p:cNvSpPr/>
          <p:nvPr/>
        </p:nvSpPr>
        <p:spPr>
          <a:xfrm>
            <a:off x="285720" y="4429132"/>
            <a:ext cx="8572560" cy="1477328"/>
          </a:xfrm>
          <a:prstGeom prst="rect">
            <a:avLst/>
          </a:prstGeom>
          <a:solidFill>
            <a:schemeClr val="accent3">
              <a:lumMod val="20000"/>
              <a:lumOff val="80000"/>
            </a:schemeClr>
          </a:solidFill>
          <a:ln>
            <a:solidFill>
              <a:schemeClr val="tx1"/>
            </a:solidFill>
          </a:ln>
        </p:spPr>
        <p:txBody>
          <a:bodyPr wrap="square">
            <a:spAutoFit/>
          </a:bodyPr>
          <a:lstStyle/>
          <a:p>
            <a:pPr algn="just"/>
            <a:r>
              <a:rPr lang="ru-RU" dirty="0" smtClean="0"/>
              <a:t>Другая форма полиморфизма обеспечивается аппаратом </a:t>
            </a:r>
            <a:r>
              <a:rPr lang="ru-RU" b="1" dirty="0" err="1" smtClean="0"/>
              <a:t>псевдотипов</a:t>
            </a:r>
            <a:r>
              <a:rPr lang="ru-RU" dirty="0" smtClean="0"/>
              <a:t>. Если тип параметра функции задан </a:t>
            </a:r>
            <a:r>
              <a:rPr lang="ru-RU" dirty="0" err="1" smtClean="0"/>
              <a:t>псевдотипом</a:t>
            </a:r>
            <a:r>
              <a:rPr lang="ru-RU" dirty="0" smtClean="0"/>
              <a:t>, то в качестве значения такого параметра можно подставлять значение любого типа, соответствующего этому </a:t>
            </a:r>
            <a:r>
              <a:rPr lang="ru-RU" dirty="0" err="1" smtClean="0"/>
              <a:t>псевдотипу</a:t>
            </a:r>
            <a:r>
              <a:rPr lang="ru-RU" dirty="0" smtClean="0"/>
              <a:t>. Например, если параметр функции имеет тип </a:t>
            </a:r>
            <a:r>
              <a:rPr lang="ru-RU" b="1" dirty="0" err="1" smtClean="0"/>
              <a:t>anyarray</a:t>
            </a:r>
            <a:r>
              <a:rPr lang="ru-RU" dirty="0" smtClean="0"/>
              <a:t>, то значением такого параметра может быть </a:t>
            </a:r>
            <a:r>
              <a:rPr lang="ru-RU" b="1" dirty="0" smtClean="0"/>
              <a:t>любой массив.</a:t>
            </a:r>
            <a:endParaRPr lang="ru-RU" b="1" dirty="0"/>
          </a:p>
        </p:txBody>
      </p:sp>
    </p:spTree>
    <p:extLst>
      <p:ext uri="{BB962C8B-B14F-4D97-AF65-F5344CB8AC3E}">
        <p14:creationId xmlns="" xmlns:p14="http://schemas.microsoft.com/office/powerpoint/2010/main" val="15673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11</a:t>
            </a:fld>
            <a:endParaRPr dirty="0"/>
          </a:p>
        </p:txBody>
      </p:sp>
      <p:sp>
        <p:nvSpPr>
          <p:cNvPr id="2" name="object 2"/>
          <p:cNvSpPr txBox="1">
            <a:spLocks noGrp="1"/>
          </p:cNvSpPr>
          <p:nvPr>
            <p:ph type="title"/>
          </p:nvPr>
        </p:nvSpPr>
        <p:spPr>
          <a:xfrm>
            <a:off x="714348" y="500042"/>
            <a:ext cx="7741003" cy="875240"/>
          </a:xfrm>
          <a:prstGeom prst="rect">
            <a:avLst/>
          </a:prstGeom>
        </p:spPr>
        <p:txBody>
          <a:bodyPr vert="horz" wrap="square" lIns="0" tIns="13335" rIns="0" bIns="0" rtlCol="0">
            <a:spAutoFit/>
          </a:bodyPr>
          <a:lstStyle/>
          <a:p>
            <a:pPr marL="12700">
              <a:spcBef>
                <a:spcPts val="105"/>
              </a:spcBef>
            </a:pPr>
            <a:r>
              <a:rPr lang="ru-RU" sz="3200" spc="-20" dirty="0">
                <a:solidFill>
                  <a:schemeClr val="bg1"/>
                </a:solidFill>
                <a:latin typeface="+mn-lt"/>
              </a:rPr>
              <a:t>1 </a:t>
            </a:r>
            <a:r>
              <a:rPr lang="ru-RU" sz="3200" dirty="0" smtClean="0"/>
              <a:t>Хранимые подпрограммы (продолжение) </a:t>
            </a:r>
            <a:r>
              <a:rPr lang="ru-RU" sz="2800" dirty="0">
                <a:latin typeface="+mn-lt"/>
              </a:rPr>
              <a:t/>
            </a:r>
            <a:br>
              <a:rPr lang="ru-RU" sz="2800" dirty="0">
                <a:latin typeface="+mn-lt"/>
              </a:rPr>
            </a:br>
            <a:endParaRPr sz="2400" dirty="0">
              <a:solidFill>
                <a:schemeClr val="bg1"/>
              </a:solidFill>
              <a:latin typeface="+mn-lt"/>
            </a:endParaRPr>
          </a:p>
        </p:txBody>
      </p:sp>
      <p:sp>
        <p:nvSpPr>
          <p:cNvPr id="9" name="Прямоугольник 8">
            <a:extLst>
              <a:ext uri="{FF2B5EF4-FFF2-40B4-BE49-F238E27FC236}">
                <a16:creationId xmlns="" xmlns:a16="http://schemas.microsoft.com/office/drawing/2014/main" id="{FC99698A-488B-4859-99CF-B717A7D5BD19}"/>
              </a:ext>
            </a:extLst>
          </p:cNvPr>
          <p:cNvSpPr/>
          <p:nvPr/>
        </p:nvSpPr>
        <p:spPr>
          <a:xfrm>
            <a:off x="214282" y="1785926"/>
            <a:ext cx="8715436" cy="1754326"/>
          </a:xfrm>
          <a:prstGeom prst="rect">
            <a:avLst/>
          </a:prstGeom>
        </p:spPr>
        <p:txBody>
          <a:bodyPr wrap="square">
            <a:spAutoFit/>
          </a:bodyPr>
          <a:lstStyle/>
          <a:p>
            <a:pPr algn="just"/>
            <a:r>
              <a:rPr lang="ru-RU" b="1" dirty="0" smtClean="0"/>
              <a:t>В системе </a:t>
            </a:r>
            <a:r>
              <a:rPr lang="ru-RU" b="1" dirty="0" err="1" smtClean="0"/>
              <a:t>PostgreSQL</a:t>
            </a:r>
            <a:r>
              <a:rPr lang="ru-RU" b="1" dirty="0" smtClean="0"/>
              <a:t> функции и процедуры вызываются из языка SQL, поэтому требуется преобразование </a:t>
            </a:r>
            <a:r>
              <a:rPr lang="ru-RU" dirty="0" smtClean="0"/>
              <a:t>входных </a:t>
            </a:r>
            <a:r>
              <a:rPr lang="ru-RU" b="1" dirty="0" smtClean="0"/>
              <a:t>аргументов подпрограммы</a:t>
            </a:r>
            <a:r>
              <a:rPr lang="ru-RU" dirty="0" smtClean="0"/>
              <a:t> из типа данных SQL в тип данных языка программирования и обратное преобразование для выходных параметров и результатов. </a:t>
            </a:r>
          </a:p>
          <a:p>
            <a:pPr algn="just"/>
            <a:r>
              <a:rPr lang="ru-RU" b="1" dirty="0" smtClean="0"/>
              <a:t>Исключение составляют подпрограммы, тело которых написано на SQL или на PL/</a:t>
            </a:r>
            <a:r>
              <a:rPr lang="ru-RU" b="1" dirty="0" err="1" smtClean="0"/>
              <a:t>pgSQL</a:t>
            </a:r>
            <a:r>
              <a:rPr lang="ru-RU" b="1" dirty="0" smtClean="0"/>
              <a:t>, потому что в этих языках применяется система типов SQL.</a:t>
            </a:r>
            <a:endParaRPr lang="ru-RU" b="1" dirty="0"/>
          </a:p>
        </p:txBody>
      </p:sp>
      <p:sp>
        <p:nvSpPr>
          <p:cNvPr id="11" name="Прямоугольник 10"/>
          <p:cNvSpPr/>
          <p:nvPr/>
        </p:nvSpPr>
        <p:spPr>
          <a:xfrm>
            <a:off x="285720" y="3571876"/>
            <a:ext cx="8572560" cy="1477328"/>
          </a:xfrm>
          <a:prstGeom prst="rect">
            <a:avLst/>
          </a:prstGeom>
          <a:solidFill>
            <a:schemeClr val="accent3">
              <a:lumMod val="20000"/>
              <a:lumOff val="80000"/>
            </a:schemeClr>
          </a:solidFill>
          <a:ln>
            <a:solidFill>
              <a:schemeClr val="tx1"/>
            </a:solidFill>
          </a:ln>
        </p:spPr>
        <p:txBody>
          <a:bodyPr wrap="square">
            <a:spAutoFit/>
          </a:bodyPr>
          <a:lstStyle/>
          <a:p>
            <a:pPr algn="just"/>
            <a:r>
              <a:rPr lang="ru-RU" dirty="0" smtClean="0"/>
              <a:t>Совокупность из двух функций, выполняющих такие преобразования, называется </a:t>
            </a:r>
            <a:r>
              <a:rPr lang="ru-RU" b="1" dirty="0" smtClean="0"/>
              <a:t>трансформацией</a:t>
            </a:r>
            <a:r>
              <a:rPr lang="ru-RU" dirty="0" smtClean="0"/>
              <a:t>. В обработчиках процедурных языков предусмотрены трансформации. Имеется возможность создать (оператором </a:t>
            </a:r>
            <a:r>
              <a:rPr lang="ru-RU" b="1" dirty="0" smtClean="0"/>
              <a:t>CREATE TRANSFORM</a:t>
            </a:r>
            <a:r>
              <a:rPr lang="ru-RU" dirty="0" smtClean="0"/>
              <a:t>) альтернативную, более эффективную трансформацию и задать ее в определении подпрограммы.</a:t>
            </a:r>
            <a:endParaRPr lang="ru-RU" b="1" dirty="0"/>
          </a:p>
        </p:txBody>
      </p:sp>
    </p:spTree>
    <p:extLst>
      <p:ext uri="{BB962C8B-B14F-4D97-AF65-F5344CB8AC3E}">
        <p14:creationId xmlns="" xmlns:p14="http://schemas.microsoft.com/office/powerpoint/2010/main" val="15673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12</a:t>
            </a:fld>
            <a:endParaRPr dirty="0"/>
          </a:p>
        </p:txBody>
      </p:sp>
      <p:sp>
        <p:nvSpPr>
          <p:cNvPr id="2" name="object 2"/>
          <p:cNvSpPr txBox="1">
            <a:spLocks noGrp="1"/>
          </p:cNvSpPr>
          <p:nvPr>
            <p:ph type="title"/>
          </p:nvPr>
        </p:nvSpPr>
        <p:spPr>
          <a:xfrm>
            <a:off x="428596" y="571480"/>
            <a:ext cx="8501122" cy="875240"/>
          </a:xfrm>
          <a:prstGeom prst="rect">
            <a:avLst/>
          </a:prstGeom>
        </p:spPr>
        <p:txBody>
          <a:bodyPr vert="horz" wrap="square" lIns="0" tIns="13335" rIns="0" bIns="0" rtlCol="0">
            <a:spAutoFit/>
          </a:bodyPr>
          <a:lstStyle/>
          <a:p>
            <a:pPr marL="12700">
              <a:spcBef>
                <a:spcPts val="105"/>
              </a:spcBef>
            </a:pPr>
            <a:r>
              <a:rPr lang="ru-RU" sz="3200" spc="-20" dirty="0">
                <a:solidFill>
                  <a:schemeClr val="bg1"/>
                </a:solidFill>
                <a:latin typeface="+mn-lt"/>
              </a:rPr>
              <a:t>1 </a:t>
            </a:r>
            <a:r>
              <a:rPr lang="ru-RU" sz="3200" dirty="0" smtClean="0"/>
              <a:t>Хранимые подпрограммы (продолжение) </a:t>
            </a:r>
            <a:r>
              <a:rPr lang="ru-RU" sz="2800" dirty="0">
                <a:latin typeface="+mn-lt"/>
              </a:rPr>
              <a:t/>
            </a:r>
            <a:br>
              <a:rPr lang="ru-RU" sz="2800" dirty="0">
                <a:latin typeface="+mn-lt"/>
              </a:rPr>
            </a:br>
            <a:endParaRPr sz="2400" dirty="0">
              <a:solidFill>
                <a:schemeClr val="bg1"/>
              </a:solidFill>
              <a:latin typeface="+mn-lt"/>
            </a:endParaRPr>
          </a:p>
        </p:txBody>
      </p:sp>
      <p:sp>
        <p:nvSpPr>
          <p:cNvPr id="9" name="Прямоугольник 8">
            <a:extLst>
              <a:ext uri="{FF2B5EF4-FFF2-40B4-BE49-F238E27FC236}">
                <a16:creationId xmlns="" xmlns:a16="http://schemas.microsoft.com/office/drawing/2014/main" id="{FC99698A-488B-4859-99CF-B717A7D5BD19}"/>
              </a:ext>
            </a:extLst>
          </p:cNvPr>
          <p:cNvSpPr/>
          <p:nvPr/>
        </p:nvSpPr>
        <p:spPr>
          <a:xfrm>
            <a:off x="214282" y="1785926"/>
            <a:ext cx="8715436" cy="1200329"/>
          </a:xfrm>
          <a:prstGeom prst="rect">
            <a:avLst/>
          </a:prstGeom>
        </p:spPr>
        <p:txBody>
          <a:bodyPr wrap="square">
            <a:spAutoFit/>
          </a:bodyPr>
          <a:lstStyle/>
          <a:p>
            <a:pPr algn="just"/>
            <a:r>
              <a:rPr lang="ru-RU" dirty="0" smtClean="0"/>
              <a:t>Аргументы функций могут быть </a:t>
            </a:r>
            <a:r>
              <a:rPr lang="ru-RU" b="1" dirty="0" smtClean="0"/>
              <a:t>входными</a:t>
            </a:r>
            <a:r>
              <a:rPr lang="ru-RU" dirty="0" smtClean="0"/>
              <a:t> (</a:t>
            </a:r>
            <a:r>
              <a:rPr lang="ru-RU" b="1" dirty="0" smtClean="0"/>
              <a:t>IN</a:t>
            </a:r>
            <a:r>
              <a:rPr lang="ru-RU" dirty="0" smtClean="0"/>
              <a:t>), </a:t>
            </a:r>
            <a:r>
              <a:rPr lang="ru-RU" b="1" dirty="0" smtClean="0"/>
              <a:t>выходными</a:t>
            </a:r>
            <a:r>
              <a:rPr lang="ru-RU" dirty="0" smtClean="0"/>
              <a:t> (</a:t>
            </a:r>
            <a:r>
              <a:rPr lang="ru-RU" b="1" dirty="0" smtClean="0"/>
              <a:t>OUT</a:t>
            </a:r>
            <a:r>
              <a:rPr lang="ru-RU" dirty="0" smtClean="0"/>
              <a:t>), </a:t>
            </a:r>
            <a:r>
              <a:rPr lang="ru-RU" b="1" dirty="0" smtClean="0"/>
              <a:t>входными и выходными</a:t>
            </a:r>
            <a:r>
              <a:rPr lang="ru-RU" dirty="0" smtClean="0"/>
              <a:t> (</a:t>
            </a:r>
            <a:r>
              <a:rPr lang="ru-RU" b="1" dirty="0" smtClean="0"/>
              <a:t>INOUT</a:t>
            </a:r>
            <a:r>
              <a:rPr lang="ru-RU" dirty="0" smtClean="0"/>
              <a:t>), а также </a:t>
            </a:r>
            <a:r>
              <a:rPr lang="ru-RU" b="1" dirty="0" smtClean="0"/>
              <a:t>повторяемые </a:t>
            </a:r>
            <a:r>
              <a:rPr lang="ru-RU" dirty="0" smtClean="0"/>
              <a:t>(</a:t>
            </a:r>
            <a:r>
              <a:rPr lang="ru-RU" b="1" dirty="0" smtClean="0"/>
              <a:t>VARIADIC</a:t>
            </a:r>
            <a:r>
              <a:rPr lang="ru-RU" dirty="0" smtClean="0"/>
              <a:t>). Выходные аргументы функций включаются в возвращаемый результат. Если выходных аргументов несколько, то они образуют кортеж, как в примере:</a:t>
            </a:r>
            <a:endParaRPr lang="ru-RU" b="1" dirty="0"/>
          </a:p>
        </p:txBody>
      </p:sp>
      <p:sp>
        <p:nvSpPr>
          <p:cNvPr id="11" name="Прямоугольник 10"/>
          <p:cNvSpPr/>
          <p:nvPr/>
        </p:nvSpPr>
        <p:spPr>
          <a:xfrm>
            <a:off x="285720" y="3000372"/>
            <a:ext cx="5715040" cy="3539430"/>
          </a:xfrm>
          <a:prstGeom prst="rect">
            <a:avLst/>
          </a:prstGeom>
          <a:solidFill>
            <a:schemeClr val="accent3">
              <a:lumMod val="20000"/>
              <a:lumOff val="80000"/>
            </a:schemeClr>
          </a:solidFill>
          <a:ln>
            <a:solidFill>
              <a:schemeClr val="tx1"/>
            </a:solidFill>
          </a:ln>
        </p:spPr>
        <p:txBody>
          <a:bodyPr wrap="square">
            <a:spAutoFit/>
          </a:bodyPr>
          <a:lstStyle/>
          <a:p>
            <a:pPr algn="just"/>
            <a:r>
              <a:rPr lang="en-US" sz="1600" b="1" dirty="0" smtClean="0"/>
              <a:t>demo=# CREATE FUNCTION </a:t>
            </a:r>
            <a:r>
              <a:rPr lang="en-US" sz="1600" b="1" dirty="0" err="1" smtClean="0"/>
              <a:t>get_row</a:t>
            </a:r>
            <a:r>
              <a:rPr lang="ru-RU" sz="1600" b="1" dirty="0" smtClean="0"/>
              <a:t> </a:t>
            </a:r>
            <a:r>
              <a:rPr lang="en-US" sz="1600" b="1" dirty="0" smtClean="0"/>
              <a:t>(a </a:t>
            </a:r>
            <a:r>
              <a:rPr lang="en-US" sz="1600" b="1" dirty="0" err="1" smtClean="0"/>
              <a:t>int</a:t>
            </a:r>
            <a:r>
              <a:rPr lang="en-US" sz="1600" b="1" dirty="0" smtClean="0"/>
              <a:t>, b OUT </a:t>
            </a:r>
            <a:r>
              <a:rPr lang="en-US" sz="1600" b="1" dirty="0" err="1" smtClean="0"/>
              <a:t>int</a:t>
            </a:r>
            <a:r>
              <a:rPr lang="en-US" sz="1600" b="1" dirty="0" smtClean="0"/>
              <a:t>, c OUT </a:t>
            </a:r>
            <a:r>
              <a:rPr lang="en-US" sz="1600" b="1" dirty="0" err="1" smtClean="0"/>
              <a:t>int</a:t>
            </a:r>
            <a:r>
              <a:rPr lang="en-US" sz="1600" b="1" dirty="0" smtClean="0"/>
              <a:t>) </a:t>
            </a:r>
            <a:endParaRPr lang="ru-RU" sz="1600" b="1" dirty="0" smtClean="0"/>
          </a:p>
          <a:p>
            <a:pPr algn="just"/>
            <a:r>
              <a:rPr lang="en-US" sz="1600" b="1" dirty="0" smtClean="0"/>
              <a:t>LANGUAGE </a:t>
            </a:r>
            <a:r>
              <a:rPr lang="en-US" sz="1600" b="1" dirty="0" err="1" smtClean="0"/>
              <a:t>plpgsql</a:t>
            </a:r>
            <a:r>
              <a:rPr lang="en-US" sz="1600" b="1" dirty="0" smtClean="0"/>
              <a:t> AS $$</a:t>
            </a:r>
            <a:endParaRPr lang="ru-RU" sz="1600" b="1" dirty="0" smtClean="0"/>
          </a:p>
          <a:p>
            <a:pPr algn="just"/>
            <a:r>
              <a:rPr lang="en-US" sz="1600" b="1" dirty="0" smtClean="0"/>
              <a:t>BEGIN</a:t>
            </a:r>
            <a:endParaRPr lang="ru-RU" sz="1600" b="1" dirty="0" smtClean="0"/>
          </a:p>
          <a:p>
            <a:pPr algn="just"/>
            <a:r>
              <a:rPr lang="en-US" sz="1600" b="1" dirty="0" smtClean="0"/>
              <a:t> </a:t>
            </a:r>
            <a:r>
              <a:rPr lang="ru-RU" sz="1600" b="1" dirty="0" smtClean="0"/>
              <a:t>         </a:t>
            </a:r>
            <a:r>
              <a:rPr lang="en-US" sz="1600" b="1" dirty="0" smtClean="0"/>
              <a:t>b = a + 1; </a:t>
            </a:r>
            <a:endParaRPr lang="ru-RU" sz="1600" b="1" dirty="0" smtClean="0"/>
          </a:p>
          <a:p>
            <a:pPr algn="just"/>
            <a:r>
              <a:rPr lang="ru-RU" sz="1600" b="1" dirty="0" smtClean="0"/>
              <a:t>          </a:t>
            </a:r>
            <a:r>
              <a:rPr lang="en-US" sz="1600" b="1" dirty="0" smtClean="0"/>
              <a:t>c = a + 2; </a:t>
            </a:r>
            <a:endParaRPr lang="ru-RU" sz="1600" b="1" dirty="0" smtClean="0"/>
          </a:p>
          <a:p>
            <a:pPr algn="just"/>
            <a:r>
              <a:rPr lang="en-US" sz="1600" b="1" dirty="0" smtClean="0"/>
              <a:t>END; </a:t>
            </a:r>
            <a:endParaRPr lang="ru-RU" sz="1600" b="1" dirty="0" smtClean="0"/>
          </a:p>
          <a:p>
            <a:pPr algn="just"/>
            <a:r>
              <a:rPr lang="en-US" sz="1600" b="1" dirty="0" smtClean="0"/>
              <a:t>$$;</a:t>
            </a:r>
            <a:endParaRPr lang="ru-RU" sz="1600" b="1" dirty="0" smtClean="0"/>
          </a:p>
          <a:p>
            <a:pPr algn="just"/>
            <a:r>
              <a:rPr lang="en-US" sz="1600" b="1" dirty="0" smtClean="0"/>
              <a:t>CREATE FUNCTION</a:t>
            </a:r>
            <a:endParaRPr lang="ru-RU" sz="1600" b="1" dirty="0" smtClean="0"/>
          </a:p>
          <a:p>
            <a:pPr algn="just"/>
            <a:r>
              <a:rPr lang="en-US" sz="1600" b="1" dirty="0" smtClean="0"/>
              <a:t> demo=# SELECT </a:t>
            </a:r>
            <a:r>
              <a:rPr lang="en-US" sz="1600" b="1" dirty="0" err="1" smtClean="0"/>
              <a:t>get_row</a:t>
            </a:r>
            <a:r>
              <a:rPr lang="en-US" sz="1600" b="1" dirty="0" smtClean="0"/>
              <a:t>(1);</a:t>
            </a:r>
            <a:endParaRPr lang="ru-RU" sz="1600" b="1" dirty="0" smtClean="0"/>
          </a:p>
          <a:p>
            <a:pPr algn="just"/>
            <a:r>
              <a:rPr lang="en-US" sz="1600" b="1" dirty="0" smtClean="0"/>
              <a:t> </a:t>
            </a:r>
            <a:r>
              <a:rPr lang="ru-RU" sz="1600" b="1" dirty="0" smtClean="0"/>
              <a:t>  </a:t>
            </a:r>
            <a:r>
              <a:rPr lang="en-US" sz="1600" b="1" dirty="0" err="1" smtClean="0"/>
              <a:t>get_row</a:t>
            </a:r>
            <a:endParaRPr lang="ru-RU" sz="1600" b="1" dirty="0" smtClean="0"/>
          </a:p>
          <a:p>
            <a:pPr algn="just"/>
            <a:r>
              <a:rPr lang="en-US" sz="1600" b="1" dirty="0" smtClean="0"/>
              <a:t> </a:t>
            </a:r>
            <a:r>
              <a:rPr lang="ru-RU" sz="1600" b="1" dirty="0" smtClean="0"/>
              <a:t>  </a:t>
            </a:r>
            <a:r>
              <a:rPr lang="en-US" sz="1600" b="1" dirty="0" smtClean="0"/>
              <a:t>----------------- </a:t>
            </a:r>
            <a:endParaRPr lang="ru-RU" sz="1600" b="1" dirty="0" smtClean="0"/>
          </a:p>
          <a:p>
            <a:pPr algn="just"/>
            <a:r>
              <a:rPr lang="ru-RU" sz="1600" b="1" dirty="0" smtClean="0"/>
              <a:t>  </a:t>
            </a:r>
            <a:r>
              <a:rPr lang="en-US" sz="1600" b="1" dirty="0" smtClean="0"/>
              <a:t>(2,3) </a:t>
            </a:r>
            <a:endParaRPr lang="ru-RU" sz="1600" b="1" dirty="0" smtClean="0"/>
          </a:p>
          <a:p>
            <a:pPr algn="just"/>
            <a:r>
              <a:rPr lang="en-US" sz="1600" b="1" dirty="0" smtClean="0"/>
              <a:t>(1 row)</a:t>
            </a:r>
            <a:endParaRPr lang="ru-RU" sz="1600" b="1" dirty="0"/>
          </a:p>
        </p:txBody>
      </p:sp>
      <p:sp>
        <p:nvSpPr>
          <p:cNvPr id="8" name="Прямоугольник 7"/>
          <p:cNvSpPr/>
          <p:nvPr/>
        </p:nvSpPr>
        <p:spPr>
          <a:xfrm>
            <a:off x="3143240" y="3357562"/>
            <a:ext cx="2857520" cy="2554545"/>
          </a:xfrm>
          <a:prstGeom prst="rect">
            <a:avLst/>
          </a:prstGeom>
          <a:solidFill>
            <a:schemeClr val="accent5">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r>
              <a:rPr lang="ru-RU" sz="1600" dirty="0" smtClean="0"/>
              <a:t>Фактические значения аргументов подпрограмм разделяются запятыми. </a:t>
            </a:r>
          </a:p>
          <a:p>
            <a:r>
              <a:rPr lang="ru-RU" sz="1600" dirty="0" smtClean="0"/>
              <a:t>Их можно задавать позиционно (первое значение соответствует первому аргументу, второе — второму и т. д.), а также в формате </a:t>
            </a:r>
            <a:r>
              <a:rPr lang="ru-RU" sz="1600" i="1" dirty="0" err="1" smtClean="0"/>
              <a:t>имя_аргумента</a:t>
            </a:r>
            <a:r>
              <a:rPr lang="ru-RU" sz="1600" i="1" dirty="0" smtClean="0"/>
              <a:t> =&gt; значение</a:t>
            </a:r>
            <a:endParaRPr lang="ru-RU" sz="1600" dirty="0" smtClean="0"/>
          </a:p>
        </p:txBody>
      </p:sp>
      <p:sp>
        <p:nvSpPr>
          <p:cNvPr id="10" name="Прямоугольник 9"/>
          <p:cNvSpPr/>
          <p:nvPr/>
        </p:nvSpPr>
        <p:spPr>
          <a:xfrm>
            <a:off x="6143636" y="3290075"/>
            <a:ext cx="2714644" cy="3139321"/>
          </a:xfrm>
          <a:prstGeom prst="rect">
            <a:avLst/>
          </a:prstGeom>
        </p:spPr>
        <p:txBody>
          <a:bodyPr wrap="square">
            <a:spAutoFit/>
          </a:bodyPr>
          <a:lstStyle/>
          <a:p>
            <a:pPr algn="just"/>
            <a:r>
              <a:rPr lang="ru-RU" dirty="0" smtClean="0"/>
              <a:t>В определении функции можно указывать значения аргументов, используемые по умолчанию. </a:t>
            </a:r>
          </a:p>
          <a:p>
            <a:pPr algn="just"/>
            <a:r>
              <a:rPr lang="ru-RU" dirty="0" smtClean="0"/>
              <a:t>Если такие значения заданы, то соответствующие параметры можно не указывать при вызове подпрограммы. </a:t>
            </a:r>
          </a:p>
        </p:txBody>
      </p:sp>
    </p:spTree>
    <p:extLst>
      <p:ext uri="{BB962C8B-B14F-4D97-AF65-F5344CB8AC3E}">
        <p14:creationId xmlns="" xmlns:p14="http://schemas.microsoft.com/office/powerpoint/2010/main" val="15673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285720" y="3643314"/>
            <a:ext cx="8572560" cy="2585323"/>
          </a:xfrm>
          <a:prstGeom prst="rect">
            <a:avLst/>
          </a:prstGeom>
        </p:spPr>
        <p:txBody>
          <a:bodyPr wrap="square">
            <a:spAutoFit/>
          </a:bodyPr>
          <a:lstStyle/>
          <a:p>
            <a:pPr algn="just"/>
            <a:r>
              <a:rPr lang="ru-RU" dirty="0" smtClean="0"/>
              <a:t>При определении подпрограмм можно задать новые значения параметров сервера БД, которые будут установлены на время выполнения этой подпрограммы. Таким способом можно задавать только те параметры, которые допускают динамическое изменение с помощью оператора </a:t>
            </a:r>
            <a:r>
              <a:rPr lang="ru-RU" b="1" dirty="0" smtClean="0"/>
              <a:t>SET</a:t>
            </a:r>
            <a:r>
              <a:rPr lang="ru-RU" dirty="0" smtClean="0"/>
              <a:t>.</a:t>
            </a:r>
          </a:p>
          <a:p>
            <a:pPr algn="just"/>
            <a:r>
              <a:rPr lang="ru-RU" dirty="0" smtClean="0"/>
              <a:t>После выхода из подпрограммы восстанавливаются значения параметров сервера, которые эти параметры имели перед входом в подпрограмму. Если такого указания в определении подпрограммы нет, но в теле использован оператор </a:t>
            </a:r>
            <a:r>
              <a:rPr lang="ru-RU" b="1" dirty="0" smtClean="0"/>
              <a:t>SET</a:t>
            </a:r>
            <a:r>
              <a:rPr lang="ru-RU" dirty="0" smtClean="0"/>
              <a:t>, то установленные этим оператором значения сохранятся и после выхода из подпрограммы. </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13</a:t>
            </a:fld>
            <a:endParaRPr dirty="0"/>
          </a:p>
        </p:txBody>
      </p:sp>
      <p:sp>
        <p:nvSpPr>
          <p:cNvPr id="2" name="object 2"/>
          <p:cNvSpPr txBox="1">
            <a:spLocks noGrp="1"/>
          </p:cNvSpPr>
          <p:nvPr>
            <p:ph type="title"/>
          </p:nvPr>
        </p:nvSpPr>
        <p:spPr>
          <a:xfrm>
            <a:off x="928662" y="428604"/>
            <a:ext cx="7643866" cy="875240"/>
          </a:xfrm>
          <a:prstGeom prst="rect">
            <a:avLst/>
          </a:prstGeom>
        </p:spPr>
        <p:txBody>
          <a:bodyPr vert="horz" wrap="square" lIns="0" tIns="13335" rIns="0" bIns="0" rtlCol="0">
            <a:spAutoFit/>
          </a:bodyPr>
          <a:lstStyle/>
          <a:p>
            <a:pPr marL="12700">
              <a:spcBef>
                <a:spcPts val="105"/>
              </a:spcBef>
            </a:pPr>
            <a:r>
              <a:rPr lang="ru-RU" sz="3200" spc="-20" dirty="0">
                <a:solidFill>
                  <a:schemeClr val="bg1"/>
                </a:solidFill>
                <a:latin typeface="+mn-lt"/>
              </a:rPr>
              <a:t>1 </a:t>
            </a:r>
            <a:r>
              <a:rPr lang="ru-RU" sz="3200" dirty="0" smtClean="0"/>
              <a:t>Хранимые подпрограммы (окончание) </a:t>
            </a:r>
            <a:r>
              <a:rPr lang="ru-RU" sz="2800" dirty="0">
                <a:latin typeface="+mn-lt"/>
              </a:rPr>
              <a:t/>
            </a:r>
            <a:br>
              <a:rPr lang="ru-RU" sz="2800" dirty="0">
                <a:latin typeface="+mn-lt"/>
              </a:rPr>
            </a:br>
            <a:endParaRPr sz="2400" dirty="0">
              <a:solidFill>
                <a:schemeClr val="bg1"/>
              </a:solidFill>
              <a:latin typeface="+mn-lt"/>
            </a:endParaRPr>
          </a:p>
        </p:txBody>
      </p:sp>
      <p:sp>
        <p:nvSpPr>
          <p:cNvPr id="9" name="Прямоугольник 8">
            <a:extLst>
              <a:ext uri="{FF2B5EF4-FFF2-40B4-BE49-F238E27FC236}">
                <a16:creationId xmlns="" xmlns:a16="http://schemas.microsoft.com/office/drawing/2014/main" id="{FC99698A-488B-4859-99CF-B717A7D5BD19}"/>
              </a:ext>
            </a:extLst>
          </p:cNvPr>
          <p:cNvSpPr/>
          <p:nvPr/>
        </p:nvSpPr>
        <p:spPr>
          <a:xfrm>
            <a:off x="214282" y="1888988"/>
            <a:ext cx="8715436" cy="1754326"/>
          </a:xfrm>
          <a:prstGeom prst="rect">
            <a:avLst/>
          </a:prstGeom>
        </p:spPr>
        <p:txBody>
          <a:bodyPr wrap="square">
            <a:spAutoFit/>
          </a:bodyPr>
          <a:lstStyle/>
          <a:p>
            <a:pPr algn="just"/>
            <a:r>
              <a:rPr lang="ru-RU" dirty="0" smtClean="0"/>
              <a:t>В процедурах не допускается указание выходных (</a:t>
            </a:r>
            <a:r>
              <a:rPr lang="ru-RU" b="1" dirty="0" smtClean="0"/>
              <a:t>OUT</a:t>
            </a:r>
            <a:r>
              <a:rPr lang="ru-RU" dirty="0" smtClean="0"/>
              <a:t>) аргументов, потому что процедуры не возвращают результат, однако допускаются аргументы </a:t>
            </a:r>
            <a:r>
              <a:rPr lang="ru-RU" b="1" dirty="0" smtClean="0"/>
              <a:t>INOUT</a:t>
            </a:r>
            <a:r>
              <a:rPr lang="ru-RU" dirty="0" smtClean="0"/>
              <a:t>, и, конечно, </a:t>
            </a:r>
            <a:r>
              <a:rPr lang="ru-RU" b="1" dirty="0" smtClean="0"/>
              <a:t>IN</a:t>
            </a:r>
            <a:r>
              <a:rPr lang="ru-RU" dirty="0" smtClean="0"/>
              <a:t> и </a:t>
            </a:r>
            <a:r>
              <a:rPr lang="ru-RU" b="1" dirty="0" smtClean="0"/>
              <a:t>VARIADIC</a:t>
            </a:r>
            <a:r>
              <a:rPr lang="ru-RU" dirty="0" smtClean="0"/>
              <a:t>.</a:t>
            </a:r>
          </a:p>
          <a:p>
            <a:pPr algn="just"/>
            <a:r>
              <a:rPr lang="ru-RU" dirty="0" smtClean="0"/>
              <a:t>Важная </a:t>
            </a:r>
            <a:r>
              <a:rPr lang="ru-RU" b="1" dirty="0" smtClean="0"/>
              <a:t>особенность процедур </a:t>
            </a:r>
            <a:r>
              <a:rPr lang="ru-RU" dirty="0" smtClean="0"/>
              <a:t>состоит в том, что, в отличие от функций, в них можно использовать операции управления транзакциями (такие как </a:t>
            </a:r>
            <a:r>
              <a:rPr lang="ru-RU" b="1" dirty="0" smtClean="0"/>
              <a:t>START TRANSACTION, COMMIT, ROLLBACK</a:t>
            </a:r>
            <a:r>
              <a:rPr lang="ru-RU" dirty="0" smtClean="0"/>
              <a:t>).</a:t>
            </a:r>
            <a:endParaRPr lang="ru-RU" b="1" dirty="0"/>
          </a:p>
        </p:txBody>
      </p:sp>
      <p:sp>
        <p:nvSpPr>
          <p:cNvPr id="11" name="Прямоугольник 10"/>
          <p:cNvSpPr/>
          <p:nvPr/>
        </p:nvSpPr>
        <p:spPr>
          <a:xfrm>
            <a:off x="285720" y="3714752"/>
            <a:ext cx="8501122" cy="2585323"/>
          </a:xfrm>
          <a:prstGeom prst="rect">
            <a:avLst/>
          </a:prstGeom>
          <a:solidFill>
            <a:schemeClr val="accent3">
              <a:lumMod val="20000"/>
              <a:lumOff val="80000"/>
            </a:schemeClr>
          </a:solidFill>
          <a:ln>
            <a:solidFill>
              <a:schemeClr val="tx1"/>
            </a:solidFill>
          </a:ln>
        </p:spPr>
        <p:txBody>
          <a:bodyPr wrap="square">
            <a:spAutoFit/>
          </a:bodyPr>
          <a:lstStyle/>
          <a:p>
            <a:pPr algn="just"/>
            <a:r>
              <a:rPr lang="ru-RU" dirty="0" smtClean="0"/>
              <a:t>Параметр </a:t>
            </a:r>
            <a:r>
              <a:rPr lang="ru-RU" b="1" dirty="0" smtClean="0"/>
              <a:t>PARALLEL</a:t>
            </a:r>
            <a:r>
              <a:rPr lang="ru-RU" dirty="0" smtClean="0"/>
              <a:t> определяет для оптимизатора возможность использования параллельных планов для запросов, содержащих определяемую функцию: </a:t>
            </a:r>
          </a:p>
          <a:p>
            <a:pPr algn="just"/>
            <a:endParaRPr lang="ru-RU" dirty="0" smtClean="0"/>
          </a:p>
          <a:p>
            <a:pPr algn="just"/>
            <a:r>
              <a:rPr lang="ru-RU" dirty="0" smtClean="0"/>
              <a:t>• </a:t>
            </a:r>
            <a:r>
              <a:rPr lang="ru-RU" b="1" dirty="0" smtClean="0"/>
              <a:t>UNSAFE</a:t>
            </a:r>
            <a:r>
              <a:rPr lang="ru-RU" dirty="0" smtClean="0"/>
              <a:t> указывает, что функцию можно использовать только в последовательных планах;</a:t>
            </a:r>
          </a:p>
          <a:p>
            <a:pPr algn="just"/>
            <a:r>
              <a:rPr lang="ru-RU" dirty="0" smtClean="0"/>
              <a:t> •</a:t>
            </a:r>
            <a:r>
              <a:rPr lang="ru-RU" b="1" dirty="0" smtClean="0"/>
              <a:t> SAFE </a:t>
            </a:r>
            <a:r>
              <a:rPr lang="ru-RU" dirty="0" smtClean="0"/>
              <a:t>указывает на возможность использования параллельных планов без ограничений; </a:t>
            </a:r>
          </a:p>
          <a:p>
            <a:pPr algn="just"/>
            <a:r>
              <a:rPr lang="ru-RU" dirty="0" smtClean="0"/>
              <a:t>• </a:t>
            </a:r>
            <a:r>
              <a:rPr lang="ru-RU" b="1" dirty="0" smtClean="0"/>
              <a:t>RESTRICTED</a:t>
            </a:r>
            <a:r>
              <a:rPr lang="ru-RU" dirty="0" smtClean="0"/>
              <a:t> ограничивает использование функции только головной (последовательной) частью параллельных планов.</a:t>
            </a:r>
            <a:endParaRPr lang="ru-RU" b="1" dirty="0"/>
          </a:p>
        </p:txBody>
      </p:sp>
    </p:spTree>
    <p:extLst>
      <p:ext uri="{BB962C8B-B14F-4D97-AF65-F5344CB8AC3E}">
        <p14:creationId xmlns="" xmlns:p14="http://schemas.microsoft.com/office/powerpoint/2010/main" val="1567360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14</a:t>
            </a:fld>
            <a:endParaRPr dirty="0"/>
          </a:p>
        </p:txBody>
      </p:sp>
      <p:sp>
        <p:nvSpPr>
          <p:cNvPr id="2" name="object 2"/>
          <p:cNvSpPr txBox="1">
            <a:spLocks noGrp="1"/>
          </p:cNvSpPr>
          <p:nvPr>
            <p:ph type="title"/>
          </p:nvPr>
        </p:nvSpPr>
        <p:spPr>
          <a:xfrm>
            <a:off x="0" y="633546"/>
            <a:ext cx="9079636" cy="505908"/>
          </a:xfrm>
          <a:prstGeom prst="rect">
            <a:avLst/>
          </a:prstGeom>
        </p:spPr>
        <p:txBody>
          <a:bodyPr vert="horz" wrap="square" lIns="0" tIns="13335" rIns="0" bIns="0" rtlCol="0">
            <a:spAutoFit/>
          </a:bodyPr>
          <a:lstStyle/>
          <a:p>
            <a:pPr marL="12700">
              <a:lnSpc>
                <a:spcPct val="100000"/>
              </a:lnSpc>
              <a:spcBef>
                <a:spcPts val="105"/>
              </a:spcBef>
            </a:pPr>
            <a:r>
              <a:rPr lang="ru-RU" sz="3200" spc="-20" dirty="0">
                <a:solidFill>
                  <a:schemeClr val="bg1"/>
                </a:solidFill>
              </a:rPr>
              <a:t> </a:t>
            </a:r>
            <a:r>
              <a:rPr lang="ru-RU" sz="3200" spc="-20" dirty="0" smtClean="0">
                <a:solidFill>
                  <a:schemeClr val="bg1"/>
                </a:solidFill>
              </a:rPr>
              <a:t>2 </a:t>
            </a:r>
            <a:r>
              <a:rPr lang="ru-RU" sz="3200" dirty="0" smtClean="0"/>
              <a:t>Процедурный язык </a:t>
            </a:r>
            <a:r>
              <a:rPr lang="en-US" sz="3200" dirty="0" smtClean="0"/>
              <a:t>PL/</a:t>
            </a:r>
            <a:r>
              <a:rPr lang="en-US" sz="3200" dirty="0" err="1" smtClean="0"/>
              <a:t>pgSQL</a:t>
            </a:r>
            <a:endParaRPr sz="3200" dirty="0">
              <a:solidFill>
                <a:schemeClr val="bg1"/>
              </a:solidFill>
            </a:endParaRPr>
          </a:p>
        </p:txBody>
      </p:sp>
      <p:sp>
        <p:nvSpPr>
          <p:cNvPr id="9" name="Прямоугольник 8"/>
          <p:cNvSpPr/>
          <p:nvPr/>
        </p:nvSpPr>
        <p:spPr>
          <a:xfrm>
            <a:off x="285720" y="2500306"/>
            <a:ext cx="8572560" cy="3139321"/>
          </a:xfrm>
          <a:prstGeom prst="rect">
            <a:avLst/>
          </a:prstGeom>
        </p:spPr>
        <p:txBody>
          <a:bodyPr wrap="square">
            <a:spAutoFit/>
          </a:bodyPr>
          <a:lstStyle/>
          <a:p>
            <a:pPr algn="just"/>
            <a:r>
              <a:rPr lang="ru-RU" dirty="0" smtClean="0"/>
              <a:t>Особое место PL/</a:t>
            </a:r>
            <a:r>
              <a:rPr lang="ru-RU" dirty="0" err="1" smtClean="0"/>
              <a:t>pgSQL</a:t>
            </a:r>
            <a:r>
              <a:rPr lang="ru-RU" dirty="0" smtClean="0"/>
              <a:t> среди многочисленных процедурных языков, поддерживаемых системой </a:t>
            </a:r>
            <a:r>
              <a:rPr lang="ru-RU" dirty="0" err="1" smtClean="0"/>
              <a:t>PostgreSQL</a:t>
            </a:r>
            <a:r>
              <a:rPr lang="ru-RU" dirty="0" smtClean="0"/>
              <a:t>, связано с тем, что этот язык очень хорошо интегрирован с SQL. </a:t>
            </a:r>
          </a:p>
          <a:p>
            <a:pPr algn="just"/>
            <a:r>
              <a:rPr lang="ru-RU" dirty="0" smtClean="0"/>
              <a:t>Непосредственным предшественником языка PL/</a:t>
            </a:r>
            <a:r>
              <a:rPr lang="ru-RU" dirty="0" err="1" smtClean="0"/>
              <a:t>pgSQL</a:t>
            </a:r>
            <a:r>
              <a:rPr lang="ru-RU" dirty="0" smtClean="0"/>
              <a:t> принято считать язык PL/SQL, применяемый в СУБД </a:t>
            </a:r>
            <a:r>
              <a:rPr lang="ru-RU" dirty="0" err="1" smtClean="0"/>
              <a:t>Oracle</a:t>
            </a:r>
            <a:r>
              <a:rPr lang="ru-RU" dirty="0" smtClean="0"/>
              <a:t>. По своему синтаксису оба эти языка относятся к семейству языков программирования, родоначальником которого можно считать </a:t>
            </a:r>
            <a:r>
              <a:rPr lang="ru-RU" dirty="0" err="1" smtClean="0"/>
              <a:t>Pascal</a:t>
            </a:r>
            <a:r>
              <a:rPr lang="ru-RU" dirty="0" smtClean="0"/>
              <a:t>, а другими представителями – </a:t>
            </a:r>
            <a:r>
              <a:rPr lang="ru-RU" dirty="0" err="1" smtClean="0"/>
              <a:t>Modula</a:t>
            </a:r>
            <a:r>
              <a:rPr lang="ru-RU" dirty="0" smtClean="0"/>
              <a:t> и </a:t>
            </a:r>
            <a:r>
              <a:rPr lang="ru-RU" dirty="0" err="1" smtClean="0"/>
              <a:t>Ada</a:t>
            </a:r>
            <a:r>
              <a:rPr lang="ru-RU" dirty="0" smtClean="0"/>
              <a:t>. Неформально, принадлежность к этому семейству выражается в том, что для выделения структурных единиц программного кода не используются фигурные скобки, как в языках программирования, входящих в семейство языка C.</a:t>
            </a:r>
          </a:p>
          <a:p>
            <a:pPr algn="just"/>
            <a:endParaRPr lang="ru-RU" dirty="0"/>
          </a:p>
        </p:txBody>
      </p:sp>
    </p:spTree>
    <p:extLst>
      <p:ext uri="{BB962C8B-B14F-4D97-AF65-F5344CB8AC3E}">
        <p14:creationId xmlns="" xmlns:p14="http://schemas.microsoft.com/office/powerpoint/2010/main" val="856696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15</a:t>
            </a:fld>
            <a:endParaRPr dirty="0"/>
          </a:p>
        </p:txBody>
      </p:sp>
      <p:sp>
        <p:nvSpPr>
          <p:cNvPr id="2" name="object 2"/>
          <p:cNvSpPr txBox="1">
            <a:spLocks noGrp="1"/>
          </p:cNvSpPr>
          <p:nvPr>
            <p:ph type="title"/>
          </p:nvPr>
        </p:nvSpPr>
        <p:spPr>
          <a:xfrm>
            <a:off x="0" y="785794"/>
            <a:ext cx="9079636" cy="505908"/>
          </a:xfrm>
          <a:prstGeom prst="rect">
            <a:avLst/>
          </a:prstGeom>
        </p:spPr>
        <p:txBody>
          <a:bodyPr vert="horz" wrap="square" lIns="0" tIns="13335" rIns="0" bIns="0" rtlCol="0">
            <a:spAutoFit/>
          </a:bodyPr>
          <a:lstStyle/>
          <a:p>
            <a:pPr marL="12700">
              <a:lnSpc>
                <a:spcPct val="100000"/>
              </a:lnSpc>
              <a:spcBef>
                <a:spcPts val="105"/>
              </a:spcBef>
            </a:pPr>
            <a:r>
              <a:rPr lang="ru-RU" sz="3200" spc="-20" dirty="0">
                <a:solidFill>
                  <a:schemeClr val="bg1"/>
                </a:solidFill>
              </a:rPr>
              <a:t> </a:t>
            </a:r>
            <a:r>
              <a:rPr lang="ru-RU" sz="3200" spc="-20" dirty="0" smtClean="0">
                <a:solidFill>
                  <a:schemeClr val="bg1"/>
                </a:solidFill>
              </a:rPr>
              <a:t>2.1 </a:t>
            </a:r>
            <a:r>
              <a:rPr lang="ru-RU" sz="3200" dirty="0" smtClean="0"/>
              <a:t>Структурные конструкции языка </a:t>
            </a:r>
            <a:r>
              <a:rPr lang="en-US" sz="3200" dirty="0" smtClean="0"/>
              <a:t>PL/</a:t>
            </a:r>
            <a:r>
              <a:rPr lang="en-US" sz="3200" dirty="0" err="1" smtClean="0"/>
              <a:t>pgSQL</a:t>
            </a:r>
            <a:r>
              <a:rPr lang="ru-RU" sz="3200" dirty="0" smtClean="0"/>
              <a:t> </a:t>
            </a:r>
            <a:endParaRPr sz="3200" dirty="0">
              <a:solidFill>
                <a:schemeClr val="bg1"/>
              </a:solidFill>
            </a:endParaRPr>
          </a:p>
        </p:txBody>
      </p:sp>
      <p:sp>
        <p:nvSpPr>
          <p:cNvPr id="9" name="Прямоугольник 8"/>
          <p:cNvSpPr/>
          <p:nvPr/>
        </p:nvSpPr>
        <p:spPr>
          <a:xfrm>
            <a:off x="285720" y="2500306"/>
            <a:ext cx="8572560" cy="3139321"/>
          </a:xfrm>
          <a:prstGeom prst="rect">
            <a:avLst/>
          </a:prstGeom>
        </p:spPr>
        <p:txBody>
          <a:bodyPr wrap="square">
            <a:spAutoFit/>
          </a:bodyPr>
          <a:lstStyle/>
          <a:p>
            <a:pPr algn="just"/>
            <a:r>
              <a:rPr lang="ru-RU" dirty="0" smtClean="0"/>
              <a:t>Тело любой функции, написанной на языке PL/</a:t>
            </a:r>
            <a:r>
              <a:rPr lang="ru-RU" dirty="0" err="1" smtClean="0"/>
              <a:t>pgSQL</a:t>
            </a:r>
            <a:r>
              <a:rPr lang="ru-RU" dirty="0" smtClean="0"/>
              <a:t>, оформляется как блок, содержащий: </a:t>
            </a:r>
          </a:p>
          <a:p>
            <a:pPr marL="342900" indent="-342900" algn="just">
              <a:buAutoNum type="arabicParenR"/>
            </a:pPr>
            <a:r>
              <a:rPr lang="ru-RU" dirty="0" smtClean="0"/>
              <a:t>необязательный раздел описаний локальных переменных, используемых в этом блоке (начинается ключевым словом</a:t>
            </a:r>
            <a:r>
              <a:rPr lang="ru-RU" b="1" dirty="0" smtClean="0"/>
              <a:t> DECLARE</a:t>
            </a:r>
            <a:r>
              <a:rPr lang="ru-RU" dirty="0" smtClean="0"/>
              <a:t>); </a:t>
            </a:r>
          </a:p>
          <a:p>
            <a:pPr marL="342900" indent="-342900" algn="just">
              <a:buAutoNum type="arabicParenR"/>
            </a:pPr>
            <a:r>
              <a:rPr lang="ru-RU" dirty="0" smtClean="0"/>
              <a:t>раздел, содержащий выполнимые операторы (начинается ключевым словом </a:t>
            </a:r>
            <a:r>
              <a:rPr lang="ru-RU" b="1" dirty="0" smtClean="0"/>
              <a:t>BEGIN</a:t>
            </a:r>
            <a:r>
              <a:rPr lang="ru-RU" dirty="0" smtClean="0"/>
              <a:t>); </a:t>
            </a:r>
          </a:p>
          <a:p>
            <a:pPr marL="342900" indent="-342900" algn="just">
              <a:buAutoNum type="arabicParenR"/>
            </a:pPr>
            <a:r>
              <a:rPr lang="ru-RU" dirty="0" smtClean="0"/>
              <a:t>необязательный раздел, описывающий обработку исключительных ситуаций (начинается ключевым словом </a:t>
            </a:r>
            <a:r>
              <a:rPr lang="ru-RU" b="1" dirty="0" smtClean="0"/>
              <a:t>EXCEPTION</a:t>
            </a:r>
            <a:r>
              <a:rPr lang="ru-RU" dirty="0" smtClean="0"/>
              <a:t>). </a:t>
            </a:r>
          </a:p>
          <a:p>
            <a:pPr marL="342900" indent="-342900" algn="just"/>
            <a:endParaRPr lang="ru-RU" dirty="0" smtClean="0"/>
          </a:p>
          <a:p>
            <a:pPr indent="-342900" algn="just"/>
            <a:r>
              <a:rPr lang="ru-RU" dirty="0" smtClean="0"/>
              <a:t>Весь блок завершается ключевым словом </a:t>
            </a:r>
            <a:r>
              <a:rPr lang="ru-RU" b="1" dirty="0" smtClean="0"/>
              <a:t>END.</a:t>
            </a:r>
            <a:r>
              <a:rPr lang="ru-RU" dirty="0" smtClean="0"/>
              <a:t> Все операторы, в том числе блоки, завершаются точкой с запятой.</a:t>
            </a:r>
          </a:p>
        </p:txBody>
      </p:sp>
      <p:sp>
        <p:nvSpPr>
          <p:cNvPr id="7" name="Прямоугольник 6"/>
          <p:cNvSpPr/>
          <p:nvPr/>
        </p:nvSpPr>
        <p:spPr>
          <a:xfrm>
            <a:off x="571472" y="1785926"/>
            <a:ext cx="7786742" cy="4524315"/>
          </a:xfrm>
          <a:prstGeom prst="rect">
            <a:avLst/>
          </a:prstGeom>
          <a:solidFill>
            <a:schemeClr val="accent3">
              <a:lumMod val="20000"/>
              <a:lumOff val="80000"/>
            </a:schemeClr>
          </a:solidFill>
          <a:ln>
            <a:solidFill>
              <a:schemeClr val="tx1"/>
            </a:solidFill>
          </a:ln>
        </p:spPr>
        <p:txBody>
          <a:bodyPr wrap="square">
            <a:spAutoFit/>
          </a:bodyPr>
          <a:lstStyle/>
          <a:p>
            <a:r>
              <a:rPr lang="ru-RU" dirty="0" smtClean="0"/>
              <a:t>Пример, близкий к </a:t>
            </a:r>
            <a:r>
              <a:rPr lang="ru-RU" dirty="0" smtClean="0"/>
              <a:t>минимальному: </a:t>
            </a:r>
            <a:endParaRPr lang="ru-RU" dirty="0" smtClean="0"/>
          </a:p>
          <a:p>
            <a:pPr algn="just"/>
            <a:r>
              <a:rPr lang="en-US" b="1" dirty="0" smtClean="0"/>
              <a:t>demo=# CREATE OR REPLACE FUNCTION hello(p text) RETURNS text </a:t>
            </a:r>
            <a:endParaRPr lang="ru-RU" b="1" dirty="0" smtClean="0"/>
          </a:p>
          <a:p>
            <a:pPr algn="just"/>
            <a:r>
              <a:rPr lang="en-US" b="1" dirty="0" smtClean="0"/>
              <a:t>LANGUAGE </a:t>
            </a:r>
            <a:r>
              <a:rPr lang="en-US" b="1" dirty="0" err="1" smtClean="0"/>
              <a:t>plpgsql</a:t>
            </a:r>
            <a:r>
              <a:rPr lang="en-US" b="1" dirty="0" smtClean="0"/>
              <a:t> AS $$ </a:t>
            </a:r>
            <a:endParaRPr lang="ru-RU" b="1" dirty="0" smtClean="0"/>
          </a:p>
          <a:p>
            <a:pPr algn="just"/>
            <a:r>
              <a:rPr lang="en-US" b="1" dirty="0" smtClean="0"/>
              <a:t>DECLARE</a:t>
            </a:r>
            <a:endParaRPr lang="ru-RU" b="1" dirty="0" smtClean="0"/>
          </a:p>
          <a:p>
            <a:pPr algn="just"/>
            <a:r>
              <a:rPr lang="ru-RU" b="1" dirty="0" smtClean="0"/>
              <a:t>          </a:t>
            </a:r>
            <a:r>
              <a:rPr lang="en-US" b="1" dirty="0" smtClean="0"/>
              <a:t> v text; </a:t>
            </a:r>
            <a:endParaRPr lang="ru-RU" b="1" dirty="0" smtClean="0"/>
          </a:p>
          <a:p>
            <a:pPr algn="just"/>
            <a:r>
              <a:rPr lang="en-US" b="1" dirty="0" smtClean="0"/>
              <a:t>BEGIN </a:t>
            </a:r>
            <a:endParaRPr lang="ru-RU" b="1" dirty="0" smtClean="0"/>
          </a:p>
          <a:p>
            <a:pPr algn="just"/>
            <a:r>
              <a:rPr lang="ru-RU" b="1" dirty="0" smtClean="0"/>
              <a:t>           </a:t>
            </a:r>
            <a:r>
              <a:rPr lang="en-US" b="1" dirty="0" smtClean="0"/>
              <a:t>v := 'Hello, '; </a:t>
            </a:r>
            <a:endParaRPr lang="ru-RU" b="1" dirty="0" smtClean="0"/>
          </a:p>
          <a:p>
            <a:pPr algn="just"/>
            <a:r>
              <a:rPr lang="ru-RU" b="1" dirty="0" smtClean="0"/>
              <a:t>           </a:t>
            </a:r>
            <a:r>
              <a:rPr lang="en-US" b="1" dirty="0" smtClean="0"/>
              <a:t>RETURN v || p || '!'; </a:t>
            </a:r>
            <a:endParaRPr lang="ru-RU" b="1" dirty="0" smtClean="0"/>
          </a:p>
          <a:p>
            <a:pPr algn="just"/>
            <a:r>
              <a:rPr lang="en-US" b="1" dirty="0" smtClean="0"/>
              <a:t>END; </a:t>
            </a:r>
            <a:endParaRPr lang="ru-RU" b="1" dirty="0" smtClean="0"/>
          </a:p>
          <a:p>
            <a:pPr algn="just"/>
            <a:r>
              <a:rPr lang="en-US" b="1" dirty="0" smtClean="0"/>
              <a:t>$$; </a:t>
            </a:r>
            <a:endParaRPr lang="ru-RU" b="1" dirty="0" smtClean="0"/>
          </a:p>
          <a:p>
            <a:pPr algn="just"/>
            <a:r>
              <a:rPr lang="en-US" b="1" dirty="0" smtClean="0"/>
              <a:t>CREATE FUNCTION</a:t>
            </a:r>
            <a:endParaRPr lang="ru-RU" b="1" dirty="0" smtClean="0"/>
          </a:p>
          <a:p>
            <a:pPr algn="just"/>
            <a:r>
              <a:rPr lang="en-US" b="1" dirty="0" smtClean="0"/>
              <a:t>demo=# SELECT hello('world');</a:t>
            </a:r>
            <a:endParaRPr lang="ru-RU" b="1" dirty="0" smtClean="0"/>
          </a:p>
          <a:p>
            <a:pPr algn="just"/>
            <a:r>
              <a:rPr lang="ru-RU" b="1" dirty="0" smtClean="0"/>
              <a:t>             </a:t>
            </a:r>
            <a:r>
              <a:rPr lang="en-US" b="1" dirty="0" smtClean="0"/>
              <a:t> hello</a:t>
            </a:r>
            <a:endParaRPr lang="ru-RU" b="1" dirty="0" smtClean="0"/>
          </a:p>
          <a:p>
            <a:pPr algn="just"/>
            <a:r>
              <a:rPr lang="en-US" b="1" dirty="0" smtClean="0"/>
              <a:t> --------------- </a:t>
            </a:r>
            <a:endParaRPr lang="ru-RU" b="1" dirty="0" smtClean="0"/>
          </a:p>
          <a:p>
            <a:pPr algn="just"/>
            <a:r>
              <a:rPr lang="en-US" b="1" dirty="0" smtClean="0"/>
              <a:t>Hello, world!</a:t>
            </a:r>
            <a:endParaRPr lang="ru-RU" b="1" dirty="0" smtClean="0"/>
          </a:p>
          <a:p>
            <a:pPr algn="just"/>
            <a:r>
              <a:rPr lang="en-US" b="1" dirty="0" smtClean="0"/>
              <a:t>(1 row)</a:t>
            </a:r>
            <a:endParaRPr lang="ru-RU" b="1" dirty="0"/>
          </a:p>
        </p:txBody>
      </p:sp>
    </p:spTree>
    <p:extLst>
      <p:ext uri="{BB962C8B-B14F-4D97-AF65-F5344CB8AC3E}">
        <p14:creationId xmlns="" xmlns:p14="http://schemas.microsoft.com/office/powerpoint/2010/main" val="85669633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3991088" y="6278585"/>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16</a:t>
            </a:fld>
            <a:endParaRPr dirty="0"/>
          </a:p>
        </p:txBody>
      </p:sp>
      <p:sp>
        <p:nvSpPr>
          <p:cNvPr id="2" name="object 2"/>
          <p:cNvSpPr txBox="1">
            <a:spLocks noGrp="1"/>
          </p:cNvSpPr>
          <p:nvPr>
            <p:ph type="title"/>
          </p:nvPr>
        </p:nvSpPr>
        <p:spPr>
          <a:xfrm>
            <a:off x="64396" y="571480"/>
            <a:ext cx="9079636" cy="382797"/>
          </a:xfrm>
          <a:prstGeom prst="rect">
            <a:avLst/>
          </a:prstGeom>
        </p:spPr>
        <p:txBody>
          <a:bodyPr vert="horz" wrap="square" lIns="0" tIns="13335" rIns="0" bIns="0" rtlCol="0">
            <a:spAutoFit/>
          </a:bodyPr>
          <a:lstStyle/>
          <a:p>
            <a:pPr marL="12700">
              <a:lnSpc>
                <a:spcPct val="100000"/>
              </a:lnSpc>
              <a:spcBef>
                <a:spcPts val="105"/>
              </a:spcBef>
            </a:pPr>
            <a:r>
              <a:rPr lang="ru-RU" sz="2400" spc="-20" dirty="0">
                <a:solidFill>
                  <a:schemeClr val="bg1"/>
                </a:solidFill>
              </a:rPr>
              <a:t> </a:t>
            </a:r>
            <a:r>
              <a:rPr lang="ru-RU" sz="2400" spc="-20" dirty="0" smtClean="0">
                <a:solidFill>
                  <a:schemeClr val="bg1"/>
                </a:solidFill>
              </a:rPr>
              <a:t>2.1 </a:t>
            </a:r>
            <a:r>
              <a:rPr lang="ru-RU" sz="2400" dirty="0" smtClean="0"/>
              <a:t>Структурные конструкции языка </a:t>
            </a:r>
            <a:r>
              <a:rPr lang="en-US" sz="2400" dirty="0" smtClean="0"/>
              <a:t>PL/</a:t>
            </a:r>
            <a:r>
              <a:rPr lang="en-US" sz="2400" dirty="0" err="1" smtClean="0"/>
              <a:t>pgSQL</a:t>
            </a:r>
            <a:r>
              <a:rPr lang="ru-RU" sz="2400" dirty="0" smtClean="0"/>
              <a:t> (продолжение) </a:t>
            </a:r>
            <a:endParaRPr sz="2400" dirty="0">
              <a:solidFill>
                <a:schemeClr val="bg1"/>
              </a:solidFill>
            </a:endParaRPr>
          </a:p>
        </p:txBody>
      </p:sp>
      <p:sp>
        <p:nvSpPr>
          <p:cNvPr id="9" name="Прямоугольник 8"/>
          <p:cNvSpPr/>
          <p:nvPr/>
        </p:nvSpPr>
        <p:spPr>
          <a:xfrm>
            <a:off x="214282" y="1051639"/>
            <a:ext cx="8786874" cy="877163"/>
          </a:xfrm>
          <a:prstGeom prst="rect">
            <a:avLst/>
          </a:prstGeom>
        </p:spPr>
        <p:txBody>
          <a:bodyPr wrap="square">
            <a:spAutoFit/>
          </a:bodyPr>
          <a:lstStyle/>
          <a:p>
            <a:pPr algn="just"/>
            <a:r>
              <a:rPr lang="ru-RU" sz="1700" dirty="0" smtClean="0"/>
              <a:t>В языке PL/</a:t>
            </a:r>
            <a:r>
              <a:rPr lang="ru-RU" sz="1700" dirty="0" err="1" smtClean="0"/>
              <a:t>pgSQL</a:t>
            </a:r>
            <a:r>
              <a:rPr lang="ru-RU" sz="1700" dirty="0" smtClean="0"/>
              <a:t> можно использовать вложенные блоки и составные операторы, которые ограничивают области действия и области видимости локальных переменных. Условный оператор записывается в одной из следующих форм:</a:t>
            </a:r>
          </a:p>
        </p:txBody>
      </p:sp>
      <p:sp>
        <p:nvSpPr>
          <p:cNvPr id="10" name="Прямоугольник 9"/>
          <p:cNvSpPr/>
          <p:nvPr/>
        </p:nvSpPr>
        <p:spPr>
          <a:xfrm>
            <a:off x="785786" y="1928802"/>
            <a:ext cx="3214710" cy="1354217"/>
          </a:xfrm>
          <a:prstGeom prst="rect">
            <a:avLst/>
          </a:prstGeom>
          <a:solidFill>
            <a:schemeClr val="accent3">
              <a:lumMod val="20000"/>
              <a:lumOff val="80000"/>
            </a:schemeClr>
          </a:solidFill>
          <a:ln>
            <a:solidFill>
              <a:schemeClr val="tx1"/>
            </a:solidFill>
          </a:ln>
        </p:spPr>
        <p:txBody>
          <a:bodyPr wrap="square">
            <a:spAutoFit/>
          </a:bodyPr>
          <a:lstStyle/>
          <a:p>
            <a:r>
              <a:rPr lang="ru-RU" sz="1600" b="1" dirty="0" smtClean="0"/>
              <a:t>IF условие THEN </a:t>
            </a:r>
          </a:p>
          <a:p>
            <a:r>
              <a:rPr lang="ru-RU" sz="1600" b="1" dirty="0" smtClean="0"/>
              <a:t>       оператор; ... </a:t>
            </a:r>
          </a:p>
          <a:p>
            <a:r>
              <a:rPr lang="ru-RU" sz="1600" b="1" dirty="0" smtClean="0"/>
              <a:t>ELSE </a:t>
            </a:r>
          </a:p>
          <a:p>
            <a:r>
              <a:rPr lang="ru-RU" sz="1600" b="1" dirty="0" smtClean="0"/>
              <a:t>       оператор; ... </a:t>
            </a:r>
          </a:p>
          <a:p>
            <a:r>
              <a:rPr lang="ru-RU" sz="1600" b="1" dirty="0" smtClean="0"/>
              <a:t>END IF; </a:t>
            </a:r>
            <a:endParaRPr lang="ru-RU" sz="1600" b="1" dirty="0"/>
          </a:p>
        </p:txBody>
      </p:sp>
      <p:sp>
        <p:nvSpPr>
          <p:cNvPr id="12" name="Прямоугольник 11"/>
          <p:cNvSpPr/>
          <p:nvPr/>
        </p:nvSpPr>
        <p:spPr>
          <a:xfrm>
            <a:off x="5715008" y="1928802"/>
            <a:ext cx="3214710" cy="861774"/>
          </a:xfrm>
          <a:prstGeom prst="rect">
            <a:avLst/>
          </a:prstGeom>
          <a:solidFill>
            <a:schemeClr val="accent3">
              <a:lumMod val="20000"/>
              <a:lumOff val="80000"/>
            </a:schemeClr>
          </a:solidFill>
          <a:ln>
            <a:solidFill>
              <a:schemeClr val="tx1"/>
            </a:solidFill>
          </a:ln>
        </p:spPr>
        <p:txBody>
          <a:bodyPr wrap="square">
            <a:spAutoFit/>
          </a:bodyPr>
          <a:lstStyle/>
          <a:p>
            <a:r>
              <a:rPr lang="en-US" sz="1600" b="1" dirty="0" smtClean="0"/>
              <a:t>IF </a:t>
            </a:r>
            <a:r>
              <a:rPr lang="ru-RU" sz="1600" b="1" dirty="0" smtClean="0"/>
              <a:t>условие</a:t>
            </a:r>
            <a:r>
              <a:rPr lang="en-US" sz="1600" b="1" dirty="0" smtClean="0"/>
              <a:t> THEN </a:t>
            </a:r>
            <a:endParaRPr lang="ru-RU" sz="1600" b="1" dirty="0" smtClean="0"/>
          </a:p>
          <a:p>
            <a:r>
              <a:rPr lang="ru-RU" sz="1600" b="1" dirty="0" smtClean="0"/>
              <a:t>       о</a:t>
            </a:r>
            <a:r>
              <a:rPr lang="en-US" sz="1600" b="1" dirty="0" smtClean="0"/>
              <a:t>п</a:t>
            </a:r>
            <a:r>
              <a:rPr lang="ru-RU" sz="1600" b="1" dirty="0" smtClean="0"/>
              <a:t>ера</a:t>
            </a:r>
            <a:r>
              <a:rPr lang="en-US" sz="1600" b="1" dirty="0" smtClean="0"/>
              <a:t>т</a:t>
            </a:r>
            <a:r>
              <a:rPr lang="ru-RU" sz="1600" b="1" dirty="0" smtClean="0"/>
              <a:t>о</a:t>
            </a:r>
            <a:r>
              <a:rPr lang="en-US" sz="1600" b="1" dirty="0" smtClean="0"/>
              <a:t>р; ... </a:t>
            </a:r>
            <a:endParaRPr lang="ru-RU" sz="1600" b="1" dirty="0" smtClean="0"/>
          </a:p>
          <a:p>
            <a:r>
              <a:rPr lang="en-US" sz="1600" b="1" dirty="0" smtClean="0"/>
              <a:t>END IF; </a:t>
            </a:r>
            <a:endParaRPr lang="ru-RU" sz="1600" b="1" dirty="0"/>
          </a:p>
        </p:txBody>
      </p:sp>
      <p:sp>
        <p:nvSpPr>
          <p:cNvPr id="13" name="Прямоугольник 12"/>
          <p:cNvSpPr/>
          <p:nvPr/>
        </p:nvSpPr>
        <p:spPr>
          <a:xfrm>
            <a:off x="500034" y="1928802"/>
            <a:ext cx="285752" cy="369332"/>
          </a:xfrm>
          <a:prstGeom prst="rect">
            <a:avLst/>
          </a:prstGeom>
          <a:solidFill>
            <a:schemeClr val="accent3">
              <a:lumMod val="20000"/>
              <a:lumOff val="80000"/>
            </a:schemeClr>
          </a:solidFill>
          <a:ln>
            <a:solidFill>
              <a:schemeClr val="tx1"/>
            </a:solidFill>
          </a:ln>
        </p:spPr>
        <p:txBody>
          <a:bodyPr wrap="square">
            <a:spAutoFit/>
          </a:bodyPr>
          <a:lstStyle/>
          <a:p>
            <a:r>
              <a:rPr lang="ru-RU" dirty="0" smtClean="0"/>
              <a:t>1</a:t>
            </a:r>
            <a:endParaRPr lang="ru-RU" dirty="0"/>
          </a:p>
        </p:txBody>
      </p:sp>
      <p:sp>
        <p:nvSpPr>
          <p:cNvPr id="15" name="Прямоугольник 14"/>
          <p:cNvSpPr/>
          <p:nvPr/>
        </p:nvSpPr>
        <p:spPr>
          <a:xfrm>
            <a:off x="5429256" y="1928802"/>
            <a:ext cx="285752" cy="369332"/>
          </a:xfrm>
          <a:prstGeom prst="rect">
            <a:avLst/>
          </a:prstGeom>
          <a:solidFill>
            <a:schemeClr val="accent3">
              <a:lumMod val="20000"/>
              <a:lumOff val="80000"/>
            </a:schemeClr>
          </a:solidFill>
          <a:ln>
            <a:solidFill>
              <a:schemeClr val="tx1"/>
            </a:solidFill>
          </a:ln>
        </p:spPr>
        <p:txBody>
          <a:bodyPr wrap="square">
            <a:spAutoFit/>
          </a:bodyPr>
          <a:lstStyle/>
          <a:p>
            <a:r>
              <a:rPr lang="ru-RU" dirty="0" smtClean="0"/>
              <a:t>2</a:t>
            </a:r>
            <a:endParaRPr lang="ru-RU" dirty="0"/>
          </a:p>
        </p:txBody>
      </p:sp>
      <p:sp>
        <p:nvSpPr>
          <p:cNvPr id="16" name="Прямоугольник 15"/>
          <p:cNvSpPr/>
          <p:nvPr/>
        </p:nvSpPr>
        <p:spPr>
          <a:xfrm>
            <a:off x="142844" y="3429000"/>
            <a:ext cx="8858280" cy="830997"/>
          </a:xfrm>
          <a:prstGeom prst="rect">
            <a:avLst/>
          </a:prstGeom>
        </p:spPr>
        <p:txBody>
          <a:bodyPr wrap="square">
            <a:spAutoFit/>
          </a:bodyPr>
          <a:lstStyle/>
          <a:p>
            <a:pPr algn="just"/>
            <a:r>
              <a:rPr lang="ru-RU" sz="1600" dirty="0" smtClean="0"/>
              <a:t>Оператор выбора альтернативных вариантов вычислений позволяет описывать ветвление на несколько альтернатив и может записываться в двух формах – с отдельными условиями на каждую альтернативу или с перечислением возможных значений выражения:</a:t>
            </a:r>
            <a:endParaRPr lang="ru-RU" sz="1600" dirty="0"/>
          </a:p>
        </p:txBody>
      </p:sp>
      <p:sp>
        <p:nvSpPr>
          <p:cNvPr id="17" name="Прямоугольник 16"/>
          <p:cNvSpPr/>
          <p:nvPr/>
        </p:nvSpPr>
        <p:spPr>
          <a:xfrm>
            <a:off x="571472" y="4214818"/>
            <a:ext cx="3429024" cy="2308324"/>
          </a:xfrm>
          <a:prstGeom prst="rect">
            <a:avLst/>
          </a:prstGeom>
          <a:solidFill>
            <a:schemeClr val="accent3">
              <a:lumMod val="20000"/>
              <a:lumOff val="80000"/>
            </a:schemeClr>
          </a:solidFill>
          <a:ln>
            <a:solidFill>
              <a:schemeClr val="tx1"/>
            </a:solidFill>
          </a:ln>
        </p:spPr>
        <p:txBody>
          <a:bodyPr wrap="square">
            <a:spAutoFit/>
          </a:bodyPr>
          <a:lstStyle/>
          <a:p>
            <a:r>
              <a:rPr lang="en-US" sz="1600" b="1" dirty="0" smtClean="0"/>
              <a:t>CASE</a:t>
            </a:r>
            <a:endParaRPr lang="ru-RU" sz="1600" b="1" dirty="0" smtClean="0"/>
          </a:p>
          <a:p>
            <a:r>
              <a:rPr lang="ru-RU" sz="1600" b="1" dirty="0" smtClean="0"/>
              <a:t>          </a:t>
            </a:r>
            <a:r>
              <a:rPr lang="en-US" sz="1600" b="1" dirty="0" smtClean="0"/>
              <a:t>WHEN </a:t>
            </a:r>
            <a:r>
              <a:rPr lang="ru-RU" sz="1600" b="1" dirty="0" smtClean="0"/>
              <a:t>условие - 1 </a:t>
            </a:r>
            <a:r>
              <a:rPr lang="en-US" sz="1600" b="1" dirty="0" smtClean="0"/>
              <a:t>THEN </a:t>
            </a:r>
            <a:r>
              <a:rPr lang="ru-RU" sz="1600" b="1" dirty="0" smtClean="0"/>
              <a:t>          	    оператор; ... </a:t>
            </a:r>
          </a:p>
          <a:p>
            <a:r>
              <a:rPr lang="ru-RU" sz="1600" b="1" dirty="0" smtClean="0"/>
              <a:t>           </a:t>
            </a:r>
            <a:r>
              <a:rPr lang="en-US" sz="1600" b="1" dirty="0" smtClean="0"/>
              <a:t>WHEN </a:t>
            </a:r>
            <a:r>
              <a:rPr lang="ru-RU" sz="1600" b="1" dirty="0" smtClean="0"/>
              <a:t>условие - 2 </a:t>
            </a:r>
            <a:r>
              <a:rPr lang="en-US" sz="1600" b="1" dirty="0" smtClean="0"/>
              <a:t>THEN </a:t>
            </a:r>
            <a:r>
              <a:rPr lang="ru-RU" sz="1600" b="1" dirty="0" smtClean="0"/>
              <a:t>    	    оператор; ... </a:t>
            </a:r>
          </a:p>
          <a:p>
            <a:r>
              <a:rPr lang="ru-RU" sz="1600" b="1" dirty="0" smtClean="0"/>
              <a:t>            ... </a:t>
            </a:r>
          </a:p>
          <a:p>
            <a:r>
              <a:rPr lang="ru-RU" sz="1600" b="1" dirty="0" smtClean="0"/>
              <a:t>            </a:t>
            </a:r>
            <a:r>
              <a:rPr lang="en-US" sz="1600" b="1" dirty="0" smtClean="0"/>
              <a:t>ELSE </a:t>
            </a:r>
            <a:endParaRPr lang="ru-RU" sz="1600" b="1" dirty="0" smtClean="0"/>
          </a:p>
          <a:p>
            <a:r>
              <a:rPr lang="ru-RU" sz="1600" b="1" dirty="0" smtClean="0"/>
              <a:t>                     оператор; ... </a:t>
            </a:r>
          </a:p>
          <a:p>
            <a:r>
              <a:rPr lang="en-US" sz="1600" b="1" dirty="0" smtClean="0"/>
              <a:t>END CASE;</a:t>
            </a:r>
            <a:endParaRPr lang="ru-RU" sz="1600" b="1" dirty="0"/>
          </a:p>
        </p:txBody>
      </p:sp>
      <p:sp>
        <p:nvSpPr>
          <p:cNvPr id="18" name="Прямоугольник 17"/>
          <p:cNvSpPr/>
          <p:nvPr/>
        </p:nvSpPr>
        <p:spPr>
          <a:xfrm>
            <a:off x="5572132" y="4214818"/>
            <a:ext cx="3357586" cy="2308324"/>
          </a:xfrm>
          <a:prstGeom prst="rect">
            <a:avLst/>
          </a:prstGeom>
          <a:solidFill>
            <a:schemeClr val="accent3">
              <a:lumMod val="20000"/>
              <a:lumOff val="80000"/>
            </a:schemeClr>
          </a:solidFill>
          <a:ln>
            <a:solidFill>
              <a:schemeClr val="tx1"/>
            </a:solidFill>
          </a:ln>
        </p:spPr>
        <p:txBody>
          <a:bodyPr wrap="square">
            <a:spAutoFit/>
          </a:bodyPr>
          <a:lstStyle/>
          <a:p>
            <a:r>
              <a:rPr lang="en-US" sz="1600" b="1" dirty="0" smtClean="0"/>
              <a:t>CASE </a:t>
            </a:r>
            <a:r>
              <a:rPr lang="ru-RU" sz="1600" b="1" dirty="0" smtClean="0"/>
              <a:t>выражение </a:t>
            </a:r>
          </a:p>
          <a:p>
            <a:r>
              <a:rPr lang="ru-RU" sz="1600" b="1" dirty="0" smtClean="0"/>
              <a:t>          </a:t>
            </a:r>
            <a:r>
              <a:rPr lang="en-US" sz="1600" b="1" dirty="0" smtClean="0"/>
              <a:t>WHEN </a:t>
            </a:r>
            <a:r>
              <a:rPr lang="ru-RU" sz="1600" b="1" dirty="0" smtClean="0"/>
              <a:t>значение - 1 </a:t>
            </a:r>
            <a:r>
              <a:rPr lang="en-US" sz="1600" b="1" dirty="0" smtClean="0"/>
              <a:t>THEN </a:t>
            </a:r>
            <a:r>
              <a:rPr lang="ru-RU" sz="1600" b="1" dirty="0" smtClean="0"/>
              <a:t>    	    оператор; ...</a:t>
            </a:r>
          </a:p>
          <a:p>
            <a:r>
              <a:rPr lang="ru-RU" sz="1600" b="1" dirty="0" smtClean="0"/>
              <a:t>          </a:t>
            </a:r>
            <a:r>
              <a:rPr lang="en-US" sz="1600" b="1" dirty="0" smtClean="0"/>
              <a:t>WHEN </a:t>
            </a:r>
            <a:r>
              <a:rPr lang="ru-RU" sz="1600" b="1" dirty="0" smtClean="0"/>
              <a:t>значение - 2 </a:t>
            </a:r>
            <a:r>
              <a:rPr lang="en-US" sz="1600" b="1" dirty="0" smtClean="0"/>
              <a:t>THEN </a:t>
            </a:r>
            <a:r>
              <a:rPr lang="ru-RU" sz="1600" b="1" dirty="0" smtClean="0"/>
              <a:t> 	    оператор; ...</a:t>
            </a:r>
          </a:p>
          <a:p>
            <a:r>
              <a:rPr lang="ru-RU" sz="1600" b="1" dirty="0" smtClean="0"/>
              <a:t>           ... </a:t>
            </a:r>
          </a:p>
          <a:p>
            <a:r>
              <a:rPr lang="ru-RU" sz="1600" b="1" dirty="0" smtClean="0"/>
              <a:t>          </a:t>
            </a:r>
            <a:r>
              <a:rPr lang="en-US" sz="1600" b="1" dirty="0" smtClean="0"/>
              <a:t>ELSE </a:t>
            </a:r>
            <a:endParaRPr lang="ru-RU" sz="1600" b="1" dirty="0" smtClean="0"/>
          </a:p>
          <a:p>
            <a:r>
              <a:rPr lang="ru-RU" sz="1600" b="1" dirty="0" smtClean="0"/>
              <a:t>                   оператор; ...</a:t>
            </a:r>
          </a:p>
          <a:p>
            <a:r>
              <a:rPr lang="ru-RU" sz="1600" b="1" dirty="0" smtClean="0"/>
              <a:t> </a:t>
            </a:r>
            <a:r>
              <a:rPr lang="en-US" sz="1600" b="1" dirty="0" smtClean="0"/>
              <a:t>END CASE;</a:t>
            </a:r>
            <a:endParaRPr lang="ru-RU" sz="1600" b="1" dirty="0"/>
          </a:p>
        </p:txBody>
      </p:sp>
      <p:sp>
        <p:nvSpPr>
          <p:cNvPr id="19" name="Прямоугольник 18"/>
          <p:cNvSpPr/>
          <p:nvPr/>
        </p:nvSpPr>
        <p:spPr>
          <a:xfrm>
            <a:off x="285720" y="4214818"/>
            <a:ext cx="285752" cy="369332"/>
          </a:xfrm>
          <a:prstGeom prst="rect">
            <a:avLst/>
          </a:prstGeom>
          <a:solidFill>
            <a:schemeClr val="accent3">
              <a:lumMod val="20000"/>
              <a:lumOff val="80000"/>
            </a:schemeClr>
          </a:solidFill>
          <a:ln>
            <a:solidFill>
              <a:schemeClr val="tx1"/>
            </a:solidFill>
          </a:ln>
        </p:spPr>
        <p:txBody>
          <a:bodyPr wrap="square">
            <a:spAutoFit/>
          </a:bodyPr>
          <a:lstStyle/>
          <a:p>
            <a:r>
              <a:rPr lang="ru-RU" dirty="0" smtClean="0"/>
              <a:t>1</a:t>
            </a:r>
            <a:endParaRPr lang="ru-RU" dirty="0"/>
          </a:p>
        </p:txBody>
      </p:sp>
      <p:sp>
        <p:nvSpPr>
          <p:cNvPr id="20" name="Прямоугольник 19"/>
          <p:cNvSpPr/>
          <p:nvPr/>
        </p:nvSpPr>
        <p:spPr>
          <a:xfrm>
            <a:off x="5286380" y="4214818"/>
            <a:ext cx="285752" cy="369332"/>
          </a:xfrm>
          <a:prstGeom prst="rect">
            <a:avLst/>
          </a:prstGeom>
          <a:solidFill>
            <a:schemeClr val="accent3">
              <a:lumMod val="20000"/>
              <a:lumOff val="80000"/>
            </a:schemeClr>
          </a:solidFill>
          <a:ln>
            <a:solidFill>
              <a:schemeClr val="tx1"/>
            </a:solidFill>
          </a:ln>
        </p:spPr>
        <p:txBody>
          <a:bodyPr wrap="square">
            <a:spAutoFit/>
          </a:bodyPr>
          <a:lstStyle/>
          <a:p>
            <a:r>
              <a:rPr lang="ru-RU" dirty="0" smtClean="0"/>
              <a:t>2</a:t>
            </a:r>
            <a:endParaRPr lang="ru-RU" dirty="0"/>
          </a:p>
        </p:txBody>
      </p:sp>
    </p:spTree>
    <p:extLst>
      <p:ext uri="{BB962C8B-B14F-4D97-AF65-F5344CB8AC3E}">
        <p14:creationId xmlns="" xmlns:p14="http://schemas.microsoft.com/office/powerpoint/2010/main" val="85669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17" grpId="0" animBg="1"/>
      <p:bldP spid="18" grpId="0" animBg="1"/>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3991088" y="6278585"/>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17</a:t>
            </a:fld>
            <a:endParaRPr dirty="0"/>
          </a:p>
        </p:txBody>
      </p:sp>
      <p:sp>
        <p:nvSpPr>
          <p:cNvPr id="2" name="object 2"/>
          <p:cNvSpPr txBox="1">
            <a:spLocks noGrp="1"/>
          </p:cNvSpPr>
          <p:nvPr>
            <p:ph type="title"/>
          </p:nvPr>
        </p:nvSpPr>
        <p:spPr>
          <a:xfrm>
            <a:off x="71406" y="428604"/>
            <a:ext cx="9079636" cy="1490793"/>
          </a:xfrm>
          <a:prstGeom prst="rect">
            <a:avLst/>
          </a:prstGeom>
        </p:spPr>
        <p:txBody>
          <a:bodyPr vert="horz" wrap="square" lIns="0" tIns="13335" rIns="0" bIns="0" rtlCol="0">
            <a:spAutoFit/>
          </a:bodyPr>
          <a:lstStyle/>
          <a:p>
            <a:pPr marL="12700">
              <a:lnSpc>
                <a:spcPct val="100000"/>
              </a:lnSpc>
              <a:spcBef>
                <a:spcPts val="105"/>
              </a:spcBef>
            </a:pPr>
            <a:r>
              <a:rPr lang="ru-RU" sz="3200" spc="-20" dirty="0">
                <a:solidFill>
                  <a:schemeClr val="bg1"/>
                </a:solidFill>
              </a:rPr>
              <a:t> </a:t>
            </a:r>
            <a:r>
              <a:rPr lang="ru-RU" sz="3200" spc="-20" dirty="0" smtClean="0">
                <a:solidFill>
                  <a:schemeClr val="bg1"/>
                </a:solidFill>
              </a:rPr>
              <a:t>2.1 </a:t>
            </a:r>
            <a:r>
              <a:rPr lang="ru-RU" sz="3200" dirty="0" smtClean="0"/>
              <a:t>Структурные конструкции языка </a:t>
            </a:r>
            <a:r>
              <a:rPr lang="en-US" sz="3200" dirty="0" smtClean="0"/>
              <a:t>PL/</a:t>
            </a:r>
            <a:r>
              <a:rPr lang="en-US" sz="3200" dirty="0" err="1" smtClean="0"/>
              <a:t>pgSQL</a:t>
            </a:r>
            <a:r>
              <a:rPr lang="ru-RU" sz="3200" dirty="0" smtClean="0"/>
              <a:t> </a:t>
            </a:r>
            <a:r>
              <a:rPr lang="ru-RU" sz="3200" dirty="0" smtClean="0"/>
              <a:t>(окончание</a:t>
            </a:r>
            <a:r>
              <a:rPr lang="ru-RU" sz="3200" dirty="0" smtClean="0"/>
              <a:t>) </a:t>
            </a:r>
            <a:r>
              <a:rPr lang="ru-RU" sz="2800" dirty="0" smtClean="0"/>
              <a:t/>
            </a:r>
            <a:br>
              <a:rPr lang="ru-RU" sz="2800" dirty="0" smtClean="0"/>
            </a:br>
            <a:endParaRPr sz="3200" dirty="0">
              <a:solidFill>
                <a:schemeClr val="bg1"/>
              </a:solidFill>
            </a:endParaRPr>
          </a:p>
        </p:txBody>
      </p:sp>
      <p:sp>
        <p:nvSpPr>
          <p:cNvPr id="9" name="Прямоугольник 8"/>
          <p:cNvSpPr/>
          <p:nvPr/>
        </p:nvSpPr>
        <p:spPr>
          <a:xfrm>
            <a:off x="285720" y="1428736"/>
            <a:ext cx="8572560" cy="923330"/>
          </a:xfrm>
          <a:prstGeom prst="rect">
            <a:avLst/>
          </a:prstGeom>
        </p:spPr>
        <p:txBody>
          <a:bodyPr wrap="square">
            <a:spAutoFit/>
          </a:bodyPr>
          <a:lstStyle/>
          <a:p>
            <a:pPr algn="just"/>
            <a:r>
              <a:rPr lang="ru-RU" dirty="0" smtClean="0"/>
              <a:t>В языке определено большое количество различных вариантов оператора цикла. Тело цикла обрамляется ключевыми словами </a:t>
            </a:r>
            <a:r>
              <a:rPr lang="ru-RU" b="1" dirty="0" smtClean="0"/>
              <a:t>LOOP</a:t>
            </a:r>
            <a:r>
              <a:rPr lang="ru-RU" dirty="0" smtClean="0"/>
              <a:t> и </a:t>
            </a:r>
            <a:r>
              <a:rPr lang="ru-RU" b="1" dirty="0" smtClean="0"/>
              <a:t>END LOOP</a:t>
            </a:r>
            <a:r>
              <a:rPr lang="ru-RU" dirty="0" smtClean="0"/>
              <a:t>, между которыми размещается составной оператор:</a:t>
            </a:r>
            <a:endParaRPr lang="ru-RU" dirty="0"/>
          </a:p>
        </p:txBody>
      </p:sp>
      <p:sp>
        <p:nvSpPr>
          <p:cNvPr id="5" name="Прямоугольник 4"/>
          <p:cNvSpPr/>
          <p:nvPr/>
        </p:nvSpPr>
        <p:spPr>
          <a:xfrm>
            <a:off x="357158" y="2357430"/>
            <a:ext cx="2074607" cy="923330"/>
          </a:xfrm>
          <a:prstGeom prst="rect">
            <a:avLst/>
          </a:prstGeom>
          <a:solidFill>
            <a:schemeClr val="accent3">
              <a:lumMod val="20000"/>
              <a:lumOff val="80000"/>
            </a:schemeClr>
          </a:solidFill>
          <a:ln>
            <a:solidFill>
              <a:schemeClr val="tx1"/>
            </a:solidFill>
          </a:ln>
        </p:spPr>
        <p:txBody>
          <a:bodyPr wrap="none">
            <a:spAutoFit/>
          </a:bodyPr>
          <a:lstStyle/>
          <a:p>
            <a:r>
              <a:rPr lang="en-US" b="1" dirty="0" smtClean="0"/>
              <a:t>LOOP</a:t>
            </a:r>
            <a:endParaRPr lang="ru-RU" b="1" dirty="0" smtClean="0"/>
          </a:p>
          <a:p>
            <a:r>
              <a:rPr lang="ru-RU" b="1" dirty="0" smtClean="0"/>
              <a:t>            оператор; ... </a:t>
            </a:r>
          </a:p>
          <a:p>
            <a:r>
              <a:rPr lang="en-US" b="1" dirty="0" smtClean="0"/>
              <a:t>END LOOP; </a:t>
            </a:r>
            <a:endParaRPr lang="ru-RU" b="1" dirty="0"/>
          </a:p>
        </p:txBody>
      </p:sp>
      <p:sp>
        <p:nvSpPr>
          <p:cNvPr id="7" name="Прямоугольник 6"/>
          <p:cNvSpPr/>
          <p:nvPr/>
        </p:nvSpPr>
        <p:spPr>
          <a:xfrm>
            <a:off x="285720" y="3243108"/>
            <a:ext cx="8501122" cy="646331"/>
          </a:xfrm>
          <a:prstGeom prst="rect">
            <a:avLst/>
          </a:prstGeom>
        </p:spPr>
        <p:txBody>
          <a:bodyPr wrap="square">
            <a:spAutoFit/>
          </a:bodyPr>
          <a:lstStyle/>
          <a:p>
            <a:pPr algn="just"/>
            <a:r>
              <a:rPr lang="ru-RU" dirty="0" smtClean="0"/>
              <a:t>Количество повторений цикла определяется заголовком. В языке предусмотрены следующие варианты:</a:t>
            </a:r>
            <a:endParaRPr lang="ru-RU" dirty="0"/>
          </a:p>
        </p:txBody>
      </p:sp>
      <p:sp>
        <p:nvSpPr>
          <p:cNvPr id="8" name="Прямоугольник 7"/>
          <p:cNvSpPr/>
          <p:nvPr/>
        </p:nvSpPr>
        <p:spPr>
          <a:xfrm>
            <a:off x="214282" y="3814612"/>
            <a:ext cx="8715436" cy="1200329"/>
          </a:xfrm>
          <a:prstGeom prst="rect">
            <a:avLst/>
          </a:prstGeom>
        </p:spPr>
        <p:txBody>
          <a:bodyPr wrap="square">
            <a:spAutoFit/>
          </a:bodyPr>
          <a:lstStyle/>
          <a:p>
            <a:r>
              <a:rPr lang="ru-RU" dirty="0" smtClean="0"/>
              <a:t>• </a:t>
            </a:r>
            <a:r>
              <a:rPr lang="ru-RU" b="1" dirty="0" smtClean="0"/>
              <a:t>WHILE</a:t>
            </a:r>
            <a:r>
              <a:rPr lang="en-US" dirty="0" smtClean="0"/>
              <a:t> </a:t>
            </a:r>
            <a:r>
              <a:rPr lang="ru-RU" i="1" dirty="0" smtClean="0"/>
              <a:t>условие</a:t>
            </a:r>
            <a:r>
              <a:rPr lang="ru-RU" dirty="0" smtClean="0"/>
              <a:t> </a:t>
            </a:r>
          </a:p>
          <a:p>
            <a:r>
              <a:rPr lang="ru-RU" dirty="0" smtClean="0"/>
              <a:t>• </a:t>
            </a:r>
            <a:r>
              <a:rPr lang="ru-RU" b="1" dirty="0" smtClean="0"/>
              <a:t>FO</a:t>
            </a:r>
            <a:r>
              <a:rPr lang="ru-RU" dirty="0" smtClean="0"/>
              <a:t>R </a:t>
            </a:r>
            <a:r>
              <a:rPr lang="ru-RU" i="1" dirty="0" smtClean="0"/>
              <a:t>переменная</a:t>
            </a:r>
            <a:r>
              <a:rPr lang="ru-RU" dirty="0" smtClean="0"/>
              <a:t> </a:t>
            </a:r>
            <a:r>
              <a:rPr lang="ru-RU" b="1" dirty="0" smtClean="0"/>
              <a:t>IN</a:t>
            </a:r>
            <a:r>
              <a:rPr lang="ru-RU" dirty="0" smtClean="0"/>
              <a:t> </a:t>
            </a:r>
            <a:r>
              <a:rPr lang="ru-RU" i="1" dirty="0" smtClean="0"/>
              <a:t>начало .. конец </a:t>
            </a:r>
            <a:r>
              <a:rPr lang="ru-RU" b="1" dirty="0" smtClean="0"/>
              <a:t>BY</a:t>
            </a:r>
            <a:r>
              <a:rPr lang="en-US" b="1" dirty="0" smtClean="0"/>
              <a:t> </a:t>
            </a:r>
            <a:r>
              <a:rPr lang="ru-RU" i="1" dirty="0" smtClean="0"/>
              <a:t>шаг</a:t>
            </a:r>
            <a:r>
              <a:rPr lang="ru-RU" dirty="0" smtClean="0"/>
              <a:t> </a:t>
            </a:r>
          </a:p>
          <a:p>
            <a:r>
              <a:rPr lang="ru-RU" dirty="0" smtClean="0"/>
              <a:t>• </a:t>
            </a:r>
            <a:r>
              <a:rPr lang="ru-RU" b="1" dirty="0" smtClean="0"/>
              <a:t>FOREACH</a:t>
            </a:r>
            <a:r>
              <a:rPr lang="ru-RU" dirty="0" smtClean="0"/>
              <a:t> </a:t>
            </a:r>
            <a:r>
              <a:rPr lang="ru-RU" i="1" dirty="0" smtClean="0"/>
              <a:t>переменная</a:t>
            </a:r>
            <a:r>
              <a:rPr lang="ru-RU" dirty="0" smtClean="0"/>
              <a:t> </a:t>
            </a:r>
            <a:r>
              <a:rPr lang="ru-RU" b="1" dirty="0" smtClean="0"/>
              <a:t>IN ARRAY </a:t>
            </a:r>
            <a:r>
              <a:rPr lang="ru-RU" i="1" dirty="0" smtClean="0"/>
              <a:t>массив</a:t>
            </a:r>
            <a:r>
              <a:rPr lang="ru-RU" dirty="0" smtClean="0"/>
              <a:t> </a:t>
            </a:r>
            <a:endParaRPr lang="en-US" dirty="0" smtClean="0"/>
          </a:p>
          <a:p>
            <a:r>
              <a:rPr lang="ru-RU" dirty="0" smtClean="0"/>
              <a:t>• Цикл без заголовка повторяется бесконечно</a:t>
            </a:r>
            <a:endParaRPr lang="ru-RU" dirty="0"/>
          </a:p>
        </p:txBody>
      </p:sp>
      <p:sp>
        <p:nvSpPr>
          <p:cNvPr id="10" name="Прямоугольник 9"/>
          <p:cNvSpPr/>
          <p:nvPr/>
        </p:nvSpPr>
        <p:spPr>
          <a:xfrm>
            <a:off x="285720" y="5000636"/>
            <a:ext cx="8643998" cy="646331"/>
          </a:xfrm>
          <a:prstGeom prst="rect">
            <a:avLst/>
          </a:prstGeom>
        </p:spPr>
        <p:txBody>
          <a:bodyPr wrap="square">
            <a:spAutoFit/>
          </a:bodyPr>
          <a:lstStyle/>
          <a:p>
            <a:pPr algn="just"/>
            <a:r>
              <a:rPr lang="ru-RU" dirty="0" smtClean="0"/>
              <a:t>Для выхода из цикла можно использовать оператор </a:t>
            </a:r>
            <a:r>
              <a:rPr lang="ru-RU" b="1" dirty="0" smtClean="0"/>
              <a:t>EXIT WHEN </a:t>
            </a:r>
            <a:r>
              <a:rPr lang="ru-RU" dirty="0" smtClean="0"/>
              <a:t>условие. Этот оператор является </a:t>
            </a:r>
            <a:r>
              <a:rPr lang="ru-RU" b="1" dirty="0" smtClean="0"/>
              <a:t>единственным способом выхода из цикла без заголовка</a:t>
            </a:r>
            <a:endParaRPr lang="ru-RU" b="1" dirty="0"/>
          </a:p>
        </p:txBody>
      </p:sp>
      <p:sp>
        <p:nvSpPr>
          <p:cNvPr id="11" name="Прямоугольник 10"/>
          <p:cNvSpPr/>
          <p:nvPr/>
        </p:nvSpPr>
        <p:spPr>
          <a:xfrm>
            <a:off x="285720" y="5572140"/>
            <a:ext cx="8501122" cy="646331"/>
          </a:xfrm>
          <a:prstGeom prst="rect">
            <a:avLst/>
          </a:prstGeom>
        </p:spPr>
        <p:txBody>
          <a:bodyPr wrap="square">
            <a:spAutoFit/>
          </a:bodyPr>
          <a:lstStyle/>
          <a:p>
            <a:pPr algn="just"/>
            <a:r>
              <a:rPr lang="ru-RU" dirty="0" smtClean="0"/>
              <a:t>Оператор </a:t>
            </a:r>
            <a:r>
              <a:rPr lang="ru-RU" b="1" dirty="0" smtClean="0"/>
              <a:t>CONTINUE</a:t>
            </a:r>
            <a:r>
              <a:rPr lang="ru-RU" dirty="0" smtClean="0"/>
              <a:t> прекращает текущую итерацию цикла и выполняет переход к началу следующей итерации. </a:t>
            </a:r>
            <a:endParaRPr lang="ru-RU" dirty="0"/>
          </a:p>
        </p:txBody>
      </p:sp>
    </p:spTree>
    <p:extLst>
      <p:ext uri="{BB962C8B-B14F-4D97-AF65-F5344CB8AC3E}">
        <p14:creationId xmlns="" xmlns:p14="http://schemas.microsoft.com/office/powerpoint/2010/main" val="856696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18</a:t>
            </a:fld>
            <a:endParaRPr dirty="0"/>
          </a:p>
        </p:txBody>
      </p:sp>
      <p:sp>
        <p:nvSpPr>
          <p:cNvPr id="2" name="object 2"/>
          <p:cNvSpPr txBox="1">
            <a:spLocks noGrp="1"/>
          </p:cNvSpPr>
          <p:nvPr>
            <p:ph type="title"/>
          </p:nvPr>
        </p:nvSpPr>
        <p:spPr>
          <a:xfrm>
            <a:off x="0" y="428604"/>
            <a:ext cx="9079636" cy="505908"/>
          </a:xfrm>
          <a:prstGeom prst="rect">
            <a:avLst/>
          </a:prstGeom>
        </p:spPr>
        <p:txBody>
          <a:bodyPr vert="horz" wrap="square" lIns="0" tIns="13335" rIns="0" bIns="0" rtlCol="0">
            <a:spAutoFit/>
          </a:bodyPr>
          <a:lstStyle/>
          <a:p>
            <a:pPr marL="12700">
              <a:lnSpc>
                <a:spcPct val="100000"/>
              </a:lnSpc>
              <a:spcBef>
                <a:spcPts val="105"/>
              </a:spcBef>
            </a:pPr>
            <a:r>
              <a:rPr lang="ru-RU" sz="3200" spc="-20" dirty="0">
                <a:solidFill>
                  <a:schemeClr val="bg1"/>
                </a:solidFill>
              </a:rPr>
              <a:t> </a:t>
            </a:r>
            <a:r>
              <a:rPr lang="ru-RU" sz="3200" spc="-20" dirty="0" smtClean="0">
                <a:solidFill>
                  <a:schemeClr val="bg1"/>
                </a:solidFill>
              </a:rPr>
              <a:t>2.2 </a:t>
            </a:r>
            <a:r>
              <a:rPr lang="ru-RU" sz="3200" dirty="0" smtClean="0"/>
              <a:t>Работа с объектами базы данных</a:t>
            </a:r>
            <a:endParaRPr sz="3200" dirty="0">
              <a:solidFill>
                <a:schemeClr val="bg1"/>
              </a:solidFill>
            </a:endParaRPr>
          </a:p>
        </p:txBody>
      </p:sp>
      <p:sp>
        <p:nvSpPr>
          <p:cNvPr id="5" name="Прямоугольник 4"/>
          <p:cNvSpPr/>
          <p:nvPr/>
        </p:nvSpPr>
        <p:spPr>
          <a:xfrm>
            <a:off x="285720" y="1785926"/>
            <a:ext cx="8568575" cy="2862322"/>
          </a:xfrm>
          <a:prstGeom prst="rect">
            <a:avLst/>
          </a:prstGeom>
        </p:spPr>
        <p:txBody>
          <a:bodyPr wrap="square">
            <a:spAutoFit/>
          </a:bodyPr>
          <a:lstStyle/>
          <a:p>
            <a:pPr algn="just"/>
            <a:r>
              <a:rPr lang="ru-RU" dirty="0" smtClean="0"/>
              <a:t>В качестве операторов в хранимых функциях и процедурах, написанных на языке PL/</a:t>
            </a:r>
            <a:r>
              <a:rPr lang="ru-RU" dirty="0" err="1" smtClean="0"/>
              <a:t>pgSQL</a:t>
            </a:r>
            <a:r>
              <a:rPr lang="ru-RU" dirty="0" smtClean="0"/>
              <a:t>, можно использовать операторы SQL. Если в выражениях, встречающихся в таком операторе, используются параметры функции или локальные переменные, то эти переменные подставляются как параметры подготовленного оператора SQL.</a:t>
            </a:r>
          </a:p>
          <a:p>
            <a:pPr algn="just"/>
            <a:r>
              <a:rPr lang="ru-RU" dirty="0" smtClean="0"/>
              <a:t>В действительности интерпретатор PL/</a:t>
            </a:r>
            <a:r>
              <a:rPr lang="ru-RU" dirty="0" err="1" smtClean="0"/>
              <a:t>pgSQL</a:t>
            </a:r>
            <a:r>
              <a:rPr lang="ru-RU" dirty="0" smtClean="0"/>
              <a:t> не вычисляет никакие выражения –  вместо этого формируется неявный оператор SQL. Это, с одной стороны, гарантирует идентичность системы типов данных, с другой — приводит к появлению накладных расходов на формирование и обработку этих операторов.</a:t>
            </a:r>
          </a:p>
          <a:p>
            <a:pPr algn="just"/>
            <a:endParaRPr lang="ru-RU" b="1" dirty="0"/>
          </a:p>
        </p:txBody>
      </p:sp>
      <p:sp>
        <p:nvSpPr>
          <p:cNvPr id="7" name="Прямоугольник 6"/>
          <p:cNvSpPr/>
          <p:nvPr/>
        </p:nvSpPr>
        <p:spPr>
          <a:xfrm>
            <a:off x="357158" y="1000108"/>
            <a:ext cx="8568575" cy="1754326"/>
          </a:xfrm>
          <a:prstGeom prst="rect">
            <a:avLst/>
          </a:prstGeom>
          <a:solidFill>
            <a:schemeClr val="accent3">
              <a:lumMod val="20000"/>
              <a:lumOff val="80000"/>
            </a:schemeClr>
          </a:solidFill>
          <a:ln>
            <a:solidFill>
              <a:schemeClr val="tx1"/>
            </a:solidFill>
          </a:ln>
        </p:spPr>
        <p:txBody>
          <a:bodyPr wrap="square">
            <a:spAutoFit/>
          </a:bodyPr>
          <a:lstStyle/>
          <a:p>
            <a:pPr algn="just"/>
            <a:r>
              <a:rPr lang="ru-RU" dirty="0" smtClean="0"/>
              <a:t>Если оператор SQL возвращает одну строку, то значения, содержащиеся в этой строке, можно записать в переменные с помощью предложения </a:t>
            </a:r>
            <a:r>
              <a:rPr lang="ru-RU" b="1" dirty="0" smtClean="0"/>
              <a:t>INTO</a:t>
            </a:r>
            <a:r>
              <a:rPr lang="ru-RU" dirty="0" smtClean="0"/>
              <a:t>. Для оператора </a:t>
            </a:r>
            <a:r>
              <a:rPr lang="ru-RU" b="1" dirty="0" smtClean="0"/>
              <a:t>SELECT</a:t>
            </a:r>
            <a:r>
              <a:rPr lang="ru-RU" dirty="0" smtClean="0"/>
              <a:t> это предложение размещается сразу после списка выбираемых значений, для всех остальных операторов манипулирования данными (</a:t>
            </a:r>
            <a:r>
              <a:rPr lang="ru-RU" b="1" dirty="0" smtClean="0"/>
              <a:t>INSERT, UPDATE, DELETE</a:t>
            </a:r>
            <a:r>
              <a:rPr lang="ru-RU" dirty="0" smtClean="0"/>
              <a:t> с предложением </a:t>
            </a:r>
            <a:r>
              <a:rPr lang="ru-RU" b="1" dirty="0" smtClean="0"/>
              <a:t>RETURNING</a:t>
            </a:r>
            <a:r>
              <a:rPr lang="ru-RU" dirty="0" smtClean="0"/>
              <a:t>) – последним предложением, т. е. тоже после списка возвращаемых значений.</a:t>
            </a:r>
            <a:endParaRPr lang="ru-RU" b="1" dirty="0"/>
          </a:p>
        </p:txBody>
      </p:sp>
      <p:sp>
        <p:nvSpPr>
          <p:cNvPr id="8" name="Прямоугольник 7"/>
          <p:cNvSpPr/>
          <p:nvPr/>
        </p:nvSpPr>
        <p:spPr>
          <a:xfrm>
            <a:off x="357158" y="2714620"/>
            <a:ext cx="8572560" cy="4031873"/>
          </a:xfrm>
          <a:prstGeom prst="rect">
            <a:avLst/>
          </a:prstGeom>
          <a:solidFill>
            <a:schemeClr val="bg1"/>
          </a:solidFill>
          <a:ln>
            <a:solidFill>
              <a:schemeClr val="tx1"/>
            </a:solidFill>
          </a:ln>
        </p:spPr>
        <p:txBody>
          <a:bodyPr wrap="square">
            <a:spAutoFit/>
          </a:bodyPr>
          <a:lstStyle/>
          <a:p>
            <a:r>
              <a:rPr lang="en-US" sz="1600" b="1" dirty="0" smtClean="0"/>
              <a:t>demo=# CREATE OR REPLACE FUNCTION </a:t>
            </a:r>
            <a:r>
              <a:rPr lang="en-US" sz="1600" b="1" dirty="0" err="1" smtClean="0"/>
              <a:t>air_city</a:t>
            </a:r>
            <a:r>
              <a:rPr lang="ru-RU" sz="1600" b="1" dirty="0" smtClean="0"/>
              <a:t> </a:t>
            </a:r>
            <a:r>
              <a:rPr lang="en-US" sz="1600" b="1" dirty="0" smtClean="0"/>
              <a:t>(</a:t>
            </a:r>
            <a:r>
              <a:rPr lang="en-US" sz="1600" b="1" dirty="0" err="1" smtClean="0"/>
              <a:t>a_code</a:t>
            </a:r>
            <a:r>
              <a:rPr lang="en-US" sz="1600" b="1" dirty="0" smtClean="0"/>
              <a:t> text) RETURNS text </a:t>
            </a:r>
            <a:endParaRPr lang="ru-RU" sz="1600" b="1" dirty="0" smtClean="0"/>
          </a:p>
          <a:p>
            <a:r>
              <a:rPr lang="en-US" sz="1600" b="1" dirty="0" smtClean="0"/>
              <a:t>LANGUAGE </a:t>
            </a:r>
            <a:r>
              <a:rPr lang="en-US" sz="1600" b="1" dirty="0" err="1" smtClean="0"/>
              <a:t>plpgsql</a:t>
            </a:r>
            <a:r>
              <a:rPr lang="en-US" sz="1600" b="1" dirty="0" smtClean="0"/>
              <a:t> AS $$</a:t>
            </a:r>
            <a:endParaRPr lang="ru-RU" sz="1600" b="1" dirty="0" smtClean="0"/>
          </a:p>
          <a:p>
            <a:r>
              <a:rPr lang="en-US" sz="1600" b="1" dirty="0" smtClean="0"/>
              <a:t>DECLARE</a:t>
            </a:r>
            <a:endParaRPr lang="ru-RU" sz="1600" b="1" dirty="0" smtClean="0"/>
          </a:p>
          <a:p>
            <a:r>
              <a:rPr lang="en-US" sz="1600" b="1" dirty="0" smtClean="0"/>
              <a:t> </a:t>
            </a:r>
            <a:r>
              <a:rPr lang="ru-RU" sz="1600" b="1" dirty="0" smtClean="0"/>
              <a:t>          </a:t>
            </a:r>
            <a:r>
              <a:rPr lang="en-US" sz="1600" b="1" dirty="0" smtClean="0"/>
              <a:t>v text;</a:t>
            </a:r>
            <a:endParaRPr lang="ru-RU" sz="1600" b="1" dirty="0" smtClean="0"/>
          </a:p>
          <a:p>
            <a:r>
              <a:rPr lang="en-US" sz="1600" b="1" dirty="0" smtClean="0"/>
              <a:t>BEGIN </a:t>
            </a:r>
            <a:endParaRPr lang="ru-RU" sz="1600" b="1" dirty="0" smtClean="0"/>
          </a:p>
          <a:p>
            <a:r>
              <a:rPr lang="en-US" sz="1600" b="1" dirty="0" smtClean="0"/>
              <a:t> </a:t>
            </a:r>
            <a:r>
              <a:rPr lang="ru-RU" sz="1600" b="1" dirty="0" smtClean="0"/>
              <a:t>          </a:t>
            </a:r>
            <a:r>
              <a:rPr lang="en-US" sz="1600" b="1" dirty="0" smtClean="0"/>
              <a:t>SELECT city</a:t>
            </a:r>
            <a:endParaRPr lang="ru-RU" sz="1600" b="1" dirty="0" smtClean="0"/>
          </a:p>
          <a:p>
            <a:r>
              <a:rPr lang="ru-RU" sz="1600" b="1" dirty="0" smtClean="0"/>
              <a:t>          </a:t>
            </a:r>
            <a:r>
              <a:rPr lang="en-US" sz="1600" b="1" dirty="0" smtClean="0"/>
              <a:t> INTO v</a:t>
            </a:r>
            <a:endParaRPr lang="ru-RU" sz="1600" b="1" dirty="0" smtClean="0"/>
          </a:p>
          <a:p>
            <a:r>
              <a:rPr lang="ru-RU" sz="1600" b="1" dirty="0" smtClean="0"/>
              <a:t>          </a:t>
            </a:r>
            <a:r>
              <a:rPr lang="en-US" sz="1600" b="1" dirty="0" smtClean="0"/>
              <a:t> FROM airports </a:t>
            </a:r>
            <a:endParaRPr lang="ru-RU" sz="1600" b="1" dirty="0" smtClean="0"/>
          </a:p>
          <a:p>
            <a:r>
              <a:rPr lang="ru-RU" sz="1600" b="1" dirty="0" smtClean="0"/>
              <a:t>           </a:t>
            </a:r>
            <a:r>
              <a:rPr lang="en-US" sz="1600" b="1" dirty="0" smtClean="0"/>
              <a:t>WHERE </a:t>
            </a:r>
            <a:r>
              <a:rPr lang="en-US" sz="1600" b="1" dirty="0" err="1" smtClean="0"/>
              <a:t>airport_code</a:t>
            </a:r>
            <a:r>
              <a:rPr lang="en-US" sz="1600" b="1" dirty="0" smtClean="0"/>
              <a:t> = </a:t>
            </a:r>
            <a:r>
              <a:rPr lang="en-US" sz="1600" b="1" dirty="0" err="1" smtClean="0"/>
              <a:t>a_code</a:t>
            </a:r>
            <a:r>
              <a:rPr lang="en-US" sz="1600" b="1" dirty="0" smtClean="0"/>
              <a:t>; </a:t>
            </a:r>
            <a:endParaRPr lang="ru-RU" sz="1600" b="1" dirty="0" smtClean="0"/>
          </a:p>
          <a:p>
            <a:r>
              <a:rPr lang="ru-RU" sz="1600" b="1" dirty="0" smtClean="0"/>
              <a:t>           </a:t>
            </a:r>
            <a:r>
              <a:rPr lang="en-US" sz="1600" b="1" dirty="0" smtClean="0"/>
              <a:t>RETURN v;</a:t>
            </a:r>
            <a:endParaRPr lang="ru-RU" sz="1600" b="1" dirty="0" smtClean="0"/>
          </a:p>
          <a:p>
            <a:r>
              <a:rPr lang="en-US" sz="1600" b="1" dirty="0" smtClean="0"/>
              <a:t>END; </a:t>
            </a:r>
            <a:endParaRPr lang="ru-RU" sz="1600" b="1" dirty="0" smtClean="0"/>
          </a:p>
          <a:p>
            <a:r>
              <a:rPr lang="en-US" sz="1600" b="1" dirty="0" smtClean="0"/>
              <a:t>$$; CREATE FUNCTION </a:t>
            </a:r>
            <a:endParaRPr lang="ru-RU" sz="1600" b="1" dirty="0" smtClean="0"/>
          </a:p>
          <a:p>
            <a:r>
              <a:rPr lang="en-US" sz="1600" b="1" dirty="0" smtClean="0"/>
              <a:t>demo=# SELECT </a:t>
            </a:r>
            <a:r>
              <a:rPr lang="en-US" sz="1600" b="1" dirty="0" err="1" smtClean="0"/>
              <a:t>air_city</a:t>
            </a:r>
            <a:r>
              <a:rPr lang="ru-RU" sz="1600" b="1" dirty="0" smtClean="0"/>
              <a:t>  </a:t>
            </a:r>
            <a:r>
              <a:rPr lang="en-US" sz="1600" b="1" dirty="0" smtClean="0"/>
              <a:t>('SVO'); </a:t>
            </a:r>
            <a:endParaRPr lang="ru-RU" sz="1600" b="1" dirty="0" smtClean="0"/>
          </a:p>
          <a:p>
            <a:r>
              <a:rPr lang="en-US" sz="1600" b="1" dirty="0" err="1" smtClean="0"/>
              <a:t>air_city</a:t>
            </a:r>
            <a:endParaRPr lang="ru-RU" sz="1600" b="1" dirty="0" smtClean="0"/>
          </a:p>
          <a:p>
            <a:r>
              <a:rPr lang="en-US" sz="1600" b="1" dirty="0" smtClean="0"/>
              <a:t> ----------</a:t>
            </a:r>
            <a:endParaRPr lang="ru-RU" sz="1600" b="1" dirty="0" smtClean="0"/>
          </a:p>
          <a:p>
            <a:r>
              <a:rPr lang="en-US" sz="1600" b="1" dirty="0" smtClean="0"/>
              <a:t> </a:t>
            </a:r>
            <a:r>
              <a:rPr lang="ru-RU" sz="1600" b="1" dirty="0" smtClean="0"/>
              <a:t>Москва (1 </a:t>
            </a:r>
            <a:r>
              <a:rPr lang="en-US" sz="1600" b="1" dirty="0" smtClean="0"/>
              <a:t>row)</a:t>
            </a:r>
            <a:endParaRPr lang="ru-RU" sz="1600" b="1" dirty="0"/>
          </a:p>
        </p:txBody>
      </p:sp>
      <p:sp>
        <p:nvSpPr>
          <p:cNvPr id="9" name="Прямоугольник 8"/>
          <p:cNvSpPr/>
          <p:nvPr/>
        </p:nvSpPr>
        <p:spPr>
          <a:xfrm>
            <a:off x="4357686" y="3429000"/>
            <a:ext cx="4500594" cy="1754326"/>
          </a:xfrm>
          <a:prstGeom prst="rect">
            <a:avLst/>
          </a:prstGeom>
          <a:solidFill>
            <a:schemeClr val="accent3">
              <a:lumMod val="20000"/>
              <a:lumOff val="80000"/>
            </a:schemeClr>
          </a:solidFill>
          <a:ln>
            <a:solidFill>
              <a:schemeClr val="tx1"/>
            </a:solidFill>
          </a:ln>
        </p:spPr>
        <p:txBody>
          <a:bodyPr wrap="square">
            <a:spAutoFit/>
          </a:bodyPr>
          <a:lstStyle/>
          <a:p>
            <a:r>
              <a:rPr lang="ru-RU" dirty="0" smtClean="0"/>
              <a:t>Если записать эту функцию на SQL (а не на PL/</a:t>
            </a:r>
            <a:r>
              <a:rPr lang="ru-RU" dirty="0" err="1" smtClean="0"/>
              <a:t>pgSQL</a:t>
            </a:r>
            <a:r>
              <a:rPr lang="ru-RU" dirty="0" smtClean="0"/>
              <a:t>), то код получится еще более компактным. Предложение </a:t>
            </a:r>
            <a:r>
              <a:rPr lang="ru-RU" b="1" dirty="0" smtClean="0"/>
              <a:t>INTO</a:t>
            </a:r>
            <a:r>
              <a:rPr lang="ru-RU" dirty="0" smtClean="0"/>
              <a:t> полезно в тех случаях, когда получаемые значения используются в других операторах в той же функции. </a:t>
            </a:r>
            <a:endParaRPr lang="ru-RU" dirty="0"/>
          </a:p>
        </p:txBody>
      </p:sp>
      <p:sp>
        <p:nvSpPr>
          <p:cNvPr id="10" name="Прямоугольник 9"/>
          <p:cNvSpPr/>
          <p:nvPr/>
        </p:nvSpPr>
        <p:spPr>
          <a:xfrm>
            <a:off x="4357686" y="5286388"/>
            <a:ext cx="4500562" cy="923330"/>
          </a:xfrm>
          <a:prstGeom prst="rect">
            <a:avLst/>
          </a:prstGeom>
          <a:solidFill>
            <a:schemeClr val="accent3">
              <a:lumMod val="20000"/>
              <a:lumOff val="80000"/>
            </a:schemeClr>
          </a:solidFill>
          <a:ln>
            <a:solidFill>
              <a:schemeClr val="tx1"/>
            </a:solidFill>
          </a:ln>
        </p:spPr>
        <p:txBody>
          <a:bodyPr wrap="square">
            <a:spAutoFit/>
          </a:bodyPr>
          <a:lstStyle/>
          <a:p>
            <a:r>
              <a:rPr lang="ru-RU" dirty="0" smtClean="0"/>
              <a:t>Если после ключевого слова </a:t>
            </a:r>
            <a:r>
              <a:rPr lang="ru-RU" b="1" dirty="0" smtClean="0"/>
              <a:t>INTO</a:t>
            </a:r>
            <a:r>
              <a:rPr lang="ru-RU" dirty="0" smtClean="0"/>
              <a:t> указано </a:t>
            </a:r>
            <a:r>
              <a:rPr lang="ru-RU" b="1" dirty="0" smtClean="0"/>
              <a:t>STRICT</a:t>
            </a:r>
            <a:r>
              <a:rPr lang="ru-RU" dirty="0" smtClean="0"/>
              <a:t>, то выполняемый оператор SQL должен возвращать ровно одну строку.</a:t>
            </a:r>
            <a:endParaRPr lang="ru-RU" dirty="0"/>
          </a:p>
        </p:txBody>
      </p:sp>
    </p:spTree>
    <p:extLst>
      <p:ext uri="{BB962C8B-B14F-4D97-AF65-F5344CB8AC3E}">
        <p14:creationId xmlns="" xmlns:p14="http://schemas.microsoft.com/office/powerpoint/2010/main" val="85669633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19</a:t>
            </a:fld>
            <a:endParaRPr dirty="0"/>
          </a:p>
        </p:txBody>
      </p:sp>
      <p:sp>
        <p:nvSpPr>
          <p:cNvPr id="2" name="object 2"/>
          <p:cNvSpPr txBox="1">
            <a:spLocks noGrp="1"/>
          </p:cNvSpPr>
          <p:nvPr>
            <p:ph type="title"/>
          </p:nvPr>
        </p:nvSpPr>
        <p:spPr>
          <a:xfrm>
            <a:off x="0" y="484318"/>
            <a:ext cx="9079636" cy="444352"/>
          </a:xfrm>
          <a:prstGeom prst="rect">
            <a:avLst/>
          </a:prstGeom>
        </p:spPr>
        <p:txBody>
          <a:bodyPr vert="horz" wrap="square" lIns="0" tIns="13335" rIns="0" bIns="0" rtlCol="0">
            <a:spAutoFit/>
          </a:bodyPr>
          <a:lstStyle/>
          <a:p>
            <a:pPr marL="12700">
              <a:lnSpc>
                <a:spcPct val="100000"/>
              </a:lnSpc>
              <a:spcBef>
                <a:spcPts val="105"/>
              </a:spcBef>
            </a:pPr>
            <a:r>
              <a:rPr lang="ru-RU" sz="2800" spc="-20" dirty="0" smtClean="0">
                <a:solidFill>
                  <a:schemeClr val="bg1"/>
                </a:solidFill>
              </a:rPr>
              <a:t> 2.2 </a:t>
            </a:r>
            <a:r>
              <a:rPr lang="ru-RU" sz="2800" dirty="0" smtClean="0"/>
              <a:t>Работа с объектами базы </a:t>
            </a:r>
            <a:r>
              <a:rPr lang="ru-RU" sz="2800" dirty="0" smtClean="0"/>
              <a:t>данных (продолжение) </a:t>
            </a:r>
            <a:endParaRPr sz="2800" dirty="0">
              <a:solidFill>
                <a:schemeClr val="bg1"/>
              </a:solidFill>
            </a:endParaRPr>
          </a:p>
        </p:txBody>
      </p:sp>
      <p:sp>
        <p:nvSpPr>
          <p:cNvPr id="8" name="Прямоугольник 7"/>
          <p:cNvSpPr/>
          <p:nvPr/>
        </p:nvSpPr>
        <p:spPr>
          <a:xfrm>
            <a:off x="285720" y="1000108"/>
            <a:ext cx="8572560" cy="2031325"/>
          </a:xfrm>
          <a:prstGeom prst="rect">
            <a:avLst/>
          </a:prstGeom>
        </p:spPr>
        <p:txBody>
          <a:bodyPr wrap="square">
            <a:spAutoFit/>
          </a:bodyPr>
          <a:lstStyle/>
          <a:p>
            <a:pPr algn="just"/>
            <a:r>
              <a:rPr lang="ru-RU" dirty="0" smtClean="0"/>
              <a:t>Количество строк результата выполнения любого оператора SQL (не важно, с предложением INTO или без него) можно узнать с помощью оператора</a:t>
            </a:r>
          </a:p>
          <a:p>
            <a:pPr algn="just"/>
            <a:r>
              <a:rPr lang="ru-RU" b="1" dirty="0" smtClean="0"/>
              <a:t>GET </a:t>
            </a:r>
            <a:r>
              <a:rPr lang="ru-RU" b="1" dirty="0" smtClean="0"/>
              <a:t>CURRENT DIAGNOSTICS</a:t>
            </a:r>
            <a:r>
              <a:rPr lang="ru-RU" dirty="0" smtClean="0"/>
              <a:t>. В частности, этот оператор можно использовать для получения значения </a:t>
            </a:r>
            <a:r>
              <a:rPr lang="ru-RU" b="1" dirty="0" smtClean="0"/>
              <a:t>ROW_COUNT</a:t>
            </a:r>
            <a:r>
              <a:rPr lang="ru-RU" dirty="0" smtClean="0"/>
              <a:t> – количества строк, возвращенных последним запросом. Также, в каждой функции предопределена локальная переменная </a:t>
            </a:r>
            <a:r>
              <a:rPr lang="ru-RU" b="1" dirty="0" smtClean="0"/>
              <a:t>FOUND </a:t>
            </a:r>
            <a:r>
              <a:rPr lang="ru-RU" dirty="0" smtClean="0"/>
              <a:t>типа </a:t>
            </a:r>
            <a:r>
              <a:rPr lang="ru-RU" b="1" dirty="0" err="1" smtClean="0"/>
              <a:t>boolean</a:t>
            </a:r>
            <a:r>
              <a:rPr lang="ru-RU" dirty="0" smtClean="0"/>
              <a:t>, указывающая была ли выбрана (хотя бы одна) строка последним оператором SQL, который может возвращать строки. </a:t>
            </a:r>
            <a:endParaRPr lang="ru-RU" dirty="0"/>
          </a:p>
        </p:txBody>
      </p:sp>
      <p:sp>
        <p:nvSpPr>
          <p:cNvPr id="9" name="Прямоугольник 8"/>
          <p:cNvSpPr/>
          <p:nvPr/>
        </p:nvSpPr>
        <p:spPr>
          <a:xfrm>
            <a:off x="285720" y="2934298"/>
            <a:ext cx="8572560" cy="923330"/>
          </a:xfrm>
          <a:prstGeom prst="rect">
            <a:avLst/>
          </a:prstGeom>
        </p:spPr>
        <p:txBody>
          <a:bodyPr wrap="square">
            <a:spAutoFit/>
          </a:bodyPr>
          <a:lstStyle/>
          <a:p>
            <a:pPr algn="just"/>
            <a:r>
              <a:rPr lang="ru-RU" dirty="0" smtClean="0"/>
              <a:t>Другой, более низкоуровневый способ обработки результатов запросов, возвращающих несколько строк, использует понятие </a:t>
            </a:r>
            <a:r>
              <a:rPr lang="ru-RU" b="1" i="1" dirty="0" smtClean="0"/>
              <a:t>курсора</a:t>
            </a:r>
            <a:r>
              <a:rPr lang="ru-RU" dirty="0" smtClean="0"/>
              <a:t>, представляющего собой объект БД, содержащий частично выполненный запрос.</a:t>
            </a:r>
            <a:endParaRPr lang="ru-RU" dirty="0"/>
          </a:p>
        </p:txBody>
      </p:sp>
      <p:sp>
        <p:nvSpPr>
          <p:cNvPr id="10" name="Прямоугольник 9"/>
          <p:cNvSpPr/>
          <p:nvPr/>
        </p:nvSpPr>
        <p:spPr>
          <a:xfrm>
            <a:off x="285720" y="3786190"/>
            <a:ext cx="8572560" cy="1477328"/>
          </a:xfrm>
          <a:prstGeom prst="rect">
            <a:avLst/>
          </a:prstGeom>
        </p:spPr>
        <p:txBody>
          <a:bodyPr wrap="square">
            <a:spAutoFit/>
          </a:bodyPr>
          <a:lstStyle/>
          <a:p>
            <a:pPr algn="just"/>
            <a:r>
              <a:rPr lang="ru-RU" dirty="0" smtClean="0"/>
              <a:t>В языке PL/</a:t>
            </a:r>
            <a:r>
              <a:rPr lang="ru-RU" dirty="0" err="1" smtClean="0"/>
              <a:t>pgSQL</a:t>
            </a:r>
            <a:r>
              <a:rPr lang="ru-RU" dirty="0" smtClean="0"/>
              <a:t> для манипулирования курсорами используются переменные, параметры и результаты функций типа </a:t>
            </a:r>
            <a:r>
              <a:rPr lang="ru-RU" b="1" dirty="0" err="1" smtClean="0"/>
              <a:t>refcurso</a:t>
            </a:r>
            <a:r>
              <a:rPr lang="ru-RU" dirty="0" err="1" smtClean="0"/>
              <a:t>r</a:t>
            </a:r>
            <a:r>
              <a:rPr lang="ru-RU" dirty="0" smtClean="0"/>
              <a:t>. Для того чтобы начать работу с курсором, необходимо открыть его оператором </a:t>
            </a:r>
            <a:r>
              <a:rPr lang="ru-RU" b="1" dirty="0" smtClean="0"/>
              <a:t>OPEN </a:t>
            </a:r>
            <a:r>
              <a:rPr lang="ru-RU" dirty="0" smtClean="0"/>
              <a:t>(курсор можно явно закрыть оператором </a:t>
            </a:r>
            <a:r>
              <a:rPr lang="ru-RU" b="1" dirty="0" smtClean="0"/>
              <a:t>CLOSE</a:t>
            </a:r>
            <a:r>
              <a:rPr lang="ru-RU" dirty="0" smtClean="0"/>
              <a:t>)</a:t>
            </a:r>
            <a:r>
              <a:rPr lang="ru-RU" b="1" dirty="0" smtClean="0"/>
              <a:t> </a:t>
            </a:r>
            <a:r>
              <a:rPr lang="ru-RU" dirty="0" smtClean="0"/>
              <a:t>для выполнения запроса. </a:t>
            </a:r>
            <a:r>
              <a:rPr lang="ru-RU" b="1" dirty="0" smtClean="0"/>
              <a:t>Открытый курсор можно возвращать как результат функции и принимать его в качестве параметра</a:t>
            </a:r>
            <a:r>
              <a:rPr lang="ru-RU" dirty="0" smtClean="0"/>
              <a:t>.</a:t>
            </a:r>
            <a:endParaRPr lang="ru-RU" dirty="0"/>
          </a:p>
        </p:txBody>
      </p:sp>
      <p:sp>
        <p:nvSpPr>
          <p:cNvPr id="11" name="Прямоугольник 10"/>
          <p:cNvSpPr/>
          <p:nvPr/>
        </p:nvSpPr>
        <p:spPr>
          <a:xfrm>
            <a:off x="285720" y="5148876"/>
            <a:ext cx="8572560" cy="1477328"/>
          </a:xfrm>
          <a:prstGeom prst="rect">
            <a:avLst/>
          </a:prstGeom>
        </p:spPr>
        <p:txBody>
          <a:bodyPr wrap="square">
            <a:spAutoFit/>
          </a:bodyPr>
          <a:lstStyle/>
          <a:p>
            <a:pPr algn="just"/>
            <a:r>
              <a:rPr lang="ru-RU" dirty="0" smtClean="0"/>
              <a:t>Для получения данных из курсора используется оператор </a:t>
            </a:r>
            <a:r>
              <a:rPr lang="ru-RU" b="1" dirty="0" smtClean="0"/>
              <a:t>FETCH</a:t>
            </a:r>
            <a:r>
              <a:rPr lang="ru-RU" dirty="0" smtClean="0"/>
              <a:t>, а для изменения текущей позиции в множестве строк, составляющих результат выполнения запроса, применяется оператор </a:t>
            </a:r>
            <a:r>
              <a:rPr lang="ru-RU" b="1" dirty="0" smtClean="0"/>
              <a:t>MOVE</a:t>
            </a:r>
            <a:r>
              <a:rPr lang="ru-RU" dirty="0" smtClean="0"/>
              <a:t>. При завершении транзакции все открытые в ней курсоры закрываются автоматически.</a:t>
            </a:r>
          </a:p>
          <a:p>
            <a:pPr algn="just"/>
            <a:endParaRPr lang="ru-RU" dirty="0" smtClean="0"/>
          </a:p>
        </p:txBody>
      </p:sp>
    </p:spTree>
    <p:extLst>
      <p:ext uri="{BB962C8B-B14F-4D97-AF65-F5344CB8AC3E}">
        <p14:creationId xmlns="" xmlns:p14="http://schemas.microsoft.com/office/powerpoint/2010/main" val="856696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a:t>
            </a:fld>
            <a:endParaRPr dirty="0"/>
          </a:p>
        </p:txBody>
      </p:sp>
      <p:sp>
        <p:nvSpPr>
          <p:cNvPr id="2" name="object 2"/>
          <p:cNvSpPr txBox="1">
            <a:spLocks noGrp="1"/>
          </p:cNvSpPr>
          <p:nvPr>
            <p:ph type="title"/>
          </p:nvPr>
        </p:nvSpPr>
        <p:spPr>
          <a:xfrm>
            <a:off x="1785918" y="1142984"/>
            <a:ext cx="5662295" cy="505908"/>
          </a:xfrm>
          <a:prstGeom prst="rect">
            <a:avLst/>
          </a:prstGeom>
        </p:spPr>
        <p:txBody>
          <a:bodyPr vert="horz" wrap="square" lIns="0" tIns="13335" rIns="0" bIns="0" rtlCol="0">
            <a:spAutoFit/>
          </a:bodyPr>
          <a:lstStyle/>
          <a:p>
            <a:pPr marL="12700">
              <a:lnSpc>
                <a:spcPct val="100000"/>
              </a:lnSpc>
              <a:spcBef>
                <a:spcPts val="105"/>
              </a:spcBef>
            </a:pPr>
            <a:r>
              <a:rPr lang="ru-RU" sz="3200" spc="-20" dirty="0">
                <a:solidFill>
                  <a:schemeClr val="bg1"/>
                </a:solidFill>
              </a:rPr>
              <a:t>Содержание</a:t>
            </a:r>
            <a:endParaRPr sz="3200" dirty="0">
              <a:solidFill>
                <a:schemeClr val="bg1"/>
              </a:solidFill>
            </a:endParaRPr>
          </a:p>
        </p:txBody>
      </p:sp>
      <p:sp>
        <p:nvSpPr>
          <p:cNvPr id="3" name="TextBox 2"/>
          <p:cNvSpPr txBox="1"/>
          <p:nvPr/>
        </p:nvSpPr>
        <p:spPr>
          <a:xfrm>
            <a:off x="1285852" y="3500438"/>
            <a:ext cx="6972320" cy="1354217"/>
          </a:xfrm>
          <a:prstGeom prst="rect">
            <a:avLst/>
          </a:prstGeom>
          <a:noFill/>
        </p:spPr>
        <p:txBody>
          <a:bodyPr wrap="square" rtlCol="0">
            <a:spAutoFit/>
          </a:bodyPr>
          <a:lstStyle/>
          <a:p>
            <a:pPr marL="342900" indent="-342900">
              <a:spcBef>
                <a:spcPts val="600"/>
              </a:spcBef>
              <a:buAutoNum type="arabicPeriod"/>
            </a:pPr>
            <a:r>
              <a:rPr lang="ru-RU" sz="2400" dirty="0" smtClean="0"/>
              <a:t>Хранимые подпрограммы</a:t>
            </a:r>
          </a:p>
          <a:p>
            <a:pPr marL="342900" indent="-342900">
              <a:spcBef>
                <a:spcPts val="600"/>
              </a:spcBef>
              <a:buAutoNum type="arabicPeriod"/>
            </a:pPr>
            <a:r>
              <a:rPr lang="ru-RU" sz="2400" dirty="0" smtClean="0"/>
              <a:t>Работа с объектами базы данных </a:t>
            </a:r>
          </a:p>
          <a:p>
            <a:pPr marL="342900" indent="-342900">
              <a:spcBef>
                <a:spcPts val="600"/>
              </a:spcBef>
              <a:buAutoNum type="arabicPeriod"/>
            </a:pPr>
            <a:r>
              <a:rPr lang="ru-RU" sz="2400" dirty="0" smtClean="0"/>
              <a:t>Функции и процедуры на языке SQL</a:t>
            </a:r>
            <a:endParaRPr lang="ru-RU"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20</a:t>
            </a:fld>
            <a:endParaRPr dirty="0"/>
          </a:p>
        </p:txBody>
      </p:sp>
      <p:sp>
        <p:nvSpPr>
          <p:cNvPr id="2" name="object 2"/>
          <p:cNvSpPr txBox="1">
            <a:spLocks noGrp="1"/>
          </p:cNvSpPr>
          <p:nvPr>
            <p:ph type="title"/>
          </p:nvPr>
        </p:nvSpPr>
        <p:spPr>
          <a:xfrm>
            <a:off x="0" y="500042"/>
            <a:ext cx="9079636" cy="413575"/>
          </a:xfrm>
          <a:prstGeom prst="rect">
            <a:avLst/>
          </a:prstGeom>
        </p:spPr>
        <p:txBody>
          <a:bodyPr vert="horz" wrap="square" lIns="0" tIns="13335" rIns="0" bIns="0" rtlCol="0">
            <a:spAutoFit/>
          </a:bodyPr>
          <a:lstStyle/>
          <a:p>
            <a:pPr marL="12700">
              <a:lnSpc>
                <a:spcPct val="100000"/>
              </a:lnSpc>
              <a:spcBef>
                <a:spcPts val="105"/>
              </a:spcBef>
            </a:pPr>
            <a:r>
              <a:rPr lang="ru-RU" sz="2600" spc="-20" dirty="0">
                <a:solidFill>
                  <a:schemeClr val="bg1"/>
                </a:solidFill>
              </a:rPr>
              <a:t> </a:t>
            </a:r>
            <a:r>
              <a:rPr lang="ru-RU" sz="2600" spc="-20" dirty="0" smtClean="0">
                <a:solidFill>
                  <a:schemeClr val="bg1"/>
                </a:solidFill>
              </a:rPr>
              <a:t>2.2 </a:t>
            </a:r>
            <a:r>
              <a:rPr lang="ru-RU" sz="2600" dirty="0" smtClean="0"/>
              <a:t>Работа с объектами базы </a:t>
            </a:r>
            <a:r>
              <a:rPr lang="ru-RU" sz="2600" dirty="0" smtClean="0"/>
              <a:t>данных </a:t>
            </a:r>
            <a:r>
              <a:rPr lang="ru-RU" sz="2600" dirty="0" smtClean="0"/>
              <a:t>(окончание</a:t>
            </a:r>
            <a:r>
              <a:rPr lang="ru-RU" sz="2600" dirty="0" smtClean="0"/>
              <a:t>) </a:t>
            </a:r>
            <a:endParaRPr sz="2600" dirty="0">
              <a:solidFill>
                <a:schemeClr val="bg1"/>
              </a:solidFill>
            </a:endParaRPr>
          </a:p>
        </p:txBody>
      </p:sp>
      <p:sp>
        <p:nvSpPr>
          <p:cNvPr id="8" name="Прямоугольник 7"/>
          <p:cNvSpPr/>
          <p:nvPr/>
        </p:nvSpPr>
        <p:spPr>
          <a:xfrm>
            <a:off x="428596" y="1071546"/>
            <a:ext cx="3214710" cy="923330"/>
          </a:xfrm>
          <a:prstGeom prst="rect">
            <a:avLst/>
          </a:prstGeom>
          <a:solidFill>
            <a:schemeClr val="accent3">
              <a:lumMod val="20000"/>
              <a:lumOff val="80000"/>
            </a:schemeClr>
          </a:solidFill>
          <a:ln>
            <a:solidFill>
              <a:schemeClr val="tx1"/>
            </a:solidFill>
          </a:ln>
        </p:spPr>
        <p:txBody>
          <a:bodyPr wrap="square">
            <a:spAutoFit/>
          </a:bodyPr>
          <a:lstStyle/>
          <a:p>
            <a:pPr algn="r"/>
            <a:r>
              <a:rPr lang="ru-RU" dirty="0" smtClean="0"/>
              <a:t>Следующая функция демонстрирует использование курсора:</a:t>
            </a:r>
            <a:endParaRPr lang="ru-RU" dirty="0"/>
          </a:p>
        </p:txBody>
      </p:sp>
      <p:sp>
        <p:nvSpPr>
          <p:cNvPr id="12" name="Прямоугольник 11"/>
          <p:cNvSpPr/>
          <p:nvPr/>
        </p:nvSpPr>
        <p:spPr>
          <a:xfrm>
            <a:off x="3643306" y="1071546"/>
            <a:ext cx="5286412" cy="5262979"/>
          </a:xfrm>
          <a:prstGeom prst="rect">
            <a:avLst/>
          </a:prstGeom>
          <a:solidFill>
            <a:schemeClr val="bg1"/>
          </a:solidFill>
          <a:ln>
            <a:solidFill>
              <a:schemeClr val="tx1"/>
            </a:solidFill>
          </a:ln>
        </p:spPr>
        <p:txBody>
          <a:bodyPr wrap="square">
            <a:spAutoFit/>
          </a:bodyPr>
          <a:lstStyle/>
          <a:p>
            <a:r>
              <a:rPr lang="en-US" sz="1400" b="1" dirty="0" smtClean="0"/>
              <a:t>demo=# CREATE OR REPLACE FUNCTION </a:t>
            </a:r>
            <a:r>
              <a:rPr lang="en-US" sz="1400" b="1" dirty="0" err="1" smtClean="0"/>
              <a:t>plane_set_cur</a:t>
            </a:r>
            <a:r>
              <a:rPr lang="en-US" sz="1400" b="1" dirty="0" smtClean="0"/>
              <a:t>()</a:t>
            </a:r>
            <a:endParaRPr lang="ru-RU" sz="1400" b="1" dirty="0" smtClean="0"/>
          </a:p>
          <a:p>
            <a:r>
              <a:rPr lang="en-US" sz="1400" b="1" dirty="0" smtClean="0"/>
              <a:t>RETURNS SETOF airplane</a:t>
            </a:r>
            <a:endParaRPr lang="ru-RU" sz="1400" b="1" dirty="0" smtClean="0"/>
          </a:p>
          <a:p>
            <a:r>
              <a:rPr lang="en-US" sz="1400" b="1" dirty="0" smtClean="0"/>
              <a:t>LANGUAGE </a:t>
            </a:r>
            <a:r>
              <a:rPr lang="en-US" sz="1400" b="1" dirty="0" err="1" smtClean="0"/>
              <a:t>plpgsql</a:t>
            </a:r>
            <a:r>
              <a:rPr lang="en-US" sz="1400" b="1" dirty="0" smtClean="0"/>
              <a:t> AS $$</a:t>
            </a:r>
            <a:endParaRPr lang="ru-RU" sz="1400" b="1" dirty="0" smtClean="0"/>
          </a:p>
          <a:p>
            <a:r>
              <a:rPr lang="en-US" sz="1400" b="1" dirty="0" smtClean="0"/>
              <a:t>DECLARE</a:t>
            </a:r>
            <a:endParaRPr lang="ru-RU" sz="1400" b="1" dirty="0" smtClean="0"/>
          </a:p>
          <a:p>
            <a:r>
              <a:rPr lang="ru-RU" sz="1400" b="1" dirty="0" smtClean="0"/>
              <a:t>           </a:t>
            </a:r>
            <a:r>
              <a:rPr lang="en-US" sz="1400" b="1" dirty="0" smtClean="0"/>
              <a:t>cur </a:t>
            </a:r>
            <a:r>
              <a:rPr lang="en-US" sz="1400" b="1" dirty="0" err="1" smtClean="0"/>
              <a:t>refcursor</a:t>
            </a:r>
            <a:r>
              <a:rPr lang="en-US" sz="1400" b="1" dirty="0" smtClean="0"/>
              <a:t>;</a:t>
            </a:r>
            <a:endParaRPr lang="ru-RU" sz="1400" b="1" dirty="0" smtClean="0"/>
          </a:p>
          <a:p>
            <a:r>
              <a:rPr lang="ru-RU" sz="1400" b="1" dirty="0" smtClean="0"/>
              <a:t>           </a:t>
            </a:r>
            <a:r>
              <a:rPr lang="en-US" sz="1400" b="1" dirty="0" smtClean="0"/>
              <a:t>v record; </a:t>
            </a:r>
            <a:endParaRPr lang="ru-RU" sz="1400" b="1" dirty="0" smtClean="0"/>
          </a:p>
          <a:p>
            <a:r>
              <a:rPr lang="en-US" sz="1400" b="1" dirty="0" smtClean="0"/>
              <a:t>BEGIN</a:t>
            </a:r>
            <a:endParaRPr lang="ru-RU" sz="1400" b="1" dirty="0" smtClean="0"/>
          </a:p>
          <a:p>
            <a:r>
              <a:rPr lang="ru-RU" sz="1400" b="1" dirty="0" smtClean="0"/>
              <a:t>          </a:t>
            </a:r>
            <a:r>
              <a:rPr lang="en-US" sz="1400" b="1" dirty="0" smtClean="0"/>
              <a:t>OPEN cur FOR SELECT * FROM aircrafts;</a:t>
            </a:r>
            <a:endParaRPr lang="ru-RU" sz="1400" b="1" dirty="0" smtClean="0"/>
          </a:p>
          <a:p>
            <a:r>
              <a:rPr lang="ru-RU" sz="1400" b="1" dirty="0" smtClean="0"/>
              <a:t>         </a:t>
            </a:r>
            <a:r>
              <a:rPr lang="en-US" sz="1400" b="1" dirty="0" smtClean="0"/>
              <a:t> LOOP</a:t>
            </a:r>
            <a:endParaRPr lang="ru-RU" sz="1400" b="1" dirty="0" smtClean="0"/>
          </a:p>
          <a:p>
            <a:r>
              <a:rPr lang="ru-RU" sz="1400" b="1" dirty="0" smtClean="0"/>
              <a:t>                    </a:t>
            </a:r>
            <a:r>
              <a:rPr lang="en-US" sz="1400" b="1" dirty="0" smtClean="0"/>
              <a:t> FETCH NEXT FROM cur INTO v;</a:t>
            </a:r>
            <a:endParaRPr lang="ru-RU" sz="1400" b="1" dirty="0" smtClean="0"/>
          </a:p>
          <a:p>
            <a:r>
              <a:rPr lang="ru-RU" sz="1400" b="1" dirty="0" smtClean="0"/>
              <a:t>                    </a:t>
            </a:r>
            <a:r>
              <a:rPr lang="en-US" sz="1400" b="1" dirty="0" smtClean="0"/>
              <a:t> EXIT WHEN NOT FOUND; </a:t>
            </a:r>
            <a:endParaRPr lang="ru-RU" sz="1400" b="1" dirty="0" smtClean="0"/>
          </a:p>
          <a:p>
            <a:r>
              <a:rPr lang="ru-RU" sz="1400" b="1" dirty="0" smtClean="0"/>
              <a:t>                     </a:t>
            </a:r>
            <a:r>
              <a:rPr lang="en-US" sz="1400" b="1" dirty="0" smtClean="0"/>
              <a:t>RETURN NEXT ROW(</a:t>
            </a:r>
            <a:r>
              <a:rPr lang="en-US" sz="1400" b="1" dirty="0" err="1" smtClean="0"/>
              <a:t>v.aircraft_code</a:t>
            </a:r>
            <a:r>
              <a:rPr lang="en-US" sz="1400" b="1" dirty="0" smtClean="0"/>
              <a:t>, </a:t>
            </a:r>
            <a:r>
              <a:rPr lang="en-US" sz="1400" b="1" dirty="0" err="1" smtClean="0"/>
              <a:t>v.model</a:t>
            </a:r>
            <a:r>
              <a:rPr lang="en-US" sz="1400" b="1" dirty="0" smtClean="0"/>
              <a:t>)::airplane;</a:t>
            </a:r>
            <a:endParaRPr lang="ru-RU" sz="1400" b="1" dirty="0" smtClean="0"/>
          </a:p>
          <a:p>
            <a:r>
              <a:rPr lang="ru-RU" sz="1400" b="1" dirty="0" smtClean="0"/>
              <a:t>         </a:t>
            </a:r>
            <a:r>
              <a:rPr lang="en-US" sz="1400" b="1" dirty="0" smtClean="0"/>
              <a:t> END LOOP;</a:t>
            </a:r>
            <a:endParaRPr lang="ru-RU" sz="1400" b="1" dirty="0" smtClean="0"/>
          </a:p>
          <a:p>
            <a:r>
              <a:rPr lang="ru-RU" sz="1400" b="1" dirty="0" smtClean="0"/>
              <a:t>         </a:t>
            </a:r>
            <a:r>
              <a:rPr lang="en-US" sz="1400" b="1" dirty="0" smtClean="0"/>
              <a:t> CLOSE cur; </a:t>
            </a:r>
            <a:endParaRPr lang="ru-RU" sz="1400" b="1" dirty="0" smtClean="0"/>
          </a:p>
          <a:p>
            <a:r>
              <a:rPr lang="en-US" sz="1400" b="1" dirty="0" smtClean="0"/>
              <a:t>END; </a:t>
            </a:r>
            <a:endParaRPr lang="ru-RU" sz="1400" b="1" dirty="0" smtClean="0"/>
          </a:p>
          <a:p>
            <a:r>
              <a:rPr lang="en-US" sz="1400" b="1" dirty="0" smtClean="0"/>
              <a:t>$$; </a:t>
            </a:r>
            <a:endParaRPr lang="ru-RU" sz="1400" b="1" dirty="0" smtClean="0"/>
          </a:p>
          <a:p>
            <a:r>
              <a:rPr lang="en-US" sz="1400" b="1" dirty="0" smtClean="0"/>
              <a:t>CREATE FUNCTION </a:t>
            </a:r>
            <a:endParaRPr lang="ru-RU" sz="1400" b="1" dirty="0" smtClean="0"/>
          </a:p>
          <a:p>
            <a:r>
              <a:rPr lang="en-US" sz="1400" b="1" dirty="0" smtClean="0"/>
              <a:t>demo=# SELECT * FROM </a:t>
            </a:r>
            <a:r>
              <a:rPr lang="en-US" sz="1400" b="1" dirty="0" err="1" smtClean="0"/>
              <a:t>plane_set_cur</a:t>
            </a:r>
            <a:r>
              <a:rPr lang="en-US" sz="1400" b="1" dirty="0" smtClean="0"/>
              <a:t>(); </a:t>
            </a:r>
            <a:endParaRPr lang="ru-RU" sz="1400" b="1" dirty="0" smtClean="0"/>
          </a:p>
          <a:p>
            <a:r>
              <a:rPr lang="en-US" sz="1400" b="1" dirty="0" smtClean="0"/>
              <a:t>code | model</a:t>
            </a:r>
            <a:endParaRPr lang="ru-RU" sz="1400" b="1" dirty="0" smtClean="0"/>
          </a:p>
          <a:p>
            <a:r>
              <a:rPr lang="ru-RU" sz="1400" b="1" dirty="0" smtClean="0"/>
              <a:t>   </a:t>
            </a:r>
            <a:r>
              <a:rPr lang="en-US" sz="1400" b="1" dirty="0" smtClean="0"/>
              <a:t>------+--------------------- </a:t>
            </a:r>
            <a:endParaRPr lang="ru-RU" sz="1400" b="1" dirty="0" smtClean="0"/>
          </a:p>
          <a:p>
            <a:r>
              <a:rPr lang="ru-RU" sz="1400" b="1" dirty="0" smtClean="0"/>
              <a:t>   </a:t>
            </a:r>
            <a:r>
              <a:rPr lang="en-US" sz="1400" b="1" dirty="0" smtClean="0"/>
              <a:t>773 | </a:t>
            </a:r>
            <a:r>
              <a:rPr lang="ru-RU" sz="1400" b="1" dirty="0" smtClean="0"/>
              <a:t>Боинг 777-300 </a:t>
            </a:r>
          </a:p>
          <a:p>
            <a:r>
              <a:rPr lang="ru-RU" sz="1400" b="1" dirty="0" smtClean="0"/>
              <a:t>  </a:t>
            </a:r>
            <a:r>
              <a:rPr lang="en-US" sz="1400" b="1" dirty="0" smtClean="0"/>
              <a:t>SU9 | </a:t>
            </a:r>
            <a:r>
              <a:rPr lang="ru-RU" sz="1400" b="1" dirty="0" smtClean="0"/>
              <a:t>Сухой Суперджет-100 </a:t>
            </a:r>
          </a:p>
          <a:p>
            <a:r>
              <a:rPr lang="ru-RU" sz="1400" b="1" dirty="0" smtClean="0"/>
              <a:t>   320 | Аэробус </a:t>
            </a:r>
            <a:r>
              <a:rPr lang="en-US" sz="1400" b="1" dirty="0" smtClean="0"/>
              <a:t>A320-200 </a:t>
            </a:r>
            <a:endParaRPr lang="ru-RU" sz="1400" b="1" dirty="0" smtClean="0"/>
          </a:p>
          <a:p>
            <a:r>
              <a:rPr lang="en-US" sz="1400" b="1" dirty="0" smtClean="0"/>
              <a:t>(</a:t>
            </a:r>
            <a:r>
              <a:rPr lang="ru-RU" sz="1400" b="1" dirty="0" smtClean="0"/>
              <a:t>3</a:t>
            </a:r>
            <a:r>
              <a:rPr lang="en-US" sz="1400" b="1" dirty="0" smtClean="0"/>
              <a:t> rows) </a:t>
            </a:r>
            <a:endParaRPr lang="ru-RU" sz="1400" b="1" dirty="0"/>
          </a:p>
        </p:txBody>
      </p:sp>
      <p:sp>
        <p:nvSpPr>
          <p:cNvPr id="13" name="Прямоугольник 12"/>
          <p:cNvSpPr/>
          <p:nvPr/>
        </p:nvSpPr>
        <p:spPr>
          <a:xfrm>
            <a:off x="428596" y="2143116"/>
            <a:ext cx="3000396" cy="1754326"/>
          </a:xfrm>
          <a:prstGeom prst="rect">
            <a:avLst/>
          </a:prstGeom>
        </p:spPr>
        <p:txBody>
          <a:bodyPr wrap="square">
            <a:spAutoFit/>
          </a:bodyPr>
          <a:lstStyle/>
          <a:p>
            <a:pPr algn="just"/>
            <a:r>
              <a:rPr lang="ru-RU" dirty="0" smtClean="0"/>
              <a:t>Во многих языках программирования применение курсоров является единственным способом обработки результатов запросов.</a:t>
            </a:r>
            <a:endParaRPr lang="ru-RU" dirty="0"/>
          </a:p>
        </p:txBody>
      </p:sp>
    </p:spTree>
    <p:extLst>
      <p:ext uri="{BB962C8B-B14F-4D97-AF65-F5344CB8AC3E}">
        <p14:creationId xmlns="" xmlns:p14="http://schemas.microsoft.com/office/powerpoint/2010/main" val="856696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21</a:t>
            </a:fld>
            <a:endParaRPr dirty="0"/>
          </a:p>
        </p:txBody>
      </p:sp>
      <p:sp>
        <p:nvSpPr>
          <p:cNvPr id="2" name="object 2"/>
          <p:cNvSpPr txBox="1">
            <a:spLocks noGrp="1"/>
          </p:cNvSpPr>
          <p:nvPr>
            <p:ph type="title"/>
          </p:nvPr>
        </p:nvSpPr>
        <p:spPr>
          <a:xfrm>
            <a:off x="0" y="357166"/>
            <a:ext cx="9079636" cy="505908"/>
          </a:xfrm>
          <a:prstGeom prst="rect">
            <a:avLst/>
          </a:prstGeom>
        </p:spPr>
        <p:txBody>
          <a:bodyPr vert="horz" wrap="square" lIns="0" tIns="13335" rIns="0" bIns="0" rtlCol="0">
            <a:spAutoFit/>
          </a:bodyPr>
          <a:lstStyle/>
          <a:p>
            <a:pPr marL="12700">
              <a:lnSpc>
                <a:spcPct val="100000"/>
              </a:lnSpc>
              <a:spcBef>
                <a:spcPts val="105"/>
              </a:spcBef>
            </a:pPr>
            <a:r>
              <a:rPr lang="ru-RU" sz="3200" spc="-20" dirty="0">
                <a:solidFill>
                  <a:schemeClr val="bg1"/>
                </a:solidFill>
              </a:rPr>
              <a:t> </a:t>
            </a:r>
            <a:r>
              <a:rPr lang="ru-RU" sz="3200" spc="-20" dirty="0" smtClean="0">
                <a:solidFill>
                  <a:schemeClr val="bg1"/>
                </a:solidFill>
              </a:rPr>
              <a:t>2.</a:t>
            </a:r>
            <a:r>
              <a:rPr lang="ru-RU" sz="3200" dirty="0" smtClean="0"/>
              <a:t>3 </a:t>
            </a:r>
            <a:r>
              <a:rPr lang="ru-RU" sz="3200" dirty="0" smtClean="0"/>
              <a:t>Динамический </a:t>
            </a:r>
            <a:r>
              <a:rPr lang="en-US" sz="3200" dirty="0" smtClean="0"/>
              <a:t>SQL</a:t>
            </a:r>
            <a:endParaRPr sz="3200" dirty="0">
              <a:solidFill>
                <a:schemeClr val="bg1"/>
              </a:solidFill>
            </a:endParaRPr>
          </a:p>
        </p:txBody>
      </p:sp>
      <p:sp>
        <p:nvSpPr>
          <p:cNvPr id="7" name="Прямоугольник 6"/>
          <p:cNvSpPr/>
          <p:nvPr/>
        </p:nvSpPr>
        <p:spPr>
          <a:xfrm>
            <a:off x="214282" y="928670"/>
            <a:ext cx="8643998" cy="923330"/>
          </a:xfrm>
          <a:prstGeom prst="rect">
            <a:avLst/>
          </a:prstGeom>
        </p:spPr>
        <p:txBody>
          <a:bodyPr wrap="square">
            <a:spAutoFit/>
          </a:bodyPr>
          <a:lstStyle/>
          <a:p>
            <a:pPr algn="just"/>
            <a:r>
              <a:rPr lang="ru-RU" dirty="0" smtClean="0"/>
              <a:t>Операторы SQL можно формировать динамически как значения текстовых выражений. Такие операторы могут принимать параметры, значения которых передаются из переменных PL/</a:t>
            </a:r>
            <a:r>
              <a:rPr lang="ru-RU" dirty="0" err="1" smtClean="0"/>
              <a:t>pgSQL</a:t>
            </a:r>
            <a:r>
              <a:rPr lang="ru-RU" dirty="0" smtClean="0"/>
              <a:t>. </a:t>
            </a:r>
            <a:endParaRPr lang="ru-RU" dirty="0"/>
          </a:p>
        </p:txBody>
      </p:sp>
      <p:sp>
        <p:nvSpPr>
          <p:cNvPr id="9" name="Прямоугольник 8"/>
          <p:cNvSpPr/>
          <p:nvPr/>
        </p:nvSpPr>
        <p:spPr>
          <a:xfrm>
            <a:off x="214282" y="1857364"/>
            <a:ext cx="5643602" cy="4708981"/>
          </a:xfrm>
          <a:prstGeom prst="rect">
            <a:avLst/>
          </a:prstGeom>
          <a:solidFill>
            <a:schemeClr val="bg1"/>
          </a:solidFill>
          <a:ln>
            <a:solidFill>
              <a:schemeClr val="tx1"/>
            </a:solidFill>
          </a:ln>
        </p:spPr>
        <p:txBody>
          <a:bodyPr wrap="square">
            <a:spAutoFit/>
          </a:bodyPr>
          <a:lstStyle/>
          <a:p>
            <a:r>
              <a:rPr lang="en-US" sz="1500" b="1" dirty="0" smtClean="0"/>
              <a:t>demo=# CREATE OR REPLACE FUNCTION </a:t>
            </a:r>
            <a:r>
              <a:rPr lang="en-US" sz="1500" b="1" dirty="0" err="1" smtClean="0"/>
              <a:t>air_city_dyn</a:t>
            </a:r>
            <a:r>
              <a:rPr lang="en-US" sz="1500" b="1" dirty="0" smtClean="0"/>
              <a:t>(</a:t>
            </a:r>
            <a:r>
              <a:rPr lang="en-US" sz="1500" b="1" dirty="0" err="1" smtClean="0"/>
              <a:t>a_code</a:t>
            </a:r>
            <a:r>
              <a:rPr lang="en-US" sz="1500" b="1" dirty="0" smtClean="0"/>
              <a:t> text)</a:t>
            </a:r>
            <a:endParaRPr lang="ru-RU" sz="1500" b="1" dirty="0" smtClean="0"/>
          </a:p>
          <a:p>
            <a:r>
              <a:rPr lang="en-US" sz="1500" b="1" dirty="0" smtClean="0"/>
              <a:t> RETURNS text</a:t>
            </a:r>
            <a:endParaRPr lang="ru-RU" sz="1500" b="1" dirty="0" smtClean="0"/>
          </a:p>
          <a:p>
            <a:r>
              <a:rPr lang="en-US" sz="1500" b="1" dirty="0" smtClean="0"/>
              <a:t> LANGUAGE </a:t>
            </a:r>
            <a:r>
              <a:rPr lang="en-US" sz="1500" b="1" dirty="0" err="1" smtClean="0"/>
              <a:t>plpgsql</a:t>
            </a:r>
            <a:r>
              <a:rPr lang="en-US" sz="1500" b="1" dirty="0" smtClean="0"/>
              <a:t> AS $$ </a:t>
            </a:r>
            <a:endParaRPr lang="ru-RU" sz="1500" b="1" dirty="0" smtClean="0"/>
          </a:p>
          <a:p>
            <a:r>
              <a:rPr lang="en-US" sz="1500" b="1" dirty="0" smtClean="0"/>
              <a:t>DECLARE </a:t>
            </a:r>
            <a:endParaRPr lang="ru-RU" sz="1500" b="1" dirty="0" smtClean="0"/>
          </a:p>
          <a:p>
            <a:r>
              <a:rPr lang="ru-RU" sz="1500" b="1" dirty="0" smtClean="0"/>
              <a:t>          </a:t>
            </a:r>
            <a:r>
              <a:rPr lang="en-US" sz="1500" b="1" dirty="0" smtClean="0"/>
              <a:t>v text;</a:t>
            </a:r>
            <a:endParaRPr lang="ru-RU" sz="1500" b="1" dirty="0" smtClean="0"/>
          </a:p>
          <a:p>
            <a:r>
              <a:rPr lang="en-US" sz="1500" b="1" dirty="0" smtClean="0"/>
              <a:t> </a:t>
            </a:r>
            <a:r>
              <a:rPr lang="ru-RU" sz="1500" b="1" dirty="0" smtClean="0"/>
              <a:t>         </a:t>
            </a:r>
            <a:r>
              <a:rPr lang="en-US" sz="1500" b="1" dirty="0" err="1" smtClean="0"/>
              <a:t>query_text</a:t>
            </a:r>
            <a:r>
              <a:rPr lang="en-US" sz="1500" b="1" dirty="0" smtClean="0"/>
              <a:t> text :=</a:t>
            </a:r>
            <a:endParaRPr lang="ru-RU" sz="1500" b="1" dirty="0" smtClean="0"/>
          </a:p>
          <a:p>
            <a:r>
              <a:rPr lang="en-US" sz="1500" b="1" dirty="0" smtClean="0"/>
              <a:t> </a:t>
            </a:r>
            <a:r>
              <a:rPr lang="ru-RU" sz="1500" b="1" dirty="0" smtClean="0"/>
              <a:t>                   </a:t>
            </a:r>
            <a:r>
              <a:rPr lang="en-US" sz="1500" b="1" dirty="0" smtClean="0"/>
              <a:t>'SELECT city FROM airports WHERE </a:t>
            </a:r>
            <a:r>
              <a:rPr lang="en-US" sz="1500" b="1" dirty="0" err="1" smtClean="0"/>
              <a:t>airport_code</a:t>
            </a:r>
            <a:r>
              <a:rPr lang="en-US" sz="1500" b="1" dirty="0" smtClean="0"/>
              <a:t> = $1'; </a:t>
            </a:r>
            <a:endParaRPr lang="ru-RU" sz="1500" b="1" dirty="0" smtClean="0"/>
          </a:p>
          <a:p>
            <a:r>
              <a:rPr lang="en-US" sz="1500" b="1" dirty="0" smtClean="0"/>
              <a:t>BEGIN </a:t>
            </a:r>
            <a:endParaRPr lang="ru-RU" sz="1500" b="1" dirty="0" smtClean="0"/>
          </a:p>
          <a:p>
            <a:r>
              <a:rPr lang="ru-RU" sz="1500" b="1" dirty="0" smtClean="0"/>
              <a:t>         </a:t>
            </a:r>
            <a:r>
              <a:rPr lang="en-US" sz="1500" b="1" dirty="0" smtClean="0"/>
              <a:t>EXECUTE </a:t>
            </a:r>
            <a:r>
              <a:rPr lang="en-US" sz="1500" b="1" dirty="0" err="1" smtClean="0"/>
              <a:t>query_text</a:t>
            </a:r>
            <a:endParaRPr lang="ru-RU" sz="1500" b="1" dirty="0" smtClean="0"/>
          </a:p>
          <a:p>
            <a:r>
              <a:rPr lang="en-US" sz="1500" b="1" dirty="0" smtClean="0"/>
              <a:t> </a:t>
            </a:r>
            <a:r>
              <a:rPr lang="ru-RU" sz="1500" b="1" dirty="0" smtClean="0"/>
              <a:t>        </a:t>
            </a:r>
            <a:r>
              <a:rPr lang="en-US" sz="1500" b="1" dirty="0" smtClean="0"/>
              <a:t>INTO v</a:t>
            </a:r>
            <a:endParaRPr lang="ru-RU" sz="1500" b="1" dirty="0" smtClean="0"/>
          </a:p>
          <a:p>
            <a:r>
              <a:rPr lang="ru-RU" sz="1500" b="1" dirty="0" smtClean="0"/>
              <a:t>        </a:t>
            </a:r>
            <a:r>
              <a:rPr lang="en-US" sz="1500" b="1" dirty="0" smtClean="0"/>
              <a:t> USING </a:t>
            </a:r>
            <a:r>
              <a:rPr lang="en-US" sz="1500" b="1" dirty="0" err="1" smtClean="0"/>
              <a:t>a_code</a:t>
            </a:r>
            <a:r>
              <a:rPr lang="en-US" sz="1500" b="1" dirty="0" smtClean="0"/>
              <a:t>; </a:t>
            </a:r>
            <a:endParaRPr lang="ru-RU" sz="1500" b="1" dirty="0" smtClean="0"/>
          </a:p>
          <a:p>
            <a:r>
              <a:rPr lang="ru-RU" sz="1500" b="1" dirty="0" smtClean="0"/>
              <a:t>         </a:t>
            </a:r>
            <a:r>
              <a:rPr lang="en-US" sz="1500" b="1" dirty="0" smtClean="0"/>
              <a:t>RETURN v; </a:t>
            </a:r>
            <a:endParaRPr lang="ru-RU" sz="1500" b="1" dirty="0" smtClean="0"/>
          </a:p>
          <a:p>
            <a:r>
              <a:rPr lang="en-US" sz="1500" b="1" dirty="0" smtClean="0"/>
              <a:t>END;</a:t>
            </a:r>
            <a:endParaRPr lang="ru-RU" sz="1500" b="1" dirty="0" smtClean="0"/>
          </a:p>
          <a:p>
            <a:r>
              <a:rPr lang="en-US" sz="1500" b="1" dirty="0" smtClean="0"/>
              <a:t> $$;</a:t>
            </a:r>
            <a:endParaRPr lang="ru-RU" sz="1500" b="1" dirty="0" smtClean="0"/>
          </a:p>
          <a:p>
            <a:r>
              <a:rPr lang="en-US" sz="1500" b="1" dirty="0" smtClean="0"/>
              <a:t> CREATE FUNCTION</a:t>
            </a:r>
            <a:endParaRPr lang="ru-RU" sz="1500" b="1" dirty="0" smtClean="0"/>
          </a:p>
          <a:p>
            <a:r>
              <a:rPr lang="en-US" sz="1500" b="1" dirty="0" smtClean="0"/>
              <a:t> demo=# SELECT </a:t>
            </a:r>
            <a:r>
              <a:rPr lang="en-US" sz="1500" b="1" dirty="0" err="1" smtClean="0"/>
              <a:t>air_city_dyn</a:t>
            </a:r>
            <a:r>
              <a:rPr lang="en-US" sz="1500" b="1" dirty="0" smtClean="0"/>
              <a:t>('SVO');</a:t>
            </a:r>
            <a:endParaRPr lang="ru-RU" sz="1500" b="1" dirty="0" smtClean="0"/>
          </a:p>
          <a:p>
            <a:r>
              <a:rPr lang="en-US" sz="1500" b="1" dirty="0" smtClean="0"/>
              <a:t> </a:t>
            </a:r>
            <a:r>
              <a:rPr lang="en-US" sz="1500" b="1" dirty="0" err="1" smtClean="0"/>
              <a:t>air_city_dyn</a:t>
            </a:r>
            <a:r>
              <a:rPr lang="en-US" sz="1500" b="1" dirty="0" smtClean="0"/>
              <a:t> </a:t>
            </a:r>
            <a:endParaRPr lang="ru-RU" sz="1500" b="1" dirty="0" smtClean="0"/>
          </a:p>
          <a:p>
            <a:r>
              <a:rPr lang="en-US" sz="1500" b="1" dirty="0" smtClean="0"/>
              <a:t>------------------------</a:t>
            </a:r>
            <a:endParaRPr lang="ru-RU" sz="1500" b="1" dirty="0" smtClean="0"/>
          </a:p>
          <a:p>
            <a:r>
              <a:rPr lang="en-US" sz="1500" b="1" dirty="0" smtClean="0"/>
              <a:t> </a:t>
            </a:r>
            <a:r>
              <a:rPr lang="en-US" sz="1500" b="1" dirty="0" err="1" smtClean="0"/>
              <a:t>Москва</a:t>
            </a:r>
            <a:r>
              <a:rPr lang="en-US" sz="1500" b="1" dirty="0" smtClean="0"/>
              <a:t> </a:t>
            </a:r>
            <a:endParaRPr lang="ru-RU" sz="1500" b="1" dirty="0" smtClean="0"/>
          </a:p>
          <a:p>
            <a:r>
              <a:rPr lang="en-US" sz="1500" b="1" dirty="0" smtClean="0"/>
              <a:t>(1 row)</a:t>
            </a:r>
            <a:endParaRPr lang="ru-RU" sz="1500" b="1" dirty="0"/>
          </a:p>
        </p:txBody>
      </p:sp>
      <p:sp>
        <p:nvSpPr>
          <p:cNvPr id="10" name="Прямоугольник 9"/>
          <p:cNvSpPr/>
          <p:nvPr/>
        </p:nvSpPr>
        <p:spPr>
          <a:xfrm>
            <a:off x="5857884" y="1857364"/>
            <a:ext cx="3071834" cy="4016484"/>
          </a:xfrm>
          <a:prstGeom prst="rect">
            <a:avLst/>
          </a:prstGeom>
          <a:solidFill>
            <a:schemeClr val="bg1"/>
          </a:solidFill>
          <a:ln>
            <a:solidFill>
              <a:schemeClr val="tx1"/>
            </a:solidFill>
          </a:ln>
        </p:spPr>
        <p:txBody>
          <a:bodyPr wrap="square">
            <a:spAutoFit/>
          </a:bodyPr>
          <a:lstStyle/>
          <a:p>
            <a:r>
              <a:rPr lang="ru-RU" sz="1700" dirty="0" smtClean="0"/>
              <a:t>Позиции в запросе, в которые необходимо подставить значения параметров, обозначаются псевдопеременными </a:t>
            </a:r>
            <a:r>
              <a:rPr lang="ru-RU" sz="1700" b="1" dirty="0" smtClean="0"/>
              <a:t>$1, $2</a:t>
            </a:r>
            <a:r>
              <a:rPr lang="ru-RU" sz="1700" dirty="0" smtClean="0"/>
              <a:t> </a:t>
            </a:r>
          </a:p>
          <a:p>
            <a:r>
              <a:rPr lang="ru-RU" sz="1700" dirty="0" smtClean="0"/>
              <a:t>и т. д. Для выполнения динамического SQL используется оператор</a:t>
            </a:r>
            <a:r>
              <a:rPr lang="ru-RU" sz="1700" b="1" dirty="0" smtClean="0"/>
              <a:t> EXECUTE</a:t>
            </a:r>
            <a:r>
              <a:rPr lang="ru-RU" sz="1700" dirty="0" smtClean="0"/>
              <a:t>. В нем предложение </a:t>
            </a:r>
            <a:r>
              <a:rPr lang="ru-RU" sz="1700" b="1" dirty="0" smtClean="0"/>
              <a:t>USING</a:t>
            </a:r>
            <a:r>
              <a:rPr lang="ru-RU" sz="1700" dirty="0" smtClean="0"/>
              <a:t> указывает переменные функции, которые надо подставить в SQL, а предложение </a:t>
            </a:r>
            <a:r>
              <a:rPr lang="ru-RU" sz="1700" b="1" dirty="0" smtClean="0"/>
              <a:t>INTO</a:t>
            </a:r>
            <a:r>
              <a:rPr lang="ru-RU" sz="1700" dirty="0" smtClean="0"/>
              <a:t>, как и в операторах SQL, указывает, куда поместить результаты.</a:t>
            </a:r>
            <a:endParaRPr lang="ru-RU" sz="1700" dirty="0"/>
          </a:p>
        </p:txBody>
      </p:sp>
      <p:sp>
        <p:nvSpPr>
          <p:cNvPr id="14" name="Прямоугольник 13">
            <a:extLst>
              <a:ext uri="{FF2B5EF4-FFF2-40B4-BE49-F238E27FC236}">
                <a16:creationId xmlns="" xmlns:a16="http://schemas.microsoft.com/office/drawing/2014/main" id="{10991EAE-971A-4956-9050-8F88E2FE2D2D}"/>
              </a:ext>
            </a:extLst>
          </p:cNvPr>
          <p:cNvSpPr/>
          <p:nvPr/>
        </p:nvSpPr>
        <p:spPr>
          <a:xfrm>
            <a:off x="3428992" y="1071546"/>
            <a:ext cx="5500726" cy="2031325"/>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r>
              <a:rPr lang="ru-RU" dirty="0" smtClean="0"/>
              <a:t>Динамический SQL можно также использовать в заголовках циклов и в курсорах, например, можно задавать запрос в виде выражений, вырабатывающих текстовые строки: </a:t>
            </a:r>
          </a:p>
          <a:p>
            <a:pPr algn="just"/>
            <a:r>
              <a:rPr lang="ru-RU" b="1" dirty="0" smtClean="0"/>
              <a:t>FOR </a:t>
            </a:r>
            <a:r>
              <a:rPr lang="ru-RU" b="1" dirty="0" err="1" smtClean="0"/>
              <a:t>v</a:t>
            </a:r>
            <a:r>
              <a:rPr lang="ru-RU" b="1" dirty="0" smtClean="0"/>
              <a:t> IN EXECUTE    'SELECT * FROM </a:t>
            </a:r>
            <a:r>
              <a:rPr lang="ru-RU" b="1" dirty="0" err="1" smtClean="0"/>
              <a:t>aircrafts</a:t>
            </a:r>
            <a:r>
              <a:rPr lang="ru-RU" b="1" dirty="0" smtClean="0"/>
              <a:t>‘</a:t>
            </a:r>
          </a:p>
          <a:p>
            <a:pPr algn="just"/>
            <a:r>
              <a:rPr lang="ru-RU" dirty="0" smtClean="0"/>
              <a:t>или </a:t>
            </a:r>
          </a:p>
          <a:p>
            <a:pPr algn="just"/>
            <a:r>
              <a:rPr lang="ru-RU" b="1" dirty="0" smtClean="0"/>
              <a:t>OPEN </a:t>
            </a:r>
            <a:r>
              <a:rPr lang="ru-RU" b="1" dirty="0" err="1" smtClean="0"/>
              <a:t>cur</a:t>
            </a:r>
            <a:r>
              <a:rPr lang="ru-RU" b="1" dirty="0" smtClean="0"/>
              <a:t> FOR EXECUTE   'SELECT * FROM </a:t>
            </a:r>
            <a:r>
              <a:rPr lang="ru-RU" b="1" dirty="0" err="1" smtClean="0"/>
              <a:t>aircrafts</a:t>
            </a:r>
            <a:r>
              <a:rPr lang="ru-RU" b="1" dirty="0" smtClean="0"/>
              <a:t>';</a:t>
            </a:r>
            <a:endParaRPr lang="ru-RU" b="1" dirty="0"/>
          </a:p>
        </p:txBody>
      </p:sp>
    </p:spTree>
    <p:extLst>
      <p:ext uri="{BB962C8B-B14F-4D97-AF65-F5344CB8AC3E}">
        <p14:creationId xmlns="" xmlns:p14="http://schemas.microsoft.com/office/powerpoint/2010/main" val="85669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22</a:t>
            </a:fld>
            <a:endParaRPr dirty="0"/>
          </a:p>
        </p:txBody>
      </p:sp>
      <p:sp>
        <p:nvSpPr>
          <p:cNvPr id="2" name="object 2"/>
          <p:cNvSpPr txBox="1">
            <a:spLocks noGrp="1"/>
          </p:cNvSpPr>
          <p:nvPr>
            <p:ph type="title"/>
          </p:nvPr>
        </p:nvSpPr>
        <p:spPr>
          <a:xfrm>
            <a:off x="0" y="494200"/>
            <a:ext cx="9079636" cy="505908"/>
          </a:xfrm>
          <a:prstGeom prst="rect">
            <a:avLst/>
          </a:prstGeom>
        </p:spPr>
        <p:txBody>
          <a:bodyPr vert="horz" wrap="square" lIns="0" tIns="13335" rIns="0" bIns="0" rtlCol="0">
            <a:spAutoFit/>
          </a:bodyPr>
          <a:lstStyle/>
          <a:p>
            <a:pPr marL="12700">
              <a:lnSpc>
                <a:spcPct val="100000"/>
              </a:lnSpc>
              <a:spcBef>
                <a:spcPts val="105"/>
              </a:spcBef>
            </a:pPr>
            <a:r>
              <a:rPr lang="ru-RU" sz="3200" spc="-20" dirty="0">
                <a:solidFill>
                  <a:schemeClr val="bg1"/>
                </a:solidFill>
              </a:rPr>
              <a:t> </a:t>
            </a:r>
            <a:r>
              <a:rPr lang="ru-RU" sz="3200" spc="-20" dirty="0" smtClean="0">
                <a:solidFill>
                  <a:schemeClr val="bg1"/>
                </a:solidFill>
              </a:rPr>
              <a:t>2.</a:t>
            </a:r>
            <a:r>
              <a:rPr lang="ru-RU" sz="3200" dirty="0" smtClean="0"/>
              <a:t>3 </a:t>
            </a:r>
            <a:r>
              <a:rPr lang="ru-RU" sz="3200" dirty="0" smtClean="0"/>
              <a:t>Динамический </a:t>
            </a:r>
            <a:r>
              <a:rPr lang="en-US" sz="3200" dirty="0" smtClean="0"/>
              <a:t>SQL</a:t>
            </a:r>
            <a:r>
              <a:rPr lang="ru-RU" sz="3200" dirty="0" smtClean="0"/>
              <a:t> (продолжение) </a:t>
            </a:r>
            <a:endParaRPr sz="3200" dirty="0">
              <a:solidFill>
                <a:schemeClr val="bg1"/>
              </a:solidFill>
            </a:endParaRPr>
          </a:p>
        </p:txBody>
      </p:sp>
      <p:sp>
        <p:nvSpPr>
          <p:cNvPr id="7" name="Прямоугольник 6"/>
          <p:cNvSpPr/>
          <p:nvPr/>
        </p:nvSpPr>
        <p:spPr>
          <a:xfrm>
            <a:off x="214282" y="1138182"/>
            <a:ext cx="8715436" cy="2585323"/>
          </a:xfrm>
          <a:prstGeom prst="rect">
            <a:avLst/>
          </a:prstGeom>
        </p:spPr>
        <p:txBody>
          <a:bodyPr wrap="square">
            <a:spAutoFit/>
          </a:bodyPr>
          <a:lstStyle/>
          <a:p>
            <a:pPr algn="just"/>
            <a:r>
              <a:rPr lang="ru-RU" dirty="0" smtClean="0"/>
              <a:t>Значения переменных PL/</a:t>
            </a:r>
            <a:r>
              <a:rPr lang="ru-RU" dirty="0" err="1" smtClean="0"/>
              <a:t>pgSQL</a:t>
            </a:r>
            <a:r>
              <a:rPr lang="ru-RU" dirty="0" smtClean="0"/>
              <a:t> можно передавать, преобразуя их в строковые константы или с помощью механизма </a:t>
            </a:r>
            <a:r>
              <a:rPr lang="ru-RU" b="1" dirty="0" smtClean="0"/>
              <a:t>псевдопеременных $</a:t>
            </a:r>
            <a:r>
              <a:rPr lang="ru-RU" b="1" dirty="0" err="1" smtClean="0"/>
              <a:t>n</a:t>
            </a:r>
            <a:r>
              <a:rPr lang="ru-RU" dirty="0" smtClean="0"/>
              <a:t>. </a:t>
            </a:r>
          </a:p>
          <a:p>
            <a:pPr algn="just"/>
            <a:r>
              <a:rPr lang="ru-RU" dirty="0" smtClean="0"/>
              <a:t>Последний способ предпочтительнее, т. к. предотвращает атаки путем внедрения SQL-кода, однако его можно применять только в тех случаях, когда в SQL необходимы значения атрибутов. Псевдопеременные нельзя использовать, например, для передачи имен таблиц или выражений. В таких случаях необходимо конкатенировать текстовые значения и, соответственно, принимать дополнительные меры для защиты от возможных атак, используя специальные функции.</a:t>
            </a:r>
            <a:endParaRPr lang="ru-RU" dirty="0"/>
          </a:p>
        </p:txBody>
      </p:sp>
      <p:sp>
        <p:nvSpPr>
          <p:cNvPr id="14" name="Прямоугольник 13">
            <a:extLst>
              <a:ext uri="{FF2B5EF4-FFF2-40B4-BE49-F238E27FC236}">
                <a16:creationId xmlns="" xmlns:a16="http://schemas.microsoft.com/office/drawing/2014/main" id="{10991EAE-971A-4956-9050-8F88E2FE2D2D}"/>
              </a:ext>
            </a:extLst>
          </p:cNvPr>
          <p:cNvSpPr/>
          <p:nvPr/>
        </p:nvSpPr>
        <p:spPr>
          <a:xfrm>
            <a:off x="285720" y="1214422"/>
            <a:ext cx="8643998" cy="1754326"/>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r>
              <a:rPr lang="ru-RU" b="1" dirty="0" smtClean="0"/>
              <a:t>Применение этих функций гарантирует, что значения переменных не будут рассматриваться как часть SQL-кода. </a:t>
            </a:r>
          </a:p>
          <a:p>
            <a:pPr algn="just"/>
            <a:r>
              <a:rPr lang="ru-RU" b="1" dirty="0" smtClean="0"/>
              <a:t>Попытка внедрения </a:t>
            </a:r>
            <a:r>
              <a:rPr lang="ru-RU" dirty="0" smtClean="0"/>
              <a:t>приведет к тому, что будет сформирован некорректный оператор SQL, выполнение которого </a:t>
            </a:r>
            <a:r>
              <a:rPr lang="ru-RU" b="1" dirty="0" smtClean="0"/>
              <a:t>вызовет ошибку</a:t>
            </a:r>
            <a:r>
              <a:rPr lang="ru-RU" dirty="0" smtClean="0"/>
              <a:t>, или включаемый код будет превращен в текстовую константу.</a:t>
            </a:r>
          </a:p>
          <a:p>
            <a:pPr algn="just"/>
            <a:r>
              <a:rPr lang="ru-RU" b="1" dirty="0" smtClean="0">
                <a:solidFill>
                  <a:srgbClr val="FF0000"/>
                </a:solidFill>
              </a:rPr>
              <a:t>В том и другом случае включаемый злоумышленником код не будет выполнен.</a:t>
            </a:r>
            <a:endParaRPr lang="ru-RU" b="1" dirty="0">
              <a:solidFill>
                <a:srgbClr val="FF0000"/>
              </a:solidFill>
            </a:endParaRPr>
          </a:p>
        </p:txBody>
      </p:sp>
      <p:sp>
        <p:nvSpPr>
          <p:cNvPr id="8" name="Прямоугольник 7"/>
          <p:cNvSpPr/>
          <p:nvPr/>
        </p:nvSpPr>
        <p:spPr>
          <a:xfrm>
            <a:off x="285720" y="3714752"/>
            <a:ext cx="8501122" cy="2031325"/>
          </a:xfrm>
          <a:prstGeom prst="rect">
            <a:avLst/>
          </a:prstGeom>
        </p:spPr>
        <p:txBody>
          <a:bodyPr wrap="square">
            <a:spAutoFit/>
          </a:bodyPr>
          <a:lstStyle/>
          <a:p>
            <a:pPr algn="just"/>
            <a:r>
              <a:rPr lang="ru-RU" dirty="0" smtClean="0"/>
              <a:t>• Функция </a:t>
            </a:r>
            <a:r>
              <a:rPr lang="ru-RU" b="1" dirty="0" err="1" smtClean="0"/>
              <a:t>quote_ident</a:t>
            </a:r>
            <a:r>
              <a:rPr lang="ru-RU" dirty="0" smtClean="0"/>
              <a:t> представляет свой аргумент как правильно записанное имя идентификатора, при необходимости окружая значение двойными кавычками и удваивая встречающиеся внутри двойные кавычки. </a:t>
            </a:r>
          </a:p>
          <a:p>
            <a:pPr algn="just"/>
            <a:r>
              <a:rPr lang="ru-RU" dirty="0" smtClean="0"/>
              <a:t> • Функция </a:t>
            </a:r>
            <a:r>
              <a:rPr lang="ru-RU" b="1" dirty="0" err="1" smtClean="0"/>
              <a:t>quote_literal</a:t>
            </a:r>
            <a:r>
              <a:rPr lang="ru-RU" dirty="0" smtClean="0"/>
              <a:t> возвращает значение своего аргумента как правильно записанную строковую константу в одиночных кавычках. </a:t>
            </a:r>
          </a:p>
          <a:p>
            <a:pPr algn="just"/>
            <a:r>
              <a:rPr lang="ru-RU" dirty="0" smtClean="0"/>
              <a:t>• Функция </a:t>
            </a:r>
            <a:r>
              <a:rPr lang="ru-RU" b="1" dirty="0" err="1" smtClean="0"/>
              <a:t>quote_nullable</a:t>
            </a:r>
            <a:r>
              <a:rPr lang="ru-RU" dirty="0" smtClean="0"/>
              <a:t> работает как предыдущая, но если аргумент имеет значение </a:t>
            </a:r>
            <a:r>
              <a:rPr lang="ru-RU" b="1" dirty="0" smtClean="0"/>
              <a:t>NULL</a:t>
            </a:r>
            <a:r>
              <a:rPr lang="ru-RU" dirty="0" smtClean="0"/>
              <a:t>, то возвращается </a:t>
            </a:r>
            <a:r>
              <a:rPr lang="ru-RU" b="1" dirty="0" smtClean="0"/>
              <a:t>строка «NULL»</a:t>
            </a:r>
            <a:endParaRPr lang="ru-RU" b="1" dirty="0"/>
          </a:p>
        </p:txBody>
      </p:sp>
    </p:spTree>
    <p:extLst>
      <p:ext uri="{BB962C8B-B14F-4D97-AF65-F5344CB8AC3E}">
        <p14:creationId xmlns="" xmlns:p14="http://schemas.microsoft.com/office/powerpoint/2010/main" val="85669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23</a:t>
            </a:fld>
            <a:endParaRPr dirty="0"/>
          </a:p>
        </p:txBody>
      </p:sp>
      <p:sp>
        <p:nvSpPr>
          <p:cNvPr id="2" name="object 2"/>
          <p:cNvSpPr txBox="1">
            <a:spLocks noGrp="1"/>
          </p:cNvSpPr>
          <p:nvPr>
            <p:ph type="title"/>
          </p:nvPr>
        </p:nvSpPr>
        <p:spPr>
          <a:xfrm>
            <a:off x="0" y="500042"/>
            <a:ext cx="9079636" cy="998350"/>
          </a:xfrm>
          <a:prstGeom prst="rect">
            <a:avLst/>
          </a:prstGeom>
        </p:spPr>
        <p:txBody>
          <a:bodyPr vert="horz" wrap="square" lIns="0" tIns="13335" rIns="0" bIns="0" rtlCol="0">
            <a:spAutoFit/>
          </a:bodyPr>
          <a:lstStyle/>
          <a:p>
            <a:pPr marL="12700">
              <a:lnSpc>
                <a:spcPct val="100000"/>
              </a:lnSpc>
              <a:spcBef>
                <a:spcPts val="105"/>
              </a:spcBef>
            </a:pPr>
            <a:r>
              <a:rPr lang="ru-RU" sz="3200" spc="-20" dirty="0">
                <a:solidFill>
                  <a:schemeClr val="bg1"/>
                </a:solidFill>
              </a:rPr>
              <a:t> </a:t>
            </a:r>
            <a:r>
              <a:rPr lang="ru-RU" sz="3200" spc="-20" dirty="0" smtClean="0">
                <a:solidFill>
                  <a:schemeClr val="bg1"/>
                </a:solidFill>
              </a:rPr>
              <a:t>2.</a:t>
            </a:r>
            <a:r>
              <a:rPr lang="ru-RU" sz="3200" dirty="0" smtClean="0"/>
              <a:t>3 </a:t>
            </a:r>
            <a:r>
              <a:rPr lang="ru-RU" sz="3200" dirty="0" smtClean="0"/>
              <a:t>Динамический </a:t>
            </a:r>
            <a:r>
              <a:rPr lang="en-US" sz="3200" dirty="0" smtClean="0"/>
              <a:t>SQL</a:t>
            </a:r>
            <a:r>
              <a:rPr lang="ru-RU" sz="3200" dirty="0" smtClean="0"/>
              <a:t> </a:t>
            </a:r>
            <a:r>
              <a:rPr lang="ru-RU" sz="3200" dirty="0" smtClean="0"/>
              <a:t>(окончание</a:t>
            </a:r>
            <a:r>
              <a:rPr lang="ru-RU" sz="3200" dirty="0" smtClean="0"/>
              <a:t>) </a:t>
            </a:r>
            <a:r>
              <a:rPr lang="ru-RU" sz="2800" dirty="0" smtClean="0"/>
              <a:t/>
            </a:r>
            <a:br>
              <a:rPr lang="ru-RU" sz="2800" dirty="0" smtClean="0"/>
            </a:br>
            <a:endParaRPr sz="3200" dirty="0">
              <a:solidFill>
                <a:schemeClr val="bg1"/>
              </a:solidFill>
            </a:endParaRPr>
          </a:p>
        </p:txBody>
      </p:sp>
      <p:sp>
        <p:nvSpPr>
          <p:cNvPr id="7" name="Прямоугольник 6"/>
          <p:cNvSpPr/>
          <p:nvPr/>
        </p:nvSpPr>
        <p:spPr>
          <a:xfrm>
            <a:off x="214282" y="1428736"/>
            <a:ext cx="8715436" cy="1754326"/>
          </a:xfrm>
          <a:prstGeom prst="rect">
            <a:avLst/>
          </a:prstGeom>
        </p:spPr>
        <p:txBody>
          <a:bodyPr wrap="square">
            <a:spAutoFit/>
          </a:bodyPr>
          <a:lstStyle/>
          <a:p>
            <a:pPr algn="just"/>
            <a:r>
              <a:rPr lang="ru-RU" dirty="0" smtClean="0"/>
              <a:t>Альтернативный способ достижения тех же целей предоставляет функция </a:t>
            </a:r>
            <a:r>
              <a:rPr lang="ru-RU" b="1" dirty="0" err="1" smtClean="0"/>
              <a:t>format</a:t>
            </a:r>
            <a:r>
              <a:rPr lang="ru-RU" dirty="0" smtClean="0"/>
              <a:t>, похожая на функцию </a:t>
            </a:r>
            <a:r>
              <a:rPr lang="ru-RU" b="1" dirty="0" err="1" smtClean="0"/>
              <a:t>sprintf</a:t>
            </a:r>
            <a:r>
              <a:rPr lang="ru-RU" dirty="0" smtClean="0"/>
              <a:t> языка программирования C. Первый параметр этой функции задает формат, в который подставляются значения остальных параметров в соответствии с типом, указанным в формате. Следующий пример показывает, каким образом можно использовать типы «</a:t>
            </a:r>
            <a:r>
              <a:rPr lang="ru-RU" b="1" dirty="0" smtClean="0"/>
              <a:t>I</a:t>
            </a:r>
            <a:r>
              <a:rPr lang="ru-RU" dirty="0" smtClean="0"/>
              <a:t>» и «</a:t>
            </a:r>
            <a:r>
              <a:rPr lang="ru-RU" b="1" dirty="0" smtClean="0"/>
              <a:t>L</a:t>
            </a:r>
            <a:r>
              <a:rPr lang="ru-RU" dirty="0" smtClean="0"/>
              <a:t>», по своему действию эквивалентные функциям </a:t>
            </a:r>
            <a:r>
              <a:rPr lang="ru-RU" b="1" dirty="0" err="1" smtClean="0"/>
              <a:t>quote_ident</a:t>
            </a:r>
            <a:r>
              <a:rPr lang="ru-RU" dirty="0" smtClean="0"/>
              <a:t> и </a:t>
            </a:r>
            <a:r>
              <a:rPr lang="ru-RU" b="1" dirty="0" err="1" smtClean="0"/>
              <a:t>quote_literal</a:t>
            </a:r>
            <a:r>
              <a:rPr lang="ru-RU" dirty="0" smtClean="0"/>
              <a:t>:</a:t>
            </a:r>
            <a:endParaRPr lang="ru-RU" dirty="0"/>
          </a:p>
        </p:txBody>
      </p:sp>
      <p:sp>
        <p:nvSpPr>
          <p:cNvPr id="9" name="Прямоугольник 8"/>
          <p:cNvSpPr/>
          <p:nvPr/>
        </p:nvSpPr>
        <p:spPr>
          <a:xfrm>
            <a:off x="285720" y="3263816"/>
            <a:ext cx="8286808" cy="2308324"/>
          </a:xfrm>
          <a:prstGeom prst="rect">
            <a:avLst/>
          </a:prstGeom>
          <a:ln>
            <a:solidFill>
              <a:schemeClr val="tx1"/>
            </a:solidFill>
          </a:ln>
        </p:spPr>
        <p:txBody>
          <a:bodyPr wrap="square">
            <a:spAutoFit/>
          </a:bodyPr>
          <a:lstStyle/>
          <a:p>
            <a:r>
              <a:rPr lang="en-US" b="1" dirty="0" smtClean="0"/>
              <a:t>demo=# SELECT format( </a:t>
            </a:r>
            <a:endParaRPr lang="ru-RU" b="1" dirty="0" smtClean="0"/>
          </a:p>
          <a:p>
            <a:r>
              <a:rPr lang="ru-RU" b="1" dirty="0" smtClean="0"/>
              <a:t>            </a:t>
            </a:r>
            <a:r>
              <a:rPr lang="en-US" b="1" dirty="0" smtClean="0"/>
              <a:t>'SELECT * FROM %I WHERE name = %L', </a:t>
            </a:r>
            <a:endParaRPr lang="ru-RU" b="1" dirty="0" smtClean="0"/>
          </a:p>
          <a:p>
            <a:r>
              <a:rPr lang="ru-RU" b="1" dirty="0" smtClean="0"/>
              <a:t>            </a:t>
            </a:r>
            <a:r>
              <a:rPr lang="en-US" b="1" dirty="0" smtClean="0"/>
              <a:t>'table name', 'a value‘</a:t>
            </a:r>
            <a:endParaRPr lang="ru-RU" b="1" dirty="0" smtClean="0"/>
          </a:p>
          <a:p>
            <a:r>
              <a:rPr lang="en-US" b="1" dirty="0" smtClean="0"/>
              <a:t> );</a:t>
            </a:r>
            <a:endParaRPr lang="ru-RU" b="1" dirty="0" smtClean="0"/>
          </a:p>
          <a:p>
            <a:r>
              <a:rPr lang="ru-RU" b="1" dirty="0" smtClean="0"/>
              <a:t>                                            </a:t>
            </a:r>
            <a:r>
              <a:rPr lang="en-US" b="1" dirty="0" smtClean="0"/>
              <a:t> format </a:t>
            </a:r>
            <a:endParaRPr lang="ru-RU" b="1" dirty="0" smtClean="0"/>
          </a:p>
          <a:p>
            <a:r>
              <a:rPr lang="en-US" b="1" dirty="0" smtClean="0"/>
              <a:t>--------------------------------------------------- </a:t>
            </a:r>
            <a:endParaRPr lang="ru-RU" b="1" dirty="0" smtClean="0"/>
          </a:p>
          <a:p>
            <a:r>
              <a:rPr lang="en-US" b="1" dirty="0" smtClean="0"/>
              <a:t>SELECT * FROM "table name" WHERE name = 'a value‘</a:t>
            </a:r>
            <a:endParaRPr lang="ru-RU" b="1" dirty="0" smtClean="0"/>
          </a:p>
          <a:p>
            <a:r>
              <a:rPr lang="en-US" b="1" dirty="0" smtClean="0"/>
              <a:t> (1 row)</a:t>
            </a:r>
            <a:endParaRPr lang="ru-RU" b="1" dirty="0"/>
          </a:p>
        </p:txBody>
      </p:sp>
    </p:spTree>
    <p:extLst>
      <p:ext uri="{BB962C8B-B14F-4D97-AF65-F5344CB8AC3E}">
        <p14:creationId xmlns="" xmlns:p14="http://schemas.microsoft.com/office/powerpoint/2010/main" val="8566963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24</a:t>
            </a:fld>
            <a:endParaRPr dirty="0"/>
          </a:p>
        </p:txBody>
      </p:sp>
      <p:sp>
        <p:nvSpPr>
          <p:cNvPr id="2" name="object 2"/>
          <p:cNvSpPr txBox="1">
            <a:spLocks noGrp="1"/>
          </p:cNvSpPr>
          <p:nvPr>
            <p:ph type="title"/>
          </p:nvPr>
        </p:nvSpPr>
        <p:spPr>
          <a:xfrm>
            <a:off x="0" y="428604"/>
            <a:ext cx="9079636" cy="505908"/>
          </a:xfrm>
          <a:prstGeom prst="rect">
            <a:avLst/>
          </a:prstGeom>
        </p:spPr>
        <p:txBody>
          <a:bodyPr vert="horz" wrap="square" lIns="0" tIns="13335" rIns="0" bIns="0" rtlCol="0">
            <a:spAutoFit/>
          </a:bodyPr>
          <a:lstStyle/>
          <a:p>
            <a:pPr marL="12700">
              <a:lnSpc>
                <a:spcPct val="100000"/>
              </a:lnSpc>
              <a:spcBef>
                <a:spcPts val="105"/>
              </a:spcBef>
            </a:pPr>
            <a:r>
              <a:rPr lang="ru-RU" sz="3200" spc="-20" dirty="0">
                <a:solidFill>
                  <a:schemeClr val="bg1"/>
                </a:solidFill>
              </a:rPr>
              <a:t> </a:t>
            </a:r>
            <a:r>
              <a:rPr lang="ru-RU" sz="3200" spc="-20" dirty="0" smtClean="0">
                <a:solidFill>
                  <a:schemeClr val="bg1"/>
                </a:solidFill>
              </a:rPr>
              <a:t>2.</a:t>
            </a:r>
            <a:r>
              <a:rPr lang="ru-RU" sz="3200" dirty="0" smtClean="0"/>
              <a:t>4 </a:t>
            </a:r>
            <a:r>
              <a:rPr lang="ru-RU" sz="3200" dirty="0" smtClean="0"/>
              <a:t>Обработка исключительных ситуаций</a:t>
            </a:r>
            <a:endParaRPr sz="3200" dirty="0">
              <a:solidFill>
                <a:schemeClr val="bg1"/>
              </a:solidFill>
            </a:endParaRPr>
          </a:p>
        </p:txBody>
      </p:sp>
      <p:sp>
        <p:nvSpPr>
          <p:cNvPr id="7" name="Прямоугольник 6"/>
          <p:cNvSpPr/>
          <p:nvPr/>
        </p:nvSpPr>
        <p:spPr>
          <a:xfrm>
            <a:off x="214282" y="1531798"/>
            <a:ext cx="8715436" cy="1754326"/>
          </a:xfrm>
          <a:prstGeom prst="rect">
            <a:avLst/>
          </a:prstGeom>
        </p:spPr>
        <p:txBody>
          <a:bodyPr wrap="square">
            <a:spAutoFit/>
          </a:bodyPr>
          <a:lstStyle/>
          <a:p>
            <a:pPr algn="just"/>
            <a:r>
              <a:rPr lang="ru-RU" dirty="0" smtClean="0"/>
              <a:t>Если при выполнении функции возникает исключительная ситуация, препятствующая продолжению работы, обычно выполнение функции прекращается и сообщение об ошибке возвращается клиенту. Однако если в блоке PL/</a:t>
            </a:r>
            <a:r>
              <a:rPr lang="ru-RU" dirty="0" err="1" smtClean="0"/>
              <a:t>pgSQL</a:t>
            </a:r>
            <a:r>
              <a:rPr lang="ru-RU" dirty="0" smtClean="0"/>
              <a:t> имеется раздел </a:t>
            </a:r>
            <a:r>
              <a:rPr lang="ru-RU" b="1" dirty="0" smtClean="0"/>
              <a:t>EXCEPTION</a:t>
            </a:r>
            <a:r>
              <a:rPr lang="ru-RU" dirty="0" smtClean="0"/>
              <a:t>, в котором предусмотрена обработка этой ситуации, то выполняются операторы этого обработчика, и затем выполнение блока может быть завершено нормально или аварийно в зависимости от обработчика ошибки.</a:t>
            </a:r>
            <a:endParaRPr lang="ru-RU" dirty="0"/>
          </a:p>
        </p:txBody>
      </p:sp>
      <p:sp>
        <p:nvSpPr>
          <p:cNvPr id="8" name="Прямоугольник 7"/>
          <p:cNvSpPr/>
          <p:nvPr/>
        </p:nvSpPr>
        <p:spPr>
          <a:xfrm>
            <a:off x="214282" y="3209884"/>
            <a:ext cx="8715436" cy="2862322"/>
          </a:xfrm>
          <a:prstGeom prst="rect">
            <a:avLst/>
          </a:prstGeom>
        </p:spPr>
        <p:txBody>
          <a:bodyPr wrap="square">
            <a:spAutoFit/>
          </a:bodyPr>
          <a:lstStyle/>
          <a:p>
            <a:pPr algn="just"/>
            <a:r>
              <a:rPr lang="ru-RU" dirty="0" smtClean="0"/>
              <a:t>При возникновении любой исключительной ситуации система </a:t>
            </a:r>
            <a:r>
              <a:rPr lang="ru-RU" dirty="0" err="1" smtClean="0"/>
              <a:t>PostgreSQL</a:t>
            </a:r>
            <a:r>
              <a:rPr lang="ru-RU" dirty="0" smtClean="0"/>
              <a:t> выполняет откат базы данных в то состояние, которое она имела в момент начала выполнения наименьшего блока, в котором предусмотрена обработка этой исключительной ситуации и внутри которого она возникла. Если такого блока нет, то выполняется откат транзакции, в которой возникла исключительная ситуация. </a:t>
            </a:r>
          </a:p>
          <a:p>
            <a:pPr algn="just"/>
            <a:r>
              <a:rPr lang="ru-RU" dirty="0" smtClean="0"/>
              <a:t>Тип ошибки задается предложением </a:t>
            </a:r>
            <a:r>
              <a:rPr lang="ru-RU" b="1" dirty="0" smtClean="0"/>
              <a:t>WHEN</a:t>
            </a:r>
            <a:r>
              <a:rPr lang="ru-RU" dirty="0" smtClean="0"/>
              <a:t> условие </a:t>
            </a:r>
            <a:r>
              <a:rPr lang="ru-RU" b="1" dirty="0" smtClean="0"/>
              <a:t>THEN</a:t>
            </a:r>
            <a:r>
              <a:rPr lang="ru-RU" dirty="0" smtClean="0"/>
              <a:t>, за которым следуют операторы, выполняющие обработку ошибки. В качестве условия может быть указано имя исключительной ситуации, условие на код ошибки или ключевое слово </a:t>
            </a:r>
            <a:r>
              <a:rPr lang="ru-RU" b="1" dirty="0" smtClean="0"/>
              <a:t>OTHERS</a:t>
            </a:r>
            <a:r>
              <a:rPr lang="ru-RU" dirty="0" smtClean="0"/>
              <a:t> для обработки всех ситуаций, не предусмотренных для предшествующих обработчиков в этом блоке. </a:t>
            </a:r>
          </a:p>
        </p:txBody>
      </p:sp>
    </p:spTree>
    <p:extLst>
      <p:ext uri="{BB962C8B-B14F-4D97-AF65-F5344CB8AC3E}">
        <p14:creationId xmlns="" xmlns:p14="http://schemas.microsoft.com/office/powerpoint/2010/main" val="856696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25</a:t>
            </a:fld>
            <a:endParaRPr dirty="0"/>
          </a:p>
        </p:txBody>
      </p:sp>
      <p:sp>
        <p:nvSpPr>
          <p:cNvPr id="2" name="object 2"/>
          <p:cNvSpPr txBox="1">
            <a:spLocks noGrp="1"/>
          </p:cNvSpPr>
          <p:nvPr>
            <p:ph type="title"/>
          </p:nvPr>
        </p:nvSpPr>
        <p:spPr>
          <a:xfrm>
            <a:off x="0" y="500042"/>
            <a:ext cx="9079636" cy="413575"/>
          </a:xfrm>
          <a:prstGeom prst="rect">
            <a:avLst/>
          </a:prstGeom>
        </p:spPr>
        <p:txBody>
          <a:bodyPr vert="horz" wrap="square" lIns="0" tIns="13335" rIns="0" bIns="0" rtlCol="0">
            <a:spAutoFit/>
          </a:bodyPr>
          <a:lstStyle/>
          <a:p>
            <a:pPr marL="12700">
              <a:lnSpc>
                <a:spcPct val="100000"/>
              </a:lnSpc>
              <a:spcBef>
                <a:spcPts val="105"/>
              </a:spcBef>
            </a:pPr>
            <a:r>
              <a:rPr lang="ru-RU" sz="2600" spc="-20" dirty="0">
                <a:solidFill>
                  <a:schemeClr val="bg1"/>
                </a:solidFill>
              </a:rPr>
              <a:t> </a:t>
            </a:r>
            <a:r>
              <a:rPr lang="ru-RU" sz="2600" spc="-20" dirty="0" smtClean="0">
                <a:solidFill>
                  <a:schemeClr val="bg1"/>
                </a:solidFill>
              </a:rPr>
              <a:t>2.</a:t>
            </a:r>
            <a:r>
              <a:rPr lang="ru-RU" sz="2600" dirty="0" smtClean="0"/>
              <a:t>4 </a:t>
            </a:r>
            <a:r>
              <a:rPr lang="ru-RU" sz="2600" dirty="0" smtClean="0"/>
              <a:t>Обработка исключительных </a:t>
            </a:r>
            <a:r>
              <a:rPr lang="ru-RU" sz="2600" dirty="0" smtClean="0"/>
              <a:t>ситуаций (продолжение</a:t>
            </a:r>
            <a:r>
              <a:rPr lang="ru-RU" sz="2600" dirty="0" smtClean="0"/>
              <a:t>)</a:t>
            </a:r>
            <a:endParaRPr sz="3200" dirty="0">
              <a:solidFill>
                <a:schemeClr val="bg1"/>
              </a:solidFill>
            </a:endParaRPr>
          </a:p>
        </p:txBody>
      </p:sp>
      <p:sp>
        <p:nvSpPr>
          <p:cNvPr id="7" name="Прямоугольник 6"/>
          <p:cNvSpPr/>
          <p:nvPr/>
        </p:nvSpPr>
        <p:spPr>
          <a:xfrm>
            <a:off x="214282" y="1059404"/>
            <a:ext cx="8715436" cy="369332"/>
          </a:xfrm>
          <a:prstGeom prst="rect">
            <a:avLst/>
          </a:prstGeom>
        </p:spPr>
        <p:txBody>
          <a:bodyPr wrap="square">
            <a:spAutoFit/>
          </a:bodyPr>
          <a:lstStyle/>
          <a:p>
            <a:pPr algn="just"/>
            <a:r>
              <a:rPr lang="ru-RU" b="1" dirty="0" smtClean="0">
                <a:solidFill>
                  <a:srgbClr val="FF0000"/>
                </a:solidFill>
              </a:rPr>
              <a:t>Пример исключительной ситуации: </a:t>
            </a:r>
            <a:endParaRPr lang="ru-RU" b="1" dirty="0">
              <a:solidFill>
                <a:srgbClr val="FF0000"/>
              </a:solidFill>
            </a:endParaRPr>
          </a:p>
        </p:txBody>
      </p:sp>
      <p:sp>
        <p:nvSpPr>
          <p:cNvPr id="9" name="Прямоугольник 8"/>
          <p:cNvSpPr/>
          <p:nvPr/>
        </p:nvSpPr>
        <p:spPr>
          <a:xfrm>
            <a:off x="214282" y="1428736"/>
            <a:ext cx="8715436" cy="5047536"/>
          </a:xfrm>
          <a:prstGeom prst="rect">
            <a:avLst/>
          </a:prstGeom>
          <a:solidFill>
            <a:schemeClr val="bg1"/>
          </a:solidFill>
          <a:ln>
            <a:solidFill>
              <a:schemeClr val="tx1"/>
            </a:solidFill>
          </a:ln>
        </p:spPr>
        <p:txBody>
          <a:bodyPr wrap="square">
            <a:spAutoFit/>
          </a:bodyPr>
          <a:lstStyle/>
          <a:p>
            <a:r>
              <a:rPr lang="en-US" sz="1400" b="1" dirty="0" smtClean="0"/>
              <a:t>demo=# CREATE OR REPLACE FUNCTION </a:t>
            </a:r>
            <a:r>
              <a:rPr lang="en-US" sz="1400" b="1" dirty="0" err="1" smtClean="0"/>
              <a:t>air_city</a:t>
            </a:r>
            <a:r>
              <a:rPr lang="en-US" sz="1400" b="1" dirty="0" smtClean="0"/>
              <a:t>(</a:t>
            </a:r>
            <a:r>
              <a:rPr lang="en-US" sz="1400" b="1" dirty="0" err="1" smtClean="0"/>
              <a:t>a_code</a:t>
            </a:r>
            <a:r>
              <a:rPr lang="en-US" sz="1400" b="1" dirty="0" smtClean="0"/>
              <a:t> text) RETURNS text </a:t>
            </a:r>
            <a:endParaRPr lang="ru-RU" sz="1400" b="1" dirty="0" smtClean="0"/>
          </a:p>
          <a:p>
            <a:r>
              <a:rPr lang="en-US" sz="1400" b="1" dirty="0" smtClean="0"/>
              <a:t>LANGUAGE </a:t>
            </a:r>
            <a:r>
              <a:rPr lang="en-US" sz="1400" b="1" dirty="0" err="1" smtClean="0"/>
              <a:t>plpgsql</a:t>
            </a:r>
            <a:r>
              <a:rPr lang="en-US" sz="1400" b="1" dirty="0" smtClean="0"/>
              <a:t> AS $$ </a:t>
            </a:r>
            <a:endParaRPr lang="ru-RU" sz="1400" b="1" dirty="0" smtClean="0"/>
          </a:p>
          <a:p>
            <a:r>
              <a:rPr lang="en-US" sz="1400" b="1" dirty="0" smtClean="0"/>
              <a:t>DECLARE </a:t>
            </a:r>
            <a:endParaRPr lang="ru-RU" sz="1400" b="1" dirty="0" smtClean="0"/>
          </a:p>
          <a:p>
            <a:r>
              <a:rPr lang="ru-RU" sz="1400" b="1" dirty="0" smtClean="0"/>
              <a:t>         </a:t>
            </a:r>
            <a:r>
              <a:rPr lang="en-US" sz="1400" b="1" dirty="0" smtClean="0"/>
              <a:t>v text; </a:t>
            </a:r>
            <a:endParaRPr lang="ru-RU" sz="1400" b="1" dirty="0" smtClean="0"/>
          </a:p>
          <a:p>
            <a:r>
              <a:rPr lang="en-US" sz="1400" b="1" dirty="0" smtClean="0"/>
              <a:t>BEGIN </a:t>
            </a:r>
            <a:endParaRPr lang="ru-RU" sz="1400" b="1" dirty="0" smtClean="0"/>
          </a:p>
          <a:p>
            <a:r>
              <a:rPr lang="ru-RU" sz="1400" b="1" dirty="0" smtClean="0"/>
              <a:t>         </a:t>
            </a:r>
            <a:r>
              <a:rPr lang="en-US" sz="1400" b="1" dirty="0" smtClean="0"/>
              <a:t>SELECT city </a:t>
            </a:r>
            <a:endParaRPr lang="ru-RU" sz="1400" b="1" dirty="0" smtClean="0"/>
          </a:p>
          <a:p>
            <a:r>
              <a:rPr lang="ru-RU" sz="1400" b="1" dirty="0" smtClean="0"/>
              <a:t>         </a:t>
            </a:r>
            <a:r>
              <a:rPr lang="en-US" sz="1400" b="1" dirty="0" smtClean="0"/>
              <a:t>INTO STRICT v </a:t>
            </a:r>
            <a:endParaRPr lang="ru-RU" sz="1400" b="1" dirty="0" smtClean="0"/>
          </a:p>
          <a:p>
            <a:r>
              <a:rPr lang="ru-RU" sz="1400" b="1" dirty="0" smtClean="0"/>
              <a:t>         </a:t>
            </a:r>
            <a:r>
              <a:rPr lang="en-US" sz="1400" b="1" dirty="0" smtClean="0"/>
              <a:t>FROM airports </a:t>
            </a:r>
            <a:endParaRPr lang="ru-RU" sz="1400" b="1" dirty="0" smtClean="0"/>
          </a:p>
          <a:p>
            <a:r>
              <a:rPr lang="ru-RU" sz="1400" b="1" dirty="0" smtClean="0"/>
              <a:t>         </a:t>
            </a:r>
            <a:r>
              <a:rPr lang="en-US" sz="1400" b="1" dirty="0" smtClean="0"/>
              <a:t>WHERE </a:t>
            </a:r>
            <a:r>
              <a:rPr lang="en-US" sz="1400" b="1" dirty="0" err="1" smtClean="0"/>
              <a:t>airport_code</a:t>
            </a:r>
            <a:r>
              <a:rPr lang="en-US" sz="1400" b="1" dirty="0" smtClean="0"/>
              <a:t> = </a:t>
            </a:r>
            <a:r>
              <a:rPr lang="en-US" sz="1400" b="1" dirty="0" err="1" smtClean="0"/>
              <a:t>a_code</a:t>
            </a:r>
            <a:r>
              <a:rPr lang="en-US" sz="1400" b="1" dirty="0" smtClean="0"/>
              <a:t>;</a:t>
            </a:r>
            <a:endParaRPr lang="ru-RU" sz="1400" b="1" dirty="0" smtClean="0"/>
          </a:p>
          <a:p>
            <a:r>
              <a:rPr lang="en-US" sz="1400" b="1" dirty="0" smtClean="0"/>
              <a:t> </a:t>
            </a:r>
            <a:r>
              <a:rPr lang="ru-RU" sz="1400" b="1" dirty="0" smtClean="0"/>
              <a:t>        </a:t>
            </a:r>
            <a:r>
              <a:rPr lang="en-US" sz="1400" b="1" dirty="0" smtClean="0"/>
              <a:t>RETURN v; </a:t>
            </a:r>
            <a:endParaRPr lang="ru-RU" sz="1400" b="1" dirty="0" smtClean="0"/>
          </a:p>
          <a:p>
            <a:r>
              <a:rPr lang="en-US" sz="1400" b="1" dirty="0" smtClean="0"/>
              <a:t>EXCEPTION </a:t>
            </a:r>
            <a:endParaRPr lang="ru-RU" sz="1400" b="1" dirty="0" smtClean="0"/>
          </a:p>
          <a:p>
            <a:r>
              <a:rPr lang="ru-RU" sz="1400" b="1" dirty="0" smtClean="0"/>
              <a:t>         </a:t>
            </a:r>
            <a:r>
              <a:rPr lang="en-US" sz="1400" b="1" dirty="0" smtClean="0"/>
              <a:t>WHEN </a:t>
            </a:r>
            <a:r>
              <a:rPr lang="en-US" sz="1400" b="1" dirty="0" err="1" smtClean="0"/>
              <a:t>no_data_found</a:t>
            </a:r>
            <a:r>
              <a:rPr lang="en-US" sz="1400" b="1" dirty="0" smtClean="0"/>
              <a:t> THEN</a:t>
            </a:r>
            <a:endParaRPr lang="ru-RU" sz="1400" b="1" dirty="0" smtClean="0"/>
          </a:p>
          <a:p>
            <a:r>
              <a:rPr lang="en-US" sz="1400" b="1" dirty="0" smtClean="0"/>
              <a:t> </a:t>
            </a:r>
            <a:r>
              <a:rPr lang="ru-RU" sz="1400" b="1" dirty="0" smtClean="0"/>
              <a:t>                   </a:t>
            </a:r>
            <a:r>
              <a:rPr lang="en-US" sz="1400" b="1" dirty="0" smtClean="0"/>
              <a:t>RETURN '-- Invalid airport code --'; </a:t>
            </a:r>
            <a:endParaRPr lang="ru-RU" sz="1400" b="1" dirty="0" smtClean="0"/>
          </a:p>
          <a:p>
            <a:r>
              <a:rPr lang="ru-RU" sz="1400" b="1" dirty="0" smtClean="0"/>
              <a:t>         </a:t>
            </a:r>
            <a:r>
              <a:rPr lang="en-US" sz="1400" b="1" dirty="0" smtClean="0"/>
              <a:t>WHEN OTHERS THEN </a:t>
            </a:r>
            <a:endParaRPr lang="ru-RU" sz="1400" b="1" dirty="0" smtClean="0"/>
          </a:p>
          <a:p>
            <a:r>
              <a:rPr lang="ru-RU" sz="1400" b="1" dirty="0" smtClean="0"/>
              <a:t>                    </a:t>
            </a:r>
            <a:r>
              <a:rPr lang="en-US" sz="1400" b="1" dirty="0" smtClean="0"/>
              <a:t>RAISE; </a:t>
            </a:r>
            <a:endParaRPr lang="ru-RU" sz="1400" b="1" dirty="0" smtClean="0"/>
          </a:p>
          <a:p>
            <a:r>
              <a:rPr lang="en-US" sz="1400" b="1" dirty="0" smtClean="0"/>
              <a:t>END; </a:t>
            </a:r>
            <a:endParaRPr lang="ru-RU" sz="1400" b="1" dirty="0" smtClean="0"/>
          </a:p>
          <a:p>
            <a:r>
              <a:rPr lang="en-US" sz="1400" b="1" dirty="0" smtClean="0"/>
              <a:t>$$;</a:t>
            </a:r>
            <a:endParaRPr lang="ru-RU" sz="1400" b="1" dirty="0" smtClean="0"/>
          </a:p>
          <a:p>
            <a:r>
              <a:rPr lang="en-US" sz="1400" b="1" dirty="0" smtClean="0"/>
              <a:t>CREATE FUNCTION </a:t>
            </a:r>
            <a:endParaRPr lang="ru-RU" sz="1400" b="1" dirty="0" smtClean="0"/>
          </a:p>
          <a:p>
            <a:r>
              <a:rPr lang="en-US" sz="1400" b="1" dirty="0" smtClean="0"/>
              <a:t>demo=# SELECT </a:t>
            </a:r>
            <a:r>
              <a:rPr lang="en-US" sz="1400" b="1" dirty="0" err="1" smtClean="0"/>
              <a:t>air_city</a:t>
            </a:r>
            <a:r>
              <a:rPr lang="en-US" sz="1400" b="1" dirty="0" smtClean="0"/>
              <a:t>('XXX');</a:t>
            </a:r>
            <a:endParaRPr lang="ru-RU" sz="1400" b="1" dirty="0" smtClean="0"/>
          </a:p>
          <a:p>
            <a:r>
              <a:rPr lang="en-US" sz="1400" b="1" dirty="0" smtClean="0"/>
              <a:t> </a:t>
            </a:r>
            <a:r>
              <a:rPr lang="ru-RU" sz="1400" b="1" dirty="0" smtClean="0"/>
              <a:t>                       </a:t>
            </a:r>
            <a:r>
              <a:rPr lang="en-US" sz="1400" b="1" dirty="0" err="1" smtClean="0"/>
              <a:t>air_city</a:t>
            </a:r>
            <a:endParaRPr lang="ru-RU" sz="1400" b="1" dirty="0" smtClean="0"/>
          </a:p>
          <a:p>
            <a:r>
              <a:rPr lang="en-US" sz="1400" b="1" dirty="0" smtClean="0"/>
              <a:t> ---------------------------------------------------- </a:t>
            </a:r>
            <a:endParaRPr lang="ru-RU" sz="1400" b="1" dirty="0" smtClean="0"/>
          </a:p>
          <a:p>
            <a:r>
              <a:rPr lang="en-US" sz="1400" b="1" dirty="0" smtClean="0"/>
              <a:t>Invalid airport code </a:t>
            </a:r>
            <a:r>
              <a:rPr lang="ru-RU" sz="1400" b="1" dirty="0" smtClean="0"/>
              <a:t>--</a:t>
            </a:r>
            <a:r>
              <a:rPr lang="en-US" sz="1400" b="1" dirty="0" smtClean="0"/>
              <a:t> </a:t>
            </a:r>
            <a:endParaRPr lang="ru-RU" sz="1400" b="1" dirty="0" smtClean="0"/>
          </a:p>
          <a:p>
            <a:r>
              <a:rPr lang="en-US" sz="1400" b="1" dirty="0" smtClean="0"/>
              <a:t>(1 row) </a:t>
            </a:r>
            <a:endParaRPr lang="ru-RU" sz="1400" b="1" dirty="0"/>
          </a:p>
        </p:txBody>
      </p:sp>
      <p:sp>
        <p:nvSpPr>
          <p:cNvPr id="10" name="Прямоугольник 9"/>
          <p:cNvSpPr/>
          <p:nvPr/>
        </p:nvSpPr>
        <p:spPr>
          <a:xfrm>
            <a:off x="3786182" y="1771241"/>
            <a:ext cx="5143536" cy="2800767"/>
          </a:xfrm>
          <a:prstGeom prst="rect">
            <a:avLst/>
          </a:prstGeom>
          <a:solidFill>
            <a:schemeClr val="accent3">
              <a:lumMod val="20000"/>
              <a:lumOff val="80000"/>
            </a:schemeClr>
          </a:solidFill>
          <a:ln>
            <a:solidFill>
              <a:schemeClr val="tx1"/>
            </a:solidFill>
          </a:ln>
        </p:spPr>
        <p:txBody>
          <a:bodyPr wrap="square">
            <a:spAutoFit/>
          </a:bodyPr>
          <a:lstStyle/>
          <a:p>
            <a:pPr algn="just"/>
            <a:r>
              <a:rPr lang="ru-RU" sz="1600" dirty="0" smtClean="0"/>
              <a:t>В этом примере в предложении </a:t>
            </a:r>
            <a:r>
              <a:rPr lang="ru-RU" sz="1600" b="1" dirty="0" smtClean="0"/>
              <a:t>INTO </a:t>
            </a:r>
            <a:r>
              <a:rPr lang="ru-RU" sz="1600" dirty="0" smtClean="0"/>
              <a:t>добавлено ключевое слово </a:t>
            </a:r>
            <a:r>
              <a:rPr lang="ru-RU" sz="1600" b="1" dirty="0" smtClean="0"/>
              <a:t>STRICT</a:t>
            </a:r>
            <a:r>
              <a:rPr lang="ru-RU" sz="1600" dirty="0" smtClean="0"/>
              <a:t>, требующее, чтобы в результате выполнения запроса была найдена ровно одна строка. Поскольку в вызове функции указан неверный код аэропорта, возникает исключительная ситуация, предусмотренная первым обработчиком, который возвращает константу и завершает функцию нормально. </a:t>
            </a:r>
          </a:p>
          <a:p>
            <a:pPr algn="just"/>
            <a:r>
              <a:rPr lang="ru-RU" sz="1600" dirty="0" smtClean="0"/>
              <a:t>Конечно, такой возврат сообщения об ошибке вместо результата нельзя считать хорошим стилем программирования.</a:t>
            </a:r>
            <a:endParaRPr lang="ru-RU" sz="1600" dirty="0"/>
          </a:p>
        </p:txBody>
      </p:sp>
      <p:sp>
        <p:nvSpPr>
          <p:cNvPr id="11" name="Прямоугольник 10"/>
          <p:cNvSpPr/>
          <p:nvPr/>
        </p:nvSpPr>
        <p:spPr>
          <a:xfrm>
            <a:off x="3000364" y="4542076"/>
            <a:ext cx="5929354" cy="1815882"/>
          </a:xfrm>
          <a:prstGeom prst="rect">
            <a:avLst/>
          </a:prstGeom>
          <a:solidFill>
            <a:schemeClr val="accent3">
              <a:lumMod val="20000"/>
              <a:lumOff val="80000"/>
            </a:schemeClr>
          </a:solidFill>
          <a:ln>
            <a:solidFill>
              <a:schemeClr val="tx1"/>
            </a:solidFill>
          </a:ln>
        </p:spPr>
        <p:txBody>
          <a:bodyPr wrap="square">
            <a:spAutoFit/>
          </a:bodyPr>
          <a:lstStyle/>
          <a:p>
            <a:pPr algn="just"/>
            <a:r>
              <a:rPr lang="ru-RU" sz="1600" dirty="0" smtClean="0"/>
              <a:t>Второй обработчик возбуждается при возникновении любой другой ошибки и возбуждает ту же самую ошибку оператором </a:t>
            </a:r>
            <a:r>
              <a:rPr lang="ru-RU" sz="1600" b="1" dirty="0" smtClean="0"/>
              <a:t>RAISE</a:t>
            </a:r>
            <a:r>
              <a:rPr lang="ru-RU" sz="1600" dirty="0" smtClean="0"/>
              <a:t>. Такой обработчик не имеет никакого смысла, потому что он стирает информацию о том, где в действительности произошла ошибка (которая могла произойти в любой функции, вызываемой из блока, где находится обработчик ошибок).</a:t>
            </a:r>
            <a:endParaRPr lang="ru-RU" sz="1600" dirty="0"/>
          </a:p>
        </p:txBody>
      </p:sp>
      <p:sp>
        <p:nvSpPr>
          <p:cNvPr id="15" name="Стрелка вправо 14"/>
          <p:cNvSpPr/>
          <p:nvPr/>
        </p:nvSpPr>
        <p:spPr>
          <a:xfrm rot="10257712">
            <a:off x="1710967" y="2446447"/>
            <a:ext cx="2076163" cy="421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Стрелка вправо 15"/>
          <p:cNvSpPr/>
          <p:nvPr/>
        </p:nvSpPr>
        <p:spPr>
          <a:xfrm rot="11747300">
            <a:off x="1530057" y="4548186"/>
            <a:ext cx="1458744" cy="421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 xmlns:p14="http://schemas.microsoft.com/office/powerpoint/2010/main" val="85669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26</a:t>
            </a:fld>
            <a:endParaRPr dirty="0"/>
          </a:p>
        </p:txBody>
      </p:sp>
      <p:sp>
        <p:nvSpPr>
          <p:cNvPr id="8" name="Прямоугольник 7"/>
          <p:cNvSpPr/>
          <p:nvPr/>
        </p:nvSpPr>
        <p:spPr>
          <a:xfrm>
            <a:off x="214282" y="857232"/>
            <a:ext cx="8715436" cy="2185214"/>
          </a:xfrm>
          <a:prstGeom prst="rect">
            <a:avLst/>
          </a:prstGeom>
        </p:spPr>
        <p:txBody>
          <a:bodyPr wrap="square">
            <a:spAutoFit/>
          </a:bodyPr>
          <a:lstStyle/>
          <a:p>
            <a:pPr algn="just"/>
            <a:r>
              <a:rPr lang="ru-RU" sz="1700" dirty="0" smtClean="0"/>
              <a:t>При обработке исключительных ситуаций можно использовать предопределенные переменные </a:t>
            </a:r>
            <a:r>
              <a:rPr lang="ru-RU" sz="1700" b="1" dirty="0" smtClean="0"/>
              <a:t>SQLSTATE </a:t>
            </a:r>
            <a:r>
              <a:rPr lang="ru-RU" sz="1700" dirty="0" smtClean="0"/>
              <a:t>(код ошибки) и </a:t>
            </a:r>
            <a:r>
              <a:rPr lang="ru-RU" sz="1700" b="1" dirty="0" smtClean="0"/>
              <a:t>SQLERRM </a:t>
            </a:r>
            <a:r>
              <a:rPr lang="ru-RU" sz="1700" dirty="0" smtClean="0"/>
              <a:t>(сообщение об ошибке). Можно получить более детальную информацию с помощью оператора </a:t>
            </a:r>
            <a:r>
              <a:rPr lang="ru-RU" sz="1700" b="1" dirty="0" smtClean="0"/>
              <a:t>GET STACKED DIAGNOSTICS</a:t>
            </a:r>
            <a:r>
              <a:rPr lang="ru-RU" sz="1700" dirty="0" smtClean="0"/>
              <a:t>. Оператор </a:t>
            </a:r>
            <a:r>
              <a:rPr lang="ru-RU" sz="1700" b="1" dirty="0" smtClean="0"/>
              <a:t>RAISE</a:t>
            </a:r>
            <a:r>
              <a:rPr lang="ru-RU" sz="1700" dirty="0" smtClean="0"/>
              <a:t> позволяет выводить информационные сообщения, а также возбуждать исключительные ситуации, в том числе определенные пользователем. В предыдущем примере такой же результат можно получить, проверяя наличие строк в ответе на запрос вместо применения ключевого слова </a:t>
            </a:r>
            <a:r>
              <a:rPr lang="ru-RU" sz="1700" b="1" dirty="0" smtClean="0"/>
              <a:t>STRICT:</a:t>
            </a:r>
          </a:p>
          <a:p>
            <a:pPr algn="just"/>
            <a:endParaRPr lang="ru-RU" sz="1700" dirty="0" smtClean="0"/>
          </a:p>
        </p:txBody>
      </p:sp>
      <p:sp>
        <p:nvSpPr>
          <p:cNvPr id="10" name="Прямоугольник 9"/>
          <p:cNvSpPr/>
          <p:nvPr/>
        </p:nvSpPr>
        <p:spPr>
          <a:xfrm>
            <a:off x="285720" y="2714620"/>
            <a:ext cx="8572560" cy="3785652"/>
          </a:xfrm>
          <a:prstGeom prst="rect">
            <a:avLst/>
          </a:prstGeom>
          <a:solidFill>
            <a:schemeClr val="bg1"/>
          </a:solidFill>
          <a:ln>
            <a:solidFill>
              <a:schemeClr val="tx1"/>
            </a:solidFill>
          </a:ln>
        </p:spPr>
        <p:txBody>
          <a:bodyPr wrap="square">
            <a:spAutoFit/>
          </a:bodyPr>
          <a:lstStyle/>
          <a:p>
            <a:r>
              <a:rPr lang="en-US" sz="1600" b="1" dirty="0" smtClean="0"/>
              <a:t>demo=# CREATE OR REPLACE FUNCTION </a:t>
            </a:r>
            <a:r>
              <a:rPr lang="en-US" sz="1600" b="1" dirty="0" err="1" smtClean="0"/>
              <a:t>air_city</a:t>
            </a:r>
            <a:r>
              <a:rPr lang="en-US" sz="1600" b="1" dirty="0" smtClean="0"/>
              <a:t>(</a:t>
            </a:r>
            <a:r>
              <a:rPr lang="en-US" sz="1600" b="1" dirty="0" err="1" smtClean="0"/>
              <a:t>a_code</a:t>
            </a:r>
            <a:r>
              <a:rPr lang="en-US" sz="1600" b="1" dirty="0" smtClean="0"/>
              <a:t> text) RETURNS text </a:t>
            </a:r>
            <a:endParaRPr lang="ru-RU" sz="1600" b="1" dirty="0" smtClean="0"/>
          </a:p>
          <a:p>
            <a:r>
              <a:rPr lang="en-US" sz="1600" b="1" dirty="0" smtClean="0"/>
              <a:t>LANGUAGE </a:t>
            </a:r>
            <a:r>
              <a:rPr lang="en-US" sz="1600" b="1" dirty="0" err="1" smtClean="0"/>
              <a:t>plpgsql</a:t>
            </a:r>
            <a:r>
              <a:rPr lang="en-US" sz="1600" b="1" dirty="0" smtClean="0"/>
              <a:t> AS $$ </a:t>
            </a:r>
            <a:endParaRPr lang="ru-RU" sz="1600" b="1" dirty="0" smtClean="0"/>
          </a:p>
          <a:p>
            <a:r>
              <a:rPr lang="en-US" sz="1600" b="1" dirty="0" smtClean="0"/>
              <a:t>DECLARE </a:t>
            </a:r>
            <a:endParaRPr lang="ru-RU" sz="1600" b="1" dirty="0" smtClean="0"/>
          </a:p>
          <a:p>
            <a:r>
              <a:rPr lang="ru-RU" sz="1600" b="1" dirty="0" smtClean="0"/>
              <a:t>           </a:t>
            </a:r>
            <a:r>
              <a:rPr lang="en-US" sz="1600" b="1" dirty="0" smtClean="0"/>
              <a:t>v text;</a:t>
            </a:r>
            <a:endParaRPr lang="ru-RU" sz="1600" b="1" dirty="0" smtClean="0"/>
          </a:p>
          <a:p>
            <a:r>
              <a:rPr lang="en-US" sz="1600" b="1" dirty="0" smtClean="0"/>
              <a:t>BEGIN </a:t>
            </a:r>
            <a:endParaRPr lang="ru-RU" sz="1600" b="1" dirty="0" smtClean="0"/>
          </a:p>
          <a:p>
            <a:r>
              <a:rPr lang="ru-RU" sz="1600" b="1" dirty="0" smtClean="0"/>
              <a:t>          </a:t>
            </a:r>
            <a:r>
              <a:rPr lang="en-US" sz="1600" b="1" dirty="0" smtClean="0"/>
              <a:t>SELECT city </a:t>
            </a:r>
            <a:endParaRPr lang="ru-RU" sz="1600" b="1" dirty="0" smtClean="0"/>
          </a:p>
          <a:p>
            <a:r>
              <a:rPr lang="ru-RU" sz="1600" b="1" dirty="0" smtClean="0"/>
              <a:t>          </a:t>
            </a:r>
            <a:r>
              <a:rPr lang="en-US" sz="1600" b="1" dirty="0" smtClean="0"/>
              <a:t>INTO v </a:t>
            </a:r>
            <a:endParaRPr lang="ru-RU" sz="1600" b="1" dirty="0" smtClean="0"/>
          </a:p>
          <a:p>
            <a:r>
              <a:rPr lang="ru-RU" sz="1600" b="1" dirty="0" smtClean="0"/>
              <a:t>          </a:t>
            </a:r>
            <a:r>
              <a:rPr lang="en-US" sz="1600" b="1" dirty="0" smtClean="0"/>
              <a:t>FROM airports </a:t>
            </a:r>
            <a:endParaRPr lang="ru-RU" sz="1600" b="1" dirty="0" smtClean="0"/>
          </a:p>
          <a:p>
            <a:r>
              <a:rPr lang="ru-RU" sz="1600" b="1" dirty="0" smtClean="0"/>
              <a:t>          </a:t>
            </a:r>
            <a:r>
              <a:rPr lang="en-US" sz="1600" b="1" dirty="0" smtClean="0"/>
              <a:t>WHERE </a:t>
            </a:r>
            <a:r>
              <a:rPr lang="en-US" sz="1600" b="1" dirty="0" err="1" smtClean="0"/>
              <a:t>airport_code</a:t>
            </a:r>
            <a:r>
              <a:rPr lang="en-US" sz="1600" b="1" dirty="0" smtClean="0"/>
              <a:t> = </a:t>
            </a:r>
            <a:r>
              <a:rPr lang="en-US" sz="1600" b="1" dirty="0" err="1" smtClean="0"/>
              <a:t>a_code</a:t>
            </a:r>
            <a:r>
              <a:rPr lang="en-US" sz="1600" b="1" dirty="0" smtClean="0"/>
              <a:t>; </a:t>
            </a:r>
            <a:endParaRPr lang="ru-RU" sz="1600" b="1" dirty="0" smtClean="0"/>
          </a:p>
          <a:p>
            <a:r>
              <a:rPr lang="ru-RU" sz="1600" b="1" dirty="0" smtClean="0"/>
              <a:t>          </a:t>
            </a:r>
            <a:r>
              <a:rPr lang="en-US" sz="1600" b="1" dirty="0" smtClean="0"/>
              <a:t>IF NOT FOUND THEN </a:t>
            </a:r>
            <a:endParaRPr lang="ru-RU" sz="1600" b="1" dirty="0" smtClean="0"/>
          </a:p>
          <a:p>
            <a:r>
              <a:rPr lang="ru-RU" sz="1600" b="1" dirty="0" smtClean="0"/>
              <a:t>                  </a:t>
            </a:r>
            <a:r>
              <a:rPr lang="en-US" sz="1600" b="1" dirty="0" smtClean="0"/>
              <a:t>RETURN '-- Invalid airport code --'; </a:t>
            </a:r>
            <a:endParaRPr lang="ru-RU" sz="1600" b="1" dirty="0" smtClean="0"/>
          </a:p>
          <a:p>
            <a:r>
              <a:rPr lang="en-US" sz="1600" b="1" dirty="0" smtClean="0"/>
              <a:t>END IF; </a:t>
            </a:r>
            <a:endParaRPr lang="ru-RU" sz="1600" b="1" dirty="0" smtClean="0"/>
          </a:p>
          <a:p>
            <a:r>
              <a:rPr lang="en-US" sz="1600" b="1" dirty="0" smtClean="0"/>
              <a:t>RETURN v;</a:t>
            </a:r>
            <a:endParaRPr lang="ru-RU" sz="1600" b="1" dirty="0" smtClean="0"/>
          </a:p>
          <a:p>
            <a:r>
              <a:rPr lang="en-US" sz="1600" b="1" dirty="0" smtClean="0"/>
              <a:t> END; </a:t>
            </a:r>
            <a:endParaRPr lang="ru-RU" sz="1600" b="1" dirty="0" smtClean="0"/>
          </a:p>
          <a:p>
            <a:r>
              <a:rPr lang="en-US" sz="1600" b="1" dirty="0" smtClean="0"/>
              <a:t>$$; </a:t>
            </a:r>
            <a:endParaRPr lang="ru-RU" sz="1600" b="1" dirty="0"/>
          </a:p>
        </p:txBody>
      </p:sp>
      <p:sp>
        <p:nvSpPr>
          <p:cNvPr id="11" name="Прямоугольник 10"/>
          <p:cNvSpPr/>
          <p:nvPr/>
        </p:nvSpPr>
        <p:spPr>
          <a:xfrm>
            <a:off x="4357686" y="3183625"/>
            <a:ext cx="4500594" cy="2031325"/>
          </a:xfrm>
          <a:prstGeom prst="rect">
            <a:avLst/>
          </a:prstGeom>
          <a:solidFill>
            <a:schemeClr val="accent3">
              <a:lumMod val="20000"/>
              <a:lumOff val="80000"/>
            </a:schemeClr>
          </a:solidFill>
          <a:ln>
            <a:solidFill>
              <a:schemeClr val="tx1"/>
            </a:solidFill>
          </a:ln>
        </p:spPr>
        <p:txBody>
          <a:bodyPr wrap="square">
            <a:spAutoFit/>
          </a:bodyPr>
          <a:lstStyle/>
          <a:p>
            <a:pPr algn="just"/>
            <a:r>
              <a:rPr lang="ru-RU" dirty="0" smtClean="0"/>
              <a:t>При использовании обработчиков исключительных ситуаций необходимо учитывать, что при возникновении исключительной ситуации откат базы данных выполняется в любом случае независимо от того, завершает обработчик функцию нормально или нет. </a:t>
            </a:r>
          </a:p>
        </p:txBody>
      </p:sp>
      <p:sp>
        <p:nvSpPr>
          <p:cNvPr id="9" name="object 2"/>
          <p:cNvSpPr txBox="1">
            <a:spLocks/>
          </p:cNvSpPr>
          <p:nvPr/>
        </p:nvSpPr>
        <p:spPr>
          <a:xfrm>
            <a:off x="64396" y="428604"/>
            <a:ext cx="9079636" cy="413575"/>
          </a:xfrm>
          <a:prstGeom prst="rect">
            <a:avLst/>
          </a:prstGeom>
        </p:spPr>
        <p:txBody>
          <a:bodyPr vert="horz" wrap="square" lIns="0" tIns="13335" rIns="0" bIns="0" rtlCol="0" anchor="ctr">
            <a:spAutoFit/>
          </a:bodyPr>
          <a:lstStyle/>
          <a:p>
            <a:pPr marL="12700" marR="0" lvl="0" indent="0" algn="ctr" defTabSz="914400" rtl="0" eaLnBrk="1" fontAlgn="auto" latinLnBrk="0" hangingPunct="1">
              <a:lnSpc>
                <a:spcPct val="100000"/>
              </a:lnSpc>
              <a:spcBef>
                <a:spcPts val="105"/>
              </a:spcBef>
              <a:spcAft>
                <a:spcPts val="0"/>
              </a:spcAft>
              <a:buClrTx/>
              <a:buSzTx/>
              <a:buFontTx/>
              <a:buNone/>
              <a:tabLst/>
              <a:defRPr/>
            </a:pPr>
            <a:r>
              <a:rPr kumimoji="0" lang="ru-RU" sz="2600" b="0" i="0" u="none" strike="noStrike" kern="1200" cap="none" spc="-20" normalizeH="0" baseline="0" noProof="0" dirty="0" smtClean="0">
                <a:ln>
                  <a:noFill/>
                </a:ln>
                <a:solidFill>
                  <a:schemeClr val="bg1"/>
                </a:solidFill>
                <a:effectLst/>
                <a:uLnTx/>
                <a:uFillTx/>
                <a:latin typeface="+mj-lt"/>
                <a:ea typeface="+mj-ea"/>
                <a:cs typeface="+mj-cs"/>
              </a:rPr>
              <a:t> 2.</a:t>
            </a:r>
            <a:r>
              <a:rPr kumimoji="0" lang="ru-RU" sz="2600" b="0" i="0" u="none" strike="noStrike" kern="1200" cap="none" spc="0" normalizeH="0" baseline="0" noProof="0" dirty="0" smtClean="0">
                <a:ln>
                  <a:noFill/>
                </a:ln>
                <a:solidFill>
                  <a:srgbClr val="FFFFFF"/>
                </a:solidFill>
                <a:effectLst/>
                <a:uLnTx/>
                <a:uFillTx/>
                <a:latin typeface="+mj-lt"/>
                <a:ea typeface="+mj-ea"/>
                <a:cs typeface="+mj-cs"/>
              </a:rPr>
              <a:t>4 Обработка исключительных ситуаций (продолжение)</a:t>
            </a:r>
            <a:endParaRPr kumimoji="0" lang="ru-RU" sz="32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 xmlns:p14="http://schemas.microsoft.com/office/powerpoint/2010/main" val="85669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xfrm>
            <a:off x="3991088" y="6350023"/>
            <a:ext cx="1161826" cy="36512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27</a:t>
            </a:fld>
            <a:endParaRPr dirty="0"/>
          </a:p>
        </p:txBody>
      </p:sp>
      <p:sp>
        <p:nvSpPr>
          <p:cNvPr id="8" name="Прямоугольник 7"/>
          <p:cNvSpPr/>
          <p:nvPr/>
        </p:nvSpPr>
        <p:spPr>
          <a:xfrm>
            <a:off x="214282" y="2256344"/>
            <a:ext cx="8715436" cy="923330"/>
          </a:xfrm>
          <a:prstGeom prst="rect">
            <a:avLst/>
          </a:prstGeom>
        </p:spPr>
        <p:txBody>
          <a:bodyPr wrap="square">
            <a:spAutoFit/>
          </a:bodyPr>
          <a:lstStyle/>
          <a:p>
            <a:pPr algn="just"/>
            <a:r>
              <a:rPr lang="ru-RU" dirty="0" smtClean="0"/>
              <a:t>Можно сформулировать несколько рекомендаций по применению средств обработки исключительных ситуаций, которые имеет смысл учитывать при проектировании прикладной системы, использующей хранимые подпрограммы.</a:t>
            </a:r>
          </a:p>
        </p:txBody>
      </p:sp>
      <p:sp>
        <p:nvSpPr>
          <p:cNvPr id="7" name="Прямоугольник 6"/>
          <p:cNvSpPr/>
          <p:nvPr/>
        </p:nvSpPr>
        <p:spPr>
          <a:xfrm>
            <a:off x="214282" y="3209884"/>
            <a:ext cx="8715436" cy="2862322"/>
          </a:xfrm>
          <a:prstGeom prst="rect">
            <a:avLst/>
          </a:prstGeom>
        </p:spPr>
        <p:txBody>
          <a:bodyPr wrap="square">
            <a:spAutoFit/>
          </a:bodyPr>
          <a:lstStyle/>
          <a:p>
            <a:pPr algn="just"/>
            <a:r>
              <a:rPr lang="ru-RU" dirty="0" smtClean="0"/>
              <a:t>• При обработке исключительных ситуаций необходимо сохранять системную диагностику, для того чтобы облегчить выявление причин, вызвавших возбуждение такой ситуации. </a:t>
            </a:r>
          </a:p>
          <a:p>
            <a:pPr algn="just"/>
            <a:r>
              <a:rPr lang="ru-RU" dirty="0" smtClean="0"/>
              <a:t>• Обработка исключительных ситуаций необходима, для того чтобы скрыть от конечного пользователя системные сообщения об ошибках. </a:t>
            </a:r>
          </a:p>
          <a:p>
            <a:pPr algn="just"/>
            <a:r>
              <a:rPr lang="ru-RU" dirty="0" smtClean="0"/>
              <a:t>• Целесообразно включать обработку исключительных ситуаций в подпрограммы, которые выполняются как часть одного тяжеловесного процесса, состоящего из нескольких относительно независимых частей. </a:t>
            </a:r>
          </a:p>
          <a:p>
            <a:pPr algn="just"/>
            <a:r>
              <a:rPr lang="ru-RU" dirty="0" smtClean="0"/>
              <a:t>• Целесообразно включать обработку исключительных ситуаций в тех случаях, когда вероятность возникновения исключительной ситуации относительно велика.</a:t>
            </a:r>
            <a:endParaRPr lang="ru-RU" dirty="0"/>
          </a:p>
        </p:txBody>
      </p:sp>
      <p:sp>
        <p:nvSpPr>
          <p:cNvPr id="9" name="object 2"/>
          <p:cNvSpPr txBox="1">
            <a:spLocks/>
          </p:cNvSpPr>
          <p:nvPr/>
        </p:nvSpPr>
        <p:spPr>
          <a:xfrm>
            <a:off x="71406" y="571480"/>
            <a:ext cx="9079636" cy="413575"/>
          </a:xfrm>
          <a:prstGeom prst="rect">
            <a:avLst/>
          </a:prstGeom>
        </p:spPr>
        <p:txBody>
          <a:bodyPr vert="horz" wrap="square" lIns="0" tIns="13335" rIns="0" bIns="0" rtlCol="0" anchor="ctr">
            <a:spAutoFit/>
          </a:bodyPr>
          <a:lstStyle/>
          <a:p>
            <a:pPr marL="12700" marR="0" lvl="0" indent="0" algn="ctr" defTabSz="914400" rtl="0" eaLnBrk="1" fontAlgn="auto" latinLnBrk="0" hangingPunct="1">
              <a:lnSpc>
                <a:spcPct val="100000"/>
              </a:lnSpc>
              <a:spcBef>
                <a:spcPts val="105"/>
              </a:spcBef>
              <a:spcAft>
                <a:spcPts val="0"/>
              </a:spcAft>
              <a:buClrTx/>
              <a:buSzTx/>
              <a:buFontTx/>
              <a:buNone/>
              <a:tabLst/>
              <a:defRPr/>
            </a:pPr>
            <a:r>
              <a:rPr kumimoji="0" lang="ru-RU" sz="2600" b="0" i="0" u="none" strike="noStrike" kern="1200" cap="none" spc="-20" normalizeH="0" baseline="0" noProof="0" dirty="0" smtClean="0">
                <a:ln>
                  <a:noFill/>
                </a:ln>
                <a:solidFill>
                  <a:schemeClr val="bg1"/>
                </a:solidFill>
                <a:effectLst/>
                <a:uLnTx/>
                <a:uFillTx/>
                <a:latin typeface="+mj-lt"/>
                <a:ea typeface="+mj-ea"/>
                <a:cs typeface="+mj-cs"/>
              </a:rPr>
              <a:t> 2.</a:t>
            </a:r>
            <a:r>
              <a:rPr kumimoji="0" lang="ru-RU" sz="2600" b="0" i="0" u="none" strike="noStrike" kern="1200" cap="none" spc="0" normalizeH="0" baseline="0" noProof="0" dirty="0" smtClean="0">
                <a:ln>
                  <a:noFill/>
                </a:ln>
                <a:solidFill>
                  <a:srgbClr val="FFFFFF"/>
                </a:solidFill>
                <a:effectLst/>
                <a:uLnTx/>
                <a:uFillTx/>
                <a:latin typeface="+mj-lt"/>
                <a:ea typeface="+mj-ea"/>
                <a:cs typeface="+mj-cs"/>
              </a:rPr>
              <a:t>4 Обработка исключительных ситуаций (продолжение)</a:t>
            </a:r>
            <a:endParaRPr kumimoji="0" lang="ru-RU" sz="32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 xmlns:p14="http://schemas.microsoft.com/office/powerpoint/2010/main" val="8566963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28</a:t>
            </a:fld>
            <a:endParaRPr dirty="0"/>
          </a:p>
        </p:txBody>
      </p:sp>
      <p:sp>
        <p:nvSpPr>
          <p:cNvPr id="8" name="Прямоугольник 7"/>
          <p:cNvSpPr/>
          <p:nvPr/>
        </p:nvSpPr>
        <p:spPr>
          <a:xfrm>
            <a:off x="214282" y="2571744"/>
            <a:ext cx="8715436" cy="3139321"/>
          </a:xfrm>
          <a:prstGeom prst="rect">
            <a:avLst/>
          </a:prstGeom>
        </p:spPr>
        <p:txBody>
          <a:bodyPr wrap="square">
            <a:spAutoFit/>
          </a:bodyPr>
          <a:lstStyle/>
          <a:p>
            <a:pPr algn="just"/>
            <a:r>
              <a:rPr lang="ru-RU" dirty="0" smtClean="0"/>
              <a:t>Обработчики исключительных ситуаций, в отличие от основного выполняемого кода, могут перехватывать ошибки, возникающие не только в блоке, в котором размещен обработчик, но и в любом динамически вложенном, в том числе в других функциях, выполнение которых инициировано из этого блока.</a:t>
            </a:r>
          </a:p>
          <a:p>
            <a:pPr algn="just"/>
            <a:r>
              <a:rPr lang="ru-RU" dirty="0" smtClean="0"/>
              <a:t>Поэтому обычно нецелесообразно обрабатывать исключительные ситуации в подпрограммах, которые вызываются из подпрограмм, где такая обработка уже предусмотрена. </a:t>
            </a:r>
          </a:p>
          <a:p>
            <a:pPr algn="just"/>
            <a:r>
              <a:rPr lang="ru-RU" dirty="0" smtClean="0"/>
              <a:t>Целесообразно обрабатывать исключительные ситуации на том уровне, где такая обработка может дать диагностику, которую легко интерпретировать в терминах приложения. Если же такая диагностика невозможно, то, вероятно, лучше вовсе не перехватывать ошибки.</a:t>
            </a:r>
          </a:p>
        </p:txBody>
      </p:sp>
      <p:sp>
        <p:nvSpPr>
          <p:cNvPr id="7" name="object 2"/>
          <p:cNvSpPr txBox="1">
            <a:spLocks noGrp="1"/>
          </p:cNvSpPr>
          <p:nvPr>
            <p:ph type="title"/>
          </p:nvPr>
        </p:nvSpPr>
        <p:spPr>
          <a:xfrm>
            <a:off x="64396" y="586533"/>
            <a:ext cx="9079636" cy="413575"/>
          </a:xfrm>
          <a:prstGeom prst="rect">
            <a:avLst/>
          </a:prstGeom>
        </p:spPr>
        <p:txBody>
          <a:bodyPr vert="horz" wrap="square" lIns="0" tIns="13335" rIns="0" bIns="0" rtlCol="0">
            <a:spAutoFit/>
          </a:bodyPr>
          <a:lstStyle/>
          <a:p>
            <a:pPr marL="12700">
              <a:lnSpc>
                <a:spcPct val="100000"/>
              </a:lnSpc>
              <a:spcBef>
                <a:spcPts val="105"/>
              </a:spcBef>
            </a:pPr>
            <a:r>
              <a:rPr lang="ru-RU" sz="2600" spc="-20" dirty="0">
                <a:solidFill>
                  <a:schemeClr val="bg1"/>
                </a:solidFill>
              </a:rPr>
              <a:t> </a:t>
            </a:r>
            <a:r>
              <a:rPr lang="ru-RU" sz="2600" spc="-20" dirty="0" smtClean="0">
                <a:solidFill>
                  <a:schemeClr val="bg1"/>
                </a:solidFill>
              </a:rPr>
              <a:t>2.</a:t>
            </a:r>
            <a:r>
              <a:rPr lang="ru-RU" sz="2600" dirty="0" smtClean="0"/>
              <a:t>4 </a:t>
            </a:r>
            <a:r>
              <a:rPr lang="ru-RU" sz="2600" dirty="0" smtClean="0"/>
              <a:t>Обработка исключительных </a:t>
            </a:r>
            <a:r>
              <a:rPr lang="ru-RU" sz="2600" dirty="0" smtClean="0"/>
              <a:t>ситуаций </a:t>
            </a:r>
            <a:r>
              <a:rPr lang="ru-RU" sz="2600" dirty="0" smtClean="0"/>
              <a:t>(окончание)</a:t>
            </a:r>
            <a:endParaRPr sz="3200" dirty="0">
              <a:solidFill>
                <a:schemeClr val="bg1"/>
              </a:solidFill>
            </a:endParaRPr>
          </a:p>
        </p:txBody>
      </p:sp>
    </p:spTree>
    <p:extLst>
      <p:ext uri="{BB962C8B-B14F-4D97-AF65-F5344CB8AC3E}">
        <p14:creationId xmlns="" xmlns:p14="http://schemas.microsoft.com/office/powerpoint/2010/main" val="856696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29</a:t>
            </a:fld>
            <a:endParaRPr dirty="0"/>
          </a:p>
        </p:txBody>
      </p:sp>
      <p:sp>
        <p:nvSpPr>
          <p:cNvPr id="2" name="object 2"/>
          <p:cNvSpPr txBox="1">
            <a:spLocks noGrp="1"/>
          </p:cNvSpPr>
          <p:nvPr>
            <p:ph type="title"/>
          </p:nvPr>
        </p:nvSpPr>
        <p:spPr>
          <a:xfrm>
            <a:off x="0" y="357166"/>
            <a:ext cx="9079636" cy="505908"/>
          </a:xfrm>
          <a:prstGeom prst="rect">
            <a:avLst/>
          </a:prstGeom>
        </p:spPr>
        <p:txBody>
          <a:bodyPr vert="horz" wrap="square" lIns="0" tIns="13335" rIns="0" bIns="0" rtlCol="0">
            <a:spAutoFit/>
          </a:bodyPr>
          <a:lstStyle/>
          <a:p>
            <a:pPr marL="12700">
              <a:lnSpc>
                <a:spcPct val="100000"/>
              </a:lnSpc>
              <a:spcBef>
                <a:spcPts val="105"/>
              </a:spcBef>
            </a:pPr>
            <a:r>
              <a:rPr lang="ru-RU" sz="3200" spc="-20" dirty="0">
                <a:solidFill>
                  <a:schemeClr val="bg1"/>
                </a:solidFill>
              </a:rPr>
              <a:t> </a:t>
            </a:r>
            <a:r>
              <a:rPr lang="ru-RU" sz="3200" spc="-20" dirty="0" smtClean="0">
                <a:solidFill>
                  <a:schemeClr val="bg1"/>
                </a:solidFill>
              </a:rPr>
              <a:t>3</a:t>
            </a:r>
            <a:r>
              <a:rPr lang="ru-RU" sz="3200" dirty="0" smtClean="0"/>
              <a:t> </a:t>
            </a:r>
            <a:r>
              <a:rPr lang="ru-RU" sz="3200" dirty="0" smtClean="0"/>
              <a:t>Функции и процедуры на языке SQL </a:t>
            </a:r>
            <a:endParaRPr sz="3200" dirty="0">
              <a:solidFill>
                <a:schemeClr val="bg1"/>
              </a:solidFill>
            </a:endParaRPr>
          </a:p>
        </p:txBody>
      </p:sp>
      <p:sp>
        <p:nvSpPr>
          <p:cNvPr id="8" name="Прямоугольник 7"/>
          <p:cNvSpPr/>
          <p:nvPr/>
        </p:nvSpPr>
        <p:spPr>
          <a:xfrm>
            <a:off x="214282" y="857232"/>
            <a:ext cx="8715436" cy="1400383"/>
          </a:xfrm>
          <a:prstGeom prst="rect">
            <a:avLst/>
          </a:prstGeom>
        </p:spPr>
        <p:txBody>
          <a:bodyPr wrap="square">
            <a:spAutoFit/>
          </a:bodyPr>
          <a:lstStyle/>
          <a:p>
            <a:pPr algn="just"/>
            <a:r>
              <a:rPr lang="ru-RU" sz="1700" dirty="0" smtClean="0"/>
              <a:t>Тело функции или </a:t>
            </a:r>
            <a:r>
              <a:rPr lang="ru-RU" sz="1700" dirty="0" smtClean="0"/>
              <a:t>процедуры на </a:t>
            </a:r>
            <a:r>
              <a:rPr lang="ru-RU" sz="1700" dirty="0" smtClean="0"/>
              <a:t>языке SQL, представляет собой последовательность операторов SQL, разделенных </a:t>
            </a:r>
            <a:r>
              <a:rPr lang="ru-RU" sz="1700" dirty="0" smtClean="0"/>
              <a:t>«;». Последний </a:t>
            </a:r>
            <a:r>
              <a:rPr lang="ru-RU" sz="1700" dirty="0" smtClean="0"/>
              <a:t>оператор </a:t>
            </a:r>
            <a:r>
              <a:rPr lang="ru-RU" sz="1700" dirty="0" smtClean="0"/>
              <a:t>формирует </a:t>
            </a:r>
            <a:r>
              <a:rPr lang="ru-RU" sz="1700" dirty="0" smtClean="0"/>
              <a:t>результат функции. Если результат функции специфицирован не как таблица (</a:t>
            </a:r>
            <a:r>
              <a:rPr lang="ru-RU" sz="1700" b="1" dirty="0" smtClean="0"/>
              <a:t>TABLE</a:t>
            </a:r>
            <a:r>
              <a:rPr lang="ru-RU" sz="1700" dirty="0" smtClean="0"/>
              <a:t> или </a:t>
            </a:r>
            <a:r>
              <a:rPr lang="ru-RU" sz="1700" b="1" dirty="0" smtClean="0"/>
              <a:t>SETOF</a:t>
            </a:r>
            <a:r>
              <a:rPr lang="ru-RU" sz="1700" dirty="0" smtClean="0"/>
              <a:t>), то возвращается первая строка результата последнего оператора. </a:t>
            </a:r>
            <a:r>
              <a:rPr lang="ru-RU" sz="1700" dirty="0" smtClean="0"/>
              <a:t>Примеры записи функций на </a:t>
            </a:r>
            <a:r>
              <a:rPr lang="ru-RU" sz="1700" dirty="0" smtClean="0"/>
              <a:t>языке </a:t>
            </a:r>
            <a:r>
              <a:rPr lang="ru-RU" sz="1700" dirty="0" smtClean="0"/>
              <a:t>SQL:</a:t>
            </a:r>
            <a:endParaRPr lang="ru-RU" sz="1700" dirty="0" smtClean="0"/>
          </a:p>
        </p:txBody>
      </p:sp>
      <p:sp>
        <p:nvSpPr>
          <p:cNvPr id="5" name="Прямоугольник 4"/>
          <p:cNvSpPr/>
          <p:nvPr/>
        </p:nvSpPr>
        <p:spPr>
          <a:xfrm>
            <a:off x="285720" y="2214554"/>
            <a:ext cx="7000924" cy="2970044"/>
          </a:xfrm>
          <a:prstGeom prst="rect">
            <a:avLst/>
          </a:prstGeom>
          <a:solidFill>
            <a:schemeClr val="accent5">
              <a:lumMod val="20000"/>
              <a:lumOff val="80000"/>
            </a:schemeClr>
          </a:solidFill>
          <a:ln>
            <a:solidFill>
              <a:schemeClr val="tx1"/>
            </a:solidFill>
          </a:ln>
        </p:spPr>
        <p:txBody>
          <a:bodyPr wrap="square">
            <a:spAutoFit/>
          </a:bodyPr>
          <a:lstStyle/>
          <a:p>
            <a:r>
              <a:rPr lang="ru-RU" sz="1700" b="1" dirty="0" smtClean="0"/>
              <a:t>1) </a:t>
            </a:r>
            <a:r>
              <a:rPr lang="ru-RU" sz="1700" dirty="0" smtClean="0"/>
              <a:t>Функция</a:t>
            </a:r>
            <a:r>
              <a:rPr lang="ru-RU" sz="1700" dirty="0" smtClean="0"/>
              <a:t>, возвращающая одно скалярное значение: </a:t>
            </a:r>
            <a:endParaRPr lang="ru-RU" sz="1700" dirty="0" smtClean="0"/>
          </a:p>
          <a:p>
            <a:r>
              <a:rPr lang="en-US" sz="1700" b="1" dirty="0" smtClean="0"/>
              <a:t>demo</a:t>
            </a:r>
            <a:r>
              <a:rPr lang="en-US" sz="1700" b="1" dirty="0" smtClean="0"/>
              <a:t>=# CREATE OR REPLACE FUNCTION hello(p text) RETURNS </a:t>
            </a:r>
            <a:r>
              <a:rPr lang="en-US" sz="1700" b="1" dirty="0" smtClean="0"/>
              <a:t>text</a:t>
            </a:r>
            <a:endParaRPr lang="ru-RU" sz="1700" b="1" dirty="0" smtClean="0"/>
          </a:p>
          <a:p>
            <a:r>
              <a:rPr lang="en-US" sz="1700" b="1" dirty="0" smtClean="0"/>
              <a:t>LANGUAGE </a:t>
            </a:r>
            <a:r>
              <a:rPr lang="en-US" sz="1700" b="1" dirty="0" err="1" smtClean="0"/>
              <a:t>sql</a:t>
            </a:r>
            <a:r>
              <a:rPr lang="en-US" sz="1700" b="1" dirty="0" smtClean="0"/>
              <a:t> AS </a:t>
            </a:r>
            <a:r>
              <a:rPr lang="en-US" sz="1700" b="1" dirty="0" smtClean="0"/>
              <a:t>$$</a:t>
            </a:r>
            <a:endParaRPr lang="ru-RU" sz="1700" b="1" dirty="0" smtClean="0"/>
          </a:p>
          <a:p>
            <a:r>
              <a:rPr lang="ru-RU" sz="1700" b="1" dirty="0" smtClean="0"/>
              <a:t>            </a:t>
            </a:r>
            <a:r>
              <a:rPr lang="en-US" sz="1700" b="1" dirty="0" smtClean="0"/>
              <a:t>SELECT </a:t>
            </a:r>
            <a:r>
              <a:rPr lang="en-US" sz="1700" b="1" dirty="0" smtClean="0"/>
              <a:t>'Hello, ' || p || </a:t>
            </a:r>
            <a:r>
              <a:rPr lang="en-US" sz="1700" b="1" dirty="0" smtClean="0"/>
              <a:t>'!';</a:t>
            </a:r>
            <a:endParaRPr lang="ru-RU" sz="1700" b="1" dirty="0" smtClean="0"/>
          </a:p>
          <a:p>
            <a:r>
              <a:rPr lang="en-US" sz="1700" b="1" dirty="0" smtClean="0"/>
              <a:t> </a:t>
            </a:r>
            <a:r>
              <a:rPr lang="en-US" sz="1700" b="1" dirty="0" smtClean="0"/>
              <a:t>$$; </a:t>
            </a:r>
            <a:endParaRPr lang="ru-RU" sz="1700" b="1" dirty="0" smtClean="0"/>
          </a:p>
          <a:p>
            <a:r>
              <a:rPr lang="en-US" sz="1700" b="1" dirty="0" smtClean="0"/>
              <a:t>CREATE FUNCTION</a:t>
            </a:r>
            <a:endParaRPr lang="ru-RU" sz="1700" b="1" dirty="0" smtClean="0"/>
          </a:p>
          <a:p>
            <a:r>
              <a:rPr lang="en-US" sz="1700" b="1" dirty="0" smtClean="0"/>
              <a:t>demo</a:t>
            </a:r>
            <a:r>
              <a:rPr lang="en-US" sz="1700" b="1" dirty="0" smtClean="0"/>
              <a:t>=# select hello('world</a:t>
            </a:r>
            <a:r>
              <a:rPr lang="en-US" sz="1700" b="1" dirty="0" smtClean="0"/>
              <a:t>');</a:t>
            </a:r>
            <a:endParaRPr lang="ru-RU" sz="1700" b="1" dirty="0" smtClean="0"/>
          </a:p>
          <a:p>
            <a:r>
              <a:rPr lang="en-US" sz="1700" b="1" dirty="0" smtClean="0"/>
              <a:t> </a:t>
            </a:r>
            <a:r>
              <a:rPr lang="ru-RU" sz="1700" b="1" dirty="0" smtClean="0"/>
              <a:t>             </a:t>
            </a:r>
            <a:r>
              <a:rPr lang="en-US" sz="1700" b="1" dirty="0" smtClean="0"/>
              <a:t>hello</a:t>
            </a:r>
            <a:endParaRPr lang="ru-RU" sz="1700" b="1" dirty="0" smtClean="0"/>
          </a:p>
          <a:p>
            <a:r>
              <a:rPr lang="en-US" sz="1700" b="1" dirty="0" smtClean="0"/>
              <a:t> ----------</a:t>
            </a:r>
            <a:r>
              <a:rPr lang="en-US" sz="1700" b="1" dirty="0" smtClean="0"/>
              <a:t>------</a:t>
            </a:r>
            <a:r>
              <a:rPr lang="en-US" sz="1700" b="1" dirty="0" smtClean="0"/>
              <a:t>----- </a:t>
            </a:r>
            <a:endParaRPr lang="ru-RU" sz="1700" b="1" dirty="0" smtClean="0"/>
          </a:p>
          <a:p>
            <a:r>
              <a:rPr lang="en-US" sz="1700" b="1" dirty="0" smtClean="0"/>
              <a:t>Hello</a:t>
            </a:r>
            <a:r>
              <a:rPr lang="en-US" sz="1700" b="1" dirty="0" smtClean="0"/>
              <a:t>, world! </a:t>
            </a:r>
            <a:endParaRPr lang="ru-RU" sz="1700" b="1" dirty="0" smtClean="0"/>
          </a:p>
          <a:p>
            <a:r>
              <a:rPr lang="en-US" sz="1700" b="1" dirty="0" smtClean="0"/>
              <a:t>(</a:t>
            </a:r>
            <a:r>
              <a:rPr lang="en-US" sz="1700" b="1" dirty="0" smtClean="0"/>
              <a:t>1 row)</a:t>
            </a:r>
            <a:endParaRPr lang="ru-RU" sz="1700" b="1" dirty="0"/>
          </a:p>
        </p:txBody>
      </p:sp>
      <p:sp>
        <p:nvSpPr>
          <p:cNvPr id="7" name="Прямоугольник 6">
            <a:extLst>
              <a:ext uri="{FF2B5EF4-FFF2-40B4-BE49-F238E27FC236}">
                <a16:creationId xmlns="" xmlns:a16="http://schemas.microsoft.com/office/drawing/2014/main" id="{10991EAE-971A-4956-9050-8F88E2FE2D2D}"/>
              </a:ext>
            </a:extLst>
          </p:cNvPr>
          <p:cNvSpPr/>
          <p:nvPr/>
        </p:nvSpPr>
        <p:spPr>
          <a:xfrm>
            <a:off x="1428728" y="2714620"/>
            <a:ext cx="7500990" cy="3754874"/>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r>
              <a:rPr lang="ru-RU" sz="1700" b="1" dirty="0" smtClean="0"/>
              <a:t>2) </a:t>
            </a:r>
            <a:r>
              <a:rPr lang="ru-RU" sz="1700" dirty="0" smtClean="0"/>
              <a:t>Функция</a:t>
            </a:r>
            <a:r>
              <a:rPr lang="ru-RU" sz="1700" dirty="0" smtClean="0"/>
              <a:t>, возвращающая множество строк составного типа: </a:t>
            </a:r>
            <a:endParaRPr lang="ru-RU" sz="1700" dirty="0" smtClean="0"/>
          </a:p>
          <a:p>
            <a:pPr algn="just"/>
            <a:r>
              <a:rPr lang="en-US" sz="1700" b="1" dirty="0" smtClean="0"/>
              <a:t>demo</a:t>
            </a:r>
            <a:r>
              <a:rPr lang="en-US" sz="1700" b="1" dirty="0" smtClean="0"/>
              <a:t>=# CREATE OR REPLACE FUNCTION </a:t>
            </a:r>
            <a:r>
              <a:rPr lang="en-US" sz="1700" b="1" dirty="0" err="1" smtClean="0"/>
              <a:t>plane_set</a:t>
            </a:r>
            <a:r>
              <a:rPr lang="en-US" sz="1700" b="1" dirty="0" smtClean="0"/>
              <a:t>() RETURNS SETOF </a:t>
            </a:r>
            <a:r>
              <a:rPr lang="en-US" sz="1700" b="1" dirty="0" smtClean="0"/>
              <a:t>airplane</a:t>
            </a:r>
            <a:endParaRPr lang="ru-RU" sz="1700" b="1" dirty="0" smtClean="0"/>
          </a:p>
          <a:p>
            <a:pPr algn="just"/>
            <a:r>
              <a:rPr lang="en-US" sz="1700" b="1" dirty="0" smtClean="0"/>
              <a:t>LANGUAGE </a:t>
            </a:r>
            <a:r>
              <a:rPr lang="en-US" sz="1700" b="1" dirty="0" err="1" smtClean="0"/>
              <a:t>sql</a:t>
            </a:r>
            <a:r>
              <a:rPr lang="en-US" sz="1700" b="1" dirty="0" smtClean="0"/>
              <a:t> AS </a:t>
            </a:r>
            <a:r>
              <a:rPr lang="en-US" sz="1700" b="1" dirty="0" smtClean="0"/>
              <a:t>$$</a:t>
            </a:r>
            <a:endParaRPr lang="ru-RU" sz="1700" b="1" dirty="0" smtClean="0"/>
          </a:p>
          <a:p>
            <a:pPr algn="just"/>
            <a:r>
              <a:rPr lang="ru-RU" sz="1700" b="1" dirty="0" smtClean="0"/>
              <a:t>           </a:t>
            </a:r>
            <a:r>
              <a:rPr lang="en-US" sz="1700" b="1" dirty="0" smtClean="0"/>
              <a:t> </a:t>
            </a:r>
            <a:r>
              <a:rPr lang="en-US" sz="1700" b="1" dirty="0" smtClean="0"/>
              <a:t>SELECT ROW(</a:t>
            </a:r>
            <a:r>
              <a:rPr lang="en-US" sz="1700" b="1" dirty="0" err="1" smtClean="0"/>
              <a:t>aircraft_code</a:t>
            </a:r>
            <a:r>
              <a:rPr lang="en-US" sz="1700" b="1" dirty="0" smtClean="0"/>
              <a:t>, model)::airplane </a:t>
            </a:r>
            <a:endParaRPr lang="ru-RU" sz="1700" b="1" dirty="0" smtClean="0"/>
          </a:p>
          <a:p>
            <a:pPr algn="just"/>
            <a:r>
              <a:rPr lang="ru-RU" sz="1700" b="1" dirty="0" smtClean="0"/>
              <a:t>            </a:t>
            </a:r>
            <a:r>
              <a:rPr lang="en-US" sz="1700" b="1" dirty="0" smtClean="0"/>
              <a:t>FROM </a:t>
            </a:r>
            <a:r>
              <a:rPr lang="en-US" sz="1700" b="1" dirty="0" smtClean="0"/>
              <a:t>aircrafts</a:t>
            </a:r>
            <a:r>
              <a:rPr lang="en-US" sz="1700" b="1" dirty="0" smtClean="0"/>
              <a:t>;</a:t>
            </a:r>
            <a:endParaRPr lang="ru-RU" sz="1700" b="1" dirty="0" smtClean="0"/>
          </a:p>
          <a:p>
            <a:pPr algn="just"/>
            <a:r>
              <a:rPr lang="en-US" sz="1700" b="1" dirty="0" smtClean="0"/>
              <a:t>$$; </a:t>
            </a:r>
            <a:endParaRPr lang="ru-RU" sz="1700" b="1" dirty="0" smtClean="0"/>
          </a:p>
          <a:p>
            <a:pPr algn="just"/>
            <a:r>
              <a:rPr lang="en-US" sz="1700" b="1" dirty="0" smtClean="0"/>
              <a:t>CREATE </a:t>
            </a:r>
            <a:r>
              <a:rPr lang="en-US" sz="1700" b="1" dirty="0" smtClean="0"/>
              <a:t>FUNCTION </a:t>
            </a:r>
            <a:endParaRPr lang="ru-RU" sz="1700" b="1" dirty="0" smtClean="0"/>
          </a:p>
          <a:p>
            <a:pPr algn="just"/>
            <a:r>
              <a:rPr lang="en-US" sz="1700" b="1" dirty="0" smtClean="0"/>
              <a:t>demo</a:t>
            </a:r>
            <a:r>
              <a:rPr lang="en-US" sz="1700" b="1" dirty="0" smtClean="0"/>
              <a:t>=# SELECT * FROM </a:t>
            </a:r>
            <a:r>
              <a:rPr lang="en-US" sz="1700" b="1" dirty="0" err="1" smtClean="0"/>
              <a:t>plane_set</a:t>
            </a:r>
            <a:r>
              <a:rPr lang="en-US" sz="1700" b="1" dirty="0" smtClean="0"/>
              <a:t>();</a:t>
            </a:r>
            <a:endParaRPr lang="ru-RU" sz="1700" b="1" dirty="0" smtClean="0"/>
          </a:p>
          <a:p>
            <a:pPr algn="just"/>
            <a:r>
              <a:rPr lang="en-US" sz="1700" b="1" dirty="0" smtClean="0"/>
              <a:t>code </a:t>
            </a:r>
            <a:r>
              <a:rPr lang="en-US" sz="1700" b="1" dirty="0" smtClean="0"/>
              <a:t>| model </a:t>
            </a:r>
            <a:endParaRPr lang="ru-RU" sz="1700" b="1" dirty="0" smtClean="0"/>
          </a:p>
          <a:p>
            <a:pPr algn="just"/>
            <a:r>
              <a:rPr lang="en-US" sz="1700" b="1" dirty="0" smtClean="0"/>
              <a:t>-------+--------------------- </a:t>
            </a:r>
            <a:endParaRPr lang="ru-RU" sz="1700" b="1" dirty="0" smtClean="0"/>
          </a:p>
          <a:p>
            <a:pPr algn="just"/>
            <a:r>
              <a:rPr lang="en-US" sz="1700" b="1" dirty="0" smtClean="0"/>
              <a:t>773</a:t>
            </a:r>
            <a:r>
              <a:rPr lang="ru-RU" sz="1700" b="1" dirty="0" smtClean="0"/>
              <a:t> </a:t>
            </a:r>
            <a:r>
              <a:rPr lang="en-US" sz="1700" b="1" dirty="0" smtClean="0"/>
              <a:t> </a:t>
            </a:r>
            <a:r>
              <a:rPr lang="en-US" sz="1700" b="1" dirty="0" smtClean="0"/>
              <a:t>| </a:t>
            </a:r>
            <a:r>
              <a:rPr lang="ru-RU" sz="1700" b="1" dirty="0" smtClean="0"/>
              <a:t>Боинг </a:t>
            </a:r>
            <a:r>
              <a:rPr lang="ru-RU" sz="1700" b="1" dirty="0" smtClean="0"/>
              <a:t>777-300 </a:t>
            </a:r>
          </a:p>
          <a:p>
            <a:pPr algn="just"/>
            <a:r>
              <a:rPr lang="ru-RU" sz="1700" b="1" dirty="0" smtClean="0"/>
              <a:t>763  | Боинг </a:t>
            </a:r>
            <a:r>
              <a:rPr lang="ru-RU" sz="1700" b="1" dirty="0" smtClean="0"/>
              <a:t>767-300 </a:t>
            </a:r>
            <a:endParaRPr lang="ru-RU" sz="1700" b="1" dirty="0" smtClean="0"/>
          </a:p>
          <a:p>
            <a:pPr algn="just"/>
            <a:r>
              <a:rPr lang="en-US" sz="1700" b="1" dirty="0" smtClean="0"/>
              <a:t>SU9 </a:t>
            </a:r>
            <a:r>
              <a:rPr lang="en-US" sz="1700" b="1" dirty="0" smtClean="0"/>
              <a:t>| </a:t>
            </a:r>
            <a:r>
              <a:rPr lang="ru-RU" sz="1700" b="1" dirty="0" smtClean="0"/>
              <a:t>Сухой </a:t>
            </a:r>
            <a:r>
              <a:rPr lang="ru-RU" sz="1700" b="1" dirty="0" smtClean="0"/>
              <a:t>Суперджет-100</a:t>
            </a:r>
          </a:p>
          <a:p>
            <a:pPr algn="just"/>
            <a:r>
              <a:rPr lang="en-US" sz="1700" b="1" dirty="0" smtClean="0"/>
              <a:t>(</a:t>
            </a:r>
            <a:r>
              <a:rPr lang="ru-RU" sz="1700" b="1" dirty="0" smtClean="0"/>
              <a:t>3</a:t>
            </a:r>
            <a:r>
              <a:rPr lang="en-US" sz="1700" b="1" dirty="0" smtClean="0"/>
              <a:t> </a:t>
            </a:r>
            <a:r>
              <a:rPr lang="en-US" sz="1700" b="1" dirty="0" smtClean="0"/>
              <a:t>rows)</a:t>
            </a:r>
            <a:endParaRPr lang="ru-RU" sz="1700" b="1" dirty="0"/>
          </a:p>
        </p:txBody>
      </p:sp>
    </p:spTree>
    <p:extLst>
      <p:ext uri="{BB962C8B-B14F-4D97-AF65-F5344CB8AC3E}">
        <p14:creationId xmlns="" xmlns:p14="http://schemas.microsoft.com/office/powerpoint/2010/main" val="85669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3</a:t>
            </a:fld>
            <a:endParaRPr dirty="0"/>
          </a:p>
        </p:txBody>
      </p:sp>
      <p:sp>
        <p:nvSpPr>
          <p:cNvPr id="2" name="object 2"/>
          <p:cNvSpPr txBox="1">
            <a:spLocks noGrp="1"/>
          </p:cNvSpPr>
          <p:nvPr>
            <p:ph type="title"/>
          </p:nvPr>
        </p:nvSpPr>
        <p:spPr>
          <a:xfrm>
            <a:off x="841994" y="690948"/>
            <a:ext cx="7098061" cy="875240"/>
          </a:xfrm>
          <a:prstGeom prst="rect">
            <a:avLst/>
          </a:prstGeom>
        </p:spPr>
        <p:txBody>
          <a:bodyPr vert="horz" wrap="square" lIns="0" tIns="13335" rIns="0" bIns="0" rtlCol="0">
            <a:spAutoFit/>
          </a:bodyPr>
          <a:lstStyle/>
          <a:p>
            <a:pPr marL="12700">
              <a:spcBef>
                <a:spcPts val="105"/>
              </a:spcBef>
            </a:pPr>
            <a:r>
              <a:rPr lang="ru-RU" sz="3200" spc="-20" dirty="0">
                <a:solidFill>
                  <a:schemeClr val="bg1"/>
                </a:solidFill>
                <a:latin typeface="+mn-lt"/>
              </a:rPr>
              <a:t>1 </a:t>
            </a:r>
            <a:r>
              <a:rPr lang="ru-RU" sz="3200" dirty="0" smtClean="0"/>
              <a:t>Хранимые подпрограммы </a:t>
            </a:r>
            <a:r>
              <a:rPr lang="ru-RU" sz="2800" dirty="0">
                <a:latin typeface="+mn-lt"/>
              </a:rPr>
              <a:t/>
            </a:r>
            <a:br>
              <a:rPr lang="ru-RU" sz="2800" dirty="0">
                <a:latin typeface="+mn-lt"/>
              </a:rPr>
            </a:br>
            <a:endParaRPr sz="2400" dirty="0">
              <a:solidFill>
                <a:schemeClr val="bg1"/>
              </a:solidFill>
              <a:latin typeface="+mn-lt"/>
            </a:endParaRPr>
          </a:p>
        </p:txBody>
      </p:sp>
      <p:sp>
        <p:nvSpPr>
          <p:cNvPr id="9" name="Прямоугольник 8">
            <a:extLst>
              <a:ext uri="{FF2B5EF4-FFF2-40B4-BE49-F238E27FC236}">
                <a16:creationId xmlns="" xmlns:a16="http://schemas.microsoft.com/office/drawing/2014/main" id="{FC99698A-488B-4859-99CF-B717A7D5BD19}"/>
              </a:ext>
            </a:extLst>
          </p:cNvPr>
          <p:cNvSpPr/>
          <p:nvPr/>
        </p:nvSpPr>
        <p:spPr>
          <a:xfrm>
            <a:off x="214282" y="2000240"/>
            <a:ext cx="8643998" cy="3416320"/>
          </a:xfrm>
          <a:prstGeom prst="rect">
            <a:avLst/>
          </a:prstGeom>
        </p:spPr>
        <p:txBody>
          <a:bodyPr wrap="square">
            <a:spAutoFit/>
          </a:bodyPr>
          <a:lstStyle/>
          <a:p>
            <a:pPr algn="just"/>
            <a:r>
              <a:rPr lang="ru-RU" dirty="0" smtClean="0"/>
              <a:t>Возможности расширения функциональности системы </a:t>
            </a:r>
            <a:r>
              <a:rPr lang="ru-RU" b="1" dirty="0" err="1" smtClean="0"/>
              <a:t>PostgreSQ</a:t>
            </a:r>
            <a:r>
              <a:rPr lang="ru-RU" dirty="0" err="1" smtClean="0"/>
              <a:t>L</a:t>
            </a:r>
            <a:r>
              <a:rPr lang="ru-RU" dirty="0" smtClean="0"/>
              <a:t> в значительной мере основаны на механизме хранимых подпрограмм </a:t>
            </a:r>
            <a:r>
              <a:rPr lang="ru-RU" b="1" dirty="0" smtClean="0"/>
              <a:t>(</a:t>
            </a:r>
            <a:r>
              <a:rPr lang="ru-RU" b="1" dirty="0" err="1" smtClean="0"/>
              <a:t>routines</a:t>
            </a:r>
            <a:r>
              <a:rPr lang="ru-RU" b="1" dirty="0" smtClean="0"/>
              <a:t>)</a:t>
            </a:r>
            <a:r>
              <a:rPr lang="ru-RU" dirty="0" smtClean="0"/>
              <a:t>, определяемых пользователями. </a:t>
            </a:r>
          </a:p>
          <a:p>
            <a:pPr algn="just"/>
            <a:r>
              <a:rPr lang="ru-RU" dirty="0" smtClean="0"/>
              <a:t>В системе </a:t>
            </a:r>
            <a:r>
              <a:rPr lang="ru-RU" b="1" dirty="0" err="1" smtClean="0"/>
              <a:t>PostgreSQL</a:t>
            </a:r>
            <a:r>
              <a:rPr lang="ru-RU" dirty="0" smtClean="0"/>
              <a:t> имеются два вида таких подпрограмм: </a:t>
            </a:r>
            <a:r>
              <a:rPr lang="ru-RU" b="1" dirty="0" smtClean="0"/>
              <a:t>функции</a:t>
            </a:r>
            <a:r>
              <a:rPr lang="ru-RU" dirty="0" smtClean="0"/>
              <a:t> и </a:t>
            </a:r>
            <a:r>
              <a:rPr lang="ru-RU" b="1" dirty="0" smtClean="0"/>
              <a:t>процедуры</a:t>
            </a:r>
            <a:r>
              <a:rPr lang="ru-RU" dirty="0" smtClean="0"/>
              <a:t>.</a:t>
            </a:r>
          </a:p>
          <a:p>
            <a:pPr algn="just"/>
            <a:r>
              <a:rPr lang="ru-RU" dirty="0" smtClean="0"/>
              <a:t>Основное различие между ними состоит в том, что </a:t>
            </a:r>
            <a:r>
              <a:rPr lang="ru-RU" b="1" dirty="0" smtClean="0"/>
              <a:t>функции возвращают результат</a:t>
            </a:r>
            <a:r>
              <a:rPr lang="ru-RU" dirty="0" smtClean="0"/>
              <a:t>. </a:t>
            </a:r>
          </a:p>
          <a:p>
            <a:pPr algn="just"/>
            <a:r>
              <a:rPr lang="ru-RU" dirty="0" smtClean="0"/>
              <a:t>Для того чтобы функция была вызвана и выполнена, ее необходимо использовать в выражении в операторе SQL, например включить в список выражений, возвращаемых оператором SELECT. Процедуры не вырабатывают результат, а для вызова процедуры необходимо использовать оператор CALL. </a:t>
            </a:r>
          </a:p>
          <a:p>
            <a:pPr algn="just"/>
            <a:endParaRPr lang="ru-RU" dirty="0"/>
          </a:p>
        </p:txBody>
      </p:sp>
      <p:sp>
        <p:nvSpPr>
          <p:cNvPr id="4" name="Прямоугольник 3"/>
          <p:cNvSpPr/>
          <p:nvPr/>
        </p:nvSpPr>
        <p:spPr>
          <a:xfrm>
            <a:off x="214282" y="2071678"/>
            <a:ext cx="8572560" cy="2862322"/>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lgn="just"/>
            <a:r>
              <a:rPr lang="ru-RU" dirty="0" smtClean="0"/>
              <a:t>Применения </a:t>
            </a:r>
            <a:r>
              <a:rPr lang="ru-RU" dirty="0" smtClean="0"/>
              <a:t>функций и процедур многообразны и включают как дополнение или изменение функций сервера баз данных, так и реализацию функциональности конкретных прикладных систем:</a:t>
            </a:r>
          </a:p>
          <a:p>
            <a:pPr algn="just"/>
            <a:r>
              <a:rPr lang="ru-RU" dirty="0" smtClean="0"/>
              <a:t>• реализация операций над пользовательскими типами данных; </a:t>
            </a:r>
          </a:p>
          <a:p>
            <a:pPr algn="just"/>
            <a:r>
              <a:rPr lang="ru-RU" dirty="0" smtClean="0"/>
              <a:t>• определение пользовательских агрегатов и оконных функций;</a:t>
            </a:r>
          </a:p>
          <a:p>
            <a:pPr algn="just"/>
            <a:r>
              <a:rPr lang="ru-RU" dirty="0" smtClean="0"/>
              <a:t>• определение триггеров;</a:t>
            </a:r>
          </a:p>
          <a:p>
            <a:pPr algn="just"/>
            <a:r>
              <a:rPr lang="ru-RU" dirty="0" smtClean="0"/>
              <a:t>• обеспечение разграничения доступа для пользователей приложений; </a:t>
            </a:r>
          </a:p>
          <a:p>
            <a:pPr algn="just"/>
            <a:r>
              <a:rPr lang="ru-RU" dirty="0" smtClean="0"/>
              <a:t>• реализация функций приложения, требующих интенсивной работы с базой данных.</a:t>
            </a:r>
          </a:p>
          <a:p>
            <a:pPr algn="just"/>
            <a:r>
              <a:rPr lang="ru-RU" dirty="0" smtClean="0"/>
              <a:t>• и д.р.</a:t>
            </a:r>
            <a:endParaRPr lang="ru-RU" dirty="0"/>
          </a:p>
        </p:txBody>
      </p:sp>
    </p:spTree>
    <p:extLst>
      <p:ext uri="{BB962C8B-B14F-4D97-AF65-F5344CB8AC3E}">
        <p14:creationId xmlns="" xmlns:p14="http://schemas.microsoft.com/office/powerpoint/2010/main" val="156736032"/>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30</a:t>
            </a:fld>
            <a:endParaRPr dirty="0"/>
          </a:p>
        </p:txBody>
      </p:sp>
      <p:sp>
        <p:nvSpPr>
          <p:cNvPr id="2" name="object 2"/>
          <p:cNvSpPr txBox="1">
            <a:spLocks noGrp="1"/>
          </p:cNvSpPr>
          <p:nvPr>
            <p:ph type="title"/>
          </p:nvPr>
        </p:nvSpPr>
        <p:spPr>
          <a:xfrm>
            <a:off x="0" y="357166"/>
            <a:ext cx="9079636" cy="505908"/>
          </a:xfrm>
          <a:prstGeom prst="rect">
            <a:avLst/>
          </a:prstGeom>
        </p:spPr>
        <p:txBody>
          <a:bodyPr vert="horz" wrap="square" lIns="0" tIns="13335" rIns="0" bIns="0" rtlCol="0">
            <a:spAutoFit/>
          </a:bodyPr>
          <a:lstStyle/>
          <a:p>
            <a:pPr marL="12700">
              <a:lnSpc>
                <a:spcPct val="100000"/>
              </a:lnSpc>
              <a:spcBef>
                <a:spcPts val="105"/>
              </a:spcBef>
            </a:pPr>
            <a:r>
              <a:rPr lang="ru-RU" sz="3200" spc="-20" dirty="0">
                <a:solidFill>
                  <a:schemeClr val="bg1"/>
                </a:solidFill>
              </a:rPr>
              <a:t> </a:t>
            </a:r>
            <a:r>
              <a:rPr lang="ru-RU" sz="3200" spc="-20" dirty="0" smtClean="0">
                <a:solidFill>
                  <a:schemeClr val="bg1"/>
                </a:solidFill>
              </a:rPr>
              <a:t>3</a:t>
            </a:r>
            <a:r>
              <a:rPr lang="ru-RU" sz="3200" dirty="0" smtClean="0"/>
              <a:t> </a:t>
            </a:r>
            <a:r>
              <a:rPr lang="ru-RU" sz="3200" dirty="0" smtClean="0"/>
              <a:t>Функции и процедуры на языке SQL </a:t>
            </a:r>
            <a:endParaRPr sz="3200" dirty="0">
              <a:solidFill>
                <a:schemeClr val="bg1"/>
              </a:solidFill>
            </a:endParaRPr>
          </a:p>
        </p:txBody>
      </p:sp>
      <p:sp>
        <p:nvSpPr>
          <p:cNvPr id="8" name="Прямоугольник 7"/>
          <p:cNvSpPr/>
          <p:nvPr/>
        </p:nvSpPr>
        <p:spPr>
          <a:xfrm>
            <a:off x="214282" y="1097805"/>
            <a:ext cx="8715436" cy="646331"/>
          </a:xfrm>
          <a:prstGeom prst="rect">
            <a:avLst/>
          </a:prstGeom>
        </p:spPr>
        <p:txBody>
          <a:bodyPr wrap="square">
            <a:spAutoFit/>
          </a:bodyPr>
          <a:lstStyle/>
          <a:p>
            <a:pPr algn="just"/>
            <a:r>
              <a:rPr lang="ru-RU" dirty="0" smtClean="0"/>
              <a:t>Если в спецификации функции на языке SQL нет указания </a:t>
            </a:r>
            <a:r>
              <a:rPr lang="ru-RU" b="1" dirty="0" smtClean="0"/>
              <a:t>SETOF</a:t>
            </a:r>
            <a:r>
              <a:rPr lang="ru-RU" dirty="0" smtClean="0"/>
              <a:t> (или </a:t>
            </a:r>
            <a:r>
              <a:rPr lang="ru-RU" b="1" dirty="0" smtClean="0"/>
              <a:t>TABLE</a:t>
            </a:r>
            <a:r>
              <a:rPr lang="ru-RU" dirty="0" smtClean="0"/>
              <a:t>), то функция возвращает первую строку </a:t>
            </a:r>
            <a:r>
              <a:rPr lang="ru-RU" dirty="0" smtClean="0"/>
              <a:t>результата:</a:t>
            </a:r>
            <a:endParaRPr lang="ru-RU" dirty="0" smtClean="0"/>
          </a:p>
        </p:txBody>
      </p:sp>
      <p:sp>
        <p:nvSpPr>
          <p:cNvPr id="7" name="Прямоугольник 6">
            <a:extLst>
              <a:ext uri="{FF2B5EF4-FFF2-40B4-BE49-F238E27FC236}">
                <a16:creationId xmlns="" xmlns:a16="http://schemas.microsoft.com/office/drawing/2014/main" id="{10991EAE-971A-4956-9050-8F88E2FE2D2D}"/>
              </a:ext>
            </a:extLst>
          </p:cNvPr>
          <p:cNvSpPr/>
          <p:nvPr/>
        </p:nvSpPr>
        <p:spPr>
          <a:xfrm>
            <a:off x="285720" y="1785926"/>
            <a:ext cx="7500990" cy="2800767"/>
          </a:xfrm>
          <a:prstGeom prst="rect">
            <a:avLst/>
          </a:prstGeom>
          <a:solidFill>
            <a:schemeClr val="accent3">
              <a:lumMod val="20000"/>
              <a:lumOff val="80000"/>
            </a:schemeClr>
          </a:solidFill>
          <a:ln>
            <a:solidFill>
              <a:schemeClr val="tx1"/>
            </a:solidFill>
          </a:ln>
          <a:effectLst>
            <a:outerShdw blurRad="50800" dist="38100" algn="l" rotWithShape="0">
              <a:prstClr val="black">
                <a:alpha val="40000"/>
              </a:prstClr>
            </a:outerShdw>
          </a:effectLst>
        </p:spPr>
        <p:txBody>
          <a:bodyPr wrap="square">
            <a:spAutoFit/>
          </a:bodyPr>
          <a:lstStyle/>
          <a:p>
            <a:pPr algn="just"/>
            <a:r>
              <a:rPr lang="en-US" sz="1600" b="1" dirty="0" smtClean="0"/>
              <a:t>demo=# CREATE OR REPLACE FUNCTION </a:t>
            </a:r>
            <a:r>
              <a:rPr lang="en-US" sz="1600" b="1" dirty="0" err="1" smtClean="0"/>
              <a:t>plane_row</a:t>
            </a:r>
            <a:r>
              <a:rPr lang="en-US" sz="1600" b="1" dirty="0" smtClean="0"/>
              <a:t>() RETURNS </a:t>
            </a:r>
            <a:r>
              <a:rPr lang="en-US" sz="1600" b="1" dirty="0" smtClean="0"/>
              <a:t>airplane</a:t>
            </a:r>
            <a:endParaRPr lang="ru-RU" sz="1600" b="1" dirty="0" smtClean="0"/>
          </a:p>
          <a:p>
            <a:pPr algn="just"/>
            <a:r>
              <a:rPr lang="en-US" sz="1600" b="1" dirty="0" smtClean="0"/>
              <a:t>LANGUAGE </a:t>
            </a:r>
            <a:r>
              <a:rPr lang="en-US" sz="1600" b="1" dirty="0" err="1" smtClean="0"/>
              <a:t>sql</a:t>
            </a:r>
            <a:r>
              <a:rPr lang="en-US" sz="1600" b="1" dirty="0" smtClean="0"/>
              <a:t> AS </a:t>
            </a:r>
            <a:r>
              <a:rPr lang="en-US" sz="1600" b="1" dirty="0" smtClean="0"/>
              <a:t>$$</a:t>
            </a:r>
            <a:endParaRPr lang="ru-RU" sz="1600" b="1" dirty="0" smtClean="0"/>
          </a:p>
          <a:p>
            <a:pPr algn="just"/>
            <a:r>
              <a:rPr lang="en-US" sz="1600" b="1" dirty="0" smtClean="0"/>
              <a:t> </a:t>
            </a:r>
            <a:r>
              <a:rPr lang="ru-RU" sz="1600" b="1" dirty="0" smtClean="0"/>
              <a:t>          </a:t>
            </a:r>
            <a:r>
              <a:rPr lang="en-US" sz="1600" b="1" dirty="0" smtClean="0"/>
              <a:t>SELECT </a:t>
            </a:r>
            <a:r>
              <a:rPr lang="en-US" sz="1600" b="1" dirty="0" smtClean="0"/>
              <a:t>ROW(</a:t>
            </a:r>
            <a:r>
              <a:rPr lang="en-US" sz="1600" b="1" dirty="0" err="1" smtClean="0"/>
              <a:t>aircraft_code</a:t>
            </a:r>
            <a:r>
              <a:rPr lang="en-US" sz="1600" b="1" dirty="0" smtClean="0"/>
              <a:t>, model)::</a:t>
            </a:r>
            <a:r>
              <a:rPr lang="en-US" sz="1600" b="1" dirty="0" smtClean="0"/>
              <a:t>airplane</a:t>
            </a:r>
            <a:endParaRPr lang="ru-RU" sz="1600" b="1" dirty="0" smtClean="0"/>
          </a:p>
          <a:p>
            <a:pPr algn="just"/>
            <a:r>
              <a:rPr lang="en-US" sz="1600" b="1" dirty="0" smtClean="0"/>
              <a:t> </a:t>
            </a:r>
            <a:r>
              <a:rPr lang="ru-RU" sz="1600" b="1" dirty="0" smtClean="0"/>
              <a:t>          </a:t>
            </a:r>
            <a:r>
              <a:rPr lang="en-US" sz="1600" b="1" dirty="0" smtClean="0"/>
              <a:t>FROM </a:t>
            </a:r>
            <a:r>
              <a:rPr lang="en-US" sz="1600" b="1" dirty="0" smtClean="0"/>
              <a:t>aircrafts; </a:t>
            </a:r>
            <a:endParaRPr lang="ru-RU" sz="1600" b="1" dirty="0" smtClean="0"/>
          </a:p>
          <a:p>
            <a:pPr algn="just"/>
            <a:r>
              <a:rPr lang="en-US" sz="1600" b="1" dirty="0" smtClean="0"/>
              <a:t>$$; </a:t>
            </a:r>
            <a:endParaRPr lang="ru-RU" sz="1600" b="1" dirty="0" smtClean="0"/>
          </a:p>
          <a:p>
            <a:pPr algn="just"/>
            <a:r>
              <a:rPr lang="en-US" sz="1600" b="1" dirty="0" smtClean="0"/>
              <a:t>CREATE FUNCTION</a:t>
            </a:r>
            <a:endParaRPr lang="ru-RU" sz="1600" b="1" dirty="0" smtClean="0"/>
          </a:p>
          <a:p>
            <a:pPr algn="just"/>
            <a:r>
              <a:rPr lang="en-US" sz="1600" b="1" dirty="0" smtClean="0"/>
              <a:t>demo</a:t>
            </a:r>
            <a:r>
              <a:rPr lang="en-US" sz="1600" b="1" dirty="0" smtClean="0"/>
              <a:t>=# SELECT * FROM </a:t>
            </a:r>
            <a:r>
              <a:rPr lang="en-US" sz="1600" b="1" dirty="0" err="1" smtClean="0"/>
              <a:t>plane_row</a:t>
            </a:r>
            <a:r>
              <a:rPr lang="en-US" sz="1600" b="1" dirty="0" smtClean="0"/>
              <a:t>();</a:t>
            </a:r>
            <a:endParaRPr lang="ru-RU" sz="1600" b="1" dirty="0" smtClean="0"/>
          </a:p>
          <a:p>
            <a:pPr algn="just"/>
            <a:r>
              <a:rPr lang="ru-RU" sz="1600" b="1" dirty="0" smtClean="0"/>
              <a:t>   </a:t>
            </a:r>
            <a:r>
              <a:rPr lang="en-US" sz="1600" b="1" dirty="0" smtClean="0"/>
              <a:t>code </a:t>
            </a:r>
            <a:r>
              <a:rPr lang="en-US" sz="1600" b="1" dirty="0" smtClean="0"/>
              <a:t>| </a:t>
            </a:r>
            <a:r>
              <a:rPr lang="ru-RU" sz="1600" b="1" dirty="0" smtClean="0"/>
              <a:t>             </a:t>
            </a:r>
            <a:r>
              <a:rPr lang="en-US" sz="1600" b="1" dirty="0" smtClean="0"/>
              <a:t>model</a:t>
            </a:r>
            <a:endParaRPr lang="ru-RU" sz="1600" b="1" dirty="0" smtClean="0"/>
          </a:p>
          <a:p>
            <a:pPr algn="just"/>
            <a:r>
              <a:rPr lang="en-US" sz="1600" b="1" dirty="0" smtClean="0"/>
              <a:t>-----------+--------------------------</a:t>
            </a:r>
            <a:endParaRPr lang="ru-RU" sz="1600" b="1" dirty="0" smtClean="0"/>
          </a:p>
          <a:p>
            <a:pPr algn="just"/>
            <a:r>
              <a:rPr lang="ru-RU" sz="1600" b="1" dirty="0" smtClean="0"/>
              <a:t>   </a:t>
            </a:r>
            <a:r>
              <a:rPr lang="en-US" sz="1600" b="1" dirty="0" smtClean="0"/>
              <a:t>773</a:t>
            </a:r>
            <a:r>
              <a:rPr lang="ru-RU" sz="1600" b="1" dirty="0" smtClean="0"/>
              <a:t>    </a:t>
            </a:r>
            <a:r>
              <a:rPr lang="en-US" sz="1600" b="1" dirty="0" smtClean="0"/>
              <a:t>| </a:t>
            </a:r>
            <a:r>
              <a:rPr lang="ru-RU" sz="1600" b="1" dirty="0" smtClean="0"/>
              <a:t>Боинг 777-300 </a:t>
            </a:r>
            <a:endParaRPr lang="ru-RU" sz="1600" b="1" dirty="0" smtClean="0"/>
          </a:p>
          <a:p>
            <a:pPr algn="just"/>
            <a:r>
              <a:rPr lang="ru-RU" sz="1600" b="1" dirty="0" smtClean="0"/>
              <a:t>(</a:t>
            </a:r>
            <a:r>
              <a:rPr lang="ru-RU" sz="1600" b="1" dirty="0" smtClean="0"/>
              <a:t>1 </a:t>
            </a:r>
            <a:r>
              <a:rPr lang="en-US" sz="1600" b="1" dirty="0" smtClean="0"/>
              <a:t>row) </a:t>
            </a:r>
            <a:endParaRPr lang="ru-RU" sz="1700" b="1" dirty="0"/>
          </a:p>
        </p:txBody>
      </p:sp>
      <p:sp>
        <p:nvSpPr>
          <p:cNvPr id="9" name="Прямоугольник 8"/>
          <p:cNvSpPr/>
          <p:nvPr/>
        </p:nvSpPr>
        <p:spPr>
          <a:xfrm>
            <a:off x="214282" y="4657563"/>
            <a:ext cx="8643998" cy="1200329"/>
          </a:xfrm>
          <a:prstGeom prst="rect">
            <a:avLst/>
          </a:prstGeom>
        </p:spPr>
        <p:txBody>
          <a:bodyPr wrap="square">
            <a:spAutoFit/>
          </a:bodyPr>
          <a:lstStyle/>
          <a:p>
            <a:pPr algn="just"/>
            <a:r>
              <a:rPr lang="ru-RU" dirty="0" smtClean="0"/>
              <a:t>Применение функций, написанных на языке SQL, предоставляет возможность для вынесения запросов из кода приложения, а также может быть полезно как инструмент ограничения </a:t>
            </a:r>
            <a:r>
              <a:rPr lang="ru-RU" dirty="0" smtClean="0"/>
              <a:t>доступа, однако </a:t>
            </a:r>
            <a:r>
              <a:rPr lang="ru-RU" dirty="0" smtClean="0"/>
              <a:t>некоторые виды функций, например </a:t>
            </a:r>
            <a:r>
              <a:rPr lang="ru-RU" b="1" dirty="0" smtClean="0"/>
              <a:t>функции триггеров, на SQL писать нельзя. </a:t>
            </a:r>
            <a:endParaRPr lang="ru-RU" b="1" dirty="0"/>
          </a:p>
        </p:txBody>
      </p:sp>
      <p:sp>
        <p:nvSpPr>
          <p:cNvPr id="10" name="Прямоугольник 9"/>
          <p:cNvSpPr/>
          <p:nvPr/>
        </p:nvSpPr>
        <p:spPr>
          <a:xfrm>
            <a:off x="3857620" y="2857496"/>
            <a:ext cx="5072098" cy="3416320"/>
          </a:xfrm>
          <a:prstGeom prst="rect">
            <a:avLst/>
          </a:prstGeom>
          <a:solidFill>
            <a:schemeClr val="accent5">
              <a:lumMod val="20000"/>
              <a:lumOff val="80000"/>
            </a:schemeClr>
          </a:solidFill>
          <a:ln>
            <a:solidFill>
              <a:schemeClr val="tx1"/>
            </a:solidFill>
          </a:ln>
        </p:spPr>
        <p:txBody>
          <a:bodyPr wrap="square">
            <a:spAutoFit/>
          </a:bodyPr>
          <a:lstStyle/>
          <a:p>
            <a:pPr algn="just"/>
            <a:r>
              <a:rPr lang="ru-RU" dirty="0" smtClean="0"/>
              <a:t>Важная особенность функций на языке SQL состоит в том, что в ряде случаев оптимизатор может подставлять тела таких функции в запрос, в котором они </a:t>
            </a:r>
            <a:r>
              <a:rPr lang="ru-RU" dirty="0" smtClean="0"/>
              <a:t>вызываются. Для </a:t>
            </a:r>
            <a:r>
              <a:rPr lang="ru-RU" dirty="0" smtClean="0"/>
              <a:t>этого функция должна содержать единственный оператор </a:t>
            </a:r>
            <a:r>
              <a:rPr lang="ru-RU" b="1" dirty="0" smtClean="0"/>
              <a:t>SELECT</a:t>
            </a:r>
            <a:r>
              <a:rPr lang="ru-RU" dirty="0" smtClean="0"/>
              <a:t> и должна быть объявлена как </a:t>
            </a:r>
            <a:r>
              <a:rPr lang="ru-RU" b="1" dirty="0" smtClean="0"/>
              <a:t>SECURITY </a:t>
            </a:r>
            <a:r>
              <a:rPr lang="ru-RU" b="1" dirty="0" smtClean="0"/>
              <a:t>INVOKE</a:t>
            </a:r>
            <a:r>
              <a:rPr lang="ru-RU" dirty="0" smtClean="0"/>
              <a:t>R. Кроме </a:t>
            </a:r>
            <a:r>
              <a:rPr lang="ru-RU" dirty="0" smtClean="0"/>
              <a:t>того, функция, возвращающая множество строк, должна быть объявлена как </a:t>
            </a:r>
            <a:r>
              <a:rPr lang="ru-RU" b="1" dirty="0" smtClean="0"/>
              <a:t>STABLE</a:t>
            </a:r>
            <a:r>
              <a:rPr lang="ru-RU" dirty="0" smtClean="0"/>
              <a:t> или </a:t>
            </a:r>
            <a:r>
              <a:rPr lang="ru-RU" b="1" dirty="0" smtClean="0"/>
              <a:t>IMMUTABLE</a:t>
            </a:r>
            <a:r>
              <a:rPr lang="ru-RU" dirty="0" smtClean="0"/>
              <a:t>, а скалярным функциям нельзя обращаться к таблицам и содержать предложения </a:t>
            </a:r>
            <a:r>
              <a:rPr lang="ru-RU" b="1" dirty="0" smtClean="0"/>
              <a:t>FROM</a:t>
            </a:r>
            <a:r>
              <a:rPr lang="ru-RU" dirty="0" smtClean="0"/>
              <a:t>,</a:t>
            </a:r>
            <a:r>
              <a:rPr lang="ru-RU" b="1" dirty="0" smtClean="0"/>
              <a:t> GROUP BY</a:t>
            </a:r>
            <a:r>
              <a:rPr lang="ru-RU" dirty="0" smtClean="0"/>
              <a:t>,</a:t>
            </a:r>
            <a:r>
              <a:rPr lang="ru-RU" b="1" dirty="0" smtClean="0"/>
              <a:t> ORDER BY </a:t>
            </a:r>
            <a:r>
              <a:rPr lang="ru-RU" dirty="0" smtClean="0"/>
              <a:t>и т. </a:t>
            </a:r>
            <a:r>
              <a:rPr lang="ru-RU" dirty="0" smtClean="0"/>
              <a:t>п.</a:t>
            </a:r>
            <a:endParaRPr lang="ru-RU" dirty="0"/>
          </a:p>
        </p:txBody>
      </p:sp>
    </p:spTree>
    <p:extLst>
      <p:ext uri="{BB962C8B-B14F-4D97-AF65-F5344CB8AC3E}">
        <p14:creationId xmlns="" xmlns:p14="http://schemas.microsoft.com/office/powerpoint/2010/main" val="8566963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EA4E3CA9-9124-45B4-BD0B-EB3968ABB0A0}"/>
              </a:ext>
            </a:extLst>
          </p:cNvPr>
          <p:cNvSpPr>
            <a:spLocks noGrp="1"/>
          </p:cNvSpPr>
          <p:nvPr>
            <p:ph type="title"/>
          </p:nvPr>
        </p:nvSpPr>
        <p:spPr>
          <a:xfrm>
            <a:off x="685800" y="2514600"/>
            <a:ext cx="8229600" cy="1252728"/>
          </a:xfrm>
        </p:spPr>
        <p:txBody>
          <a:bodyPr/>
          <a:lstStyle/>
          <a:p>
            <a:r>
              <a:rPr lang="ru-RU" dirty="0">
                <a:solidFill>
                  <a:schemeClr val="tx1"/>
                </a:solidFill>
              </a:rPr>
              <a:t>Спасибо за внимание!</a:t>
            </a:r>
          </a:p>
        </p:txBody>
      </p:sp>
    </p:spTree>
    <p:extLst>
      <p:ext uri="{BB962C8B-B14F-4D97-AF65-F5344CB8AC3E}">
        <p14:creationId xmlns="" xmlns:p14="http://schemas.microsoft.com/office/powerpoint/2010/main" val="643531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4</a:t>
            </a:fld>
            <a:endParaRPr dirty="0"/>
          </a:p>
        </p:txBody>
      </p:sp>
      <p:sp>
        <p:nvSpPr>
          <p:cNvPr id="2" name="object 2"/>
          <p:cNvSpPr txBox="1">
            <a:spLocks noGrp="1"/>
          </p:cNvSpPr>
          <p:nvPr>
            <p:ph type="title"/>
          </p:nvPr>
        </p:nvSpPr>
        <p:spPr>
          <a:xfrm>
            <a:off x="285720" y="690948"/>
            <a:ext cx="8572560" cy="875240"/>
          </a:xfrm>
          <a:prstGeom prst="rect">
            <a:avLst/>
          </a:prstGeom>
        </p:spPr>
        <p:txBody>
          <a:bodyPr vert="horz" wrap="square" lIns="0" tIns="13335" rIns="0" bIns="0" rtlCol="0">
            <a:spAutoFit/>
          </a:bodyPr>
          <a:lstStyle/>
          <a:p>
            <a:pPr marL="12700">
              <a:spcBef>
                <a:spcPts val="105"/>
              </a:spcBef>
            </a:pPr>
            <a:r>
              <a:rPr lang="ru-RU" sz="3200" spc="-20" dirty="0" smtClean="0">
                <a:solidFill>
                  <a:schemeClr val="bg1"/>
                </a:solidFill>
                <a:latin typeface="+mn-lt"/>
              </a:rPr>
              <a:t>1 </a:t>
            </a:r>
            <a:r>
              <a:rPr lang="ru-RU" sz="3200" dirty="0" smtClean="0"/>
              <a:t>Хранимые </a:t>
            </a:r>
            <a:r>
              <a:rPr lang="ru-RU" sz="3200" dirty="0" smtClean="0"/>
              <a:t>подпрограммы (продолжение) </a:t>
            </a:r>
            <a:r>
              <a:rPr lang="ru-RU" sz="2800" dirty="0">
                <a:latin typeface="+mn-lt"/>
              </a:rPr>
              <a:t/>
            </a:r>
            <a:br>
              <a:rPr lang="ru-RU" sz="2800" dirty="0">
                <a:latin typeface="+mn-lt"/>
              </a:rPr>
            </a:br>
            <a:endParaRPr sz="2400" dirty="0">
              <a:solidFill>
                <a:schemeClr val="bg1"/>
              </a:solidFill>
              <a:latin typeface="+mn-lt"/>
            </a:endParaRPr>
          </a:p>
        </p:txBody>
      </p:sp>
      <p:sp>
        <p:nvSpPr>
          <p:cNvPr id="9" name="Прямоугольник 8">
            <a:extLst>
              <a:ext uri="{FF2B5EF4-FFF2-40B4-BE49-F238E27FC236}">
                <a16:creationId xmlns="" xmlns:a16="http://schemas.microsoft.com/office/drawing/2014/main" id="{FC99698A-488B-4859-99CF-B717A7D5BD19}"/>
              </a:ext>
            </a:extLst>
          </p:cNvPr>
          <p:cNvSpPr/>
          <p:nvPr/>
        </p:nvSpPr>
        <p:spPr>
          <a:xfrm>
            <a:off x="214282" y="2000240"/>
            <a:ext cx="8643998" cy="3139321"/>
          </a:xfrm>
          <a:prstGeom prst="rect">
            <a:avLst/>
          </a:prstGeom>
        </p:spPr>
        <p:txBody>
          <a:bodyPr wrap="square">
            <a:spAutoFit/>
          </a:bodyPr>
          <a:lstStyle/>
          <a:p>
            <a:pPr algn="just"/>
            <a:r>
              <a:rPr lang="ru-RU" dirty="0" smtClean="0"/>
              <a:t>Хранимые процедуры и функции выполняются в рамках процессов сервера БД и поэтому могут выполняться более эффективно, чем код в программе-клиенте. </a:t>
            </a:r>
          </a:p>
          <a:p>
            <a:pPr algn="just"/>
            <a:r>
              <a:rPr lang="ru-RU" sz="3600" b="1" dirty="0" smtClean="0">
                <a:solidFill>
                  <a:srgbClr val="FF0000"/>
                </a:solidFill>
              </a:rPr>
              <a:t>+</a:t>
            </a:r>
            <a:r>
              <a:rPr lang="ru-RU" b="1" dirty="0" smtClean="0"/>
              <a:t> нет необходимости в пересылке данных по сети</a:t>
            </a:r>
            <a:r>
              <a:rPr lang="ru-RU" dirty="0" smtClean="0"/>
              <a:t>. </a:t>
            </a:r>
          </a:p>
          <a:p>
            <a:pPr algn="just"/>
            <a:r>
              <a:rPr lang="ru-RU" sz="3600" b="1" dirty="0" smtClean="0">
                <a:solidFill>
                  <a:srgbClr val="FF0000"/>
                </a:solidFill>
              </a:rPr>
              <a:t>– </a:t>
            </a:r>
            <a:r>
              <a:rPr lang="ru-RU" b="1" dirty="0" smtClean="0"/>
              <a:t>применение функций может существенно изменить поведение сервера баз данных (например, при массовом применении триггеров);</a:t>
            </a:r>
          </a:p>
          <a:p>
            <a:pPr algn="just"/>
            <a:r>
              <a:rPr lang="ru-RU" b="1" dirty="0" smtClean="0"/>
              <a:t>          плохо продуманное использование функций, определенных пользователем, может фактически блокировать работу оптимизатора.</a:t>
            </a:r>
          </a:p>
          <a:p>
            <a:pPr algn="just"/>
            <a:endParaRPr lang="ru-RU" sz="3600" dirty="0"/>
          </a:p>
        </p:txBody>
      </p:sp>
    </p:spTree>
    <p:extLst>
      <p:ext uri="{BB962C8B-B14F-4D97-AF65-F5344CB8AC3E}">
        <p14:creationId xmlns="" xmlns:p14="http://schemas.microsoft.com/office/powerpoint/2010/main" val="156736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5</a:t>
            </a:fld>
            <a:endParaRPr dirty="0"/>
          </a:p>
        </p:txBody>
      </p:sp>
      <p:sp>
        <p:nvSpPr>
          <p:cNvPr id="2" name="object 2"/>
          <p:cNvSpPr txBox="1">
            <a:spLocks noGrp="1"/>
          </p:cNvSpPr>
          <p:nvPr>
            <p:ph type="title"/>
          </p:nvPr>
        </p:nvSpPr>
        <p:spPr>
          <a:xfrm>
            <a:off x="285720" y="696372"/>
            <a:ext cx="8572560" cy="875240"/>
          </a:xfrm>
          <a:prstGeom prst="rect">
            <a:avLst/>
          </a:prstGeom>
        </p:spPr>
        <p:txBody>
          <a:bodyPr vert="horz" wrap="square" lIns="0" tIns="13335" rIns="0" bIns="0" rtlCol="0">
            <a:spAutoFit/>
          </a:bodyPr>
          <a:lstStyle/>
          <a:p>
            <a:pPr marL="12700">
              <a:spcBef>
                <a:spcPts val="105"/>
              </a:spcBef>
            </a:pPr>
            <a:r>
              <a:rPr lang="ru-RU" sz="3200" spc="-20" dirty="0">
                <a:solidFill>
                  <a:schemeClr val="bg1"/>
                </a:solidFill>
                <a:latin typeface="+mn-lt"/>
              </a:rPr>
              <a:t>1 </a:t>
            </a:r>
            <a:r>
              <a:rPr lang="ru-RU" sz="3200" dirty="0" smtClean="0"/>
              <a:t>Хранимые подпрограммы (продолжение) </a:t>
            </a:r>
            <a:r>
              <a:rPr lang="ru-RU" sz="2800" dirty="0">
                <a:latin typeface="+mn-lt"/>
              </a:rPr>
              <a:t/>
            </a:r>
            <a:br>
              <a:rPr lang="ru-RU" sz="2800" dirty="0">
                <a:latin typeface="+mn-lt"/>
              </a:rPr>
            </a:br>
            <a:endParaRPr sz="2400" dirty="0">
              <a:solidFill>
                <a:schemeClr val="bg1"/>
              </a:solidFill>
              <a:latin typeface="+mn-lt"/>
            </a:endParaRPr>
          </a:p>
        </p:txBody>
      </p:sp>
      <p:sp>
        <p:nvSpPr>
          <p:cNvPr id="9" name="Прямоугольник 8">
            <a:extLst>
              <a:ext uri="{FF2B5EF4-FFF2-40B4-BE49-F238E27FC236}">
                <a16:creationId xmlns="" xmlns:a16="http://schemas.microsoft.com/office/drawing/2014/main" id="{FC99698A-488B-4859-99CF-B717A7D5BD19}"/>
              </a:ext>
            </a:extLst>
          </p:cNvPr>
          <p:cNvSpPr/>
          <p:nvPr/>
        </p:nvSpPr>
        <p:spPr>
          <a:xfrm>
            <a:off x="285720" y="2214554"/>
            <a:ext cx="8643998" cy="4390193"/>
          </a:xfrm>
          <a:prstGeom prst="rect">
            <a:avLst/>
          </a:prstGeom>
        </p:spPr>
        <p:txBody>
          <a:bodyPr wrap="square">
            <a:spAutoFit/>
          </a:bodyPr>
          <a:lstStyle/>
          <a:p>
            <a:pPr algn="just"/>
            <a:r>
              <a:rPr lang="ru-RU" b="1" dirty="0" smtClean="0">
                <a:solidFill>
                  <a:srgbClr val="FF0000"/>
                </a:solidFill>
              </a:rPr>
              <a:t>Негативные последствия применения функций и процедур могут возникать по следующим причинам: </a:t>
            </a:r>
          </a:p>
          <a:p>
            <a:pPr algn="just"/>
            <a:r>
              <a:rPr lang="ru-RU" b="1" dirty="0" smtClean="0"/>
              <a:t>Раздельное выполнение подзапросов. </a:t>
            </a:r>
            <a:r>
              <a:rPr lang="ru-RU" dirty="0" smtClean="0"/>
              <a:t>Существенная часть работы оптимизатора запросов состоит в изменении порядка выполнения операций, указанных в запросе, например вложенные запросы могут преобразовываться в операцию соединения. Однако подзапрос, размещенный внутри функции, оптимизируется и выполняется отдельно от основного запроса, в котором использована функция. </a:t>
            </a:r>
          </a:p>
          <a:p>
            <a:pPr algn="just"/>
            <a:r>
              <a:rPr lang="ru-RU" b="1" dirty="0" smtClean="0"/>
              <a:t>Побочные эффекты функций.</a:t>
            </a:r>
            <a:r>
              <a:rPr lang="ru-RU" dirty="0" smtClean="0"/>
              <a:t> Возможности перестройки планов существенно сокращаются, если использованные в запросе функции не обладают некоторыми необходимыми свойствами, например изменяют состояние базы данных. </a:t>
            </a:r>
            <a:r>
              <a:rPr lang="ru-RU" b="1" dirty="0" smtClean="0"/>
              <a:t>Недоступность оценок стоимости. </a:t>
            </a:r>
            <a:r>
              <a:rPr lang="ru-RU" dirty="0" smtClean="0"/>
              <a:t>Если при определении функции не указаны параметры, описывающие стоимость ее выполнения, оптимизатор не может правильно оценить эту стоимость. Во многих случаях стоимость существенно зависит от значений параметров вызова функции, поэтому даже явное указание коэффициентов в определении функции оказывается не очень полезным.</a:t>
            </a:r>
            <a:endParaRPr lang="ru-RU" dirty="0"/>
          </a:p>
        </p:txBody>
      </p:sp>
    </p:spTree>
    <p:extLst>
      <p:ext uri="{BB962C8B-B14F-4D97-AF65-F5344CB8AC3E}">
        <p14:creationId xmlns="" xmlns:p14="http://schemas.microsoft.com/office/powerpoint/2010/main" val="156736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6</a:t>
            </a:fld>
            <a:endParaRPr dirty="0"/>
          </a:p>
        </p:txBody>
      </p:sp>
      <p:sp>
        <p:nvSpPr>
          <p:cNvPr id="2" name="object 2"/>
          <p:cNvSpPr txBox="1">
            <a:spLocks noGrp="1"/>
          </p:cNvSpPr>
          <p:nvPr>
            <p:ph type="title"/>
          </p:nvPr>
        </p:nvSpPr>
        <p:spPr>
          <a:xfrm>
            <a:off x="214282" y="690948"/>
            <a:ext cx="8715436" cy="875240"/>
          </a:xfrm>
          <a:prstGeom prst="rect">
            <a:avLst/>
          </a:prstGeom>
        </p:spPr>
        <p:txBody>
          <a:bodyPr vert="horz" wrap="square" lIns="0" tIns="13335" rIns="0" bIns="0" rtlCol="0">
            <a:spAutoFit/>
          </a:bodyPr>
          <a:lstStyle/>
          <a:p>
            <a:pPr marL="12700">
              <a:spcBef>
                <a:spcPts val="105"/>
              </a:spcBef>
            </a:pPr>
            <a:r>
              <a:rPr lang="ru-RU" sz="3200" spc="-20" dirty="0">
                <a:solidFill>
                  <a:schemeClr val="bg1"/>
                </a:solidFill>
                <a:latin typeface="+mn-lt"/>
              </a:rPr>
              <a:t>1 </a:t>
            </a:r>
            <a:r>
              <a:rPr lang="ru-RU" sz="3200" dirty="0" smtClean="0"/>
              <a:t>Хранимые подпрограммы (продолжение)  </a:t>
            </a:r>
            <a:r>
              <a:rPr lang="ru-RU" sz="2800" dirty="0">
                <a:latin typeface="+mn-lt"/>
              </a:rPr>
              <a:t/>
            </a:r>
            <a:br>
              <a:rPr lang="ru-RU" sz="2800" dirty="0">
                <a:latin typeface="+mn-lt"/>
              </a:rPr>
            </a:br>
            <a:endParaRPr sz="2400" dirty="0">
              <a:solidFill>
                <a:schemeClr val="bg1"/>
              </a:solidFill>
              <a:latin typeface="+mn-lt"/>
            </a:endParaRPr>
          </a:p>
        </p:txBody>
      </p:sp>
      <p:sp>
        <p:nvSpPr>
          <p:cNvPr id="9" name="Прямоугольник 8">
            <a:extLst>
              <a:ext uri="{FF2B5EF4-FFF2-40B4-BE49-F238E27FC236}">
                <a16:creationId xmlns="" xmlns:a16="http://schemas.microsoft.com/office/drawing/2014/main" id="{FC99698A-488B-4859-99CF-B717A7D5BD19}"/>
              </a:ext>
            </a:extLst>
          </p:cNvPr>
          <p:cNvSpPr/>
          <p:nvPr/>
        </p:nvSpPr>
        <p:spPr>
          <a:xfrm>
            <a:off x="285720" y="1785926"/>
            <a:ext cx="8643998" cy="1477328"/>
          </a:xfrm>
          <a:prstGeom prst="rect">
            <a:avLst/>
          </a:prstGeom>
        </p:spPr>
        <p:txBody>
          <a:bodyPr wrap="square">
            <a:spAutoFit/>
          </a:bodyPr>
          <a:lstStyle/>
          <a:p>
            <a:pPr algn="just"/>
            <a:r>
              <a:rPr lang="ru-RU" dirty="0" smtClean="0"/>
              <a:t>Вызов функции всегда выполняется для некоторого запроса клиентского приложения, поэтому действие функции ограничено этим запросом, даже если внутри функции выполняется несколько операторов SQL или вызываются другие функции. </a:t>
            </a:r>
            <a:r>
              <a:rPr lang="ru-RU" b="1" dirty="0" smtClean="0"/>
              <a:t>В теле функции нельзя использовать операторы управления транзакциями</a:t>
            </a:r>
            <a:r>
              <a:rPr lang="ru-RU" dirty="0" smtClean="0"/>
              <a:t>. </a:t>
            </a:r>
            <a:endParaRPr lang="ru-RU" dirty="0"/>
          </a:p>
        </p:txBody>
      </p:sp>
      <p:sp>
        <p:nvSpPr>
          <p:cNvPr id="8" name="Прямоугольник 7"/>
          <p:cNvSpPr/>
          <p:nvPr/>
        </p:nvSpPr>
        <p:spPr>
          <a:xfrm>
            <a:off x="357158" y="3214686"/>
            <a:ext cx="8501122" cy="923330"/>
          </a:xfrm>
          <a:prstGeom prst="rect">
            <a:avLst/>
          </a:prstGeom>
        </p:spPr>
        <p:txBody>
          <a:bodyPr wrap="square">
            <a:spAutoFit/>
          </a:bodyPr>
          <a:lstStyle/>
          <a:p>
            <a:pPr algn="just"/>
            <a:r>
              <a:rPr lang="ru-RU" dirty="0" smtClean="0"/>
              <a:t>В отличие от функций </a:t>
            </a:r>
            <a:r>
              <a:rPr lang="ru-RU" b="1" dirty="0" smtClean="0">
                <a:solidFill>
                  <a:srgbClr val="FF0000"/>
                </a:solidFill>
              </a:rPr>
              <a:t>процедуры вызываются </a:t>
            </a:r>
            <a:r>
              <a:rPr lang="ru-RU" dirty="0" smtClean="0"/>
              <a:t>оператором </a:t>
            </a:r>
            <a:r>
              <a:rPr lang="ru-RU" b="1" dirty="0" smtClean="0">
                <a:solidFill>
                  <a:srgbClr val="FF0000"/>
                </a:solidFill>
              </a:rPr>
              <a:t>CALL</a:t>
            </a:r>
            <a:r>
              <a:rPr lang="ru-RU" dirty="0" smtClean="0"/>
              <a:t> </a:t>
            </a:r>
            <a:r>
              <a:rPr lang="ru-RU" b="1" dirty="0" smtClean="0"/>
              <a:t>и могут управлять транзакциями</a:t>
            </a:r>
            <a:r>
              <a:rPr lang="ru-RU" dirty="0" smtClean="0"/>
              <a:t>, если только оператор вызова сам не находится внутри транзакции. </a:t>
            </a:r>
            <a:endParaRPr lang="ru-RU" dirty="0"/>
          </a:p>
        </p:txBody>
      </p:sp>
      <p:sp>
        <p:nvSpPr>
          <p:cNvPr id="10" name="Прямоугольник 9"/>
          <p:cNvSpPr/>
          <p:nvPr/>
        </p:nvSpPr>
        <p:spPr>
          <a:xfrm>
            <a:off x="357158" y="4143380"/>
            <a:ext cx="8429684" cy="923330"/>
          </a:xfrm>
          <a:prstGeom prst="rect">
            <a:avLst/>
          </a:prstGeom>
        </p:spPr>
        <p:txBody>
          <a:bodyPr wrap="square">
            <a:spAutoFit/>
          </a:bodyPr>
          <a:lstStyle/>
          <a:p>
            <a:pPr algn="just"/>
            <a:r>
              <a:rPr lang="ru-RU" dirty="0" smtClean="0"/>
              <a:t>В отличие от методов объектов в традиционных языках программирования </a:t>
            </a:r>
            <a:r>
              <a:rPr lang="ru-RU" b="1" dirty="0" smtClean="0"/>
              <a:t>функции (и процедуры) не могут сохранять никакие значения во внутренних переменных </a:t>
            </a:r>
            <a:r>
              <a:rPr lang="ru-RU" dirty="0" smtClean="0"/>
              <a:t>между разными вызовами одной и той же или различных </a:t>
            </a:r>
            <a:r>
              <a:rPr lang="ru-RU" b="1" dirty="0" smtClean="0"/>
              <a:t>функций</a:t>
            </a:r>
            <a:r>
              <a:rPr lang="ru-RU" dirty="0" smtClean="0"/>
              <a:t>. </a:t>
            </a:r>
            <a:endParaRPr lang="ru-RU" dirty="0"/>
          </a:p>
        </p:txBody>
      </p:sp>
    </p:spTree>
    <p:extLst>
      <p:ext uri="{BB962C8B-B14F-4D97-AF65-F5344CB8AC3E}">
        <p14:creationId xmlns="" xmlns:p14="http://schemas.microsoft.com/office/powerpoint/2010/main" val="156736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7</a:t>
            </a:fld>
            <a:endParaRPr dirty="0"/>
          </a:p>
        </p:txBody>
      </p:sp>
      <p:sp>
        <p:nvSpPr>
          <p:cNvPr id="2" name="object 2"/>
          <p:cNvSpPr txBox="1">
            <a:spLocks noGrp="1"/>
          </p:cNvSpPr>
          <p:nvPr>
            <p:ph type="title"/>
          </p:nvPr>
        </p:nvSpPr>
        <p:spPr>
          <a:xfrm>
            <a:off x="841994" y="690948"/>
            <a:ext cx="7730534" cy="875240"/>
          </a:xfrm>
          <a:prstGeom prst="rect">
            <a:avLst/>
          </a:prstGeom>
        </p:spPr>
        <p:txBody>
          <a:bodyPr vert="horz" wrap="square" lIns="0" tIns="13335" rIns="0" bIns="0" rtlCol="0">
            <a:spAutoFit/>
          </a:bodyPr>
          <a:lstStyle/>
          <a:p>
            <a:pPr marL="12700">
              <a:spcBef>
                <a:spcPts val="105"/>
              </a:spcBef>
            </a:pPr>
            <a:r>
              <a:rPr lang="ru-RU" sz="3200" spc="-20" dirty="0">
                <a:solidFill>
                  <a:schemeClr val="bg1"/>
                </a:solidFill>
                <a:latin typeface="+mn-lt"/>
              </a:rPr>
              <a:t>1 </a:t>
            </a:r>
            <a:r>
              <a:rPr lang="ru-RU" sz="3200" dirty="0" smtClean="0"/>
              <a:t>Хранимые подпрограммы </a:t>
            </a:r>
            <a:r>
              <a:rPr lang="ru-RU" sz="2800" dirty="0" smtClean="0"/>
              <a:t>(продолжение) </a:t>
            </a:r>
            <a:r>
              <a:rPr lang="ru-RU" sz="2800" dirty="0">
                <a:latin typeface="+mn-lt"/>
              </a:rPr>
              <a:t/>
            </a:r>
            <a:br>
              <a:rPr lang="ru-RU" sz="2800" dirty="0">
                <a:latin typeface="+mn-lt"/>
              </a:rPr>
            </a:br>
            <a:endParaRPr sz="2400" dirty="0">
              <a:solidFill>
                <a:schemeClr val="bg1"/>
              </a:solidFill>
              <a:latin typeface="+mn-lt"/>
            </a:endParaRPr>
          </a:p>
        </p:txBody>
      </p:sp>
      <p:sp>
        <p:nvSpPr>
          <p:cNvPr id="10" name="Прямоугольник 9"/>
          <p:cNvSpPr/>
          <p:nvPr/>
        </p:nvSpPr>
        <p:spPr>
          <a:xfrm>
            <a:off x="214282" y="2143116"/>
            <a:ext cx="8643998" cy="2862322"/>
          </a:xfrm>
          <a:prstGeom prst="rect">
            <a:avLst/>
          </a:prstGeom>
        </p:spPr>
        <p:txBody>
          <a:bodyPr wrap="square">
            <a:spAutoFit/>
          </a:bodyPr>
          <a:lstStyle/>
          <a:p>
            <a:pPr algn="just"/>
            <a:r>
              <a:rPr lang="ru-RU" dirty="0" smtClean="0"/>
              <a:t>• Функции с пометкой </a:t>
            </a:r>
            <a:r>
              <a:rPr lang="ru-RU" b="1" dirty="0" smtClean="0"/>
              <a:t>IMMUTABLE</a:t>
            </a:r>
            <a:r>
              <a:rPr lang="ru-RU" dirty="0" smtClean="0"/>
              <a:t> должны возвращать значения, зависящие только от их параметров, но не от содержимого БД или других значений (например, от времени), и не могут модифицировать БД. </a:t>
            </a:r>
          </a:p>
          <a:p>
            <a:pPr algn="just"/>
            <a:r>
              <a:rPr lang="ru-RU" dirty="0" smtClean="0"/>
              <a:t>• Функции, помеченные как </a:t>
            </a:r>
            <a:r>
              <a:rPr lang="ru-RU" b="1" dirty="0" smtClean="0"/>
              <a:t>STABLE</a:t>
            </a:r>
            <a:r>
              <a:rPr lang="ru-RU" dirty="0" smtClean="0"/>
              <a:t>, обязаны возвращать одни и те же значения при совпадающих значениях параметров и состояниях БД, но не могут зависеть от других значений и не могут модифицировать БД.</a:t>
            </a:r>
          </a:p>
          <a:p>
            <a:pPr algn="just"/>
            <a:r>
              <a:rPr lang="ru-RU" dirty="0" smtClean="0"/>
              <a:t>• Функции, для которых какие-либо из этих условий не выполнены, помечаются как </a:t>
            </a:r>
            <a:r>
              <a:rPr lang="ru-RU" b="1" dirty="0" smtClean="0"/>
              <a:t>VOLATILE</a:t>
            </a:r>
            <a:r>
              <a:rPr lang="ru-RU" dirty="0" smtClean="0"/>
              <a:t>. Если в запросе присутствуют такие функции, оптимизатор может применять только трансформации плана, не изменяющие контекст (параметры и состояние БД),  в котором выполняются эти функции. </a:t>
            </a:r>
            <a:endParaRPr lang="ru-RU" dirty="0"/>
          </a:p>
        </p:txBody>
      </p:sp>
      <p:sp>
        <p:nvSpPr>
          <p:cNvPr id="11" name="Прямоугольник 10"/>
          <p:cNvSpPr/>
          <p:nvPr/>
        </p:nvSpPr>
        <p:spPr>
          <a:xfrm>
            <a:off x="214282" y="1500174"/>
            <a:ext cx="8715436" cy="646331"/>
          </a:xfrm>
          <a:prstGeom prst="rect">
            <a:avLst/>
          </a:prstGeom>
        </p:spPr>
        <p:txBody>
          <a:bodyPr wrap="square">
            <a:spAutoFit/>
          </a:bodyPr>
          <a:lstStyle/>
          <a:p>
            <a:r>
              <a:rPr lang="ru-RU" dirty="0" smtClean="0"/>
              <a:t>Зависимость результата выполнения функции от контекста описывается свойствами изменчивости. </a:t>
            </a:r>
            <a:endParaRPr lang="ru-RU" dirty="0"/>
          </a:p>
        </p:txBody>
      </p:sp>
      <p:sp>
        <p:nvSpPr>
          <p:cNvPr id="5" name="Овальная выноска 4"/>
          <p:cNvSpPr/>
          <p:nvPr/>
        </p:nvSpPr>
        <p:spPr>
          <a:xfrm>
            <a:off x="1785918" y="500042"/>
            <a:ext cx="6000792" cy="1270709"/>
          </a:xfrm>
          <a:prstGeom prst="wedgeEllipseCallout">
            <a:avLst>
              <a:gd name="adj1" fmla="val -15498"/>
              <a:gd name="adj2" fmla="val 8959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ysClr val="windowText" lastClr="000000"/>
                </a:solidFill>
              </a:rPr>
              <a:t>Если значения параметров такой функции известны на этапе планирования, она может быть вычислена планировщиком еще до выполнения запроса.</a:t>
            </a:r>
            <a:endParaRPr lang="ru-RU" sz="1600" dirty="0">
              <a:solidFill>
                <a:sysClr val="windowText" lastClr="000000"/>
              </a:solidFill>
            </a:endParaRPr>
          </a:p>
        </p:txBody>
      </p:sp>
      <p:sp>
        <p:nvSpPr>
          <p:cNvPr id="13" name="Овальная выноска 12"/>
          <p:cNvSpPr/>
          <p:nvPr/>
        </p:nvSpPr>
        <p:spPr>
          <a:xfrm>
            <a:off x="357158" y="3429000"/>
            <a:ext cx="8429684" cy="1928826"/>
          </a:xfrm>
          <a:prstGeom prst="wedgeEllipseCallout">
            <a:avLst>
              <a:gd name="adj1" fmla="val -11639"/>
              <a:gd name="adj2" fmla="val -6180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При определении STABLE подчеркивается, что одно и то же значение возвращается в пределах одного запроса. Если такая функция вызывается (с одинаковыми параметрами) несколько раз в одном запросе, оптимизатор может использовать результаты первого вызова вместо повторного выполнения функции. </a:t>
            </a:r>
            <a:endParaRPr lang="ru-RU" sz="1600" dirty="0">
              <a:solidFill>
                <a:schemeClr val="tx1"/>
              </a:solidFill>
            </a:endParaRPr>
          </a:p>
        </p:txBody>
      </p:sp>
    </p:spTree>
    <p:extLst>
      <p:ext uri="{BB962C8B-B14F-4D97-AF65-F5344CB8AC3E}">
        <p14:creationId xmlns="" xmlns:p14="http://schemas.microsoft.com/office/powerpoint/2010/main" val="15673603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214282" y="3714752"/>
            <a:ext cx="4357718" cy="2677656"/>
          </a:xfrm>
          <a:prstGeom prst="rect">
            <a:avLst/>
          </a:prstGeom>
          <a:solidFill>
            <a:schemeClr val="accent1">
              <a:lumMod val="40000"/>
              <a:lumOff val="60000"/>
            </a:schemeClr>
          </a:solidFill>
          <a:ln>
            <a:solidFill>
              <a:schemeClr val="tx1"/>
            </a:solidFill>
          </a:ln>
        </p:spPr>
        <p:txBody>
          <a:bodyPr wrap="square">
            <a:spAutoFit/>
          </a:bodyPr>
          <a:lstStyle/>
          <a:p>
            <a:r>
              <a:rPr lang="en-US" sz="1400" b="1" dirty="0" smtClean="0"/>
              <a:t>demo=# CREATE FUNCTION never()</a:t>
            </a:r>
            <a:r>
              <a:rPr lang="ru-RU" sz="1400" b="1" dirty="0" smtClean="0"/>
              <a:t>  </a:t>
            </a:r>
            <a:r>
              <a:rPr lang="en-US" sz="1400" b="1" dirty="0" smtClean="0"/>
              <a:t>RETURNS </a:t>
            </a:r>
            <a:r>
              <a:rPr lang="en-US" sz="1400" b="1" dirty="0" err="1" smtClean="0"/>
              <a:t>boolean</a:t>
            </a:r>
            <a:r>
              <a:rPr lang="en-US" sz="1400" b="1" dirty="0" smtClean="0"/>
              <a:t> </a:t>
            </a:r>
            <a:endParaRPr lang="ru-RU" sz="1400" b="1" dirty="0" smtClean="0"/>
          </a:p>
          <a:p>
            <a:r>
              <a:rPr lang="en-US" sz="1400" b="1" dirty="0" smtClean="0"/>
              <a:t>LANGUAGE </a:t>
            </a:r>
            <a:r>
              <a:rPr lang="en-US" sz="1400" b="1" dirty="0" err="1" smtClean="0"/>
              <a:t>plpgsql</a:t>
            </a:r>
            <a:r>
              <a:rPr lang="en-US" sz="1400" b="1" dirty="0" smtClean="0"/>
              <a:t> IMMUTABLE AS $$ </a:t>
            </a:r>
            <a:endParaRPr lang="ru-RU" sz="1400" b="1" dirty="0" smtClean="0"/>
          </a:p>
          <a:p>
            <a:r>
              <a:rPr lang="en-US" sz="1400" b="1" dirty="0" smtClean="0"/>
              <a:t>BEGIN </a:t>
            </a:r>
            <a:endParaRPr lang="ru-RU" sz="1400" b="1" dirty="0" smtClean="0"/>
          </a:p>
          <a:p>
            <a:r>
              <a:rPr lang="ru-RU" sz="1400" b="1" dirty="0" smtClean="0"/>
              <a:t>          </a:t>
            </a:r>
            <a:r>
              <a:rPr lang="en-US" sz="1400" b="1" dirty="0" smtClean="0"/>
              <a:t>RETURN false; </a:t>
            </a:r>
            <a:endParaRPr lang="ru-RU" sz="1400" b="1" dirty="0" smtClean="0"/>
          </a:p>
          <a:p>
            <a:r>
              <a:rPr lang="en-US" sz="1400" b="1" dirty="0" smtClean="0"/>
              <a:t>END; </a:t>
            </a:r>
            <a:endParaRPr lang="ru-RU" sz="1400" b="1" dirty="0" smtClean="0"/>
          </a:p>
          <a:p>
            <a:r>
              <a:rPr lang="en-US" sz="1400" b="1" dirty="0" smtClean="0"/>
              <a:t>$$; </a:t>
            </a:r>
            <a:endParaRPr lang="ru-RU" sz="1400" b="1" dirty="0" smtClean="0"/>
          </a:p>
          <a:p>
            <a:r>
              <a:rPr lang="en-US" sz="1400" b="1" dirty="0" smtClean="0"/>
              <a:t>CREATE FUNCTION </a:t>
            </a:r>
            <a:endParaRPr lang="ru-RU" sz="1400" b="1" dirty="0" smtClean="0"/>
          </a:p>
          <a:p>
            <a:r>
              <a:rPr lang="en-US" sz="1400" b="1" dirty="0" smtClean="0"/>
              <a:t>demo=# EXPLAIN (costs off) </a:t>
            </a:r>
            <a:endParaRPr lang="ru-RU" sz="1400" b="1" dirty="0" smtClean="0"/>
          </a:p>
          <a:p>
            <a:r>
              <a:rPr lang="en-US" sz="1400" b="1" dirty="0" smtClean="0"/>
              <a:t>SELECT * FROM aircrafts WHERE never(); </a:t>
            </a:r>
            <a:endParaRPr lang="ru-RU" sz="1400" b="1" dirty="0" smtClean="0"/>
          </a:p>
          <a:p>
            <a:r>
              <a:rPr lang="ru-RU" sz="1400" b="1" dirty="0" smtClean="0"/>
              <a:t>	</a:t>
            </a:r>
            <a:r>
              <a:rPr lang="en-US" sz="1400" b="1" dirty="0" smtClean="0"/>
              <a:t>QUERY PLAN </a:t>
            </a:r>
            <a:endParaRPr lang="ru-RU" sz="1400" b="1" dirty="0" smtClean="0"/>
          </a:p>
          <a:p>
            <a:pPr algn="ctr"/>
            <a:r>
              <a:rPr lang="en-US" sz="1400" b="1" dirty="0" smtClean="0"/>
              <a:t>-------------------------- </a:t>
            </a:r>
            <a:endParaRPr lang="ru-RU" sz="1400" b="1" dirty="0" smtClean="0"/>
          </a:p>
          <a:p>
            <a:r>
              <a:rPr lang="en-US" sz="1400" b="1" dirty="0" smtClean="0"/>
              <a:t>Result One-Time Filter: false </a:t>
            </a:r>
            <a:endParaRPr lang="ru-RU" sz="1400" b="1"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8</a:t>
            </a:fld>
            <a:endParaRPr dirty="0"/>
          </a:p>
        </p:txBody>
      </p:sp>
      <p:sp>
        <p:nvSpPr>
          <p:cNvPr id="2" name="object 2"/>
          <p:cNvSpPr txBox="1">
            <a:spLocks noGrp="1"/>
          </p:cNvSpPr>
          <p:nvPr>
            <p:ph type="title"/>
          </p:nvPr>
        </p:nvSpPr>
        <p:spPr>
          <a:xfrm>
            <a:off x="714348" y="357166"/>
            <a:ext cx="7812441" cy="875240"/>
          </a:xfrm>
          <a:prstGeom prst="rect">
            <a:avLst/>
          </a:prstGeom>
        </p:spPr>
        <p:txBody>
          <a:bodyPr vert="horz" wrap="square" lIns="0" tIns="13335" rIns="0" bIns="0" rtlCol="0">
            <a:spAutoFit/>
          </a:bodyPr>
          <a:lstStyle/>
          <a:p>
            <a:pPr marL="12700">
              <a:spcBef>
                <a:spcPts val="105"/>
              </a:spcBef>
            </a:pPr>
            <a:r>
              <a:rPr lang="ru-RU" sz="3200" spc="-20" dirty="0">
                <a:solidFill>
                  <a:schemeClr val="bg1"/>
                </a:solidFill>
                <a:latin typeface="+mn-lt"/>
              </a:rPr>
              <a:t>1 </a:t>
            </a:r>
            <a:r>
              <a:rPr lang="ru-RU" sz="3200" dirty="0" smtClean="0"/>
              <a:t>Хранимые подпрограммы (продолжение) </a:t>
            </a:r>
            <a:r>
              <a:rPr lang="ru-RU" sz="2800" dirty="0">
                <a:latin typeface="+mn-lt"/>
              </a:rPr>
              <a:t/>
            </a:r>
            <a:br>
              <a:rPr lang="ru-RU" sz="2800" dirty="0">
                <a:latin typeface="+mn-lt"/>
              </a:rPr>
            </a:br>
            <a:endParaRPr sz="2400" dirty="0">
              <a:solidFill>
                <a:schemeClr val="bg1"/>
              </a:solidFill>
              <a:latin typeface="+mn-lt"/>
            </a:endParaRPr>
          </a:p>
        </p:txBody>
      </p:sp>
      <p:sp>
        <p:nvSpPr>
          <p:cNvPr id="11" name="Прямоугольник 10"/>
          <p:cNvSpPr/>
          <p:nvPr/>
        </p:nvSpPr>
        <p:spPr>
          <a:xfrm>
            <a:off x="214282" y="880102"/>
            <a:ext cx="8715436" cy="1477328"/>
          </a:xfrm>
          <a:prstGeom prst="rect">
            <a:avLst/>
          </a:prstGeom>
        </p:spPr>
        <p:txBody>
          <a:bodyPr wrap="square">
            <a:spAutoFit/>
          </a:bodyPr>
          <a:lstStyle/>
          <a:p>
            <a:pPr algn="just"/>
            <a:r>
              <a:rPr lang="ru-RU" dirty="0" smtClean="0"/>
              <a:t>Разницу в том, какие трансформации плана запроса, содержащего вызов функции, может применить оптимизатор, показано в примере: создадим функцию без параметров, возвращающую ложное значение, и проверим планы выполнения запросов с условием фильтрации, включающем вызов этой функции. </a:t>
            </a:r>
          </a:p>
          <a:p>
            <a:pPr algn="ctr"/>
            <a:endParaRPr lang="ru-RU" dirty="0"/>
          </a:p>
        </p:txBody>
      </p:sp>
      <p:sp>
        <p:nvSpPr>
          <p:cNvPr id="4" name="Прямоугольник 3"/>
          <p:cNvSpPr/>
          <p:nvPr/>
        </p:nvSpPr>
        <p:spPr>
          <a:xfrm>
            <a:off x="4643438" y="2748503"/>
            <a:ext cx="4214842" cy="1323439"/>
          </a:xfrm>
          <a:prstGeom prst="rect">
            <a:avLst/>
          </a:prstGeom>
          <a:solidFill>
            <a:schemeClr val="accent5">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lgn="just"/>
            <a:r>
              <a:rPr lang="ru-RU" sz="1600" dirty="0" smtClean="0"/>
              <a:t>При смене категории изменчивости на </a:t>
            </a:r>
            <a:r>
              <a:rPr lang="ru-RU" sz="1600" b="1" dirty="0" smtClean="0"/>
              <a:t>STABLE</a:t>
            </a:r>
            <a:r>
              <a:rPr lang="ru-RU" sz="1600" dirty="0" smtClean="0"/>
              <a:t> оптимизатор включает в план выполнения запроса доступ к таблице, но при фильтрации функция будет вызвана однократно: </a:t>
            </a:r>
          </a:p>
        </p:txBody>
      </p:sp>
      <p:sp>
        <p:nvSpPr>
          <p:cNvPr id="15" name="Прямоугольник 14"/>
          <p:cNvSpPr/>
          <p:nvPr/>
        </p:nvSpPr>
        <p:spPr>
          <a:xfrm>
            <a:off x="4643438" y="4071942"/>
            <a:ext cx="4214842" cy="2031325"/>
          </a:xfrm>
          <a:prstGeom prst="rect">
            <a:avLst/>
          </a:prstGeom>
          <a:solidFill>
            <a:schemeClr val="accent5">
              <a:lumMod val="40000"/>
              <a:lumOff val="60000"/>
            </a:schemeClr>
          </a:solidFill>
          <a:ln>
            <a:solidFill>
              <a:schemeClr val="tx1"/>
            </a:solidFill>
          </a:ln>
        </p:spPr>
        <p:txBody>
          <a:bodyPr wrap="square">
            <a:spAutoFit/>
          </a:bodyPr>
          <a:lstStyle/>
          <a:p>
            <a:pPr algn="just"/>
            <a:r>
              <a:rPr lang="en-US" sz="1400" b="1" dirty="0" smtClean="0"/>
              <a:t>demo=# ALTER FUNCTION never STABLE; </a:t>
            </a:r>
            <a:endParaRPr lang="ru-RU" sz="1400" b="1" dirty="0" smtClean="0"/>
          </a:p>
          <a:p>
            <a:pPr algn="just"/>
            <a:r>
              <a:rPr lang="en-US" sz="1400" b="1" dirty="0" smtClean="0"/>
              <a:t>ALTER FUNCTION </a:t>
            </a:r>
            <a:endParaRPr lang="ru-RU" sz="1400" b="1" dirty="0" smtClean="0"/>
          </a:p>
          <a:p>
            <a:pPr algn="just"/>
            <a:r>
              <a:rPr lang="en-US" sz="1400" b="1" dirty="0" smtClean="0"/>
              <a:t>demo=# EXPLAIN (costs off) </a:t>
            </a:r>
            <a:endParaRPr lang="ru-RU" sz="1400" b="1" dirty="0" smtClean="0"/>
          </a:p>
          <a:p>
            <a:pPr algn="just"/>
            <a:r>
              <a:rPr lang="en-US" sz="1400" b="1" dirty="0" smtClean="0"/>
              <a:t>SELECT * FROM aircrafts WHERE never(); </a:t>
            </a:r>
            <a:endParaRPr lang="ru-RU" sz="1400" b="1" dirty="0" smtClean="0"/>
          </a:p>
          <a:p>
            <a:pPr algn="just"/>
            <a:r>
              <a:rPr lang="ru-RU" sz="1400" b="1" dirty="0" smtClean="0"/>
              <a:t>	             </a:t>
            </a:r>
            <a:r>
              <a:rPr lang="en-US" sz="1400" b="1" dirty="0" smtClean="0"/>
              <a:t>QUERY PLAN </a:t>
            </a:r>
            <a:endParaRPr lang="ru-RU" sz="1400" b="1" dirty="0" smtClean="0"/>
          </a:p>
          <a:p>
            <a:pPr algn="ctr"/>
            <a:r>
              <a:rPr lang="en-US" sz="1400" b="1" dirty="0" smtClean="0"/>
              <a:t>------------------------------------- </a:t>
            </a:r>
            <a:endParaRPr lang="ru-RU" sz="1400" b="1" dirty="0" smtClean="0"/>
          </a:p>
          <a:p>
            <a:pPr algn="just"/>
            <a:r>
              <a:rPr lang="en-US" sz="1400" b="1" dirty="0" smtClean="0"/>
              <a:t>Result </a:t>
            </a:r>
            <a:endParaRPr lang="ru-RU" sz="1400" b="1" dirty="0" smtClean="0"/>
          </a:p>
          <a:p>
            <a:pPr algn="just"/>
            <a:r>
              <a:rPr lang="ru-RU" sz="1400" b="1" dirty="0" smtClean="0"/>
              <a:t>      </a:t>
            </a:r>
            <a:r>
              <a:rPr lang="en-US" sz="1400" b="1" dirty="0" smtClean="0"/>
              <a:t>One-Time Filter: never()</a:t>
            </a:r>
            <a:endParaRPr lang="ru-RU" sz="1400" b="1" dirty="0" smtClean="0"/>
          </a:p>
          <a:p>
            <a:pPr algn="just"/>
            <a:r>
              <a:rPr lang="ru-RU" sz="1400" b="1" dirty="0" smtClean="0"/>
              <a:t>      </a:t>
            </a:r>
            <a:r>
              <a:rPr lang="en-US" sz="1400" b="1" dirty="0" smtClean="0"/>
              <a:t>-&gt; </a:t>
            </a:r>
            <a:r>
              <a:rPr lang="en-US" sz="1400" b="1" dirty="0" err="1" smtClean="0"/>
              <a:t>Seq</a:t>
            </a:r>
            <a:r>
              <a:rPr lang="en-US" sz="1400" b="1" dirty="0" smtClean="0"/>
              <a:t> Scan on </a:t>
            </a:r>
            <a:r>
              <a:rPr lang="en-US" sz="1400" b="1" dirty="0" err="1" smtClean="0"/>
              <a:t>aircrafts_data</a:t>
            </a:r>
            <a:r>
              <a:rPr lang="en-US" sz="1400" b="1" dirty="0" smtClean="0"/>
              <a:t> ml</a:t>
            </a:r>
            <a:endParaRPr lang="ru-RU" sz="1400" b="1" dirty="0"/>
          </a:p>
        </p:txBody>
      </p:sp>
      <p:sp>
        <p:nvSpPr>
          <p:cNvPr id="16" name="Прямоугольник 15"/>
          <p:cNvSpPr/>
          <p:nvPr/>
        </p:nvSpPr>
        <p:spPr>
          <a:xfrm>
            <a:off x="214282" y="2145092"/>
            <a:ext cx="2928926" cy="1569660"/>
          </a:xfrm>
          <a:prstGeom prst="rect">
            <a:avLst/>
          </a:prstGeom>
          <a:solidFill>
            <a:schemeClr val="accent1">
              <a:lumMod val="40000"/>
              <a:lumOff val="6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lgn="just"/>
            <a:r>
              <a:rPr lang="ru-RU" sz="1600" dirty="0" smtClean="0"/>
              <a:t>Если функция создана с пометкой </a:t>
            </a:r>
            <a:r>
              <a:rPr lang="ru-RU" sz="1600" b="1" dirty="0" smtClean="0"/>
              <a:t>IMMUTABLE</a:t>
            </a:r>
            <a:r>
              <a:rPr lang="ru-RU" sz="1600" dirty="0" smtClean="0"/>
              <a:t>, фильтрация выполняется на этапе планирования и при выполнении запроса доступ к таблице не требуется:</a:t>
            </a:r>
            <a:endParaRPr lang="ru-RU" sz="1600" dirty="0"/>
          </a:p>
        </p:txBody>
      </p:sp>
      <p:sp>
        <p:nvSpPr>
          <p:cNvPr id="17" name="Прямоугольник 16"/>
          <p:cNvSpPr/>
          <p:nvPr/>
        </p:nvSpPr>
        <p:spPr>
          <a:xfrm>
            <a:off x="214282" y="928670"/>
            <a:ext cx="4071966" cy="1200329"/>
          </a:xfrm>
          <a:prstGeom prst="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txBody>
          <a:bodyPr wrap="square">
            <a:spAutoFit/>
          </a:bodyPr>
          <a:lstStyle/>
          <a:p>
            <a:pPr algn="just"/>
            <a:r>
              <a:rPr lang="ru-RU" dirty="0" smtClean="0"/>
              <a:t>при пометке </a:t>
            </a:r>
            <a:r>
              <a:rPr lang="ru-RU" b="1" dirty="0" smtClean="0"/>
              <a:t>VOLATILE</a:t>
            </a:r>
            <a:r>
              <a:rPr lang="ru-RU" dirty="0" smtClean="0"/>
              <a:t> оптимизатор вынужден запланировать вызов функции для каждой строки результата:</a:t>
            </a:r>
          </a:p>
        </p:txBody>
      </p:sp>
      <p:sp>
        <p:nvSpPr>
          <p:cNvPr id="18" name="Прямоугольник 17"/>
          <p:cNvSpPr/>
          <p:nvPr/>
        </p:nvSpPr>
        <p:spPr>
          <a:xfrm>
            <a:off x="4286248" y="928670"/>
            <a:ext cx="4572032" cy="1815882"/>
          </a:xfrm>
          <a:prstGeom prst="rect">
            <a:avLst/>
          </a:prstGeom>
          <a:solidFill>
            <a:schemeClr val="accent3">
              <a:lumMod val="20000"/>
              <a:lumOff val="80000"/>
            </a:schemeClr>
          </a:solidFill>
          <a:ln>
            <a:solidFill>
              <a:schemeClr val="tx1"/>
            </a:solidFill>
          </a:ln>
        </p:spPr>
        <p:txBody>
          <a:bodyPr wrap="square">
            <a:spAutoFit/>
          </a:bodyPr>
          <a:lstStyle/>
          <a:p>
            <a:pPr algn="just"/>
            <a:r>
              <a:rPr lang="en-US" sz="1400" b="1" dirty="0" smtClean="0"/>
              <a:t>demo=# ALTER FUNCTION never VOLATILE; ALTER FUNCTION</a:t>
            </a:r>
            <a:endParaRPr lang="ru-RU" sz="1400" b="1" dirty="0" smtClean="0"/>
          </a:p>
          <a:p>
            <a:pPr algn="just"/>
            <a:r>
              <a:rPr lang="en-US" sz="1400" b="1" dirty="0" smtClean="0"/>
              <a:t>demo=# EXPLAIN (costs off) </a:t>
            </a:r>
            <a:endParaRPr lang="ru-RU" sz="1400" b="1" dirty="0" smtClean="0"/>
          </a:p>
          <a:p>
            <a:pPr algn="just"/>
            <a:r>
              <a:rPr lang="en-US" sz="1400" b="1" dirty="0" smtClean="0"/>
              <a:t>SELECT * FROM aircrafts WHERE never(); </a:t>
            </a:r>
            <a:r>
              <a:rPr lang="ru-RU" sz="1400" b="1" dirty="0" smtClean="0"/>
              <a:t>	</a:t>
            </a:r>
            <a:r>
              <a:rPr lang="en-US" sz="1400" b="1" dirty="0" smtClean="0"/>
              <a:t>QUERY PLAN </a:t>
            </a:r>
            <a:endParaRPr lang="ru-RU" sz="1400" b="1" dirty="0" smtClean="0"/>
          </a:p>
          <a:p>
            <a:pPr algn="ctr"/>
            <a:r>
              <a:rPr lang="en-US" sz="1400" b="1" dirty="0" smtClean="0"/>
              <a:t>------------------------------- </a:t>
            </a:r>
            <a:endParaRPr lang="ru-RU" sz="1400" b="1" dirty="0" smtClean="0"/>
          </a:p>
          <a:p>
            <a:pPr algn="just"/>
            <a:r>
              <a:rPr lang="en-US" sz="1400" b="1" dirty="0" err="1" smtClean="0"/>
              <a:t>Seq</a:t>
            </a:r>
            <a:r>
              <a:rPr lang="en-US" sz="1400" b="1" dirty="0" smtClean="0"/>
              <a:t> Scan on </a:t>
            </a:r>
            <a:r>
              <a:rPr lang="en-US" sz="1400" b="1" dirty="0" err="1" smtClean="0"/>
              <a:t>aircrafts_data</a:t>
            </a:r>
            <a:r>
              <a:rPr lang="en-US" sz="1400" b="1" dirty="0" smtClean="0"/>
              <a:t> ml </a:t>
            </a:r>
            <a:endParaRPr lang="ru-RU" sz="1400" b="1" dirty="0" smtClean="0"/>
          </a:p>
          <a:p>
            <a:pPr algn="just"/>
            <a:r>
              <a:rPr lang="ru-RU" sz="1400" b="1" dirty="0" smtClean="0"/>
              <a:t>      </a:t>
            </a:r>
            <a:r>
              <a:rPr lang="en-US" sz="1400" b="1" dirty="0" smtClean="0"/>
              <a:t>Filter: never()</a:t>
            </a:r>
            <a:endParaRPr lang="ru-RU" sz="1400" b="1" dirty="0"/>
          </a:p>
        </p:txBody>
      </p:sp>
      <p:sp>
        <p:nvSpPr>
          <p:cNvPr id="12" name="Стрелка вниз 11"/>
          <p:cNvSpPr/>
          <p:nvPr/>
        </p:nvSpPr>
        <p:spPr>
          <a:xfrm>
            <a:off x="2357422" y="3500438"/>
            <a:ext cx="500066"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Стрелка вниз 12"/>
          <p:cNvSpPr/>
          <p:nvPr/>
        </p:nvSpPr>
        <p:spPr>
          <a:xfrm rot="16386013">
            <a:off x="3978090" y="1971883"/>
            <a:ext cx="500066" cy="285752"/>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Стрелка вниз 18"/>
          <p:cNvSpPr/>
          <p:nvPr/>
        </p:nvSpPr>
        <p:spPr>
          <a:xfrm>
            <a:off x="8001024" y="3857628"/>
            <a:ext cx="500066" cy="285752"/>
          </a:xfrm>
          <a:prstGeom prst="down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 xmlns:p14="http://schemas.microsoft.com/office/powerpoint/2010/main" val="15673603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checkerboard(across)">
                                      <p:cBhvr>
                                        <p:cTn id="43" dur="500"/>
                                        <p:tgtEl>
                                          <p:spTgt spid="13"/>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checkerboard(across)">
                                      <p:cBhvr>
                                        <p:cTn id="46" dur="500"/>
                                        <p:tgtEl>
                                          <p:spTgt spid="12"/>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checkerboard(across)">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15" grpId="0" animBg="1"/>
      <p:bldP spid="16" grpId="0" animBg="1"/>
      <p:bldP spid="17" grpId="0" animBg="1"/>
      <p:bldP spid="18" grpId="0" animBg="1"/>
      <p:bldP spid="12" grpId="0" animBg="1"/>
      <p:bldP spid="13"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9</a:t>
            </a:fld>
            <a:endParaRPr dirty="0"/>
          </a:p>
        </p:txBody>
      </p:sp>
      <p:sp>
        <p:nvSpPr>
          <p:cNvPr id="2" name="object 2"/>
          <p:cNvSpPr txBox="1">
            <a:spLocks noGrp="1"/>
          </p:cNvSpPr>
          <p:nvPr>
            <p:ph type="title"/>
          </p:nvPr>
        </p:nvSpPr>
        <p:spPr>
          <a:xfrm>
            <a:off x="714348" y="482058"/>
            <a:ext cx="7715304" cy="875240"/>
          </a:xfrm>
          <a:prstGeom prst="rect">
            <a:avLst/>
          </a:prstGeom>
        </p:spPr>
        <p:txBody>
          <a:bodyPr vert="horz" wrap="square" lIns="0" tIns="13335" rIns="0" bIns="0" rtlCol="0">
            <a:spAutoFit/>
          </a:bodyPr>
          <a:lstStyle/>
          <a:p>
            <a:pPr marL="12700">
              <a:spcBef>
                <a:spcPts val="105"/>
              </a:spcBef>
            </a:pPr>
            <a:r>
              <a:rPr lang="ru-RU" sz="3200" spc="-20" dirty="0">
                <a:solidFill>
                  <a:schemeClr val="bg1"/>
                </a:solidFill>
                <a:latin typeface="+mn-lt"/>
              </a:rPr>
              <a:t>1 </a:t>
            </a:r>
            <a:r>
              <a:rPr lang="ru-RU" sz="3200" dirty="0" smtClean="0"/>
              <a:t>Хранимые подпрограммы (продолжение) </a:t>
            </a:r>
            <a:r>
              <a:rPr lang="ru-RU" sz="2800" dirty="0">
                <a:latin typeface="+mn-lt"/>
              </a:rPr>
              <a:t/>
            </a:r>
            <a:br>
              <a:rPr lang="ru-RU" sz="2800" dirty="0">
                <a:latin typeface="+mn-lt"/>
              </a:rPr>
            </a:br>
            <a:endParaRPr sz="2400" dirty="0">
              <a:solidFill>
                <a:schemeClr val="bg1"/>
              </a:solidFill>
              <a:latin typeface="+mn-lt"/>
            </a:endParaRPr>
          </a:p>
        </p:txBody>
      </p:sp>
      <p:sp>
        <p:nvSpPr>
          <p:cNvPr id="9" name="Прямоугольник 8">
            <a:extLst>
              <a:ext uri="{FF2B5EF4-FFF2-40B4-BE49-F238E27FC236}">
                <a16:creationId xmlns="" xmlns:a16="http://schemas.microsoft.com/office/drawing/2014/main" id="{FC99698A-488B-4859-99CF-B717A7D5BD19}"/>
              </a:ext>
            </a:extLst>
          </p:cNvPr>
          <p:cNvSpPr/>
          <p:nvPr/>
        </p:nvSpPr>
        <p:spPr>
          <a:xfrm>
            <a:off x="214282" y="1142984"/>
            <a:ext cx="8643998" cy="923330"/>
          </a:xfrm>
          <a:prstGeom prst="rect">
            <a:avLst/>
          </a:prstGeom>
        </p:spPr>
        <p:txBody>
          <a:bodyPr wrap="square">
            <a:spAutoFit/>
          </a:bodyPr>
          <a:lstStyle/>
          <a:p>
            <a:pPr algn="just"/>
            <a:r>
              <a:rPr lang="ru-RU" dirty="0" smtClean="0"/>
              <a:t>В системе </a:t>
            </a:r>
            <a:r>
              <a:rPr lang="ru-RU" dirty="0" err="1" smtClean="0"/>
              <a:t>PostgreSQL</a:t>
            </a:r>
            <a:r>
              <a:rPr lang="ru-RU" dirty="0" smtClean="0"/>
              <a:t> тело подпрограммы может быть записано на любом из языков программирования, известных серверу баз данных во время выполнения оператора, создающего функцию или процедуру.</a:t>
            </a:r>
            <a:endParaRPr lang="ru-RU" dirty="0"/>
          </a:p>
        </p:txBody>
      </p:sp>
      <p:sp>
        <p:nvSpPr>
          <p:cNvPr id="10" name="Прямоугольник 9"/>
          <p:cNvSpPr/>
          <p:nvPr/>
        </p:nvSpPr>
        <p:spPr>
          <a:xfrm>
            <a:off x="214282" y="2071678"/>
            <a:ext cx="8429684" cy="923330"/>
          </a:xfrm>
          <a:prstGeom prst="rect">
            <a:avLst/>
          </a:prstGeom>
        </p:spPr>
        <p:txBody>
          <a:bodyPr wrap="square">
            <a:spAutoFit/>
          </a:bodyPr>
          <a:lstStyle/>
          <a:p>
            <a:pPr algn="just"/>
            <a:r>
              <a:rPr lang="ru-RU" dirty="0" smtClean="0"/>
              <a:t>Все функции и процедуры, независимо от того, на каком языке программирования они написаны, должны быть специфицированы оператором языка </a:t>
            </a:r>
            <a:r>
              <a:rPr lang="ru-RU" b="1" dirty="0" smtClean="0"/>
              <a:t>SQL CREATE FUNCTION </a:t>
            </a:r>
            <a:r>
              <a:rPr lang="ru-RU" dirty="0" smtClean="0"/>
              <a:t>или </a:t>
            </a:r>
            <a:r>
              <a:rPr lang="ru-RU" b="1" dirty="0" smtClean="0"/>
              <a:t>CREATE PROCEDURE</a:t>
            </a:r>
            <a:r>
              <a:rPr lang="ru-RU" dirty="0" smtClean="0"/>
              <a:t>.</a:t>
            </a:r>
            <a:endParaRPr lang="ru-RU" dirty="0"/>
          </a:p>
        </p:txBody>
      </p:sp>
      <p:sp>
        <p:nvSpPr>
          <p:cNvPr id="7" name="Прямоугольник 6"/>
          <p:cNvSpPr/>
          <p:nvPr/>
        </p:nvSpPr>
        <p:spPr>
          <a:xfrm>
            <a:off x="214282" y="3071810"/>
            <a:ext cx="8643998" cy="1754326"/>
          </a:xfrm>
          <a:prstGeom prst="rect">
            <a:avLst/>
          </a:prstGeom>
        </p:spPr>
        <p:txBody>
          <a:bodyPr wrap="square">
            <a:spAutoFit/>
          </a:bodyPr>
          <a:lstStyle/>
          <a:p>
            <a:pPr algn="just"/>
            <a:r>
              <a:rPr lang="ru-RU" dirty="0" smtClean="0"/>
              <a:t>Операторы </a:t>
            </a:r>
            <a:r>
              <a:rPr lang="ru-RU" b="1" dirty="0" smtClean="0"/>
              <a:t>SQL CREATE FUNCTION </a:t>
            </a:r>
            <a:r>
              <a:rPr lang="ru-RU" dirty="0" smtClean="0"/>
              <a:t>или </a:t>
            </a:r>
            <a:r>
              <a:rPr lang="ru-RU" b="1" dirty="0" smtClean="0"/>
              <a:t>CREATE PROCEDURE </a:t>
            </a:r>
            <a:r>
              <a:rPr lang="ru-RU" dirty="0" smtClean="0"/>
              <a:t>содержат тело функции или указание файла, из которого оно может быть загружено. Тело функции, если оно включено в оператор </a:t>
            </a:r>
            <a:r>
              <a:rPr lang="ru-RU" b="1" dirty="0" smtClean="0"/>
              <a:t>CREATE</a:t>
            </a:r>
            <a:r>
              <a:rPr lang="ru-RU" dirty="0" smtClean="0"/>
              <a:t>, записывается в виде константы, заключенной в кавычки. Кавычки могут быть необходимы и в теле функции; чтобы избежать их удваивания, целесообразно использовать именованные кавычки вида </a:t>
            </a:r>
            <a:r>
              <a:rPr lang="ru-RU" b="1" dirty="0" smtClean="0"/>
              <a:t>$</a:t>
            </a:r>
            <a:r>
              <a:rPr lang="ru-RU" b="1" dirty="0" err="1" smtClean="0"/>
              <a:t>имя$</a:t>
            </a:r>
            <a:r>
              <a:rPr lang="ru-RU" dirty="0" smtClean="0"/>
              <a:t>. Закрывающей кавычкой для нее становится только кавычка с таким же именем</a:t>
            </a:r>
            <a:endParaRPr lang="ru-RU" dirty="0"/>
          </a:p>
        </p:txBody>
      </p:sp>
      <p:sp>
        <p:nvSpPr>
          <p:cNvPr id="11" name="Прямоугольник 10"/>
          <p:cNvSpPr/>
          <p:nvPr/>
        </p:nvSpPr>
        <p:spPr>
          <a:xfrm>
            <a:off x="785786" y="4857760"/>
            <a:ext cx="7572428" cy="1200329"/>
          </a:xfrm>
          <a:prstGeom prst="rect">
            <a:avLst/>
          </a:prstGeom>
          <a:solidFill>
            <a:schemeClr val="accent3">
              <a:lumMod val="20000"/>
              <a:lumOff val="80000"/>
            </a:schemeClr>
          </a:solidFill>
          <a:ln>
            <a:solidFill>
              <a:schemeClr val="tx1"/>
            </a:solidFill>
          </a:ln>
        </p:spPr>
        <p:txBody>
          <a:bodyPr wrap="square">
            <a:spAutoFit/>
          </a:bodyPr>
          <a:lstStyle/>
          <a:p>
            <a:pPr algn="just"/>
            <a:r>
              <a:rPr lang="ru-RU" dirty="0" smtClean="0"/>
              <a:t>Функции и процедуры идентифицируются совокупностью, включающей: </a:t>
            </a:r>
          </a:p>
          <a:p>
            <a:pPr marL="342900" indent="-342900" algn="just">
              <a:buAutoNum type="arabicParenR"/>
            </a:pPr>
            <a:r>
              <a:rPr lang="ru-RU" dirty="0" smtClean="0"/>
              <a:t>имя функции;</a:t>
            </a:r>
          </a:p>
          <a:p>
            <a:pPr marL="342900" indent="-342900" algn="just">
              <a:buAutoNum type="arabicParenR"/>
            </a:pPr>
            <a:r>
              <a:rPr lang="ru-RU" dirty="0" smtClean="0"/>
              <a:t>имя схемы, в которой размещена функция; </a:t>
            </a:r>
          </a:p>
          <a:p>
            <a:pPr marL="342900" indent="-342900" algn="just">
              <a:buAutoNum type="arabicParenR"/>
            </a:pPr>
            <a:r>
              <a:rPr lang="ru-RU" dirty="0" smtClean="0"/>
              <a:t>количество и типы параметров.</a:t>
            </a:r>
            <a:endParaRPr lang="ru-RU" b="1" dirty="0"/>
          </a:p>
        </p:txBody>
      </p:sp>
    </p:spTree>
    <p:extLst>
      <p:ext uri="{BB962C8B-B14F-4D97-AF65-F5344CB8AC3E}">
        <p14:creationId xmlns="" xmlns:p14="http://schemas.microsoft.com/office/powerpoint/2010/main" val="15673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9660</TotalTime>
  <Words>5946</Words>
  <Application>Microsoft Office PowerPoint</Application>
  <PresentationFormat>Экран (4:3)</PresentationFormat>
  <Paragraphs>542</Paragraphs>
  <Slides>31</Slides>
  <Notes>30</Notes>
  <HiddenSlides>0</HiddenSlides>
  <MMClips>0</MMClips>
  <ScaleCrop>false</ScaleCrop>
  <HeadingPairs>
    <vt:vector size="4" baseType="variant">
      <vt:variant>
        <vt:lpstr>Тема</vt:lpstr>
      </vt:variant>
      <vt:variant>
        <vt:i4>1</vt:i4>
      </vt:variant>
      <vt:variant>
        <vt:lpstr>Заголовки слайдов</vt:lpstr>
      </vt:variant>
      <vt:variant>
        <vt:i4>31</vt:i4>
      </vt:variant>
    </vt:vector>
  </HeadingPairs>
  <TitlesOfParts>
    <vt:vector size="32" baseType="lpstr">
      <vt:lpstr>Волна</vt:lpstr>
      <vt:lpstr>Лекция 4</vt:lpstr>
      <vt:lpstr>Содержание</vt:lpstr>
      <vt:lpstr>1 Хранимые подпрограммы  </vt:lpstr>
      <vt:lpstr>1 Хранимые подпрограммы (продолжение)  </vt:lpstr>
      <vt:lpstr>1 Хранимые подпрограммы (продолжение)  </vt:lpstr>
      <vt:lpstr>1 Хранимые подпрограммы (продолжение)   </vt:lpstr>
      <vt:lpstr>1 Хранимые подпрограммы (продолжение)  </vt:lpstr>
      <vt:lpstr>1 Хранимые подпрограммы (продолжение)  </vt:lpstr>
      <vt:lpstr>1 Хранимые подпрограммы (продолжение)  </vt:lpstr>
      <vt:lpstr>1 Хранимые подпрограммы (продолжение)  </vt:lpstr>
      <vt:lpstr>1 Хранимые подпрограммы (продолжение)  </vt:lpstr>
      <vt:lpstr>1 Хранимые подпрограммы (продолжение)  </vt:lpstr>
      <vt:lpstr>1 Хранимые подпрограммы (окончание)  </vt:lpstr>
      <vt:lpstr> 2 Процедурный язык PL/pgSQL</vt:lpstr>
      <vt:lpstr> 2.1 Структурные конструкции языка PL/pgSQL </vt:lpstr>
      <vt:lpstr> 2.1 Структурные конструкции языка PL/pgSQL (продолжение) </vt:lpstr>
      <vt:lpstr> 2.1 Структурные конструкции языка PL/pgSQL (окончание)  </vt:lpstr>
      <vt:lpstr> 2.2 Работа с объектами базы данных</vt:lpstr>
      <vt:lpstr> 2.2 Работа с объектами базы данных (продолжение) </vt:lpstr>
      <vt:lpstr> 2.2 Работа с объектами базы данных (окончание) </vt:lpstr>
      <vt:lpstr> 2.3 Динамический SQL</vt:lpstr>
      <vt:lpstr> 2.3 Динамический SQL (продолжение) </vt:lpstr>
      <vt:lpstr> 2.3 Динамический SQL (окончание)  </vt:lpstr>
      <vt:lpstr> 2.4 Обработка исключительных ситуаций</vt:lpstr>
      <vt:lpstr> 2.4 Обработка исключительных ситуаций (продолжение)</vt:lpstr>
      <vt:lpstr>Слайд 26</vt:lpstr>
      <vt:lpstr>Слайд 27</vt:lpstr>
      <vt:lpstr> 2.4 Обработка исключительных ситуаций (окончание)</vt:lpstr>
      <vt:lpstr> 3 Функции и процедуры на языке SQL </vt:lpstr>
      <vt:lpstr> 3 Функции и процедуры на языке SQL </vt:lpstr>
      <vt:lpstr>Спасибо за внимание!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MC-1201. Модели безопасности компьютерных систем</dc:title>
  <dc:creator>Александр</dc:creator>
  <cp:lastModifiedBy>001</cp:lastModifiedBy>
  <cp:revision>190</cp:revision>
  <dcterms:created xsi:type="dcterms:W3CDTF">2021-11-18T07:32:06Z</dcterms:created>
  <dcterms:modified xsi:type="dcterms:W3CDTF">2023-03-19T13:12:15Z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2017-09-27T00:00:00Z</vt:filetime>
  </property>
  <property fmtid="{D5CDD505-2E9C-101B-9397-08002B2CF9AE}" pid="3" name="Creator">
    <vt:lpwstr>Acrobat PDFMaker 15 для PowerPoint</vt:lpwstr>
  </property>
  <property fmtid="{D5CDD505-2E9C-101B-9397-08002B2CF9AE}" pid="4" name="LastSaved">
    <vt:filetime>2021-11-18T00:00:00Z</vt:filetime>
  </property>
</Properties>
</file>