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32"/>
  </p:notesMasterIdLst>
  <p:sldIdLst>
    <p:sldId id="257" r:id="rId2"/>
    <p:sldId id="258" r:id="rId3"/>
    <p:sldId id="306" r:id="rId4"/>
    <p:sldId id="310" r:id="rId5"/>
    <p:sldId id="312" r:id="rId6"/>
    <p:sldId id="311" r:id="rId7"/>
    <p:sldId id="313" r:id="rId8"/>
    <p:sldId id="314" r:id="rId9"/>
    <p:sldId id="316" r:id="rId10"/>
    <p:sldId id="315" r:id="rId11"/>
    <p:sldId id="317" r:id="rId12"/>
    <p:sldId id="318" r:id="rId13"/>
    <p:sldId id="319" r:id="rId14"/>
    <p:sldId id="320" r:id="rId15"/>
    <p:sldId id="322" r:id="rId16"/>
    <p:sldId id="324" r:id="rId17"/>
    <p:sldId id="323" r:id="rId18"/>
    <p:sldId id="325" r:id="rId19"/>
    <p:sldId id="326" r:id="rId20"/>
    <p:sldId id="327" r:id="rId21"/>
    <p:sldId id="329" r:id="rId22"/>
    <p:sldId id="328" r:id="rId23"/>
    <p:sldId id="331" r:id="rId24"/>
    <p:sldId id="332" r:id="rId25"/>
    <p:sldId id="333" r:id="rId26"/>
    <p:sldId id="334" r:id="rId27"/>
    <p:sldId id="335" r:id="rId28"/>
    <p:sldId id="336" r:id="rId29"/>
    <p:sldId id="337" r:id="rId30"/>
    <p:sldId id="308" r:id="rId31"/>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1196" autoAdjust="0"/>
  </p:normalViewPr>
  <p:slideViewPr>
    <p:cSldViewPr>
      <p:cViewPr varScale="1">
        <p:scale>
          <a:sx n="91" d="100"/>
          <a:sy n="91" d="100"/>
        </p:scale>
        <p:origin x="2052" y="78"/>
      </p:cViewPr>
      <p:guideLst>
        <p:guide orient="horz" pos="2880"/>
        <p:guide pos="2160"/>
      </p:guideLst>
    </p:cSldViewPr>
  </p:slideViewPr>
  <p:notesTextViewPr>
    <p:cViewPr>
      <p:scale>
        <a:sx n="100" d="100"/>
        <a:sy n="100" d="100"/>
      </p:scale>
      <p:origin x="0" y="0"/>
    </p:cViewPr>
  </p:notesTextViewPr>
  <p:notesViewPr>
    <p:cSldViewPr>
      <p:cViewPr>
        <p:scale>
          <a:sx n="150" d="100"/>
          <a:sy n="150" d="100"/>
        </p:scale>
        <p:origin x="240" y="-12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118E21A-F226-4E0A-AF3B-CB23E9D62690}" type="datetimeFigureOut">
              <a:rPr lang="ru-RU" smtClean="0"/>
              <a:t>15.04.2023</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6E077C6-F565-4EA9-8759-AAD95D83E90E}" type="slidenum">
              <a:rPr lang="ru-RU" smtClean="0"/>
              <a:t>‹#›</a:t>
            </a:fld>
            <a:endParaRPr lang="ru-RU"/>
          </a:p>
        </p:txBody>
      </p:sp>
    </p:spTree>
    <p:extLst>
      <p:ext uri="{BB962C8B-B14F-4D97-AF65-F5344CB8AC3E}">
        <p14:creationId xmlns:p14="http://schemas.microsoft.com/office/powerpoint/2010/main" val="424296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Администратор БД должен следить за тем, чтобы база данных была доступна как для отдельных пользователей, так и для приложений, работающих с ней.</a:t>
            </a:r>
          </a:p>
          <a:p>
            <a:r>
              <a:rPr lang="ru-RU" dirty="0"/>
              <a:t>Данные о пиковых нагрузках дают ценнейшую информацию, которая позволяет увидеть наиболее узкие места приложений в целом: какие запросы выполняются в это время, какое количество пользователей их выполняет, достаточно ли ресурсов и т. п. Причем интерес представляет не только максимально возможная, но и минимальная нагрузка. </a:t>
            </a:r>
          </a:p>
        </p:txBody>
      </p:sp>
      <p:sp>
        <p:nvSpPr>
          <p:cNvPr id="4" name="Номер слайда 3"/>
          <p:cNvSpPr>
            <a:spLocks noGrp="1"/>
          </p:cNvSpPr>
          <p:nvPr>
            <p:ph type="sldNum" sz="quarter" idx="10"/>
          </p:nvPr>
        </p:nvSpPr>
        <p:spPr/>
        <p:txBody>
          <a:bodyPr/>
          <a:lstStyle/>
          <a:p>
            <a:fld id="{F6E077C6-F565-4EA9-8759-AAD95D83E90E}" type="slidenum">
              <a:rPr lang="ru-RU" smtClean="0"/>
              <a:t>3</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12</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a:t>Реалистическая оценка требований к доступности и надежности может оказаться непростым делом. Кроме самих характеристик, необходимо также анализировать гипотетические сценарии, которые могут повлиять на значения этих характеристик. Реализация высоких значений доступности и надежности приводит к существенному усложнению системы и значительно увеличивает ее стоимость, в том числе и стоимость сопровождения. </a:t>
            </a:r>
          </a:p>
          <a:p>
            <a:pPr marL="228600" indent="-228600">
              <a:buAutoNum type="arabicPeriod"/>
            </a:pPr>
            <a:r>
              <a:rPr lang="ru-RU" dirty="0"/>
              <a:t>Стратегии обеспечения надежности могут быть существенно упрощены, если для хранения данных используются облачные сервисы, поскольку эти сервисы предусматривают определенные гарантии надежности хранения.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13</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14</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15</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16</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этом разные транзакции, даже выполняемые конкурентно, могут наблюдать разные состояния базы данных, однако (глобальная) абстрактная согласованность по-прежнему будет сохранена.</a:t>
            </a:r>
          </a:p>
        </p:txBody>
      </p:sp>
      <p:sp>
        <p:nvSpPr>
          <p:cNvPr id="4" name="Номер слайда 3"/>
          <p:cNvSpPr>
            <a:spLocks noGrp="1"/>
          </p:cNvSpPr>
          <p:nvPr>
            <p:ph type="sldNum" sz="quarter" idx="10"/>
          </p:nvPr>
        </p:nvSpPr>
        <p:spPr/>
        <p:txBody>
          <a:bodyPr/>
          <a:lstStyle/>
          <a:p>
            <a:fld id="{F6E077C6-F565-4EA9-8759-AAD95D83E90E}" type="slidenum">
              <a:rPr lang="ru-RU" smtClean="0"/>
              <a:t>17</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этом каждая копия предоставляет приложениям некоторое согласованное состояние, однако не требуется, чтобы это состояние включало все транзакции, выполненные в системе (возможно, на других репликах). Если требование локальной согласованности выполняется, то любая только читающая транзакция может быть корректно выполнена на любой из копий, хотя, возможно, она будет выполнена так, как будто она выполнялась несколько раньше, чем в реальности. </a:t>
            </a:r>
          </a:p>
          <a:p>
            <a:r>
              <a:rPr lang="ru-RU" dirty="0"/>
              <a:t>Известно еще несколько критериев согласованности, более слабых, чем локальная согласованность. Многие из них не включают ограничения на модификацию данных, что может приводить к потере обновлений. Упомянем только отложенную согласованность (</a:t>
            </a:r>
            <a:r>
              <a:rPr lang="ru-RU" b="1" dirty="0" err="1"/>
              <a:t>eventual</a:t>
            </a:r>
            <a:r>
              <a:rPr lang="ru-RU" b="1" dirty="0"/>
              <a:t> </a:t>
            </a:r>
            <a:r>
              <a:rPr lang="ru-RU" b="1" dirty="0" err="1"/>
              <a:t>consistency</a:t>
            </a:r>
            <a:r>
              <a:rPr lang="ru-RU" dirty="0"/>
              <a:t>).</a:t>
            </a:r>
          </a:p>
          <a:p>
            <a:endParaRPr lang="ru-RU" dirty="0"/>
          </a:p>
          <a:p>
            <a:r>
              <a:rPr lang="ru-RU" dirty="0"/>
              <a:t>Как для ослабленного требования единой логической копии, так и для локальной согласованности изменения допускаются только на репликах, содержащих самую последнюю версию обновляемого элемента данных. При этом распространение изменений на другие реплики может происходить с некоторой задержкой.</a:t>
            </a:r>
          </a:p>
          <a:p>
            <a:r>
              <a:rPr lang="ru-RU" dirty="0"/>
              <a:t>Такие правила обновления обеспечивают полную упорядоченность версий каждого элемента данных и совместимость упорядочений версий разных элементов данных, а также гарантируют невозможность потери обновлений.</a:t>
            </a:r>
          </a:p>
        </p:txBody>
      </p:sp>
      <p:sp>
        <p:nvSpPr>
          <p:cNvPr id="4" name="Номер слайда 3"/>
          <p:cNvSpPr>
            <a:spLocks noGrp="1"/>
          </p:cNvSpPr>
          <p:nvPr>
            <p:ph type="sldNum" sz="quarter" idx="10"/>
          </p:nvPr>
        </p:nvSpPr>
        <p:spPr/>
        <p:txBody>
          <a:bodyPr/>
          <a:lstStyle/>
          <a:p>
            <a:fld id="{F6E077C6-F565-4EA9-8759-AAD95D83E90E}" type="slidenum">
              <a:rPr lang="ru-RU" smtClean="0"/>
              <a:t>18</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Условия теоремы не выполняются в реальных условиях!</a:t>
            </a:r>
          </a:p>
          <a:p>
            <a:r>
              <a:rPr lang="ru-RU" dirty="0"/>
              <a:t>В реальных СУБД, использующих транзакции, требуется согласованность (как абстрактная, так и согласованность реплик) только для множеств элементов данных, читаемых или записываемых транзакцией, а не всей базы данных. Более того, при конкурентном выполнении большого количества транзакций база данных практически никогда не находится в полностью согласованном состоянии. Далее, для обеспечения логической корректности как базы данных, так и работы приложений достаточно ослабленного варианта требования единой копии данных, а при отсутствии распределенных транзакций и запросов до-статочно локальной согласованности с ограничением на обновление. </a:t>
            </a: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19</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20</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Вариант этого протокола для распределенных систем (не обязательно баз данных).</a:t>
            </a:r>
          </a:p>
          <a:p>
            <a:r>
              <a:rPr lang="ru-RU" dirty="0"/>
              <a:t>Важными преимуществами этого класса протоколов является отсутствие единой точки, отказ которой приводит к остановке всей системы, и возможность внесения изменений на нескольких серверах.</a:t>
            </a:r>
          </a:p>
          <a:p>
            <a:r>
              <a:rPr lang="ru-RU" dirty="0"/>
              <a:t>Система </a:t>
            </a:r>
            <a:r>
              <a:rPr lang="ru-RU" dirty="0" err="1"/>
              <a:t>PostgreSQL</a:t>
            </a:r>
            <a:r>
              <a:rPr lang="ru-RU" dirty="0"/>
              <a:t> (возможно, пока) не содержит никаких средств для поддержки этого класса протоколов, но они используются в системах, надстраиваемых над </a:t>
            </a:r>
            <a:r>
              <a:rPr lang="ru-RU" dirty="0" err="1"/>
              <a:t>PostgreSQL</a:t>
            </a:r>
            <a:r>
              <a:rPr lang="ru-RU" dirty="0"/>
              <a:t> для обеспечения возможности выполнения обновлений на нескольких копиях.</a:t>
            </a:r>
          </a:p>
        </p:txBody>
      </p:sp>
      <p:sp>
        <p:nvSpPr>
          <p:cNvPr id="4" name="Номер слайда 3"/>
          <p:cNvSpPr>
            <a:spLocks noGrp="1"/>
          </p:cNvSpPr>
          <p:nvPr>
            <p:ph type="sldNum" sz="quarter" idx="10"/>
          </p:nvPr>
        </p:nvSpPr>
        <p:spPr/>
        <p:txBody>
          <a:bodyPr/>
          <a:lstStyle/>
          <a:p>
            <a:fld id="{F6E077C6-F565-4EA9-8759-AAD95D83E90E}" type="slidenum">
              <a:rPr lang="ru-RU" smtClean="0"/>
              <a:t>21</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4</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некоторых случаях целесообразно ввести дополнительную задержку искусственно. Дело в том, что наиболее частой причиной неполадок в работе системы оказываются не отказы или сбои оборудования, а человеческие ошибки. Зачастую такие ошибки не приводят к остановке системы и обнаруживаются не сразу. В таких случаях может иметь смысл сначала восстановить данные из корректной, хотя и устаревшей копии (например, отдельных таблиц), а затем их актуализировать. Если на запасном сервере обновления применяются с задержкой в несколько часов, такой сервер может использоваться как источник неповрежденных данных. Конечно, переход на такой сервер при отказе основного потребует больше времени и это повлияет на доступность системы. Для предотвращения задержек при переходе на запасной сервер можно поддерживать два запасных сервера, один из которых обновляется немедленно, а другой — с задержкой.</a:t>
            </a:r>
          </a:p>
        </p:txBody>
      </p:sp>
      <p:sp>
        <p:nvSpPr>
          <p:cNvPr id="4" name="Номер слайда 3"/>
          <p:cNvSpPr>
            <a:spLocks noGrp="1"/>
          </p:cNvSpPr>
          <p:nvPr>
            <p:ph type="sldNum" sz="quarter" idx="10"/>
          </p:nvPr>
        </p:nvSpPr>
        <p:spPr/>
        <p:txBody>
          <a:bodyPr/>
          <a:lstStyle/>
          <a:p>
            <a:fld id="{F6E077C6-F565-4EA9-8759-AAD95D83E90E}" type="slidenum">
              <a:rPr lang="ru-RU" smtClean="0"/>
              <a:t>22</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системе </a:t>
            </a:r>
            <a:r>
              <a:rPr lang="ru-RU" dirty="0" err="1"/>
              <a:t>PostgreSQL</a:t>
            </a:r>
            <a:r>
              <a:rPr lang="ru-RU" dirty="0"/>
              <a:t> вместо операторов SQL передаются отдельные строки, что дает экономию на синтаксическом анализе, однако, как и в предыдущем случае, операции массового обновления приводят к задержкам распространения обновлений.</a:t>
            </a:r>
          </a:p>
          <a:p>
            <a:r>
              <a:rPr lang="ru-RU" dirty="0"/>
              <a:t>Для того чтобы распространение на физическом уровне было возможно, в большинстве СУБД требуется, чтобы операционные системы на обоих серверах были почти идентичными и чтобы размещение базы данных в файловой системе сервера также совпадало (т. к. некоторые страницы базы данных могут содержать пути файловой системы)</a:t>
            </a: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23</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24</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25</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Система </a:t>
            </a:r>
            <a:r>
              <a:rPr lang="ru-RU" dirty="0" err="1"/>
              <a:t>PostgreSQL</a:t>
            </a:r>
            <a:r>
              <a:rPr lang="ru-RU" dirty="0"/>
              <a:t> предоставляет более широкий спектр конфигураций серверов в горячем резерве. </a:t>
            </a:r>
            <a:endParaRPr lang="ru-RU" dirty="0" smtClean="0"/>
          </a:p>
          <a:p>
            <a:r>
              <a:rPr lang="ru-RU" dirty="0" smtClean="0"/>
              <a:t>Обновления </a:t>
            </a:r>
            <a:r>
              <a:rPr lang="ru-RU" dirty="0"/>
              <a:t>могут пересылаться без подтверждения, с подтверждением доставки и с подтверждением применения. </a:t>
            </a:r>
            <a:endParaRPr lang="ru-RU" dirty="0" smtClean="0"/>
          </a:p>
          <a:p>
            <a:r>
              <a:rPr lang="ru-RU" dirty="0" smtClean="0"/>
              <a:t>Если </a:t>
            </a:r>
            <a:r>
              <a:rPr lang="ru-RU" dirty="0"/>
              <a:t>поддерживается более одного резервного сервера, можно задать режим, при котором подтверждение требуется от меньшего количества серверов</a:t>
            </a:r>
            <a:r>
              <a:rPr lang="ru-RU" dirty="0" smtClean="0"/>
              <a:t>.</a:t>
            </a:r>
          </a:p>
          <a:p>
            <a:r>
              <a:rPr lang="ru-RU" dirty="0" smtClean="0"/>
              <a:t>Такая </a:t>
            </a:r>
            <a:r>
              <a:rPr lang="ru-RU" dirty="0"/>
              <a:t>конфигурация позволяет исключить задержки и повысить доступность основного сервера в случаях потери сообщений или отказа одного из резервных серверов.</a:t>
            </a:r>
          </a:p>
        </p:txBody>
      </p:sp>
      <p:sp>
        <p:nvSpPr>
          <p:cNvPr id="4" name="Номер слайда 3"/>
          <p:cNvSpPr>
            <a:spLocks noGrp="1"/>
          </p:cNvSpPr>
          <p:nvPr>
            <p:ph type="sldNum" sz="quarter" idx="10"/>
          </p:nvPr>
        </p:nvSpPr>
        <p:spPr/>
        <p:txBody>
          <a:bodyPr/>
          <a:lstStyle/>
          <a:p>
            <a:fld id="{F6E077C6-F565-4EA9-8759-AAD95D83E90E}" type="slidenum">
              <a:rPr lang="ru-RU" smtClean="0"/>
              <a:t>26</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27</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При запуске сервера баз данных на копии выполняется процесс восстановления, как если бы кластер баз данных восстанавливается после разрушения носителя данных. В отличие от обычного восстановления запасной сервер после обработки всех файлов журнала остается в режиме восстановления и продолжает обрабатывать данные из журнала на главном сервере по мере их возникновения.</a:t>
            </a:r>
          </a:p>
          <a:p>
            <a:r>
              <a:rPr lang="ru-RU" dirty="0"/>
              <a:t>2. При использовании описанного выше метода отставание запасного сервера от главного может быть значительным, зато почти не создается дополнительная нагрузка на главный сервер</a:t>
            </a:r>
          </a:p>
        </p:txBody>
      </p:sp>
      <p:sp>
        <p:nvSpPr>
          <p:cNvPr id="4" name="Номер слайда 3"/>
          <p:cNvSpPr>
            <a:spLocks noGrp="1"/>
          </p:cNvSpPr>
          <p:nvPr>
            <p:ph type="sldNum" sz="quarter" idx="10"/>
          </p:nvPr>
        </p:nvSpPr>
        <p:spPr/>
        <p:txBody>
          <a:bodyPr/>
          <a:lstStyle/>
          <a:p>
            <a:fld id="{F6E077C6-F565-4EA9-8759-AAD95D83E90E}" type="slidenum">
              <a:rPr lang="ru-RU" smtClean="0"/>
              <a:t>28</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При запуске сервера баз данных на копии выполняется процесс восстановления, как если бы кластер баз данных </a:t>
            </a:r>
            <a:r>
              <a:rPr lang="ru-RU" dirty="0" smtClean="0"/>
              <a:t>восстанавливался </a:t>
            </a:r>
            <a:r>
              <a:rPr lang="ru-RU" dirty="0"/>
              <a:t>после разрушения носителя данных. В отличие от обычного восстановления запасной сервер после обработки всех файлов журнала остается в режиме восстановления и продолжает обрабатывать данные из журнала на главном сервере по мере их возникновения.</a:t>
            </a:r>
          </a:p>
          <a:p>
            <a:r>
              <a:rPr lang="ru-RU" dirty="0"/>
              <a:t>2. При использовании описанного выше метода отставание запасного сервера от главного может быть значительным, зато почти не создается дополнительная нагрузка на главный </a:t>
            </a:r>
            <a:r>
              <a:rPr lang="ru-RU" dirty="0" smtClean="0"/>
              <a:t>сервер.</a:t>
            </a:r>
            <a:endParaRPr lang="ru-RU" dirty="0"/>
          </a:p>
          <a:p>
            <a:r>
              <a:rPr lang="ru-RU" dirty="0"/>
              <a:t>3. В любом из этих случаев запасной сервер может выполнять только читающие транзакции (которые, конечно, будут получать результаты только на основе тех изменений, которые запасной сервер успел обработать до начала транзакций).</a:t>
            </a:r>
          </a:p>
        </p:txBody>
      </p:sp>
      <p:sp>
        <p:nvSpPr>
          <p:cNvPr id="4" name="Номер слайда 3"/>
          <p:cNvSpPr>
            <a:spLocks noGrp="1"/>
          </p:cNvSpPr>
          <p:nvPr>
            <p:ph type="sldNum" sz="quarter" idx="10"/>
          </p:nvPr>
        </p:nvSpPr>
        <p:spPr/>
        <p:txBody>
          <a:bodyPr/>
          <a:lstStyle/>
          <a:p>
            <a:fld id="{F6E077C6-F565-4EA9-8759-AAD95D83E90E}" type="slidenum">
              <a:rPr lang="ru-RU" smtClean="0"/>
              <a:t>29</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30</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Кроме стационарных объектов БД, во время выполнения клиентских сеансов могут создаваться временные таблицы, время жизни которых ограничивается транзакцией или клиентским сеансом. Эти объекты, хоть и носят временный характер, могут создавать значительную нагрузку на дисковое пространство. Дело в том, что, в отличие от стационарных таблиц, данные в которых разделяются многими пользователями, временные таблицы создаются и заполняются данными отдельно в каждом клиентском сеансе и, следовательно, необходимый размер дисковой памяти для их хранения напрямую зависит от количества сеансов и количества записей в таких таблицах. Желательно рассчитать объем базы так, чтобы все данные гарантированно помещались в дисковой памяти, предусмотренной для их хранения (рекомендуется использовать под хранение базы не более 50% объема всего дискового пространства).</a:t>
            </a:r>
          </a:p>
        </p:txBody>
      </p:sp>
      <p:sp>
        <p:nvSpPr>
          <p:cNvPr id="4" name="Номер слайда 3"/>
          <p:cNvSpPr>
            <a:spLocks noGrp="1"/>
          </p:cNvSpPr>
          <p:nvPr>
            <p:ph type="sldNum" sz="quarter" idx="10"/>
          </p:nvPr>
        </p:nvSpPr>
        <p:spPr/>
        <p:txBody>
          <a:bodyPr/>
          <a:lstStyle/>
          <a:p>
            <a:fld id="{F6E077C6-F565-4EA9-8759-AAD95D83E90E}" type="slidenum">
              <a:rPr lang="ru-RU" smtClean="0"/>
              <a:t>5</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 определению настройки - Например, чтобы улучшить время ответа, HTML-страницы для отображения на клиентской системе могут заранее подготавливаться на основе информации из базы данных. В этом случае обновления, вносимые в базу данных, будут отображаться с некоторой задержкой. Это приведет к тому, что пользователь, рассчитывающий на оперативный ответ (например, проверяющий баланс своего телефона), будет получать не то, что ожидает, поэтому использование такого типа кеширования вряд ли можно называть настройкой.</a:t>
            </a:r>
          </a:p>
          <a:p>
            <a:r>
              <a:rPr lang="ru-RU" b="1" dirty="0" smtClean="0"/>
              <a:t>Вопрос: </a:t>
            </a:r>
            <a:r>
              <a:rPr lang="ru-RU" dirty="0" smtClean="0"/>
              <a:t>почему </a:t>
            </a:r>
            <a:r>
              <a:rPr lang="ru-RU" dirty="0"/>
              <a:t>требуется настройка</a:t>
            </a:r>
            <a:r>
              <a:rPr lang="ru-RU" baseline="0" dirty="0"/>
              <a:t> производительности? Разве нельзя заложить решения на этапе разработки?</a:t>
            </a:r>
          </a:p>
          <a:p>
            <a:endParaRPr lang="ru-RU" dirty="0"/>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6</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7</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8</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https://edu.postgrespro.ru</a:t>
            </a:r>
            <a:endParaRPr lang="ru-RU" dirty="0"/>
          </a:p>
          <a:p>
            <a:r>
              <a:rPr lang="ru-RU" dirty="0"/>
              <a:t>Примечание: Во многих случаях исключение алгоритма вложенных циклов для промежуточных операций соединения приводит к более эффективным планам, однако параметр системы </a:t>
            </a:r>
            <a:r>
              <a:rPr lang="ru-RU" dirty="0" err="1"/>
              <a:t>PostgreSQL</a:t>
            </a:r>
            <a:r>
              <a:rPr lang="ru-RU" dirty="0"/>
              <a:t>, к сожалению, одновременно отключает и алгоритмы вложенных циклов, использующие индексы, которые зачастую оказываются наиболее эффективными при выборке небольшого количества строк из</a:t>
            </a:r>
          </a:p>
          <a:p>
            <a:r>
              <a:rPr lang="ru-RU" dirty="0"/>
              <a:t>хранимых таблиц.</a:t>
            </a:r>
          </a:p>
          <a:p>
            <a:r>
              <a:rPr lang="ru-RU" dirty="0"/>
              <a:t>Комбинируя значения параметров, можно полностью отключить изменение порядка выполнения соединений</a:t>
            </a:r>
            <a:r>
              <a:rPr lang="ru-RU" dirty="0" smtClean="0"/>
              <a:t>.</a:t>
            </a:r>
          </a:p>
          <a:p>
            <a:r>
              <a:rPr lang="ru-RU" dirty="0" smtClean="0"/>
              <a:t> </a:t>
            </a:r>
            <a:r>
              <a:rPr lang="ru-RU" dirty="0"/>
              <a:t>В этом случае порядок выполнения будет определяться порядком, в каком операции записаны в исходном запросе.</a:t>
            </a: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9</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Даже для одного типа индекса, например на основе B-дерева, число различных возможных индексов экспоненциально зависит от количества атрибутов индексируемой таблицы.</a:t>
            </a:r>
          </a:p>
          <a:p>
            <a:r>
              <a:rPr lang="ru-RU" dirty="0"/>
              <a:t>1)Напомним, что создание индексов может приводить не только к ускорению выполнения запросов, но и к замедлению. Причиной замедления работы  СУБД может быть относительно большая доля операций  обновления, при которых, очевидно, наряду с обновлением основной таблицы необходимо также обновить все индексы, включающие значения измененных атрибутов.</a:t>
            </a:r>
          </a:p>
          <a:p>
            <a:r>
              <a:rPr lang="ru-RU" dirty="0"/>
              <a:t>2) Поскольку обновление материализованных представлений в настоящее время выполняется в </a:t>
            </a:r>
            <a:r>
              <a:rPr lang="ru-RU" dirty="0" err="1"/>
              <a:t>PostgreSQL</a:t>
            </a:r>
            <a:r>
              <a:rPr lang="ru-RU" dirty="0"/>
              <a:t> только по расписанию, обновления первичных данных могут не сразу учитываться в  материализованном  представлении, и приложение может поэтому получать устаревшие значения.</a:t>
            </a:r>
          </a:p>
        </p:txBody>
      </p:sp>
      <p:sp>
        <p:nvSpPr>
          <p:cNvPr id="4" name="Номер слайда 3"/>
          <p:cNvSpPr>
            <a:spLocks noGrp="1"/>
          </p:cNvSpPr>
          <p:nvPr>
            <p:ph type="sldNum" sz="quarter" idx="10"/>
          </p:nvPr>
        </p:nvSpPr>
        <p:spPr/>
        <p:txBody>
          <a:bodyPr/>
          <a:lstStyle/>
          <a:p>
            <a:fld id="{F6E077C6-F565-4EA9-8759-AAD95D83E90E}" type="slidenum">
              <a:rPr lang="ru-RU" smtClean="0"/>
              <a:t>10</a:t>
            </a:fld>
            <a:endParaRPr lang="ru-RU"/>
          </a:p>
        </p:txBody>
      </p:sp>
    </p:spTree>
    <p:extLst>
      <p:ext uri="{BB962C8B-B14F-4D97-AF65-F5344CB8AC3E}">
        <p14:creationId xmlns:p14="http://schemas.microsoft.com/office/powerpoint/2010/main" val="218587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Размещение в табличных пространствах никак не влияет на логику работы приложений.</a:t>
            </a:r>
          </a:p>
          <a:p>
            <a:r>
              <a:rPr lang="ru-RU" dirty="0"/>
              <a:t>2) Горизонтальная фрагментация. В этом случае таблица представляется объединением (</a:t>
            </a:r>
            <a:r>
              <a:rPr lang="ru-RU" b="1" dirty="0"/>
              <a:t>UNION ALL</a:t>
            </a:r>
            <a:r>
              <a:rPr lang="ru-RU" dirty="0"/>
              <a:t>) нескольких таблиц с одинаковой схемой, которые называются секциями (</a:t>
            </a:r>
            <a:r>
              <a:rPr lang="ru-RU" b="1" dirty="0" err="1"/>
              <a:t>partitions</a:t>
            </a:r>
            <a:r>
              <a:rPr lang="ru-RU" dirty="0"/>
              <a:t>) исходной таблицы.</a:t>
            </a:r>
          </a:p>
          <a:p>
            <a:r>
              <a:rPr lang="ru-RU" dirty="0"/>
              <a:t>Фрагментация, как вертикальная, так и горизонтальная, может быть особенно полезна в параллельных и распределенных системах, поскольку различные вертикальные фрагменты или секции могут обрабатываться параллельно.</a:t>
            </a:r>
          </a:p>
          <a:p>
            <a:r>
              <a:rPr lang="ru-RU" dirty="0"/>
              <a:t>3. </a:t>
            </a:r>
            <a:r>
              <a:rPr lang="ru-RU" dirty="0" err="1"/>
              <a:t>Денормализация</a:t>
            </a:r>
            <a:r>
              <a:rPr lang="ru-RU" dirty="0"/>
              <a:t>. Этот термин обычно обозначает замену нескольких таблиц результатом их соединения, что может быть полезно, если данные (почти) никогда не обновляются, например для хранилищ  данных (</a:t>
            </a:r>
            <a:r>
              <a:rPr lang="ru-RU" b="1" dirty="0" err="1"/>
              <a:t>data</a:t>
            </a:r>
            <a:r>
              <a:rPr lang="ru-RU" b="1" dirty="0"/>
              <a:t> </a:t>
            </a:r>
            <a:r>
              <a:rPr lang="ru-RU" b="1" dirty="0" err="1"/>
              <a:t>warehouse</a:t>
            </a:r>
            <a:r>
              <a:rPr lang="ru-RU" dirty="0"/>
              <a:t>) и в других случаях, когда данные используются для аналитической обработки. В некоторых случаях </a:t>
            </a:r>
            <a:r>
              <a:rPr lang="ru-RU" dirty="0" err="1"/>
              <a:t>денормализацию</a:t>
            </a:r>
            <a:r>
              <a:rPr lang="ru-RU" dirty="0"/>
              <a:t> целесообразно реализовывать с помощью материализованных представлений.</a:t>
            </a:r>
          </a:p>
          <a:p>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t>11</a:t>
            </a:fld>
            <a:endParaRPr lang="ru-RU"/>
          </a:p>
        </p:txBody>
      </p:sp>
    </p:spTree>
    <p:extLst>
      <p:ext uri="{BB962C8B-B14F-4D97-AF65-F5344CB8AC3E}">
        <p14:creationId xmlns:p14="http://schemas.microsoft.com/office/powerpoint/2010/main" val="218587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7" name="Title 6"/>
          <p:cNvSpPr>
            <a:spLocks noGrp="1"/>
          </p:cNvSpPr>
          <p:nvPr>
            <p:ph type="title"/>
          </p:nvPr>
        </p:nvSpPr>
        <p:spPr/>
        <p:txBody>
          <a:bodyPr/>
          <a:lstStyle/>
          <a:p>
            <a:r>
              <a:rPr lang="ru-RU"/>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4/15/2023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9" name="Content Placeholder 8"/>
          <p:cNvSpPr>
            <a:spLocks noGrp="1"/>
          </p:cNvSpPr>
          <p:nvPr>
            <p:ph sz="quarter" idx="13"/>
          </p:nvPr>
        </p:nvSpPr>
        <p:spPr>
          <a:xfrm>
            <a:off x="676655"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4/15/2023</a:t>
            </a:fld>
            <a:endParaRPr lang="en-US"/>
          </a:p>
        </p:txBody>
      </p:sp>
      <p:sp>
        <p:nvSpPr>
          <p:cNvPr id="8" name="Footer Placeholder 7"/>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4/15/2023</a:t>
            </a:fld>
            <a:endParaRPr lang="en-US"/>
          </a:p>
        </p:txBody>
      </p:sp>
      <p:sp>
        <p:nvSpPr>
          <p:cNvPr id="4" name="Footer Placeholder 3"/>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t>4/15/2023</a:t>
            </a:fld>
            <a:endParaRPr lang="en-US"/>
          </a:p>
        </p:txBody>
      </p:sp>
      <p:sp>
        <p:nvSpPr>
          <p:cNvPr id="3" name="Footer Placeholder 2"/>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4/15/2023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t>‹#›</a:t>
            </a:fld>
            <a:endParaRPr lang="ru-RU"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t>4/15/2023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marL="38100">
              <a:lnSpc>
                <a:spcPts val="1240"/>
              </a:lnSpc>
            </a:pPr>
            <a:fld id="{81D60167-4931-47E6-BA6A-407CBD079E47}" type="slidenum">
              <a:rPr lang="ru-RU" smtClean="0"/>
              <a:t>‹#›</a:t>
            </a:fld>
            <a:endParaRPr lang="ru-RU"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7" name="object 8"/>
          <p:cNvSpPr txBox="1"/>
          <p:nvPr/>
        </p:nvSpPr>
        <p:spPr>
          <a:xfrm>
            <a:off x="875818" y="2743200"/>
            <a:ext cx="7834630" cy="843821"/>
          </a:xfrm>
          <a:prstGeom prst="rect">
            <a:avLst/>
          </a:prstGeom>
        </p:spPr>
        <p:txBody>
          <a:bodyPr vert="horz" wrap="square" lIns="0" tIns="12700" rIns="0" bIns="0" rtlCol="0">
            <a:spAutoFit/>
          </a:bodyPr>
          <a:lstStyle/>
          <a:p>
            <a:pPr marR="5080" indent="11113" algn="ctr">
              <a:lnSpc>
                <a:spcPct val="100000"/>
              </a:lnSpc>
              <a:spcBef>
                <a:spcPts val="100"/>
              </a:spcBef>
            </a:pPr>
            <a:r>
              <a:rPr lang="ru-RU" sz="5400" b="1" spc="-10" dirty="0">
                <a:solidFill>
                  <a:srgbClr val="FF0000"/>
                </a:solidFill>
                <a:latin typeface="Calibri"/>
                <a:cs typeface="Calibri"/>
              </a:rPr>
              <a:t>Мониторинг баз данных</a:t>
            </a:r>
          </a:p>
        </p:txBody>
      </p:sp>
      <p:sp>
        <p:nvSpPr>
          <p:cNvPr id="4" name="Заголовок 3"/>
          <p:cNvSpPr>
            <a:spLocks noGrp="1"/>
          </p:cNvSpPr>
          <p:nvPr>
            <p:ph type="title"/>
          </p:nvPr>
        </p:nvSpPr>
        <p:spPr/>
        <p:txBody>
          <a:bodyPr/>
          <a:lstStyle/>
          <a:p>
            <a:r>
              <a:rPr lang="ru-RU" dirty="0"/>
              <a:t>Лекция 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Заголовок 2"/>
          <p:cNvSpPr>
            <a:spLocks noGrp="1"/>
          </p:cNvSpPr>
          <p:nvPr>
            <p:ph type="title"/>
          </p:nvPr>
        </p:nvSpPr>
        <p:spPr/>
        <p:txBody>
          <a:bodyPr>
            <a:normAutofit/>
          </a:bodyPr>
          <a:lstStyle/>
          <a:p>
            <a:r>
              <a:rPr lang="ru-RU" dirty="0"/>
              <a:t>1.4. Настройка схемы БД</a:t>
            </a:r>
          </a:p>
        </p:txBody>
      </p:sp>
      <p:sp>
        <p:nvSpPr>
          <p:cNvPr id="2" name="Прямоугольник 1"/>
          <p:cNvSpPr/>
          <p:nvPr/>
        </p:nvSpPr>
        <p:spPr>
          <a:xfrm>
            <a:off x="213049" y="2030181"/>
            <a:ext cx="2667000" cy="369332"/>
          </a:xfrm>
          <a:prstGeom prst="rect">
            <a:avLst/>
          </a:prstGeom>
          <a:ln>
            <a:solidFill>
              <a:schemeClr val="tx1"/>
            </a:solidFill>
          </a:ln>
        </p:spPr>
        <p:txBody>
          <a:bodyPr wrap="square">
            <a:spAutoFit/>
          </a:bodyPr>
          <a:lstStyle/>
          <a:p>
            <a:pPr algn="ctr"/>
            <a:r>
              <a:rPr lang="ru-RU" dirty="0"/>
              <a:t>Создание </a:t>
            </a:r>
            <a:r>
              <a:rPr lang="ru-RU" b="1" dirty="0"/>
              <a:t>индексов</a:t>
            </a:r>
          </a:p>
        </p:txBody>
      </p:sp>
      <p:sp>
        <p:nvSpPr>
          <p:cNvPr id="5" name="Стрелка вправо 4"/>
          <p:cNvSpPr/>
          <p:nvPr/>
        </p:nvSpPr>
        <p:spPr>
          <a:xfrm>
            <a:off x="3048000" y="2030181"/>
            <a:ext cx="304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3657600" y="2003744"/>
            <a:ext cx="5334000" cy="2031325"/>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dirty="0"/>
              <a:t>Для грамотного выбора набора создаваемых индексов необходимо знание особенностей приложения и требований к нему, характеристик нагрузки на БД (набора частот появления различных запросов), а также особенностей реализации индексов и оптимизатора конкретной СУБД. </a:t>
            </a:r>
          </a:p>
        </p:txBody>
      </p:sp>
      <p:sp>
        <p:nvSpPr>
          <p:cNvPr id="13" name="Прямоугольник 12"/>
          <p:cNvSpPr/>
          <p:nvPr/>
        </p:nvSpPr>
        <p:spPr>
          <a:xfrm>
            <a:off x="222380" y="2548983"/>
            <a:ext cx="3359020" cy="3416320"/>
          </a:xfrm>
          <a:prstGeom prst="rect">
            <a:avLst/>
          </a:prstGeom>
        </p:spPr>
        <p:txBody>
          <a:bodyPr wrap="square">
            <a:spAutoFit/>
          </a:bodyPr>
          <a:lstStyle/>
          <a:p>
            <a:r>
              <a:rPr lang="ru-RU" dirty="0"/>
              <a:t>После создания индекса необходимо проверить:</a:t>
            </a:r>
          </a:p>
          <a:p>
            <a:pPr marL="342900" indent="-342900">
              <a:buFont typeface="+mj-lt"/>
              <a:buAutoNum type="arabicParenR"/>
            </a:pPr>
            <a:r>
              <a:rPr lang="ru-RU" dirty="0"/>
              <a:t>действительно ли он используется при выполнении тех запросов, для ускорения которых создавался, и действительно ли такое ускорение происходит. </a:t>
            </a:r>
          </a:p>
          <a:p>
            <a:pPr marL="342900" indent="-342900">
              <a:buFont typeface="+mj-lt"/>
              <a:buAutoNum type="arabicParenR"/>
            </a:pPr>
            <a:r>
              <a:rPr lang="ru-RU" dirty="0"/>
              <a:t>что создание индекса не привело к ухудшению планов других запросов.</a:t>
            </a:r>
          </a:p>
        </p:txBody>
      </p:sp>
      <p:sp>
        <p:nvSpPr>
          <p:cNvPr id="14" name="Прямоугольник 13"/>
          <p:cNvSpPr/>
          <p:nvPr/>
        </p:nvSpPr>
        <p:spPr>
          <a:xfrm>
            <a:off x="3657600" y="4258689"/>
            <a:ext cx="5334000" cy="1477328"/>
          </a:xfrm>
          <a:prstGeom prst="rect">
            <a:avLst/>
          </a:prstGeom>
          <a:ln>
            <a:solidFill>
              <a:schemeClr val="tx1"/>
            </a:solidFill>
          </a:ln>
        </p:spPr>
        <p:txBody>
          <a:bodyPr wrap="square">
            <a:spAutoFit/>
          </a:bodyPr>
          <a:lstStyle/>
          <a:p>
            <a:pPr algn="ctr"/>
            <a:r>
              <a:rPr lang="ru-RU" dirty="0"/>
              <a:t>Другим методом настройки схемы является создание </a:t>
            </a:r>
            <a:r>
              <a:rPr lang="ru-RU" b="1" dirty="0"/>
              <a:t>материализованных представлений</a:t>
            </a:r>
            <a:r>
              <a:rPr lang="ru-RU" dirty="0"/>
              <a:t>. </a:t>
            </a:r>
          </a:p>
          <a:p>
            <a:pPr algn="ctr"/>
            <a:r>
              <a:rPr lang="ru-RU" dirty="0"/>
              <a:t>В отличие от индексов материализованное представление необходимо явно указывать в запросе, чтобы оно было использовано.</a:t>
            </a:r>
          </a:p>
        </p:txBody>
      </p:sp>
      <p:sp>
        <p:nvSpPr>
          <p:cNvPr id="15" name="Прямоугольник 14"/>
          <p:cNvSpPr/>
          <p:nvPr/>
        </p:nvSpPr>
        <p:spPr>
          <a:xfrm>
            <a:off x="609600" y="4035508"/>
            <a:ext cx="5715000" cy="2462213"/>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dirty="0"/>
              <a:t>Применение материализованных представлений особенно </a:t>
            </a:r>
            <a:r>
              <a:rPr lang="ru-RU" b="1" dirty="0"/>
              <a:t>целесообразно</a:t>
            </a:r>
            <a:r>
              <a:rPr lang="ru-RU" dirty="0"/>
              <a:t>, если выполняются следующие условия:</a:t>
            </a:r>
          </a:p>
          <a:p>
            <a:pPr>
              <a:spcAft>
                <a:spcPts val="600"/>
              </a:spcAft>
            </a:pPr>
            <a:r>
              <a:rPr lang="ru-RU" dirty="0"/>
              <a:t>1) запрос, определяющий материализованное представление, выполняет вычисления, результаты которых часто используются в запросах;</a:t>
            </a:r>
          </a:p>
          <a:p>
            <a:pPr>
              <a:spcAft>
                <a:spcPts val="600"/>
              </a:spcAft>
            </a:pPr>
            <a:r>
              <a:rPr lang="ru-RU" dirty="0"/>
              <a:t>2) семантика приложения допускает  использование устаревших значений. </a:t>
            </a:r>
          </a:p>
        </p:txBody>
      </p:sp>
    </p:spTree>
    <p:extLst>
      <p:ext uri="{BB962C8B-B14F-4D97-AF65-F5344CB8AC3E}">
        <p14:creationId xmlns:p14="http://schemas.microsoft.com/office/powerpoint/2010/main" val="20562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3" name="Заголовок 2"/>
          <p:cNvSpPr>
            <a:spLocks noGrp="1"/>
          </p:cNvSpPr>
          <p:nvPr>
            <p:ph type="title"/>
          </p:nvPr>
        </p:nvSpPr>
        <p:spPr/>
        <p:txBody>
          <a:bodyPr>
            <a:normAutofit fontScale="90000"/>
          </a:bodyPr>
          <a:lstStyle/>
          <a:p>
            <a:r>
              <a:rPr lang="ru-RU" dirty="0"/>
              <a:t>1.4. Настройка схемы БД (окончание)</a:t>
            </a:r>
          </a:p>
        </p:txBody>
      </p:sp>
      <p:sp>
        <p:nvSpPr>
          <p:cNvPr id="5" name="Стрелка вправо 4"/>
          <p:cNvSpPr/>
          <p:nvPr/>
        </p:nvSpPr>
        <p:spPr>
          <a:xfrm>
            <a:off x="3293706" y="2781286"/>
            <a:ext cx="304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3733800" y="1524000"/>
            <a:ext cx="5334000" cy="5186035"/>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b="1" dirty="0"/>
              <a:t>Табличные пространства</a:t>
            </a:r>
            <a:r>
              <a:rPr lang="ru-RU" dirty="0"/>
              <a:t>. Размещение хранимых объектов (таких как таблицы, индексы, материализованные представления и т. п.) может быть полезно для достижения весьма разнообразного набора целей.</a:t>
            </a:r>
          </a:p>
          <a:p>
            <a:pPr marL="342900" indent="-342900">
              <a:spcAft>
                <a:spcPts val="600"/>
              </a:spcAft>
              <a:buFont typeface="+mj-lt"/>
              <a:buAutoNum type="arabicParenR"/>
            </a:pPr>
            <a:r>
              <a:rPr lang="ru-RU" dirty="0"/>
              <a:t>часто используемые данные целесообразно размещать на более эффективных устройствах;</a:t>
            </a:r>
          </a:p>
          <a:p>
            <a:pPr marL="342900" indent="-342900">
              <a:spcAft>
                <a:spcPts val="600"/>
              </a:spcAft>
              <a:buFont typeface="+mj-lt"/>
              <a:buAutoNum type="arabicParenR"/>
            </a:pPr>
            <a:r>
              <a:rPr lang="ru-RU" dirty="0"/>
              <a:t>размещать файлы таблиц и индексы в разных табличных пространствах;</a:t>
            </a:r>
          </a:p>
          <a:p>
            <a:pPr marL="342900" indent="-342900">
              <a:spcAft>
                <a:spcPts val="600"/>
              </a:spcAft>
              <a:buFont typeface="+mj-lt"/>
              <a:buAutoNum type="arabicParenR"/>
            </a:pPr>
            <a:r>
              <a:rPr lang="ru-RU" dirty="0"/>
              <a:t>размещать так, чтобы данные, которые часто нужны в одном запросе, оказались на разных устройствах;</a:t>
            </a:r>
          </a:p>
          <a:p>
            <a:pPr marL="342900" indent="-342900">
              <a:spcAft>
                <a:spcPts val="600"/>
              </a:spcAft>
              <a:buFont typeface="+mj-lt"/>
              <a:buAutoNum type="arabicParenR"/>
            </a:pPr>
            <a:r>
              <a:rPr lang="ru-RU" dirty="0"/>
              <a:t>применять различающиеся стратегии создания резервных копий;</a:t>
            </a:r>
          </a:p>
          <a:p>
            <a:pPr marL="342900" indent="-342900">
              <a:spcAft>
                <a:spcPts val="600"/>
              </a:spcAft>
              <a:buFont typeface="+mj-lt"/>
              <a:buAutoNum type="arabicParenR"/>
            </a:pPr>
            <a:r>
              <a:rPr lang="ru-RU" dirty="0"/>
              <a:t>размещение объектов БД в нескольких табличных пространствах позволяет сократить количество файлов в одном каталоге ОС.</a:t>
            </a:r>
          </a:p>
        </p:txBody>
      </p:sp>
      <p:sp>
        <p:nvSpPr>
          <p:cNvPr id="13" name="Прямоугольник 12"/>
          <p:cNvSpPr/>
          <p:nvPr/>
        </p:nvSpPr>
        <p:spPr>
          <a:xfrm>
            <a:off x="222380" y="2014478"/>
            <a:ext cx="3359020" cy="2862322"/>
          </a:xfrm>
          <a:prstGeom prst="rect">
            <a:avLst/>
          </a:prstGeom>
        </p:spPr>
        <p:txBody>
          <a:bodyPr wrap="square">
            <a:spAutoFit/>
          </a:bodyPr>
          <a:lstStyle/>
          <a:p>
            <a:pPr>
              <a:spcAft>
                <a:spcPts val="600"/>
              </a:spcAft>
            </a:pPr>
            <a:r>
              <a:rPr lang="ru-RU" dirty="0"/>
              <a:t>Методы и приемы, связанные с </a:t>
            </a:r>
            <a:r>
              <a:rPr lang="ru-RU" b="1" dirty="0"/>
              <a:t>размещением данных</a:t>
            </a:r>
            <a:r>
              <a:rPr lang="ru-RU" dirty="0"/>
              <a:t>. Этот довольно разнородный класс методов включает как управление размещением на физическом уровне (т. е. не затрагивает логику работы запросов и приложений), так и на логическом (требует модификации запросов). </a:t>
            </a:r>
          </a:p>
        </p:txBody>
      </p:sp>
      <p:sp>
        <p:nvSpPr>
          <p:cNvPr id="4" name="Прямоугольник 3"/>
          <p:cNvSpPr/>
          <p:nvPr/>
        </p:nvSpPr>
        <p:spPr>
          <a:xfrm>
            <a:off x="202164" y="5105400"/>
            <a:ext cx="3416705" cy="1477328"/>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none">
            <a:spAutoFit/>
          </a:bodyPr>
          <a:lstStyle/>
          <a:p>
            <a:r>
              <a:rPr lang="ru-RU" b="1" dirty="0"/>
              <a:t>Вертикальная фрагментация.</a:t>
            </a:r>
          </a:p>
          <a:p>
            <a:r>
              <a:rPr lang="ru-RU" b="1" dirty="0"/>
              <a:t>Горизонтальная фрагментация.</a:t>
            </a:r>
          </a:p>
          <a:p>
            <a:r>
              <a:rPr lang="ru-RU" b="1" dirty="0"/>
              <a:t>Нормализация.</a:t>
            </a:r>
          </a:p>
          <a:p>
            <a:r>
              <a:rPr lang="ru-RU" b="1" dirty="0" err="1"/>
              <a:t>Денормализация</a:t>
            </a:r>
            <a:r>
              <a:rPr lang="ru-RU" b="1" dirty="0"/>
              <a:t>.</a:t>
            </a:r>
          </a:p>
          <a:p>
            <a:r>
              <a:rPr lang="ru-RU" b="1" dirty="0"/>
              <a:t>Изменение порядка колонок.</a:t>
            </a:r>
          </a:p>
        </p:txBody>
      </p:sp>
      <p:sp>
        <p:nvSpPr>
          <p:cNvPr id="11" name="Стрелка вправо 10"/>
          <p:cNvSpPr/>
          <p:nvPr/>
        </p:nvSpPr>
        <p:spPr>
          <a:xfrm rot="5400000">
            <a:off x="3116424" y="4572000"/>
            <a:ext cx="304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0993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a:off x="5010539" y="1905000"/>
            <a:ext cx="4057261" cy="3370153"/>
          </a:xfrm>
          <a:prstGeom prst="rect">
            <a:avLst/>
          </a:prstGeom>
          <a:solidFill>
            <a:schemeClr val="bg1"/>
          </a:solidFill>
        </p:spPr>
        <p:txBody>
          <a:bodyPr wrap="square">
            <a:spAutoFit/>
          </a:bodyPr>
          <a:lstStyle/>
          <a:p>
            <a:pPr marL="342900" indent="-342900">
              <a:spcBef>
                <a:spcPts val="600"/>
              </a:spcBef>
              <a:buFont typeface="+mj-lt"/>
              <a:buAutoNum type="arabicParenR" startAt="4"/>
            </a:pPr>
            <a:r>
              <a:rPr lang="ru-RU" dirty="0"/>
              <a:t>Поиск по значениям первичных данных, которые были обработаны при загрузке в БД.</a:t>
            </a:r>
          </a:p>
          <a:p>
            <a:pPr marL="342900" indent="-342900">
              <a:spcBef>
                <a:spcPts val="600"/>
              </a:spcBef>
              <a:buFont typeface="+mj-lt"/>
              <a:buAutoNum type="arabicParenR" startAt="4"/>
            </a:pPr>
            <a:r>
              <a:rPr lang="ru-RU" dirty="0"/>
              <a:t>Выражения, препятствующие применению индексов.</a:t>
            </a:r>
          </a:p>
          <a:p>
            <a:pPr marL="342900" indent="-342900">
              <a:spcBef>
                <a:spcPts val="600"/>
              </a:spcBef>
              <a:buFont typeface="+mj-lt"/>
              <a:buAutoNum type="arabicParenR" startAt="4"/>
            </a:pPr>
            <a:r>
              <a:rPr lang="ru-RU" dirty="0"/>
              <a:t>Необоснованное использование оконных функций вместо явного агрегирования.</a:t>
            </a:r>
          </a:p>
          <a:p>
            <a:pPr marL="342900" indent="-342900">
              <a:spcBef>
                <a:spcPts val="600"/>
              </a:spcBef>
              <a:buFont typeface="+mj-lt"/>
              <a:buAutoNum type="arabicParenR" startAt="4"/>
            </a:pPr>
            <a:r>
              <a:rPr lang="ru-RU" dirty="0"/>
              <a:t>Применение средств полнотекстового поиска для структурированных атрибутов.</a:t>
            </a:r>
          </a:p>
        </p:txBody>
      </p:sp>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3" name="Заголовок 2"/>
          <p:cNvSpPr>
            <a:spLocks noGrp="1"/>
          </p:cNvSpPr>
          <p:nvPr>
            <p:ph type="title"/>
          </p:nvPr>
        </p:nvSpPr>
        <p:spPr/>
        <p:txBody>
          <a:bodyPr>
            <a:normAutofit/>
          </a:bodyPr>
          <a:lstStyle/>
          <a:p>
            <a:r>
              <a:rPr lang="ru-RU" dirty="0"/>
              <a:t>1.5. Настройка запросов</a:t>
            </a:r>
          </a:p>
        </p:txBody>
      </p:sp>
      <p:sp>
        <p:nvSpPr>
          <p:cNvPr id="2" name="Прямоугольник 1"/>
          <p:cNvSpPr/>
          <p:nvPr/>
        </p:nvSpPr>
        <p:spPr>
          <a:xfrm>
            <a:off x="76200" y="1905000"/>
            <a:ext cx="4953000" cy="4832092"/>
          </a:xfrm>
          <a:prstGeom prst="rect">
            <a:avLst/>
          </a:prstGeom>
        </p:spPr>
        <p:txBody>
          <a:bodyPr wrap="square">
            <a:spAutoFit/>
          </a:bodyPr>
          <a:lstStyle/>
          <a:p>
            <a:r>
              <a:rPr lang="ru-RU" dirty="0"/>
              <a:t>Наиболее частой причиной низкой производительности оказывается </a:t>
            </a:r>
            <a:r>
              <a:rPr lang="ru-RU" b="1" dirty="0">
                <a:solidFill>
                  <a:srgbClr val="FF0000"/>
                </a:solidFill>
              </a:rPr>
              <a:t>неэффективный код </a:t>
            </a:r>
            <a:r>
              <a:rPr lang="ru-RU" dirty="0"/>
              <a:t>самого запроса. </a:t>
            </a:r>
          </a:p>
          <a:p>
            <a:pPr>
              <a:spcBef>
                <a:spcPts val="600"/>
              </a:spcBef>
            </a:pPr>
            <a:r>
              <a:rPr lang="ru-RU" dirty="0"/>
              <a:t>Перечень типичных ошибок:</a:t>
            </a:r>
          </a:p>
          <a:p>
            <a:pPr marL="342900" indent="-342900">
              <a:spcBef>
                <a:spcPts val="600"/>
              </a:spcBef>
              <a:buFont typeface="+mj-lt"/>
              <a:buAutoNum type="arabicParenR"/>
            </a:pPr>
            <a:r>
              <a:rPr lang="ru-RU" dirty="0"/>
              <a:t>Использование представлений, в которых содержатся соединения с таблицами, ненужными в рассматриваемом запросе. </a:t>
            </a:r>
          </a:p>
          <a:p>
            <a:pPr marL="342900" indent="-342900">
              <a:spcBef>
                <a:spcPts val="600"/>
              </a:spcBef>
              <a:buFont typeface="+mj-lt"/>
              <a:buAutoNum type="arabicParenR"/>
            </a:pPr>
            <a:r>
              <a:rPr lang="ru-RU" dirty="0"/>
              <a:t>Выборка значений первичного ключа из таблицы, соединение с которой выполняется по внешнему ключу. В этом случае операция соединения вообще не нужна, если из этой таблицы не выбираются другие колонки</a:t>
            </a:r>
          </a:p>
          <a:p>
            <a:pPr marL="342900" indent="-342900">
              <a:spcBef>
                <a:spcPts val="600"/>
              </a:spcBef>
              <a:buFont typeface="+mj-lt"/>
              <a:buAutoNum type="arabicParenR"/>
            </a:pPr>
            <a:r>
              <a:rPr lang="ru-RU" dirty="0"/>
              <a:t>Использование регулярных выражений для проверки условий, которые могут быть проверены по значениям других атрибутов.</a:t>
            </a:r>
          </a:p>
        </p:txBody>
      </p:sp>
      <p:sp>
        <p:nvSpPr>
          <p:cNvPr id="7" name="Прямоугольник 6"/>
          <p:cNvSpPr/>
          <p:nvPr/>
        </p:nvSpPr>
        <p:spPr>
          <a:xfrm>
            <a:off x="5181600" y="1447800"/>
            <a:ext cx="3886200" cy="4955203"/>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Пример 1. </a:t>
            </a:r>
            <a:r>
              <a:rPr lang="ru-RU" dirty="0"/>
              <a:t>В запросе выполняются избыточные соединения с таблицей </a:t>
            </a:r>
            <a:r>
              <a:rPr lang="en-US" dirty="0"/>
              <a:t>airports:</a:t>
            </a:r>
            <a:endParaRPr lang="ru-RU" dirty="0"/>
          </a:p>
          <a:p>
            <a:pPr>
              <a:spcBef>
                <a:spcPts val="600"/>
              </a:spcBef>
            </a:pPr>
            <a:r>
              <a:rPr lang="en-US" dirty="0">
                <a:latin typeface="Courier New" panose="02070309020205020404" pitchFamily="49" charset="0"/>
                <a:cs typeface="Courier New" panose="02070309020205020404" pitchFamily="49" charset="0"/>
              </a:rPr>
              <a:t>SELECT</a:t>
            </a:r>
          </a:p>
          <a:p>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airport_name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FROM airports</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airport_code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f.departure_airport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(SELECT city</a:t>
            </a:r>
          </a:p>
          <a:p>
            <a:r>
              <a:rPr lang="en-US" dirty="0">
                <a:latin typeface="Courier New" panose="02070309020205020404" pitchFamily="49" charset="0"/>
                <a:cs typeface="Courier New" panose="02070309020205020404" pitchFamily="49" charset="0"/>
              </a:rPr>
              <a:t>FROM airports</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airport_code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f.departure_airport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FROM flights f;</a:t>
            </a:r>
            <a:endParaRPr lang="ru-RU" dirty="0">
              <a:latin typeface="Courier New" panose="02070309020205020404" pitchFamily="49" charset="0"/>
              <a:cs typeface="Courier New" panose="02070309020205020404" pitchFamily="49" charset="0"/>
            </a:endParaRPr>
          </a:p>
          <a:p>
            <a:pPr>
              <a:spcBef>
                <a:spcPts val="600"/>
              </a:spcBef>
            </a:pPr>
            <a:r>
              <a:rPr lang="ru-RU" dirty="0">
                <a:latin typeface="Courier New" panose="02070309020205020404" pitchFamily="49" charset="0"/>
                <a:cs typeface="Courier New" panose="02070309020205020404" pitchFamily="49" charset="0"/>
              </a:rPr>
              <a:t>В</a:t>
            </a:r>
            <a:r>
              <a:rPr lang="ru-RU" dirty="0"/>
              <a:t>се вложенные подзапросы на самом деле выбирают одну и ту же строку, и поэтому одной операции соединения было бы достаточно.</a:t>
            </a:r>
            <a:endParaRPr lang="en-US" dirty="0">
              <a:latin typeface="Courier New" panose="02070309020205020404" pitchFamily="49" charset="0"/>
              <a:cs typeface="Courier New" panose="02070309020205020404" pitchFamily="49" charset="0"/>
            </a:endParaRPr>
          </a:p>
        </p:txBody>
      </p:sp>
      <p:sp>
        <p:nvSpPr>
          <p:cNvPr id="14" name="Прямоугольник 13"/>
          <p:cNvSpPr/>
          <p:nvPr/>
        </p:nvSpPr>
        <p:spPr>
          <a:xfrm>
            <a:off x="3238500" y="2813170"/>
            <a:ext cx="3886200" cy="1754326"/>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Пример 2. </a:t>
            </a:r>
          </a:p>
          <a:p>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a.airport_code</a:t>
            </a:r>
            <a:r>
              <a:rPr lang="ru-RU"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FROM flights f</a:t>
            </a:r>
            <a:r>
              <a:rPr lang="ru-RU"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JOIN airports a</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ON </a:t>
            </a:r>
            <a:r>
              <a:rPr lang="en-US" dirty="0" err="1">
                <a:latin typeface="Courier New" panose="02070309020205020404" pitchFamily="49" charset="0"/>
                <a:cs typeface="Courier New" panose="02070309020205020404" pitchFamily="49" charset="0"/>
              </a:rPr>
              <a:t>a.airport_code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f.departure_airport</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16" name="Прямоугольник 15"/>
          <p:cNvSpPr/>
          <p:nvPr/>
        </p:nvSpPr>
        <p:spPr>
          <a:xfrm>
            <a:off x="990599" y="3676498"/>
            <a:ext cx="6048569" cy="2862322"/>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Пример 3. </a:t>
            </a:r>
          </a:p>
          <a:p>
            <a:r>
              <a:rPr lang="ru-RU" dirty="0">
                <a:latin typeface="Candara" panose="020E0502030303020204" pitchFamily="34" charset="0"/>
                <a:cs typeface="Times New Roman" panose="02020603050405020304" pitchFamily="18" charset="0"/>
              </a:rPr>
              <a:t>Одна из колонок таблицы может содержать  адрес в том виде, в каком пользователь ввел данные (в виде одной строки), и еще несколько колонок могут содержать тот же адрес после анализа и приведения к некоторому каноническому виду (например, название улицы в верхнем регистре). Условие вида </a:t>
            </a:r>
            <a:r>
              <a:rPr lang="ru-RU" dirty="0" err="1">
                <a:latin typeface="Candara" panose="020E0502030303020204" pitchFamily="34" charset="0"/>
                <a:cs typeface="Times New Roman" panose="02020603050405020304" pitchFamily="18" charset="0"/>
              </a:rPr>
              <a:t>user_address</a:t>
            </a:r>
            <a:r>
              <a:rPr lang="ru-RU" dirty="0">
                <a:latin typeface="Candara" panose="020E0502030303020204" pitchFamily="34" charset="0"/>
                <a:cs typeface="Times New Roman" panose="02020603050405020304" pitchFamily="18" charset="0"/>
              </a:rPr>
              <a:t> LIKE ’%190008%’ для поиска по почтовому индексу вместо условия на колонку, в которой содержится этот индекс, скорее всего, приведет к полному просмотру таблицы.</a:t>
            </a:r>
          </a:p>
        </p:txBody>
      </p:sp>
    </p:spTree>
    <p:extLst>
      <p:ext uri="{BB962C8B-B14F-4D97-AF65-F5344CB8AC3E}">
        <p14:creationId xmlns:p14="http://schemas.microsoft.com/office/powerpoint/2010/main" val="60681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a:off x="228600" y="1524000"/>
            <a:ext cx="4495800" cy="5109091"/>
          </a:xfrm>
          <a:prstGeom prst="rect">
            <a:avLst/>
          </a:prstGeom>
          <a:solidFill>
            <a:schemeClr val="bg1"/>
          </a:solidFill>
        </p:spPr>
        <p:txBody>
          <a:bodyPr wrap="square">
            <a:spAutoFit/>
          </a:bodyPr>
          <a:lstStyle/>
          <a:p>
            <a:pPr>
              <a:spcBef>
                <a:spcPts val="600"/>
              </a:spcBef>
            </a:pPr>
            <a:r>
              <a:rPr lang="ru-RU" b="1" dirty="0">
                <a:solidFill>
                  <a:srgbClr val="FF0000"/>
                </a:solidFill>
              </a:rPr>
              <a:t>Доступностью</a:t>
            </a:r>
            <a:r>
              <a:rPr lang="ru-RU" dirty="0">
                <a:solidFill>
                  <a:srgbClr val="FF0000"/>
                </a:solidFill>
              </a:rPr>
              <a:t> </a:t>
            </a:r>
            <a:r>
              <a:rPr lang="ru-RU" dirty="0"/>
              <a:t>(</a:t>
            </a:r>
            <a:r>
              <a:rPr lang="ru-RU" dirty="0" err="1"/>
              <a:t>availability</a:t>
            </a:r>
            <a:r>
              <a:rPr lang="ru-RU" dirty="0"/>
              <a:t>) называют отношение времени, в течение которого система была в работоспособном состоянии, т. е. принимала и выполняла запросы пользователей, к общему (календарному) времени.</a:t>
            </a:r>
          </a:p>
          <a:p>
            <a:pPr>
              <a:spcBef>
                <a:spcPts val="600"/>
              </a:spcBef>
            </a:pPr>
            <a:r>
              <a:rPr lang="ru-RU" b="1" dirty="0">
                <a:solidFill>
                  <a:srgbClr val="FF0000"/>
                </a:solidFill>
              </a:rPr>
              <a:t>Надежность</a:t>
            </a:r>
            <a:r>
              <a:rPr lang="ru-RU" dirty="0">
                <a:solidFill>
                  <a:srgbClr val="FF0000"/>
                </a:solidFill>
              </a:rPr>
              <a:t> </a:t>
            </a:r>
            <a:r>
              <a:rPr lang="ru-RU" dirty="0"/>
              <a:t>системы определяется тем, насколько малы шансы потери данных. </a:t>
            </a:r>
          </a:p>
          <a:p>
            <a:pPr>
              <a:spcBef>
                <a:spcPts val="600"/>
              </a:spcBef>
            </a:pPr>
            <a:r>
              <a:rPr lang="ru-RU" dirty="0"/>
              <a:t>Количественно для оценки надежности можно использовать две характеристики: </a:t>
            </a:r>
          </a:p>
          <a:p>
            <a:pPr marL="342900" indent="-342900">
              <a:spcBef>
                <a:spcPts val="600"/>
              </a:spcBef>
              <a:buFont typeface="+mj-lt"/>
              <a:buAutoNum type="arabicParenR"/>
            </a:pPr>
            <a:r>
              <a:rPr lang="ru-RU" b="1" dirty="0"/>
              <a:t>выживаемость</a:t>
            </a:r>
            <a:r>
              <a:rPr lang="ru-RU" dirty="0"/>
              <a:t>, которая определяется как количество копий данных, которые должны быть разрушены, для того чтобы потеря данных произошла, и </a:t>
            </a:r>
          </a:p>
          <a:p>
            <a:pPr marL="342900" indent="-342900">
              <a:spcBef>
                <a:spcPts val="600"/>
              </a:spcBef>
              <a:buFont typeface="+mj-lt"/>
              <a:buAutoNum type="arabicParenR"/>
            </a:pPr>
            <a:r>
              <a:rPr lang="ru-RU" b="1" dirty="0"/>
              <a:t>время</a:t>
            </a:r>
            <a:r>
              <a:rPr lang="ru-RU" dirty="0"/>
              <a:t>, необходимое, для того чтобы изменения или новые данные попали в резервные копии.</a:t>
            </a:r>
          </a:p>
        </p:txBody>
      </p:sp>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Заголовок 2"/>
          <p:cNvSpPr>
            <a:spLocks noGrp="1"/>
          </p:cNvSpPr>
          <p:nvPr>
            <p:ph type="title"/>
          </p:nvPr>
        </p:nvSpPr>
        <p:spPr>
          <a:xfrm>
            <a:off x="533400" y="0"/>
            <a:ext cx="8229600" cy="1252728"/>
          </a:xfrm>
        </p:spPr>
        <p:txBody>
          <a:bodyPr>
            <a:normAutofit/>
          </a:bodyPr>
          <a:lstStyle/>
          <a:p>
            <a:r>
              <a:rPr lang="ru-RU" dirty="0"/>
              <a:t>2. Надежность и доступность</a:t>
            </a:r>
          </a:p>
        </p:txBody>
      </p:sp>
      <p:sp>
        <p:nvSpPr>
          <p:cNvPr id="7" name="Прямоугольник 6"/>
          <p:cNvSpPr/>
          <p:nvPr/>
        </p:nvSpPr>
        <p:spPr>
          <a:xfrm>
            <a:off x="4495800" y="1447800"/>
            <a:ext cx="4572000" cy="4524315"/>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Выбор </a:t>
            </a:r>
            <a:r>
              <a:rPr lang="ru-RU" b="1" dirty="0"/>
              <a:t>стратегии</a:t>
            </a:r>
            <a:r>
              <a:rPr lang="ru-RU" dirty="0"/>
              <a:t> резервного копирования должен быть основан на реалистическом анализе потери данных и возможных последствий такой потери.</a:t>
            </a:r>
          </a:p>
          <a:p>
            <a:r>
              <a:rPr lang="ru-RU" dirty="0">
                <a:latin typeface="Candara" panose="020E0502030303020204" pitchFamily="34" charset="0"/>
                <a:cs typeface="Courier New" panose="02070309020205020404" pitchFamily="49" charset="0"/>
              </a:rPr>
              <a:t>Стратегии обеспечения надежности и доступности </a:t>
            </a:r>
            <a:r>
              <a:rPr lang="ru-RU" b="1" dirty="0">
                <a:latin typeface="Candara" panose="020E0502030303020204" pitchFamily="34" charset="0"/>
                <a:cs typeface="Courier New" panose="02070309020205020404" pitchFamily="49" charset="0"/>
              </a:rPr>
              <a:t>взаимосвязаны</a:t>
            </a:r>
            <a:r>
              <a:rPr lang="ru-RU" dirty="0">
                <a:latin typeface="Candara" panose="020E0502030303020204" pitchFamily="34" charset="0"/>
                <a:cs typeface="Courier New" panose="02070309020205020404" pitchFamily="49" charset="0"/>
              </a:rPr>
              <a:t>. При отказе системы продолжительность восстановления влияет на доступность. Важно отметить, что </a:t>
            </a:r>
            <a:r>
              <a:rPr lang="ru-RU" b="1" dirty="0">
                <a:latin typeface="Candara" panose="020E0502030303020204" pitchFamily="34" charset="0"/>
                <a:cs typeface="Courier New" panose="02070309020205020404" pitchFamily="49" charset="0"/>
              </a:rPr>
              <a:t>надежность </a:t>
            </a:r>
            <a:r>
              <a:rPr lang="ru-RU" dirty="0">
                <a:latin typeface="Candara" panose="020E0502030303020204" pitchFamily="34" charset="0"/>
                <a:cs typeface="Courier New" panose="02070309020205020404" pitchFamily="49" charset="0"/>
              </a:rPr>
              <a:t>хранения связана также с </a:t>
            </a:r>
            <a:r>
              <a:rPr lang="ru-RU" b="1" dirty="0">
                <a:latin typeface="Candara" panose="020E0502030303020204" pitchFamily="34" charset="0"/>
                <a:cs typeface="Courier New" panose="02070309020205020404" pitchFamily="49" charset="0"/>
              </a:rPr>
              <a:t>политиками обеспечения</a:t>
            </a:r>
          </a:p>
          <a:p>
            <a:r>
              <a:rPr lang="ru-RU" b="1" dirty="0">
                <a:latin typeface="Candara" panose="020E0502030303020204" pitchFamily="34" charset="0"/>
                <a:cs typeface="Courier New" panose="02070309020205020404" pitchFamily="49" charset="0"/>
              </a:rPr>
              <a:t>безопасности</a:t>
            </a:r>
            <a:r>
              <a:rPr lang="ru-RU" dirty="0">
                <a:latin typeface="Candara" panose="020E0502030303020204" pitchFamily="34" charset="0"/>
                <a:cs typeface="Courier New" panose="02070309020205020404" pitchFamily="49" charset="0"/>
              </a:rPr>
              <a:t>: </a:t>
            </a:r>
          </a:p>
          <a:p>
            <a:pPr marL="285750" indent="-285750">
              <a:buFont typeface="Arial" panose="020B0604020202020204" pitchFamily="34" charset="0"/>
              <a:buChar char="•"/>
            </a:pPr>
            <a:r>
              <a:rPr lang="ru-RU" dirty="0">
                <a:latin typeface="Candara" panose="020E0502030303020204" pitchFamily="34" charset="0"/>
                <a:cs typeface="Courier New" panose="02070309020205020404" pitchFamily="49" charset="0"/>
              </a:rPr>
              <a:t>все копии данных, из которых можно восстановить состояние основной БД, должны быть защищены по крайней мере в такой же степени, как основное хранилище.</a:t>
            </a:r>
            <a:endParaRPr lang="en-US" dirty="0">
              <a:latin typeface="Candara" panose="020E0502030303020204" pitchFamily="34" charset="0"/>
              <a:cs typeface="Courier New" panose="02070309020205020404" pitchFamily="49" charset="0"/>
            </a:endParaRPr>
          </a:p>
        </p:txBody>
      </p:sp>
      <p:sp>
        <p:nvSpPr>
          <p:cNvPr id="9" name="Прямоугольник 8"/>
          <p:cNvSpPr/>
          <p:nvPr/>
        </p:nvSpPr>
        <p:spPr>
          <a:xfrm>
            <a:off x="1905000" y="3438462"/>
            <a:ext cx="4572000" cy="707886"/>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sz="2000" b="1" dirty="0">
                <a:solidFill>
                  <a:srgbClr val="FF0000"/>
                </a:solidFill>
              </a:rPr>
              <a:t>Для обеспечения высокой доступности необходима репликация</a:t>
            </a:r>
            <a:endParaRPr lang="en-US" sz="2000" b="1" dirty="0">
              <a:solidFill>
                <a:srgbClr val="FF0000"/>
              </a:solidFill>
              <a:latin typeface="Candara" panose="020E0502030303020204" pitchFamily="34" charset="0"/>
              <a:cs typeface="Courier New" panose="02070309020205020404" pitchFamily="49" charset="0"/>
            </a:endParaRPr>
          </a:p>
        </p:txBody>
      </p:sp>
      <p:sp>
        <p:nvSpPr>
          <p:cNvPr id="10" name="Прямоугольник 9"/>
          <p:cNvSpPr/>
          <p:nvPr/>
        </p:nvSpPr>
        <p:spPr>
          <a:xfrm>
            <a:off x="1295400" y="1884190"/>
            <a:ext cx="7162800" cy="4385816"/>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b="1" dirty="0">
                <a:solidFill>
                  <a:srgbClr val="FF0000"/>
                </a:solidFill>
              </a:rPr>
              <a:t>Недостаточно</a:t>
            </a:r>
            <a:r>
              <a:rPr lang="ru-RU" dirty="0">
                <a:solidFill>
                  <a:srgbClr val="FF0000"/>
                </a:solidFill>
              </a:rPr>
              <a:t> </a:t>
            </a:r>
            <a:r>
              <a:rPr lang="ru-RU" dirty="0"/>
              <a:t>просто регулярно создавать резервные копии базы. </a:t>
            </a:r>
          </a:p>
          <a:p>
            <a:pPr>
              <a:spcAft>
                <a:spcPts val="600"/>
              </a:spcAft>
            </a:pPr>
            <a:r>
              <a:rPr lang="ru-RU" b="1" dirty="0">
                <a:solidFill>
                  <a:srgbClr val="FF0000"/>
                </a:solidFill>
              </a:rPr>
              <a:t>Полноценная</a:t>
            </a:r>
            <a:r>
              <a:rPr lang="ru-RU" dirty="0">
                <a:solidFill>
                  <a:srgbClr val="FF0000"/>
                </a:solidFill>
              </a:rPr>
              <a:t> </a:t>
            </a:r>
            <a:r>
              <a:rPr lang="ru-RU" dirty="0"/>
              <a:t>стратегия резервного копирования и восстановления должна быть хорошо документирована и включать:</a:t>
            </a:r>
          </a:p>
          <a:p>
            <a:pPr>
              <a:spcAft>
                <a:spcPts val="600"/>
              </a:spcAft>
            </a:pPr>
            <a:r>
              <a:rPr lang="ru-RU" dirty="0"/>
              <a:t>• периодичность выполнения резервного копирования;</a:t>
            </a:r>
          </a:p>
          <a:p>
            <a:pPr>
              <a:spcAft>
                <a:spcPts val="600"/>
              </a:spcAft>
            </a:pPr>
            <a:r>
              <a:rPr lang="ru-RU" dirty="0"/>
              <a:t>• время запуска регулярного резервного копирования;</a:t>
            </a:r>
          </a:p>
          <a:p>
            <a:pPr>
              <a:spcAft>
                <a:spcPts val="600"/>
              </a:spcAft>
            </a:pPr>
            <a:r>
              <a:rPr lang="ru-RU" dirty="0"/>
              <a:t>• список лиц, допущенных к выполнению резервного копирования и </a:t>
            </a:r>
            <a:r>
              <a:rPr lang="ru-RU" dirty="0" err="1"/>
              <a:t>востановления</a:t>
            </a:r>
            <a:r>
              <a:rPr lang="ru-RU" dirty="0"/>
              <a:t>;</a:t>
            </a:r>
          </a:p>
          <a:p>
            <a:pPr>
              <a:spcAft>
                <a:spcPts val="600"/>
              </a:spcAft>
            </a:pPr>
            <a:r>
              <a:rPr lang="ru-RU" dirty="0"/>
              <a:t>• объекты БД, подлежащие регулярному резервному копированию;</a:t>
            </a:r>
          </a:p>
          <a:p>
            <a:pPr>
              <a:spcAft>
                <a:spcPts val="600"/>
              </a:spcAft>
            </a:pPr>
            <a:r>
              <a:rPr lang="ru-RU" dirty="0"/>
              <a:t>• точное указание места, где будут храниться резервные копии;</a:t>
            </a:r>
          </a:p>
          <a:p>
            <a:pPr>
              <a:spcAft>
                <a:spcPts val="600"/>
              </a:spcAft>
            </a:pPr>
            <a:r>
              <a:rPr lang="ru-RU" dirty="0"/>
              <a:t>• сценарий выполнения резервного копирования;</a:t>
            </a:r>
          </a:p>
          <a:p>
            <a:pPr>
              <a:spcAft>
                <a:spcPts val="600"/>
              </a:spcAft>
            </a:pPr>
            <a:r>
              <a:rPr lang="ru-RU" dirty="0"/>
              <a:t>• </a:t>
            </a:r>
            <a:r>
              <a:rPr lang="ru-RU" dirty="0">
                <a:latin typeface="Candara" panose="020E0502030303020204" pitchFamily="34" charset="0"/>
                <a:cs typeface="Courier New" panose="02070309020205020404" pitchFamily="49" charset="0"/>
              </a:rPr>
              <a:t>сценарий восстановления БД из резервной копии;</a:t>
            </a:r>
          </a:p>
          <a:p>
            <a:pPr>
              <a:spcAft>
                <a:spcPts val="600"/>
              </a:spcAft>
            </a:pPr>
            <a:r>
              <a:rPr lang="ru-RU" dirty="0">
                <a:latin typeface="Candara" panose="020E0502030303020204" pitchFamily="34" charset="0"/>
                <a:cs typeface="Courier New" panose="02070309020205020404" pitchFamily="49" charset="0"/>
              </a:rPr>
              <a:t>• периодичность пересмотра стратегии резервного копирования и восстановления БД.</a:t>
            </a:r>
            <a:endParaRPr lang="en-US" dirty="0">
              <a:latin typeface="Candara" panose="020E0502030303020204" pitchFamily="34" charset="0"/>
              <a:cs typeface="Courier New" panose="02070309020205020404" pitchFamily="49" charset="0"/>
            </a:endParaRPr>
          </a:p>
        </p:txBody>
      </p:sp>
    </p:spTree>
    <p:extLst>
      <p:ext uri="{BB962C8B-B14F-4D97-AF65-F5344CB8AC3E}">
        <p14:creationId xmlns:p14="http://schemas.microsoft.com/office/powerpoint/2010/main" val="51953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a:off x="228600" y="1524000"/>
            <a:ext cx="4495800" cy="5109091"/>
          </a:xfrm>
          <a:prstGeom prst="rect">
            <a:avLst/>
          </a:prstGeom>
          <a:solidFill>
            <a:schemeClr val="bg1"/>
          </a:solidFill>
        </p:spPr>
        <p:txBody>
          <a:bodyPr wrap="square">
            <a:spAutoFit/>
          </a:bodyPr>
          <a:lstStyle/>
          <a:p>
            <a:pPr>
              <a:spcBef>
                <a:spcPts val="600"/>
              </a:spcBef>
            </a:pPr>
            <a:r>
              <a:rPr lang="ru-RU" b="1" dirty="0">
                <a:solidFill>
                  <a:srgbClr val="FF0000"/>
                </a:solidFill>
              </a:rPr>
              <a:t>Доступностью</a:t>
            </a:r>
            <a:r>
              <a:rPr lang="ru-RU" dirty="0">
                <a:solidFill>
                  <a:srgbClr val="FF0000"/>
                </a:solidFill>
              </a:rPr>
              <a:t> </a:t>
            </a:r>
            <a:r>
              <a:rPr lang="ru-RU" dirty="0"/>
              <a:t>(</a:t>
            </a:r>
            <a:r>
              <a:rPr lang="ru-RU" dirty="0" err="1"/>
              <a:t>availability</a:t>
            </a:r>
            <a:r>
              <a:rPr lang="ru-RU" dirty="0"/>
              <a:t>) называют отношение времени, в течение которого система была в работоспособном состоянии, т. е. принимала и выполняла запросы пользователей, к общему (календарному) времени.</a:t>
            </a:r>
          </a:p>
          <a:p>
            <a:pPr>
              <a:spcBef>
                <a:spcPts val="600"/>
              </a:spcBef>
            </a:pPr>
            <a:r>
              <a:rPr lang="ru-RU" b="1" dirty="0">
                <a:solidFill>
                  <a:srgbClr val="FF0000"/>
                </a:solidFill>
              </a:rPr>
              <a:t>Надежность</a:t>
            </a:r>
            <a:r>
              <a:rPr lang="ru-RU" dirty="0">
                <a:solidFill>
                  <a:srgbClr val="FF0000"/>
                </a:solidFill>
              </a:rPr>
              <a:t> </a:t>
            </a:r>
            <a:r>
              <a:rPr lang="ru-RU" dirty="0"/>
              <a:t>системы определяется тем, насколько малы шансы потери данных. </a:t>
            </a:r>
          </a:p>
          <a:p>
            <a:pPr>
              <a:spcBef>
                <a:spcPts val="600"/>
              </a:spcBef>
            </a:pPr>
            <a:r>
              <a:rPr lang="ru-RU" dirty="0"/>
              <a:t>Количественно для оценки надежности можно использовать две характеристики: </a:t>
            </a:r>
          </a:p>
          <a:p>
            <a:pPr marL="342900" indent="-342900">
              <a:spcBef>
                <a:spcPts val="600"/>
              </a:spcBef>
              <a:buFont typeface="+mj-lt"/>
              <a:buAutoNum type="arabicParenR"/>
            </a:pPr>
            <a:r>
              <a:rPr lang="ru-RU" b="1" dirty="0"/>
              <a:t>выживаемость</a:t>
            </a:r>
            <a:r>
              <a:rPr lang="ru-RU" dirty="0"/>
              <a:t>, которая определяется как количество копий данных, которые должны быть разрушены, для того чтобы потеря данных произошла, и </a:t>
            </a:r>
          </a:p>
          <a:p>
            <a:pPr marL="342900" indent="-342900">
              <a:spcBef>
                <a:spcPts val="600"/>
              </a:spcBef>
              <a:buFont typeface="+mj-lt"/>
              <a:buAutoNum type="arabicParenR"/>
            </a:pPr>
            <a:r>
              <a:rPr lang="ru-RU" b="1" dirty="0"/>
              <a:t>время</a:t>
            </a:r>
            <a:r>
              <a:rPr lang="ru-RU" dirty="0"/>
              <a:t>, необходимое, для того чтобы изменения или новые данные попали в резервные копии.</a:t>
            </a:r>
          </a:p>
        </p:txBody>
      </p:sp>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3" name="Заголовок 2"/>
          <p:cNvSpPr>
            <a:spLocks noGrp="1"/>
          </p:cNvSpPr>
          <p:nvPr>
            <p:ph type="title"/>
          </p:nvPr>
        </p:nvSpPr>
        <p:spPr>
          <a:xfrm>
            <a:off x="533400" y="0"/>
            <a:ext cx="8229600" cy="1252728"/>
          </a:xfrm>
        </p:spPr>
        <p:txBody>
          <a:bodyPr>
            <a:normAutofit/>
          </a:bodyPr>
          <a:lstStyle/>
          <a:p>
            <a:r>
              <a:rPr lang="ru-RU" dirty="0"/>
              <a:t>2. Надежность и доступность</a:t>
            </a:r>
          </a:p>
        </p:txBody>
      </p:sp>
      <p:sp>
        <p:nvSpPr>
          <p:cNvPr id="7" name="Прямоугольник 6"/>
          <p:cNvSpPr/>
          <p:nvPr/>
        </p:nvSpPr>
        <p:spPr>
          <a:xfrm>
            <a:off x="5181600" y="1447800"/>
            <a:ext cx="3886200" cy="4955203"/>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Пример 1. </a:t>
            </a:r>
            <a:r>
              <a:rPr lang="ru-RU" dirty="0"/>
              <a:t>В запросе выполняются избыточные соединения с таблицей </a:t>
            </a:r>
            <a:r>
              <a:rPr lang="en-US" dirty="0"/>
              <a:t>airports:</a:t>
            </a:r>
            <a:endParaRPr lang="ru-RU" dirty="0"/>
          </a:p>
          <a:p>
            <a:pPr>
              <a:spcBef>
                <a:spcPts val="600"/>
              </a:spcBef>
            </a:pPr>
            <a:r>
              <a:rPr lang="en-US" dirty="0">
                <a:latin typeface="Courier New" panose="02070309020205020404" pitchFamily="49" charset="0"/>
                <a:cs typeface="Courier New" panose="02070309020205020404" pitchFamily="49" charset="0"/>
              </a:rPr>
              <a:t>SELECT</a:t>
            </a:r>
          </a:p>
          <a:p>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airport_name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FROM airports</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airport_code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f.departure_airport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(SELECT city</a:t>
            </a:r>
          </a:p>
          <a:p>
            <a:r>
              <a:rPr lang="en-US" dirty="0">
                <a:latin typeface="Courier New" panose="02070309020205020404" pitchFamily="49" charset="0"/>
                <a:cs typeface="Courier New" panose="02070309020205020404" pitchFamily="49" charset="0"/>
              </a:rPr>
              <a:t>FROM airports</a:t>
            </a:r>
          </a:p>
          <a:p>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airport_code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f.departure_airport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FROM flights f;</a:t>
            </a:r>
            <a:endParaRPr lang="ru-RU" dirty="0">
              <a:latin typeface="Courier New" panose="02070309020205020404" pitchFamily="49" charset="0"/>
              <a:cs typeface="Courier New" panose="02070309020205020404" pitchFamily="49" charset="0"/>
            </a:endParaRPr>
          </a:p>
          <a:p>
            <a:pPr>
              <a:spcBef>
                <a:spcPts val="600"/>
              </a:spcBef>
            </a:pPr>
            <a:r>
              <a:rPr lang="ru-RU" dirty="0">
                <a:latin typeface="Courier New" panose="02070309020205020404" pitchFamily="49" charset="0"/>
                <a:cs typeface="Courier New" panose="02070309020205020404" pitchFamily="49" charset="0"/>
              </a:rPr>
              <a:t>В</a:t>
            </a:r>
            <a:r>
              <a:rPr lang="ru-RU" dirty="0"/>
              <a:t>се вложенные подзапросы на самом деле выбирают одну и ту же строку, и поэтому одной операции соединения было бы достаточно.</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831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 Репликация</a:t>
            </a:r>
            <a:br>
              <a:rPr lang="ru-RU" dirty="0"/>
            </a:br>
            <a:r>
              <a:rPr lang="ru-RU" dirty="0"/>
              <a:t>3.1. Множественные копии данных</a:t>
            </a:r>
          </a:p>
        </p:txBody>
      </p:sp>
      <p:sp>
        <p:nvSpPr>
          <p:cNvPr id="2" name="Прямоугольник 1"/>
          <p:cNvSpPr/>
          <p:nvPr/>
        </p:nvSpPr>
        <p:spPr>
          <a:xfrm>
            <a:off x="187391" y="1537299"/>
            <a:ext cx="4572000" cy="646331"/>
          </a:xfrm>
          <a:prstGeom prst="rect">
            <a:avLst/>
          </a:prstGeom>
          <a:solidFill>
            <a:schemeClr val="bg1"/>
          </a:solidFill>
          <a:ln>
            <a:solidFill>
              <a:schemeClr val="accent1"/>
            </a:solidFill>
          </a:ln>
        </p:spPr>
        <p:txBody>
          <a:bodyPr wrap="square">
            <a:spAutoFit/>
          </a:bodyPr>
          <a:lstStyle/>
          <a:p>
            <a:r>
              <a:rPr lang="ru-RU" dirty="0"/>
              <a:t>Рассматриваем только конфигурации распределенных БД с </a:t>
            </a:r>
            <a:r>
              <a:rPr lang="ru-RU" b="1" dirty="0">
                <a:solidFill>
                  <a:srgbClr val="00B050"/>
                </a:solidFill>
              </a:rPr>
              <a:t>полной репликацией</a:t>
            </a:r>
          </a:p>
        </p:txBody>
      </p:sp>
      <p:sp>
        <p:nvSpPr>
          <p:cNvPr id="4" name="Прямоугольник 3"/>
          <p:cNvSpPr/>
          <p:nvPr/>
        </p:nvSpPr>
        <p:spPr>
          <a:xfrm>
            <a:off x="187391" y="2286000"/>
            <a:ext cx="7887478" cy="2539157"/>
          </a:xfrm>
          <a:prstGeom prst="rect">
            <a:avLst/>
          </a:prstGeom>
        </p:spPr>
        <p:txBody>
          <a:bodyPr wrap="square">
            <a:spAutoFit/>
          </a:bodyPr>
          <a:lstStyle/>
          <a:p>
            <a:pPr>
              <a:spcAft>
                <a:spcPts val="600"/>
              </a:spcAft>
            </a:pPr>
            <a:r>
              <a:rPr lang="ru-RU" dirty="0"/>
              <a:t>Требуются </a:t>
            </a:r>
            <a:r>
              <a:rPr lang="ru-RU" b="1" dirty="0">
                <a:solidFill>
                  <a:srgbClr val="00B050"/>
                </a:solidFill>
              </a:rPr>
              <a:t>избыточные ресурсы</a:t>
            </a:r>
            <a:r>
              <a:rPr lang="ru-RU" dirty="0"/>
              <a:t>, использование которых позволяет улучшить ряд характеристик системы:</a:t>
            </a:r>
          </a:p>
          <a:p>
            <a:pPr>
              <a:spcAft>
                <a:spcPts val="600"/>
              </a:spcAft>
            </a:pPr>
            <a:r>
              <a:rPr lang="ru-RU" dirty="0"/>
              <a:t>• </a:t>
            </a:r>
            <a:r>
              <a:rPr lang="ru-RU" dirty="0">
                <a:solidFill>
                  <a:srgbClr val="FF0000"/>
                </a:solidFill>
              </a:rPr>
              <a:t>надежность</a:t>
            </a:r>
            <a:r>
              <a:rPr lang="ru-RU" dirty="0"/>
              <a:t> — данные не будут потеряны при разрушении части копий;</a:t>
            </a:r>
          </a:p>
          <a:p>
            <a:pPr>
              <a:spcAft>
                <a:spcPts val="600"/>
              </a:spcAft>
            </a:pPr>
            <a:r>
              <a:rPr lang="ru-RU" dirty="0"/>
              <a:t>• </a:t>
            </a:r>
            <a:r>
              <a:rPr lang="ru-RU" dirty="0">
                <a:solidFill>
                  <a:srgbClr val="FF0000"/>
                </a:solidFill>
              </a:rPr>
              <a:t>доступность</a:t>
            </a:r>
            <a:r>
              <a:rPr lang="ru-RU" dirty="0"/>
              <a:t>— обработка будет возможна, даже если некоторые копии временно недоступны;</a:t>
            </a:r>
          </a:p>
          <a:p>
            <a:pPr>
              <a:spcAft>
                <a:spcPts val="600"/>
              </a:spcAft>
            </a:pPr>
            <a:r>
              <a:rPr lang="ru-RU" dirty="0"/>
              <a:t>• </a:t>
            </a:r>
            <a:r>
              <a:rPr lang="ru-RU" dirty="0">
                <a:solidFill>
                  <a:srgbClr val="FF0000"/>
                </a:solidFill>
              </a:rPr>
              <a:t>производительность</a:t>
            </a:r>
            <a:r>
              <a:rPr lang="ru-RU" dirty="0"/>
              <a:t> — одновременная работа нескольких ресурсов может обслужить большее количество запросов или ускорить выполнение отдельных запросов.</a:t>
            </a:r>
          </a:p>
        </p:txBody>
      </p:sp>
      <p:sp>
        <p:nvSpPr>
          <p:cNvPr id="5" name="Прямоугольник 4"/>
          <p:cNvSpPr/>
          <p:nvPr/>
        </p:nvSpPr>
        <p:spPr>
          <a:xfrm>
            <a:off x="4343400" y="1600200"/>
            <a:ext cx="4114800" cy="1200329"/>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В случае баз данных дублирование сводится к организации хранения нескольких копий логически одних и тех же данных. </a:t>
            </a:r>
          </a:p>
        </p:txBody>
      </p:sp>
      <p:sp>
        <p:nvSpPr>
          <p:cNvPr id="7" name="Стрелка вправо 6"/>
          <p:cNvSpPr/>
          <p:nvPr/>
        </p:nvSpPr>
        <p:spPr>
          <a:xfrm rot="10800000">
            <a:off x="3086877" y="1752600"/>
            <a:ext cx="1143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116563" y="1720334"/>
            <a:ext cx="1866123" cy="369332"/>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b="1" dirty="0">
                <a:solidFill>
                  <a:srgbClr val="FF0000"/>
                </a:solidFill>
              </a:rPr>
              <a:t>Репликация</a:t>
            </a:r>
          </a:p>
        </p:txBody>
      </p:sp>
      <p:sp>
        <p:nvSpPr>
          <p:cNvPr id="9" name="Прямоугольник 8"/>
          <p:cNvSpPr/>
          <p:nvPr/>
        </p:nvSpPr>
        <p:spPr>
          <a:xfrm>
            <a:off x="279918" y="4797614"/>
            <a:ext cx="1167882" cy="369332"/>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Средства </a:t>
            </a:r>
          </a:p>
        </p:txBody>
      </p:sp>
      <p:sp>
        <p:nvSpPr>
          <p:cNvPr id="10" name="Прямоугольник 9"/>
          <p:cNvSpPr/>
          <p:nvPr/>
        </p:nvSpPr>
        <p:spPr>
          <a:xfrm>
            <a:off x="2209800" y="4797614"/>
            <a:ext cx="2286000" cy="584775"/>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sz="1600" dirty="0"/>
              <a:t>Для повышения производительности </a:t>
            </a:r>
          </a:p>
        </p:txBody>
      </p:sp>
      <p:sp>
        <p:nvSpPr>
          <p:cNvPr id="11" name="Стрелка вправо 10"/>
          <p:cNvSpPr/>
          <p:nvPr/>
        </p:nvSpPr>
        <p:spPr>
          <a:xfrm>
            <a:off x="1746601" y="4862146"/>
            <a:ext cx="398883"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трелка вправо 11"/>
          <p:cNvSpPr/>
          <p:nvPr/>
        </p:nvSpPr>
        <p:spPr>
          <a:xfrm>
            <a:off x="4706517" y="4862146"/>
            <a:ext cx="398883"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5181600" y="4797614"/>
            <a:ext cx="3733800" cy="923330"/>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На уровне отдельных запросов </a:t>
            </a:r>
            <a:r>
              <a:rPr lang="en-US" dirty="0">
                <a:sym typeface="Wingdings" panose="05000000000000000000" pitchFamily="2" charset="2"/>
              </a:rPr>
              <a:t> </a:t>
            </a:r>
            <a:r>
              <a:rPr lang="ru-RU" dirty="0"/>
              <a:t>распределенное</a:t>
            </a:r>
            <a:r>
              <a:rPr lang="en-US" dirty="0"/>
              <a:t> </a:t>
            </a:r>
            <a:r>
              <a:rPr lang="ru-RU" dirty="0"/>
              <a:t>параллельное</a:t>
            </a:r>
            <a:r>
              <a:rPr lang="en-US" dirty="0"/>
              <a:t> </a:t>
            </a:r>
            <a:r>
              <a:rPr lang="ru-RU" dirty="0"/>
              <a:t>выполнение</a:t>
            </a:r>
            <a:r>
              <a:rPr lang="en-US" dirty="0"/>
              <a:t> </a:t>
            </a:r>
            <a:r>
              <a:rPr lang="ru-RU" dirty="0"/>
              <a:t>запросов</a:t>
            </a:r>
          </a:p>
        </p:txBody>
      </p:sp>
      <p:sp>
        <p:nvSpPr>
          <p:cNvPr id="14" name="Прямоугольник 13"/>
          <p:cNvSpPr/>
          <p:nvPr/>
        </p:nvSpPr>
        <p:spPr>
          <a:xfrm>
            <a:off x="2209800" y="5491821"/>
            <a:ext cx="2819400" cy="338554"/>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sz="1600" dirty="0"/>
              <a:t>Для повышения надежности</a:t>
            </a:r>
          </a:p>
        </p:txBody>
      </p:sp>
      <p:sp>
        <p:nvSpPr>
          <p:cNvPr id="15" name="Стрелка вправо 14"/>
          <p:cNvSpPr/>
          <p:nvPr/>
        </p:nvSpPr>
        <p:spPr>
          <a:xfrm rot="2135854">
            <a:off x="1515486" y="5247288"/>
            <a:ext cx="678024"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2194249" y="6387793"/>
            <a:ext cx="2834951" cy="338554"/>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sz="1600" dirty="0" err="1"/>
              <a:t>Увелич</a:t>
            </a:r>
            <a:r>
              <a:rPr lang="ru-RU" sz="1600" dirty="0"/>
              <a:t>. </a:t>
            </a:r>
            <a:r>
              <a:rPr lang="ru-RU" sz="1600" dirty="0" err="1"/>
              <a:t>проп</a:t>
            </a:r>
            <a:r>
              <a:rPr lang="ru-RU" sz="1600" dirty="0"/>
              <a:t>. способности</a:t>
            </a:r>
          </a:p>
        </p:txBody>
      </p:sp>
      <p:sp>
        <p:nvSpPr>
          <p:cNvPr id="17" name="Стрелка вправо 16"/>
          <p:cNvSpPr/>
          <p:nvPr/>
        </p:nvSpPr>
        <p:spPr>
          <a:xfrm rot="2313597">
            <a:off x="651826" y="5787407"/>
            <a:ext cx="1569805"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2209800" y="5939807"/>
            <a:ext cx="2819400" cy="338554"/>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sz="1600" dirty="0"/>
              <a:t>Улучшение доступности</a:t>
            </a:r>
          </a:p>
        </p:txBody>
      </p:sp>
      <p:sp>
        <p:nvSpPr>
          <p:cNvPr id="19" name="Стрелка вправо 18"/>
          <p:cNvSpPr/>
          <p:nvPr/>
        </p:nvSpPr>
        <p:spPr>
          <a:xfrm rot="2254985">
            <a:off x="1135656" y="5568544"/>
            <a:ext cx="1094794"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трелка влево 22"/>
          <p:cNvSpPr/>
          <p:nvPr/>
        </p:nvSpPr>
        <p:spPr>
          <a:xfrm rot="21019726">
            <a:off x="5223763" y="5655775"/>
            <a:ext cx="2919314" cy="748916"/>
          </a:xfrm>
          <a:prstGeom prst="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Не требуется</a:t>
            </a:r>
          </a:p>
        </p:txBody>
      </p:sp>
    </p:spTree>
    <p:extLst>
      <p:ext uri="{BB962C8B-B14F-4D97-AF65-F5344CB8AC3E}">
        <p14:creationId xmlns:p14="http://schemas.microsoft.com/office/powerpoint/2010/main" val="20464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ppt_x"/>
                                          </p:val>
                                        </p:tav>
                                        <p:tav tm="100000">
                                          <p:val>
                                            <p:strVal val="#ppt_x"/>
                                          </p:val>
                                        </p:tav>
                                      </p:tavLst>
                                    </p:anim>
                                    <p:anim calcmode="lin" valueType="num">
                                      <p:cBhvr additive="base">
                                        <p:cTn id="6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additive="base">
                                        <p:cTn id="92" dur="500" fill="hold"/>
                                        <p:tgtEl>
                                          <p:spTgt spid="18"/>
                                        </p:tgtEl>
                                        <p:attrNameLst>
                                          <p:attrName>ppt_x</p:attrName>
                                        </p:attrNameLst>
                                      </p:cBhvr>
                                      <p:tavLst>
                                        <p:tav tm="0">
                                          <p:val>
                                            <p:strVal val="#ppt_x"/>
                                          </p:val>
                                        </p:tav>
                                        <p:tav tm="100000">
                                          <p:val>
                                            <p:strVal val="#ppt_x"/>
                                          </p:val>
                                        </p:tav>
                                      </p:tavLst>
                                    </p:anim>
                                    <p:anim calcmode="lin" valueType="num">
                                      <p:cBhvr additive="base">
                                        <p:cTn id="9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1000"/>
                                        <p:tgtEl>
                                          <p:spTgt spid="23"/>
                                        </p:tgtEl>
                                      </p:cBhvr>
                                    </p:animEffect>
                                    <p:anim calcmode="lin" valueType="num">
                                      <p:cBhvr>
                                        <p:cTn id="99" dur="1000" fill="hold"/>
                                        <p:tgtEl>
                                          <p:spTgt spid="23"/>
                                        </p:tgtEl>
                                        <p:attrNameLst>
                                          <p:attrName>ppt_x</p:attrName>
                                        </p:attrNameLst>
                                      </p:cBhvr>
                                      <p:tavLst>
                                        <p:tav tm="0">
                                          <p:val>
                                            <p:strVal val="#ppt_x"/>
                                          </p:val>
                                        </p:tav>
                                        <p:tav tm="100000">
                                          <p:val>
                                            <p:strVal val="#ppt_x"/>
                                          </p:val>
                                        </p:tav>
                                      </p:tavLst>
                                    </p:anim>
                                    <p:anim calcmode="lin" valueType="num">
                                      <p:cBhvr>
                                        <p:cTn id="10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3" name="Заголовок 2"/>
          <p:cNvSpPr>
            <a:spLocks noGrp="1"/>
          </p:cNvSpPr>
          <p:nvPr>
            <p:ph type="title"/>
          </p:nvPr>
        </p:nvSpPr>
        <p:spPr>
          <a:xfrm>
            <a:off x="609600" y="228600"/>
            <a:ext cx="8229600" cy="1252728"/>
          </a:xfrm>
        </p:spPr>
        <p:txBody>
          <a:bodyPr>
            <a:normAutofit/>
          </a:bodyPr>
          <a:lstStyle/>
          <a:p>
            <a:r>
              <a:rPr lang="ru-RU" dirty="0"/>
              <a:t>3.1. Согласованность реплик</a:t>
            </a:r>
          </a:p>
        </p:txBody>
      </p:sp>
      <p:sp>
        <p:nvSpPr>
          <p:cNvPr id="2" name="Прямоугольник 1"/>
          <p:cNvSpPr/>
          <p:nvPr/>
        </p:nvSpPr>
        <p:spPr>
          <a:xfrm>
            <a:off x="228600" y="2057400"/>
            <a:ext cx="3505200" cy="4047262"/>
          </a:xfrm>
          <a:prstGeom prst="rect">
            <a:avLst/>
          </a:prstGeom>
        </p:spPr>
        <p:txBody>
          <a:bodyPr wrap="square">
            <a:spAutoFit/>
          </a:bodyPr>
          <a:lstStyle/>
          <a:p>
            <a:pPr>
              <a:spcAft>
                <a:spcPts val="600"/>
              </a:spcAft>
            </a:pPr>
            <a:r>
              <a:rPr lang="ru-RU" dirty="0"/>
              <a:t>В идеале репликация должна быть </a:t>
            </a:r>
            <a:r>
              <a:rPr lang="ru-RU" b="1" dirty="0"/>
              <a:t>прозрачной</a:t>
            </a:r>
            <a:r>
              <a:rPr lang="ru-RU" dirty="0"/>
              <a:t>, т. е. результаты, получаемые пользователем, не должны зависеть от того, какие копии данных были использованы для получения этого результата. </a:t>
            </a:r>
          </a:p>
          <a:p>
            <a:pPr>
              <a:spcAft>
                <a:spcPts val="600"/>
              </a:spcAft>
            </a:pPr>
            <a:r>
              <a:rPr lang="ru-RU" dirty="0"/>
              <a:t>Другими словами, поведение БД, для которой применяется репликация, с точки зрения приложений (и пользователей) не должно отличаться от поведения одной </a:t>
            </a:r>
            <a:r>
              <a:rPr lang="ru-RU" b="1" dirty="0"/>
              <a:t>централизованной</a:t>
            </a:r>
            <a:r>
              <a:rPr lang="ru-RU" dirty="0"/>
              <a:t> БД. </a:t>
            </a:r>
          </a:p>
        </p:txBody>
      </p:sp>
      <p:sp>
        <p:nvSpPr>
          <p:cNvPr id="4" name="Выноска со стрелкой влево 3"/>
          <p:cNvSpPr/>
          <p:nvPr/>
        </p:nvSpPr>
        <p:spPr>
          <a:xfrm>
            <a:off x="3429000" y="2057400"/>
            <a:ext cx="3048000" cy="1752600"/>
          </a:xfrm>
          <a:prstGeom prst="leftArrowCallou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2">
                    <a:lumMod val="75000"/>
                  </a:schemeClr>
                </a:solidFill>
              </a:rPr>
              <a:t>Требование единой логической копии</a:t>
            </a:r>
          </a:p>
        </p:txBody>
      </p:sp>
      <p:sp>
        <p:nvSpPr>
          <p:cNvPr id="5" name="Прямоугольник 4"/>
          <p:cNvSpPr/>
          <p:nvPr/>
        </p:nvSpPr>
        <p:spPr>
          <a:xfrm>
            <a:off x="3886200" y="3962400"/>
            <a:ext cx="2590800" cy="1200329"/>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dirty="0"/>
              <a:t>Реплики согласованы, если они содержат идентичные значения всех элементов данных</a:t>
            </a:r>
          </a:p>
        </p:txBody>
      </p:sp>
      <p:grpSp>
        <p:nvGrpSpPr>
          <p:cNvPr id="9" name="Группа 8"/>
          <p:cNvGrpSpPr/>
          <p:nvPr/>
        </p:nvGrpSpPr>
        <p:grpSpPr>
          <a:xfrm>
            <a:off x="6680718" y="2133600"/>
            <a:ext cx="1777482" cy="3124200"/>
            <a:chOff x="6680718" y="2133600"/>
            <a:chExt cx="1777482" cy="3124200"/>
          </a:xfrm>
        </p:grpSpPr>
        <p:sp>
          <p:nvSpPr>
            <p:cNvPr id="7" name="Выгнутая вправо стрелка 6"/>
            <p:cNvSpPr/>
            <p:nvPr/>
          </p:nvSpPr>
          <p:spPr>
            <a:xfrm>
              <a:off x="6680718" y="2133600"/>
              <a:ext cx="1396482" cy="3124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Прямоугольник 7"/>
            <p:cNvSpPr/>
            <p:nvPr/>
          </p:nvSpPr>
          <p:spPr>
            <a:xfrm>
              <a:off x="6680718" y="2933700"/>
              <a:ext cx="1777482" cy="1323439"/>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sz="1600" dirty="0"/>
                <a:t>Одно из возможных условий согласованности реплик</a:t>
              </a:r>
            </a:p>
          </p:txBody>
        </p:sp>
      </p:grpSp>
      <p:sp>
        <p:nvSpPr>
          <p:cNvPr id="10" name="Прямоугольник 9"/>
          <p:cNvSpPr/>
          <p:nvPr/>
        </p:nvSpPr>
        <p:spPr>
          <a:xfrm>
            <a:off x="533400" y="5791200"/>
            <a:ext cx="8458200" cy="923330"/>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dirty="0"/>
              <a:t>Понятие согласованности реплик отличается от понятия согласованности, которое основано на предположении об атомарности операций чтения и записи данных и при конкурентном обновлении обеспечивает корректность данных.</a:t>
            </a:r>
          </a:p>
        </p:txBody>
      </p:sp>
      <p:sp>
        <p:nvSpPr>
          <p:cNvPr id="11" name="Скругленная прямоугольная выноска 10"/>
          <p:cNvSpPr/>
          <p:nvPr/>
        </p:nvSpPr>
        <p:spPr>
          <a:xfrm>
            <a:off x="2667000" y="5029200"/>
            <a:ext cx="1981200" cy="600165"/>
          </a:xfrm>
          <a:prstGeom prst="wedgeRoundRectCallout">
            <a:avLst>
              <a:gd name="adj1" fmla="val 152479"/>
              <a:gd name="adj2" fmla="val 106030"/>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2">
                    <a:lumMod val="75000"/>
                  </a:schemeClr>
                </a:solidFill>
              </a:rPr>
              <a:t>Абстрактная согласованность</a:t>
            </a:r>
          </a:p>
        </p:txBody>
      </p:sp>
    </p:spTree>
    <p:extLst>
      <p:ext uri="{BB962C8B-B14F-4D97-AF65-F5344CB8AC3E}">
        <p14:creationId xmlns:p14="http://schemas.microsoft.com/office/powerpoint/2010/main" val="24952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3.1. Согласованность реплик (продолжение)</a:t>
            </a:r>
          </a:p>
        </p:txBody>
      </p:sp>
      <p:sp>
        <p:nvSpPr>
          <p:cNvPr id="2" name="Прямоугольник 1"/>
          <p:cNvSpPr/>
          <p:nvPr/>
        </p:nvSpPr>
        <p:spPr>
          <a:xfrm>
            <a:off x="228600" y="2057400"/>
            <a:ext cx="3505200" cy="2585323"/>
          </a:xfrm>
          <a:prstGeom prst="rect">
            <a:avLst/>
          </a:prstGeom>
        </p:spPr>
        <p:txBody>
          <a:bodyPr wrap="square">
            <a:spAutoFit/>
          </a:bodyPr>
          <a:lstStyle/>
          <a:p>
            <a:pPr>
              <a:spcAft>
                <a:spcPts val="600"/>
              </a:spcAft>
            </a:pPr>
            <a:r>
              <a:rPr lang="ru-RU" dirty="0"/>
              <a:t>В системах с репликацией операции записи не могут считаться атомарными, поскольку значения каждого элемента данных хранятся на нескольких серверах. Поэтому понятие </a:t>
            </a:r>
            <a:r>
              <a:rPr lang="ru-RU" i="1" dirty="0">
                <a:solidFill>
                  <a:srgbClr val="FF0000"/>
                </a:solidFill>
              </a:rPr>
              <a:t>согласованности реплик </a:t>
            </a:r>
            <a:r>
              <a:rPr lang="ru-RU" dirty="0"/>
              <a:t>дополняет понятие </a:t>
            </a:r>
            <a:r>
              <a:rPr lang="ru-RU" i="1" dirty="0">
                <a:solidFill>
                  <a:srgbClr val="FF0000"/>
                </a:solidFill>
              </a:rPr>
              <a:t>абстрактной согласованности</a:t>
            </a:r>
            <a:r>
              <a:rPr lang="ru-RU" dirty="0"/>
              <a:t>.</a:t>
            </a:r>
          </a:p>
        </p:txBody>
      </p:sp>
      <p:sp>
        <p:nvSpPr>
          <p:cNvPr id="11" name="Прямоугольник 10"/>
          <p:cNvSpPr/>
          <p:nvPr/>
        </p:nvSpPr>
        <p:spPr>
          <a:xfrm>
            <a:off x="233265" y="4624424"/>
            <a:ext cx="4572000" cy="2031325"/>
          </a:xfrm>
          <a:prstGeom prst="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txBody>
          <a:bodyPr>
            <a:spAutoFit/>
          </a:bodyPr>
          <a:lstStyle/>
          <a:p>
            <a:r>
              <a:rPr lang="ru-RU" dirty="0"/>
              <a:t>Обеспечивает глобальную согласованность данных, но его буквальная реализация (поддержка идентичности всех реплик) оказывается ресурсоемкой, может ограничивать доступность и ухудшать характеристики производительности системы.</a:t>
            </a:r>
          </a:p>
        </p:txBody>
      </p:sp>
      <p:sp>
        <p:nvSpPr>
          <p:cNvPr id="12" name="Выноска со стрелкой влево 11"/>
          <p:cNvSpPr/>
          <p:nvPr/>
        </p:nvSpPr>
        <p:spPr>
          <a:xfrm>
            <a:off x="4953000" y="4763786"/>
            <a:ext cx="3048000" cy="1752600"/>
          </a:xfrm>
          <a:prstGeom prst="leftArrowCallou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2">
                    <a:lumMod val="75000"/>
                  </a:schemeClr>
                </a:solidFill>
              </a:rPr>
              <a:t>Требование единой логической копии</a:t>
            </a:r>
          </a:p>
        </p:txBody>
      </p:sp>
      <p:sp>
        <p:nvSpPr>
          <p:cNvPr id="13" name="Скругленная прямоугольная выноска 12"/>
          <p:cNvSpPr/>
          <p:nvPr/>
        </p:nvSpPr>
        <p:spPr>
          <a:xfrm>
            <a:off x="3657600" y="3276600"/>
            <a:ext cx="3733800" cy="1209765"/>
          </a:xfrm>
          <a:prstGeom prst="wedgeRoundRectCallout">
            <a:avLst>
              <a:gd name="adj1" fmla="val 45614"/>
              <a:gd name="adj2" fmla="val 79023"/>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2">
                    <a:lumMod val="75000"/>
                  </a:schemeClr>
                </a:solidFill>
              </a:rPr>
              <a:t>Реализация требования может оказаться неустойчивой</a:t>
            </a:r>
          </a:p>
          <a:p>
            <a:pPr algn="ctr"/>
            <a:r>
              <a:rPr lang="ru-RU" dirty="0">
                <a:solidFill>
                  <a:schemeClr val="tx2">
                    <a:lumMod val="75000"/>
                  </a:schemeClr>
                </a:solidFill>
              </a:rPr>
              <a:t>к разделению сети, т. е. к потере связи с частью реплик.</a:t>
            </a:r>
          </a:p>
        </p:txBody>
      </p:sp>
      <p:sp>
        <p:nvSpPr>
          <p:cNvPr id="15" name="Скругленная прямоугольная выноска 14"/>
          <p:cNvSpPr/>
          <p:nvPr/>
        </p:nvSpPr>
        <p:spPr>
          <a:xfrm>
            <a:off x="4267200" y="1752600"/>
            <a:ext cx="4603102" cy="1743165"/>
          </a:xfrm>
          <a:prstGeom prst="wedgeRoundRectCallout">
            <a:avLst>
              <a:gd name="adj1" fmla="val -5193"/>
              <a:gd name="adj2" fmla="val 16463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dirty="0">
                <a:solidFill>
                  <a:schemeClr val="tx2">
                    <a:lumMod val="75000"/>
                  </a:schemeClr>
                </a:solidFill>
              </a:rPr>
              <a:t>Ослабление требования</a:t>
            </a:r>
            <a:r>
              <a:rPr lang="ru-RU" dirty="0">
                <a:solidFill>
                  <a:schemeClr val="tx2">
                    <a:lumMod val="75000"/>
                  </a:schemeClr>
                </a:solidFill>
              </a:rPr>
              <a:t>: до каждой транзакции отдельно. </a:t>
            </a:r>
          </a:p>
          <a:p>
            <a:pPr algn="ctr"/>
            <a:r>
              <a:rPr lang="ru-RU" dirty="0">
                <a:solidFill>
                  <a:schemeClr val="tx2">
                    <a:lumMod val="75000"/>
                  </a:schemeClr>
                </a:solidFill>
              </a:rPr>
              <a:t>Тогда </a:t>
            </a:r>
            <a:r>
              <a:rPr lang="ru-RU" b="1" dirty="0">
                <a:solidFill>
                  <a:schemeClr val="tx2">
                    <a:lumMod val="75000"/>
                  </a:schemeClr>
                </a:solidFill>
              </a:rPr>
              <a:t>для реализации </a:t>
            </a:r>
            <a:r>
              <a:rPr lang="ru-RU" dirty="0">
                <a:solidFill>
                  <a:schemeClr val="tx2">
                    <a:lumMod val="75000"/>
                  </a:schemeClr>
                </a:solidFill>
              </a:rPr>
              <a:t>требуется только согласованность реплик, участвующих в выполнении транзакции (а не полная идентичность всех реплик)</a:t>
            </a:r>
          </a:p>
        </p:txBody>
      </p:sp>
    </p:spTree>
    <p:extLst>
      <p:ext uri="{BB962C8B-B14F-4D97-AF65-F5344CB8AC3E}">
        <p14:creationId xmlns:p14="http://schemas.microsoft.com/office/powerpoint/2010/main" val="421313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2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heel(1)">
                                      <p:cBhvr>
                                        <p:cTn id="2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3.1. Согласованность реплик (окончание)</a:t>
            </a:r>
          </a:p>
        </p:txBody>
      </p:sp>
      <p:sp>
        <p:nvSpPr>
          <p:cNvPr id="2" name="Прямоугольник 1"/>
          <p:cNvSpPr/>
          <p:nvPr/>
        </p:nvSpPr>
        <p:spPr>
          <a:xfrm>
            <a:off x="228600" y="2057400"/>
            <a:ext cx="2133600" cy="4247317"/>
          </a:xfrm>
          <a:prstGeom prst="rect">
            <a:avLst/>
          </a:prstGeom>
        </p:spPr>
        <p:txBody>
          <a:bodyPr wrap="square">
            <a:spAutoFit/>
          </a:bodyPr>
          <a:lstStyle/>
          <a:p>
            <a:pPr>
              <a:spcAft>
                <a:spcPts val="600"/>
              </a:spcAft>
            </a:pPr>
            <a:r>
              <a:rPr lang="ru-RU" dirty="0"/>
              <a:t>Если ни распределенные запросы, ни распределенные транзакции в системе не используются, то требование единой логической копии можно ослабить, заменив его на требование </a:t>
            </a:r>
            <a:r>
              <a:rPr lang="ru-RU" b="1" dirty="0">
                <a:solidFill>
                  <a:srgbClr val="FF0000"/>
                </a:solidFill>
              </a:rPr>
              <a:t>локальной согласованности</a:t>
            </a:r>
            <a:r>
              <a:rPr lang="ru-RU" dirty="0"/>
              <a:t> всех реплик.</a:t>
            </a:r>
          </a:p>
        </p:txBody>
      </p:sp>
      <p:sp>
        <p:nvSpPr>
          <p:cNvPr id="9" name="Скругленная прямоугольная выноска 8"/>
          <p:cNvSpPr/>
          <p:nvPr/>
        </p:nvSpPr>
        <p:spPr>
          <a:xfrm>
            <a:off x="2590800" y="4953000"/>
            <a:ext cx="4603102" cy="1743165"/>
          </a:xfrm>
          <a:prstGeom prst="wedgeRoundRectCallout">
            <a:avLst>
              <a:gd name="adj1" fmla="val -59922"/>
              <a:gd name="adj2" fmla="val 306"/>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dirty="0">
                <a:solidFill>
                  <a:schemeClr val="tx2">
                    <a:lumMod val="75000"/>
                  </a:schemeClr>
                </a:solidFill>
              </a:rPr>
              <a:t>Локальная согласованность полезна в сценариях, в которых оперативная работа выполняется на одной копии или на ограниченном количестве копий, а остальные используются для аналитической обработки</a:t>
            </a:r>
          </a:p>
        </p:txBody>
      </p:sp>
      <p:sp>
        <p:nvSpPr>
          <p:cNvPr id="4" name="Прямоугольник 3"/>
          <p:cNvSpPr/>
          <p:nvPr/>
        </p:nvSpPr>
        <p:spPr>
          <a:xfrm>
            <a:off x="3352800" y="2065472"/>
            <a:ext cx="4572000" cy="646331"/>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pPr algn="ctr"/>
            <a:r>
              <a:rPr lang="ru-RU" dirty="0"/>
              <a:t>Правила обновления и распространения изменений по репликам.</a:t>
            </a:r>
          </a:p>
        </p:txBody>
      </p:sp>
      <p:sp>
        <p:nvSpPr>
          <p:cNvPr id="14" name="Скругленная прямоугольная выноска 13"/>
          <p:cNvSpPr/>
          <p:nvPr/>
        </p:nvSpPr>
        <p:spPr>
          <a:xfrm>
            <a:off x="4267200" y="2900317"/>
            <a:ext cx="4603102" cy="1209765"/>
          </a:xfrm>
          <a:prstGeom prst="wedgeRoundRectCallout">
            <a:avLst>
              <a:gd name="adj1" fmla="val -107557"/>
              <a:gd name="adj2" fmla="val 56609"/>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dirty="0">
                <a:solidFill>
                  <a:schemeClr val="tx2">
                    <a:lumMod val="75000"/>
                  </a:schemeClr>
                </a:solidFill>
              </a:rPr>
              <a:t>Для поддержки требования единой логической копии необходимо все изменения выполнять одновременно на всех репликах.</a:t>
            </a:r>
          </a:p>
        </p:txBody>
      </p:sp>
      <p:sp>
        <p:nvSpPr>
          <p:cNvPr id="16" name="Скругленная прямоугольная выноска 15"/>
          <p:cNvSpPr/>
          <p:nvPr/>
        </p:nvSpPr>
        <p:spPr>
          <a:xfrm>
            <a:off x="2743200" y="3276601"/>
            <a:ext cx="4603102" cy="1449250"/>
          </a:xfrm>
          <a:prstGeom prst="wedgeRoundRectCallout">
            <a:avLst>
              <a:gd name="adj1" fmla="val -58705"/>
              <a:gd name="adj2" fmla="val 2923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dirty="0">
                <a:solidFill>
                  <a:schemeClr val="tx2">
                    <a:lumMod val="75000"/>
                  </a:schemeClr>
                </a:solidFill>
              </a:rPr>
              <a:t>Для ослабленного варианта требования единой логической копии существуют протоколы (симметричные), устойчивые к разделению сети и обеспечивающие очень высокую доступность на чтение.</a:t>
            </a:r>
          </a:p>
        </p:txBody>
      </p:sp>
    </p:spTree>
    <p:extLst>
      <p:ext uri="{BB962C8B-B14F-4D97-AF65-F5344CB8AC3E}">
        <p14:creationId xmlns:p14="http://schemas.microsoft.com/office/powerpoint/2010/main" val="30507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4"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3.2. Согласованность, доступность, разделение сети</a:t>
            </a:r>
          </a:p>
        </p:txBody>
      </p:sp>
      <p:sp>
        <p:nvSpPr>
          <p:cNvPr id="2" name="Прямоугольник 1"/>
          <p:cNvSpPr/>
          <p:nvPr/>
        </p:nvSpPr>
        <p:spPr>
          <a:xfrm>
            <a:off x="228600" y="2057400"/>
            <a:ext cx="2133600" cy="4601260"/>
          </a:xfrm>
          <a:prstGeom prst="rect">
            <a:avLst/>
          </a:prstGeom>
        </p:spPr>
        <p:txBody>
          <a:bodyPr wrap="square">
            <a:spAutoFit/>
          </a:bodyPr>
          <a:lstStyle/>
          <a:p>
            <a:pPr>
              <a:spcAft>
                <a:spcPts val="600"/>
              </a:spcAft>
            </a:pPr>
            <a:r>
              <a:rPr lang="ru-RU" dirty="0"/>
              <a:t>1. Точное определение того, как понимается </a:t>
            </a:r>
            <a:r>
              <a:rPr lang="ru-RU" b="1" dirty="0">
                <a:solidFill>
                  <a:srgbClr val="FF0000"/>
                </a:solidFill>
              </a:rPr>
              <a:t>доступность</a:t>
            </a:r>
            <a:r>
              <a:rPr lang="ru-RU" dirty="0"/>
              <a:t>, может различаться в зависимости от класса систем и даже от типа выполняемых действий. </a:t>
            </a:r>
          </a:p>
          <a:p>
            <a:pPr>
              <a:spcAft>
                <a:spcPts val="600"/>
              </a:spcAft>
            </a:pPr>
            <a:r>
              <a:rPr lang="ru-RU" dirty="0"/>
              <a:t>2. Термин «</a:t>
            </a:r>
            <a:r>
              <a:rPr lang="ru-RU" b="1" dirty="0">
                <a:solidFill>
                  <a:srgbClr val="FF0000"/>
                </a:solidFill>
              </a:rPr>
              <a:t>согласованность</a:t>
            </a:r>
            <a:r>
              <a:rPr lang="ru-RU" dirty="0"/>
              <a:t>» также используется в различных смыслах.</a:t>
            </a:r>
          </a:p>
        </p:txBody>
      </p:sp>
      <p:sp>
        <p:nvSpPr>
          <p:cNvPr id="14" name="Скругленная прямоугольная выноска 13"/>
          <p:cNvSpPr/>
          <p:nvPr/>
        </p:nvSpPr>
        <p:spPr>
          <a:xfrm>
            <a:off x="2971800" y="1713929"/>
            <a:ext cx="4603102" cy="1209765"/>
          </a:xfrm>
          <a:prstGeom prst="wedgeRoundRectCallout">
            <a:avLst>
              <a:gd name="adj1" fmla="val -74111"/>
              <a:gd name="adj2" fmla="val 5969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dirty="0">
                <a:solidFill>
                  <a:schemeClr val="tx2">
                    <a:lumMod val="75000"/>
                  </a:schemeClr>
                </a:solidFill>
              </a:rPr>
              <a:t>Применительно к базам данных необходимо различать доступность для чтения и доступность для обновления данных.</a:t>
            </a:r>
          </a:p>
        </p:txBody>
      </p:sp>
      <p:sp>
        <p:nvSpPr>
          <p:cNvPr id="10" name="Скругленная прямоугольная выноска 9"/>
          <p:cNvSpPr/>
          <p:nvPr/>
        </p:nvSpPr>
        <p:spPr>
          <a:xfrm>
            <a:off x="3429000" y="2667000"/>
            <a:ext cx="4800600" cy="2286000"/>
          </a:xfrm>
          <a:prstGeom prst="wedgeRoundRectCallout">
            <a:avLst>
              <a:gd name="adj1" fmla="val -84443"/>
              <a:gd name="adj2" fmla="val 60188"/>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ru-RU" dirty="0">
                <a:solidFill>
                  <a:schemeClr val="tx2">
                    <a:lumMod val="75000"/>
                  </a:schemeClr>
                </a:solidFill>
              </a:rPr>
              <a:t>Доказана «</a:t>
            </a:r>
            <a:r>
              <a:rPr lang="ru-RU" b="1" dirty="0">
                <a:solidFill>
                  <a:schemeClr val="tx2">
                    <a:lumMod val="75000"/>
                  </a:schemeClr>
                </a:solidFill>
              </a:rPr>
              <a:t>теорема CAP</a:t>
            </a:r>
            <a:r>
              <a:rPr lang="ru-RU" dirty="0">
                <a:solidFill>
                  <a:schemeClr val="tx2">
                    <a:lumMod val="75000"/>
                  </a:schemeClr>
                </a:solidFill>
              </a:rPr>
              <a:t>», утверждающая, что невозможно получить распределенную систему, </a:t>
            </a:r>
          </a:p>
          <a:p>
            <a:pPr marL="342900" indent="-342900">
              <a:spcAft>
                <a:spcPts val="600"/>
              </a:spcAft>
              <a:buAutoNum type="arabicParenR"/>
            </a:pPr>
            <a:r>
              <a:rPr lang="ru-RU" dirty="0">
                <a:solidFill>
                  <a:schemeClr val="tx2">
                    <a:lumMod val="75000"/>
                  </a:schemeClr>
                </a:solidFill>
              </a:rPr>
              <a:t>устойчивую к разделению вычислительной сети и </a:t>
            </a:r>
          </a:p>
          <a:p>
            <a:pPr marL="342900" indent="-342900">
              <a:spcAft>
                <a:spcPts val="600"/>
              </a:spcAft>
              <a:buAutoNum type="arabicParenR"/>
            </a:pPr>
            <a:r>
              <a:rPr lang="ru-RU" dirty="0">
                <a:solidFill>
                  <a:schemeClr val="tx2">
                    <a:lumMod val="75000"/>
                  </a:schemeClr>
                </a:solidFill>
              </a:rPr>
              <a:t>обладающую высокой доступностью и </a:t>
            </a:r>
          </a:p>
          <a:p>
            <a:pPr marL="342900" indent="-342900">
              <a:spcAft>
                <a:spcPts val="600"/>
              </a:spcAft>
              <a:buAutoNum type="arabicParenR"/>
            </a:pPr>
            <a:r>
              <a:rPr lang="ru-RU" dirty="0">
                <a:solidFill>
                  <a:schemeClr val="tx2">
                    <a:lumMod val="75000"/>
                  </a:schemeClr>
                </a:solidFill>
              </a:rPr>
              <a:t>обеспечивающую согласованность</a:t>
            </a:r>
          </a:p>
        </p:txBody>
      </p:sp>
      <p:sp>
        <p:nvSpPr>
          <p:cNvPr id="5" name="Прямоугольник 4"/>
          <p:cNvSpPr/>
          <p:nvPr/>
        </p:nvSpPr>
        <p:spPr>
          <a:xfrm>
            <a:off x="3124200" y="5181332"/>
            <a:ext cx="5742992" cy="1477328"/>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spcAft>
                <a:spcPts val="600"/>
              </a:spcAft>
            </a:pPr>
            <a:r>
              <a:rPr lang="ru-RU" dirty="0"/>
              <a:t>Современные технологии СУБД обеспечивают возможность создания высокопроизводительных и </a:t>
            </a:r>
            <a:r>
              <a:rPr lang="ru-RU" dirty="0" err="1"/>
              <a:t>высокодоступных</a:t>
            </a:r>
            <a:r>
              <a:rPr lang="ru-RU" dirty="0"/>
              <a:t> распределенных баз данных, способных обрабатывать миллионы транзакций в секунду, не жертвуя при этом согласованностью.</a:t>
            </a:r>
          </a:p>
        </p:txBody>
      </p:sp>
    </p:spTree>
    <p:extLst>
      <p:ext uri="{BB962C8B-B14F-4D97-AF65-F5344CB8AC3E}">
        <p14:creationId xmlns:p14="http://schemas.microsoft.com/office/powerpoint/2010/main" val="173530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2" name="object 2"/>
          <p:cNvSpPr txBox="1">
            <a:spLocks noGrp="1"/>
          </p:cNvSpPr>
          <p:nvPr>
            <p:ph type="title"/>
          </p:nvPr>
        </p:nvSpPr>
        <p:spPr>
          <a:xfrm>
            <a:off x="1740566" y="464592"/>
            <a:ext cx="5662295" cy="690574"/>
          </a:xfrm>
          <a:prstGeom prst="rect">
            <a:avLst/>
          </a:prstGeom>
        </p:spPr>
        <p:txBody>
          <a:bodyPr vert="horz" wrap="square" lIns="0" tIns="13335" rIns="0" bIns="0" rtlCol="0">
            <a:spAutoFit/>
          </a:bodyPr>
          <a:lstStyle/>
          <a:p>
            <a:pPr marL="12700">
              <a:lnSpc>
                <a:spcPct val="100000"/>
              </a:lnSpc>
              <a:spcBef>
                <a:spcPts val="105"/>
              </a:spcBef>
            </a:pPr>
            <a:r>
              <a:rPr lang="ru-RU" sz="4400" spc="-20" dirty="0">
                <a:solidFill>
                  <a:schemeClr val="bg1"/>
                </a:solidFill>
              </a:rPr>
              <a:t>Содержание</a:t>
            </a:r>
            <a:endParaRPr sz="4400" dirty="0">
              <a:solidFill>
                <a:schemeClr val="bg1"/>
              </a:solidFill>
            </a:endParaRPr>
          </a:p>
        </p:txBody>
      </p:sp>
      <p:sp>
        <p:nvSpPr>
          <p:cNvPr id="3" name="TextBox 2"/>
          <p:cNvSpPr txBox="1"/>
          <p:nvPr/>
        </p:nvSpPr>
        <p:spPr>
          <a:xfrm>
            <a:off x="1533414" y="2570129"/>
            <a:ext cx="7239000" cy="3862596"/>
          </a:xfrm>
          <a:prstGeom prst="rect">
            <a:avLst/>
          </a:prstGeom>
          <a:solidFill>
            <a:schemeClr val="bg1"/>
          </a:solidFill>
        </p:spPr>
        <p:txBody>
          <a:bodyPr wrap="square" rtlCol="0">
            <a:spAutoFit/>
          </a:bodyPr>
          <a:lstStyle/>
          <a:p>
            <a:pPr marL="342900" indent="-342900">
              <a:spcBef>
                <a:spcPts val="600"/>
              </a:spcBef>
              <a:buAutoNum type="arabicPeriod"/>
            </a:pPr>
            <a:r>
              <a:rPr lang="ru-RU" sz="2000" dirty="0"/>
              <a:t>Мониторинг БД</a:t>
            </a:r>
          </a:p>
          <a:p>
            <a:pPr marL="342900" indent="-342900">
              <a:spcBef>
                <a:spcPts val="600"/>
              </a:spcBef>
              <a:buAutoNum type="arabicPeriod"/>
            </a:pPr>
            <a:r>
              <a:rPr lang="ru-RU" sz="2000" dirty="0"/>
              <a:t>Надежность и доступность</a:t>
            </a:r>
          </a:p>
          <a:p>
            <a:pPr marL="342900" indent="-342900">
              <a:spcBef>
                <a:spcPts val="600"/>
              </a:spcBef>
              <a:buAutoNum type="arabicPeriod"/>
            </a:pPr>
            <a:r>
              <a:rPr lang="ru-RU" sz="2000" dirty="0"/>
              <a:t>Репликация БД</a:t>
            </a:r>
          </a:p>
          <a:p>
            <a:pPr marL="452438">
              <a:spcBef>
                <a:spcPts val="600"/>
              </a:spcBef>
            </a:pPr>
            <a:r>
              <a:rPr lang="ru-RU" sz="2000" dirty="0"/>
              <a:t>3.1. Множественные копии данных</a:t>
            </a:r>
          </a:p>
          <a:p>
            <a:pPr marL="452438">
              <a:spcBef>
                <a:spcPts val="600"/>
              </a:spcBef>
            </a:pPr>
            <a:r>
              <a:rPr lang="ru-RU" sz="2000" dirty="0"/>
              <a:t>3.2. Согласованность реплик</a:t>
            </a:r>
          </a:p>
          <a:p>
            <a:pPr marL="452438">
              <a:spcBef>
                <a:spcPts val="600"/>
              </a:spcBef>
            </a:pPr>
            <a:r>
              <a:rPr lang="ru-RU" sz="2000" dirty="0"/>
              <a:t>3.3. Согласованность, доступность, разделение сети</a:t>
            </a:r>
          </a:p>
          <a:p>
            <a:pPr marL="452438">
              <a:spcBef>
                <a:spcPts val="600"/>
              </a:spcBef>
            </a:pPr>
            <a:r>
              <a:rPr lang="ru-RU" sz="2000" dirty="0"/>
              <a:t>3.4. Поддержка единой логической копии</a:t>
            </a:r>
          </a:p>
          <a:p>
            <a:pPr marL="452438">
              <a:spcBef>
                <a:spcPts val="600"/>
              </a:spcBef>
            </a:pPr>
            <a:r>
              <a:rPr lang="ru-RU" sz="2000" dirty="0"/>
              <a:t>3.5. Симметричные протоколы синхронизации реплик</a:t>
            </a:r>
          </a:p>
          <a:p>
            <a:pPr marL="452438">
              <a:spcBef>
                <a:spcPts val="600"/>
              </a:spcBef>
            </a:pPr>
            <a:r>
              <a:rPr lang="en-US" sz="2000" dirty="0"/>
              <a:t>3</a:t>
            </a:r>
            <a:r>
              <a:rPr lang="ru-RU" sz="2000" dirty="0"/>
              <a:t>.6. Репликация главной копии</a:t>
            </a:r>
          </a:p>
          <a:p>
            <a:pPr marL="452438">
              <a:spcBef>
                <a:spcPts val="600"/>
              </a:spcBef>
            </a:pPr>
            <a:r>
              <a:rPr lang="ru-RU" sz="2000" dirty="0"/>
              <a:t>3.7. Резервные серверы БД</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3.3. Поддержка единой логической копии</a:t>
            </a:r>
          </a:p>
        </p:txBody>
      </p:sp>
      <p:sp>
        <p:nvSpPr>
          <p:cNvPr id="2" name="Прямоугольник 1"/>
          <p:cNvSpPr/>
          <p:nvPr/>
        </p:nvSpPr>
        <p:spPr>
          <a:xfrm>
            <a:off x="228600" y="2057400"/>
            <a:ext cx="2743200" cy="3416320"/>
          </a:xfrm>
          <a:prstGeom prst="rect">
            <a:avLst/>
          </a:prstGeom>
        </p:spPr>
        <p:txBody>
          <a:bodyPr wrap="square">
            <a:spAutoFit/>
          </a:bodyPr>
          <a:lstStyle/>
          <a:p>
            <a:pPr>
              <a:spcAft>
                <a:spcPts val="600"/>
              </a:spcAft>
            </a:pPr>
            <a:r>
              <a:rPr lang="ru-RU" dirty="0"/>
              <a:t>Необходимо, чтобы</a:t>
            </a:r>
            <a:r>
              <a:rPr lang="en-US" dirty="0"/>
              <a:t> </a:t>
            </a:r>
            <a:r>
              <a:rPr lang="ru-RU" dirty="0"/>
              <a:t>все изменения, вносимые в БД, выполнять </a:t>
            </a:r>
            <a:r>
              <a:rPr lang="ru-RU" b="1" dirty="0"/>
              <a:t>одновременно</a:t>
            </a:r>
            <a:r>
              <a:rPr lang="ru-RU" dirty="0"/>
              <a:t> на всех копиях, или, более точно, изменения, вносимые любой транзакцией, должны быть выполнены на всех серверах до того, как эта транзакция будет зафиксирована.</a:t>
            </a:r>
          </a:p>
        </p:txBody>
      </p:sp>
      <p:sp>
        <p:nvSpPr>
          <p:cNvPr id="4" name="Стрелка вправо 3"/>
          <p:cNvSpPr/>
          <p:nvPr/>
        </p:nvSpPr>
        <p:spPr>
          <a:xfrm>
            <a:off x="3200400" y="2286000"/>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Стрелка вправо 6"/>
          <p:cNvSpPr/>
          <p:nvPr/>
        </p:nvSpPr>
        <p:spPr>
          <a:xfrm>
            <a:off x="3200400" y="3800564"/>
            <a:ext cx="609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3993502" y="1990635"/>
            <a:ext cx="4876800" cy="1200329"/>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b="1" dirty="0"/>
              <a:t>Глобальные транзакции</a:t>
            </a:r>
            <a:r>
              <a:rPr lang="ru-RU" dirty="0"/>
              <a:t>. Все транзакции </a:t>
            </a:r>
            <a:r>
              <a:rPr lang="ru-RU" dirty="0" err="1"/>
              <a:t>сериализуются</a:t>
            </a:r>
            <a:r>
              <a:rPr lang="ru-RU" dirty="0"/>
              <a:t> в рамках одного расписания, например, используются глобальные блокировки.</a:t>
            </a:r>
          </a:p>
        </p:txBody>
      </p:sp>
      <p:sp>
        <p:nvSpPr>
          <p:cNvPr id="9" name="Прямоугольник 8"/>
          <p:cNvSpPr/>
          <p:nvPr/>
        </p:nvSpPr>
        <p:spPr>
          <a:xfrm>
            <a:off x="4001278" y="3505200"/>
            <a:ext cx="4876800" cy="1477328"/>
          </a:xfrm>
          <a:prstGeom prst="rect">
            <a:avLst/>
          </a:prstGeom>
          <a:solidFill>
            <a:schemeClr val="accent5">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b="1" dirty="0"/>
              <a:t>Главная копия</a:t>
            </a:r>
            <a:r>
              <a:rPr lang="ru-RU" dirty="0"/>
              <a:t>. Все обновляющие транзакции выполняются на одном сервере, и внесенные ими изменения распространяются на все остальные копии. После этого обновляющие транзакции могут быть зафиксированы.</a:t>
            </a:r>
          </a:p>
        </p:txBody>
      </p:sp>
      <p:sp>
        <p:nvSpPr>
          <p:cNvPr id="14" name="Скругленная прямоугольная выноска 13"/>
          <p:cNvSpPr/>
          <p:nvPr/>
        </p:nvSpPr>
        <p:spPr>
          <a:xfrm>
            <a:off x="3810000" y="4640237"/>
            <a:ext cx="4455367" cy="1666965"/>
          </a:xfrm>
          <a:prstGeom prst="wedgeRoundRectCallout">
            <a:avLst>
              <a:gd name="adj1" fmla="val -69346"/>
              <a:gd name="adj2" fmla="val -4357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dirty="0">
                <a:solidFill>
                  <a:schemeClr val="tx2">
                    <a:lumMod val="75000"/>
                  </a:schemeClr>
                </a:solidFill>
              </a:rPr>
              <a:t>Не может обеспечить высокую доступность </a:t>
            </a:r>
            <a:r>
              <a:rPr lang="ru-RU" b="1" dirty="0">
                <a:solidFill>
                  <a:schemeClr val="tx2">
                    <a:lumMod val="75000"/>
                  </a:schemeClr>
                </a:solidFill>
              </a:rPr>
              <a:t>для обновлений</a:t>
            </a:r>
            <a:r>
              <a:rPr lang="ru-RU" dirty="0">
                <a:solidFill>
                  <a:schemeClr val="tx2">
                    <a:lumMod val="75000"/>
                  </a:schemeClr>
                </a:solidFill>
              </a:rPr>
              <a:t>, потому что отказ любого из серверов приводит к невозможности выполнения каких-либо обновлений во всей системе. </a:t>
            </a:r>
          </a:p>
        </p:txBody>
      </p:sp>
      <p:sp>
        <p:nvSpPr>
          <p:cNvPr id="10" name="Скругленная прямоугольная выноска 9"/>
          <p:cNvSpPr/>
          <p:nvPr/>
        </p:nvSpPr>
        <p:spPr>
          <a:xfrm>
            <a:off x="972717" y="5410200"/>
            <a:ext cx="3446884" cy="1285965"/>
          </a:xfrm>
          <a:prstGeom prst="wedgeRoundRectCallout">
            <a:avLst>
              <a:gd name="adj1" fmla="val -41702"/>
              <a:gd name="adj2" fmla="val -6596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dirty="0">
                <a:solidFill>
                  <a:schemeClr val="tx2">
                    <a:lumMod val="75000"/>
                  </a:schemeClr>
                </a:solidFill>
              </a:rPr>
              <a:t>Требование одной копии при этом выполняется, и высокая доступность </a:t>
            </a:r>
            <a:r>
              <a:rPr lang="ru-RU" b="1" dirty="0">
                <a:solidFill>
                  <a:schemeClr val="tx2">
                    <a:lumMod val="75000"/>
                  </a:schemeClr>
                </a:solidFill>
              </a:rPr>
              <a:t>по чтению </a:t>
            </a:r>
            <a:r>
              <a:rPr lang="ru-RU" dirty="0">
                <a:solidFill>
                  <a:schemeClr val="tx2">
                    <a:lumMod val="75000"/>
                  </a:schemeClr>
                </a:solidFill>
              </a:rPr>
              <a:t>обеспечивается. </a:t>
            </a:r>
          </a:p>
        </p:txBody>
      </p:sp>
    </p:spTree>
    <p:extLst>
      <p:ext uri="{BB962C8B-B14F-4D97-AF65-F5344CB8AC3E}">
        <p14:creationId xmlns:p14="http://schemas.microsoft.com/office/powerpoint/2010/main" val="78046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3.4. Симметричные протоколы синхронизации реплик</a:t>
            </a:r>
          </a:p>
        </p:txBody>
      </p:sp>
      <p:sp>
        <p:nvSpPr>
          <p:cNvPr id="2" name="Прямоугольник 1"/>
          <p:cNvSpPr/>
          <p:nvPr/>
        </p:nvSpPr>
        <p:spPr>
          <a:xfrm>
            <a:off x="228600" y="2057400"/>
            <a:ext cx="2286000" cy="3693319"/>
          </a:xfrm>
          <a:prstGeom prst="rect">
            <a:avLst/>
          </a:prstGeom>
        </p:spPr>
        <p:txBody>
          <a:bodyPr wrap="square">
            <a:spAutoFit/>
          </a:bodyPr>
          <a:lstStyle/>
          <a:p>
            <a:pPr>
              <a:spcAft>
                <a:spcPts val="600"/>
              </a:spcAft>
            </a:pPr>
            <a:r>
              <a:rPr lang="ru-RU" dirty="0"/>
              <a:t>Чтобы увеличить доступность </a:t>
            </a:r>
            <a:r>
              <a:rPr lang="ru-RU" b="1" dirty="0"/>
              <a:t>при обновлении</a:t>
            </a:r>
            <a:r>
              <a:rPr lang="ru-RU" dirty="0"/>
              <a:t>, был предложен мажоритарный протокол, позволяющий выполнять обновляющие транзакции </a:t>
            </a:r>
            <a:r>
              <a:rPr lang="ru-RU" u="sng" dirty="0"/>
              <a:t>при частичной недоступности копий</a:t>
            </a:r>
            <a:r>
              <a:rPr lang="ru-RU" dirty="0"/>
              <a:t>.</a:t>
            </a:r>
          </a:p>
        </p:txBody>
      </p:sp>
      <p:sp>
        <p:nvSpPr>
          <p:cNvPr id="11" name="Выноска со стрелкой вниз 10"/>
          <p:cNvSpPr/>
          <p:nvPr/>
        </p:nvSpPr>
        <p:spPr>
          <a:xfrm>
            <a:off x="2362200" y="1702832"/>
            <a:ext cx="3962400" cy="1447800"/>
          </a:xfrm>
          <a:prstGeom prst="down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При использовании этого протокола требование одной копии заменяется на более слабое.</a:t>
            </a:r>
            <a:endParaRPr lang="ru-RU" dirty="0"/>
          </a:p>
        </p:txBody>
      </p:sp>
      <p:sp>
        <p:nvSpPr>
          <p:cNvPr id="12" name="Прямоугольник 11"/>
          <p:cNvSpPr/>
          <p:nvPr/>
        </p:nvSpPr>
        <p:spPr>
          <a:xfrm>
            <a:off x="2438400" y="3297594"/>
            <a:ext cx="3810000" cy="419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Локальная согласованность</a:t>
            </a:r>
          </a:p>
        </p:txBody>
      </p:sp>
      <p:sp>
        <p:nvSpPr>
          <p:cNvPr id="15" name="Скругленная прямоугольная выноска 14"/>
          <p:cNvSpPr/>
          <p:nvPr/>
        </p:nvSpPr>
        <p:spPr>
          <a:xfrm>
            <a:off x="5697116" y="1636067"/>
            <a:ext cx="3446884" cy="1514565"/>
          </a:xfrm>
          <a:prstGeom prst="wedgeRoundRectCallout">
            <a:avLst>
              <a:gd name="adj1" fmla="val -43055"/>
              <a:gd name="adj2" fmla="val 70185"/>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sz="1600" dirty="0">
                <a:solidFill>
                  <a:schemeClr val="tx2">
                    <a:lumMod val="75000"/>
                  </a:schemeClr>
                </a:solidFill>
              </a:rPr>
              <a:t>Любой сервер должен предоставлять согласованное состояние данных, но, возможно, </a:t>
            </a:r>
            <a:r>
              <a:rPr lang="ru-RU" sz="1600" b="1" dirty="0">
                <a:solidFill>
                  <a:schemeClr val="tx2">
                    <a:lumMod val="75000"/>
                  </a:schemeClr>
                </a:solidFill>
              </a:rPr>
              <a:t>несколько устаревшее</a:t>
            </a:r>
            <a:r>
              <a:rPr lang="ru-RU" sz="1600" dirty="0">
                <a:solidFill>
                  <a:schemeClr val="tx2">
                    <a:lumMod val="75000"/>
                  </a:schemeClr>
                </a:solidFill>
              </a:rPr>
              <a:t>, т. е. не учитывающее часть транзакций, выполненных на других серверах. </a:t>
            </a:r>
          </a:p>
        </p:txBody>
      </p:sp>
      <p:sp>
        <p:nvSpPr>
          <p:cNvPr id="13" name="Прямоугольник 12"/>
          <p:cNvSpPr/>
          <p:nvPr/>
        </p:nvSpPr>
        <p:spPr>
          <a:xfrm>
            <a:off x="2363755" y="4038600"/>
            <a:ext cx="3275045" cy="1754326"/>
          </a:xfrm>
          <a:prstGeom prst="rect">
            <a:avLst/>
          </a:prstGeom>
          <a:ln>
            <a:solidFill>
              <a:schemeClr val="accent1"/>
            </a:solidFill>
          </a:ln>
        </p:spPr>
        <p:txBody>
          <a:bodyPr wrap="square">
            <a:spAutoFit/>
          </a:bodyPr>
          <a:lstStyle/>
          <a:p>
            <a:r>
              <a:rPr lang="ru-RU" dirty="0"/>
              <a:t>Общее количество копий – </a:t>
            </a:r>
            <a:r>
              <a:rPr lang="en-US" i="1" dirty="0"/>
              <a:t>S</a:t>
            </a:r>
            <a:r>
              <a:rPr lang="ru-RU" dirty="0"/>
              <a:t>.</a:t>
            </a:r>
          </a:p>
          <a:p>
            <a:r>
              <a:rPr lang="ru-RU" dirty="0"/>
              <a:t>Обновление выполняется только в том случае, если количество копий, доступных</a:t>
            </a:r>
            <a:r>
              <a:rPr lang="en-US" dirty="0"/>
              <a:t> </a:t>
            </a:r>
            <a:r>
              <a:rPr lang="ru-RU" dirty="0"/>
              <a:t>для обновляющего сервера, составляет не менее S=</a:t>
            </a:r>
            <a:r>
              <a:rPr lang="en-US" dirty="0"/>
              <a:t>S/</a:t>
            </a:r>
            <a:r>
              <a:rPr lang="ru-RU" dirty="0"/>
              <a:t>2+1.</a:t>
            </a:r>
            <a:endParaRPr lang="en-US" dirty="0"/>
          </a:p>
        </p:txBody>
      </p:sp>
      <p:sp>
        <p:nvSpPr>
          <p:cNvPr id="16" name="Прямоугольник 15"/>
          <p:cNvSpPr/>
          <p:nvPr/>
        </p:nvSpPr>
        <p:spPr>
          <a:xfrm>
            <a:off x="4267200" y="2895600"/>
            <a:ext cx="4648200" cy="3733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1. Значение элемента, подлежащего обновлению, считывается со всех доступных копий. Если количество считанных копий меньше чем S=</a:t>
            </a:r>
            <a:r>
              <a:rPr lang="en-US" dirty="0">
                <a:solidFill>
                  <a:schemeClr val="tx1"/>
                </a:solidFill>
              </a:rPr>
              <a:t>S/</a:t>
            </a:r>
            <a:r>
              <a:rPr lang="ru-RU" dirty="0">
                <a:solidFill>
                  <a:schemeClr val="tx1"/>
                </a:solidFill>
              </a:rPr>
              <a:t>2+1, то</a:t>
            </a:r>
          </a:p>
          <a:p>
            <a:r>
              <a:rPr lang="ru-RU" dirty="0">
                <a:solidFill>
                  <a:schemeClr val="tx1"/>
                </a:solidFill>
              </a:rPr>
              <a:t>обновление невозможно и транзакция обрывается.</a:t>
            </a:r>
          </a:p>
          <a:p>
            <a:pPr>
              <a:spcBef>
                <a:spcPts val="600"/>
              </a:spcBef>
            </a:pPr>
            <a:r>
              <a:rPr lang="ru-RU" dirty="0">
                <a:solidFill>
                  <a:schemeClr val="tx1"/>
                </a:solidFill>
              </a:rPr>
              <a:t>2.</a:t>
            </a:r>
            <a:r>
              <a:rPr lang="en-US" dirty="0">
                <a:solidFill>
                  <a:schemeClr val="tx1"/>
                </a:solidFill>
              </a:rPr>
              <a:t> </a:t>
            </a:r>
            <a:r>
              <a:rPr lang="ru-RU" dirty="0">
                <a:solidFill>
                  <a:schemeClr val="tx1"/>
                </a:solidFill>
              </a:rPr>
              <a:t>Из всех полученных значений выбирается самая последняя версия, и выполняется ее обновление в соответствии с запросом приложения.</a:t>
            </a:r>
          </a:p>
          <a:p>
            <a:pPr>
              <a:spcBef>
                <a:spcPts val="600"/>
              </a:spcBef>
            </a:pPr>
            <a:r>
              <a:rPr lang="ru-RU" dirty="0">
                <a:solidFill>
                  <a:schemeClr val="tx1"/>
                </a:solidFill>
              </a:rPr>
              <a:t>3.</a:t>
            </a:r>
            <a:r>
              <a:rPr lang="en-US" dirty="0">
                <a:solidFill>
                  <a:schemeClr val="tx1"/>
                </a:solidFill>
              </a:rPr>
              <a:t> </a:t>
            </a:r>
            <a:r>
              <a:rPr lang="ru-RU" dirty="0">
                <a:solidFill>
                  <a:schemeClr val="tx1"/>
                </a:solidFill>
              </a:rPr>
              <a:t>Новая версия элемента распространяется на все доступные серверы.</a:t>
            </a:r>
          </a:p>
        </p:txBody>
      </p:sp>
      <p:sp>
        <p:nvSpPr>
          <p:cNvPr id="17" name="Скругленная прямоугольная выноска 16"/>
          <p:cNvSpPr/>
          <p:nvPr/>
        </p:nvSpPr>
        <p:spPr>
          <a:xfrm>
            <a:off x="175726" y="4038600"/>
            <a:ext cx="3810000" cy="2657565"/>
          </a:xfrm>
          <a:prstGeom prst="wedgeRoundRectCallout">
            <a:avLst>
              <a:gd name="adj1" fmla="val 64979"/>
              <a:gd name="adj2" fmla="val -46555"/>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sz="1600" dirty="0">
                <a:solidFill>
                  <a:schemeClr val="tx2">
                    <a:lumMod val="75000"/>
                  </a:schemeClr>
                </a:solidFill>
              </a:rPr>
              <a:t>Если серверу не доступно достаточное для обновления количество копий, он</a:t>
            </a:r>
            <a:r>
              <a:rPr lang="en-US" sz="1600" dirty="0">
                <a:solidFill>
                  <a:schemeClr val="tx2">
                    <a:lumMod val="75000"/>
                  </a:schemeClr>
                </a:solidFill>
              </a:rPr>
              <a:t> </a:t>
            </a:r>
            <a:r>
              <a:rPr lang="ru-RU" sz="1600" dirty="0">
                <a:solidFill>
                  <a:schemeClr val="tx2">
                    <a:lumMod val="75000"/>
                  </a:schemeClr>
                </a:solidFill>
              </a:rPr>
              <a:t>может тем не менее выполнять запросы на чтение, возвращая те версии данных, которые на нем имеются. Поэтому мажоритарный протокол может обеспечить </a:t>
            </a:r>
            <a:r>
              <a:rPr lang="ru-RU" sz="1600" b="1" dirty="0">
                <a:solidFill>
                  <a:schemeClr val="tx2">
                    <a:lumMod val="75000"/>
                  </a:schemeClr>
                </a:solidFill>
              </a:rPr>
              <a:t>высокую доступность </a:t>
            </a:r>
            <a:r>
              <a:rPr lang="ru-RU" sz="1600" dirty="0">
                <a:solidFill>
                  <a:schemeClr val="tx2">
                    <a:lumMod val="75000"/>
                  </a:schemeClr>
                </a:solidFill>
              </a:rPr>
              <a:t>при неустойчивой работе вычислительных сетей.</a:t>
            </a:r>
          </a:p>
        </p:txBody>
      </p:sp>
    </p:spTree>
    <p:extLst>
      <p:ext uri="{BB962C8B-B14F-4D97-AF65-F5344CB8AC3E}">
        <p14:creationId xmlns:p14="http://schemas.microsoft.com/office/powerpoint/2010/main" val="21768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3"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3" name="Заголовок 2"/>
          <p:cNvSpPr>
            <a:spLocks noGrp="1"/>
          </p:cNvSpPr>
          <p:nvPr>
            <p:ph type="title"/>
          </p:nvPr>
        </p:nvSpPr>
        <p:spPr>
          <a:xfrm>
            <a:off x="609600" y="228600"/>
            <a:ext cx="8229600" cy="1252728"/>
          </a:xfrm>
        </p:spPr>
        <p:txBody>
          <a:bodyPr>
            <a:normAutofit/>
          </a:bodyPr>
          <a:lstStyle/>
          <a:p>
            <a:r>
              <a:rPr lang="ru-RU" dirty="0"/>
              <a:t>3.5. Репликация главной копии</a:t>
            </a:r>
          </a:p>
        </p:txBody>
      </p:sp>
      <p:sp>
        <p:nvSpPr>
          <p:cNvPr id="2" name="Прямоугольник 1"/>
          <p:cNvSpPr/>
          <p:nvPr/>
        </p:nvSpPr>
        <p:spPr>
          <a:xfrm>
            <a:off x="152400" y="1910477"/>
            <a:ext cx="2286000" cy="2585323"/>
          </a:xfrm>
          <a:prstGeom prst="rect">
            <a:avLst/>
          </a:prstGeom>
        </p:spPr>
        <p:txBody>
          <a:bodyPr wrap="square">
            <a:spAutoFit/>
          </a:bodyPr>
          <a:lstStyle/>
          <a:p>
            <a:pPr>
              <a:spcAft>
                <a:spcPts val="600"/>
              </a:spcAft>
            </a:pPr>
            <a:r>
              <a:rPr lang="ru-RU" dirty="0"/>
              <a:t>Наиболее часто используется организация репликации, при которой изменения могут выполняться только на </a:t>
            </a:r>
            <a:r>
              <a:rPr lang="ru-RU" b="1" dirty="0"/>
              <a:t>одном главном </a:t>
            </a:r>
            <a:r>
              <a:rPr lang="ru-RU" dirty="0"/>
              <a:t>(</a:t>
            </a:r>
            <a:r>
              <a:rPr lang="ru-RU" dirty="0" err="1"/>
              <a:t>primary</a:t>
            </a:r>
            <a:r>
              <a:rPr lang="ru-RU" dirty="0"/>
              <a:t>) сервере.</a:t>
            </a:r>
          </a:p>
        </p:txBody>
      </p:sp>
      <p:sp>
        <p:nvSpPr>
          <p:cNvPr id="18" name="Выноска со стрелкой влево 17"/>
          <p:cNvSpPr/>
          <p:nvPr/>
        </p:nvSpPr>
        <p:spPr>
          <a:xfrm>
            <a:off x="2286000" y="2209800"/>
            <a:ext cx="4572000" cy="1905000"/>
          </a:xfrm>
          <a:prstGeom prst="leftArrowCallout">
            <a:avLst>
              <a:gd name="adj1" fmla="val 25000"/>
              <a:gd name="adj2" fmla="val 25000"/>
              <a:gd name="adj3" fmla="val 25000"/>
              <a:gd name="adj4" fmla="val 820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Изменения,  выполненные на этом сервере, переносятся на все копии, которые могут использоваться только для чтения данных и называются запасными  (</a:t>
            </a:r>
            <a:r>
              <a:rPr lang="ru-RU" dirty="0" err="1">
                <a:solidFill>
                  <a:schemeClr val="tx1"/>
                </a:solidFill>
              </a:rPr>
              <a:t>standby</a:t>
            </a:r>
            <a:r>
              <a:rPr lang="ru-RU" dirty="0">
                <a:solidFill>
                  <a:schemeClr val="tx1"/>
                </a:solidFill>
              </a:rPr>
              <a:t>) или репликами (</a:t>
            </a:r>
            <a:r>
              <a:rPr lang="ru-RU" dirty="0" err="1">
                <a:solidFill>
                  <a:schemeClr val="tx1"/>
                </a:solidFill>
              </a:rPr>
              <a:t>replica</a:t>
            </a:r>
            <a:r>
              <a:rPr lang="ru-RU" dirty="0">
                <a:solidFill>
                  <a:schemeClr val="tx1"/>
                </a:solidFill>
              </a:rPr>
              <a:t>).</a:t>
            </a:r>
          </a:p>
        </p:txBody>
      </p:sp>
      <p:sp>
        <p:nvSpPr>
          <p:cNvPr id="19" name="Скругленная прямоугольная выноска 18"/>
          <p:cNvSpPr/>
          <p:nvPr/>
        </p:nvSpPr>
        <p:spPr>
          <a:xfrm>
            <a:off x="5181600" y="1109617"/>
            <a:ext cx="3810000" cy="1895565"/>
          </a:xfrm>
          <a:prstGeom prst="wedgeRoundRectCallout">
            <a:avLst>
              <a:gd name="adj1" fmla="val -67266"/>
              <a:gd name="adj2" fmla="val 22850"/>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ru-RU" sz="1600" dirty="0">
                <a:solidFill>
                  <a:schemeClr val="tx2">
                    <a:lumMod val="75000"/>
                  </a:schemeClr>
                </a:solidFill>
              </a:rPr>
              <a:t>Такие методы репликации не могут обеспечить доступность для модификации выше, чем доступность централизованной БД. Доступность на чтение может быть весьма высокой, если чтение устаревших копий допустимо.</a:t>
            </a:r>
          </a:p>
        </p:txBody>
      </p:sp>
      <p:sp>
        <p:nvSpPr>
          <p:cNvPr id="21" name="Выноска со стрелкой вправо 20"/>
          <p:cNvSpPr/>
          <p:nvPr/>
        </p:nvSpPr>
        <p:spPr>
          <a:xfrm>
            <a:off x="228600" y="4876800"/>
            <a:ext cx="2590800" cy="1600200"/>
          </a:xfrm>
          <a:prstGeom prst="rightArrowCallout">
            <a:avLst>
              <a:gd name="adj1" fmla="val 25000"/>
              <a:gd name="adj2" fmla="val 25000"/>
              <a:gd name="adj3" fmla="val 25000"/>
              <a:gd name="adj4" fmla="val 754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Методы распространения обновлений с главного сервера на запасной</a:t>
            </a:r>
          </a:p>
        </p:txBody>
      </p:sp>
      <p:sp>
        <p:nvSpPr>
          <p:cNvPr id="22" name="Прямоугольник 21"/>
          <p:cNvSpPr/>
          <p:nvPr/>
        </p:nvSpPr>
        <p:spPr>
          <a:xfrm>
            <a:off x="2996682" y="4213568"/>
            <a:ext cx="6019800" cy="1477328"/>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При </a:t>
            </a:r>
            <a:r>
              <a:rPr lang="ru-RU" b="1" i="1" dirty="0">
                <a:solidFill>
                  <a:srgbClr val="FF0000"/>
                </a:solidFill>
              </a:rPr>
              <a:t>синхронном распространении </a:t>
            </a:r>
            <a:r>
              <a:rPr lang="ru-RU" dirty="0"/>
              <a:t>все изменения, выполненные на главном сервере, повторяются на запасных и должны быть завершены до того, как будет зафиксирована транзакция, выполнившая эти изменения на главном сервере.</a:t>
            </a:r>
          </a:p>
        </p:txBody>
      </p:sp>
      <p:sp>
        <p:nvSpPr>
          <p:cNvPr id="23" name="Прямоугольник 22"/>
          <p:cNvSpPr/>
          <p:nvPr/>
        </p:nvSpPr>
        <p:spPr>
          <a:xfrm>
            <a:off x="3581399" y="5225143"/>
            <a:ext cx="5383763" cy="1477328"/>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При </a:t>
            </a:r>
            <a:r>
              <a:rPr lang="ru-RU" b="1" i="1" dirty="0">
                <a:solidFill>
                  <a:srgbClr val="FF0000"/>
                </a:solidFill>
              </a:rPr>
              <a:t>асинхронном распространении </a:t>
            </a:r>
            <a:r>
              <a:rPr lang="ru-RU" dirty="0"/>
              <a:t>обновлений влияние репликации на основной сервер будет значительно меньше, но состояние БД на запасных</a:t>
            </a:r>
          </a:p>
          <a:p>
            <a:r>
              <a:rPr lang="ru-RU" dirty="0"/>
              <a:t>серверах будет повторять состояние главного с некоторой задержкой.</a:t>
            </a:r>
          </a:p>
        </p:txBody>
      </p:sp>
    </p:spTree>
    <p:extLst>
      <p:ext uri="{BB962C8B-B14F-4D97-AF65-F5344CB8AC3E}">
        <p14:creationId xmlns:p14="http://schemas.microsoft.com/office/powerpoint/2010/main" val="167795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3.5. Репликация главной копии (продолжение)</a:t>
            </a:r>
          </a:p>
        </p:txBody>
      </p:sp>
      <p:sp>
        <p:nvSpPr>
          <p:cNvPr id="2" name="Прямоугольник 1"/>
          <p:cNvSpPr/>
          <p:nvPr/>
        </p:nvSpPr>
        <p:spPr>
          <a:xfrm>
            <a:off x="152400" y="1910477"/>
            <a:ext cx="6248400" cy="4678204"/>
          </a:xfrm>
          <a:prstGeom prst="rect">
            <a:avLst/>
          </a:prstGeom>
        </p:spPr>
        <p:txBody>
          <a:bodyPr wrap="square">
            <a:spAutoFit/>
          </a:bodyPr>
          <a:lstStyle/>
          <a:p>
            <a:pPr>
              <a:spcAft>
                <a:spcPts val="600"/>
              </a:spcAft>
            </a:pPr>
            <a:r>
              <a:rPr lang="ru-RU" dirty="0"/>
              <a:t>Распространение обновлений можно выполнять на различных уровнях абстракции данных. </a:t>
            </a:r>
          </a:p>
          <a:p>
            <a:pPr>
              <a:spcAft>
                <a:spcPts val="600"/>
              </a:spcAft>
            </a:pPr>
            <a:r>
              <a:rPr lang="ru-RU" b="1" dirty="0"/>
              <a:t>Повторение операторов SQL</a:t>
            </a:r>
            <a:r>
              <a:rPr lang="ru-RU" dirty="0"/>
              <a:t>. В этом случае запасной сервер будет фактически повторять всю работу, которая выполняется на главном. Этот метод применяется крайне редко.</a:t>
            </a:r>
          </a:p>
          <a:p>
            <a:pPr>
              <a:spcAft>
                <a:spcPts val="600"/>
              </a:spcAft>
            </a:pPr>
            <a:r>
              <a:rPr lang="ru-RU" b="1" dirty="0"/>
              <a:t>Обновление логических записей</a:t>
            </a:r>
            <a:r>
              <a:rPr lang="ru-RU" dirty="0"/>
              <a:t>. При использовании этого метода обновления пересылаются в виде операторов SQL, каждый из которых обновляет ровно одну логическую запись (например, строку таблицы) по ее уникальному идентификатору. Как правило, в этом случае нагрузка на запасной сервер значительно ниже, чем в предыдущем, однако массовые операции обновления на основном сервере приводят к генерации очень большого количества обновлений отдельных записей. Выполнение этих операторов может занимать очень большое время.</a:t>
            </a:r>
          </a:p>
        </p:txBody>
      </p:sp>
      <p:sp>
        <p:nvSpPr>
          <p:cNvPr id="4" name="Прямоугольник 3"/>
          <p:cNvSpPr/>
          <p:nvPr/>
        </p:nvSpPr>
        <p:spPr>
          <a:xfrm>
            <a:off x="3429000" y="1902979"/>
            <a:ext cx="5486400" cy="3416320"/>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t>Распространение на уровне страниц БД</a:t>
            </a:r>
            <a:r>
              <a:rPr lang="ru-RU" dirty="0"/>
              <a:t>. При копировании физических страниц БД нагрузка на запасной сервер снижается до минимума, поскольку нет необходимости не только в синтаксическом разборе и выполнении операторов SQL, но и в какой-либо модификации страниц,</a:t>
            </a:r>
          </a:p>
          <a:p>
            <a:r>
              <a:rPr lang="ru-RU" dirty="0"/>
              <a:t>Поступающих с главного сервера. Более того , при таком распространении объем работы, выполняемый на запасном сервере, не может превосходить объем работы, выполненный на главном, поэтому операторы массового обновления никаких проблем не создают.</a:t>
            </a:r>
          </a:p>
        </p:txBody>
      </p:sp>
      <p:sp>
        <p:nvSpPr>
          <p:cNvPr id="7" name="Прямоугольник 6"/>
          <p:cNvSpPr/>
          <p:nvPr/>
        </p:nvSpPr>
        <p:spPr>
          <a:xfrm>
            <a:off x="1524000" y="3645666"/>
            <a:ext cx="5486400" cy="2308324"/>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t>Распространение записей журнала. </a:t>
            </a:r>
            <a:r>
              <a:rPr lang="ru-RU" dirty="0"/>
              <a:t>Этот вариант используется средствами репликации </a:t>
            </a:r>
            <a:r>
              <a:rPr lang="ru-RU" dirty="0" err="1"/>
              <a:t>PostgreSQL</a:t>
            </a:r>
            <a:r>
              <a:rPr lang="ru-RU" dirty="0"/>
              <a:t>. По своим характеристикам он близок к предыдущему. Отличие в том, что в этом случае страницы не копируются полностью, если они не содержатся в журнальных записях. Вместо этого используются записи REDO, как при восстановлении после отказа.</a:t>
            </a:r>
          </a:p>
        </p:txBody>
      </p:sp>
    </p:spTree>
    <p:extLst>
      <p:ext uri="{BB962C8B-B14F-4D97-AF65-F5344CB8AC3E}">
        <p14:creationId xmlns:p14="http://schemas.microsoft.com/office/powerpoint/2010/main" val="382880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3.5. Репликация главной копии (окончание)</a:t>
            </a:r>
          </a:p>
        </p:txBody>
      </p:sp>
      <p:sp>
        <p:nvSpPr>
          <p:cNvPr id="2" name="Прямоугольник 1"/>
          <p:cNvSpPr/>
          <p:nvPr/>
        </p:nvSpPr>
        <p:spPr>
          <a:xfrm>
            <a:off x="304800" y="2590800"/>
            <a:ext cx="8534400" cy="3447098"/>
          </a:xfrm>
          <a:prstGeom prst="rect">
            <a:avLst/>
          </a:prstGeom>
        </p:spPr>
        <p:txBody>
          <a:bodyPr wrap="square">
            <a:spAutoFit/>
          </a:bodyPr>
          <a:lstStyle/>
          <a:p>
            <a:pPr algn="just">
              <a:spcAft>
                <a:spcPts val="600"/>
              </a:spcAft>
            </a:pPr>
            <a:r>
              <a:rPr lang="ru-RU" dirty="0"/>
              <a:t>Основные случаи, в которых применяется репликация по схеме с одним главным сервером:</a:t>
            </a:r>
          </a:p>
          <a:p>
            <a:pPr marL="342900" indent="-342900" algn="just">
              <a:spcAft>
                <a:spcPts val="600"/>
              </a:spcAft>
              <a:buFont typeface="+mj-lt"/>
              <a:buAutoNum type="arabicParenR"/>
            </a:pPr>
            <a:r>
              <a:rPr lang="ru-RU" dirty="0"/>
              <a:t>Создание копий, отражающих состояние БД на основном сервере на некоторый момент времени без последующего распространения  изменений;</a:t>
            </a:r>
          </a:p>
          <a:p>
            <a:pPr marL="342900" indent="-342900" algn="just">
              <a:spcAft>
                <a:spcPts val="600"/>
              </a:spcAft>
              <a:buFont typeface="+mj-lt"/>
              <a:buAutoNum type="arabicParenR"/>
            </a:pPr>
            <a:r>
              <a:rPr lang="ru-RU" dirty="0"/>
              <a:t>Снижение нагрузки на главный сервер и повышение производительности системы за счет переноса только читающих приложений на запасные серверы;</a:t>
            </a:r>
          </a:p>
          <a:p>
            <a:pPr marL="342900" indent="-342900" algn="just">
              <a:spcAft>
                <a:spcPts val="600"/>
              </a:spcAft>
              <a:buFont typeface="+mj-lt"/>
              <a:buAutoNum type="arabicParenR"/>
            </a:pPr>
            <a:r>
              <a:rPr lang="ru-RU" dirty="0"/>
              <a:t>Распределение запросов в зависимости от типов нагрузки: все обновляющие запросы и запросы типа OLTP выполняются на одном сервере, а аналитические запросы типа OLAP — на другом или на других;</a:t>
            </a:r>
          </a:p>
          <a:p>
            <a:pPr marL="342900" indent="-342900" algn="just">
              <a:spcAft>
                <a:spcPts val="600"/>
              </a:spcAft>
              <a:buFont typeface="+mj-lt"/>
              <a:buAutoNum type="arabicParenR"/>
            </a:pPr>
            <a:r>
              <a:rPr lang="ru-RU" dirty="0"/>
              <a:t>Создание резервных копий БД для использования в качестве главной копии в случае отказа основного сервера или разрушения носителя данных на нем.</a:t>
            </a:r>
          </a:p>
        </p:txBody>
      </p:sp>
    </p:spTree>
    <p:extLst>
      <p:ext uri="{BB962C8B-B14F-4D97-AF65-F5344CB8AC3E}">
        <p14:creationId xmlns:p14="http://schemas.microsoft.com/office/powerpoint/2010/main" val="462434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3" name="Заголовок 2"/>
          <p:cNvSpPr>
            <a:spLocks noGrp="1"/>
          </p:cNvSpPr>
          <p:nvPr>
            <p:ph type="title"/>
          </p:nvPr>
        </p:nvSpPr>
        <p:spPr>
          <a:xfrm>
            <a:off x="609600" y="228600"/>
            <a:ext cx="8229600" cy="1252728"/>
          </a:xfrm>
        </p:spPr>
        <p:txBody>
          <a:bodyPr>
            <a:normAutofit/>
          </a:bodyPr>
          <a:lstStyle/>
          <a:p>
            <a:r>
              <a:rPr lang="ru-RU" dirty="0"/>
              <a:t>3.6. Резервные серверы БД</a:t>
            </a:r>
          </a:p>
        </p:txBody>
      </p:sp>
      <p:sp>
        <p:nvSpPr>
          <p:cNvPr id="2" name="Прямоугольник 1"/>
          <p:cNvSpPr/>
          <p:nvPr/>
        </p:nvSpPr>
        <p:spPr>
          <a:xfrm>
            <a:off x="266700" y="2514600"/>
            <a:ext cx="8553226" cy="1200329"/>
          </a:xfrm>
          <a:prstGeom prst="rect">
            <a:avLst/>
          </a:prstGeom>
        </p:spPr>
        <p:txBody>
          <a:bodyPr wrap="square">
            <a:spAutoFit/>
          </a:bodyPr>
          <a:lstStyle/>
          <a:p>
            <a:pPr algn="just">
              <a:spcAft>
                <a:spcPts val="600"/>
              </a:spcAft>
            </a:pPr>
            <a:r>
              <a:rPr lang="ru-RU" dirty="0"/>
              <a:t>Часто упоминаемым требованием к </a:t>
            </a:r>
            <a:r>
              <a:rPr lang="ru-RU" b="1" dirty="0" err="1"/>
              <a:t>высокодоступным</a:t>
            </a:r>
            <a:r>
              <a:rPr lang="ru-RU" b="1" dirty="0"/>
              <a:t> системам </a:t>
            </a:r>
            <a:r>
              <a:rPr lang="ru-RU" dirty="0"/>
              <a:t>считается «пять девяток», т. е. 0,99999 или 99,999%. Такая доступность означает, что суммарное время недоступности системы в течение года не превышает 316 секунд за год или 6 секунд в неделю.</a:t>
            </a:r>
          </a:p>
        </p:txBody>
      </p:sp>
      <p:sp>
        <p:nvSpPr>
          <p:cNvPr id="4" name="Прямоугольник 3"/>
          <p:cNvSpPr/>
          <p:nvPr/>
        </p:nvSpPr>
        <p:spPr>
          <a:xfrm>
            <a:off x="266700" y="4114800"/>
            <a:ext cx="8610600" cy="1754326"/>
          </a:xfrm>
          <a:prstGeom prst="rect">
            <a:avLst/>
          </a:prstGeom>
        </p:spPr>
        <p:txBody>
          <a:bodyPr wrap="square">
            <a:spAutoFit/>
          </a:bodyPr>
          <a:lstStyle/>
          <a:p>
            <a:pPr algn="just"/>
            <a:r>
              <a:rPr lang="ru-RU" dirty="0"/>
              <a:t>Схема репликации с главным сервером вполне подходит для создания резервных копий, поскольку в этом случае все изменения распространяются в одном направлении. На запасном оборудовании запускается сервер БД с включенным режимом восстановления по журналу (как при восстановлении после разрушений носителя данных). По мере создания новых архивированных сегментов журнала содержащиеся в них изменения повторяются на запасном сервере.</a:t>
            </a:r>
          </a:p>
        </p:txBody>
      </p:sp>
    </p:spTree>
    <p:extLst>
      <p:ext uri="{BB962C8B-B14F-4D97-AF65-F5344CB8AC3E}">
        <p14:creationId xmlns:p14="http://schemas.microsoft.com/office/powerpoint/2010/main" val="3595900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3.6. Резервные серверы БД (окончание)</a:t>
            </a:r>
          </a:p>
        </p:txBody>
      </p:sp>
      <p:sp>
        <p:nvSpPr>
          <p:cNvPr id="2" name="Прямоугольник 1"/>
          <p:cNvSpPr/>
          <p:nvPr/>
        </p:nvSpPr>
        <p:spPr>
          <a:xfrm>
            <a:off x="228600" y="1951196"/>
            <a:ext cx="3886200" cy="4678204"/>
          </a:xfrm>
          <a:prstGeom prst="rect">
            <a:avLst/>
          </a:prstGeom>
        </p:spPr>
        <p:txBody>
          <a:bodyPr wrap="square">
            <a:spAutoFit/>
          </a:bodyPr>
          <a:lstStyle/>
          <a:p>
            <a:pPr algn="just">
              <a:spcAft>
                <a:spcPts val="600"/>
              </a:spcAft>
            </a:pPr>
            <a:r>
              <a:rPr lang="ru-RU" dirty="0"/>
              <a:t>В случае </a:t>
            </a:r>
            <a:r>
              <a:rPr lang="ru-RU" b="1" dirty="0"/>
              <a:t>отказа</a:t>
            </a:r>
            <a:r>
              <a:rPr lang="ru-RU" dirty="0"/>
              <a:t> основного сервера на запасном обрабатывается последний файл журнала и после этого он переводится в режим основного сервера. </a:t>
            </a:r>
          </a:p>
          <a:p>
            <a:pPr algn="just">
              <a:spcAft>
                <a:spcPts val="600"/>
              </a:spcAft>
            </a:pPr>
            <a:r>
              <a:rPr lang="ru-RU" dirty="0"/>
              <a:t>Запасной сервер в такой конфигурации называется сервером теплого резерва (</a:t>
            </a:r>
            <a:r>
              <a:rPr lang="ru-RU" b="1" dirty="0" err="1"/>
              <a:t>warm</a:t>
            </a:r>
            <a:r>
              <a:rPr lang="ru-RU" b="1" dirty="0"/>
              <a:t> </a:t>
            </a:r>
            <a:r>
              <a:rPr lang="ru-RU" b="1" dirty="0" err="1"/>
              <a:t>standby</a:t>
            </a:r>
            <a:r>
              <a:rPr lang="ru-RU" dirty="0"/>
              <a:t>). </a:t>
            </a:r>
          </a:p>
          <a:p>
            <a:pPr algn="just">
              <a:spcAft>
                <a:spcPts val="600"/>
              </a:spcAft>
            </a:pPr>
            <a:r>
              <a:rPr lang="ru-RU" dirty="0"/>
              <a:t>Для того чтобы применять такую схему, необходимо, чтобы файлы журнала основного сервера были </a:t>
            </a:r>
            <a:r>
              <a:rPr lang="ru-RU" b="1" dirty="0"/>
              <a:t>доступны</a:t>
            </a:r>
            <a:r>
              <a:rPr lang="ru-RU" dirty="0"/>
              <a:t> даже в случае его отказа. Для этого файлы журнала записываются в нескольких копиях, размещенных на разных вычислительных системах. </a:t>
            </a:r>
          </a:p>
        </p:txBody>
      </p:sp>
      <p:sp>
        <p:nvSpPr>
          <p:cNvPr id="5" name="Прямоугольник 4"/>
          <p:cNvSpPr/>
          <p:nvPr/>
        </p:nvSpPr>
        <p:spPr>
          <a:xfrm>
            <a:off x="4343400" y="2133600"/>
            <a:ext cx="4572000" cy="3847207"/>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pPr algn="just">
              <a:spcAft>
                <a:spcPts val="600"/>
              </a:spcAft>
            </a:pPr>
            <a:r>
              <a:rPr lang="ru-RU" dirty="0"/>
              <a:t>В системе </a:t>
            </a:r>
            <a:r>
              <a:rPr lang="ru-RU" b="1" dirty="0" err="1"/>
              <a:t>PostgreSQL</a:t>
            </a:r>
            <a:r>
              <a:rPr lang="ru-RU" dirty="0"/>
              <a:t> (и в других высокопроизводительных системах) поддерживается  и другая конфигурация, которая называется сервером в горячем резерве </a:t>
            </a:r>
            <a:r>
              <a:rPr lang="ru-RU" b="1" dirty="0"/>
              <a:t>(</a:t>
            </a:r>
            <a:r>
              <a:rPr lang="ru-RU" b="1" dirty="0" err="1"/>
              <a:t>hotstandby</a:t>
            </a:r>
            <a:r>
              <a:rPr lang="ru-RU" dirty="0"/>
              <a:t>). </a:t>
            </a:r>
          </a:p>
          <a:p>
            <a:pPr algn="just">
              <a:spcAft>
                <a:spcPts val="600"/>
              </a:spcAft>
            </a:pPr>
            <a:r>
              <a:rPr lang="ru-RU" dirty="0"/>
              <a:t>В этой конфигурации запасной сервер устанавливает соединение с основным (как клиент) и получает поток сообщений с информацией об изменениях, выполняемых в БД основным сервером. </a:t>
            </a:r>
          </a:p>
          <a:p>
            <a:pPr algn="just">
              <a:spcAft>
                <a:spcPts val="600"/>
              </a:spcAft>
            </a:pPr>
            <a:r>
              <a:rPr lang="ru-RU" dirty="0"/>
              <a:t>Эти изменения практически немедленно (но асинхронно) выполняются и на запасном.</a:t>
            </a:r>
          </a:p>
        </p:txBody>
      </p:sp>
    </p:spTree>
    <p:extLst>
      <p:ext uri="{BB962C8B-B14F-4D97-AF65-F5344CB8AC3E}">
        <p14:creationId xmlns:p14="http://schemas.microsoft.com/office/powerpoint/2010/main" val="199173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3.7. Репликация в системе </a:t>
            </a:r>
            <a:r>
              <a:rPr lang="en-US" dirty="0"/>
              <a:t>PostgreSQL</a:t>
            </a:r>
            <a:endParaRPr lang="ru-RU" dirty="0"/>
          </a:p>
        </p:txBody>
      </p:sp>
      <p:sp>
        <p:nvSpPr>
          <p:cNvPr id="2" name="Прямоугольник 1"/>
          <p:cNvSpPr/>
          <p:nvPr/>
        </p:nvSpPr>
        <p:spPr>
          <a:xfrm>
            <a:off x="2974709" y="1905000"/>
            <a:ext cx="5940691" cy="3693319"/>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lgn="just">
              <a:buAutoNum type="arabicPeriod"/>
            </a:pPr>
            <a:r>
              <a:rPr lang="ru-RU" dirty="0"/>
              <a:t>Согласованные копии в различных </a:t>
            </a:r>
            <a:r>
              <a:rPr lang="ru-RU" dirty="0" smtClean="0"/>
              <a:t>форматах, допускают </a:t>
            </a:r>
            <a:r>
              <a:rPr lang="ru-RU" dirty="0"/>
              <a:t>полное или частичное копирование кластера, БД или отдельных схем. </a:t>
            </a:r>
          </a:p>
          <a:p>
            <a:pPr marL="342900" indent="-342900" algn="just">
              <a:buAutoNum type="arabicPeriod"/>
            </a:pPr>
            <a:r>
              <a:rPr lang="ru-RU" dirty="0"/>
              <a:t>Копирование выполняется на логическом уровне (выгруженные данные можно использовать для загрузки на сервер другой конфигурации)</a:t>
            </a:r>
          </a:p>
          <a:p>
            <a:pPr marL="342900" indent="-342900" algn="just">
              <a:buAutoNum type="arabicPeriod"/>
            </a:pPr>
            <a:r>
              <a:rPr lang="ru-RU" dirty="0"/>
              <a:t>Устанавливают соединение с сервером БД как обычные клиенты и не накладывают никаких ограничений на конфигурацию сервера. </a:t>
            </a:r>
          </a:p>
          <a:p>
            <a:pPr marL="342900" indent="-342900" algn="just">
              <a:buAutoNum type="arabicPeriod"/>
            </a:pPr>
            <a:r>
              <a:rPr lang="ru-RU" dirty="0"/>
              <a:t>Созданные копии не подлежат использованию в качестве запасных, поскольку они не предназначены для распространения изменений, внесенных в БД после создания копии.</a:t>
            </a:r>
          </a:p>
        </p:txBody>
      </p:sp>
      <p:sp>
        <p:nvSpPr>
          <p:cNvPr id="4" name="Выноска со стрелкой вправо 3"/>
          <p:cNvSpPr/>
          <p:nvPr/>
        </p:nvSpPr>
        <p:spPr>
          <a:xfrm>
            <a:off x="228600" y="2120382"/>
            <a:ext cx="2590800" cy="927618"/>
          </a:xfrm>
          <a:prstGeom prst="rightArrowCallout">
            <a:avLst>
              <a:gd name="adj1" fmla="val 25000"/>
              <a:gd name="adj2" fmla="val 25000"/>
              <a:gd name="adj3" fmla="val 25000"/>
              <a:gd name="adj4" fmla="val 75901"/>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err="1">
                <a:solidFill>
                  <a:schemeClr val="tx1"/>
                </a:solidFill>
              </a:rPr>
              <a:t>pg_dump</a:t>
            </a:r>
            <a:endParaRPr lang="ru-RU" b="1" dirty="0">
              <a:solidFill>
                <a:schemeClr val="tx1"/>
              </a:solidFill>
            </a:endParaRPr>
          </a:p>
          <a:p>
            <a:pPr marL="342900" indent="-342900">
              <a:buAutoNum type="arabicPeriod"/>
            </a:pPr>
            <a:r>
              <a:rPr lang="en-US" b="1" dirty="0" err="1">
                <a:solidFill>
                  <a:schemeClr val="tx1"/>
                </a:solidFill>
              </a:rPr>
              <a:t>pg_dumpall</a:t>
            </a:r>
            <a:endParaRPr lang="ru-RU" b="1" dirty="0">
              <a:solidFill>
                <a:schemeClr val="tx1"/>
              </a:solidFill>
            </a:endParaRPr>
          </a:p>
        </p:txBody>
      </p:sp>
      <p:sp>
        <p:nvSpPr>
          <p:cNvPr id="5" name="TextBox 4"/>
          <p:cNvSpPr txBox="1"/>
          <p:nvPr/>
        </p:nvSpPr>
        <p:spPr>
          <a:xfrm rot="19864125">
            <a:off x="3624296" y="2983992"/>
            <a:ext cx="4675232" cy="830997"/>
          </a:xfrm>
          <a:prstGeom prst="rect">
            <a:avLst/>
          </a:prstGeom>
          <a:noFill/>
          <a:effectLst>
            <a:glow>
              <a:schemeClr val="accent1"/>
            </a:glow>
          </a:effectLst>
        </p:spPr>
        <p:txBody>
          <a:bodyPr wrap="square" rtlCol="0">
            <a:spAutoFit/>
          </a:bodyPr>
          <a:lstStyle/>
          <a:p>
            <a:pPr algn="ctr"/>
            <a:r>
              <a:rPr lang="ru-RU" sz="4800" b="1" dirty="0">
                <a:solidFill>
                  <a:srgbClr val="FF0000"/>
                </a:solidFill>
              </a:rPr>
              <a:t>Не репликация</a:t>
            </a:r>
          </a:p>
        </p:txBody>
      </p:sp>
      <p:sp>
        <p:nvSpPr>
          <p:cNvPr id="8" name="Прямоугольник 7"/>
          <p:cNvSpPr/>
          <p:nvPr/>
        </p:nvSpPr>
        <p:spPr>
          <a:xfrm>
            <a:off x="255037" y="5253553"/>
            <a:ext cx="2564363" cy="1200329"/>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b="1" dirty="0">
                <a:solidFill>
                  <a:srgbClr val="FF0000"/>
                </a:solidFill>
              </a:rPr>
              <a:t>Репликация</a:t>
            </a:r>
            <a:endParaRPr lang="ru-RU" dirty="0"/>
          </a:p>
          <a:p>
            <a:pPr algn="ctr"/>
            <a:r>
              <a:rPr lang="ru-RU" dirty="0"/>
              <a:t>Программа </a:t>
            </a:r>
            <a:r>
              <a:rPr lang="ru-RU" b="1" dirty="0" err="1"/>
              <a:t>pg_basebackup</a:t>
            </a:r>
            <a:r>
              <a:rPr lang="ru-RU" dirty="0"/>
              <a:t> создает копию кластера БД</a:t>
            </a:r>
          </a:p>
        </p:txBody>
      </p:sp>
    </p:spTree>
    <p:extLst>
      <p:ext uri="{BB962C8B-B14F-4D97-AF65-F5344CB8AC3E}">
        <p14:creationId xmlns:p14="http://schemas.microsoft.com/office/powerpoint/2010/main" val="257018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3.7. Репликация в системе </a:t>
            </a:r>
            <a:r>
              <a:rPr lang="en-US" dirty="0"/>
              <a:t>PostgreSQL</a:t>
            </a:r>
            <a:r>
              <a:rPr lang="ru-RU" dirty="0"/>
              <a:t> (продолжение)</a:t>
            </a:r>
          </a:p>
        </p:txBody>
      </p:sp>
      <p:sp>
        <p:nvSpPr>
          <p:cNvPr id="2" name="Прямоугольник 1"/>
          <p:cNvSpPr/>
          <p:nvPr/>
        </p:nvSpPr>
        <p:spPr>
          <a:xfrm>
            <a:off x="219269" y="1981200"/>
            <a:ext cx="3590731" cy="1200329"/>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just"/>
            <a:r>
              <a:rPr lang="ru-RU" dirty="0"/>
              <a:t>Несколько различных способов организации автоматического распространения изменений с главного сервера на </a:t>
            </a:r>
            <a:r>
              <a:rPr lang="ru-RU" dirty="0" smtClean="0"/>
              <a:t>запасные</a:t>
            </a:r>
            <a:endParaRPr lang="ru-RU" dirty="0"/>
          </a:p>
        </p:txBody>
      </p:sp>
      <p:sp>
        <p:nvSpPr>
          <p:cNvPr id="9" name="Прямоугольник 8"/>
          <p:cNvSpPr/>
          <p:nvPr/>
        </p:nvSpPr>
        <p:spPr>
          <a:xfrm>
            <a:off x="228601" y="3733800"/>
            <a:ext cx="3581400" cy="646331"/>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just"/>
            <a:r>
              <a:rPr lang="ru-RU" dirty="0"/>
              <a:t>Один из них основан на передаче файлов (сегментов) </a:t>
            </a:r>
            <a:r>
              <a:rPr lang="ru-RU" dirty="0" smtClean="0"/>
              <a:t>журнала</a:t>
            </a:r>
            <a:endParaRPr lang="ru-RU" dirty="0"/>
          </a:p>
        </p:txBody>
      </p:sp>
      <p:sp>
        <p:nvSpPr>
          <p:cNvPr id="7" name="Стрелка вниз 6"/>
          <p:cNvSpPr/>
          <p:nvPr/>
        </p:nvSpPr>
        <p:spPr>
          <a:xfrm>
            <a:off x="1600200" y="3352800"/>
            <a:ext cx="6858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a:off x="3962400" y="3886200"/>
            <a:ext cx="457200" cy="493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4495800" y="2164139"/>
            <a:ext cx="4419600" cy="3139321"/>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dirty="0"/>
              <a:t>Включить режим </a:t>
            </a:r>
            <a:r>
              <a:rPr lang="ru-RU" b="1" dirty="0"/>
              <a:t>непрерывного архивирования</a:t>
            </a:r>
            <a:r>
              <a:rPr lang="ru-RU" dirty="0"/>
              <a:t>: </a:t>
            </a:r>
          </a:p>
          <a:p>
            <a:pPr marL="342900" indent="-342900" algn="just">
              <a:buFont typeface="+mj-lt"/>
              <a:buAutoNum type="arabicPeriod"/>
            </a:pPr>
            <a:r>
              <a:rPr lang="ru-RU" dirty="0"/>
              <a:t>при переключении сегментов журнала регистрации изменений вызывается процедура архивирования только что законченного </a:t>
            </a:r>
            <a:r>
              <a:rPr lang="ru-RU" dirty="0" smtClean="0"/>
              <a:t>сегмента;</a:t>
            </a:r>
            <a:endParaRPr lang="ru-RU" dirty="0"/>
          </a:p>
          <a:p>
            <a:pPr marL="342900" indent="-342900" algn="just">
              <a:buFont typeface="+mj-lt"/>
              <a:buAutoNum type="arabicPeriod"/>
            </a:pPr>
            <a:r>
              <a:rPr lang="ru-RU" dirty="0"/>
              <a:t>процедура должна сохранить данные из сегмента журнала, например просто скопировать его в другую </a:t>
            </a:r>
            <a:r>
              <a:rPr lang="ru-RU" dirty="0" smtClean="0"/>
              <a:t>файловую </a:t>
            </a:r>
            <a:r>
              <a:rPr lang="ru-RU" dirty="0"/>
              <a:t>систему, в которой эти файлы </a:t>
            </a:r>
            <a:r>
              <a:rPr lang="ru-RU" dirty="0" smtClean="0"/>
              <a:t>накапливаются.</a:t>
            </a:r>
            <a:endParaRPr lang="ru-RU" dirty="0"/>
          </a:p>
        </p:txBody>
      </p:sp>
      <p:sp>
        <p:nvSpPr>
          <p:cNvPr id="12" name="Прямоугольник 11"/>
          <p:cNvSpPr/>
          <p:nvPr/>
        </p:nvSpPr>
        <p:spPr>
          <a:xfrm>
            <a:off x="304800" y="4876800"/>
            <a:ext cx="4419600" cy="1754326"/>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dirty="0"/>
              <a:t>Получение копий сегментов журнала с помощью программы </a:t>
            </a:r>
            <a:r>
              <a:rPr lang="ru-RU" b="1" dirty="0" err="1"/>
              <a:t>pg_receivewal</a:t>
            </a:r>
            <a:r>
              <a:rPr lang="ru-RU" dirty="0"/>
              <a:t>, которая не дожидается заполнения сегмента, а получает поток записей журнала, устанавливая соединение с главным </a:t>
            </a:r>
            <a:r>
              <a:rPr lang="ru-RU" dirty="0" smtClean="0"/>
              <a:t>сервером</a:t>
            </a:r>
            <a:endParaRPr lang="ru-RU" dirty="0"/>
          </a:p>
        </p:txBody>
      </p:sp>
      <p:sp>
        <p:nvSpPr>
          <p:cNvPr id="13" name="Стрелка вниз 12"/>
          <p:cNvSpPr/>
          <p:nvPr/>
        </p:nvSpPr>
        <p:spPr>
          <a:xfrm>
            <a:off x="1676401" y="4495800"/>
            <a:ext cx="6858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3941597" y="3502968"/>
            <a:ext cx="4572000" cy="1754326"/>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pPr algn="just"/>
            <a:r>
              <a:rPr lang="ru-RU" dirty="0"/>
              <a:t>Для нормальной работы репликации с распространением обновлений необходимо, чтобы после создания копии</a:t>
            </a:r>
          </a:p>
          <a:p>
            <a:pPr algn="just"/>
            <a:r>
              <a:rPr lang="ru-RU" dirty="0"/>
              <a:t>с помощью </a:t>
            </a:r>
            <a:r>
              <a:rPr lang="ru-RU" b="1" dirty="0" err="1"/>
              <a:t>pg_basebackup</a:t>
            </a:r>
            <a:r>
              <a:rPr lang="ru-RU" dirty="0"/>
              <a:t> все записанные (архивированные) файлы журнала</a:t>
            </a:r>
          </a:p>
          <a:p>
            <a:pPr algn="just"/>
            <a:r>
              <a:rPr lang="ru-RU" dirty="0"/>
              <a:t>оставались доступными.</a:t>
            </a:r>
          </a:p>
        </p:txBody>
      </p:sp>
    </p:spTree>
    <p:extLst>
      <p:ext uri="{BB962C8B-B14F-4D97-AF65-F5344CB8AC3E}">
        <p14:creationId xmlns:p14="http://schemas.microsoft.com/office/powerpoint/2010/main" val="3162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
        <p:nvSpPr>
          <p:cNvPr id="3" name="Заголовок 2"/>
          <p:cNvSpPr>
            <a:spLocks noGrp="1"/>
          </p:cNvSpPr>
          <p:nvPr>
            <p:ph type="title"/>
          </p:nvPr>
        </p:nvSpPr>
        <p:spPr>
          <a:xfrm>
            <a:off x="609600" y="228600"/>
            <a:ext cx="8229600" cy="1252728"/>
          </a:xfrm>
        </p:spPr>
        <p:txBody>
          <a:bodyPr>
            <a:normAutofit fontScale="90000"/>
          </a:bodyPr>
          <a:lstStyle/>
          <a:p>
            <a:r>
              <a:rPr lang="ru-RU" dirty="0"/>
              <a:t>3.7. Репликация в системе </a:t>
            </a:r>
            <a:r>
              <a:rPr lang="en-US" dirty="0"/>
              <a:t>PostgreSQL</a:t>
            </a:r>
            <a:r>
              <a:rPr lang="ru-RU" dirty="0"/>
              <a:t> (окончание)</a:t>
            </a:r>
          </a:p>
        </p:txBody>
      </p:sp>
      <p:sp>
        <p:nvSpPr>
          <p:cNvPr id="2" name="Прямоугольник 1"/>
          <p:cNvSpPr/>
          <p:nvPr/>
        </p:nvSpPr>
        <p:spPr>
          <a:xfrm>
            <a:off x="219269" y="1981200"/>
            <a:ext cx="3590731" cy="1754326"/>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algn="ctr"/>
            <a:r>
              <a:rPr lang="ru-RU" dirty="0"/>
              <a:t>Значительно меньшее отставание может обеспечить непосредственная связь</a:t>
            </a:r>
          </a:p>
          <a:p>
            <a:pPr algn="ctr"/>
            <a:r>
              <a:rPr lang="ru-RU" dirty="0"/>
              <a:t>между серверами. Возможны различные конфигурации запасного сервера</a:t>
            </a:r>
          </a:p>
        </p:txBody>
      </p:sp>
      <p:sp>
        <p:nvSpPr>
          <p:cNvPr id="7" name="Стрелка вниз 6"/>
          <p:cNvSpPr/>
          <p:nvPr/>
        </p:nvSpPr>
        <p:spPr>
          <a:xfrm>
            <a:off x="1524000" y="3886200"/>
            <a:ext cx="6858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4343400" y="2582461"/>
            <a:ext cx="4572000" cy="1477328"/>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Запасной сервер создает </a:t>
            </a:r>
            <a:r>
              <a:rPr lang="ru-RU" b="1" dirty="0"/>
              <a:t>сеанс работы с главным сервером</a:t>
            </a:r>
            <a:r>
              <a:rPr lang="ru-RU" dirty="0"/>
              <a:t>, в рамках которого запрашивает записи журнала главного сервера и обрабатывает их немедленно или с некоторой задержкой.</a:t>
            </a:r>
          </a:p>
        </p:txBody>
      </p:sp>
      <p:sp>
        <p:nvSpPr>
          <p:cNvPr id="15" name="Прямоугольник 14"/>
          <p:cNvSpPr/>
          <p:nvPr/>
        </p:nvSpPr>
        <p:spPr>
          <a:xfrm>
            <a:off x="304800" y="4267200"/>
            <a:ext cx="6324600" cy="2308324"/>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a:spAutoFit/>
          </a:bodyPr>
          <a:lstStyle/>
          <a:p>
            <a:pPr>
              <a:spcAft>
                <a:spcPts val="600"/>
              </a:spcAft>
            </a:pPr>
            <a:r>
              <a:rPr lang="ru-RU" b="1" dirty="0"/>
              <a:t>Синхронная работа </a:t>
            </a:r>
            <a:r>
              <a:rPr lang="ru-RU" dirty="0"/>
              <a:t>главного и подчиненного серверов. Как и в предыдущем варианте, запасной сервер создает сеанс связи с главным, но если запасной сервер включен в список синхронных, то главный сервер выполняет передачу изменений в рамках транзакции, которая выполнила эти изменения. При этом транзакция фиксируется, но ее завершение задерживается до получения подтверждения с запасного сервера</a:t>
            </a:r>
          </a:p>
        </p:txBody>
      </p:sp>
      <p:sp>
        <p:nvSpPr>
          <p:cNvPr id="4" name="Стрелка вправо 3"/>
          <p:cNvSpPr/>
          <p:nvPr/>
        </p:nvSpPr>
        <p:spPr>
          <a:xfrm>
            <a:off x="3943739" y="2667000"/>
            <a:ext cx="304800" cy="540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655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Заголовок 2"/>
          <p:cNvSpPr>
            <a:spLocks noGrp="1"/>
          </p:cNvSpPr>
          <p:nvPr>
            <p:ph type="title"/>
          </p:nvPr>
        </p:nvSpPr>
        <p:spPr/>
        <p:txBody>
          <a:bodyPr/>
          <a:lstStyle/>
          <a:p>
            <a:r>
              <a:rPr lang="ru-RU" dirty="0"/>
              <a:t>1.1. Основы мониторинга</a:t>
            </a:r>
          </a:p>
        </p:txBody>
      </p:sp>
      <p:sp>
        <p:nvSpPr>
          <p:cNvPr id="2" name="Прямоугольник 1"/>
          <p:cNvSpPr/>
          <p:nvPr/>
        </p:nvSpPr>
        <p:spPr>
          <a:xfrm>
            <a:off x="228600" y="2057400"/>
            <a:ext cx="5562600" cy="3416320"/>
          </a:xfrm>
          <a:prstGeom prst="rect">
            <a:avLst/>
          </a:prstGeom>
        </p:spPr>
        <p:txBody>
          <a:bodyPr wrap="square">
            <a:spAutoFit/>
          </a:bodyPr>
          <a:lstStyle/>
          <a:p>
            <a:r>
              <a:rPr lang="ru-RU" dirty="0"/>
              <a:t>Администратор должен проводить регулярный </a:t>
            </a:r>
            <a:r>
              <a:rPr lang="ru-RU" b="1" dirty="0"/>
              <a:t>мониторинг </a:t>
            </a:r>
          </a:p>
          <a:p>
            <a:pPr marL="342900" indent="-342900">
              <a:buFont typeface="+mj-lt"/>
              <a:buAutoNum type="arabicParenR"/>
            </a:pPr>
            <a:r>
              <a:rPr lang="ru-RU" dirty="0"/>
              <a:t>пользователей базы;</a:t>
            </a:r>
          </a:p>
          <a:p>
            <a:pPr marL="342900" indent="-342900">
              <a:buFont typeface="+mj-lt"/>
              <a:buAutoNum type="arabicParenR"/>
            </a:pPr>
            <a:r>
              <a:rPr lang="ru-RU" dirty="0"/>
              <a:t>активности клиентских сеансов;</a:t>
            </a:r>
          </a:p>
          <a:p>
            <a:pPr marL="342900" indent="-342900">
              <a:buFont typeface="+mj-lt"/>
              <a:buAutoNum type="arabicParenR"/>
            </a:pPr>
            <a:r>
              <a:rPr lang="ru-RU" dirty="0"/>
              <a:t>используемых ресурсов.</a:t>
            </a:r>
          </a:p>
          <a:p>
            <a:endParaRPr lang="ru-RU" dirty="0"/>
          </a:p>
          <a:p>
            <a:r>
              <a:rPr lang="ru-RU" dirty="0"/>
              <a:t>Регулярный мониторинг позволяет </a:t>
            </a:r>
            <a:r>
              <a:rPr lang="ru-RU" b="1" dirty="0"/>
              <a:t>уловить моменты</a:t>
            </a:r>
            <a:r>
              <a:rPr lang="ru-RU" dirty="0"/>
              <a:t>, когда в системе </a:t>
            </a:r>
          </a:p>
          <a:p>
            <a:pPr marL="342900" indent="-342900">
              <a:buFont typeface="+mj-lt"/>
              <a:buAutoNum type="arabicParenR"/>
            </a:pPr>
            <a:r>
              <a:rPr lang="ru-RU" dirty="0"/>
              <a:t>внезапно увеличивается потребление процессорного времени или операций ввода-вывода, или </a:t>
            </a:r>
          </a:p>
          <a:p>
            <a:pPr marL="342900" indent="-342900">
              <a:buFont typeface="+mj-lt"/>
              <a:buAutoNum type="arabicParenR"/>
            </a:pPr>
            <a:r>
              <a:rPr lang="ru-RU" dirty="0"/>
              <a:t>значительно возрастает количество соединений. </a:t>
            </a:r>
          </a:p>
        </p:txBody>
      </p:sp>
      <p:sp>
        <p:nvSpPr>
          <p:cNvPr id="4" name="Прямоугольник 3"/>
          <p:cNvSpPr/>
          <p:nvPr/>
        </p:nvSpPr>
        <p:spPr>
          <a:xfrm>
            <a:off x="228600" y="5643265"/>
            <a:ext cx="4572000" cy="92333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r>
              <a:rPr lang="ru-RU" dirty="0"/>
              <a:t>Администратор сможет вовремя определить угрозу исчерпания выделенных ресурсов.</a:t>
            </a:r>
          </a:p>
        </p:txBody>
      </p:sp>
      <p:sp>
        <p:nvSpPr>
          <p:cNvPr id="5" name="Выгнутая вправо стрелка 4"/>
          <p:cNvSpPr/>
          <p:nvPr/>
        </p:nvSpPr>
        <p:spPr>
          <a:xfrm>
            <a:off x="5295900" y="4876800"/>
            <a:ext cx="990600" cy="13043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Прямоугольник 7"/>
          <p:cNvSpPr/>
          <p:nvPr/>
        </p:nvSpPr>
        <p:spPr>
          <a:xfrm>
            <a:off x="5410200" y="1447800"/>
            <a:ext cx="3505200" cy="2585323"/>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Составление расписания выполнения разного рода регулярных задач, например процедур извлечения, преобразования и загрузки данных (</a:t>
            </a:r>
            <a:r>
              <a:rPr lang="ru-RU" b="1" dirty="0" err="1"/>
              <a:t>extract-transform-load</a:t>
            </a:r>
            <a:r>
              <a:rPr lang="ru-RU" b="1" dirty="0"/>
              <a:t>, ETL</a:t>
            </a:r>
            <a:r>
              <a:rPr lang="ru-RU" dirty="0"/>
              <a:t>) в хранилище данных для последующей аналитической обработки.</a:t>
            </a:r>
          </a:p>
        </p:txBody>
      </p:sp>
      <p:sp>
        <p:nvSpPr>
          <p:cNvPr id="7" name="Стрелка вправо 6"/>
          <p:cNvSpPr/>
          <p:nvPr/>
        </p:nvSpPr>
        <p:spPr>
          <a:xfrm rot="19407591">
            <a:off x="4212772" y="2990346"/>
            <a:ext cx="1219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7744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
        <p:nvSpPr>
          <p:cNvPr id="3" name="Заголовок 2"/>
          <p:cNvSpPr>
            <a:spLocks noGrp="1"/>
          </p:cNvSpPr>
          <p:nvPr>
            <p:ph type="title"/>
          </p:nvPr>
        </p:nvSpPr>
        <p:spPr>
          <a:xfrm>
            <a:off x="457200" y="338328"/>
            <a:ext cx="8229600" cy="1252728"/>
          </a:xfrm>
        </p:spPr>
        <p:txBody>
          <a:bodyPr/>
          <a:lstStyle/>
          <a:p>
            <a:r>
              <a:rPr lang="ru-RU" dirty="0"/>
              <a:t>Спасибо за внимание!</a:t>
            </a:r>
          </a:p>
        </p:txBody>
      </p:sp>
    </p:spTree>
    <p:extLst>
      <p:ext uri="{BB962C8B-B14F-4D97-AF65-F5344CB8AC3E}">
        <p14:creationId xmlns:p14="http://schemas.microsoft.com/office/powerpoint/2010/main" val="68894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Заголовок 2"/>
          <p:cNvSpPr>
            <a:spLocks noGrp="1"/>
          </p:cNvSpPr>
          <p:nvPr>
            <p:ph type="title"/>
          </p:nvPr>
        </p:nvSpPr>
        <p:spPr/>
        <p:txBody>
          <a:bodyPr>
            <a:normAutofit fontScale="90000"/>
          </a:bodyPr>
          <a:lstStyle/>
          <a:p>
            <a:r>
              <a:rPr lang="ru-RU" dirty="0"/>
              <a:t>1.1. Основы мониторинга БД (продолжение)</a:t>
            </a:r>
          </a:p>
        </p:txBody>
      </p:sp>
      <p:sp>
        <p:nvSpPr>
          <p:cNvPr id="2" name="Прямоугольник 1"/>
          <p:cNvSpPr/>
          <p:nvPr/>
        </p:nvSpPr>
        <p:spPr>
          <a:xfrm>
            <a:off x="228600" y="2057400"/>
            <a:ext cx="3352800" cy="2585323"/>
          </a:xfrm>
          <a:prstGeom prst="rect">
            <a:avLst/>
          </a:prstGeom>
        </p:spPr>
        <p:txBody>
          <a:bodyPr wrap="square">
            <a:spAutoFit/>
          </a:bodyPr>
          <a:lstStyle/>
          <a:p>
            <a:r>
              <a:rPr lang="ru-RU" dirty="0"/>
              <a:t>Мониторинг </a:t>
            </a:r>
            <a:r>
              <a:rPr lang="ru-RU" b="1" dirty="0"/>
              <a:t>активности клиентских сеансов:</a:t>
            </a:r>
          </a:p>
          <a:p>
            <a:pPr marL="342900" indent="-342900">
              <a:buFont typeface="+mj-lt"/>
              <a:buAutoNum type="arabicParenR"/>
            </a:pPr>
            <a:r>
              <a:rPr lang="ru-RU" dirty="0"/>
              <a:t>многочисленные системные представления и</a:t>
            </a:r>
          </a:p>
          <a:p>
            <a:pPr marL="342900" indent="-342900">
              <a:buFont typeface="+mj-lt"/>
              <a:buAutoNum type="arabicParenR"/>
            </a:pPr>
            <a:r>
              <a:rPr lang="ru-RU" dirty="0"/>
              <a:t>специальные статистические функции, которые по своему назначению могут быть разбиты на две группы.</a:t>
            </a:r>
          </a:p>
        </p:txBody>
      </p:sp>
      <p:sp>
        <p:nvSpPr>
          <p:cNvPr id="4" name="Прямоугольник 3"/>
          <p:cNvSpPr/>
          <p:nvPr/>
        </p:nvSpPr>
        <p:spPr>
          <a:xfrm>
            <a:off x="4343400" y="2057400"/>
            <a:ext cx="4572000" cy="2308324"/>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r>
              <a:rPr lang="ru-RU" b="1" dirty="0"/>
              <a:t>1-я группа </a:t>
            </a:r>
            <a:r>
              <a:rPr lang="ru-RU" dirty="0"/>
              <a:t>ориентирована на получение оперативной информации о том,</a:t>
            </a:r>
          </a:p>
          <a:p>
            <a:r>
              <a:rPr lang="ru-RU" dirty="0"/>
              <a:t>что только что произошло или происходит в базе. </a:t>
            </a:r>
          </a:p>
          <a:p>
            <a:r>
              <a:rPr lang="ru-RU" b="1" dirty="0"/>
              <a:t>2-я группа </a:t>
            </a:r>
            <a:r>
              <a:rPr lang="ru-RU" dirty="0"/>
              <a:t>– на получение общих сведений о работе, размерах базы и статистической информации с момента ее последнего сбора.</a:t>
            </a:r>
          </a:p>
        </p:txBody>
      </p:sp>
      <p:sp>
        <p:nvSpPr>
          <p:cNvPr id="7" name="Стрелка вправо 6"/>
          <p:cNvSpPr/>
          <p:nvPr/>
        </p:nvSpPr>
        <p:spPr>
          <a:xfrm rot="20239965">
            <a:off x="3252353" y="3205365"/>
            <a:ext cx="1063822" cy="482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762000" y="5029200"/>
            <a:ext cx="7848600" cy="1477328"/>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Системное представление </a:t>
            </a:r>
            <a:r>
              <a:rPr lang="ru-RU" b="1" dirty="0" err="1"/>
              <a:t>pg_stat_activity</a:t>
            </a:r>
            <a:r>
              <a:rPr lang="ru-RU" dirty="0"/>
              <a:t> относится к первой группе и может быть использовано для получения системного идентификатора серверного процесса, сведений о подключении, времени начала выполнения активного в данный момент запроса и текста этого запроса, текущего события ожидания процесса и другой информации.</a:t>
            </a:r>
          </a:p>
        </p:txBody>
      </p:sp>
    </p:spTree>
    <p:extLst>
      <p:ext uri="{BB962C8B-B14F-4D97-AF65-F5344CB8AC3E}">
        <p14:creationId xmlns:p14="http://schemas.microsoft.com/office/powerpoint/2010/main" val="388361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Заголовок 2"/>
          <p:cNvSpPr>
            <a:spLocks noGrp="1"/>
          </p:cNvSpPr>
          <p:nvPr>
            <p:ph type="title"/>
          </p:nvPr>
        </p:nvSpPr>
        <p:spPr/>
        <p:txBody>
          <a:bodyPr>
            <a:normAutofit fontScale="90000"/>
          </a:bodyPr>
          <a:lstStyle/>
          <a:p>
            <a:r>
              <a:rPr lang="ru-RU" dirty="0"/>
              <a:t>1.1. Основы мониторинга БД (окончание)</a:t>
            </a:r>
          </a:p>
        </p:txBody>
      </p:sp>
      <p:sp>
        <p:nvSpPr>
          <p:cNvPr id="2" name="Прямоугольник 1"/>
          <p:cNvSpPr/>
          <p:nvPr/>
        </p:nvSpPr>
        <p:spPr>
          <a:xfrm>
            <a:off x="228600" y="2057400"/>
            <a:ext cx="3200400" cy="923330"/>
          </a:xfrm>
          <a:prstGeom prst="rect">
            <a:avLst/>
          </a:prstGeom>
        </p:spPr>
        <p:txBody>
          <a:bodyPr wrap="square">
            <a:spAutoFit/>
          </a:bodyPr>
          <a:lstStyle/>
          <a:p>
            <a:r>
              <a:rPr lang="ru-RU" b="1" dirty="0"/>
              <a:t>Динамика</a:t>
            </a:r>
            <a:r>
              <a:rPr lang="ru-RU" dirty="0"/>
              <a:t> работы с базой отражается в нескольких системных представлениях.</a:t>
            </a:r>
          </a:p>
        </p:txBody>
      </p:sp>
      <p:sp>
        <p:nvSpPr>
          <p:cNvPr id="4" name="Прямоугольник 3"/>
          <p:cNvSpPr/>
          <p:nvPr/>
        </p:nvSpPr>
        <p:spPr>
          <a:xfrm>
            <a:off x="4343400" y="2057400"/>
            <a:ext cx="4572000" cy="2585323"/>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r>
              <a:rPr lang="ru-RU" b="1" dirty="0" err="1"/>
              <a:t>pg_stat_database</a:t>
            </a:r>
            <a:r>
              <a:rPr lang="ru-RU" dirty="0"/>
              <a:t> отражает </a:t>
            </a:r>
          </a:p>
          <a:p>
            <a:pPr marL="342900" indent="-342900">
              <a:buFont typeface="+mj-lt"/>
              <a:buAutoNum type="arabicParenR"/>
            </a:pPr>
            <a:r>
              <a:rPr lang="ru-RU" dirty="0"/>
              <a:t>динамику изменения баз с момента предыдущего сбора статистики, </a:t>
            </a:r>
          </a:p>
          <a:p>
            <a:pPr marL="342900" indent="-342900">
              <a:buFont typeface="+mj-lt"/>
              <a:buAutoNum type="arabicParenR"/>
            </a:pPr>
            <a:r>
              <a:rPr lang="ru-RU" dirty="0"/>
              <a:t>количество зафиксированных и оборванных транзакций, </a:t>
            </a:r>
          </a:p>
          <a:p>
            <a:pPr marL="342900" indent="-342900">
              <a:buFont typeface="+mj-lt"/>
              <a:buAutoNum type="arabicParenR"/>
            </a:pPr>
            <a:r>
              <a:rPr lang="ru-RU" dirty="0"/>
              <a:t>сведения об интенсивности доступа к данных (как в строках, как и в страницах) и </a:t>
            </a:r>
          </a:p>
          <a:p>
            <a:pPr marL="342900" indent="-342900">
              <a:buFont typeface="+mj-lt"/>
              <a:buAutoNum type="arabicParenR"/>
            </a:pPr>
            <a:r>
              <a:rPr lang="ru-RU" dirty="0"/>
              <a:t>много другой полезной информации.</a:t>
            </a:r>
          </a:p>
        </p:txBody>
      </p:sp>
      <p:sp>
        <p:nvSpPr>
          <p:cNvPr id="7" name="Стрелка вправо 6"/>
          <p:cNvSpPr/>
          <p:nvPr/>
        </p:nvSpPr>
        <p:spPr>
          <a:xfrm>
            <a:off x="3200400" y="2277642"/>
            <a:ext cx="963375" cy="482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3850433" y="2819400"/>
            <a:ext cx="5097624" cy="1477328"/>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Имена баз данных и количество добавленных, измененных и удаленных строк в этих базах:</a:t>
            </a:r>
          </a:p>
          <a:p>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datname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tup_inserted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tup_updated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tup_deleted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pg_stat_database</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8" name="Прямоугольник 7"/>
          <p:cNvSpPr/>
          <p:nvPr/>
        </p:nvSpPr>
        <p:spPr>
          <a:xfrm>
            <a:off x="3505200" y="3350061"/>
            <a:ext cx="5097624" cy="1477328"/>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Статистику по различным объектам баз данных можно увидеть в таких представлениях, как </a:t>
            </a:r>
          </a:p>
          <a:p>
            <a:r>
              <a:rPr lang="ru-RU" dirty="0" err="1"/>
              <a:t>pg_stat_user_tables</a:t>
            </a:r>
            <a:r>
              <a:rPr lang="ru-RU" dirty="0"/>
              <a:t>, </a:t>
            </a:r>
          </a:p>
          <a:p>
            <a:r>
              <a:rPr lang="ru-RU" dirty="0" err="1"/>
              <a:t>pg_stat_user_indexes</a:t>
            </a:r>
            <a:r>
              <a:rPr lang="ru-RU" dirty="0"/>
              <a:t>, </a:t>
            </a:r>
          </a:p>
          <a:p>
            <a:r>
              <a:rPr lang="ru-RU" dirty="0" err="1"/>
              <a:t>pg_stat_user_functions</a:t>
            </a:r>
            <a:r>
              <a:rPr lang="ru-RU" dirty="0"/>
              <a:t>.</a:t>
            </a:r>
            <a:endParaRPr lang="ru-RU" dirty="0">
              <a:latin typeface="Courier New" panose="02070309020205020404" pitchFamily="49" charset="0"/>
              <a:cs typeface="Courier New" panose="02070309020205020404" pitchFamily="49" charset="0"/>
            </a:endParaRPr>
          </a:p>
        </p:txBody>
      </p:sp>
      <p:sp>
        <p:nvSpPr>
          <p:cNvPr id="10" name="Прямоугольник 9"/>
          <p:cNvSpPr/>
          <p:nvPr/>
        </p:nvSpPr>
        <p:spPr>
          <a:xfrm>
            <a:off x="3173963" y="4038600"/>
            <a:ext cx="5097624" cy="230832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dirty="0"/>
              <a:t>Использование системного представления </a:t>
            </a:r>
            <a:r>
              <a:rPr lang="en-US" b="1" dirty="0" err="1"/>
              <a:t>pg_class</a:t>
            </a:r>
            <a:r>
              <a:rPr lang="ru-RU" dirty="0"/>
              <a:t> для вывода информации о размерах (в страницах) десяти самых больших таблиц демонстрационной базы данных:</a:t>
            </a:r>
          </a:p>
          <a:p>
            <a:r>
              <a:rPr lang="en-US" dirty="0">
                <a:latin typeface="Courier New" panose="02070309020205020404" pitchFamily="49" charset="0"/>
                <a:cs typeface="Courier New" panose="02070309020205020404" pitchFamily="49" charset="0"/>
              </a:rPr>
              <a:t>demo=# SELECT </a:t>
            </a:r>
            <a:r>
              <a:rPr lang="en-US" dirty="0" err="1">
                <a:latin typeface="Courier New" panose="02070309020205020404" pitchFamily="49" charset="0"/>
                <a:cs typeface="Courier New" panose="02070309020205020404" pitchFamily="49" charset="0"/>
              </a:rPr>
              <a:t>relname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relpages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pg_class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ORDER BY </a:t>
            </a:r>
            <a:r>
              <a:rPr lang="en-US" dirty="0" err="1">
                <a:latin typeface="Courier New" panose="02070309020205020404" pitchFamily="49" charset="0"/>
                <a:cs typeface="Courier New" panose="02070309020205020404" pitchFamily="49" charset="0"/>
              </a:rPr>
              <a:t>relpages</a:t>
            </a:r>
            <a:r>
              <a:rPr lang="en-US" dirty="0">
                <a:latin typeface="Courier New" panose="02070309020205020404" pitchFamily="49" charset="0"/>
                <a:cs typeface="Courier New" panose="02070309020205020404" pitchFamily="49" charset="0"/>
              </a:rPr>
              <a:t> DESC</a:t>
            </a:r>
          </a:p>
          <a:p>
            <a:r>
              <a:rPr lang="en-US" dirty="0">
                <a:latin typeface="Courier New" panose="02070309020205020404" pitchFamily="49" charset="0"/>
                <a:cs typeface="Courier New" panose="02070309020205020404" pitchFamily="49" charset="0"/>
              </a:rPr>
              <a:t>LIMIT 10;</a:t>
            </a:r>
            <a:endParaRPr lang="ru-RU" dirty="0">
              <a:latin typeface="Courier New" panose="02070309020205020404" pitchFamily="49" charset="0"/>
              <a:cs typeface="Courier New" panose="02070309020205020404" pitchFamily="49" charset="0"/>
            </a:endParaRPr>
          </a:p>
        </p:txBody>
      </p:sp>
      <p:sp>
        <p:nvSpPr>
          <p:cNvPr id="11" name="Прямоугольник 10"/>
          <p:cNvSpPr/>
          <p:nvPr/>
        </p:nvSpPr>
        <p:spPr>
          <a:xfrm>
            <a:off x="228600" y="3350061"/>
            <a:ext cx="6853336" cy="3293209"/>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relname</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relpages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ticket_flights</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8715</a:t>
            </a:r>
          </a:p>
          <a:p>
            <a:r>
              <a:rPr lang="en-US" sz="1600" dirty="0">
                <a:latin typeface="Courier New" panose="02070309020205020404" pitchFamily="49" charset="0"/>
                <a:cs typeface="Courier New" panose="02070309020205020404" pitchFamily="49" charset="0"/>
              </a:rPr>
              <a:t>tickets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6144</a:t>
            </a:r>
          </a:p>
          <a:p>
            <a:r>
              <a:rPr lang="en-US" sz="1600" dirty="0" err="1">
                <a:latin typeface="Courier New" panose="02070309020205020404" pitchFamily="49" charset="0"/>
                <a:cs typeface="Courier New" panose="02070309020205020404" pitchFamily="49" charset="0"/>
              </a:rPr>
              <a:t>ticket_flights_pkey</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5185</a:t>
            </a:r>
          </a:p>
          <a:p>
            <a:r>
              <a:rPr lang="en-US" sz="1600" dirty="0" err="1">
                <a:latin typeface="Courier New" panose="02070309020205020404" pitchFamily="49" charset="0"/>
                <a:cs typeface="Courier New" panose="02070309020205020404" pitchFamily="49" charset="0"/>
              </a:rPr>
              <a:t>boarding_passes</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4263</a:t>
            </a:r>
          </a:p>
          <a:p>
            <a:r>
              <a:rPr lang="en-US" sz="1600" dirty="0" err="1">
                <a:latin typeface="Courier New" panose="02070309020205020404" pitchFamily="49" charset="0"/>
                <a:cs typeface="Courier New" panose="02070309020205020404" pitchFamily="49" charset="0"/>
              </a:rPr>
              <a:t>boarding_passes_pkey</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2875</a:t>
            </a:r>
          </a:p>
          <a:p>
            <a:r>
              <a:rPr lang="en-US" sz="1600" dirty="0">
                <a:latin typeface="Courier New" panose="02070309020205020404" pitchFamily="49" charset="0"/>
                <a:cs typeface="Courier New" panose="02070309020205020404" pitchFamily="49" charset="0"/>
              </a:rPr>
              <a:t>bookings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1674</a:t>
            </a:r>
          </a:p>
          <a:p>
            <a:r>
              <a:rPr lang="en-US" sz="1600" dirty="0" err="1">
                <a:latin typeface="Courier New" panose="02070309020205020404" pitchFamily="49" charset="0"/>
                <a:cs typeface="Courier New" panose="02070309020205020404" pitchFamily="49" charset="0"/>
              </a:rPr>
              <a:t>boarding_passes_flight_id_boarding_no_key</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1592</a:t>
            </a:r>
          </a:p>
          <a:p>
            <a:r>
              <a:rPr lang="en-US" sz="1600" dirty="0" err="1">
                <a:latin typeface="Courier New" panose="02070309020205020404" pitchFamily="49" charset="0"/>
                <a:cs typeface="Courier New" panose="02070309020205020404" pitchFamily="49" charset="0"/>
              </a:rPr>
              <a:t>boarding_passes_flight_id_seat_no_key</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1592</a:t>
            </a:r>
          </a:p>
          <a:p>
            <a:r>
              <a:rPr lang="en-US" sz="1600" dirty="0" err="1">
                <a:latin typeface="Courier New" panose="02070309020205020404" pitchFamily="49" charset="0"/>
                <a:cs typeface="Courier New" panose="02070309020205020404" pitchFamily="49" charset="0"/>
              </a:rPr>
              <a:t>tickets_pkey</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1415</a:t>
            </a:r>
          </a:p>
          <a:p>
            <a:r>
              <a:rPr lang="en-US" sz="1600" dirty="0" err="1">
                <a:latin typeface="Courier New" panose="02070309020205020404" pitchFamily="49" charset="0"/>
                <a:cs typeface="Courier New" panose="02070309020205020404" pitchFamily="49" charset="0"/>
              </a:rPr>
              <a:t>bookings_pkey</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723</a:t>
            </a:r>
          </a:p>
          <a:p>
            <a:r>
              <a:rPr lang="en-US" sz="1600" dirty="0">
                <a:latin typeface="Courier New" panose="02070309020205020404" pitchFamily="49" charset="0"/>
                <a:cs typeface="Courier New" panose="02070309020205020404" pitchFamily="49" charset="0"/>
              </a:rPr>
              <a:t>(10 rows)</a:t>
            </a:r>
            <a:endParaRPr lang="ru-RU" sz="1600" dirty="0">
              <a:latin typeface="Courier New" panose="02070309020205020404" pitchFamily="49" charset="0"/>
              <a:cs typeface="Courier New" panose="02070309020205020404" pitchFamily="49" charset="0"/>
            </a:endParaRPr>
          </a:p>
        </p:txBody>
      </p:sp>
      <p:sp>
        <p:nvSpPr>
          <p:cNvPr id="12" name="Прямоугольник 11"/>
          <p:cNvSpPr/>
          <p:nvPr/>
        </p:nvSpPr>
        <p:spPr>
          <a:xfrm>
            <a:off x="76200" y="2819400"/>
            <a:ext cx="4572000" cy="2308324"/>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r>
              <a:rPr lang="ru-RU" dirty="0"/>
              <a:t>Действительный </a:t>
            </a:r>
            <a:r>
              <a:rPr lang="ru-RU" b="1" dirty="0">
                <a:solidFill>
                  <a:srgbClr val="FF0000"/>
                </a:solidFill>
              </a:rPr>
              <a:t>размер отношений </a:t>
            </a:r>
            <a:r>
              <a:rPr lang="ru-RU" dirty="0"/>
              <a:t>можно смотреть функциями </a:t>
            </a:r>
            <a:r>
              <a:rPr lang="ru-RU" b="1" dirty="0" err="1"/>
              <a:t>pg_relation_size</a:t>
            </a:r>
            <a:r>
              <a:rPr lang="ru-RU" dirty="0"/>
              <a:t> или </a:t>
            </a:r>
            <a:r>
              <a:rPr lang="ru-RU" b="1" dirty="0" err="1"/>
              <a:t>pg_total_relation_size</a:t>
            </a:r>
            <a:r>
              <a:rPr lang="ru-RU" b="1" dirty="0"/>
              <a:t> </a:t>
            </a:r>
            <a:r>
              <a:rPr lang="ru-RU" dirty="0"/>
              <a:t>(последний вариант включает для таблиц размер всех индексов и данных, вынесенных в таблицы TOAST).</a:t>
            </a:r>
          </a:p>
          <a:p>
            <a:r>
              <a:rPr lang="ru-RU" dirty="0"/>
              <a:t>Похожие функции есть и для баз данных (</a:t>
            </a:r>
            <a:r>
              <a:rPr lang="ru-RU" b="1" dirty="0" err="1"/>
              <a:t>pg_database_size</a:t>
            </a:r>
            <a:r>
              <a:rPr lang="ru-RU" dirty="0"/>
              <a:t>), и для табличных</a:t>
            </a:r>
          </a:p>
          <a:p>
            <a:r>
              <a:rPr lang="ru-RU" dirty="0"/>
              <a:t>пространств (</a:t>
            </a:r>
            <a:r>
              <a:rPr lang="ru-RU" b="1" dirty="0" err="1"/>
              <a:t>pg_tablespace_size</a:t>
            </a:r>
            <a:r>
              <a:rPr lang="ru-RU" dirty="0"/>
              <a:t>)</a:t>
            </a:r>
          </a:p>
        </p:txBody>
      </p:sp>
    </p:spTree>
    <p:extLst>
      <p:ext uri="{BB962C8B-B14F-4D97-AF65-F5344CB8AC3E}">
        <p14:creationId xmlns:p14="http://schemas.microsoft.com/office/powerpoint/2010/main" val="1473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8"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Заголовок 2"/>
          <p:cNvSpPr>
            <a:spLocks noGrp="1"/>
          </p:cNvSpPr>
          <p:nvPr>
            <p:ph type="title"/>
          </p:nvPr>
        </p:nvSpPr>
        <p:spPr/>
        <p:txBody>
          <a:bodyPr>
            <a:normAutofit fontScale="90000"/>
          </a:bodyPr>
          <a:lstStyle/>
          <a:p>
            <a:r>
              <a:rPr lang="ru-RU" dirty="0"/>
              <a:t>1.2. Настройка производительности</a:t>
            </a:r>
          </a:p>
        </p:txBody>
      </p:sp>
      <p:sp>
        <p:nvSpPr>
          <p:cNvPr id="2" name="Прямоугольник 1"/>
          <p:cNvSpPr/>
          <p:nvPr/>
        </p:nvSpPr>
        <p:spPr>
          <a:xfrm>
            <a:off x="228600" y="2057400"/>
            <a:ext cx="2286000" cy="2862322"/>
          </a:xfrm>
          <a:prstGeom prst="rect">
            <a:avLst/>
          </a:prstGeom>
        </p:spPr>
        <p:txBody>
          <a:bodyPr wrap="square">
            <a:spAutoFit/>
          </a:bodyPr>
          <a:lstStyle/>
          <a:p>
            <a:r>
              <a:rPr lang="ru-RU" b="1" dirty="0"/>
              <a:t>Настройкой</a:t>
            </a:r>
            <a:r>
              <a:rPr lang="ru-RU" dirty="0"/>
              <a:t> называется комплекс мер по приведению прикладной системы в соответствие с требованиями производительности без изменения ее функциональности.</a:t>
            </a:r>
          </a:p>
        </p:txBody>
      </p:sp>
      <p:sp>
        <p:nvSpPr>
          <p:cNvPr id="5" name="Прямоугольник 4"/>
          <p:cNvSpPr/>
          <p:nvPr/>
        </p:nvSpPr>
        <p:spPr>
          <a:xfrm>
            <a:off x="4800600" y="2362200"/>
            <a:ext cx="4114800" cy="3216265"/>
          </a:xfrm>
          <a:prstGeom prst="rect">
            <a:avLst/>
          </a:prstGeom>
        </p:spPr>
        <p:txBody>
          <a:bodyPr wrap="square">
            <a:spAutoFit/>
          </a:bodyPr>
          <a:lstStyle/>
          <a:p>
            <a:pPr>
              <a:spcAft>
                <a:spcPts val="600"/>
              </a:spcAft>
            </a:pPr>
            <a:r>
              <a:rPr lang="ru-RU" b="1" dirty="0"/>
              <a:t>Исходные данные </a:t>
            </a:r>
            <a:r>
              <a:rPr lang="ru-RU" dirty="0"/>
              <a:t>для настройки :</a:t>
            </a:r>
          </a:p>
          <a:p>
            <a:pPr marL="342900" indent="-342900">
              <a:buFont typeface="+mj-lt"/>
              <a:buAutoNum type="arabicParenR"/>
            </a:pPr>
            <a:r>
              <a:rPr lang="ru-RU" dirty="0"/>
              <a:t>размеры хранимых объектов;</a:t>
            </a:r>
          </a:p>
          <a:p>
            <a:pPr marL="342900" indent="-342900">
              <a:buFont typeface="+mj-lt"/>
              <a:buAutoNum type="arabicParenR"/>
            </a:pPr>
            <a:r>
              <a:rPr lang="ru-RU" dirty="0"/>
              <a:t>как данные используются (какие запросы выполняются и с какой частотой, какие данные с наибольшей вероятностью будут использоваться, как будет происходить ввод данных, с какой скоростью будут расти предполагаемые объемы данных и т. п.)</a:t>
            </a:r>
          </a:p>
        </p:txBody>
      </p:sp>
      <p:sp>
        <p:nvSpPr>
          <p:cNvPr id="8" name="Выноска со стрелкой вправо 7"/>
          <p:cNvSpPr/>
          <p:nvPr/>
        </p:nvSpPr>
        <p:spPr>
          <a:xfrm>
            <a:off x="2533261" y="2209800"/>
            <a:ext cx="2286000" cy="838200"/>
          </a:xfrm>
          <a:prstGeom prst="rightArrow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Мониторинг</a:t>
            </a:r>
          </a:p>
        </p:txBody>
      </p:sp>
      <p:sp>
        <p:nvSpPr>
          <p:cNvPr id="9" name="Прямоугольник 8"/>
          <p:cNvSpPr/>
          <p:nvPr/>
        </p:nvSpPr>
        <p:spPr>
          <a:xfrm>
            <a:off x="2553476" y="3200400"/>
            <a:ext cx="5904723" cy="3139321"/>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arenR"/>
            </a:pPr>
            <a:r>
              <a:rPr lang="ru-RU" dirty="0"/>
              <a:t> настройка </a:t>
            </a:r>
            <a:r>
              <a:rPr lang="ru-RU" b="1" dirty="0"/>
              <a:t>серверов приложений </a:t>
            </a:r>
            <a:r>
              <a:rPr lang="ru-RU" dirty="0"/>
              <a:t>и серверов баз данных (конфигурирование серверов и установка подходящих параметров);</a:t>
            </a:r>
          </a:p>
          <a:p>
            <a:pPr marL="342900" indent="-342900">
              <a:buFont typeface="+mj-lt"/>
              <a:buAutoNum type="arabicParenR"/>
            </a:pPr>
            <a:r>
              <a:rPr lang="ru-RU" dirty="0"/>
              <a:t>настройка </a:t>
            </a:r>
            <a:r>
              <a:rPr lang="ru-RU" b="1" dirty="0"/>
              <a:t>схемы</a:t>
            </a:r>
            <a:r>
              <a:rPr lang="ru-RU" dirty="0"/>
              <a:t> базы данных (например, создание дополнительных индексов для более эффективного выполнения некоторых запросов, материализация «тяжелых» представлений, секционирование больших таблиц и т. п.);</a:t>
            </a:r>
          </a:p>
          <a:p>
            <a:pPr marL="342900" indent="-342900">
              <a:buFont typeface="+mj-lt"/>
              <a:buAutoNum type="arabicParenR"/>
            </a:pPr>
            <a:r>
              <a:rPr lang="ru-RU" dirty="0"/>
              <a:t>локальная настройка отдельных </a:t>
            </a:r>
            <a:r>
              <a:rPr lang="ru-RU" b="1" dirty="0"/>
              <a:t>функций или запросов </a:t>
            </a:r>
            <a:r>
              <a:rPr lang="ru-RU" dirty="0"/>
              <a:t>(изменение кода отдельных запросов или функций приложения)</a:t>
            </a:r>
          </a:p>
        </p:txBody>
      </p:sp>
      <p:sp>
        <p:nvSpPr>
          <p:cNvPr id="10" name="Прямоугольник 9"/>
          <p:cNvSpPr/>
          <p:nvPr/>
        </p:nvSpPr>
        <p:spPr>
          <a:xfrm>
            <a:off x="217714" y="5410200"/>
            <a:ext cx="5222809" cy="1200329"/>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ru-RU" dirty="0"/>
              <a:t>Если хорошо настроенные запросы потребляют значительную долю ресурсов сервера, то ничто, кроме увеличения мощности оборудования, не может улучшить производительность.</a:t>
            </a:r>
          </a:p>
        </p:txBody>
      </p:sp>
    </p:spTree>
    <p:extLst>
      <p:ext uri="{BB962C8B-B14F-4D97-AF65-F5344CB8AC3E}">
        <p14:creationId xmlns:p14="http://schemas.microsoft.com/office/powerpoint/2010/main" val="320556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Заголовок 2"/>
          <p:cNvSpPr>
            <a:spLocks noGrp="1"/>
          </p:cNvSpPr>
          <p:nvPr>
            <p:ph type="title"/>
          </p:nvPr>
        </p:nvSpPr>
        <p:spPr/>
        <p:txBody>
          <a:bodyPr>
            <a:normAutofit fontScale="90000"/>
          </a:bodyPr>
          <a:lstStyle/>
          <a:p>
            <a:r>
              <a:rPr lang="ru-RU" dirty="0"/>
              <a:t>1.3. Настройка серверов БД </a:t>
            </a:r>
            <a:r>
              <a:rPr lang="en-US" dirty="0"/>
              <a:t>PostgreSQL</a:t>
            </a:r>
            <a:endParaRPr lang="ru-RU" dirty="0"/>
          </a:p>
        </p:txBody>
      </p:sp>
      <p:sp>
        <p:nvSpPr>
          <p:cNvPr id="2" name="Прямоугольник 1"/>
          <p:cNvSpPr/>
          <p:nvPr/>
        </p:nvSpPr>
        <p:spPr>
          <a:xfrm>
            <a:off x="228600" y="2057400"/>
            <a:ext cx="2667000" cy="2031325"/>
          </a:xfrm>
          <a:prstGeom prst="rect">
            <a:avLst/>
          </a:prstGeom>
        </p:spPr>
        <p:txBody>
          <a:bodyPr wrap="square">
            <a:spAutoFit/>
          </a:bodyPr>
          <a:lstStyle/>
          <a:p>
            <a:r>
              <a:rPr lang="ru-RU" dirty="0"/>
              <a:t>Настройка сервера выполняется с помощью </a:t>
            </a:r>
            <a:r>
              <a:rPr lang="ru-RU" b="1" dirty="0"/>
              <a:t>параметров</a:t>
            </a:r>
            <a:r>
              <a:rPr lang="ru-RU" dirty="0"/>
              <a:t>, которые могут задаваться в</a:t>
            </a:r>
            <a:r>
              <a:rPr lang="en-US" dirty="0"/>
              <a:t> </a:t>
            </a:r>
            <a:r>
              <a:rPr lang="ru-RU" dirty="0"/>
              <a:t>конфигурационных файлах системы </a:t>
            </a:r>
            <a:r>
              <a:rPr lang="ru-RU" dirty="0" err="1"/>
              <a:t>PostgreSQL</a:t>
            </a:r>
            <a:r>
              <a:rPr lang="ru-RU" dirty="0"/>
              <a:t>.</a:t>
            </a:r>
          </a:p>
        </p:txBody>
      </p:sp>
      <p:sp>
        <p:nvSpPr>
          <p:cNvPr id="4" name="Прямоугольник 3"/>
          <p:cNvSpPr/>
          <p:nvPr/>
        </p:nvSpPr>
        <p:spPr>
          <a:xfrm>
            <a:off x="4329405" y="1981200"/>
            <a:ext cx="4572000" cy="1431161"/>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a:spAutoFit/>
          </a:bodyPr>
          <a:lstStyle/>
          <a:p>
            <a:pPr>
              <a:spcBef>
                <a:spcPts val="600"/>
              </a:spcBef>
            </a:pPr>
            <a:r>
              <a:rPr lang="ru-RU" b="1" dirty="0"/>
              <a:t>1. Управление оперативной </a:t>
            </a:r>
            <a:r>
              <a:rPr lang="ru-RU" b="1"/>
              <a:t>памятью</a:t>
            </a:r>
            <a:r>
              <a:rPr lang="ru-RU"/>
              <a:t>.</a:t>
            </a:r>
            <a:endParaRPr lang="ru-RU" dirty="0"/>
          </a:p>
          <a:p>
            <a:pPr>
              <a:spcBef>
                <a:spcPts val="600"/>
              </a:spcBef>
            </a:pPr>
            <a:r>
              <a:rPr lang="ru-RU" b="1" dirty="0"/>
              <a:t>2. Управление дисковым хранилищем. </a:t>
            </a:r>
          </a:p>
          <a:p>
            <a:pPr>
              <a:spcBef>
                <a:spcPts val="600"/>
              </a:spcBef>
            </a:pPr>
            <a:r>
              <a:rPr lang="ru-RU" b="1" dirty="0"/>
              <a:t>3. Управление фоновыми процессами.</a:t>
            </a:r>
          </a:p>
          <a:p>
            <a:pPr>
              <a:spcBef>
                <a:spcPts val="600"/>
              </a:spcBef>
            </a:pPr>
            <a:r>
              <a:rPr lang="ru-RU" b="1" dirty="0"/>
              <a:t>4. Управление оптимизатором.</a:t>
            </a:r>
          </a:p>
        </p:txBody>
      </p:sp>
      <p:sp>
        <p:nvSpPr>
          <p:cNvPr id="7" name="Стрелка вправо 6"/>
          <p:cNvSpPr/>
          <p:nvPr/>
        </p:nvSpPr>
        <p:spPr>
          <a:xfrm>
            <a:off x="3456225" y="2209800"/>
            <a:ext cx="658575" cy="716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244545" y="3505200"/>
            <a:ext cx="5222809" cy="203132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1. </a:t>
            </a:r>
            <a:r>
              <a:rPr lang="ru-RU" dirty="0"/>
              <a:t>Эти параметры задают размеры различных</a:t>
            </a:r>
          </a:p>
          <a:p>
            <a:r>
              <a:rPr lang="ru-RU" dirty="0"/>
              <a:t>областей памяти, которые могут использоваться для кеширования базы данных (</a:t>
            </a:r>
            <a:r>
              <a:rPr lang="ru-RU" dirty="0" err="1"/>
              <a:t>shared_buffers</a:t>
            </a:r>
            <a:r>
              <a:rPr lang="ru-RU" dirty="0"/>
              <a:t>), для хранения временных данных каждого сеанса (</a:t>
            </a:r>
            <a:r>
              <a:rPr lang="ru-RU" dirty="0" err="1"/>
              <a:t>temp_buffers</a:t>
            </a:r>
            <a:r>
              <a:rPr lang="ru-RU" dirty="0"/>
              <a:t>), для хранения промежуточных данных при выполнении отдельных запросов и операций (</a:t>
            </a:r>
            <a:r>
              <a:rPr lang="ru-RU" dirty="0" err="1"/>
              <a:t>work_mem</a:t>
            </a:r>
            <a:r>
              <a:rPr lang="ru-RU" dirty="0"/>
              <a:t>, </a:t>
            </a:r>
            <a:r>
              <a:rPr lang="ru-RU" dirty="0" err="1"/>
              <a:t>maintenance_work_mem</a:t>
            </a:r>
            <a:r>
              <a:rPr lang="ru-RU" dirty="0"/>
              <a:t>)</a:t>
            </a:r>
          </a:p>
        </p:txBody>
      </p:sp>
      <p:sp>
        <p:nvSpPr>
          <p:cNvPr id="9" name="Прямоугольник 8"/>
          <p:cNvSpPr/>
          <p:nvPr/>
        </p:nvSpPr>
        <p:spPr>
          <a:xfrm>
            <a:off x="533400" y="4105364"/>
            <a:ext cx="5222809" cy="2585323"/>
          </a:xfrm>
          <a:prstGeom prst="rect">
            <a:avLst/>
          </a:prstGeom>
          <a:solidFill>
            <a:schemeClr val="accent2">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2. </a:t>
            </a:r>
            <a:r>
              <a:rPr lang="ru-RU" dirty="0"/>
              <a:t>Размещение постоянно хранимых данных</a:t>
            </a:r>
          </a:p>
          <a:p>
            <a:r>
              <a:rPr lang="ru-RU" dirty="0"/>
              <a:t>определяется с помощью табличных пространств, а параметр сервера позволяет ограничить размер выделяемой области для временно хранимых служебных данных, например для промежуточных результатов операций, если эти результаты не помещаются в выделенной области оперативной памяти (</a:t>
            </a:r>
            <a:r>
              <a:rPr lang="ru-RU" dirty="0" err="1"/>
              <a:t>temp_file_limit</a:t>
            </a:r>
            <a:r>
              <a:rPr lang="ru-RU" dirty="0"/>
              <a:t>).</a:t>
            </a:r>
          </a:p>
        </p:txBody>
      </p:sp>
      <p:sp>
        <p:nvSpPr>
          <p:cNvPr id="10" name="Прямоугольник 9"/>
          <p:cNvSpPr/>
          <p:nvPr/>
        </p:nvSpPr>
        <p:spPr>
          <a:xfrm>
            <a:off x="1562101" y="3733800"/>
            <a:ext cx="7339304" cy="2585323"/>
          </a:xfrm>
          <a:prstGeom prst="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3. </a:t>
            </a:r>
            <a:r>
              <a:rPr lang="ru-RU" dirty="0"/>
              <a:t>Фоновые процессы выполняют достаточно разнообразные действия, в том числе очистку и уплотнение данных (сборку мусора, </a:t>
            </a:r>
            <a:r>
              <a:rPr lang="ru-RU" dirty="0" err="1"/>
              <a:t>vacuum</a:t>
            </a:r>
            <a:r>
              <a:rPr lang="ru-RU" dirty="0"/>
              <a:t>), запись контрольных точек, сбор статистических характеристик хранимых данных. Частота запуска и другие особенности</a:t>
            </a:r>
          </a:p>
          <a:p>
            <a:r>
              <a:rPr lang="ru-RU" dirty="0"/>
              <a:t>выполнения этих процедур влияют на загруженность системы и, таким</a:t>
            </a:r>
          </a:p>
          <a:p>
            <a:r>
              <a:rPr lang="ru-RU" dirty="0"/>
              <a:t>образом, на ее производительность. Как правило, каждый фоновый процесс настраивается собственным набором конфигурационных параметров (количество которых может достигать нескольких десятков). </a:t>
            </a:r>
          </a:p>
        </p:txBody>
      </p:sp>
      <p:sp>
        <p:nvSpPr>
          <p:cNvPr id="11" name="Прямоугольник 10"/>
          <p:cNvSpPr/>
          <p:nvPr/>
        </p:nvSpPr>
        <p:spPr>
          <a:xfrm>
            <a:off x="3581400" y="5140727"/>
            <a:ext cx="5222809" cy="923330"/>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b="1" dirty="0">
                <a:solidFill>
                  <a:srgbClr val="FF0000"/>
                </a:solidFill>
              </a:rPr>
              <a:t>4. </a:t>
            </a:r>
            <a:r>
              <a:rPr lang="ru-RU" dirty="0"/>
              <a:t>Параметры, относящиеся к этой группе, могут наиболее существенно повлиять на производительность.</a:t>
            </a:r>
          </a:p>
        </p:txBody>
      </p:sp>
    </p:spTree>
    <p:extLst>
      <p:ext uri="{BB962C8B-B14F-4D97-AF65-F5344CB8AC3E}">
        <p14:creationId xmlns:p14="http://schemas.microsoft.com/office/powerpoint/2010/main" val="340968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Заголовок 2"/>
          <p:cNvSpPr>
            <a:spLocks noGrp="1"/>
          </p:cNvSpPr>
          <p:nvPr>
            <p:ph type="title"/>
          </p:nvPr>
        </p:nvSpPr>
        <p:spPr/>
        <p:txBody>
          <a:bodyPr>
            <a:normAutofit fontScale="90000"/>
          </a:bodyPr>
          <a:lstStyle/>
          <a:p>
            <a:r>
              <a:rPr lang="ru-RU" dirty="0"/>
              <a:t>1.3. Настройка серверов БД </a:t>
            </a:r>
            <a:r>
              <a:rPr lang="en-US" dirty="0"/>
              <a:t>PostgreSQL</a:t>
            </a:r>
            <a:r>
              <a:rPr lang="ru-RU" dirty="0"/>
              <a:t> (продолжение)</a:t>
            </a:r>
          </a:p>
        </p:txBody>
      </p:sp>
      <p:sp>
        <p:nvSpPr>
          <p:cNvPr id="2" name="Прямоугольник 1"/>
          <p:cNvSpPr/>
          <p:nvPr/>
        </p:nvSpPr>
        <p:spPr>
          <a:xfrm>
            <a:off x="228600" y="2057400"/>
            <a:ext cx="2590800" cy="2585323"/>
          </a:xfrm>
          <a:prstGeom prst="rect">
            <a:avLst/>
          </a:prstGeom>
        </p:spPr>
        <p:txBody>
          <a:bodyPr wrap="square">
            <a:spAutoFit/>
          </a:bodyPr>
          <a:lstStyle/>
          <a:p>
            <a:r>
              <a:rPr lang="ru-RU" b="1" dirty="0"/>
              <a:t>Функция стоимости</a:t>
            </a:r>
            <a:r>
              <a:rPr lang="ru-RU" dirty="0"/>
              <a:t>, используемая оптимизатором, представляет собой линейную комбинацию нескольких критериев, учитывающих стоимость различных ресурсов.</a:t>
            </a:r>
          </a:p>
        </p:txBody>
      </p:sp>
      <p:sp>
        <p:nvSpPr>
          <p:cNvPr id="5" name="Прямоугольник 4"/>
          <p:cNvSpPr/>
          <p:nvPr/>
        </p:nvSpPr>
        <p:spPr>
          <a:xfrm>
            <a:off x="4724400" y="2590800"/>
            <a:ext cx="4191000" cy="1200329"/>
          </a:xfrm>
          <a:prstGeom prst="rect">
            <a:avLst/>
          </a:prstGeom>
          <a:ln>
            <a:solidFill>
              <a:schemeClr val="tx1"/>
            </a:solidFill>
          </a:ln>
        </p:spPr>
        <p:txBody>
          <a:bodyPr wrap="square">
            <a:spAutoFit/>
          </a:bodyPr>
          <a:lstStyle/>
          <a:p>
            <a:pPr algn="ctr"/>
            <a:r>
              <a:rPr lang="ru-RU" dirty="0"/>
              <a:t>Относительная стоимость ресурсов, необходимых для выполнения запроса, задается конфигурационными параметрами</a:t>
            </a:r>
          </a:p>
        </p:txBody>
      </p:sp>
      <p:sp>
        <p:nvSpPr>
          <p:cNvPr id="12" name="Стрелка вправо 11"/>
          <p:cNvSpPr/>
          <p:nvPr/>
        </p:nvSpPr>
        <p:spPr>
          <a:xfrm>
            <a:off x="3369906" y="2752636"/>
            <a:ext cx="990600" cy="219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264366" y="4629224"/>
            <a:ext cx="8727233" cy="2031325"/>
          </a:xfrm>
          <a:prstGeom prst="rect">
            <a:avLst/>
          </a:prstGeom>
          <a:solidFill>
            <a:schemeClr val="bg1">
              <a:lumMod val="95000"/>
            </a:schemeClr>
          </a:solidFill>
          <a:ln>
            <a:solidFill>
              <a:schemeClr val="tx1"/>
            </a:solidFill>
          </a:ln>
        </p:spPr>
        <p:txBody>
          <a:bodyPr wrap="square">
            <a:spAutoFit/>
          </a:bodyPr>
          <a:lstStyle/>
          <a:p>
            <a:r>
              <a:rPr lang="ru-RU" dirty="0"/>
              <a:t>Доступ к произвольным блокам (</a:t>
            </a:r>
            <a:r>
              <a:rPr lang="ru-RU" b="1" dirty="0" err="1"/>
              <a:t>random_page_cost</a:t>
            </a:r>
            <a:r>
              <a:rPr lang="ru-RU" dirty="0"/>
              <a:t>) на вращающихся дисках</a:t>
            </a:r>
          </a:p>
          <a:p>
            <a:r>
              <a:rPr lang="ru-RU" dirty="0"/>
              <a:t>обычно в десятки раз медленнее, чем последовательный просмотр нескольких</a:t>
            </a:r>
          </a:p>
          <a:p>
            <a:r>
              <a:rPr lang="ru-RU" dirty="0"/>
              <a:t>соседних блоков (</a:t>
            </a:r>
            <a:r>
              <a:rPr lang="ru-RU" b="1" dirty="0" err="1"/>
              <a:t>seq_page_cost</a:t>
            </a:r>
            <a:r>
              <a:rPr lang="ru-RU" dirty="0"/>
              <a:t>) на том же устройстве. Это соотношение, однако, может оказаться значительно меньше, если существенная часть базы данных находится в буферах в оперативной памяти; поэтому в своих оценках оптимизатор также учитывает оценку памяти, отведенной под </a:t>
            </a:r>
            <a:r>
              <a:rPr lang="ru-RU" dirty="0" err="1"/>
              <a:t>кеш</a:t>
            </a:r>
            <a:r>
              <a:rPr lang="ru-RU" dirty="0"/>
              <a:t> (как на уровне</a:t>
            </a:r>
          </a:p>
          <a:p>
            <a:r>
              <a:rPr lang="ru-RU" dirty="0"/>
              <a:t>СУБД, так и в операционной системе, </a:t>
            </a:r>
            <a:r>
              <a:rPr lang="ru-RU" b="1" dirty="0" err="1"/>
              <a:t>effective_cache_size</a:t>
            </a:r>
            <a:r>
              <a:rPr lang="ru-RU" dirty="0"/>
              <a:t>).</a:t>
            </a:r>
          </a:p>
        </p:txBody>
      </p:sp>
      <p:sp>
        <p:nvSpPr>
          <p:cNvPr id="14" name="Прямоугольник 13"/>
          <p:cNvSpPr/>
          <p:nvPr/>
        </p:nvSpPr>
        <p:spPr>
          <a:xfrm>
            <a:off x="2514600" y="3505200"/>
            <a:ext cx="6599853" cy="923330"/>
          </a:xfrm>
          <a:prstGeom prst="rect">
            <a:avLst/>
          </a:prstGeom>
          <a:solidFill>
            <a:schemeClr val="accent4">
              <a:lumMod val="20000"/>
              <a:lumOff val="80000"/>
            </a:schemeClr>
          </a:solidFill>
          <a:ln>
            <a:solidFill>
              <a:schemeClr val="tx1"/>
            </a:solidFill>
          </a:ln>
        </p:spPr>
        <p:txBody>
          <a:bodyPr wrap="square">
            <a:spAutoFit/>
          </a:bodyPr>
          <a:lstStyle/>
          <a:p>
            <a:pPr algn="ctr"/>
            <a:r>
              <a:rPr lang="ru-RU" dirty="0"/>
              <a:t>При использовании  SSD стоимости различных видов операций обмена отличаются не так существенно. В этом случае значение параметра </a:t>
            </a:r>
            <a:r>
              <a:rPr lang="ru-RU" dirty="0" err="1"/>
              <a:t>random_page_cost</a:t>
            </a:r>
            <a:r>
              <a:rPr lang="ru-RU" dirty="0"/>
              <a:t> следует уменьшить</a:t>
            </a:r>
          </a:p>
        </p:txBody>
      </p:sp>
    </p:spTree>
    <p:extLst>
      <p:ext uri="{BB962C8B-B14F-4D97-AF65-F5344CB8AC3E}">
        <p14:creationId xmlns:p14="http://schemas.microsoft.com/office/powerpoint/2010/main" val="194509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7620000" y="381000"/>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Заголовок 2"/>
          <p:cNvSpPr>
            <a:spLocks noGrp="1"/>
          </p:cNvSpPr>
          <p:nvPr>
            <p:ph type="title"/>
          </p:nvPr>
        </p:nvSpPr>
        <p:spPr/>
        <p:txBody>
          <a:bodyPr>
            <a:normAutofit fontScale="90000"/>
          </a:bodyPr>
          <a:lstStyle/>
          <a:p>
            <a:r>
              <a:rPr lang="ru-RU" dirty="0"/>
              <a:t>1.3. Настройка серверов БД </a:t>
            </a:r>
            <a:r>
              <a:rPr lang="en-US" dirty="0"/>
              <a:t>PostgreSQL</a:t>
            </a:r>
            <a:r>
              <a:rPr lang="ru-RU" dirty="0"/>
              <a:t> (окончание)</a:t>
            </a:r>
          </a:p>
        </p:txBody>
      </p:sp>
      <p:sp>
        <p:nvSpPr>
          <p:cNvPr id="2" name="Прямоугольник 1"/>
          <p:cNvSpPr/>
          <p:nvPr/>
        </p:nvSpPr>
        <p:spPr>
          <a:xfrm>
            <a:off x="228600" y="2057400"/>
            <a:ext cx="2819400" cy="4524315"/>
          </a:xfrm>
          <a:prstGeom prst="rect">
            <a:avLst/>
          </a:prstGeom>
        </p:spPr>
        <p:txBody>
          <a:bodyPr wrap="square">
            <a:spAutoFit/>
          </a:bodyPr>
          <a:lstStyle/>
          <a:p>
            <a:r>
              <a:rPr lang="ru-RU" dirty="0"/>
              <a:t>Другая группа параметров влияет на конфигурацию </a:t>
            </a:r>
            <a:r>
              <a:rPr lang="ru-RU" b="1" dirty="0"/>
              <a:t>пространства планов</a:t>
            </a:r>
            <a:r>
              <a:rPr lang="ru-RU" dirty="0"/>
              <a:t>, которые будут рассматриваться оптимизатором при поиске оптимального плана.</a:t>
            </a:r>
          </a:p>
          <a:p>
            <a:r>
              <a:rPr lang="ru-RU" dirty="0"/>
              <a:t>С помощью этих параметров можно исключить из рассмотрения планы, содержащие определенные виды физических операций.</a:t>
            </a:r>
          </a:p>
        </p:txBody>
      </p:sp>
      <p:sp>
        <p:nvSpPr>
          <p:cNvPr id="13" name="Прямоугольник 12"/>
          <p:cNvSpPr/>
          <p:nvPr/>
        </p:nvSpPr>
        <p:spPr>
          <a:xfrm>
            <a:off x="3226838" y="1591056"/>
            <a:ext cx="5638799" cy="2585323"/>
          </a:xfrm>
          <a:prstGeom prst="rect">
            <a:avLst/>
          </a:prstGeom>
          <a:solidFill>
            <a:schemeClr val="bg1">
              <a:lumMod val="95000"/>
            </a:schemeClr>
          </a:solidFill>
          <a:ln>
            <a:solidFill>
              <a:schemeClr val="tx1"/>
            </a:solidFill>
          </a:ln>
        </p:spPr>
        <p:txBody>
          <a:bodyPr wrap="square">
            <a:spAutoFit/>
          </a:bodyPr>
          <a:lstStyle/>
          <a:p>
            <a:pPr>
              <a:spcAft>
                <a:spcPts val="600"/>
              </a:spcAft>
            </a:pPr>
            <a:r>
              <a:rPr lang="ru-RU" dirty="0"/>
              <a:t>Для операций </a:t>
            </a:r>
            <a:r>
              <a:rPr lang="ru-RU" b="1" dirty="0"/>
              <a:t>фильтрации хранимых таблиц </a:t>
            </a:r>
            <a:r>
              <a:rPr lang="ru-RU" dirty="0"/>
              <a:t>параметры дают возможность исключать полный просмотр таблиц (</a:t>
            </a:r>
            <a:r>
              <a:rPr lang="ru-RU" b="1" dirty="0" err="1"/>
              <a:t>enable_seqscan</a:t>
            </a:r>
            <a:r>
              <a:rPr lang="ru-RU" dirty="0"/>
              <a:t>), использование индексного просмотра (</a:t>
            </a:r>
            <a:r>
              <a:rPr lang="ru-RU" b="1" dirty="0" err="1"/>
              <a:t>enable_indexscan</a:t>
            </a:r>
            <a:r>
              <a:rPr lang="ru-RU" dirty="0"/>
              <a:t>), построение и сканирование битовых карт, полезное в том числе при наличии нескольких условий фильтрации, поддержанных индексами (</a:t>
            </a:r>
            <a:r>
              <a:rPr lang="ru-RU" b="1" dirty="0" err="1"/>
              <a:t>enable_bitmapscan</a:t>
            </a:r>
            <a:r>
              <a:rPr lang="ru-RU" dirty="0"/>
              <a:t>), а также чтение данных только из индексов (</a:t>
            </a:r>
            <a:r>
              <a:rPr lang="ru-RU" b="1" dirty="0" err="1"/>
              <a:t>enable_indexonlyscan</a:t>
            </a:r>
            <a:r>
              <a:rPr lang="ru-RU" dirty="0"/>
              <a:t>).</a:t>
            </a:r>
          </a:p>
        </p:txBody>
      </p:sp>
      <p:sp>
        <p:nvSpPr>
          <p:cNvPr id="9" name="Прямоугольник 8"/>
          <p:cNvSpPr/>
          <p:nvPr/>
        </p:nvSpPr>
        <p:spPr>
          <a:xfrm>
            <a:off x="3226838" y="3054050"/>
            <a:ext cx="5638799" cy="1477328"/>
          </a:xfrm>
          <a:prstGeom prst="rect">
            <a:avLst/>
          </a:prstGeom>
          <a:solidFill>
            <a:schemeClr val="bg1">
              <a:lumMod val="95000"/>
            </a:schemeClr>
          </a:solidFill>
          <a:ln>
            <a:solidFill>
              <a:schemeClr val="tx1"/>
            </a:solidFill>
          </a:ln>
        </p:spPr>
        <p:txBody>
          <a:bodyPr wrap="square">
            <a:spAutoFit/>
          </a:bodyPr>
          <a:lstStyle/>
          <a:p>
            <a:pPr>
              <a:spcAft>
                <a:spcPts val="600"/>
              </a:spcAft>
            </a:pPr>
            <a:r>
              <a:rPr lang="ru-RU" dirty="0"/>
              <a:t>Для двуместных операций можно запретить оптимизатору использование каждого из классов алгоритмов: хеширования (</a:t>
            </a:r>
            <a:r>
              <a:rPr lang="ru-RU" b="1" dirty="0" err="1"/>
              <a:t>enable_hashjoin</a:t>
            </a:r>
            <a:r>
              <a:rPr lang="ru-RU" dirty="0"/>
              <a:t>), вложенных циклов (</a:t>
            </a:r>
            <a:r>
              <a:rPr lang="ru-RU" b="1" dirty="0" err="1"/>
              <a:t>enable_nestloop</a:t>
            </a:r>
            <a:r>
              <a:rPr lang="ru-RU" dirty="0"/>
              <a:t>) и сортировки на основе слияния (</a:t>
            </a:r>
            <a:r>
              <a:rPr lang="ru-RU" b="1" dirty="0" err="1"/>
              <a:t>enable_mergejoin</a:t>
            </a:r>
            <a:r>
              <a:rPr lang="ru-RU" dirty="0"/>
              <a:t>).</a:t>
            </a:r>
          </a:p>
        </p:txBody>
      </p:sp>
      <p:sp>
        <p:nvSpPr>
          <p:cNvPr id="10" name="Прямоугольник 9"/>
          <p:cNvSpPr/>
          <p:nvPr/>
        </p:nvSpPr>
        <p:spPr>
          <a:xfrm>
            <a:off x="2388637" y="3919448"/>
            <a:ext cx="6477000" cy="2662267"/>
          </a:xfrm>
          <a:prstGeom prst="rect">
            <a:avLst/>
          </a:prstGeom>
          <a:solidFill>
            <a:schemeClr val="bg1">
              <a:lumMod val="95000"/>
            </a:schemeClr>
          </a:solidFill>
          <a:ln>
            <a:solidFill>
              <a:schemeClr val="tx1"/>
            </a:solidFill>
          </a:ln>
        </p:spPr>
        <p:txBody>
          <a:bodyPr wrap="square">
            <a:spAutoFit/>
          </a:bodyPr>
          <a:lstStyle/>
          <a:p>
            <a:pPr>
              <a:spcAft>
                <a:spcPts val="600"/>
              </a:spcAft>
            </a:pPr>
            <a:r>
              <a:rPr lang="ru-RU" dirty="0"/>
              <a:t>Параметры, определяющие пороговые значения количества операций соединения (</a:t>
            </a:r>
            <a:r>
              <a:rPr lang="ru-RU" b="1" dirty="0" err="1"/>
              <a:t>join_collapse_limit</a:t>
            </a:r>
            <a:r>
              <a:rPr lang="ru-RU" dirty="0"/>
              <a:t>) или вложенных подзапросов (</a:t>
            </a:r>
            <a:r>
              <a:rPr lang="ru-RU" b="1" dirty="0" err="1"/>
              <a:t>from_collapse_limit</a:t>
            </a:r>
            <a:r>
              <a:rPr lang="ru-RU" dirty="0"/>
              <a:t>), по достижении которых оптимизатор прекращает исчерпывающий просмотр пространства планов. </a:t>
            </a:r>
          </a:p>
          <a:p>
            <a:pPr>
              <a:spcAft>
                <a:spcPts val="600"/>
              </a:spcAft>
            </a:pPr>
            <a:r>
              <a:rPr lang="ru-RU" dirty="0"/>
              <a:t>Еще один параметр(</a:t>
            </a:r>
            <a:r>
              <a:rPr lang="ru-RU" b="1" dirty="0" err="1"/>
              <a:t>geqo_threshold</a:t>
            </a:r>
            <a:r>
              <a:rPr lang="ru-RU" dirty="0"/>
              <a:t>) определяет пороговое значение количества соединений, включающее стохастический метод поиска оптимального плана (генетический алгоритм).</a:t>
            </a:r>
          </a:p>
        </p:txBody>
      </p:sp>
    </p:spTree>
    <p:extLst>
      <p:ext uri="{BB962C8B-B14F-4D97-AF65-F5344CB8AC3E}">
        <p14:creationId xmlns:p14="http://schemas.microsoft.com/office/powerpoint/2010/main" val="341673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9045</TotalTime>
  <Words>5782</Words>
  <Application>Microsoft Office PowerPoint</Application>
  <PresentationFormat>Экран (4:3)</PresentationFormat>
  <Paragraphs>414</Paragraphs>
  <Slides>30</Slides>
  <Notes>28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Arial</vt:lpstr>
      <vt:lpstr>Calibri</vt:lpstr>
      <vt:lpstr>Candara</vt:lpstr>
      <vt:lpstr>Courier New</vt:lpstr>
      <vt:lpstr>Symbol</vt:lpstr>
      <vt:lpstr>Times New Roman</vt:lpstr>
      <vt:lpstr>Wingdings</vt:lpstr>
      <vt:lpstr>Волна</vt:lpstr>
      <vt:lpstr>Лекция 5</vt:lpstr>
      <vt:lpstr>Содержание</vt:lpstr>
      <vt:lpstr>1.1. Основы мониторинга</vt:lpstr>
      <vt:lpstr>1.1. Основы мониторинга БД (продолжение)</vt:lpstr>
      <vt:lpstr>1.1. Основы мониторинга БД (окончание)</vt:lpstr>
      <vt:lpstr>1.2. Настройка производительности</vt:lpstr>
      <vt:lpstr>1.3. Настройка серверов БД PostgreSQL</vt:lpstr>
      <vt:lpstr>1.3. Настройка серверов БД PostgreSQL (продолжение)</vt:lpstr>
      <vt:lpstr>1.3. Настройка серверов БД PostgreSQL (окончание)</vt:lpstr>
      <vt:lpstr>1.4. Настройка схемы БД</vt:lpstr>
      <vt:lpstr>1.4. Настройка схемы БД (окончание)</vt:lpstr>
      <vt:lpstr>1.5. Настройка запросов</vt:lpstr>
      <vt:lpstr>2. Надежность и доступность</vt:lpstr>
      <vt:lpstr>2. Надежность и доступность</vt:lpstr>
      <vt:lpstr>3. Репликация 3.1. Множественные копии данных</vt:lpstr>
      <vt:lpstr>3.1. Согласованность реплик</vt:lpstr>
      <vt:lpstr>3.1. Согласованность реплик (продолжение)</vt:lpstr>
      <vt:lpstr>3.1. Согласованность реплик (окончание)</vt:lpstr>
      <vt:lpstr>3.2. Согласованность, доступность, разделение сети</vt:lpstr>
      <vt:lpstr>3.3. Поддержка единой логической копии</vt:lpstr>
      <vt:lpstr>3.4. Симметричные протоколы синхронизации реплик</vt:lpstr>
      <vt:lpstr>3.5. Репликация главной копии</vt:lpstr>
      <vt:lpstr>3.5. Репликация главной копии (продолжение)</vt:lpstr>
      <vt:lpstr>3.5. Репликация главной копии (окончание)</vt:lpstr>
      <vt:lpstr>3.6. Резервные серверы БД</vt:lpstr>
      <vt:lpstr>3.6. Резервные серверы БД (окончание)</vt:lpstr>
      <vt:lpstr>3.7. Репликация в системе PostgreSQL</vt:lpstr>
      <vt:lpstr>3.7. Репликация в системе PostgreSQL (продолжение)</vt:lpstr>
      <vt:lpstr>3.7. Репликация в системе PostgreSQL (окончание)</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MC-1201. Модели безопасности компьютерных систем</dc:title>
  <dc:creator>Александр</dc:creator>
  <cp:lastModifiedBy>Григорьев</cp:lastModifiedBy>
  <cp:revision>129</cp:revision>
  <dcterms:created xsi:type="dcterms:W3CDTF">2021-11-18T07:32:06Z</dcterms:created>
  <dcterms:modified xsi:type="dcterms:W3CDTF">2023-04-15T11:10:53Z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2017-09-27T00:00:00Z</vt:filetime>
  </property>
  <property fmtid="{D5CDD505-2E9C-101B-9397-08002B2CF9AE}" pid="3" name="Creator">
    <vt:lpwstr>Acrobat PDFMaker 15 для PowerPoint</vt:lpwstr>
  </property>
  <property fmtid="{D5CDD505-2E9C-101B-9397-08002B2CF9AE}" pid="4" name="LastSaved">
    <vt:filetime>2021-11-18T00:00:00Z</vt:filetime>
  </property>
</Properties>
</file>