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84" r:id="rId3"/>
    <p:sldId id="256" r:id="rId4"/>
    <p:sldId id="261" r:id="rId5"/>
    <p:sldId id="257" r:id="rId6"/>
    <p:sldId id="258" r:id="rId7"/>
    <p:sldId id="260" r:id="rId8"/>
    <p:sldId id="262" r:id="rId9"/>
    <p:sldId id="263" r:id="rId10"/>
    <p:sldId id="265" r:id="rId11"/>
    <p:sldId id="264" r:id="rId12"/>
    <p:sldId id="266" r:id="rId13"/>
    <p:sldId id="267" r:id="rId14"/>
    <p:sldId id="268" r:id="rId15"/>
    <p:sldId id="270" r:id="rId16"/>
    <p:sldId id="271" r:id="rId17"/>
    <p:sldId id="273" r:id="rId18"/>
    <p:sldId id="274" r:id="rId19"/>
    <p:sldId id="275" r:id="rId20"/>
    <p:sldId id="272"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FD0E65-9739-438D-9C3A-CC610F96EFA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F873774-7B25-42E4-8F3E-68AB2D12A1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DF57E50-EB8D-44A5-A00A-A92D8D0C4D0E}"/>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5" name="Нижний колонтитул 4">
            <a:extLst>
              <a:ext uri="{FF2B5EF4-FFF2-40B4-BE49-F238E27FC236}">
                <a16:creationId xmlns:a16="http://schemas.microsoft.com/office/drawing/2014/main" id="{A1F2C779-9A44-4F6E-8ED9-2F5E595E194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F23F9D7-E2BA-44D2-A224-17C9FCF7E2E9}"/>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267549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76D69F-4EF0-4FF2-B76D-2976AFBCD58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2FFDAA0-CCB8-4C50-A86E-D7F66B35137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D1DE2F7-2D08-4EA4-84DB-9EDA6B47A99F}"/>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5" name="Нижний колонтитул 4">
            <a:extLst>
              <a:ext uri="{FF2B5EF4-FFF2-40B4-BE49-F238E27FC236}">
                <a16:creationId xmlns:a16="http://schemas.microsoft.com/office/drawing/2014/main" id="{A80AFAC3-C4F3-4EC4-8C6C-E712934A36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CE6A389-86AB-4CF1-9D00-14868E93DCDD}"/>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370173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097550E-E006-415E-98BF-7D69314F505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2402F50-042E-44B6-A064-44C9A113B5D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A9C3B2-2F06-4057-9746-1A782B3D4DA4}"/>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5" name="Нижний колонтитул 4">
            <a:extLst>
              <a:ext uri="{FF2B5EF4-FFF2-40B4-BE49-F238E27FC236}">
                <a16:creationId xmlns:a16="http://schemas.microsoft.com/office/drawing/2014/main" id="{0AFC69C7-C525-4193-A389-C9ECCB46BA5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D6CB78-50E1-45C4-8CDF-E7ABC7EBD0C4}"/>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183540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A8C623-486C-4BFC-AEC6-4DCE26837C3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91DE935-1AED-431D-8AD9-E06E4C4706C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482AB2-3D40-4AE1-A420-BF295FDD48AD}"/>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5" name="Нижний колонтитул 4">
            <a:extLst>
              <a:ext uri="{FF2B5EF4-FFF2-40B4-BE49-F238E27FC236}">
                <a16:creationId xmlns:a16="http://schemas.microsoft.com/office/drawing/2014/main" id="{09FEC585-D7E4-47BE-88C1-9214166C2E1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0B5DA31-8CB4-4C3F-BB8A-55758D678F5C}"/>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264755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32375C-19ED-415D-B1EE-622B554D502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97B3802-A722-44CA-ACED-5CA16F3C98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6540E20-EFEB-499D-BA35-E823C7D82669}"/>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5" name="Нижний колонтитул 4">
            <a:extLst>
              <a:ext uri="{FF2B5EF4-FFF2-40B4-BE49-F238E27FC236}">
                <a16:creationId xmlns:a16="http://schemas.microsoft.com/office/drawing/2014/main" id="{9EB07814-1C76-4393-95EA-D66C003C2D1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0E194C3-D138-4B37-BD0B-73033914ECC4}"/>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399357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34B18E-9B51-4C43-867F-84AE544CA86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3333EB5-EE13-4438-A2D6-A4D43BDC94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FB64A29-EFF3-483D-9911-935D697C344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E286C15-C711-4231-BA50-A685CCE0E01C}"/>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6" name="Нижний колонтитул 5">
            <a:extLst>
              <a:ext uri="{FF2B5EF4-FFF2-40B4-BE49-F238E27FC236}">
                <a16:creationId xmlns:a16="http://schemas.microsoft.com/office/drawing/2014/main" id="{CCC38BF5-B17A-4AD2-B2B3-0A56D64711B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0CCF192-4C3C-4FBD-A5F7-696DF9A74792}"/>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179550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EB3FA6-BD4F-4B31-AE42-FF8709296BF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A21DDB7-EE35-41CC-B26B-CACE10BB2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346BA78-5D1A-4B5F-BBC5-94D1EABB022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39D02D6-7873-4114-9D27-E5BA181DB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D58BAF6-5C6A-441C-940F-B2E21BEA0DA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A8C2DE2-ECD2-4656-98EF-E15E6BDC0058}"/>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8" name="Нижний колонтитул 7">
            <a:extLst>
              <a:ext uri="{FF2B5EF4-FFF2-40B4-BE49-F238E27FC236}">
                <a16:creationId xmlns:a16="http://schemas.microsoft.com/office/drawing/2014/main" id="{6422F87F-BC03-4747-9E75-BAE85F555A3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BB118A6-31C6-49E0-9EC0-722EC9165B1C}"/>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281715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0CD293-B5C8-4140-9EB4-1D062159B20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57B4708-6317-4928-BF1D-1D0CE751C3CC}"/>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4" name="Нижний колонтитул 3">
            <a:extLst>
              <a:ext uri="{FF2B5EF4-FFF2-40B4-BE49-F238E27FC236}">
                <a16:creationId xmlns:a16="http://schemas.microsoft.com/office/drawing/2014/main" id="{68CC809E-DAF4-449D-A2BC-C3430F7B275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6DF71CD-5421-4E20-87ED-4798D14FDAE8}"/>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216938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FC74C39-3290-47D5-809C-27C33F4B1477}"/>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3" name="Нижний колонтитул 2">
            <a:extLst>
              <a:ext uri="{FF2B5EF4-FFF2-40B4-BE49-F238E27FC236}">
                <a16:creationId xmlns:a16="http://schemas.microsoft.com/office/drawing/2014/main" id="{6C49530A-24EA-4F91-B4A6-917A07CC4D8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8CF5523-9810-4918-8A76-4009BB53491E}"/>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207238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DD23D1-829D-4F08-8F46-3C067202BD3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1481823-74DB-468C-8717-7337E60A1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E6DB735-F56E-4C15-9DCE-A0BD73FDF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4001CDC-5232-47EE-A6DD-718BC87E2A2E}"/>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6" name="Нижний колонтитул 5">
            <a:extLst>
              <a:ext uri="{FF2B5EF4-FFF2-40B4-BE49-F238E27FC236}">
                <a16:creationId xmlns:a16="http://schemas.microsoft.com/office/drawing/2014/main" id="{01ADFD7D-C5BC-4085-9F16-65AEDC95399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DEE6215-B756-4ADC-AFC0-D11084B986E4}"/>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114560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27733-F8AC-42D0-ADA8-068A8819F62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10DEA0C-1AD0-4602-A3EB-E71313DBE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7C52031-5C7D-4957-A428-45FC22313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A3FA744-EEDF-4F5C-AB25-A880DF379527}"/>
              </a:ext>
            </a:extLst>
          </p:cNvPr>
          <p:cNvSpPr>
            <a:spLocks noGrp="1"/>
          </p:cNvSpPr>
          <p:nvPr>
            <p:ph type="dt" sz="half" idx="10"/>
          </p:nvPr>
        </p:nvSpPr>
        <p:spPr/>
        <p:txBody>
          <a:bodyPr/>
          <a:lstStyle/>
          <a:p>
            <a:fld id="{4125D5B3-AC72-4FC6-A714-1D5B8B0C325C}" type="datetimeFigureOut">
              <a:rPr lang="ru-RU" smtClean="0"/>
              <a:t>28.04.2023</a:t>
            </a:fld>
            <a:endParaRPr lang="ru-RU"/>
          </a:p>
        </p:txBody>
      </p:sp>
      <p:sp>
        <p:nvSpPr>
          <p:cNvPr id="6" name="Нижний колонтитул 5">
            <a:extLst>
              <a:ext uri="{FF2B5EF4-FFF2-40B4-BE49-F238E27FC236}">
                <a16:creationId xmlns:a16="http://schemas.microsoft.com/office/drawing/2014/main" id="{0245F46C-5052-4DED-800C-53560FB3712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9EB6308-5E70-47AF-9BA2-B7FCA658B4BE}"/>
              </a:ext>
            </a:extLst>
          </p:cNvPr>
          <p:cNvSpPr>
            <a:spLocks noGrp="1"/>
          </p:cNvSpPr>
          <p:nvPr>
            <p:ph type="sldNum" sz="quarter" idx="12"/>
          </p:nvPr>
        </p:nvSpPr>
        <p:spPr/>
        <p:txBody>
          <a:bodyPr/>
          <a:lstStyle/>
          <a:p>
            <a:fld id="{6FB5FE88-5675-4C38-8113-ADED5D23E2A7}" type="slidenum">
              <a:rPr lang="ru-RU" smtClean="0"/>
              <a:t>‹#›</a:t>
            </a:fld>
            <a:endParaRPr lang="ru-RU"/>
          </a:p>
        </p:txBody>
      </p:sp>
    </p:spTree>
    <p:extLst>
      <p:ext uri="{BB962C8B-B14F-4D97-AF65-F5344CB8AC3E}">
        <p14:creationId xmlns:p14="http://schemas.microsoft.com/office/powerpoint/2010/main" val="407977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A6FFB2-5D3C-4E1A-9567-C279972FBB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D5B0E8C-8DD3-4B13-8B92-23A2E1B200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33D25E8-8BAE-4C37-93C0-34563541E2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5D5B3-AC72-4FC6-A714-1D5B8B0C325C}" type="datetimeFigureOut">
              <a:rPr lang="ru-RU" smtClean="0"/>
              <a:t>28.04.2023</a:t>
            </a:fld>
            <a:endParaRPr lang="ru-RU"/>
          </a:p>
        </p:txBody>
      </p:sp>
      <p:sp>
        <p:nvSpPr>
          <p:cNvPr id="5" name="Нижний колонтитул 4">
            <a:extLst>
              <a:ext uri="{FF2B5EF4-FFF2-40B4-BE49-F238E27FC236}">
                <a16:creationId xmlns:a16="http://schemas.microsoft.com/office/drawing/2014/main" id="{C9957DB8-B4F2-4E4F-AD2E-B41180025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D0E7782-7FD2-4142-9427-0A5CC6D0A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5FE88-5675-4C38-8113-ADED5D23E2A7}" type="slidenum">
              <a:rPr lang="ru-RU" smtClean="0"/>
              <a:t>‹#›</a:t>
            </a:fld>
            <a:endParaRPr lang="ru-RU"/>
          </a:p>
        </p:txBody>
      </p:sp>
    </p:spTree>
    <p:extLst>
      <p:ext uri="{BB962C8B-B14F-4D97-AF65-F5344CB8AC3E}">
        <p14:creationId xmlns:p14="http://schemas.microsoft.com/office/powerpoint/2010/main" val="3525263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DEEC6-5397-4720-9E5B-18B0F12A9AD9}"/>
              </a:ext>
            </a:extLst>
          </p:cNvPr>
          <p:cNvSpPr>
            <a:spLocks noGrp="1"/>
          </p:cNvSpPr>
          <p:nvPr>
            <p:ph type="title"/>
          </p:nvPr>
        </p:nvSpPr>
        <p:spPr>
          <a:xfrm>
            <a:off x="838200" y="1092913"/>
            <a:ext cx="10515600" cy="1325563"/>
          </a:xfrm>
        </p:spPr>
        <p:txBody>
          <a:bodyPr>
            <a:normAutofit/>
          </a:bodyPr>
          <a:lstStyle/>
          <a:p>
            <a:pPr algn="ctr"/>
            <a:r>
              <a:rPr lang="ru-RU" dirty="0"/>
              <a:t>Оценка соответствия и сертификация средств защиты информации </a:t>
            </a:r>
          </a:p>
        </p:txBody>
      </p:sp>
    </p:spTree>
    <p:extLst>
      <p:ext uri="{BB962C8B-B14F-4D97-AF65-F5344CB8AC3E}">
        <p14:creationId xmlns:p14="http://schemas.microsoft.com/office/powerpoint/2010/main" val="3321500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5C9D7AB-5458-48E2-B89B-107C57AD5133}"/>
              </a:ext>
            </a:extLst>
          </p:cNvPr>
          <p:cNvSpPr/>
          <p:nvPr/>
        </p:nvSpPr>
        <p:spPr>
          <a:xfrm>
            <a:off x="721566" y="358886"/>
            <a:ext cx="11007013" cy="2862322"/>
          </a:xfrm>
          <a:prstGeom prst="rect">
            <a:avLst/>
          </a:prstGeom>
        </p:spPr>
        <p:txBody>
          <a:bodyPr wrap="square">
            <a:spAutoFit/>
          </a:bodyPr>
          <a:lstStyle/>
          <a:p>
            <a:pPr algn="just"/>
            <a:r>
              <a:rPr lang="ru-RU" dirty="0"/>
              <a:t>На основании этого же положения указанные средства подлежат обязательной сертификации, которая проводится в рамках систем сертификации средств защиты информации. Система сертификации СЗИ представляет собой совокупность участников сертификации, осуществляющих ее по установленным правилам. Согласно указанному положению определены следующие системы сертификации СЗИ: ФСТЭК РФ, ФСБ РФ, Министерством обороны РФ, Службой внешней разведки РФ. </a:t>
            </a:r>
          </a:p>
          <a:p>
            <a:pPr algn="just"/>
            <a:r>
              <a:rPr lang="ru-RU" dirty="0"/>
              <a:t>Указанные ведомства именуются как федеральные органы по сертификации. В каждой системе сертификации СЗИ разрабатываются и согласовываются с </a:t>
            </a:r>
            <a:r>
              <a:rPr lang="ru-RU" u="sng" dirty="0"/>
              <a:t>Межведомственной комиссией по защите государственной тайны </a:t>
            </a:r>
            <a:r>
              <a:rPr lang="ru-RU" dirty="0"/>
              <a:t>положение об этой системе сертификации, а также перечень средств защиты информации, подлежащих сертификации, и требования, которым эти средства должны удовлетворять. </a:t>
            </a:r>
          </a:p>
          <a:p>
            <a:pPr algn="just"/>
            <a:endParaRPr lang="ru-RU" dirty="0"/>
          </a:p>
        </p:txBody>
      </p:sp>
      <p:sp>
        <p:nvSpPr>
          <p:cNvPr id="5" name="Прямоугольник 4">
            <a:extLst>
              <a:ext uri="{FF2B5EF4-FFF2-40B4-BE49-F238E27FC236}">
                <a16:creationId xmlns:a16="http://schemas.microsoft.com/office/drawing/2014/main" id="{F6250B46-B184-4684-AB4B-E94DF9A20E82}"/>
              </a:ext>
            </a:extLst>
          </p:cNvPr>
          <p:cNvSpPr/>
          <p:nvPr/>
        </p:nvSpPr>
        <p:spPr>
          <a:xfrm>
            <a:off x="721567" y="2928382"/>
            <a:ext cx="11007012" cy="3416320"/>
          </a:xfrm>
          <a:prstGeom prst="rect">
            <a:avLst/>
          </a:prstGeom>
        </p:spPr>
        <p:txBody>
          <a:bodyPr wrap="square">
            <a:spAutoFit/>
          </a:bodyPr>
          <a:lstStyle/>
          <a:p>
            <a:pPr algn="just"/>
            <a:r>
              <a:rPr lang="ru-RU" dirty="0"/>
              <a:t>Например, несмотря на то, что сертификация систем в ФСТЭК проводится в форме аттестации объектов информатизации, последняя реально (при защите конфиденциальной информации) таковой не является, т.к. не полностью соблюдается самый главный закон сертификации о третьей стороне. </a:t>
            </a:r>
          </a:p>
          <a:p>
            <a:pPr algn="just"/>
            <a:r>
              <a:rPr lang="ru-RU" dirty="0"/>
              <a:t>Несмотря на то, что сформулированы требования к системам менеджмента информационной безопасности (серия ГОСТ 27000), они не нашли отражение в нормативно-методических документах обязательных систем сертификации. В жизни и в документах регуляторов можно встретить классы общепринятых СЗИ, таких как: средства контент анализа, средства контроля утечек, средства анализа защищенности, средства управления и мониторинга, средства доверенной загрузки, генераторы паролей, защищенные BIOS, средства безопасности программных приложений, средства безопасности виртуализации, средства безопасности облачных технологий, средства защиты в промышленных системах и системах высокой готовности и др., однако требования к ним либо пока отсутствуют, либо (в противоречие 2-му правилу </a:t>
            </a:r>
            <a:r>
              <a:rPr lang="ru-RU" dirty="0" err="1"/>
              <a:t>Керкгоффса</a:t>
            </a:r>
            <a:r>
              <a:rPr lang="ru-RU" dirty="0"/>
              <a:t>) не подлежат публичному информированию или обсуждению. </a:t>
            </a:r>
          </a:p>
        </p:txBody>
      </p:sp>
    </p:spTree>
    <p:extLst>
      <p:ext uri="{BB962C8B-B14F-4D97-AF65-F5344CB8AC3E}">
        <p14:creationId xmlns:p14="http://schemas.microsoft.com/office/powerpoint/2010/main" val="380053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D6520654-0192-4897-B245-C74F6C12BE45}"/>
              </a:ext>
            </a:extLst>
          </p:cNvPr>
          <p:cNvSpPr/>
          <p:nvPr/>
        </p:nvSpPr>
        <p:spPr>
          <a:xfrm>
            <a:off x="550506" y="382499"/>
            <a:ext cx="11327363" cy="2308324"/>
          </a:xfrm>
          <a:prstGeom prst="rect">
            <a:avLst/>
          </a:prstGeom>
        </p:spPr>
        <p:txBody>
          <a:bodyPr wrap="square">
            <a:spAutoFit/>
          </a:bodyPr>
          <a:lstStyle/>
          <a:p>
            <a:pPr algn="just"/>
            <a:r>
              <a:rPr lang="ru-RU" dirty="0"/>
              <a:t>Согласно Доктрине информационной безопасности РФ сертификация СЗИ является важнейшим методом обеспечения безопасности страны, а значит, государственную важность приобретает совершенствование мер, направленных на повышение эффективности и достоверности результатов сертификации СЗИ. Именно поэтому процесс сертификации включает несколько уровней независимых проверок: экспертизу заявки в федеральном органе, проведение испытаний в аккредитованной испытательной лаборатории, проверку материалов испытаний в аккредитованном органе по сертификации и др. При этом обеспечивается независимость между участниками сертификации: аккредитованным органом по сертификации, аккредитованной испытательной лабораторией и другими заинтересованными сторонами. </a:t>
            </a:r>
          </a:p>
        </p:txBody>
      </p:sp>
    </p:spTree>
    <p:extLst>
      <p:ext uri="{BB962C8B-B14F-4D97-AF65-F5344CB8AC3E}">
        <p14:creationId xmlns:p14="http://schemas.microsoft.com/office/powerpoint/2010/main" val="425372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1EDC3E6-E39E-4524-8AF8-E2BD5EA4F7EB}"/>
              </a:ext>
            </a:extLst>
          </p:cNvPr>
          <p:cNvSpPr/>
          <p:nvPr/>
        </p:nvSpPr>
        <p:spPr>
          <a:xfrm>
            <a:off x="522514" y="597991"/>
            <a:ext cx="10991460" cy="4524315"/>
          </a:xfrm>
          <a:prstGeom prst="rect">
            <a:avLst/>
          </a:prstGeom>
        </p:spPr>
        <p:txBody>
          <a:bodyPr wrap="square">
            <a:spAutoFit/>
          </a:bodyPr>
          <a:lstStyle/>
          <a:p>
            <a:pPr algn="ctr"/>
            <a:r>
              <a:rPr lang="ru-RU" b="1" dirty="0"/>
              <a:t>1.2. Правила и участники сертификации средств защиты информации. </a:t>
            </a:r>
          </a:p>
          <a:p>
            <a:pPr algn="ctr"/>
            <a:endParaRPr lang="ru-RU" b="1" dirty="0"/>
          </a:p>
          <a:p>
            <a:pPr algn="just"/>
            <a:r>
              <a:rPr lang="ru-RU" dirty="0"/>
              <a:t>Согласно Постановлению Правительства РФ 1995 г. № 608, руководство системами сертификации возложено на федеральные органы по сертификации: Минобороны России, ФСБ России и ФСТЭК России. </a:t>
            </a:r>
          </a:p>
          <a:p>
            <a:pPr algn="just"/>
            <a:r>
              <a:rPr lang="ru-RU" dirty="0"/>
              <a:t>В общегражданском плане регулирование рынка </a:t>
            </a:r>
            <a:r>
              <a:rPr lang="ru-RU" dirty="0" err="1"/>
              <a:t>некриптографических</a:t>
            </a:r>
            <a:r>
              <a:rPr lang="ru-RU" dirty="0"/>
              <a:t> СЗИ в стране возложено на ФСТЭК России, а рынка криптографических СЗИ – на ФСБ России. </a:t>
            </a:r>
          </a:p>
          <a:p>
            <a:pPr algn="just"/>
            <a:endParaRPr lang="ru-RU" dirty="0"/>
          </a:p>
          <a:p>
            <a:pPr algn="just"/>
            <a:r>
              <a:rPr lang="ru-RU" dirty="0"/>
              <a:t>Участниками сертификации являются: </a:t>
            </a:r>
          </a:p>
          <a:p>
            <a:pPr algn="just"/>
            <a:r>
              <a:rPr lang="ru-RU" dirty="0"/>
              <a:t>1) федеральный орган по сертификации; </a:t>
            </a:r>
          </a:p>
          <a:p>
            <a:pPr algn="just"/>
            <a:r>
              <a:rPr lang="ru-RU" dirty="0"/>
              <a:t>2) центральный орган системы сертификации (создаваемый при необходимости) – орган, возглавляющий систему сертификации однородной продукции; </a:t>
            </a:r>
          </a:p>
          <a:p>
            <a:pPr algn="just"/>
            <a:r>
              <a:rPr lang="ru-RU" dirty="0"/>
              <a:t>3) органы по сертификации средств защиты информации - органы, проводящие сертификацию определенной продукции; </a:t>
            </a:r>
          </a:p>
          <a:p>
            <a:pPr algn="just"/>
            <a:r>
              <a:rPr lang="ru-RU" dirty="0"/>
              <a:t>4) испытательные лаборатории – лаборатории, проводящие сертификационные испытания (отдельные виды этих испытаний) определенной продукции; </a:t>
            </a:r>
          </a:p>
          <a:p>
            <a:pPr algn="just"/>
            <a:r>
              <a:rPr lang="ru-RU" dirty="0"/>
              <a:t>5) изготовители – продавцы, исполнители продукции. </a:t>
            </a:r>
          </a:p>
        </p:txBody>
      </p:sp>
    </p:spTree>
    <p:extLst>
      <p:ext uri="{BB962C8B-B14F-4D97-AF65-F5344CB8AC3E}">
        <p14:creationId xmlns:p14="http://schemas.microsoft.com/office/powerpoint/2010/main" val="3841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2162FD5-A323-4E81-9577-D3DFDB474C38}"/>
              </a:ext>
            </a:extLst>
          </p:cNvPr>
          <p:cNvSpPr/>
          <p:nvPr/>
        </p:nvSpPr>
        <p:spPr>
          <a:xfrm>
            <a:off x="398107" y="202298"/>
            <a:ext cx="6096000" cy="4247317"/>
          </a:xfrm>
          <a:prstGeom prst="rect">
            <a:avLst/>
          </a:prstGeom>
        </p:spPr>
        <p:txBody>
          <a:bodyPr>
            <a:spAutoFit/>
          </a:bodyPr>
          <a:lstStyle/>
          <a:p>
            <a:r>
              <a:rPr lang="ru-RU" dirty="0"/>
              <a:t>Порядок проведения сертификации выглядит следующим образом. </a:t>
            </a:r>
          </a:p>
          <a:p>
            <a:r>
              <a:rPr lang="ru-RU" dirty="0"/>
              <a:t>1. Заявитель подает в федеральный орган заявку на проведение сертификационных испытаний. </a:t>
            </a:r>
          </a:p>
          <a:p>
            <a:r>
              <a:rPr lang="ru-RU" dirty="0"/>
              <a:t>2. Федеральный орган определяет аккредитованную испытательную лабораторию и орган по сертификации, что фиксируется в решении на сертификацию. </a:t>
            </a:r>
          </a:p>
          <a:p>
            <a:r>
              <a:rPr lang="ru-RU" dirty="0"/>
              <a:t>3. Испытательная лаборатория </a:t>
            </a:r>
            <a:r>
              <a:rPr lang="ru-RU" dirty="0" err="1"/>
              <a:t>проводитсертификационные</a:t>
            </a:r>
            <a:r>
              <a:rPr lang="ru-RU" dirty="0"/>
              <a:t> испытания. Материалы испытаний (программа и методика, протоколы испытаний, </a:t>
            </a:r>
          </a:p>
          <a:p>
            <a:r>
              <a:rPr lang="ru-RU" dirty="0"/>
              <a:t>техническое заключение) передаются в орган по сертификации, который проводит их независимую экспертизу. </a:t>
            </a:r>
          </a:p>
          <a:p>
            <a:r>
              <a:rPr lang="ru-RU" dirty="0"/>
              <a:t>Взаимодействие участников системы сертификации ФСТЭК России представлены на рисунках 1, 2. </a:t>
            </a:r>
          </a:p>
        </p:txBody>
      </p:sp>
      <p:pic>
        <p:nvPicPr>
          <p:cNvPr id="6" name="Рисунок 5">
            <a:extLst>
              <a:ext uri="{FF2B5EF4-FFF2-40B4-BE49-F238E27FC236}">
                <a16:creationId xmlns:a16="http://schemas.microsoft.com/office/drawing/2014/main" id="{7F2D3AF6-A648-4E40-BF6B-C548AB386211}"/>
              </a:ext>
            </a:extLst>
          </p:cNvPr>
          <p:cNvPicPr>
            <a:picLocks noChangeAspect="1"/>
          </p:cNvPicPr>
          <p:nvPr/>
        </p:nvPicPr>
        <p:blipFill>
          <a:blip r:embed="rId2"/>
          <a:stretch>
            <a:fillRect/>
          </a:stretch>
        </p:blipFill>
        <p:spPr>
          <a:xfrm>
            <a:off x="6494107" y="527614"/>
            <a:ext cx="5631397" cy="4669538"/>
          </a:xfrm>
          <a:prstGeom prst="rect">
            <a:avLst/>
          </a:prstGeom>
        </p:spPr>
      </p:pic>
    </p:spTree>
    <p:extLst>
      <p:ext uri="{BB962C8B-B14F-4D97-AF65-F5344CB8AC3E}">
        <p14:creationId xmlns:p14="http://schemas.microsoft.com/office/powerpoint/2010/main" val="3598974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ABAC0F07-EE8F-4442-9C32-7F797AE8B58C}"/>
              </a:ext>
            </a:extLst>
          </p:cNvPr>
          <p:cNvPicPr>
            <a:picLocks noChangeAspect="1"/>
          </p:cNvPicPr>
          <p:nvPr/>
        </p:nvPicPr>
        <p:blipFill>
          <a:blip r:embed="rId2"/>
          <a:stretch>
            <a:fillRect/>
          </a:stretch>
        </p:blipFill>
        <p:spPr>
          <a:xfrm>
            <a:off x="1844774" y="122987"/>
            <a:ext cx="8252360" cy="5085184"/>
          </a:xfrm>
          <a:prstGeom prst="rect">
            <a:avLst/>
          </a:prstGeom>
        </p:spPr>
      </p:pic>
      <p:sp>
        <p:nvSpPr>
          <p:cNvPr id="5" name="Прямоугольник 4">
            <a:extLst>
              <a:ext uri="{FF2B5EF4-FFF2-40B4-BE49-F238E27FC236}">
                <a16:creationId xmlns:a16="http://schemas.microsoft.com/office/drawing/2014/main" id="{44F30FDA-7CD2-4B81-B181-CAD1BF4C8F8F}"/>
              </a:ext>
            </a:extLst>
          </p:cNvPr>
          <p:cNvSpPr/>
          <p:nvPr/>
        </p:nvSpPr>
        <p:spPr>
          <a:xfrm>
            <a:off x="318796" y="5348071"/>
            <a:ext cx="11554408" cy="1200329"/>
          </a:xfrm>
          <a:prstGeom prst="rect">
            <a:avLst/>
          </a:prstGeom>
        </p:spPr>
        <p:txBody>
          <a:bodyPr wrap="square">
            <a:spAutoFit/>
          </a:bodyPr>
          <a:lstStyle/>
          <a:p>
            <a:pPr algn="just"/>
            <a:r>
              <a:rPr lang="ru-RU" dirty="0"/>
              <a:t>Федеральный орган по сертификации на основании положительного технического заключения органа по сертификации оформляет сертификат соответствия. В случае выявления каких-либо несоответствий федеральный </a:t>
            </a:r>
          </a:p>
          <a:p>
            <a:pPr algn="just"/>
            <a:r>
              <a:rPr lang="ru-RU" dirty="0"/>
              <a:t>орган может провести дополнительную экспертизу с привлечением экспертов из различных аккредитованных лабораторий и органов по сертификации. </a:t>
            </a:r>
          </a:p>
        </p:txBody>
      </p:sp>
    </p:spTree>
    <p:extLst>
      <p:ext uri="{BB962C8B-B14F-4D97-AF65-F5344CB8AC3E}">
        <p14:creationId xmlns:p14="http://schemas.microsoft.com/office/powerpoint/2010/main" val="55610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CCA12F8B-E3E0-4A43-BFBE-F804131D7A82}"/>
              </a:ext>
            </a:extLst>
          </p:cNvPr>
          <p:cNvSpPr/>
          <p:nvPr/>
        </p:nvSpPr>
        <p:spPr>
          <a:xfrm>
            <a:off x="503852" y="205218"/>
            <a:ext cx="11336694" cy="3139321"/>
          </a:xfrm>
          <a:prstGeom prst="rect">
            <a:avLst/>
          </a:prstGeom>
        </p:spPr>
        <p:txBody>
          <a:bodyPr wrap="square">
            <a:spAutoFit/>
          </a:bodyPr>
          <a:lstStyle/>
          <a:p>
            <a:pPr algn="ctr"/>
            <a:r>
              <a:rPr lang="ru-RU" b="1" dirty="0"/>
              <a:t>1.3. Схемы сертификации</a:t>
            </a:r>
          </a:p>
          <a:p>
            <a:pPr algn="ctr"/>
            <a:r>
              <a:rPr lang="ru-RU" dirty="0"/>
              <a:t> </a:t>
            </a:r>
          </a:p>
          <a:p>
            <a:pPr algn="just"/>
            <a:r>
              <a:rPr lang="ru-RU" dirty="0"/>
              <a:t>Основными схемами проведения сертификации средств защиты информации являются: </a:t>
            </a:r>
          </a:p>
          <a:p>
            <a:pPr algn="just"/>
            <a:r>
              <a:rPr lang="ru-RU" dirty="0"/>
              <a:t>1. </a:t>
            </a:r>
            <a:r>
              <a:rPr lang="ru-RU" b="1" dirty="0"/>
              <a:t>Для</a:t>
            </a:r>
            <a:r>
              <a:rPr lang="ru-RU" dirty="0"/>
              <a:t> </a:t>
            </a:r>
            <a:r>
              <a:rPr lang="ru-RU" b="1" dirty="0"/>
              <a:t>единичных образцов </a:t>
            </a:r>
            <a:r>
              <a:rPr lang="ru-RU" dirty="0"/>
              <a:t>средств защиты информации – проведение испытаний этих образцов на соответствие требованиям по защите информации; </a:t>
            </a:r>
          </a:p>
          <a:p>
            <a:pPr algn="just"/>
            <a:r>
              <a:rPr lang="ru-RU" dirty="0"/>
              <a:t>2. </a:t>
            </a:r>
            <a:r>
              <a:rPr lang="ru-RU" b="1" dirty="0"/>
              <a:t>Для серийного производства</a:t>
            </a:r>
            <a:r>
              <a:rPr lang="ru-RU" dirty="0"/>
              <a:t> средств защиты информации – проведение типовых испытаний образцов средств защиты информации на соответствие требованиям по защите информации и последующий инспекционный </a:t>
            </a:r>
          </a:p>
          <a:p>
            <a:pPr algn="just"/>
            <a:r>
              <a:rPr lang="ru-RU" dirty="0"/>
              <a:t>контроль за стабильностью характеристик сертифицированных средств защиты информации, определяющих выполнение этих требований. Кроме того, допускается предварительная проверка производства по специально разработанной программе. </a:t>
            </a:r>
          </a:p>
        </p:txBody>
      </p:sp>
      <p:sp>
        <p:nvSpPr>
          <p:cNvPr id="5" name="Прямоугольник 4">
            <a:extLst>
              <a:ext uri="{FF2B5EF4-FFF2-40B4-BE49-F238E27FC236}">
                <a16:creationId xmlns:a16="http://schemas.microsoft.com/office/drawing/2014/main" id="{53A10A4F-5625-4EEA-86AA-8439C9DD5914}"/>
              </a:ext>
            </a:extLst>
          </p:cNvPr>
          <p:cNvSpPr/>
          <p:nvPr/>
        </p:nvSpPr>
        <p:spPr>
          <a:xfrm>
            <a:off x="503852" y="3244334"/>
            <a:ext cx="11467322" cy="2585323"/>
          </a:xfrm>
          <a:prstGeom prst="rect">
            <a:avLst/>
          </a:prstGeom>
        </p:spPr>
        <p:txBody>
          <a:bodyPr wrap="square">
            <a:spAutoFit/>
          </a:bodyPr>
          <a:lstStyle/>
          <a:p>
            <a:pPr algn="just"/>
            <a:r>
              <a:rPr lang="ru-RU" dirty="0"/>
              <a:t>Максимальный срок действия сертификата не может превышать пяти лет. </a:t>
            </a:r>
          </a:p>
          <a:p>
            <a:pPr algn="just"/>
            <a:r>
              <a:rPr lang="ru-RU" dirty="0"/>
              <a:t>Сертификационные испытания можно классифицировать по методу тестирования: </a:t>
            </a:r>
          </a:p>
          <a:p>
            <a:pPr algn="just"/>
            <a:r>
              <a:rPr lang="ru-RU" dirty="0"/>
              <a:t>  – функциональное тестирование продукта или системы по методу "черного ящика"; </a:t>
            </a:r>
          </a:p>
          <a:p>
            <a:pPr algn="just"/>
            <a:r>
              <a:rPr lang="ru-RU" dirty="0"/>
              <a:t>  – структурное тестирование исходного кода ПО. </a:t>
            </a:r>
          </a:p>
          <a:p>
            <a:pPr algn="just"/>
            <a:r>
              <a:rPr lang="ru-RU" dirty="0"/>
              <a:t>В первом случае при испытаниях используются: </a:t>
            </a:r>
          </a:p>
          <a:p>
            <a:pPr algn="just"/>
            <a:r>
              <a:rPr lang="ru-RU" dirty="0"/>
              <a:t>  – традиционные нормативные документы (например, руководящие документы </a:t>
            </a:r>
            <a:r>
              <a:rPr lang="ru-RU" dirty="0" err="1"/>
              <a:t>Гостехкомисии</a:t>
            </a:r>
            <a:r>
              <a:rPr lang="ru-RU" dirty="0"/>
              <a:t> России); </a:t>
            </a:r>
          </a:p>
          <a:p>
            <a:pPr algn="just"/>
            <a:r>
              <a:rPr lang="ru-RU" dirty="0"/>
              <a:t>  – документация (например, ТУ); </a:t>
            </a:r>
          </a:p>
          <a:p>
            <a:pPr algn="just"/>
            <a:r>
              <a:rPr lang="ru-RU" dirty="0"/>
              <a:t>  – задание по безопасности – документ, разрабатываемый в соответствии с </a:t>
            </a:r>
            <a:r>
              <a:rPr lang="ru-RU" dirty="0" err="1"/>
              <a:t>метастандартом</a:t>
            </a:r>
            <a:r>
              <a:rPr lang="ru-RU" dirty="0"/>
              <a:t> ГОСТ Р ИСО/МЭК 15408–1–...  </a:t>
            </a:r>
          </a:p>
        </p:txBody>
      </p:sp>
      <p:sp>
        <p:nvSpPr>
          <p:cNvPr id="7" name="Прямоугольник 6">
            <a:extLst>
              <a:ext uri="{FF2B5EF4-FFF2-40B4-BE49-F238E27FC236}">
                <a16:creationId xmlns:a16="http://schemas.microsoft.com/office/drawing/2014/main" id="{3C777806-2632-43CC-9D97-A9CDC6A4E44B}"/>
              </a:ext>
            </a:extLst>
          </p:cNvPr>
          <p:cNvSpPr/>
          <p:nvPr/>
        </p:nvSpPr>
        <p:spPr>
          <a:xfrm>
            <a:off x="503852" y="5729452"/>
            <a:ext cx="11336694" cy="923330"/>
          </a:xfrm>
          <a:prstGeom prst="rect">
            <a:avLst/>
          </a:prstGeom>
        </p:spPr>
        <p:txBody>
          <a:bodyPr wrap="square">
            <a:spAutoFit/>
          </a:bodyPr>
          <a:lstStyle/>
          <a:p>
            <a:pPr algn="just"/>
            <a:r>
              <a:rPr lang="ru-RU" dirty="0"/>
              <a:t>Особенность структурного тестирования состоит в том, что оно проводится в форме статического и динамического анализа исходного кода программ и касается только вопросов внутренней безопасности продукта (контроля отсутствия </a:t>
            </a:r>
            <a:r>
              <a:rPr lang="ru-RU" dirty="0" err="1"/>
              <a:t>недекларированных</a:t>
            </a:r>
            <a:r>
              <a:rPr lang="ru-RU" dirty="0"/>
              <a:t> возможностей (НДВ)). </a:t>
            </a:r>
          </a:p>
        </p:txBody>
      </p:sp>
    </p:spTree>
    <p:extLst>
      <p:ext uri="{BB962C8B-B14F-4D97-AF65-F5344CB8AC3E}">
        <p14:creationId xmlns:p14="http://schemas.microsoft.com/office/powerpoint/2010/main" val="311834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41CC81C-1C81-477F-81F5-5BAB5FC9031C}"/>
              </a:ext>
            </a:extLst>
          </p:cNvPr>
          <p:cNvSpPr/>
          <p:nvPr/>
        </p:nvSpPr>
        <p:spPr>
          <a:xfrm>
            <a:off x="576942" y="750199"/>
            <a:ext cx="11038115" cy="3416320"/>
          </a:xfrm>
          <a:prstGeom prst="rect">
            <a:avLst/>
          </a:prstGeom>
        </p:spPr>
        <p:txBody>
          <a:bodyPr wrap="square">
            <a:spAutoFit/>
          </a:bodyPr>
          <a:lstStyle/>
          <a:p>
            <a:pPr algn="just"/>
            <a:r>
              <a:rPr lang="ru-RU" dirty="0"/>
              <a:t>Документом, подтверждающим положительные результаты сертификационных испытаний, является сертификат соответствия, в котором указаны самые важные моменты: идентификационные характеристики, на соответствие каким документам проведены испытания, срок действия, документ (обычно технические условия (ТУ) или формуляр), в котором определены ограничения на использование СЗИ и зафиксированы контрольные суммы и др. </a:t>
            </a:r>
          </a:p>
          <a:p>
            <a:pPr algn="just"/>
            <a:r>
              <a:rPr lang="ru-RU" dirty="0"/>
              <a:t>Перечень аккредитованных испытательных лабораторий ФСТЭК России и ФСБ России, аккредитованных органов по сертификации ФСТЭК, открытые реестры сертифицированных СЗИ, правовые акты и нормативно-</a:t>
            </a:r>
          </a:p>
          <a:p>
            <a:pPr algn="just"/>
            <a:r>
              <a:rPr lang="ru-RU" dirty="0"/>
              <a:t>методические документы ФСТЭК и ФСБ можно посмотреть на веб-порталах указанных ведомств: </a:t>
            </a:r>
            <a:r>
              <a:rPr lang="ru-RU" b="1" dirty="0"/>
              <a:t>www.fstec.ru </a:t>
            </a:r>
            <a:r>
              <a:rPr lang="ru-RU" dirty="0"/>
              <a:t>и </a:t>
            </a:r>
            <a:r>
              <a:rPr lang="ru-RU" b="1" dirty="0"/>
              <a:t>clsz.fsb.ru</a:t>
            </a:r>
            <a:r>
              <a:rPr lang="ru-RU" dirty="0"/>
              <a:t>. Требования к сертификации определены федеральными законами, постановлениями Правительства, стандартами и кодексами, а требования к проверкам (сертификационным испытаниям, инженерным или тематическим исследованиям) определены в нормативных документах или в соответствующей документации. </a:t>
            </a:r>
          </a:p>
        </p:txBody>
      </p:sp>
    </p:spTree>
    <p:extLst>
      <p:ext uri="{BB962C8B-B14F-4D97-AF65-F5344CB8AC3E}">
        <p14:creationId xmlns:p14="http://schemas.microsoft.com/office/powerpoint/2010/main" val="3196031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1720B7D-8CC5-49CC-91E6-0AC3AAB9B004}"/>
              </a:ext>
            </a:extLst>
          </p:cNvPr>
          <p:cNvSpPr/>
          <p:nvPr/>
        </p:nvSpPr>
        <p:spPr>
          <a:xfrm>
            <a:off x="693575" y="612844"/>
            <a:ext cx="11016343" cy="5632311"/>
          </a:xfrm>
          <a:prstGeom prst="rect">
            <a:avLst/>
          </a:prstGeom>
        </p:spPr>
        <p:txBody>
          <a:bodyPr wrap="square">
            <a:spAutoFit/>
          </a:bodyPr>
          <a:lstStyle/>
          <a:p>
            <a:pPr algn="ctr"/>
            <a:r>
              <a:rPr lang="ru-RU" b="1" dirty="0"/>
              <a:t>2. Нормативные, руководящие, нормативно-методические и методические документы </a:t>
            </a:r>
          </a:p>
          <a:p>
            <a:pPr algn="ctr"/>
            <a:r>
              <a:rPr lang="ru-RU" b="1" dirty="0"/>
              <a:t>ФСТЭК России и ФСБ России </a:t>
            </a:r>
          </a:p>
          <a:p>
            <a:pPr algn="just"/>
            <a:endParaRPr lang="ru-RU" dirty="0"/>
          </a:p>
          <a:p>
            <a:pPr algn="just"/>
            <a:r>
              <a:rPr lang="ru-RU" dirty="0"/>
              <a:t>Законодательные и правовые требования определяют, когда сертификация необходима, а также ответственность за несоблюдение этих требований. </a:t>
            </a:r>
          </a:p>
          <a:p>
            <a:pPr algn="just"/>
            <a:r>
              <a:rPr lang="ru-RU" dirty="0"/>
              <a:t>При определении обязательности сертификации СЗИ удобно провести классификацию защищаемого информационного ресурса и объектов информатизации. В качестве признаков классификации информационного ресурса выделяют два: принадлежность к государственному информационному ресурсу и уровень ограниченности доступа. Для государственного информационного ресурса требования устанавливает и контролирует сам собственник (государство). В других случаях могут быть неоднозначности. При идентификации уровня ограниченности доступа выделяют: </a:t>
            </a:r>
          </a:p>
          <a:p>
            <a:pPr algn="just"/>
            <a:r>
              <a:rPr lang="ru-RU" dirty="0"/>
              <a:t>– государственную тайну; </a:t>
            </a:r>
          </a:p>
          <a:p>
            <a:pPr algn="just"/>
            <a:r>
              <a:rPr lang="ru-RU" dirty="0"/>
              <a:t>– личную и семейную тайны (персональные данные); </a:t>
            </a:r>
          </a:p>
          <a:p>
            <a:pPr algn="just"/>
            <a:r>
              <a:rPr lang="ru-RU" dirty="0"/>
              <a:t>– другие виды тайн, не отнесенные к государственной тайне и персональным данным; </a:t>
            </a:r>
          </a:p>
          <a:p>
            <a:pPr algn="just"/>
            <a:r>
              <a:rPr lang="ru-RU" dirty="0"/>
              <a:t>– открытую общедоступную информацию. </a:t>
            </a:r>
          </a:p>
          <a:p>
            <a:pPr algn="just"/>
            <a:r>
              <a:rPr lang="ru-RU" dirty="0"/>
              <a:t>В случае, когда говорят об информации ограниченного доступа, не отнесенной к государственной тайне, ее исторически часто называют информацией конфиденциального характера или просто конфиденциальной информацией. </a:t>
            </a:r>
          </a:p>
          <a:p>
            <a:pPr algn="just"/>
            <a:r>
              <a:rPr lang="ru-RU" dirty="0"/>
              <a:t>Дополнительно могут быть определены требования к системам обработки информации, независимо от классификации обрабатываемой информации. </a:t>
            </a:r>
          </a:p>
        </p:txBody>
      </p:sp>
    </p:spTree>
    <p:extLst>
      <p:ext uri="{BB962C8B-B14F-4D97-AF65-F5344CB8AC3E}">
        <p14:creationId xmlns:p14="http://schemas.microsoft.com/office/powerpoint/2010/main" val="2202770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80555995-516D-433C-BFD8-745CAF57A8AF}"/>
              </a:ext>
            </a:extLst>
          </p:cNvPr>
          <p:cNvSpPr/>
          <p:nvPr/>
        </p:nvSpPr>
        <p:spPr>
          <a:xfrm>
            <a:off x="783771" y="377548"/>
            <a:ext cx="10832841" cy="2862322"/>
          </a:xfrm>
          <a:prstGeom prst="rect">
            <a:avLst/>
          </a:prstGeom>
        </p:spPr>
        <p:txBody>
          <a:bodyPr wrap="square">
            <a:spAutoFit/>
          </a:bodyPr>
          <a:lstStyle/>
          <a:p>
            <a:pPr algn="ctr"/>
            <a:r>
              <a:rPr lang="ru-RU" b="1" dirty="0"/>
              <a:t>2.1. Основания для обязательной сертификации средств защиты информации</a:t>
            </a:r>
          </a:p>
          <a:p>
            <a:pPr algn="ctr"/>
            <a:r>
              <a:rPr lang="ru-RU" b="1" dirty="0"/>
              <a:t> </a:t>
            </a:r>
          </a:p>
          <a:p>
            <a:pPr algn="just"/>
            <a:r>
              <a:rPr lang="ru-RU" dirty="0"/>
              <a:t>Основные случаи, когда сертификации СЗИ в нашей стране обязательна: </a:t>
            </a:r>
          </a:p>
          <a:p>
            <a:pPr algn="just"/>
            <a:r>
              <a:rPr lang="ru-RU" dirty="0"/>
              <a:t>  – защищаемая информация составляет сведения, отнесенные к государственной тайне; </a:t>
            </a:r>
          </a:p>
          <a:p>
            <a:pPr algn="just"/>
            <a:r>
              <a:rPr lang="ru-RU" dirty="0"/>
              <a:t>  – защищаемая информация ограниченного доступа, но не отнесенная к государственной тайне, при условии, что она относится к государственному информационному ресурсу; </a:t>
            </a:r>
          </a:p>
          <a:p>
            <a:pPr algn="just"/>
            <a:r>
              <a:rPr lang="ru-RU" dirty="0"/>
              <a:t>  – защищаемая информация относится к персональным данным и составляет личную и семейную тайну;  </a:t>
            </a:r>
          </a:p>
          <a:p>
            <a:pPr algn="just"/>
            <a:r>
              <a:rPr lang="ru-RU" dirty="0"/>
              <a:t>  – к защите объектов информатизации (систем, комплексов) определены требования по оценке соответствия независимо от видов тайн. </a:t>
            </a:r>
          </a:p>
          <a:p>
            <a:pPr algn="just"/>
            <a:r>
              <a:rPr lang="ru-RU" dirty="0"/>
              <a:t>Основания для требований по сертификации СЗИ представлены в таблице 2. </a:t>
            </a:r>
          </a:p>
        </p:txBody>
      </p:sp>
      <p:pic>
        <p:nvPicPr>
          <p:cNvPr id="5" name="Рисунок 4">
            <a:extLst>
              <a:ext uri="{FF2B5EF4-FFF2-40B4-BE49-F238E27FC236}">
                <a16:creationId xmlns:a16="http://schemas.microsoft.com/office/drawing/2014/main" id="{524FDD12-2262-4AB0-99C5-B5F0066216AC}"/>
              </a:ext>
            </a:extLst>
          </p:cNvPr>
          <p:cNvPicPr>
            <a:picLocks noChangeAspect="1"/>
          </p:cNvPicPr>
          <p:nvPr/>
        </p:nvPicPr>
        <p:blipFill>
          <a:blip r:embed="rId2"/>
          <a:stretch>
            <a:fillRect/>
          </a:stretch>
        </p:blipFill>
        <p:spPr>
          <a:xfrm>
            <a:off x="2143125" y="3239870"/>
            <a:ext cx="7905750" cy="3552825"/>
          </a:xfrm>
          <a:prstGeom prst="rect">
            <a:avLst/>
          </a:prstGeom>
        </p:spPr>
      </p:pic>
    </p:spTree>
    <p:extLst>
      <p:ext uri="{BB962C8B-B14F-4D97-AF65-F5344CB8AC3E}">
        <p14:creationId xmlns:p14="http://schemas.microsoft.com/office/powerpoint/2010/main" val="76443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429F689-0B80-4EC5-949F-40A4A260AC08}"/>
              </a:ext>
            </a:extLst>
          </p:cNvPr>
          <p:cNvSpPr/>
          <p:nvPr/>
        </p:nvSpPr>
        <p:spPr>
          <a:xfrm>
            <a:off x="323462" y="201411"/>
            <a:ext cx="11255828" cy="1754326"/>
          </a:xfrm>
          <a:prstGeom prst="rect">
            <a:avLst/>
          </a:prstGeom>
        </p:spPr>
        <p:txBody>
          <a:bodyPr wrap="square">
            <a:spAutoFit/>
          </a:bodyPr>
          <a:lstStyle/>
          <a:p>
            <a:pPr algn="just"/>
            <a:r>
              <a:rPr lang="ru-RU" dirty="0"/>
              <a:t>В случае защиты государственной тайны требования по обязательной сертификации СЗИ определены в Законе РФ "О государственной тайне" 1993 г. № 5485-I, Постановлении Правительства РФ 1995 г. № 608 [5] и в других документах. </a:t>
            </a:r>
          </a:p>
          <a:p>
            <a:pPr algn="just"/>
            <a:r>
              <a:rPr lang="ru-RU" dirty="0"/>
              <a:t>Требования по сертификации средств защиты информации конфиденциального характера в государственных организациях определены в Постановлении Правительства РФ 2010 г. № 330 (п.6), а также в нормативных документах ФСБ России и ФСТЭК России. </a:t>
            </a:r>
          </a:p>
        </p:txBody>
      </p:sp>
      <p:sp>
        <p:nvSpPr>
          <p:cNvPr id="5" name="Прямоугольник 4">
            <a:extLst>
              <a:ext uri="{FF2B5EF4-FFF2-40B4-BE49-F238E27FC236}">
                <a16:creationId xmlns:a16="http://schemas.microsoft.com/office/drawing/2014/main" id="{42F82C3F-6B24-4346-A5C1-F18A41D318F0}"/>
              </a:ext>
            </a:extLst>
          </p:cNvPr>
          <p:cNvSpPr/>
          <p:nvPr/>
        </p:nvSpPr>
        <p:spPr>
          <a:xfrm>
            <a:off x="323462" y="1955737"/>
            <a:ext cx="11414448" cy="3416320"/>
          </a:xfrm>
          <a:prstGeom prst="rect">
            <a:avLst/>
          </a:prstGeom>
        </p:spPr>
        <p:txBody>
          <a:bodyPr wrap="square">
            <a:spAutoFit/>
          </a:bodyPr>
          <a:lstStyle/>
          <a:p>
            <a:pPr algn="just"/>
            <a:r>
              <a:rPr lang="ru-RU" dirty="0"/>
              <a:t>Требования по сертификации средств защиты персональных данных прямо вытекают из Постановления Правительства РФ 2010 г. № 330 (п.6) и косвенно из Постановления Правительства РФ 2012 г. № 1119, а также </a:t>
            </a:r>
          </a:p>
          <a:p>
            <a:pPr algn="just"/>
            <a:r>
              <a:rPr lang="ru-RU" dirty="0"/>
              <a:t>регламентируются нормативными документам ФСБ России и ФСТЭК России. </a:t>
            </a:r>
          </a:p>
          <a:p>
            <a:pPr algn="just"/>
            <a:r>
              <a:rPr lang="ru-RU" dirty="0"/>
              <a:t>В остальных случаях необходимо руководствоваться нормативными требованиями к специфическим объектам. Примерами таких объектов являются:  </a:t>
            </a:r>
          </a:p>
          <a:p>
            <a:pPr algn="just"/>
            <a:r>
              <a:rPr lang="ru-RU" dirty="0"/>
              <a:t>  – информационные системы критически важных объектов; </a:t>
            </a:r>
          </a:p>
          <a:p>
            <a:pPr algn="just"/>
            <a:r>
              <a:rPr lang="ru-RU" dirty="0"/>
              <a:t>  – автоматизированные системы управления технологическим процессом; </a:t>
            </a:r>
          </a:p>
          <a:p>
            <a:pPr algn="just"/>
            <a:r>
              <a:rPr lang="ru-RU" dirty="0"/>
              <a:t>  – системы управления экологически опасными производствами, объектами, имеющими важное оборонное или экономическое значение и влияющими на безопасность государства; </a:t>
            </a:r>
          </a:p>
          <a:p>
            <a:pPr algn="just"/>
            <a:r>
              <a:rPr lang="ru-RU" dirty="0"/>
              <a:t>  – федеральные государственные информационные системы общего пользования; </a:t>
            </a:r>
          </a:p>
          <a:p>
            <a:pPr algn="just"/>
            <a:r>
              <a:rPr lang="ru-RU" dirty="0"/>
              <a:t>  – автоматизированные системы систем вооружений; </a:t>
            </a:r>
          </a:p>
          <a:p>
            <a:pPr algn="just"/>
            <a:r>
              <a:rPr lang="ru-RU" dirty="0"/>
              <a:t>  – игровые автоматы и др. </a:t>
            </a:r>
          </a:p>
        </p:txBody>
      </p:sp>
    </p:spTree>
    <p:extLst>
      <p:ext uri="{BB962C8B-B14F-4D97-AF65-F5344CB8AC3E}">
        <p14:creationId xmlns:p14="http://schemas.microsoft.com/office/powerpoint/2010/main" val="160958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DEEC6-5397-4720-9E5B-18B0F12A9AD9}"/>
              </a:ext>
            </a:extLst>
          </p:cNvPr>
          <p:cNvSpPr>
            <a:spLocks noGrp="1"/>
          </p:cNvSpPr>
          <p:nvPr>
            <p:ph type="title"/>
          </p:nvPr>
        </p:nvSpPr>
        <p:spPr>
          <a:xfrm>
            <a:off x="1071465" y="206505"/>
            <a:ext cx="10515600" cy="1325563"/>
          </a:xfrm>
        </p:spPr>
        <p:txBody>
          <a:bodyPr>
            <a:normAutofit/>
          </a:bodyPr>
          <a:lstStyle/>
          <a:p>
            <a:pPr algn="ctr"/>
            <a:r>
              <a:rPr lang="ru-RU"/>
              <a:t>Учебные вопросы</a:t>
            </a:r>
            <a:endParaRPr lang="ru-RU" dirty="0"/>
          </a:p>
        </p:txBody>
      </p:sp>
      <p:sp>
        <p:nvSpPr>
          <p:cNvPr id="3" name="Прямоугольник 2">
            <a:extLst>
              <a:ext uri="{FF2B5EF4-FFF2-40B4-BE49-F238E27FC236}">
                <a16:creationId xmlns:a16="http://schemas.microsoft.com/office/drawing/2014/main" id="{A61DD764-D943-41FD-BD37-023C2ADD58F7}"/>
              </a:ext>
            </a:extLst>
          </p:cNvPr>
          <p:cNvSpPr/>
          <p:nvPr/>
        </p:nvSpPr>
        <p:spPr>
          <a:xfrm>
            <a:off x="541176" y="2732523"/>
            <a:ext cx="11560627" cy="1384995"/>
          </a:xfrm>
          <a:prstGeom prst="rect">
            <a:avLst/>
          </a:prstGeom>
        </p:spPr>
        <p:txBody>
          <a:bodyPr wrap="square">
            <a:spAutoFit/>
          </a:bodyPr>
          <a:lstStyle/>
          <a:p>
            <a:pPr marL="342900" indent="-342900">
              <a:buAutoNum type="arabicPeriod"/>
            </a:pPr>
            <a:r>
              <a:rPr lang="ru-RU" sz="2800" dirty="0"/>
              <a:t>Виды и системы сертификации </a:t>
            </a:r>
          </a:p>
          <a:p>
            <a:pPr marL="342900" indent="-342900">
              <a:buAutoNum type="arabicPeriod"/>
            </a:pPr>
            <a:r>
              <a:rPr lang="ru-RU" sz="2800" dirty="0"/>
              <a:t> Нормативные, руководящие, нормативно-методические и методические документы ФСТЭК России и ФСБ России </a:t>
            </a:r>
          </a:p>
        </p:txBody>
      </p:sp>
    </p:spTree>
    <p:extLst>
      <p:ext uri="{BB962C8B-B14F-4D97-AF65-F5344CB8AC3E}">
        <p14:creationId xmlns:p14="http://schemas.microsoft.com/office/powerpoint/2010/main" val="929143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D093D49-96EF-424D-B3A1-84EFB430B146}"/>
              </a:ext>
            </a:extLst>
          </p:cNvPr>
          <p:cNvSpPr/>
          <p:nvPr/>
        </p:nvSpPr>
        <p:spPr>
          <a:xfrm>
            <a:off x="388776" y="266152"/>
            <a:ext cx="11414448" cy="1754326"/>
          </a:xfrm>
          <a:prstGeom prst="rect">
            <a:avLst/>
          </a:prstGeom>
        </p:spPr>
        <p:txBody>
          <a:bodyPr wrap="square">
            <a:spAutoFit/>
          </a:bodyPr>
          <a:lstStyle/>
          <a:p>
            <a:pPr algn="just"/>
            <a:r>
              <a:rPr lang="ru-RU" dirty="0"/>
              <a:t>С практической точки зрения обязательность сертификации СЗИ диктуется обычно двумя обстоятельствами. Первое связано с требованиями заказчика, который формулирует их к разработке, поставке, внедрению защищенной информационной системы. Например, в техническом задании или техническом проекте на ОКР (и дальнейшего авторского надзора или техподдержки) весьма красиво указать ГОСТ Р 51583–2014 "Защита информации. Порядок создания автоматизированных систем в защищенном исполнении. Общие положения". Согласно пункту 4.15 этого стандарта необходим сертификат соответствия. </a:t>
            </a:r>
          </a:p>
        </p:txBody>
      </p:sp>
      <p:sp>
        <p:nvSpPr>
          <p:cNvPr id="5" name="Прямоугольник 4">
            <a:extLst>
              <a:ext uri="{FF2B5EF4-FFF2-40B4-BE49-F238E27FC236}">
                <a16:creationId xmlns:a16="http://schemas.microsoft.com/office/drawing/2014/main" id="{BB483276-179C-4567-8A04-7B7EC07FBCD3}"/>
              </a:ext>
            </a:extLst>
          </p:cNvPr>
          <p:cNvSpPr/>
          <p:nvPr/>
        </p:nvSpPr>
        <p:spPr>
          <a:xfrm>
            <a:off x="388776" y="2196027"/>
            <a:ext cx="4416489" cy="3970318"/>
          </a:xfrm>
          <a:prstGeom prst="rect">
            <a:avLst/>
          </a:prstGeom>
        </p:spPr>
        <p:txBody>
          <a:bodyPr wrap="square">
            <a:spAutoFit/>
          </a:bodyPr>
          <a:lstStyle/>
          <a:p>
            <a:pPr algn="just"/>
            <a:r>
              <a:rPr lang="ru-RU" dirty="0"/>
              <a:t>Другой случай связан с необходимостью быть уверенным в защищенности объекта с формальной точки зрения, когда требуется заполучить какой-нибудь официальный документ о подтверждении соответствия информационной системы требованиям российского законодательства. В настоящее время в области информационной безопасности таким документом является аттестат соответствия. Никто не выпишет такой аттестат без сертифицированных СЗИ. Основания для сертификации СЗИ изложены в таблице 3. </a:t>
            </a:r>
          </a:p>
        </p:txBody>
      </p:sp>
      <p:pic>
        <p:nvPicPr>
          <p:cNvPr id="6" name="Рисунок 5">
            <a:extLst>
              <a:ext uri="{FF2B5EF4-FFF2-40B4-BE49-F238E27FC236}">
                <a16:creationId xmlns:a16="http://schemas.microsoft.com/office/drawing/2014/main" id="{6B32B543-7EC2-41F7-8825-868C844CF4E2}"/>
              </a:ext>
            </a:extLst>
          </p:cNvPr>
          <p:cNvPicPr>
            <a:picLocks noChangeAspect="1"/>
          </p:cNvPicPr>
          <p:nvPr/>
        </p:nvPicPr>
        <p:blipFill>
          <a:blip r:embed="rId2"/>
          <a:stretch>
            <a:fillRect/>
          </a:stretch>
        </p:blipFill>
        <p:spPr>
          <a:xfrm>
            <a:off x="4707072" y="2020477"/>
            <a:ext cx="7096151" cy="4385933"/>
          </a:xfrm>
          <a:prstGeom prst="rect">
            <a:avLst/>
          </a:prstGeom>
        </p:spPr>
      </p:pic>
    </p:spTree>
    <p:extLst>
      <p:ext uri="{BB962C8B-B14F-4D97-AF65-F5344CB8AC3E}">
        <p14:creationId xmlns:p14="http://schemas.microsoft.com/office/powerpoint/2010/main" val="1867468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8E73E7E0-54F3-4014-8D7B-34FF3273D8CE}"/>
              </a:ext>
            </a:extLst>
          </p:cNvPr>
          <p:cNvPicPr>
            <a:picLocks noChangeAspect="1"/>
          </p:cNvPicPr>
          <p:nvPr/>
        </p:nvPicPr>
        <p:blipFill>
          <a:blip r:embed="rId2"/>
          <a:stretch>
            <a:fillRect/>
          </a:stretch>
        </p:blipFill>
        <p:spPr>
          <a:xfrm>
            <a:off x="2523056" y="219075"/>
            <a:ext cx="7705725" cy="6419850"/>
          </a:xfrm>
          <a:prstGeom prst="rect">
            <a:avLst/>
          </a:prstGeom>
        </p:spPr>
      </p:pic>
    </p:spTree>
    <p:extLst>
      <p:ext uri="{BB962C8B-B14F-4D97-AF65-F5344CB8AC3E}">
        <p14:creationId xmlns:p14="http://schemas.microsoft.com/office/powerpoint/2010/main" val="817142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8E30E34-9593-4095-A064-B66AAD2E3E4E}"/>
              </a:ext>
            </a:extLst>
          </p:cNvPr>
          <p:cNvSpPr/>
          <p:nvPr/>
        </p:nvSpPr>
        <p:spPr>
          <a:xfrm>
            <a:off x="503853" y="276744"/>
            <a:ext cx="11187403" cy="3693319"/>
          </a:xfrm>
          <a:prstGeom prst="rect">
            <a:avLst/>
          </a:prstGeom>
        </p:spPr>
        <p:txBody>
          <a:bodyPr wrap="square">
            <a:spAutoFit/>
          </a:bodyPr>
          <a:lstStyle/>
          <a:p>
            <a:pPr algn="just"/>
            <a:r>
              <a:rPr lang="ru-RU" dirty="0"/>
              <a:t>Согласно Закону № 152-ФЗ "О персональных данных" лица, виновные в нарушении требований закона, несут гражданскую, уголовную, административную, дисциплинарную и иную предусмотренную законодательством Российской Федерации ответственность. То же самое можно сказать и про использование несертифицированных СЗИ. Что касается административных нарушений в области защиты информации, то следует в первую очередь отметить Главу 13 действующего Кодекса Российской Федерации об административных правонарушениях (КоАП), в котором весьма интересны для изучения следующие статьи: </a:t>
            </a:r>
          </a:p>
          <a:p>
            <a:pPr algn="just"/>
            <a:r>
              <a:rPr lang="ru-RU" dirty="0"/>
              <a:t>– статья 13.6. Использование несертифицированных средств связи либо предоставление несертифицированных услуг связи; </a:t>
            </a:r>
          </a:p>
          <a:p>
            <a:pPr algn="just"/>
            <a:r>
              <a:rPr lang="ru-RU" dirty="0"/>
              <a:t>– статья 13.12. Нарушение правил защиты информации; </a:t>
            </a:r>
          </a:p>
          <a:p>
            <a:pPr algn="just"/>
            <a:r>
              <a:rPr lang="ru-RU" dirty="0"/>
              <a:t>– статья 13.13. Незаконная деятельность в области защиты информации. </a:t>
            </a:r>
          </a:p>
          <a:p>
            <a:pPr algn="just"/>
            <a:r>
              <a:rPr lang="ru-RU" dirty="0"/>
              <a:t>Так, в статье 13.12 определены административные штрафы для случая использования несертифицированных СЗИ, включая конфискацию СЗИ, а при отягчающих обстоятельствах и высшую меру административного наказания - приостановление деятельности. </a:t>
            </a:r>
          </a:p>
        </p:txBody>
      </p:sp>
    </p:spTree>
    <p:extLst>
      <p:ext uri="{BB962C8B-B14F-4D97-AF65-F5344CB8AC3E}">
        <p14:creationId xmlns:p14="http://schemas.microsoft.com/office/powerpoint/2010/main" val="1396022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69DB738-7EAD-4293-80C4-5B2601702857}"/>
              </a:ext>
            </a:extLst>
          </p:cNvPr>
          <p:cNvSpPr/>
          <p:nvPr/>
        </p:nvSpPr>
        <p:spPr>
          <a:xfrm>
            <a:off x="454089" y="2839054"/>
            <a:ext cx="11405119" cy="1754326"/>
          </a:xfrm>
          <a:prstGeom prst="rect">
            <a:avLst/>
          </a:prstGeom>
        </p:spPr>
        <p:txBody>
          <a:bodyPr wrap="square">
            <a:spAutoFit/>
          </a:bodyPr>
          <a:lstStyle/>
          <a:p>
            <a:pPr algn="just"/>
            <a:r>
              <a:rPr lang="ru-RU" b="1" dirty="0"/>
              <a:t>Отдельно следует назвать статью 171 (незаконное предпринимательство)</a:t>
            </a:r>
            <a:r>
              <a:rPr lang="ru-RU" dirty="0"/>
              <a:t>, касающуюся деятельности с нарушением обязательных лицензионных требований и условий при разработке, внедрении и сертификации СЗИ. </a:t>
            </a:r>
          </a:p>
          <a:p>
            <a:pPr algn="just"/>
            <a:r>
              <a:rPr lang="ru-RU" dirty="0"/>
              <a:t>Надо понимать, что ответственность за возникшие проблемы в области защиты информации, кроме органов по сертификации и испытательных лабораторий, возлагается также на владельца объекта информатизации, уполномоченного владельцем (по договору) лицо и разработчика. </a:t>
            </a:r>
          </a:p>
        </p:txBody>
      </p:sp>
      <p:sp>
        <p:nvSpPr>
          <p:cNvPr id="3" name="Прямоугольник 2">
            <a:extLst>
              <a:ext uri="{FF2B5EF4-FFF2-40B4-BE49-F238E27FC236}">
                <a16:creationId xmlns:a16="http://schemas.microsoft.com/office/drawing/2014/main" id="{2AD96D38-32E7-42AD-9F2D-EB4169B9328E}"/>
              </a:ext>
            </a:extLst>
          </p:cNvPr>
          <p:cNvSpPr/>
          <p:nvPr/>
        </p:nvSpPr>
        <p:spPr>
          <a:xfrm>
            <a:off x="454089" y="355080"/>
            <a:ext cx="11405119" cy="2308324"/>
          </a:xfrm>
          <a:prstGeom prst="rect">
            <a:avLst/>
          </a:prstGeom>
        </p:spPr>
        <p:txBody>
          <a:bodyPr wrap="square">
            <a:spAutoFit/>
          </a:bodyPr>
          <a:lstStyle/>
          <a:p>
            <a:pPr algn="just"/>
            <a:r>
              <a:rPr lang="ru-RU" dirty="0"/>
              <a:t>Уголовный кодекс РФ (УК РФ) вступает в силу, если внедрение и использование несертифицированных СЗИ квалифицируется как деяние, повлекшее некоторое преступление. Например, согласно статьи 274 УК РФ нарушение правил эксплуатации средств хранения, обработки или передачи охраняемой компьютерной информации, либо информационно-телекоммуникационных сетей и оконечного оборудования, а также правил доступа к информационно-телекоммуникационным сетям, повлекшее уничтожение, блокирование, модификацию либо копирование компьютерной информации может ограничить свободу на пять лет. Вопросы нарушения правил и условий, халатности, утраты, разглашения тайн при автоматизированной обработке в той или иной степени отражены в 19, 22, 24, 26-33 главах УК РФ. </a:t>
            </a:r>
          </a:p>
        </p:txBody>
      </p:sp>
    </p:spTree>
    <p:extLst>
      <p:ext uri="{BB962C8B-B14F-4D97-AF65-F5344CB8AC3E}">
        <p14:creationId xmlns:p14="http://schemas.microsoft.com/office/powerpoint/2010/main" val="84514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03B3151-BF73-4E3E-B654-078E1AB8D892}"/>
              </a:ext>
            </a:extLst>
          </p:cNvPr>
          <p:cNvSpPr/>
          <p:nvPr/>
        </p:nvSpPr>
        <p:spPr>
          <a:xfrm>
            <a:off x="612710" y="335845"/>
            <a:ext cx="10966580" cy="5909310"/>
          </a:xfrm>
          <a:prstGeom prst="rect">
            <a:avLst/>
          </a:prstGeom>
        </p:spPr>
        <p:txBody>
          <a:bodyPr wrap="square">
            <a:spAutoFit/>
          </a:bodyPr>
          <a:lstStyle/>
          <a:p>
            <a:pPr algn="ctr"/>
            <a:r>
              <a:rPr lang="ru-RU" b="1" dirty="0"/>
              <a:t>2.2. Требования к защите информационных систем общего пользования </a:t>
            </a:r>
          </a:p>
          <a:p>
            <a:endParaRPr lang="ru-RU" dirty="0"/>
          </a:p>
          <a:p>
            <a:pPr algn="just"/>
            <a:r>
              <a:rPr lang="ru-RU" dirty="0"/>
              <a:t>Несмотря на то, что информационный ресурс федеральных информационных систем общего пользования (порталов, оказывающих конституционные услуги) открытый и общедоступный, он подлежит защите сертифицированными средствами. Например, Постановлением Правительства РФ 2009 г. № 424 "Об особенностях подключения федеральных государственных информационных систем к информационно-телекоммуникационным сетям« определено, что при подключении таких систем к информационно-телекоммуникационным сетям, доступ к которым не ограничен (например, </a:t>
            </a:r>
            <a:r>
              <a:rPr lang="ru-RU" dirty="0" err="1"/>
              <a:t>метасеть</a:t>
            </a:r>
            <a:r>
              <a:rPr lang="ru-RU" dirty="0"/>
              <a:t> Интернет), необходимо использовать СЗИ, прошедшие оценку соответствия. Дополнительные требования к СЗИ определены совместным Приказом ФСБ России и ФСТЭК России 2010 г. №416/№484 "Об утверждении требований о защите информации, содержащихся в информационных системах общего пользования" [20] в зависимости от класса системы. Приказ обозначил два класса информационных систем общего пользования (ИСОП); </a:t>
            </a:r>
          </a:p>
          <a:p>
            <a:pPr algn="just"/>
            <a:r>
              <a:rPr lang="ru-RU" dirty="0"/>
              <a:t>– системы 1-го класса, к которым относятся ИСОП Правительства РФ и другие ИСОП, нарушение целостности и доступности информации, содержащейся в них, может привести к возникновению угроз безопасности страны; </a:t>
            </a:r>
          </a:p>
          <a:p>
            <a:pPr algn="just"/>
            <a:r>
              <a:rPr lang="ru-RU" dirty="0"/>
              <a:t>– системы 2-го класса, к которым относятся остальные все ИСОП. </a:t>
            </a:r>
          </a:p>
          <a:p>
            <a:pPr algn="just"/>
            <a:r>
              <a:rPr lang="ru-RU" dirty="0"/>
              <a:t>Решение об отнесении к классу ИСОП определяется руководителем соответствующего федерального органа исполнительной власти. Особенностью объединенного Приказа является введение требований по использованию сертифицированных классов СЗИ, представленных в таблице 4.  </a:t>
            </a:r>
          </a:p>
          <a:p>
            <a:endParaRPr lang="ru-RU" dirty="0"/>
          </a:p>
          <a:p>
            <a:r>
              <a:rPr lang="ru-RU" dirty="0"/>
              <a:t> </a:t>
            </a:r>
          </a:p>
        </p:txBody>
      </p:sp>
    </p:spTree>
    <p:extLst>
      <p:ext uri="{BB962C8B-B14F-4D97-AF65-F5344CB8AC3E}">
        <p14:creationId xmlns:p14="http://schemas.microsoft.com/office/powerpoint/2010/main" val="1383691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AD0DB90-B2C4-490B-A970-DD93BA0B89EC}"/>
              </a:ext>
            </a:extLst>
          </p:cNvPr>
          <p:cNvPicPr>
            <a:picLocks noChangeAspect="1"/>
          </p:cNvPicPr>
          <p:nvPr/>
        </p:nvPicPr>
        <p:blipFill>
          <a:blip r:embed="rId2"/>
          <a:stretch>
            <a:fillRect/>
          </a:stretch>
        </p:blipFill>
        <p:spPr>
          <a:xfrm>
            <a:off x="2314575" y="0"/>
            <a:ext cx="7562850" cy="3790950"/>
          </a:xfrm>
          <a:prstGeom prst="rect">
            <a:avLst/>
          </a:prstGeom>
        </p:spPr>
      </p:pic>
      <p:sp>
        <p:nvSpPr>
          <p:cNvPr id="4" name="Прямоугольник 3">
            <a:extLst>
              <a:ext uri="{FF2B5EF4-FFF2-40B4-BE49-F238E27FC236}">
                <a16:creationId xmlns:a16="http://schemas.microsoft.com/office/drawing/2014/main" id="{98294066-DAC4-4D71-B2D3-BB66EAB6B2EA}"/>
              </a:ext>
            </a:extLst>
          </p:cNvPr>
          <p:cNvSpPr/>
          <p:nvPr/>
        </p:nvSpPr>
        <p:spPr>
          <a:xfrm>
            <a:off x="606490" y="3790950"/>
            <a:ext cx="11075438" cy="1477328"/>
          </a:xfrm>
          <a:prstGeom prst="rect">
            <a:avLst/>
          </a:prstGeom>
        </p:spPr>
        <p:txBody>
          <a:bodyPr wrap="square">
            <a:spAutoFit/>
          </a:bodyPr>
          <a:lstStyle/>
          <a:p>
            <a:pPr algn="just"/>
            <a:r>
              <a:rPr lang="ru-RU" dirty="0"/>
              <a:t>Конкретные требования к классам защищенности средств защиты общедоступной информации не определены в открытой печати, за исключением систем обнаружения вторжений и антивирусных средств для ИСОП 2. Согласно нормативным документам ФСТЭК России названные средства должны соответствовать ОУД 2+(усиленный). В остальных случаях необходимо ориентироваться на модель нарушителя, модель угроз и технологии обрабатываемой информации. </a:t>
            </a:r>
          </a:p>
        </p:txBody>
      </p:sp>
    </p:spTree>
    <p:extLst>
      <p:ext uri="{BB962C8B-B14F-4D97-AF65-F5344CB8AC3E}">
        <p14:creationId xmlns:p14="http://schemas.microsoft.com/office/powerpoint/2010/main" val="3292680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4A215EB-111A-4807-B184-18C5B6A3F687}"/>
              </a:ext>
            </a:extLst>
          </p:cNvPr>
          <p:cNvSpPr/>
          <p:nvPr/>
        </p:nvSpPr>
        <p:spPr>
          <a:xfrm>
            <a:off x="774441" y="92105"/>
            <a:ext cx="11075437" cy="4247317"/>
          </a:xfrm>
          <a:prstGeom prst="rect">
            <a:avLst/>
          </a:prstGeom>
        </p:spPr>
        <p:txBody>
          <a:bodyPr wrap="square">
            <a:spAutoFit/>
          </a:bodyPr>
          <a:lstStyle/>
          <a:p>
            <a:pPr algn="ctr"/>
            <a:r>
              <a:rPr lang="ru-RU" b="1" dirty="0"/>
              <a:t>2.3. Современные нормативные документы ФСТЭК России </a:t>
            </a:r>
          </a:p>
          <a:p>
            <a:pPr algn="just"/>
            <a:endParaRPr lang="ru-RU" dirty="0"/>
          </a:p>
          <a:p>
            <a:pPr algn="just"/>
            <a:r>
              <a:rPr lang="ru-RU" dirty="0"/>
              <a:t>На сегодняшний день при проведении сертификационных испытаний СЗИ по требованиям безопасности информации в абсолютном большинстве случаев используются традиционные руководящие документы Гостехкомиссии России. Несмотря на некоторое моральное устаревание данных документов, применение "Общих критериев" при проведении сертификационных испытаний до последнего времени было весьма ограниченно и носило скорее экспериментальный характер. В то же время перспективы развития оценочных стандартов в данной области сейчас связаны, прежде всего, с "Общими критериями". В настоящее время в ФСТЭК России разработаны документы, касающиеся требований к системам обнаружения вторжений и антивирусных средств. Ожидается, что в ближайшее время на базе "Общих критериев" будут разработаны требования к средствам доверенной загрузки, средствам двухфакторной аутентификации, средствам контроля съемных носителей информации, средствам предотвращения утечек информации и др. В общем случае, стандарты нового поколения будут иметь структуру, представленную на рисунке 3. </a:t>
            </a:r>
          </a:p>
          <a:p>
            <a:endParaRPr lang="ru-RU" dirty="0"/>
          </a:p>
          <a:p>
            <a:r>
              <a:rPr lang="ru-RU" dirty="0"/>
              <a:t> </a:t>
            </a:r>
          </a:p>
        </p:txBody>
      </p:sp>
      <p:pic>
        <p:nvPicPr>
          <p:cNvPr id="3" name="Рисунок 2">
            <a:extLst>
              <a:ext uri="{FF2B5EF4-FFF2-40B4-BE49-F238E27FC236}">
                <a16:creationId xmlns:a16="http://schemas.microsoft.com/office/drawing/2014/main" id="{6C611D95-BB0D-4AFE-8C0C-0C3F88AE6752}"/>
              </a:ext>
            </a:extLst>
          </p:cNvPr>
          <p:cNvPicPr>
            <a:picLocks noChangeAspect="1"/>
          </p:cNvPicPr>
          <p:nvPr/>
        </p:nvPicPr>
        <p:blipFill>
          <a:blip r:embed="rId2"/>
          <a:stretch>
            <a:fillRect/>
          </a:stretch>
        </p:blipFill>
        <p:spPr>
          <a:xfrm>
            <a:off x="3157078" y="3789597"/>
            <a:ext cx="5877844" cy="2685848"/>
          </a:xfrm>
          <a:prstGeom prst="rect">
            <a:avLst/>
          </a:prstGeom>
        </p:spPr>
      </p:pic>
    </p:spTree>
    <p:extLst>
      <p:ext uri="{BB962C8B-B14F-4D97-AF65-F5344CB8AC3E}">
        <p14:creationId xmlns:p14="http://schemas.microsoft.com/office/powerpoint/2010/main" val="62094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A60D9F9-51A8-4D75-8B2C-1FA8D363D8EA}"/>
              </a:ext>
            </a:extLst>
          </p:cNvPr>
          <p:cNvSpPr/>
          <p:nvPr/>
        </p:nvSpPr>
        <p:spPr>
          <a:xfrm>
            <a:off x="740229" y="671175"/>
            <a:ext cx="11028784" cy="2862322"/>
          </a:xfrm>
          <a:prstGeom prst="rect">
            <a:avLst/>
          </a:prstGeom>
        </p:spPr>
        <p:txBody>
          <a:bodyPr wrap="square">
            <a:spAutoFit/>
          </a:bodyPr>
          <a:lstStyle/>
          <a:p>
            <a:pPr algn="just"/>
            <a:r>
              <a:rPr lang="ru-RU" dirty="0"/>
              <a:t> Для каждого из основных классов средств защиты информации будет разработан документ, классифицирующий данный вид средств защиты и определяющий требования к соответствующему семейству профилей защиты. В свою очередь, профили защиты должны служить основанием для разработки заданий по безопасности, на соответствие которым и будет сертифицироваться конечный продукт. </a:t>
            </a:r>
          </a:p>
          <a:p>
            <a:pPr algn="just"/>
            <a:endParaRPr lang="ru-RU" dirty="0"/>
          </a:p>
          <a:p>
            <a:pPr algn="just"/>
            <a:r>
              <a:rPr lang="ru-RU" dirty="0"/>
              <a:t>В настоящий момент ФСТЭК России сформулировал требования к системам обнаружения вторжений (СОВ) и системам антивирусной защиты (САВЗ). Документы вступили в силу в 2012 г., но имеют пометку "для служебного пользования". Профили защиты СОВ и САВЗ, предназначенных для защиты информации, не содержащей сведений, составляющих государственную тайну, являются общедоступными и в настоящее время размещены на официальном сайте ФСТЭК России. </a:t>
            </a:r>
          </a:p>
        </p:txBody>
      </p:sp>
    </p:spTree>
    <p:extLst>
      <p:ext uri="{BB962C8B-B14F-4D97-AF65-F5344CB8AC3E}">
        <p14:creationId xmlns:p14="http://schemas.microsoft.com/office/powerpoint/2010/main" val="902651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9B819BA-4515-48F7-AA0D-6C7119315379}"/>
              </a:ext>
            </a:extLst>
          </p:cNvPr>
          <p:cNvSpPr/>
          <p:nvPr/>
        </p:nvSpPr>
        <p:spPr>
          <a:xfrm>
            <a:off x="1968759" y="1053731"/>
            <a:ext cx="8994710" cy="1015663"/>
          </a:xfrm>
          <a:prstGeom prst="rect">
            <a:avLst/>
          </a:prstGeom>
        </p:spPr>
        <p:txBody>
          <a:bodyPr wrap="square">
            <a:spAutoFit/>
          </a:bodyPr>
          <a:lstStyle/>
          <a:p>
            <a:r>
              <a:rPr lang="ru-RU" sz="6000" dirty="0"/>
              <a:t> Спасибо за внимание!</a:t>
            </a:r>
          </a:p>
        </p:txBody>
      </p:sp>
    </p:spTree>
    <p:extLst>
      <p:ext uri="{BB962C8B-B14F-4D97-AF65-F5344CB8AC3E}">
        <p14:creationId xmlns:p14="http://schemas.microsoft.com/office/powerpoint/2010/main" val="299380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E51AB4C0-3053-43C2-8A35-02231B34C18D}"/>
              </a:ext>
            </a:extLst>
          </p:cNvPr>
          <p:cNvSpPr/>
          <p:nvPr/>
        </p:nvSpPr>
        <p:spPr>
          <a:xfrm>
            <a:off x="3131976" y="-19353229"/>
            <a:ext cx="6096000" cy="9510296"/>
          </a:xfrm>
          <a:prstGeom prst="rect">
            <a:avLst/>
          </a:prstGeom>
        </p:spPr>
        <p:txBody>
          <a:bodyPr>
            <a:spAutoFit/>
          </a:bodyPr>
          <a:lstStyle/>
          <a:p>
            <a:pPr algn="just"/>
            <a:r>
              <a:rPr lang="ru-RU" dirty="0"/>
              <a:t>Аудит – систематический, независимый и документированный процесс </a:t>
            </a:r>
          </a:p>
          <a:p>
            <a:pPr algn="just"/>
            <a:r>
              <a:rPr lang="ru-RU" dirty="0"/>
              <a:t>получения записей, фиксирования фактов или другой соответствующей ин-</a:t>
            </a:r>
          </a:p>
          <a:p>
            <a:pPr algn="just"/>
            <a:r>
              <a:rPr lang="ru-RU" dirty="0"/>
              <a:t>формации и их объективного оценивания с целью установления степени выполнения заданных требований. </a:t>
            </a:r>
          </a:p>
          <a:p>
            <a:pPr algn="just"/>
            <a:r>
              <a:rPr lang="ru-RU" dirty="0"/>
              <a:t>Отличия аудита от сертификации: </a:t>
            </a:r>
          </a:p>
          <a:p>
            <a:pPr algn="just"/>
            <a:r>
              <a:rPr lang="ru-RU" dirty="0"/>
              <a:t>– нет жестких рамок в плане подтверждения соответствия в виде доку-</a:t>
            </a:r>
          </a:p>
          <a:p>
            <a:pPr algn="just"/>
            <a:r>
              <a:rPr lang="ru-RU" dirty="0"/>
              <a:t>мента государственного образца (сертификата соответствия строго определенным требованиям); </a:t>
            </a:r>
          </a:p>
          <a:p>
            <a:pPr algn="just"/>
            <a:r>
              <a:rPr lang="ru-RU" dirty="0"/>
              <a:t>– нет необходимости привлечения третьей стороны (независимой аккредитованной лаборатории); </a:t>
            </a:r>
          </a:p>
          <a:p>
            <a:pPr algn="just"/>
            <a:r>
              <a:rPr lang="ru-RU" dirty="0"/>
              <a:t>– критерии аудита могут быть более-гибкие, отвечающие реалиям дня. </a:t>
            </a:r>
          </a:p>
          <a:p>
            <a:pPr algn="just"/>
            <a:r>
              <a:rPr lang="ru-RU" dirty="0"/>
              <a:t>Таким образом, сертификация средств защиты информации по требованиям безопасности информации представляет собой обязательное независимое подтверждение соответствия СЗИ требованиям нормативных документов по защите информации с учетом правил федеральных органов (</a:t>
            </a:r>
            <a:r>
              <a:rPr lang="ru-RU" dirty="0" err="1"/>
              <a:t>Минобо</a:t>
            </a:r>
            <a:r>
              <a:rPr lang="ru-RU" dirty="0"/>
              <a:t>-</a:t>
            </a:r>
          </a:p>
          <a:p>
            <a:pPr algn="just"/>
            <a:r>
              <a:rPr lang="ru-RU" dirty="0" err="1"/>
              <a:t>роны</a:t>
            </a:r>
            <a:r>
              <a:rPr lang="ru-RU" dirty="0"/>
              <a:t>, ФСБ, ФСТЭК) в рамках их компетенции. Следует отметить, что </a:t>
            </a:r>
            <a:r>
              <a:rPr lang="ru-RU" dirty="0" err="1"/>
              <a:t>феде</a:t>
            </a:r>
            <a:r>
              <a:rPr lang="ru-RU" dirty="0"/>
              <a:t>-</a:t>
            </a:r>
          </a:p>
          <a:p>
            <a:pPr algn="just"/>
            <a:r>
              <a:rPr lang="ru-RU" dirty="0" err="1"/>
              <a:t>ральные</a:t>
            </a:r>
            <a:r>
              <a:rPr lang="ru-RU" dirty="0"/>
              <a:t> органы по сертификации трактуют СЗИ в широком смысле, как </a:t>
            </a:r>
          </a:p>
          <a:p>
            <a:pPr algn="just"/>
            <a:r>
              <a:rPr lang="ru-RU" dirty="0"/>
              <a:t>средство защиты от угроз информационной безопасности и ее составных </a:t>
            </a:r>
          </a:p>
          <a:p>
            <a:pPr algn="just"/>
            <a:r>
              <a:rPr lang="ru-RU" dirty="0"/>
              <a:t>свойств: целостности, доступности, конфиденциальности и др. В этом </a:t>
            </a:r>
            <a:r>
              <a:rPr lang="ru-RU" dirty="0" err="1"/>
              <a:t>смыс</a:t>
            </a:r>
            <a:r>
              <a:rPr lang="ru-RU" dirty="0"/>
              <a:t>-</a:t>
            </a:r>
          </a:p>
          <a:p>
            <a:pPr algn="just"/>
            <a:r>
              <a:rPr lang="ru-RU" dirty="0" err="1"/>
              <a:t>ле</a:t>
            </a:r>
            <a:r>
              <a:rPr lang="ru-RU" dirty="0"/>
              <a:t> под понятие СЗИ при самой общей модели угроз подпадает любое изделие </a:t>
            </a:r>
          </a:p>
          <a:p>
            <a:pPr algn="just"/>
            <a:r>
              <a:rPr lang="ru-RU" dirty="0"/>
              <a:t>в защищенном исполнении, например, "безопасное" от программных </a:t>
            </a:r>
            <a:r>
              <a:rPr lang="ru-RU" dirty="0" err="1"/>
              <a:t>закла</a:t>
            </a:r>
            <a:r>
              <a:rPr lang="ru-RU" dirty="0"/>
              <a:t>-</a:t>
            </a:r>
          </a:p>
          <a:p>
            <a:pPr algn="just"/>
            <a:r>
              <a:rPr lang="ru-RU" dirty="0"/>
              <a:t>док ПО. </a:t>
            </a:r>
          </a:p>
        </p:txBody>
      </p:sp>
      <p:sp>
        <p:nvSpPr>
          <p:cNvPr id="5" name="Прямоугольник 4">
            <a:extLst>
              <a:ext uri="{FF2B5EF4-FFF2-40B4-BE49-F238E27FC236}">
                <a16:creationId xmlns:a16="http://schemas.microsoft.com/office/drawing/2014/main" id="{D256A686-F7BD-4722-B3A7-83A230FCAE01}"/>
              </a:ext>
            </a:extLst>
          </p:cNvPr>
          <p:cNvSpPr/>
          <p:nvPr/>
        </p:nvSpPr>
        <p:spPr>
          <a:xfrm>
            <a:off x="326572" y="274339"/>
            <a:ext cx="11075437" cy="6186309"/>
          </a:xfrm>
          <a:prstGeom prst="rect">
            <a:avLst/>
          </a:prstGeom>
        </p:spPr>
        <p:txBody>
          <a:bodyPr wrap="square">
            <a:spAutoFit/>
          </a:bodyPr>
          <a:lstStyle/>
          <a:p>
            <a:pPr algn="ctr"/>
            <a:r>
              <a:rPr lang="ru-RU" b="1" dirty="0"/>
              <a:t>ВВЕДЕНИЕ </a:t>
            </a:r>
          </a:p>
          <a:p>
            <a:pPr algn="ctr"/>
            <a:endParaRPr lang="ru-RU" dirty="0"/>
          </a:p>
          <a:p>
            <a:pPr algn="just"/>
            <a:r>
              <a:rPr lang="ru-RU" dirty="0"/>
              <a:t>В области ИБ существует несколько видов деятельности по оценке соответствия. К ним относятся: </a:t>
            </a:r>
          </a:p>
          <a:p>
            <a:pPr algn="just"/>
            <a:r>
              <a:rPr lang="ru-RU" dirty="0"/>
              <a:t> – сертификация средств защиты информации; </a:t>
            </a:r>
          </a:p>
          <a:p>
            <a:pPr algn="just"/>
            <a:r>
              <a:rPr lang="ru-RU" dirty="0"/>
              <a:t> – аттестация объектов информатизации; </a:t>
            </a:r>
          </a:p>
          <a:p>
            <a:pPr algn="just"/>
            <a:r>
              <a:rPr lang="ru-RU" dirty="0"/>
              <a:t> – аккредитация органов, лабораторий, центров; </a:t>
            </a:r>
          </a:p>
          <a:p>
            <a:pPr algn="just"/>
            <a:r>
              <a:rPr lang="ru-RU" dirty="0"/>
              <a:t> – различные виды испытаний и контроля; </a:t>
            </a:r>
          </a:p>
          <a:p>
            <a:pPr algn="just"/>
            <a:r>
              <a:rPr lang="ru-RU" dirty="0"/>
              <a:t> – аудит безопасности программных средств, информационных систем и систем менеджмента информационной безопасности. </a:t>
            </a:r>
          </a:p>
          <a:p>
            <a:pPr algn="just"/>
            <a:r>
              <a:rPr lang="ru-RU" dirty="0"/>
              <a:t>В соответствии с Федеральным законом "О лицензировании отдельных видов деятельности": </a:t>
            </a:r>
            <a:r>
              <a:rPr lang="ru-RU" b="1" dirty="0"/>
              <a:t>лицензирование</a:t>
            </a:r>
            <a:r>
              <a:rPr lang="ru-RU" dirty="0"/>
              <a:t> – деятельность лицензирующих органов: </a:t>
            </a:r>
          </a:p>
          <a:p>
            <a:pPr algn="just"/>
            <a:r>
              <a:rPr lang="ru-RU" dirty="0"/>
              <a:t> – по предоставлению; </a:t>
            </a:r>
          </a:p>
          <a:p>
            <a:pPr algn="just"/>
            <a:r>
              <a:rPr lang="ru-RU" dirty="0"/>
              <a:t> – переоформлению лицензий; </a:t>
            </a:r>
          </a:p>
          <a:p>
            <a:pPr algn="just"/>
            <a:r>
              <a:rPr lang="ru-RU" dirty="0"/>
              <a:t> – продлению срока действия лицензий в случая; </a:t>
            </a:r>
          </a:p>
          <a:p>
            <a:pPr algn="just"/>
            <a:r>
              <a:rPr lang="ru-RU" dirty="0"/>
              <a:t> – осуществлению лицензионного контроля; </a:t>
            </a:r>
          </a:p>
          <a:p>
            <a:pPr algn="just"/>
            <a:r>
              <a:rPr lang="ru-RU" dirty="0"/>
              <a:t> – приостановлению; </a:t>
            </a:r>
          </a:p>
          <a:p>
            <a:pPr algn="just"/>
            <a:r>
              <a:rPr lang="ru-RU" dirty="0"/>
              <a:t> – возобновлению; </a:t>
            </a:r>
          </a:p>
          <a:p>
            <a:pPr algn="just"/>
            <a:r>
              <a:rPr lang="ru-RU" dirty="0"/>
              <a:t> – прекращению действия; </a:t>
            </a:r>
          </a:p>
          <a:p>
            <a:pPr algn="just"/>
            <a:r>
              <a:rPr lang="ru-RU" dirty="0"/>
              <a:t> – аннулированию лицензий; </a:t>
            </a:r>
          </a:p>
          <a:p>
            <a:pPr algn="just"/>
            <a:r>
              <a:rPr lang="ru-RU" dirty="0"/>
              <a:t> – формированию и ведению реестра лицензий; </a:t>
            </a:r>
          </a:p>
          <a:p>
            <a:pPr algn="just"/>
            <a:r>
              <a:rPr lang="ru-RU" dirty="0"/>
              <a:t> – формированию государственного информационного ресурса; </a:t>
            </a:r>
          </a:p>
          <a:p>
            <a:pPr algn="just"/>
            <a:r>
              <a:rPr lang="ru-RU" dirty="0"/>
              <a:t> – предоставлению в установленном порядке информации по вопросам лицензирования. </a:t>
            </a:r>
          </a:p>
        </p:txBody>
      </p:sp>
    </p:spTree>
    <p:extLst>
      <p:ext uri="{BB962C8B-B14F-4D97-AF65-F5344CB8AC3E}">
        <p14:creationId xmlns:p14="http://schemas.microsoft.com/office/powerpoint/2010/main" val="21760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EAF6E652-FB7E-4654-AAC9-91671BDC4B65}"/>
              </a:ext>
            </a:extLst>
          </p:cNvPr>
          <p:cNvSpPr/>
          <p:nvPr/>
        </p:nvSpPr>
        <p:spPr>
          <a:xfrm>
            <a:off x="690466" y="381038"/>
            <a:ext cx="11047444" cy="4524315"/>
          </a:xfrm>
          <a:prstGeom prst="rect">
            <a:avLst/>
          </a:prstGeom>
        </p:spPr>
        <p:txBody>
          <a:bodyPr wrap="square">
            <a:spAutoFit/>
          </a:bodyPr>
          <a:lstStyle/>
          <a:p>
            <a:pPr algn="just"/>
            <a:r>
              <a:rPr lang="ru-RU" b="1" dirty="0"/>
              <a:t>Лицензия</a:t>
            </a:r>
            <a:r>
              <a:rPr lang="ru-RU" dirty="0"/>
              <a:t> – специальное разрешение на право осуществления юридическим лицом или индивидуальным предпринимателем конкретного вида деятельности (выполнения работ, оказания услуг, составляющих лицензируемый вид деятельности), которое подтверждается документом, выданным лицензирующим органом на бумажном носителе или в форме электронного документа, подписанного электронной подписью, в случае, если в заявлении о предоставлении лицензии указывалось на необходимость выдачи такого документа в форме электронного документа. </a:t>
            </a:r>
          </a:p>
          <a:p>
            <a:pPr algn="just"/>
            <a:r>
              <a:rPr lang="ru-RU" dirty="0"/>
              <a:t>Основные понятия указанного закона: лицензируемый вид деятельности, лицензирующие органы, соискатель лицензии, лицензиат, лицензионные требования. </a:t>
            </a:r>
          </a:p>
          <a:p>
            <a:pPr algn="just"/>
            <a:r>
              <a:rPr lang="ru-RU" dirty="0"/>
              <a:t>В соответствии с Федеральным законом "Об аккредитации в национальной системе аккредитации" </a:t>
            </a:r>
            <a:r>
              <a:rPr lang="ru-RU" b="1" dirty="0"/>
              <a:t>аккредитация </a:t>
            </a:r>
            <a:r>
              <a:rPr lang="ru-RU" dirty="0"/>
              <a:t>– подтверждение национальным органом по аккредитации соответствия юридического лица или индивидуального предпринимателя критериям аккредитации, являющееся официальным свидетельством компетентности юридического лица или индивидуального предпринимателя осуществлять деятельность в определенной области аккредитации. </a:t>
            </a:r>
          </a:p>
          <a:p>
            <a:pPr algn="just"/>
            <a:r>
              <a:rPr lang="ru-RU" dirty="0"/>
              <a:t>Основные понятия указанного закона: выписка из реестра аккредитованных лиц (аттестат аккредитации), аттестация эксперта по аккредитации, заявитель, аккредитованное лицо, критерии аккредитации, область аккредитации. </a:t>
            </a:r>
          </a:p>
        </p:txBody>
      </p:sp>
    </p:spTree>
    <p:extLst>
      <p:ext uri="{BB962C8B-B14F-4D97-AF65-F5344CB8AC3E}">
        <p14:creationId xmlns:p14="http://schemas.microsoft.com/office/powerpoint/2010/main" val="424258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E8E40545-7D74-4829-AD83-33914D62EA1E}"/>
              </a:ext>
            </a:extLst>
          </p:cNvPr>
          <p:cNvSpPr/>
          <p:nvPr/>
        </p:nvSpPr>
        <p:spPr>
          <a:xfrm>
            <a:off x="957943" y="265638"/>
            <a:ext cx="10621347" cy="3970318"/>
          </a:xfrm>
          <a:prstGeom prst="rect">
            <a:avLst/>
          </a:prstGeom>
        </p:spPr>
        <p:txBody>
          <a:bodyPr wrap="square">
            <a:spAutoFit/>
          </a:bodyPr>
          <a:lstStyle/>
          <a:p>
            <a:pPr algn="ctr"/>
            <a:r>
              <a:rPr lang="ru-RU" b="1" dirty="0"/>
              <a:t>1. Виды и системы сертификации </a:t>
            </a:r>
          </a:p>
          <a:p>
            <a:pPr algn="just"/>
            <a:endParaRPr lang="ru-RU" dirty="0"/>
          </a:p>
          <a:p>
            <a:pPr algn="just"/>
            <a:r>
              <a:rPr lang="ru-RU" dirty="0"/>
              <a:t>Международный стандарт ГОСТ ISO/IEC 17000–2012 "Оценка соответствия. Словарь и общие принципы" определяет три функции оценки соответствия: </a:t>
            </a:r>
          </a:p>
          <a:p>
            <a:pPr algn="just"/>
            <a:endParaRPr lang="ru-RU" dirty="0"/>
          </a:p>
          <a:p>
            <a:pPr algn="just"/>
            <a:r>
              <a:rPr lang="ru-RU" dirty="0"/>
              <a:t>1. Выбор, в рамках которого выполняется планирование и подготовка к получению доказательств, в том числе определяется методология оценки и отбирается собственно объект оценки; </a:t>
            </a:r>
          </a:p>
          <a:p>
            <a:pPr algn="just"/>
            <a:r>
              <a:rPr lang="ru-RU" dirty="0"/>
              <a:t>2. Определение, в рамках чего проводится исследование характеристик объекта оценки и формируются соответствующие отчетные документы; </a:t>
            </a:r>
          </a:p>
          <a:p>
            <a:pPr algn="just"/>
            <a:r>
              <a:rPr lang="ru-RU" dirty="0"/>
              <a:t>3. Итоговая проверка и подтверждение соответствия, в результате которых принимается и оформляется решение о соответствии или несоответствии объекта оценки заданным требованиям. Важной процедурой оценки соответствия является инспекционный контроль, представляющий собой систематическое наблюдение за деятельностью по оценке соответствия. </a:t>
            </a:r>
          </a:p>
          <a:p>
            <a:pPr algn="just"/>
            <a:endParaRPr lang="ru-RU" dirty="0"/>
          </a:p>
        </p:txBody>
      </p:sp>
      <p:sp>
        <p:nvSpPr>
          <p:cNvPr id="5" name="Прямоугольник 4">
            <a:extLst>
              <a:ext uri="{FF2B5EF4-FFF2-40B4-BE49-F238E27FC236}">
                <a16:creationId xmlns:a16="http://schemas.microsoft.com/office/drawing/2014/main" id="{BEA19EC8-19F0-45D0-85C6-F3CE7F1AC909}"/>
              </a:ext>
            </a:extLst>
          </p:cNvPr>
          <p:cNvSpPr/>
          <p:nvPr/>
        </p:nvSpPr>
        <p:spPr>
          <a:xfrm>
            <a:off x="957943" y="4052606"/>
            <a:ext cx="10621346" cy="923330"/>
          </a:xfrm>
          <a:prstGeom prst="rect">
            <a:avLst/>
          </a:prstGeom>
        </p:spPr>
        <p:txBody>
          <a:bodyPr wrap="square">
            <a:spAutoFit/>
          </a:bodyPr>
          <a:lstStyle/>
          <a:p>
            <a:pPr algn="just"/>
            <a:r>
              <a:rPr lang="ru-RU" dirty="0"/>
              <a:t>Кроме сертификации средств защиты информации можно встретить определения разного рода процедур оценки соответствия технических средств и систем защиты, а именно </a:t>
            </a:r>
            <a:r>
              <a:rPr lang="ru-RU" b="1" dirty="0"/>
              <a:t>испытания, аттестация, тестирование, аудит, анализ рисков</a:t>
            </a:r>
            <a:r>
              <a:rPr lang="ru-RU" dirty="0"/>
              <a:t>. </a:t>
            </a:r>
          </a:p>
        </p:txBody>
      </p:sp>
      <p:sp>
        <p:nvSpPr>
          <p:cNvPr id="6" name="Прямоугольник 5">
            <a:extLst>
              <a:ext uri="{FF2B5EF4-FFF2-40B4-BE49-F238E27FC236}">
                <a16:creationId xmlns:a16="http://schemas.microsoft.com/office/drawing/2014/main" id="{4940C5BD-8307-47F6-8EB6-0185E2F04B2F}"/>
              </a:ext>
            </a:extLst>
          </p:cNvPr>
          <p:cNvSpPr/>
          <p:nvPr/>
        </p:nvSpPr>
        <p:spPr>
          <a:xfrm>
            <a:off x="957943" y="4997317"/>
            <a:ext cx="10621346" cy="1200329"/>
          </a:xfrm>
          <a:prstGeom prst="rect">
            <a:avLst/>
          </a:prstGeom>
        </p:spPr>
        <p:txBody>
          <a:bodyPr wrap="square">
            <a:spAutoFit/>
          </a:bodyPr>
          <a:lstStyle/>
          <a:p>
            <a:pPr algn="just"/>
            <a:r>
              <a:rPr lang="ru-RU" b="1" dirty="0"/>
              <a:t>Аттестация </a:t>
            </a:r>
            <a:r>
              <a:rPr lang="ru-RU" dirty="0"/>
              <a:t>– комплексная проверка защищаемого объекта информатизации в реальных условиях эксплуатации с целью оценки соответствия применяемого комплекса мер и средств защиты требуемому уровню безопасности информации. Положительный результат аттестации оформляется в виде аттестата соответствия. </a:t>
            </a:r>
          </a:p>
        </p:txBody>
      </p:sp>
    </p:spTree>
    <p:extLst>
      <p:ext uri="{BB962C8B-B14F-4D97-AF65-F5344CB8AC3E}">
        <p14:creationId xmlns:p14="http://schemas.microsoft.com/office/powerpoint/2010/main" val="113482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6683EDC-79EE-4F12-AAAE-CE6976A567AA}"/>
              </a:ext>
            </a:extLst>
          </p:cNvPr>
          <p:cNvSpPr/>
          <p:nvPr/>
        </p:nvSpPr>
        <p:spPr>
          <a:xfrm>
            <a:off x="758890" y="462095"/>
            <a:ext cx="10839060" cy="4247317"/>
          </a:xfrm>
          <a:prstGeom prst="rect">
            <a:avLst/>
          </a:prstGeom>
        </p:spPr>
        <p:txBody>
          <a:bodyPr wrap="square">
            <a:spAutoFit/>
          </a:bodyPr>
          <a:lstStyle/>
          <a:p>
            <a:pPr algn="just"/>
            <a:r>
              <a:rPr lang="ru-RU" b="1" dirty="0"/>
              <a:t>Испытание</a:t>
            </a:r>
            <a:r>
              <a:rPr lang="ru-RU" dirty="0"/>
              <a:t> – вид деятельности или процедура по оценке соответствия, заключающаяся в экспериментальном определении количественных или качественных характеристик объекта испытаний как результата воздействия на него при его функционировании, моделировании или воздействий. </a:t>
            </a:r>
          </a:p>
          <a:p>
            <a:pPr algn="just"/>
            <a:r>
              <a:rPr lang="ru-RU" dirty="0"/>
              <a:t>Результаты испытания оформляются в виде протоколов испытаний или технического отчёта. </a:t>
            </a:r>
          </a:p>
          <a:p>
            <a:pPr algn="just"/>
            <a:r>
              <a:rPr lang="ru-RU" i="1" dirty="0"/>
              <a:t>Аттестационные испытания </a:t>
            </a:r>
            <a:r>
              <a:rPr lang="ru-RU" dirty="0"/>
              <a:t>касаются объектов информатизации, включают выполнение стандартных детерминированных процедур, связанных, главным образом, с фиксацией состава, проверкой легитимности и корректности установки сертифицированных средств защиты информации. </a:t>
            </a:r>
          </a:p>
          <a:p>
            <a:pPr algn="just"/>
            <a:r>
              <a:rPr lang="ru-RU" i="1" dirty="0"/>
              <a:t>Сертификационные испытания</a:t>
            </a:r>
            <a:r>
              <a:rPr lang="ru-RU" dirty="0"/>
              <a:t> касаются средств защиты информации, проводятся испытательными лабораториями, включают длительные и трудоемкие процедуры проверки этих Средств, в том числе используя методы функционального и структурного тестирования и др. </a:t>
            </a:r>
          </a:p>
          <a:p>
            <a:pPr algn="just"/>
            <a:r>
              <a:rPr lang="ru-RU" b="1" dirty="0"/>
              <a:t>Тестирование </a:t>
            </a:r>
            <a:r>
              <a:rPr lang="ru-RU" dirty="0"/>
              <a:t>– это техническая операция, заключающаяся в определении одной или нескольких характеристик продукта, процесса или услуги по соответствующей процедуре. Под сертификацией понимается подтверждение соответствия третьей стороной, относящееся к продукции, процессам, системам или персоналу. </a:t>
            </a:r>
          </a:p>
          <a:p>
            <a:pPr algn="just"/>
            <a:endParaRPr lang="ru-RU" dirty="0"/>
          </a:p>
        </p:txBody>
      </p:sp>
    </p:spTree>
    <p:extLst>
      <p:ext uri="{BB962C8B-B14F-4D97-AF65-F5344CB8AC3E}">
        <p14:creationId xmlns:p14="http://schemas.microsoft.com/office/powerpoint/2010/main" val="119714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C2F85E00-A451-4FBA-94A5-E27D7BBC0129}"/>
              </a:ext>
            </a:extLst>
          </p:cNvPr>
          <p:cNvSpPr/>
          <p:nvPr/>
        </p:nvSpPr>
        <p:spPr>
          <a:xfrm>
            <a:off x="623596" y="540289"/>
            <a:ext cx="10944808" cy="5355312"/>
          </a:xfrm>
          <a:prstGeom prst="rect">
            <a:avLst/>
          </a:prstGeom>
        </p:spPr>
        <p:txBody>
          <a:bodyPr wrap="square">
            <a:spAutoFit/>
          </a:bodyPr>
          <a:lstStyle/>
          <a:p>
            <a:pPr algn="just"/>
            <a:r>
              <a:rPr lang="ru-RU" b="1" dirty="0"/>
              <a:t>Ключевые особенности сертификации</a:t>
            </a:r>
            <a:r>
              <a:rPr lang="ru-RU" dirty="0"/>
              <a:t>: </a:t>
            </a:r>
          </a:p>
          <a:p>
            <a:pPr algn="just"/>
            <a:endParaRPr lang="ru-RU" dirty="0"/>
          </a:p>
          <a:p>
            <a:pPr algn="just"/>
            <a:r>
              <a:rPr lang="ru-RU" dirty="0"/>
              <a:t>4. Сертификация проводится на соответствие заданным требованиям, а именно техническим регламентам, положениям стандартов, сводов правил, условиям договоров и другим требованиям, определенным в нормативных документах и соответствующей документации. Поэтому область сертификации и ее результат однозначно определены конкретными нормативными документами, а не требованиями и рекомендациями по повышению качеству или защищенности вообще. </a:t>
            </a:r>
          </a:p>
          <a:p>
            <a:pPr algn="just"/>
            <a:r>
              <a:rPr lang="ru-RU" dirty="0"/>
              <a:t>5. В случае положительно результата процесс сертификации заканчивается выдачей официального письменно оформленного удостоверения – сертификата соответствия, а сертифицированная продукция подлежит маркировке знаком соответствия системы сертификации. В некоторых системах сертификации можно встретить еще одно официальное удостоверение – заключение, которое применяется для случаев, когда орган по сертификации затрудняется выдать общепринятый сертификат соответствия. </a:t>
            </a:r>
          </a:p>
          <a:p>
            <a:pPr algn="just"/>
            <a:r>
              <a:rPr lang="ru-RU" dirty="0"/>
              <a:t>6. Сертификация является деятельностью третьей стороны, т.е. должна быть обеспечена независимость оценки соответствия, максимально исключающая любые формы аффилированности или сговора. </a:t>
            </a:r>
          </a:p>
          <a:p>
            <a:pPr algn="just"/>
            <a:r>
              <a:rPr lang="ru-RU" dirty="0"/>
              <a:t>7. Сертификация может быть добровольной и обязательной. Сертификация средств защиты информации по требованиям безопасности информации является обязательной. </a:t>
            </a:r>
          </a:p>
          <a:p>
            <a:pPr algn="just"/>
            <a:r>
              <a:rPr lang="ru-RU" dirty="0"/>
              <a:t>8. Так как в стране действует несколько систем сертификации, то эти системы определяют некоторые свои правила и процедуры проведения оценки соответствия, включая аккредитацию органов по сертификации и испытательных лабораторий, разумеется, в рамках российского законодательства и своей компетенции. </a:t>
            </a:r>
          </a:p>
        </p:txBody>
      </p:sp>
    </p:spTree>
    <p:extLst>
      <p:ext uri="{BB962C8B-B14F-4D97-AF65-F5344CB8AC3E}">
        <p14:creationId xmlns:p14="http://schemas.microsoft.com/office/powerpoint/2010/main" val="137253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C25FDD8-C97D-45D7-9841-ED2398D2A7E8}"/>
              </a:ext>
            </a:extLst>
          </p:cNvPr>
          <p:cNvSpPr/>
          <p:nvPr/>
        </p:nvSpPr>
        <p:spPr>
          <a:xfrm>
            <a:off x="730898" y="332669"/>
            <a:ext cx="10730203" cy="4801314"/>
          </a:xfrm>
          <a:prstGeom prst="rect">
            <a:avLst/>
          </a:prstGeom>
        </p:spPr>
        <p:txBody>
          <a:bodyPr wrap="square">
            <a:spAutoFit/>
          </a:bodyPr>
          <a:lstStyle/>
          <a:p>
            <a:pPr algn="just"/>
            <a:r>
              <a:rPr lang="ru-RU" b="1" dirty="0"/>
              <a:t>Аудит </a:t>
            </a:r>
            <a:r>
              <a:rPr lang="ru-RU" dirty="0"/>
              <a:t>– систематический, независимый и документированный процесс получения записей, фиксирования фактов или другой соответствующей информации и их объективного оценивания с целью установления степени выполнения заданных требований. </a:t>
            </a:r>
          </a:p>
          <a:p>
            <a:pPr algn="just"/>
            <a:r>
              <a:rPr lang="ru-RU" dirty="0"/>
              <a:t>Отличия аудита от сертификации: </a:t>
            </a:r>
          </a:p>
          <a:p>
            <a:pPr algn="just"/>
            <a:r>
              <a:rPr lang="ru-RU" dirty="0"/>
              <a:t>– нет жестких рамок в плане подтверждения соответствия в виде документа государственного образца (сертификата соответствия строго определенным требованиям); </a:t>
            </a:r>
          </a:p>
          <a:p>
            <a:pPr algn="just"/>
            <a:r>
              <a:rPr lang="ru-RU" dirty="0"/>
              <a:t>– нет необходимости привлечения третьей стороны (независимой аккредитованной лаборатории); </a:t>
            </a:r>
          </a:p>
          <a:p>
            <a:pPr algn="just"/>
            <a:r>
              <a:rPr lang="ru-RU" dirty="0"/>
              <a:t>– критерии аудита могут быть более-гибкие, отвечающие реалиям дня. </a:t>
            </a:r>
          </a:p>
          <a:p>
            <a:pPr algn="just"/>
            <a:endParaRPr lang="ru-RU" dirty="0"/>
          </a:p>
          <a:p>
            <a:pPr algn="just"/>
            <a:r>
              <a:rPr lang="ru-RU" dirty="0"/>
              <a:t>Таким образом, сертификация средств защиты информации по требованиям безопасности информации представляет собой обязательное независимое подтверждение соответствия средств защиты информации (СЗИ) требованиям нормативных документов по защите информации с учетом правил федеральных органов (Минобороны, ФСБ, ФСТЭК) в рамках их компетенции. </a:t>
            </a:r>
          </a:p>
          <a:p>
            <a:pPr algn="just"/>
            <a:r>
              <a:rPr lang="ru-RU" dirty="0"/>
              <a:t>Отметим, что федеральные органы по сертификации трактуют СЗИ в широком смысле, как средство защиты от угроз информационной безопасности и ее составных свойств: целостности, доступности, конфиденциальности и др. В этом смысле под понятие СЗИ при самой общей модели угроз подпадает любое изделие в защищенном исполнении, например, "безопасное" от программных закладок ПО. </a:t>
            </a:r>
          </a:p>
        </p:txBody>
      </p:sp>
    </p:spTree>
    <p:extLst>
      <p:ext uri="{BB962C8B-B14F-4D97-AF65-F5344CB8AC3E}">
        <p14:creationId xmlns:p14="http://schemas.microsoft.com/office/powerpoint/2010/main" val="328722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BC7FA74-03EE-4D51-91CB-FE7AAD06BEA3}"/>
              </a:ext>
            </a:extLst>
          </p:cNvPr>
          <p:cNvSpPr/>
          <p:nvPr/>
        </p:nvSpPr>
        <p:spPr>
          <a:xfrm>
            <a:off x="699796" y="443434"/>
            <a:ext cx="11028783" cy="2585323"/>
          </a:xfrm>
          <a:prstGeom prst="rect">
            <a:avLst/>
          </a:prstGeom>
        </p:spPr>
        <p:txBody>
          <a:bodyPr wrap="square">
            <a:spAutoFit/>
          </a:bodyPr>
          <a:lstStyle/>
          <a:p>
            <a:pPr algn="ctr"/>
            <a:r>
              <a:rPr lang="ru-RU" b="1" dirty="0"/>
              <a:t>1.1. Объекты сертификации по требованиям безопасности информации </a:t>
            </a:r>
          </a:p>
          <a:p>
            <a:pPr algn="ctr"/>
            <a:endParaRPr lang="ru-RU" dirty="0"/>
          </a:p>
          <a:p>
            <a:pPr algn="just"/>
            <a:r>
              <a:rPr lang="ru-RU" dirty="0"/>
              <a:t>В соответствии с "Положением о сертификации" СЗИ  средствами защиты информации являются технические, криптографические, программные и другие средства, предназначенные для защиты сведений, составляющих государственную тайну, средства, в которых они реализованы, а также средства контроля эффективности защиты информации. В таблице 1 приведены примеры объектов сертификации в области информационной безопасности, к которым определены требования в открытых нормативных документах. </a:t>
            </a:r>
          </a:p>
          <a:p>
            <a:endParaRPr lang="ru-RU" dirty="0"/>
          </a:p>
          <a:p>
            <a:r>
              <a:rPr lang="ru-RU" dirty="0"/>
              <a:t> </a:t>
            </a:r>
          </a:p>
        </p:txBody>
      </p:sp>
      <p:pic>
        <p:nvPicPr>
          <p:cNvPr id="7" name="Рисунок 6">
            <a:extLst>
              <a:ext uri="{FF2B5EF4-FFF2-40B4-BE49-F238E27FC236}">
                <a16:creationId xmlns:a16="http://schemas.microsoft.com/office/drawing/2014/main" id="{540E362C-88AE-4611-B060-D20BE4818735}"/>
              </a:ext>
            </a:extLst>
          </p:cNvPr>
          <p:cNvPicPr>
            <a:picLocks noChangeAspect="1"/>
          </p:cNvPicPr>
          <p:nvPr/>
        </p:nvPicPr>
        <p:blipFill>
          <a:blip r:embed="rId2"/>
          <a:stretch>
            <a:fillRect/>
          </a:stretch>
        </p:blipFill>
        <p:spPr>
          <a:xfrm>
            <a:off x="1822968" y="2529664"/>
            <a:ext cx="8644688" cy="3884902"/>
          </a:xfrm>
          <a:prstGeom prst="rect">
            <a:avLst/>
          </a:prstGeom>
        </p:spPr>
      </p:pic>
    </p:spTree>
    <p:extLst>
      <p:ext uri="{BB962C8B-B14F-4D97-AF65-F5344CB8AC3E}">
        <p14:creationId xmlns:p14="http://schemas.microsoft.com/office/powerpoint/2010/main" val="204406744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3781</Words>
  <Application>Microsoft Office PowerPoint</Application>
  <PresentationFormat>Широкоэкранный</PresentationFormat>
  <Paragraphs>178</Paragraphs>
  <Slides>28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28</vt:i4>
      </vt:variant>
    </vt:vector>
  </HeadingPairs>
  <TitlesOfParts>
    <vt:vector size="32" baseType="lpstr">
      <vt:lpstr>Arial</vt:lpstr>
      <vt:lpstr>Calibri</vt:lpstr>
      <vt:lpstr>Calibri Light</vt:lpstr>
      <vt:lpstr>Тема Office</vt:lpstr>
      <vt:lpstr>Оценка соответствия и сертификация средств защиты информации </vt:lpstr>
      <vt:lpstr>Учебные вопросы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Оценка соответствия и сертификация средств защиты информации </dc:title>
  <dc:creator>Куница</dc:creator>
  <cp:lastModifiedBy>Куница</cp:lastModifiedBy>
  <cp:revision>12</cp:revision>
  <dcterms:created xsi:type="dcterms:W3CDTF">2023-04-28T20:02:11Z</dcterms:created>
  <dcterms:modified xsi:type="dcterms:W3CDTF">2023-04-28T21:42:09Z</dcterms:modified>
</cp:coreProperties>
</file>