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5" r:id="rId2"/>
  </p:sldMasterIdLst>
  <p:notesMasterIdLst>
    <p:notesMasterId r:id="rId63"/>
  </p:notesMasterIdLst>
  <p:sldIdLst>
    <p:sldId id="445" r:id="rId3"/>
    <p:sldId id="446" r:id="rId4"/>
    <p:sldId id="447" r:id="rId5"/>
    <p:sldId id="448" r:id="rId6"/>
    <p:sldId id="449" r:id="rId7"/>
    <p:sldId id="450" r:id="rId8"/>
    <p:sldId id="45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1" r:id="rId59"/>
    <p:sldId id="442" r:id="rId60"/>
    <p:sldId id="443" r:id="rId61"/>
    <p:sldId id="444" r:id="rId6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2CFC"/>
    <a:srgbClr val="C8C6F2"/>
    <a:srgbClr val="022288"/>
    <a:srgbClr val="2A24A1"/>
    <a:srgbClr val="BDD7F9"/>
    <a:srgbClr val="C7C7C7"/>
    <a:srgbClr val="96CE5E"/>
    <a:srgbClr val="00B7EF"/>
    <a:srgbClr val="009BCC"/>
    <a:srgbClr val="B6DD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027" autoAdjust="0"/>
    <p:restoredTop sz="94269" autoAdjust="0"/>
  </p:normalViewPr>
  <p:slideViewPr>
    <p:cSldViewPr snapToGrid="0">
      <p:cViewPr varScale="1">
        <p:scale>
          <a:sx n="113" d="100"/>
          <a:sy n="113" d="100"/>
        </p:scale>
        <p:origin x="-144"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89934-9AE7-488C-B628-4BC21B665BC7}" type="datetimeFigureOut">
              <a:rPr lang="ru-RU" smtClean="0"/>
              <a:t>24.02.2023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D925-94E2-4593-AC3A-0DCE7661B8B3}" type="slidenum">
              <a:rPr lang="ru-RU" smtClean="0"/>
              <a:t>‹#›</a:t>
            </a:fld>
            <a:endParaRPr lang="ru-RU"/>
          </a:p>
        </p:txBody>
      </p:sp>
    </p:spTree>
    <p:extLst>
      <p:ext uri="{BB962C8B-B14F-4D97-AF65-F5344CB8AC3E}">
        <p14:creationId xmlns:p14="http://schemas.microsoft.com/office/powerpoint/2010/main" val="4250441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sz="1600" b="1" i="0" kern="1200" dirty="0" smtClean="0">
                <a:solidFill>
                  <a:schemeClr val="tx1"/>
                </a:solidFill>
                <a:effectLst/>
                <a:latin typeface="+mn-lt"/>
                <a:ea typeface="+mn-ea"/>
                <a:cs typeface="+mn-cs"/>
              </a:rPr>
              <a:t>СМЭВ</a:t>
            </a:r>
            <a:r>
              <a:rPr lang="ru-RU" sz="1600" b="0" i="0" kern="1200" dirty="0" smtClean="0">
                <a:solidFill>
                  <a:schemeClr val="tx1"/>
                </a:solidFill>
                <a:effectLst/>
                <a:latin typeface="+mn-lt"/>
                <a:ea typeface="+mn-ea"/>
                <a:cs typeface="+mn-cs"/>
              </a:rPr>
              <a:t> – это защищенная система, которая позволяет ее участникам обмениваться данными и электронными документами, необходимыми для оказания </a:t>
            </a:r>
            <a:r>
              <a:rPr lang="ru-RU" sz="1600" b="0" i="0" kern="1200" dirty="0" err="1" smtClean="0">
                <a:solidFill>
                  <a:schemeClr val="tx1"/>
                </a:solidFill>
                <a:effectLst/>
                <a:latin typeface="+mn-lt"/>
                <a:ea typeface="+mn-ea"/>
                <a:cs typeface="+mn-cs"/>
              </a:rPr>
              <a:t>госуслуг</a:t>
            </a:r>
            <a:r>
              <a:rPr lang="ru-RU" sz="1600" b="0" i="0" kern="1200" dirty="0" smtClean="0">
                <a:solidFill>
                  <a:schemeClr val="tx1"/>
                </a:solidFill>
                <a:effectLst/>
                <a:latin typeface="+mn-lt"/>
                <a:ea typeface="+mn-ea"/>
                <a:cs typeface="+mn-cs"/>
              </a:rPr>
              <a:t> гражданам и организациям. Зачем нужна </a:t>
            </a:r>
            <a:r>
              <a:rPr lang="ru-RU" sz="1600" b="1" i="0" kern="1200" dirty="0" smtClean="0">
                <a:solidFill>
                  <a:schemeClr val="tx1"/>
                </a:solidFill>
                <a:effectLst/>
                <a:latin typeface="+mn-lt"/>
                <a:ea typeface="+mn-ea"/>
                <a:cs typeface="+mn-cs"/>
              </a:rPr>
              <a:t>СМЭВ</a:t>
            </a:r>
            <a:r>
              <a:rPr lang="ru-RU" sz="1600" b="0" i="0" kern="1200" dirty="0" smtClean="0">
                <a:solidFill>
                  <a:schemeClr val="tx1"/>
                </a:solidFill>
                <a:effectLst/>
                <a:latin typeface="+mn-lt"/>
                <a:ea typeface="+mn-ea"/>
                <a:cs typeface="+mn-cs"/>
              </a:rPr>
              <a:t>. </a:t>
            </a:r>
            <a:r>
              <a:rPr lang="ru-RU" sz="1600" b="1" i="0" kern="1200" dirty="0" smtClean="0">
                <a:solidFill>
                  <a:schemeClr val="tx1"/>
                </a:solidFill>
                <a:effectLst/>
                <a:latin typeface="+mn-lt"/>
                <a:ea typeface="+mn-ea"/>
                <a:cs typeface="+mn-cs"/>
              </a:rPr>
              <a:t>Система</a:t>
            </a:r>
            <a:r>
              <a:rPr lang="ru-RU" sz="1600" b="0" i="0" kern="1200" dirty="0" smtClean="0">
                <a:solidFill>
                  <a:schemeClr val="tx1"/>
                </a:solidFill>
                <a:effectLst/>
                <a:latin typeface="+mn-lt"/>
                <a:ea typeface="+mn-ea"/>
                <a:cs typeface="+mn-cs"/>
              </a:rPr>
              <a:t> </a:t>
            </a:r>
            <a:r>
              <a:rPr lang="ru-RU" sz="1600" b="1" i="0" kern="1200" dirty="0" smtClean="0">
                <a:solidFill>
                  <a:schemeClr val="tx1"/>
                </a:solidFill>
                <a:effectLst/>
                <a:latin typeface="+mn-lt"/>
                <a:ea typeface="+mn-ea"/>
                <a:cs typeface="+mn-cs"/>
              </a:rPr>
              <a:t>межведомственного</a:t>
            </a:r>
            <a:r>
              <a:rPr lang="ru-RU" sz="1600" b="0" i="0" kern="1200" dirty="0" smtClean="0">
                <a:solidFill>
                  <a:schemeClr val="tx1"/>
                </a:solidFill>
                <a:effectLst/>
                <a:latin typeface="+mn-lt"/>
                <a:ea typeface="+mn-ea"/>
                <a:cs typeface="+mn-cs"/>
              </a:rPr>
              <a:t> </a:t>
            </a:r>
            <a:r>
              <a:rPr lang="ru-RU" sz="1600" b="1" i="0" kern="1200" dirty="0" smtClean="0">
                <a:solidFill>
                  <a:schemeClr val="tx1"/>
                </a:solidFill>
                <a:effectLst/>
                <a:latin typeface="+mn-lt"/>
                <a:ea typeface="+mn-ea"/>
                <a:cs typeface="+mn-cs"/>
              </a:rPr>
              <a:t>электронного</a:t>
            </a:r>
            <a:r>
              <a:rPr lang="ru-RU" sz="1600" b="0" i="0" kern="1200" dirty="0" smtClean="0">
                <a:solidFill>
                  <a:schemeClr val="tx1"/>
                </a:solidFill>
                <a:effectLst/>
                <a:latin typeface="+mn-lt"/>
                <a:ea typeface="+mn-ea"/>
                <a:cs typeface="+mn-cs"/>
              </a:rPr>
              <a:t> </a:t>
            </a:r>
            <a:r>
              <a:rPr lang="ru-RU" sz="1600" b="1" i="0" kern="1200" dirty="0" smtClean="0">
                <a:solidFill>
                  <a:schemeClr val="tx1"/>
                </a:solidFill>
                <a:effectLst/>
                <a:latin typeface="+mn-lt"/>
                <a:ea typeface="+mn-ea"/>
                <a:cs typeface="+mn-cs"/>
              </a:rPr>
              <a:t>взаимодействия</a:t>
            </a:r>
            <a:r>
              <a:rPr lang="ru-RU" sz="1600" b="0" i="0" kern="1200" dirty="0" smtClean="0">
                <a:solidFill>
                  <a:schemeClr val="tx1"/>
                </a:solidFill>
                <a:effectLst/>
                <a:latin typeface="+mn-lt"/>
                <a:ea typeface="+mn-ea"/>
                <a:cs typeface="+mn-cs"/>
              </a:rPr>
              <a:t> (</a:t>
            </a:r>
            <a:r>
              <a:rPr lang="ru-RU" sz="1600" b="1" i="0" kern="1200" dirty="0" smtClean="0">
                <a:solidFill>
                  <a:schemeClr val="tx1"/>
                </a:solidFill>
                <a:effectLst/>
                <a:latin typeface="+mn-lt"/>
                <a:ea typeface="+mn-ea"/>
                <a:cs typeface="+mn-cs"/>
              </a:rPr>
              <a:t>СМЭВ</a:t>
            </a:r>
            <a:r>
              <a:rPr lang="ru-RU" sz="1600" b="0" i="0" kern="1200" dirty="0" smtClean="0">
                <a:solidFill>
                  <a:schemeClr val="tx1"/>
                </a:solidFill>
                <a:effectLst/>
                <a:latin typeface="+mn-lt"/>
                <a:ea typeface="+mn-ea"/>
                <a:cs typeface="+mn-cs"/>
              </a:rPr>
              <a:t>), построение которой идет в России на протяжении уже нескольких лет, должна помогать органам власти исполнять федеральный закон 210</a:t>
            </a:r>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a:t>
            </a:fld>
            <a:endParaRPr lang="ru-RU">
              <a:solidFill>
                <a:prstClr val="black"/>
              </a:solidFill>
            </a:endParaRPr>
          </a:p>
        </p:txBody>
      </p:sp>
    </p:spTree>
    <p:extLst>
      <p:ext uri="{BB962C8B-B14F-4D97-AF65-F5344CB8AC3E}">
        <p14:creationId xmlns:p14="http://schemas.microsoft.com/office/powerpoint/2010/main" val="1471327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10</a:t>
            </a:fld>
            <a:endParaRPr lang="ru-RU">
              <a:solidFill>
                <a:prstClr val="black"/>
              </a:solidFill>
            </a:endParaRPr>
          </a:p>
        </p:txBody>
      </p:sp>
    </p:spTree>
    <p:extLst>
      <p:ext uri="{BB962C8B-B14F-4D97-AF65-F5344CB8AC3E}">
        <p14:creationId xmlns:p14="http://schemas.microsoft.com/office/powerpoint/2010/main" val="4100546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11</a:t>
            </a:fld>
            <a:endParaRPr lang="ru-RU">
              <a:solidFill>
                <a:prstClr val="black"/>
              </a:solidFill>
            </a:endParaRPr>
          </a:p>
        </p:txBody>
      </p:sp>
    </p:spTree>
    <p:extLst>
      <p:ext uri="{BB962C8B-B14F-4D97-AF65-F5344CB8AC3E}">
        <p14:creationId xmlns:p14="http://schemas.microsoft.com/office/powerpoint/2010/main" val="2192240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12</a:t>
            </a:fld>
            <a:endParaRPr lang="ru-RU">
              <a:solidFill>
                <a:prstClr val="black"/>
              </a:solidFill>
            </a:endParaRPr>
          </a:p>
        </p:txBody>
      </p:sp>
    </p:spTree>
    <p:extLst>
      <p:ext uri="{BB962C8B-B14F-4D97-AF65-F5344CB8AC3E}">
        <p14:creationId xmlns:p14="http://schemas.microsoft.com/office/powerpoint/2010/main" val="286374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13</a:t>
            </a:fld>
            <a:endParaRPr lang="ru-RU">
              <a:solidFill>
                <a:prstClr val="black"/>
              </a:solidFill>
            </a:endParaRPr>
          </a:p>
        </p:txBody>
      </p:sp>
    </p:spTree>
    <p:extLst>
      <p:ext uri="{BB962C8B-B14F-4D97-AF65-F5344CB8AC3E}">
        <p14:creationId xmlns:p14="http://schemas.microsoft.com/office/powerpoint/2010/main" val="3294327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14</a:t>
            </a:fld>
            <a:endParaRPr lang="ru-RU">
              <a:solidFill>
                <a:prstClr val="black"/>
              </a:solidFill>
            </a:endParaRPr>
          </a:p>
        </p:txBody>
      </p:sp>
    </p:spTree>
    <p:extLst>
      <p:ext uri="{BB962C8B-B14F-4D97-AF65-F5344CB8AC3E}">
        <p14:creationId xmlns:p14="http://schemas.microsoft.com/office/powerpoint/2010/main" val="428792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15</a:t>
            </a:fld>
            <a:endParaRPr lang="ru-RU">
              <a:solidFill>
                <a:prstClr val="black"/>
              </a:solidFill>
            </a:endParaRPr>
          </a:p>
        </p:txBody>
      </p:sp>
    </p:spTree>
    <p:extLst>
      <p:ext uri="{BB962C8B-B14F-4D97-AF65-F5344CB8AC3E}">
        <p14:creationId xmlns:p14="http://schemas.microsoft.com/office/powerpoint/2010/main" val="3370866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16</a:t>
            </a:fld>
            <a:endParaRPr lang="ru-RU">
              <a:solidFill>
                <a:prstClr val="black"/>
              </a:solidFill>
            </a:endParaRPr>
          </a:p>
        </p:txBody>
      </p:sp>
    </p:spTree>
    <p:extLst>
      <p:ext uri="{BB962C8B-B14F-4D97-AF65-F5344CB8AC3E}">
        <p14:creationId xmlns:p14="http://schemas.microsoft.com/office/powerpoint/2010/main" val="2979264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17</a:t>
            </a:fld>
            <a:endParaRPr lang="ru-RU">
              <a:solidFill>
                <a:prstClr val="black"/>
              </a:solidFill>
            </a:endParaRPr>
          </a:p>
        </p:txBody>
      </p:sp>
    </p:spTree>
    <p:extLst>
      <p:ext uri="{BB962C8B-B14F-4D97-AF65-F5344CB8AC3E}">
        <p14:creationId xmlns:p14="http://schemas.microsoft.com/office/powerpoint/2010/main" val="2554987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18</a:t>
            </a:fld>
            <a:endParaRPr lang="ru-RU">
              <a:solidFill>
                <a:prstClr val="black"/>
              </a:solidFill>
            </a:endParaRPr>
          </a:p>
        </p:txBody>
      </p:sp>
    </p:spTree>
    <p:extLst>
      <p:ext uri="{BB962C8B-B14F-4D97-AF65-F5344CB8AC3E}">
        <p14:creationId xmlns:p14="http://schemas.microsoft.com/office/powerpoint/2010/main" val="3826064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19</a:t>
            </a:fld>
            <a:endParaRPr lang="ru-RU">
              <a:solidFill>
                <a:prstClr val="black"/>
              </a:solidFill>
            </a:endParaRPr>
          </a:p>
        </p:txBody>
      </p:sp>
    </p:spTree>
    <p:extLst>
      <p:ext uri="{BB962C8B-B14F-4D97-AF65-F5344CB8AC3E}">
        <p14:creationId xmlns:p14="http://schemas.microsoft.com/office/powerpoint/2010/main" val="250127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a:t>
            </a:fld>
            <a:endParaRPr lang="ru-RU">
              <a:solidFill>
                <a:prstClr val="black"/>
              </a:solidFill>
            </a:endParaRPr>
          </a:p>
        </p:txBody>
      </p:sp>
    </p:spTree>
    <p:extLst>
      <p:ext uri="{BB962C8B-B14F-4D97-AF65-F5344CB8AC3E}">
        <p14:creationId xmlns:p14="http://schemas.microsoft.com/office/powerpoint/2010/main" val="376049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20</a:t>
            </a:fld>
            <a:endParaRPr lang="ru-RU">
              <a:solidFill>
                <a:prstClr val="black"/>
              </a:solidFill>
            </a:endParaRPr>
          </a:p>
        </p:txBody>
      </p:sp>
    </p:spTree>
    <p:extLst>
      <p:ext uri="{BB962C8B-B14F-4D97-AF65-F5344CB8AC3E}">
        <p14:creationId xmlns:p14="http://schemas.microsoft.com/office/powerpoint/2010/main" val="3042111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21</a:t>
            </a:fld>
            <a:endParaRPr lang="ru-RU">
              <a:solidFill>
                <a:prstClr val="black"/>
              </a:solidFill>
            </a:endParaRPr>
          </a:p>
        </p:txBody>
      </p:sp>
    </p:spTree>
    <p:extLst>
      <p:ext uri="{BB962C8B-B14F-4D97-AF65-F5344CB8AC3E}">
        <p14:creationId xmlns:p14="http://schemas.microsoft.com/office/powerpoint/2010/main" val="2120940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22</a:t>
            </a:fld>
            <a:endParaRPr lang="ru-RU">
              <a:solidFill>
                <a:prstClr val="black"/>
              </a:solidFill>
            </a:endParaRPr>
          </a:p>
        </p:txBody>
      </p:sp>
    </p:spTree>
    <p:extLst>
      <p:ext uri="{BB962C8B-B14F-4D97-AF65-F5344CB8AC3E}">
        <p14:creationId xmlns:p14="http://schemas.microsoft.com/office/powerpoint/2010/main" val="122733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23</a:t>
            </a:fld>
            <a:endParaRPr lang="ru-RU">
              <a:solidFill>
                <a:prstClr val="black"/>
              </a:solidFill>
            </a:endParaRPr>
          </a:p>
        </p:txBody>
      </p:sp>
    </p:spTree>
    <p:extLst>
      <p:ext uri="{BB962C8B-B14F-4D97-AF65-F5344CB8AC3E}">
        <p14:creationId xmlns:p14="http://schemas.microsoft.com/office/powerpoint/2010/main" val="2356447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24</a:t>
            </a:fld>
            <a:endParaRPr lang="ru-RU">
              <a:solidFill>
                <a:prstClr val="black"/>
              </a:solidFill>
            </a:endParaRPr>
          </a:p>
        </p:txBody>
      </p:sp>
    </p:spTree>
    <p:extLst>
      <p:ext uri="{BB962C8B-B14F-4D97-AF65-F5344CB8AC3E}">
        <p14:creationId xmlns:p14="http://schemas.microsoft.com/office/powerpoint/2010/main" val="3050039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25</a:t>
            </a:fld>
            <a:endParaRPr lang="ru-RU">
              <a:solidFill>
                <a:prstClr val="black"/>
              </a:solidFill>
            </a:endParaRPr>
          </a:p>
        </p:txBody>
      </p:sp>
    </p:spTree>
    <p:extLst>
      <p:ext uri="{BB962C8B-B14F-4D97-AF65-F5344CB8AC3E}">
        <p14:creationId xmlns:p14="http://schemas.microsoft.com/office/powerpoint/2010/main" val="1694564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26</a:t>
            </a:fld>
            <a:endParaRPr lang="ru-RU">
              <a:solidFill>
                <a:prstClr val="black"/>
              </a:solidFill>
            </a:endParaRPr>
          </a:p>
        </p:txBody>
      </p:sp>
    </p:spTree>
    <p:extLst>
      <p:ext uri="{BB962C8B-B14F-4D97-AF65-F5344CB8AC3E}">
        <p14:creationId xmlns:p14="http://schemas.microsoft.com/office/powerpoint/2010/main" val="1489021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27</a:t>
            </a:fld>
            <a:endParaRPr lang="ru-RU">
              <a:solidFill>
                <a:prstClr val="black"/>
              </a:solidFill>
            </a:endParaRPr>
          </a:p>
        </p:txBody>
      </p:sp>
    </p:spTree>
    <p:extLst>
      <p:ext uri="{BB962C8B-B14F-4D97-AF65-F5344CB8AC3E}">
        <p14:creationId xmlns:p14="http://schemas.microsoft.com/office/powerpoint/2010/main" val="2656041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28</a:t>
            </a:fld>
            <a:endParaRPr lang="ru-RU">
              <a:solidFill>
                <a:prstClr val="black"/>
              </a:solidFill>
            </a:endParaRPr>
          </a:p>
        </p:txBody>
      </p:sp>
    </p:spTree>
    <p:extLst>
      <p:ext uri="{BB962C8B-B14F-4D97-AF65-F5344CB8AC3E}">
        <p14:creationId xmlns:p14="http://schemas.microsoft.com/office/powerpoint/2010/main" val="290528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29</a:t>
            </a:fld>
            <a:endParaRPr lang="ru-RU">
              <a:solidFill>
                <a:prstClr val="black"/>
              </a:solidFill>
            </a:endParaRPr>
          </a:p>
        </p:txBody>
      </p:sp>
    </p:spTree>
    <p:extLst>
      <p:ext uri="{BB962C8B-B14F-4D97-AF65-F5344CB8AC3E}">
        <p14:creationId xmlns:p14="http://schemas.microsoft.com/office/powerpoint/2010/main" val="363890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a:t>
            </a:fld>
            <a:endParaRPr lang="ru-RU">
              <a:solidFill>
                <a:prstClr val="black"/>
              </a:solidFill>
            </a:endParaRPr>
          </a:p>
        </p:txBody>
      </p:sp>
    </p:spTree>
    <p:extLst>
      <p:ext uri="{BB962C8B-B14F-4D97-AF65-F5344CB8AC3E}">
        <p14:creationId xmlns:p14="http://schemas.microsoft.com/office/powerpoint/2010/main" val="1236645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30</a:t>
            </a:fld>
            <a:endParaRPr lang="ru-RU">
              <a:solidFill>
                <a:prstClr val="black"/>
              </a:solidFill>
            </a:endParaRPr>
          </a:p>
        </p:txBody>
      </p:sp>
    </p:spTree>
    <p:extLst>
      <p:ext uri="{BB962C8B-B14F-4D97-AF65-F5344CB8AC3E}">
        <p14:creationId xmlns:p14="http://schemas.microsoft.com/office/powerpoint/2010/main" val="1686328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31</a:t>
            </a:fld>
            <a:endParaRPr lang="ru-RU">
              <a:solidFill>
                <a:prstClr val="black"/>
              </a:solidFill>
            </a:endParaRPr>
          </a:p>
        </p:txBody>
      </p:sp>
    </p:spTree>
    <p:extLst>
      <p:ext uri="{BB962C8B-B14F-4D97-AF65-F5344CB8AC3E}">
        <p14:creationId xmlns:p14="http://schemas.microsoft.com/office/powerpoint/2010/main" val="778585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32</a:t>
            </a:fld>
            <a:endParaRPr lang="ru-RU">
              <a:solidFill>
                <a:prstClr val="black"/>
              </a:solidFill>
            </a:endParaRPr>
          </a:p>
        </p:txBody>
      </p:sp>
    </p:spTree>
    <p:extLst>
      <p:ext uri="{BB962C8B-B14F-4D97-AF65-F5344CB8AC3E}">
        <p14:creationId xmlns:p14="http://schemas.microsoft.com/office/powerpoint/2010/main" val="361035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33</a:t>
            </a:fld>
            <a:endParaRPr lang="ru-RU">
              <a:solidFill>
                <a:prstClr val="black"/>
              </a:solidFill>
            </a:endParaRPr>
          </a:p>
        </p:txBody>
      </p:sp>
    </p:spTree>
    <p:extLst>
      <p:ext uri="{BB962C8B-B14F-4D97-AF65-F5344CB8AC3E}">
        <p14:creationId xmlns:p14="http://schemas.microsoft.com/office/powerpoint/2010/main" val="923262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34</a:t>
            </a:fld>
            <a:endParaRPr lang="ru-RU">
              <a:solidFill>
                <a:prstClr val="black"/>
              </a:solidFill>
            </a:endParaRPr>
          </a:p>
        </p:txBody>
      </p:sp>
    </p:spTree>
    <p:extLst>
      <p:ext uri="{BB962C8B-B14F-4D97-AF65-F5344CB8AC3E}">
        <p14:creationId xmlns:p14="http://schemas.microsoft.com/office/powerpoint/2010/main" val="4092702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35</a:t>
            </a:fld>
            <a:endParaRPr lang="ru-RU">
              <a:solidFill>
                <a:prstClr val="black"/>
              </a:solidFill>
            </a:endParaRPr>
          </a:p>
        </p:txBody>
      </p:sp>
    </p:spTree>
    <p:extLst>
      <p:ext uri="{BB962C8B-B14F-4D97-AF65-F5344CB8AC3E}">
        <p14:creationId xmlns:p14="http://schemas.microsoft.com/office/powerpoint/2010/main" val="4204226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36</a:t>
            </a:fld>
            <a:endParaRPr lang="ru-RU">
              <a:solidFill>
                <a:prstClr val="black"/>
              </a:solidFill>
            </a:endParaRPr>
          </a:p>
        </p:txBody>
      </p:sp>
    </p:spTree>
    <p:extLst>
      <p:ext uri="{BB962C8B-B14F-4D97-AF65-F5344CB8AC3E}">
        <p14:creationId xmlns:p14="http://schemas.microsoft.com/office/powerpoint/2010/main" val="4172152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37</a:t>
            </a:fld>
            <a:endParaRPr lang="ru-RU">
              <a:solidFill>
                <a:prstClr val="black"/>
              </a:solidFill>
            </a:endParaRPr>
          </a:p>
        </p:txBody>
      </p:sp>
    </p:spTree>
    <p:extLst>
      <p:ext uri="{BB962C8B-B14F-4D97-AF65-F5344CB8AC3E}">
        <p14:creationId xmlns:p14="http://schemas.microsoft.com/office/powerpoint/2010/main" val="4290635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38</a:t>
            </a:fld>
            <a:endParaRPr lang="ru-RU">
              <a:solidFill>
                <a:prstClr val="black"/>
              </a:solidFill>
            </a:endParaRPr>
          </a:p>
        </p:txBody>
      </p:sp>
    </p:spTree>
    <p:extLst>
      <p:ext uri="{BB962C8B-B14F-4D97-AF65-F5344CB8AC3E}">
        <p14:creationId xmlns:p14="http://schemas.microsoft.com/office/powerpoint/2010/main" val="1428410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39</a:t>
            </a:fld>
            <a:endParaRPr lang="ru-RU">
              <a:solidFill>
                <a:prstClr val="black"/>
              </a:solidFill>
            </a:endParaRPr>
          </a:p>
        </p:txBody>
      </p:sp>
    </p:spTree>
    <p:extLst>
      <p:ext uri="{BB962C8B-B14F-4D97-AF65-F5344CB8AC3E}">
        <p14:creationId xmlns:p14="http://schemas.microsoft.com/office/powerpoint/2010/main" val="1038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a:t>
            </a:fld>
            <a:endParaRPr lang="ru-RU">
              <a:solidFill>
                <a:prstClr val="black"/>
              </a:solidFill>
            </a:endParaRPr>
          </a:p>
        </p:txBody>
      </p:sp>
    </p:spTree>
    <p:extLst>
      <p:ext uri="{BB962C8B-B14F-4D97-AF65-F5344CB8AC3E}">
        <p14:creationId xmlns:p14="http://schemas.microsoft.com/office/powerpoint/2010/main" val="448880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40</a:t>
            </a:fld>
            <a:endParaRPr lang="ru-RU">
              <a:solidFill>
                <a:prstClr val="black"/>
              </a:solidFill>
            </a:endParaRPr>
          </a:p>
        </p:txBody>
      </p:sp>
    </p:spTree>
    <p:extLst>
      <p:ext uri="{BB962C8B-B14F-4D97-AF65-F5344CB8AC3E}">
        <p14:creationId xmlns:p14="http://schemas.microsoft.com/office/powerpoint/2010/main" val="1932429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41</a:t>
            </a:fld>
            <a:endParaRPr lang="ru-RU">
              <a:solidFill>
                <a:prstClr val="black"/>
              </a:solidFill>
            </a:endParaRPr>
          </a:p>
        </p:txBody>
      </p:sp>
    </p:spTree>
    <p:extLst>
      <p:ext uri="{BB962C8B-B14F-4D97-AF65-F5344CB8AC3E}">
        <p14:creationId xmlns:p14="http://schemas.microsoft.com/office/powerpoint/2010/main" val="195761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42</a:t>
            </a:fld>
            <a:endParaRPr lang="ru-RU">
              <a:solidFill>
                <a:prstClr val="black"/>
              </a:solidFill>
            </a:endParaRPr>
          </a:p>
        </p:txBody>
      </p:sp>
    </p:spTree>
    <p:extLst>
      <p:ext uri="{BB962C8B-B14F-4D97-AF65-F5344CB8AC3E}">
        <p14:creationId xmlns:p14="http://schemas.microsoft.com/office/powerpoint/2010/main" val="3786421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43</a:t>
            </a:fld>
            <a:endParaRPr lang="ru-RU">
              <a:solidFill>
                <a:prstClr val="black"/>
              </a:solidFill>
            </a:endParaRPr>
          </a:p>
        </p:txBody>
      </p:sp>
    </p:spTree>
    <p:extLst>
      <p:ext uri="{BB962C8B-B14F-4D97-AF65-F5344CB8AC3E}">
        <p14:creationId xmlns:p14="http://schemas.microsoft.com/office/powerpoint/2010/main" val="33348865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44</a:t>
            </a:fld>
            <a:endParaRPr lang="ru-RU">
              <a:solidFill>
                <a:prstClr val="black"/>
              </a:solidFill>
            </a:endParaRPr>
          </a:p>
        </p:txBody>
      </p:sp>
    </p:spTree>
    <p:extLst>
      <p:ext uri="{BB962C8B-B14F-4D97-AF65-F5344CB8AC3E}">
        <p14:creationId xmlns:p14="http://schemas.microsoft.com/office/powerpoint/2010/main" val="24306857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45</a:t>
            </a:fld>
            <a:endParaRPr lang="ru-RU">
              <a:solidFill>
                <a:prstClr val="black"/>
              </a:solidFill>
            </a:endParaRPr>
          </a:p>
        </p:txBody>
      </p:sp>
    </p:spTree>
    <p:extLst>
      <p:ext uri="{BB962C8B-B14F-4D97-AF65-F5344CB8AC3E}">
        <p14:creationId xmlns:p14="http://schemas.microsoft.com/office/powerpoint/2010/main" val="4140975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46</a:t>
            </a:fld>
            <a:endParaRPr lang="ru-RU">
              <a:solidFill>
                <a:prstClr val="black"/>
              </a:solidFill>
            </a:endParaRPr>
          </a:p>
        </p:txBody>
      </p:sp>
    </p:spTree>
    <p:extLst>
      <p:ext uri="{BB962C8B-B14F-4D97-AF65-F5344CB8AC3E}">
        <p14:creationId xmlns:p14="http://schemas.microsoft.com/office/powerpoint/2010/main" val="816688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47</a:t>
            </a:fld>
            <a:endParaRPr lang="ru-RU">
              <a:solidFill>
                <a:prstClr val="black"/>
              </a:solidFill>
            </a:endParaRPr>
          </a:p>
        </p:txBody>
      </p:sp>
    </p:spTree>
    <p:extLst>
      <p:ext uri="{BB962C8B-B14F-4D97-AF65-F5344CB8AC3E}">
        <p14:creationId xmlns:p14="http://schemas.microsoft.com/office/powerpoint/2010/main" val="4284092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48</a:t>
            </a:fld>
            <a:endParaRPr lang="ru-RU">
              <a:solidFill>
                <a:prstClr val="black"/>
              </a:solidFill>
            </a:endParaRPr>
          </a:p>
        </p:txBody>
      </p:sp>
    </p:spTree>
    <p:extLst>
      <p:ext uri="{BB962C8B-B14F-4D97-AF65-F5344CB8AC3E}">
        <p14:creationId xmlns:p14="http://schemas.microsoft.com/office/powerpoint/2010/main" val="1975563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49</a:t>
            </a:fld>
            <a:endParaRPr lang="ru-RU">
              <a:solidFill>
                <a:prstClr val="black"/>
              </a:solidFill>
            </a:endParaRPr>
          </a:p>
        </p:txBody>
      </p:sp>
    </p:spTree>
    <p:extLst>
      <p:ext uri="{BB962C8B-B14F-4D97-AF65-F5344CB8AC3E}">
        <p14:creationId xmlns:p14="http://schemas.microsoft.com/office/powerpoint/2010/main" val="259534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a:t>
            </a:fld>
            <a:endParaRPr lang="ru-RU">
              <a:solidFill>
                <a:prstClr val="black"/>
              </a:solidFill>
            </a:endParaRPr>
          </a:p>
        </p:txBody>
      </p:sp>
    </p:spTree>
    <p:extLst>
      <p:ext uri="{BB962C8B-B14F-4D97-AF65-F5344CB8AC3E}">
        <p14:creationId xmlns:p14="http://schemas.microsoft.com/office/powerpoint/2010/main" val="4874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50</a:t>
            </a:fld>
            <a:endParaRPr lang="ru-RU">
              <a:solidFill>
                <a:prstClr val="black"/>
              </a:solidFill>
            </a:endParaRPr>
          </a:p>
        </p:txBody>
      </p:sp>
    </p:spTree>
    <p:extLst>
      <p:ext uri="{BB962C8B-B14F-4D97-AF65-F5344CB8AC3E}">
        <p14:creationId xmlns:p14="http://schemas.microsoft.com/office/powerpoint/2010/main" val="1021939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51</a:t>
            </a:fld>
            <a:endParaRPr lang="ru-RU">
              <a:solidFill>
                <a:prstClr val="black"/>
              </a:solidFill>
            </a:endParaRPr>
          </a:p>
        </p:txBody>
      </p:sp>
    </p:spTree>
    <p:extLst>
      <p:ext uri="{BB962C8B-B14F-4D97-AF65-F5344CB8AC3E}">
        <p14:creationId xmlns:p14="http://schemas.microsoft.com/office/powerpoint/2010/main" val="9178523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52</a:t>
            </a:fld>
            <a:endParaRPr lang="ru-RU">
              <a:solidFill>
                <a:prstClr val="black"/>
              </a:solidFill>
            </a:endParaRPr>
          </a:p>
        </p:txBody>
      </p:sp>
    </p:spTree>
    <p:extLst>
      <p:ext uri="{BB962C8B-B14F-4D97-AF65-F5344CB8AC3E}">
        <p14:creationId xmlns:p14="http://schemas.microsoft.com/office/powerpoint/2010/main" val="1466350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53</a:t>
            </a:fld>
            <a:endParaRPr lang="ru-RU">
              <a:solidFill>
                <a:prstClr val="black"/>
              </a:solidFill>
            </a:endParaRPr>
          </a:p>
        </p:txBody>
      </p:sp>
    </p:spTree>
    <p:extLst>
      <p:ext uri="{BB962C8B-B14F-4D97-AF65-F5344CB8AC3E}">
        <p14:creationId xmlns:p14="http://schemas.microsoft.com/office/powerpoint/2010/main" val="8462689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54</a:t>
            </a:fld>
            <a:endParaRPr lang="ru-RU">
              <a:solidFill>
                <a:prstClr val="black"/>
              </a:solidFill>
            </a:endParaRPr>
          </a:p>
        </p:txBody>
      </p:sp>
    </p:spTree>
    <p:extLst>
      <p:ext uri="{BB962C8B-B14F-4D97-AF65-F5344CB8AC3E}">
        <p14:creationId xmlns:p14="http://schemas.microsoft.com/office/powerpoint/2010/main" val="3707902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55</a:t>
            </a:fld>
            <a:endParaRPr lang="ru-RU">
              <a:solidFill>
                <a:prstClr val="black"/>
              </a:solidFill>
            </a:endParaRPr>
          </a:p>
        </p:txBody>
      </p:sp>
    </p:spTree>
    <p:extLst>
      <p:ext uri="{BB962C8B-B14F-4D97-AF65-F5344CB8AC3E}">
        <p14:creationId xmlns:p14="http://schemas.microsoft.com/office/powerpoint/2010/main" val="2420486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56</a:t>
            </a:fld>
            <a:endParaRPr lang="ru-RU">
              <a:solidFill>
                <a:prstClr val="black"/>
              </a:solidFill>
            </a:endParaRPr>
          </a:p>
        </p:txBody>
      </p:sp>
    </p:spTree>
    <p:extLst>
      <p:ext uri="{BB962C8B-B14F-4D97-AF65-F5344CB8AC3E}">
        <p14:creationId xmlns:p14="http://schemas.microsoft.com/office/powerpoint/2010/main" val="18610425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57</a:t>
            </a:fld>
            <a:endParaRPr lang="ru-RU">
              <a:solidFill>
                <a:prstClr val="black"/>
              </a:solidFill>
            </a:endParaRPr>
          </a:p>
        </p:txBody>
      </p:sp>
    </p:spTree>
    <p:extLst>
      <p:ext uri="{BB962C8B-B14F-4D97-AF65-F5344CB8AC3E}">
        <p14:creationId xmlns:p14="http://schemas.microsoft.com/office/powerpoint/2010/main" val="41860172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58</a:t>
            </a:fld>
            <a:endParaRPr lang="ru-RU">
              <a:solidFill>
                <a:prstClr val="black"/>
              </a:solidFill>
            </a:endParaRPr>
          </a:p>
        </p:txBody>
      </p:sp>
    </p:spTree>
    <p:extLst>
      <p:ext uri="{BB962C8B-B14F-4D97-AF65-F5344CB8AC3E}">
        <p14:creationId xmlns:p14="http://schemas.microsoft.com/office/powerpoint/2010/main" val="9855584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59</a:t>
            </a:fld>
            <a:endParaRPr lang="ru-RU">
              <a:solidFill>
                <a:prstClr val="black"/>
              </a:solidFill>
            </a:endParaRPr>
          </a:p>
        </p:txBody>
      </p:sp>
    </p:spTree>
    <p:extLst>
      <p:ext uri="{BB962C8B-B14F-4D97-AF65-F5344CB8AC3E}">
        <p14:creationId xmlns:p14="http://schemas.microsoft.com/office/powerpoint/2010/main" val="68248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6</a:t>
            </a:fld>
            <a:endParaRPr lang="ru-RU">
              <a:solidFill>
                <a:prstClr val="black"/>
              </a:solidFill>
            </a:endParaRPr>
          </a:p>
        </p:txBody>
      </p:sp>
    </p:spTree>
    <p:extLst>
      <p:ext uri="{BB962C8B-B14F-4D97-AF65-F5344CB8AC3E}">
        <p14:creationId xmlns:p14="http://schemas.microsoft.com/office/powerpoint/2010/main" val="8509174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60</a:t>
            </a:fld>
            <a:endParaRPr lang="ru-RU">
              <a:solidFill>
                <a:prstClr val="black"/>
              </a:solidFill>
            </a:endParaRPr>
          </a:p>
        </p:txBody>
      </p:sp>
    </p:spTree>
    <p:extLst>
      <p:ext uri="{BB962C8B-B14F-4D97-AF65-F5344CB8AC3E}">
        <p14:creationId xmlns:p14="http://schemas.microsoft.com/office/powerpoint/2010/main" val="134944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7</a:t>
            </a:fld>
            <a:endParaRPr lang="ru-RU">
              <a:solidFill>
                <a:prstClr val="black"/>
              </a:solidFill>
            </a:endParaRPr>
          </a:p>
        </p:txBody>
      </p:sp>
    </p:spTree>
    <p:extLst>
      <p:ext uri="{BB962C8B-B14F-4D97-AF65-F5344CB8AC3E}">
        <p14:creationId xmlns:p14="http://schemas.microsoft.com/office/powerpoint/2010/main" val="133620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8</a:t>
            </a:fld>
            <a:endParaRPr lang="ru-RU">
              <a:solidFill>
                <a:prstClr val="black"/>
              </a:solidFill>
            </a:endParaRPr>
          </a:p>
        </p:txBody>
      </p:sp>
    </p:spTree>
    <p:extLst>
      <p:ext uri="{BB962C8B-B14F-4D97-AF65-F5344CB8AC3E}">
        <p14:creationId xmlns:p14="http://schemas.microsoft.com/office/powerpoint/2010/main" val="173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sz="1600" dirty="0"/>
          </a:p>
        </p:txBody>
      </p:sp>
      <p:sp>
        <p:nvSpPr>
          <p:cNvPr id="4" name="Номер слайда 3"/>
          <p:cNvSpPr>
            <a:spLocks noGrp="1"/>
          </p:cNvSpPr>
          <p:nvPr>
            <p:ph type="sldNum" sz="quarter" idx="10"/>
          </p:nvPr>
        </p:nvSpPr>
        <p:spPr/>
        <p:txBody>
          <a:bodyPr/>
          <a:lstStyle/>
          <a:p>
            <a:fld id="{2EA30A39-245C-45D1-A587-AAE53751DD75}" type="slidenum">
              <a:rPr lang="ru-RU" smtClean="0">
                <a:solidFill>
                  <a:prstClr val="black"/>
                </a:solidFill>
              </a:rPr>
              <a:pPr/>
              <a:t>9</a:t>
            </a:fld>
            <a:endParaRPr lang="ru-RU">
              <a:solidFill>
                <a:prstClr val="black"/>
              </a:solidFill>
            </a:endParaRPr>
          </a:p>
        </p:txBody>
      </p:sp>
    </p:spTree>
    <p:extLst>
      <p:ext uri="{BB962C8B-B14F-4D97-AF65-F5344CB8AC3E}">
        <p14:creationId xmlns:p14="http://schemas.microsoft.com/office/powerpoint/2010/main" val="95594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8"/>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2" name="Title 1"/>
          <p:cNvSpPr>
            <a:spLocks noGrp="1"/>
          </p:cNvSpPr>
          <p:nvPr>
            <p:ph type="ctrTitle"/>
          </p:nvPr>
        </p:nvSpPr>
        <p:spPr>
          <a:xfrm>
            <a:off x="1090108" y="3132290"/>
            <a:ext cx="9567135"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7"/>
            <a:ext cx="27432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4432151" y="731519"/>
            <a:ext cx="6439049"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algn="ctr">
              <a:lnSpc>
                <a:spcPts val="1240"/>
              </a:lnSpc>
            </a:pPr>
            <a:r>
              <a:rPr spc="-5" dirty="0"/>
              <a:t>Зырянов</a:t>
            </a:r>
            <a:r>
              <a:rPr spc="-40" dirty="0"/>
              <a:t> </a:t>
            </a:r>
            <a:r>
              <a:rPr spc="-5" dirty="0"/>
              <a:t>Александр</a:t>
            </a:r>
          </a:p>
          <a:p>
            <a:pPr algn="ctr"/>
            <a:r>
              <a:rPr spc="-15" dirty="0"/>
              <a:t>Модуль</a:t>
            </a:r>
            <a:r>
              <a:rPr spc="-20" dirty="0"/>
              <a:t> </a:t>
            </a:r>
            <a:r>
              <a:rPr dirty="0"/>
              <a:t>1. </a:t>
            </a:r>
            <a:r>
              <a:rPr spc="-10" dirty="0"/>
              <a:t>Руководящие</a:t>
            </a:r>
            <a:r>
              <a:rPr spc="20" dirty="0"/>
              <a:t> </a:t>
            </a:r>
            <a:r>
              <a:rPr spc="-10" dirty="0"/>
              <a:t>документы</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2/24/2023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dirty="0">
                <a:solidFill>
                  <a:prstClr val="black"/>
                </a:solidFill>
              </a:rPr>
              <a:pPr marL="38100">
                <a:lnSpc>
                  <a:spcPts val="1240"/>
                </a:lnSpc>
              </a:pPr>
              <a:t>‹#›</a:t>
            </a:fld>
            <a:endParaRPr dirty="0">
              <a:solidFill>
                <a:prstClr val="black"/>
              </a:solidFill>
            </a:endParaRPr>
          </a:p>
        </p:txBody>
      </p:sp>
    </p:spTree>
    <p:extLst>
      <p:ext uri="{BB962C8B-B14F-4D97-AF65-F5344CB8AC3E}">
        <p14:creationId xmlns:p14="http://schemas.microsoft.com/office/powerpoint/2010/main" val="3314684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2" name="Title 1"/>
          <p:cNvSpPr>
            <a:spLocks noGrp="1"/>
          </p:cNvSpPr>
          <p:nvPr>
            <p:ph type="ctrTitle"/>
          </p:nvPr>
        </p:nvSpPr>
        <p:spPr>
          <a:xfrm>
            <a:off x="1090108" y="3132290"/>
            <a:ext cx="9567135"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34353"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7"/>
            <a:ext cx="27432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4432151" y="731519"/>
            <a:ext cx="6439049"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algn="ctr">
              <a:lnSpc>
                <a:spcPts val="1240"/>
              </a:lnSpc>
            </a:pPr>
            <a:r>
              <a:rPr spc="-5" dirty="0"/>
              <a:t>Зырянов</a:t>
            </a:r>
            <a:r>
              <a:rPr spc="-40" dirty="0"/>
              <a:t> </a:t>
            </a:r>
            <a:r>
              <a:rPr spc="-5" dirty="0"/>
              <a:t>Александр</a:t>
            </a:r>
          </a:p>
          <a:p>
            <a:pPr algn="ctr"/>
            <a:r>
              <a:rPr spc="-15" dirty="0"/>
              <a:t>Модуль</a:t>
            </a:r>
            <a:r>
              <a:rPr spc="-20" dirty="0"/>
              <a:t> </a:t>
            </a:r>
            <a:r>
              <a:rPr dirty="0"/>
              <a:t>1. </a:t>
            </a:r>
            <a:r>
              <a:rPr spc="-10" dirty="0"/>
              <a:t>Руководящие</a:t>
            </a:r>
            <a:r>
              <a:rPr spc="20" dirty="0"/>
              <a:t> </a:t>
            </a:r>
            <a:r>
              <a:rPr spc="-10" dirty="0"/>
              <a:t>документы</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2/24/2023</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38100">
              <a:lnSpc>
                <a:spcPts val="1240"/>
              </a:lnSpc>
            </a:pPr>
            <a:fld id="{81D60167-4931-47E6-BA6A-407CBD079E47}" type="slidenum">
              <a:rPr dirty="0">
                <a:solidFill>
                  <a:prstClr val="black"/>
                </a:solidFill>
              </a:rPr>
              <a:pPr marL="38100">
                <a:lnSpc>
                  <a:spcPts val="1240"/>
                </a:lnSpc>
              </a:pPr>
              <a:t>‹#›</a:t>
            </a:fld>
            <a:endParaRPr dirty="0">
              <a:solidFill>
                <a:prstClr val="black"/>
              </a:solidFill>
            </a:endParaRPr>
          </a:p>
        </p:txBody>
      </p:sp>
    </p:spTree>
    <p:extLst>
      <p:ext uri="{BB962C8B-B14F-4D97-AF65-F5344CB8AC3E}">
        <p14:creationId xmlns:p14="http://schemas.microsoft.com/office/powerpoint/2010/main" val="175066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8" y="2172648"/>
            <a:ext cx="7955555"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8795" y="2209803"/>
            <a:ext cx="4848113"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6124689"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34353"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4" y="4372168"/>
            <a:ext cx="8683348"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229600" y="6172203"/>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3"/>
          </p:nvPr>
        </p:nvSpPr>
        <p:spPr>
          <a:xfrm>
            <a:off x="609601" y="6172203"/>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4"/>
          </p:nvPr>
        </p:nvSpPr>
        <p:spPr>
          <a:xfrm>
            <a:off x="5080000" y="6172203"/>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solidFill>
                  <a:prstClr val="black">
                    <a:tint val="75000"/>
                  </a:prstClr>
                </a:solidFill>
              </a:rPr>
              <a:pPr/>
              <a:t>2/24/2023</a:t>
            </a:fld>
            <a:endParaRPr lang="en-US">
              <a:solidFill>
                <a:prstClr val="black">
                  <a:tint val="75000"/>
                </a:prstClr>
              </a:solidFill>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ctr">
              <a:lnSpc>
                <a:spcPts val="1240"/>
              </a:lnSpc>
            </a:pPr>
            <a:r>
              <a:rPr lang="ru-RU" spc="-5" smtClean="0"/>
              <a:t>Зырянов</a:t>
            </a:r>
            <a:r>
              <a:rPr lang="ru-RU" spc="-40" smtClean="0"/>
              <a:t> </a:t>
            </a:r>
            <a:r>
              <a:rPr lang="ru-RU" spc="-5" smtClean="0"/>
              <a:t>Александр</a:t>
            </a:r>
          </a:p>
          <a:p>
            <a:pPr algn="ctr"/>
            <a:r>
              <a:rPr lang="ru-RU" spc="-15" smtClean="0"/>
              <a:t>Модуль</a:t>
            </a:r>
            <a:r>
              <a:rPr lang="ru-RU" spc="-20" smtClean="0"/>
              <a:t> </a:t>
            </a:r>
            <a:r>
              <a:rPr lang="ru-RU" smtClean="0"/>
              <a:t>1. </a:t>
            </a:r>
            <a:r>
              <a:rPr lang="ru-RU" spc="-10" smtClean="0"/>
              <a:t>Руководящие</a:t>
            </a:r>
            <a:r>
              <a:rPr lang="ru-RU" spc="20" smtClean="0"/>
              <a:t> </a:t>
            </a:r>
            <a:r>
              <a:rPr lang="ru-RU" spc="-10" smtClean="0"/>
              <a:t>документы</a:t>
            </a:r>
            <a:endParaRPr lang="ru-RU" spc="-10"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38100">
              <a:lnSpc>
                <a:spcPts val="1240"/>
              </a:lnSpc>
            </a:pPr>
            <a:fld id="{81D60167-4931-47E6-BA6A-407CBD079E47}" type="slidenum">
              <a:rPr lang="ru-RU" smtClean="0">
                <a:solidFill>
                  <a:prstClr val="black"/>
                </a:solidFill>
              </a:rPr>
              <a:pPr marL="38100">
                <a:lnSpc>
                  <a:spcPts val="1240"/>
                </a:lnSpc>
              </a:pPr>
              <a:t>‹#›</a:t>
            </a:fld>
            <a:endParaRPr lang="ru-RU"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337" y="28576"/>
            <a:ext cx="11480800" cy="1121461"/>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Законодательство </a:t>
            </a:r>
            <a:r>
              <a:rPr lang="ru-RU" sz="3600" b="1" dirty="0">
                <a:solidFill>
                  <a:srgbClr val="0070C0"/>
                </a:solidFill>
              </a:rPr>
              <a:t>РФ в </a:t>
            </a:r>
            <a:r>
              <a:rPr lang="ru-RU" sz="3600" b="1" dirty="0" smtClean="0">
                <a:solidFill>
                  <a:srgbClr val="0070C0"/>
                </a:solidFill>
              </a:rPr>
              <a:t>области информационной </a:t>
            </a:r>
            <a:r>
              <a:rPr lang="ru-RU" sz="3600" b="1" dirty="0">
                <a:solidFill>
                  <a:srgbClr val="0070C0"/>
                </a:solidFill>
              </a:rPr>
              <a:t>безопасности</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a:t>
            </a:fld>
            <a:endParaRPr dirty="0">
              <a:solidFill>
                <a:prstClr val="black"/>
              </a:solidFill>
            </a:endParaRPr>
          </a:p>
        </p:txBody>
      </p:sp>
      <p:sp>
        <p:nvSpPr>
          <p:cNvPr id="4" name="Прямоугольник 3"/>
          <p:cNvSpPr/>
          <p:nvPr/>
        </p:nvSpPr>
        <p:spPr>
          <a:xfrm>
            <a:off x="203203" y="1188615"/>
            <a:ext cx="5795108" cy="4708981"/>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smtClean="0">
                <a:solidFill>
                  <a:prstClr val="black"/>
                </a:solidFill>
              </a:rPr>
              <a:t>Основы </a:t>
            </a:r>
            <a:r>
              <a:rPr lang="ru-RU" sz="2000" dirty="0">
                <a:solidFill>
                  <a:prstClr val="black"/>
                </a:solidFill>
              </a:rPr>
              <a:t>законодательства</a:t>
            </a:r>
          </a:p>
          <a:p>
            <a:pPr marL="342900" indent="-342900">
              <a:buFont typeface="+mj-lt"/>
              <a:buAutoNum type="arabicPeriod"/>
            </a:pPr>
            <a:r>
              <a:rPr lang="ru-RU" sz="2000" dirty="0">
                <a:solidFill>
                  <a:prstClr val="black"/>
                </a:solidFill>
              </a:rPr>
              <a:t>Стратегические документы</a:t>
            </a:r>
          </a:p>
          <a:p>
            <a:pPr marL="342900" indent="-342900">
              <a:buFont typeface="+mj-lt"/>
              <a:buAutoNum type="arabicPeriod"/>
            </a:pPr>
            <a:r>
              <a:rPr lang="ru-RU" sz="2000" dirty="0">
                <a:solidFill>
                  <a:prstClr val="black"/>
                </a:solidFill>
              </a:rPr>
              <a:t>Системообразующие документы</a:t>
            </a:r>
          </a:p>
          <a:p>
            <a:pPr marL="342900" indent="-342900">
              <a:buFont typeface="+mj-lt"/>
              <a:buAutoNum type="arabicPeriod"/>
            </a:pPr>
            <a:r>
              <a:rPr lang="ru-RU" sz="2000" dirty="0">
                <a:solidFill>
                  <a:prstClr val="black"/>
                </a:solidFill>
              </a:rPr>
              <a:t>Государственные регуляторы</a:t>
            </a:r>
          </a:p>
          <a:p>
            <a:pPr marL="342900" indent="-342900">
              <a:buFont typeface="+mj-lt"/>
              <a:buAutoNum type="arabicPeriod"/>
            </a:pPr>
            <a:r>
              <a:rPr lang="ru-RU" sz="2000" dirty="0">
                <a:solidFill>
                  <a:prstClr val="black"/>
                </a:solidFill>
              </a:rPr>
              <a:t>Техническое регулирование</a:t>
            </a:r>
          </a:p>
          <a:p>
            <a:pPr marL="342900" indent="-342900">
              <a:buFont typeface="+mj-lt"/>
              <a:buAutoNum type="arabicPeriod"/>
            </a:pPr>
            <a:r>
              <a:rPr lang="ru-RU" sz="2000" dirty="0">
                <a:solidFill>
                  <a:prstClr val="black"/>
                </a:solidFill>
              </a:rPr>
              <a:t>Техническое регулирование. Сертификация средств защиты информации</a:t>
            </a:r>
          </a:p>
          <a:p>
            <a:pPr marL="342900" indent="-342900">
              <a:buFont typeface="+mj-lt"/>
              <a:buAutoNum type="arabicPeriod"/>
            </a:pPr>
            <a:r>
              <a:rPr lang="ru-RU" sz="2000" dirty="0">
                <a:solidFill>
                  <a:prstClr val="black"/>
                </a:solidFill>
              </a:rPr>
              <a:t>Техническое регулирование. Аттестация объектов информатизации</a:t>
            </a:r>
          </a:p>
          <a:p>
            <a:pPr marL="342900" indent="-342900">
              <a:buFont typeface="+mj-lt"/>
              <a:buAutoNum type="arabicPeriod"/>
            </a:pPr>
            <a:r>
              <a:rPr lang="ru-RU" sz="2000" dirty="0">
                <a:solidFill>
                  <a:prstClr val="black"/>
                </a:solidFill>
              </a:rPr>
              <a:t>Лицензирование деятельности в области </a:t>
            </a:r>
            <a:r>
              <a:rPr lang="ru-RU" sz="2000" dirty="0" smtClean="0">
                <a:solidFill>
                  <a:prstClr val="black"/>
                </a:solidFill>
              </a:rPr>
              <a:t>ИБ</a:t>
            </a:r>
            <a:endParaRPr lang="ru-RU" sz="2000" dirty="0">
              <a:solidFill>
                <a:prstClr val="black"/>
              </a:solidFill>
            </a:endParaRPr>
          </a:p>
          <a:p>
            <a:pPr marL="342900" indent="-342900">
              <a:buFont typeface="+mj-lt"/>
              <a:buAutoNum type="arabicPeriod"/>
            </a:pPr>
            <a:r>
              <a:rPr lang="ru-RU" sz="2000" dirty="0" smtClean="0">
                <a:solidFill>
                  <a:prstClr val="black"/>
                </a:solidFill>
              </a:rPr>
              <a:t>ИБ и </a:t>
            </a:r>
            <a:r>
              <a:rPr lang="ru-RU" sz="2000" dirty="0">
                <a:solidFill>
                  <a:prstClr val="black"/>
                </a:solidFill>
              </a:rPr>
              <a:t>персонал</a:t>
            </a:r>
          </a:p>
          <a:p>
            <a:pPr marL="342900" indent="-342900">
              <a:buFont typeface="+mj-lt"/>
              <a:buAutoNum type="arabicPeriod"/>
            </a:pPr>
            <a:r>
              <a:rPr lang="ru-RU" sz="2000" dirty="0">
                <a:solidFill>
                  <a:prstClr val="black"/>
                </a:solidFill>
              </a:rPr>
              <a:t>Судебные тяжбы, компьютерная криминалистика</a:t>
            </a:r>
          </a:p>
          <a:p>
            <a:pPr marL="342900" indent="-342900">
              <a:buFont typeface="+mj-lt"/>
              <a:buAutoNum type="arabicPeriod"/>
            </a:pPr>
            <a:r>
              <a:rPr lang="ru-RU" sz="2000" dirty="0">
                <a:solidFill>
                  <a:prstClr val="black"/>
                </a:solidFill>
              </a:rPr>
              <a:t>Ответственность за нарушения в области </a:t>
            </a:r>
            <a:r>
              <a:rPr lang="ru-RU" sz="2000" dirty="0" smtClean="0">
                <a:solidFill>
                  <a:prstClr val="black"/>
                </a:solidFill>
              </a:rPr>
              <a:t>ИБ</a:t>
            </a:r>
            <a:endParaRPr lang="ru-RU" sz="2000" dirty="0">
              <a:solidFill>
                <a:prstClr val="black"/>
              </a:solidFill>
            </a:endParaRPr>
          </a:p>
        </p:txBody>
      </p:sp>
      <p:sp>
        <p:nvSpPr>
          <p:cNvPr id="8" name="Прямоугольник 7"/>
          <p:cNvSpPr/>
          <p:nvPr/>
        </p:nvSpPr>
        <p:spPr>
          <a:xfrm>
            <a:off x="6216031" y="1188614"/>
            <a:ext cx="5795108" cy="5016758"/>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2"/>
            </a:pPr>
            <a:r>
              <a:rPr lang="ru-RU" sz="2000" dirty="0" smtClean="0">
                <a:solidFill>
                  <a:prstClr val="black"/>
                </a:solidFill>
              </a:rPr>
              <a:t>Руководящие </a:t>
            </a:r>
            <a:r>
              <a:rPr lang="ru-RU" sz="2000" dirty="0">
                <a:solidFill>
                  <a:prstClr val="black"/>
                </a:solidFill>
              </a:rPr>
              <a:t>документы ФСТЭК России</a:t>
            </a:r>
          </a:p>
          <a:p>
            <a:pPr marL="342900" indent="-342900">
              <a:buFont typeface="+mj-lt"/>
              <a:buAutoNum type="arabicPeriod" startAt="12"/>
            </a:pPr>
            <a:r>
              <a:rPr lang="ru-RU" sz="2000" dirty="0">
                <a:solidFill>
                  <a:prstClr val="black"/>
                </a:solidFill>
              </a:rPr>
              <a:t>Криптография</a:t>
            </a:r>
          </a:p>
          <a:p>
            <a:pPr marL="342900" indent="-342900">
              <a:buFont typeface="+mj-lt"/>
              <a:buAutoNum type="arabicPeriod" startAt="12"/>
            </a:pPr>
            <a:r>
              <a:rPr lang="ru-RU" sz="2000" dirty="0">
                <a:solidFill>
                  <a:prstClr val="black"/>
                </a:solidFill>
              </a:rPr>
              <a:t>Электронная подпись</a:t>
            </a:r>
          </a:p>
          <a:p>
            <a:pPr marL="342900" indent="-342900">
              <a:buFont typeface="+mj-lt"/>
              <a:buAutoNum type="arabicPeriod" startAt="12"/>
            </a:pPr>
            <a:r>
              <a:rPr lang="ru-RU" sz="2000" dirty="0">
                <a:solidFill>
                  <a:prstClr val="black"/>
                </a:solidFill>
              </a:rPr>
              <a:t>Государственная тайна</a:t>
            </a:r>
          </a:p>
          <a:p>
            <a:pPr marL="342900" indent="-342900">
              <a:buFont typeface="+mj-lt"/>
              <a:buAutoNum type="arabicPeriod" startAt="12"/>
            </a:pPr>
            <a:r>
              <a:rPr lang="ru-RU" sz="2000" dirty="0">
                <a:solidFill>
                  <a:prstClr val="black"/>
                </a:solidFill>
              </a:rPr>
              <a:t>Служебная тайна</a:t>
            </a:r>
          </a:p>
          <a:p>
            <a:pPr marL="342900" indent="-342900">
              <a:buFont typeface="+mj-lt"/>
              <a:buAutoNum type="arabicPeriod" startAt="12"/>
            </a:pPr>
            <a:r>
              <a:rPr lang="ru-RU" sz="2000" dirty="0">
                <a:solidFill>
                  <a:prstClr val="black"/>
                </a:solidFill>
              </a:rPr>
              <a:t>Коммерческая тайна</a:t>
            </a:r>
          </a:p>
          <a:p>
            <a:pPr marL="342900" indent="-342900">
              <a:buFont typeface="+mj-lt"/>
              <a:buAutoNum type="arabicPeriod" startAt="12"/>
            </a:pPr>
            <a:r>
              <a:rPr lang="ru-RU" sz="2000" dirty="0">
                <a:solidFill>
                  <a:prstClr val="black"/>
                </a:solidFill>
              </a:rPr>
              <a:t>Банковская тайна</a:t>
            </a:r>
          </a:p>
          <a:p>
            <a:pPr marL="342900" indent="-342900">
              <a:buFont typeface="+mj-lt"/>
              <a:buAutoNum type="arabicPeriod" startAt="12"/>
            </a:pPr>
            <a:r>
              <a:rPr lang="ru-RU" sz="2000" dirty="0">
                <a:solidFill>
                  <a:prstClr val="black"/>
                </a:solidFill>
              </a:rPr>
              <a:t>Инсайдерская информация</a:t>
            </a:r>
          </a:p>
          <a:p>
            <a:pPr marL="342900" indent="-342900">
              <a:buFont typeface="+mj-lt"/>
              <a:buAutoNum type="arabicPeriod" startAt="12"/>
            </a:pPr>
            <a:r>
              <a:rPr lang="ru-RU" sz="2000" dirty="0">
                <a:solidFill>
                  <a:prstClr val="black"/>
                </a:solidFill>
              </a:rPr>
              <a:t>Защита связи</a:t>
            </a:r>
          </a:p>
          <a:p>
            <a:pPr marL="342900" indent="-342900">
              <a:buFont typeface="+mj-lt"/>
              <a:buAutoNum type="arabicPeriod" startAt="12"/>
            </a:pPr>
            <a:r>
              <a:rPr lang="ru-RU" sz="2000" dirty="0">
                <a:solidFill>
                  <a:prstClr val="black"/>
                </a:solidFill>
              </a:rPr>
              <a:t>Государственные и муниципальные информационные системы (ГИС и МИС)</a:t>
            </a:r>
          </a:p>
          <a:p>
            <a:pPr marL="342900" indent="-342900">
              <a:buFont typeface="+mj-lt"/>
              <a:buAutoNum type="arabicPeriod" startAt="12"/>
            </a:pPr>
            <a:r>
              <a:rPr lang="ru-RU" sz="2000" dirty="0">
                <a:solidFill>
                  <a:prstClr val="black"/>
                </a:solidFill>
              </a:rPr>
              <a:t>Государственные и муниципальные информационные системы. СМЭВ</a:t>
            </a:r>
          </a:p>
          <a:p>
            <a:pPr marL="342900" indent="-342900">
              <a:buFont typeface="+mj-lt"/>
              <a:buAutoNum type="arabicPeriod" startAt="12"/>
            </a:pPr>
            <a:r>
              <a:rPr lang="ru-RU" sz="2000" dirty="0">
                <a:solidFill>
                  <a:prstClr val="black"/>
                </a:solidFill>
              </a:rPr>
              <a:t>Государственные и муниципальные информационные системы. Обеспечение </a:t>
            </a:r>
            <a:r>
              <a:rPr lang="ru-RU" sz="2000" dirty="0" smtClean="0">
                <a:solidFill>
                  <a:prstClr val="black"/>
                </a:solidFill>
              </a:rPr>
              <a:t>безопасности</a:t>
            </a:r>
            <a:endParaRPr lang="ru-RU" sz="2000" dirty="0">
              <a:solidFill>
                <a:prstClr val="black"/>
              </a:solidFill>
            </a:endParaRPr>
          </a:p>
        </p:txBody>
      </p:sp>
    </p:spTree>
    <p:extLst>
      <p:ext uri="{BB962C8B-B14F-4D97-AF65-F5344CB8AC3E}">
        <p14:creationId xmlns:p14="http://schemas.microsoft.com/office/powerpoint/2010/main" val="4122951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934" y="145279"/>
            <a:ext cx="10893039"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Лицензирование деятельности в области информационной безопасности</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10</a:t>
            </a:fld>
            <a:endParaRPr dirty="0">
              <a:solidFill>
                <a:prstClr val="black"/>
              </a:solidFill>
            </a:endParaRPr>
          </a:p>
        </p:txBody>
      </p:sp>
      <p:sp>
        <p:nvSpPr>
          <p:cNvPr id="3" name="Прямоугольник 2"/>
          <p:cNvSpPr/>
          <p:nvPr/>
        </p:nvSpPr>
        <p:spPr>
          <a:xfrm>
            <a:off x="508000" y="1303871"/>
            <a:ext cx="11379200" cy="5232202"/>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N 99-ФЗ </a:t>
            </a:r>
            <a:r>
              <a:rPr lang="ru-RU" sz="2000" dirty="0" smtClean="0">
                <a:solidFill>
                  <a:prstClr val="black"/>
                </a:solidFill>
              </a:rPr>
              <a:t>от </a:t>
            </a:r>
            <a:r>
              <a:rPr lang="ru-RU" sz="2000" dirty="0">
                <a:solidFill>
                  <a:prstClr val="black"/>
                </a:solidFill>
              </a:rPr>
              <a:t>04.05.2011 </a:t>
            </a:r>
            <a:r>
              <a:rPr lang="ru-RU" sz="2000" dirty="0" smtClean="0">
                <a:solidFill>
                  <a:prstClr val="black"/>
                </a:solidFill>
              </a:rPr>
              <a:t>«</a:t>
            </a:r>
            <a:r>
              <a:rPr lang="ru-RU" sz="2000" dirty="0">
                <a:solidFill>
                  <a:prstClr val="black"/>
                </a:solidFill>
              </a:rPr>
              <a:t>О лицензировании отдельных видов деятельности»</a:t>
            </a:r>
          </a:p>
          <a:p>
            <a:r>
              <a:rPr lang="ru-RU" dirty="0" smtClean="0">
                <a:solidFill>
                  <a:srgbClr val="FF0000"/>
                </a:solidFill>
              </a:rPr>
              <a:t>Комментарий</a:t>
            </a:r>
            <a:r>
              <a:rPr lang="ru-RU" dirty="0">
                <a:solidFill>
                  <a:prstClr val="black"/>
                </a:solidFill>
              </a:rPr>
              <a:t>. Лицензирование деятельности, связанной с защитой или обработкой государственной тайны, осуществляется в соответствии с законом «О государственной тайне» и выпущенными на его основе документами.</a:t>
            </a:r>
          </a:p>
          <a:p>
            <a:pPr marL="342900" indent="-342900">
              <a:buFont typeface="+mj-lt"/>
              <a:buAutoNum type="arabicPeriod" startAt="2"/>
            </a:pPr>
            <a:r>
              <a:rPr lang="ru-RU" sz="2000" dirty="0" smtClean="0">
                <a:solidFill>
                  <a:prstClr val="black"/>
                </a:solidFill>
              </a:rPr>
              <a:t>ПП </a:t>
            </a:r>
            <a:r>
              <a:rPr lang="ru-RU" sz="2000" dirty="0">
                <a:solidFill>
                  <a:prstClr val="black"/>
                </a:solidFill>
              </a:rPr>
              <a:t>РФ от 01.06.1996 N 770 «Об утверждении Положения о лицензировании деятельности физических и юридических лиц, не уполномоченных на осуществление оперативно-розыскной деятельности, связанной с разработкой, производством, реализацией, приобретением в целях продажи, ввоза в Российскую Федерацию и вывоза за ее пределы специальных технических средств, предназначенных для негласного получения информации, и перечня видов специальных технических средств, предназначенных для негласного получения информации в процессе осуществления оперативно-розыскной деятельности» </a:t>
            </a:r>
          </a:p>
          <a:p>
            <a:pPr marL="342900" indent="-342900">
              <a:buFont typeface="+mj-lt"/>
              <a:buAutoNum type="arabicPeriod" startAt="3"/>
            </a:pPr>
            <a:r>
              <a:rPr lang="ru-RU" sz="2000" dirty="0" smtClean="0">
                <a:solidFill>
                  <a:prstClr val="black"/>
                </a:solidFill>
              </a:rPr>
              <a:t>ПП </a:t>
            </a:r>
            <a:r>
              <a:rPr lang="ru-RU" sz="2000" dirty="0">
                <a:solidFill>
                  <a:prstClr val="black"/>
                </a:solidFill>
              </a:rPr>
              <a:t>РФ от 21.11.2011 N 957 «Об организации лицензирования отдельных видов деятельности»</a:t>
            </a:r>
          </a:p>
          <a:p>
            <a:pPr marL="342900" indent="-342900">
              <a:buFont typeface="+mj-lt"/>
              <a:buAutoNum type="arabicPeriod" startAt="3"/>
            </a:pPr>
            <a:r>
              <a:rPr lang="ru-RU" sz="2000" dirty="0" smtClean="0">
                <a:solidFill>
                  <a:prstClr val="black"/>
                </a:solidFill>
              </a:rPr>
              <a:t>ПП </a:t>
            </a:r>
            <a:r>
              <a:rPr lang="ru-RU" sz="2000" dirty="0">
                <a:solidFill>
                  <a:prstClr val="black"/>
                </a:solidFill>
              </a:rPr>
              <a:t>РФ от 03.02.2012 N 79 «О лицензировании деятельности по технической защите конфиденциальной информации» (вместе с «Положением о лицензировании деятельности по технической защите конфиденциальной информации</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166996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667" y="179462"/>
            <a:ext cx="10935768" cy="875240"/>
          </a:xfrm>
          <a:prstGeom prst="rect">
            <a:avLst/>
          </a:prstGeom>
        </p:spPr>
        <p:txBody>
          <a:bodyPr vert="horz" wrap="square" lIns="0" tIns="13335" rIns="0" bIns="0" rtlCol="0">
            <a:spAutoFit/>
          </a:bodyPr>
          <a:lstStyle/>
          <a:p>
            <a:pPr marL="0" indent="0">
              <a:spcBef>
                <a:spcPts val="105"/>
              </a:spcBef>
              <a:buNone/>
            </a:pPr>
            <a:r>
              <a:rPr lang="ru-RU" sz="2800" b="1" dirty="0">
                <a:solidFill>
                  <a:srgbClr val="0070C0"/>
                </a:solidFill>
              </a:rPr>
              <a:t>Лицензирование деятельности в области информационной </a:t>
            </a:r>
            <a:r>
              <a:rPr lang="ru-RU" sz="2800" b="1" dirty="0" smtClean="0">
                <a:solidFill>
                  <a:srgbClr val="0070C0"/>
                </a:solidFill>
              </a:rPr>
              <a:t>безопасности…</a:t>
            </a:r>
            <a:endParaRPr lang="ru-RU" sz="28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11</a:t>
            </a:fld>
            <a:endParaRPr dirty="0">
              <a:solidFill>
                <a:prstClr val="black"/>
              </a:solidFill>
            </a:endParaRPr>
          </a:p>
        </p:txBody>
      </p:sp>
      <p:sp>
        <p:nvSpPr>
          <p:cNvPr id="3" name="Прямоугольник 2"/>
          <p:cNvSpPr/>
          <p:nvPr/>
        </p:nvSpPr>
        <p:spPr>
          <a:xfrm>
            <a:off x="508000" y="1303868"/>
            <a:ext cx="11074400"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smtClean="0">
                <a:solidFill>
                  <a:prstClr val="black"/>
                </a:solidFill>
              </a:rPr>
              <a:t>ПП </a:t>
            </a:r>
            <a:r>
              <a:rPr lang="ru-RU" sz="2000" dirty="0">
                <a:solidFill>
                  <a:prstClr val="black"/>
                </a:solidFill>
              </a:rPr>
              <a:t>РФ от 03.03.2012 N 171 «О лицензировании </a:t>
            </a:r>
            <a:r>
              <a:rPr lang="ru-RU" sz="2000" dirty="0" err="1" smtClean="0">
                <a:solidFill>
                  <a:prstClr val="black"/>
                </a:solidFill>
              </a:rPr>
              <a:t>деят.по</a:t>
            </a:r>
            <a:r>
              <a:rPr lang="ru-RU" sz="2000" dirty="0" smtClean="0">
                <a:solidFill>
                  <a:prstClr val="black"/>
                </a:solidFill>
              </a:rPr>
              <a:t> </a:t>
            </a:r>
            <a:r>
              <a:rPr lang="ru-RU" sz="2000" dirty="0">
                <a:solidFill>
                  <a:prstClr val="black"/>
                </a:solidFill>
              </a:rPr>
              <a:t>разработке и производству средств защиты </a:t>
            </a:r>
            <a:r>
              <a:rPr lang="ru-RU" sz="2000" dirty="0" err="1" smtClean="0">
                <a:solidFill>
                  <a:prstClr val="black"/>
                </a:solidFill>
              </a:rPr>
              <a:t>конф.инф</a:t>
            </a:r>
            <a:r>
              <a:rPr lang="ru-RU" sz="2000" dirty="0" smtClean="0">
                <a:solidFill>
                  <a:prstClr val="black"/>
                </a:solidFill>
              </a:rPr>
              <a:t>-и» </a:t>
            </a:r>
            <a:r>
              <a:rPr lang="ru-RU" sz="2000" dirty="0">
                <a:solidFill>
                  <a:prstClr val="black"/>
                </a:solidFill>
              </a:rPr>
              <a:t>(вместе с «Положением о лицензировании </a:t>
            </a:r>
            <a:r>
              <a:rPr lang="ru-RU" sz="2000" dirty="0" err="1" smtClean="0">
                <a:solidFill>
                  <a:prstClr val="black"/>
                </a:solidFill>
              </a:rPr>
              <a:t>деят</a:t>
            </a:r>
            <a:r>
              <a:rPr lang="ru-RU" sz="2000" dirty="0" smtClean="0">
                <a:solidFill>
                  <a:prstClr val="black"/>
                </a:solidFill>
              </a:rPr>
              <a:t>. </a:t>
            </a:r>
            <a:r>
              <a:rPr lang="ru-RU" sz="2000" dirty="0">
                <a:solidFill>
                  <a:prstClr val="black"/>
                </a:solidFill>
              </a:rPr>
              <a:t>по разработке и производству средств защиты </a:t>
            </a:r>
            <a:r>
              <a:rPr lang="ru-RU" sz="2000" dirty="0" err="1" smtClean="0">
                <a:solidFill>
                  <a:prstClr val="black"/>
                </a:solidFill>
              </a:rPr>
              <a:t>конф.инф</a:t>
            </a:r>
            <a:r>
              <a:rPr lang="ru-RU" sz="2000" dirty="0" smtClean="0">
                <a:solidFill>
                  <a:prstClr val="black"/>
                </a:solidFill>
              </a:rPr>
              <a:t>-и</a:t>
            </a:r>
            <a:r>
              <a:rPr lang="ru-RU" sz="2000" dirty="0">
                <a:solidFill>
                  <a:prstClr val="black"/>
                </a:solidFill>
              </a:rPr>
              <a:t>»)</a:t>
            </a:r>
          </a:p>
          <a:p>
            <a:pPr marL="342900" indent="-342900">
              <a:buFont typeface="+mj-lt"/>
              <a:buAutoNum type="arabicPeriod"/>
            </a:pPr>
            <a:r>
              <a:rPr lang="ru-RU" sz="2000" dirty="0" smtClean="0">
                <a:solidFill>
                  <a:prstClr val="black"/>
                </a:solidFill>
              </a:rPr>
              <a:t>ПП </a:t>
            </a:r>
            <a:r>
              <a:rPr lang="ru-RU" sz="2000" dirty="0">
                <a:solidFill>
                  <a:prstClr val="black"/>
                </a:solidFill>
              </a:rPr>
              <a:t>РФ от 12.04.2012 N 287 «Об утверждении Положения о лицензировании </a:t>
            </a:r>
            <a:r>
              <a:rPr lang="ru-RU" sz="2000" dirty="0" err="1" smtClean="0">
                <a:solidFill>
                  <a:prstClr val="black"/>
                </a:solidFill>
              </a:rPr>
              <a:t>деят</a:t>
            </a:r>
            <a:r>
              <a:rPr lang="ru-RU" sz="2000" dirty="0" smtClean="0">
                <a:solidFill>
                  <a:prstClr val="black"/>
                </a:solidFill>
              </a:rPr>
              <a:t>. </a:t>
            </a:r>
            <a:r>
              <a:rPr lang="ru-RU" sz="2000" dirty="0">
                <a:solidFill>
                  <a:prstClr val="black"/>
                </a:solidFill>
              </a:rPr>
              <a:t>по разработке, производству, реализации и приобретению в целях продажи специальных технических средств, предназначенных для негласного получения </a:t>
            </a:r>
            <a:r>
              <a:rPr lang="ru-RU" sz="2000" dirty="0" smtClean="0">
                <a:solidFill>
                  <a:prstClr val="black"/>
                </a:solidFill>
              </a:rPr>
              <a:t>инф-и</a:t>
            </a:r>
            <a:r>
              <a:rPr lang="ru-RU" sz="2000" dirty="0">
                <a:solidFill>
                  <a:prstClr val="black"/>
                </a:solidFill>
              </a:rPr>
              <a:t>»</a:t>
            </a:r>
          </a:p>
          <a:p>
            <a:pPr marL="342900" indent="-342900">
              <a:buFont typeface="+mj-lt"/>
              <a:buAutoNum type="arabicPeriod"/>
            </a:pPr>
            <a:r>
              <a:rPr lang="ru-RU" sz="2000" dirty="0" smtClean="0">
                <a:solidFill>
                  <a:prstClr val="black"/>
                </a:solidFill>
              </a:rPr>
              <a:t>ПП </a:t>
            </a:r>
            <a:r>
              <a:rPr lang="ru-RU" sz="2000" dirty="0">
                <a:solidFill>
                  <a:prstClr val="black"/>
                </a:solidFill>
              </a:rPr>
              <a:t>РФ от 16.04.2012 N 313 «Об утверждении Положения о лицензировании деятельности по разработке, производству, распространению шифровальных (криптографических) 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a:t>
            </a:r>
            <a:r>
              <a:rPr lang="ru-RU" sz="2000" dirty="0" err="1" smtClean="0">
                <a:solidFill>
                  <a:prstClr val="black"/>
                </a:solidFill>
              </a:rPr>
              <a:t>исп</a:t>
            </a:r>
            <a:r>
              <a:rPr lang="ru-RU" sz="2000" dirty="0" smtClean="0">
                <a:solidFill>
                  <a:prstClr val="black"/>
                </a:solidFill>
              </a:rPr>
              <a:t>-м </a:t>
            </a:r>
            <a:r>
              <a:rPr lang="ru-RU" sz="2000" dirty="0">
                <a:solidFill>
                  <a:prstClr val="black"/>
                </a:solidFill>
              </a:rPr>
              <a:t>шифровальных (криптографических) средств, выполнению работ, оказанию услуг в области шифрования информации, техническому обслуживанию </a:t>
            </a:r>
            <a:r>
              <a:rPr lang="ru-RU" sz="2000" dirty="0" smtClean="0">
                <a:solidFill>
                  <a:prstClr val="black"/>
                </a:solidFill>
              </a:rPr>
              <a:t>шифр. </a:t>
            </a:r>
            <a:r>
              <a:rPr lang="ru-RU" sz="2000" dirty="0">
                <a:solidFill>
                  <a:prstClr val="black"/>
                </a:solidFill>
              </a:rPr>
              <a:t>(</a:t>
            </a:r>
            <a:r>
              <a:rPr lang="ru-RU" sz="2000" dirty="0" smtClean="0">
                <a:solidFill>
                  <a:prstClr val="black"/>
                </a:solidFill>
              </a:rPr>
              <a:t>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smtClean="0">
                <a:solidFill>
                  <a:prstClr val="black"/>
                </a:solidFill>
              </a:rPr>
              <a:t>шифр.(крип.) </a:t>
            </a:r>
            <a:r>
              <a:rPr lang="ru-RU" sz="2000" dirty="0">
                <a:solidFill>
                  <a:prstClr val="black"/>
                </a:solidFill>
              </a:rPr>
              <a:t>средств (за исключением случая, если техническое обслуживание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smtClean="0">
                <a:solidFill>
                  <a:prstClr val="black"/>
                </a:solidFill>
              </a:rPr>
              <a:t>шифр.(крипт.) </a:t>
            </a:r>
            <a:r>
              <a:rPr lang="ru-RU" sz="2000" dirty="0">
                <a:solidFill>
                  <a:prstClr val="black"/>
                </a:solidFill>
              </a:rPr>
              <a:t>средств, осуществляется для обеспечения собственных нужд юридического лица или индивидуального предпринимателя</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1855813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0037" y="85458"/>
            <a:ext cx="10790490"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Лицензирование деятельности в области информационной </a:t>
            </a:r>
            <a:r>
              <a:rPr lang="ru-RU" sz="3600" b="1" dirty="0" smtClean="0">
                <a:solidFill>
                  <a:srgbClr val="0070C0"/>
                </a:solidFill>
              </a:rPr>
              <a:t>безопасности…</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12</a:t>
            </a:fld>
            <a:endParaRPr dirty="0">
              <a:solidFill>
                <a:prstClr val="black"/>
              </a:solidFill>
            </a:endParaRPr>
          </a:p>
        </p:txBody>
      </p:sp>
      <p:sp>
        <p:nvSpPr>
          <p:cNvPr id="3" name="Прямоугольник 2"/>
          <p:cNvSpPr/>
          <p:nvPr/>
        </p:nvSpPr>
        <p:spPr>
          <a:xfrm>
            <a:off x="508000" y="1295400"/>
            <a:ext cx="11074400" cy="4708981"/>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sz="2000" dirty="0" smtClean="0">
                <a:solidFill>
                  <a:prstClr val="black"/>
                </a:solidFill>
              </a:rPr>
              <a:t>ПП </a:t>
            </a:r>
            <a:r>
              <a:rPr lang="ru-RU" sz="2000" dirty="0">
                <a:solidFill>
                  <a:prstClr val="black"/>
                </a:solidFill>
              </a:rPr>
              <a:t>РФ от 16.04.2012 N 314 «Об утверждении Положения о лицензировании деятельности по выявлению электронных устройств, предназначенных для негласного получения информации (за исключением случая, если указанная деятельность осуществляется для обеспечения собственных нужд юридического лица или индивидуального предпринимателя)»</a:t>
            </a:r>
          </a:p>
          <a:p>
            <a:pPr marL="342900" indent="-342900">
              <a:buFont typeface="+mj-lt"/>
              <a:buAutoNum type="arabicPeriod" startAt="4"/>
            </a:pPr>
            <a:r>
              <a:rPr lang="ru-RU" sz="2000" dirty="0" smtClean="0">
                <a:solidFill>
                  <a:prstClr val="black"/>
                </a:solidFill>
              </a:rPr>
              <a:t>Пр. </a:t>
            </a:r>
            <a:r>
              <a:rPr lang="ru-RU" sz="2000" dirty="0">
                <a:solidFill>
                  <a:prstClr val="black"/>
                </a:solidFill>
              </a:rPr>
              <a:t>ФСБ России от 30.08.2012 N 440 «Об утверждении Административного регламента </a:t>
            </a:r>
            <a:r>
              <a:rPr lang="ru-RU" sz="2000" dirty="0" smtClean="0">
                <a:solidFill>
                  <a:prstClr val="black"/>
                </a:solidFill>
              </a:rPr>
              <a:t>ФСБ РФ по </a:t>
            </a:r>
            <a:r>
              <a:rPr lang="ru-RU" sz="2000" dirty="0">
                <a:solidFill>
                  <a:prstClr val="black"/>
                </a:solidFill>
              </a:rPr>
              <a:t>предоставлению государственной услуги по осуществлению лицензирования деятельности по разработке, производству, распространению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smtClean="0">
                <a:solidFill>
                  <a:prstClr val="black"/>
                </a:solidFill>
              </a:rPr>
              <a:t>шифр.(крипт.) </a:t>
            </a:r>
            <a:r>
              <a:rPr lang="ru-RU" sz="2000" dirty="0">
                <a:solidFill>
                  <a:prstClr val="black"/>
                </a:solidFill>
              </a:rPr>
              <a:t>средств, выполнению работ, оказанию услуг в области шифрования </a:t>
            </a:r>
            <a:r>
              <a:rPr lang="ru-RU" sz="2000" dirty="0" smtClean="0">
                <a:solidFill>
                  <a:prstClr val="black"/>
                </a:solidFill>
              </a:rPr>
              <a:t>инф-и</a:t>
            </a:r>
            <a:r>
              <a:rPr lang="ru-RU" sz="2000" dirty="0">
                <a:solidFill>
                  <a:prstClr val="black"/>
                </a:solidFill>
              </a:rPr>
              <a:t>, техническому обслуживанию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smtClean="0">
                <a:solidFill>
                  <a:prstClr val="black"/>
                </a:solidFill>
              </a:rPr>
              <a:t>шифр.(крипт.) </a:t>
            </a:r>
            <a:r>
              <a:rPr lang="ru-RU" sz="2000" dirty="0">
                <a:solidFill>
                  <a:prstClr val="black"/>
                </a:solidFill>
              </a:rPr>
              <a:t>средств (за исключением случая, если техническое обслуживание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err="1" smtClean="0">
                <a:solidFill>
                  <a:prstClr val="black"/>
                </a:solidFill>
              </a:rPr>
              <a:t>шиф</a:t>
            </a:r>
            <a:r>
              <a:rPr lang="ru-RU" sz="2000" dirty="0" smtClean="0">
                <a:solidFill>
                  <a:prstClr val="black"/>
                </a:solidFill>
              </a:rPr>
              <a:t>.(крипт.) </a:t>
            </a:r>
            <a:r>
              <a:rPr lang="ru-RU" sz="2000" dirty="0">
                <a:solidFill>
                  <a:prstClr val="black"/>
                </a:solidFill>
              </a:rPr>
              <a:t>средств, осуществляется для обеспечения собственных нужд юридического лица или индивидуального предпринимателя)» </a:t>
            </a:r>
          </a:p>
        </p:txBody>
      </p:sp>
    </p:spTree>
    <p:extLst>
      <p:ext uri="{BB962C8B-B14F-4D97-AF65-F5344CB8AC3E}">
        <p14:creationId xmlns:p14="http://schemas.microsoft.com/office/powerpoint/2010/main" val="289813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Лицензирование деятельности в области информационной </a:t>
            </a:r>
            <a:r>
              <a:rPr lang="ru-RU" sz="3600" b="1" dirty="0" smtClean="0">
                <a:solidFill>
                  <a:srgbClr val="0070C0"/>
                </a:solidFill>
              </a:rPr>
              <a:t>безопасности…</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13</a:t>
            </a:fld>
            <a:endParaRPr dirty="0">
              <a:solidFill>
                <a:prstClr val="black"/>
              </a:solidFill>
            </a:endParaRPr>
          </a:p>
        </p:txBody>
      </p:sp>
      <p:sp>
        <p:nvSpPr>
          <p:cNvPr id="3" name="Прямоугольник 2"/>
          <p:cNvSpPr/>
          <p:nvPr/>
        </p:nvSpPr>
        <p:spPr>
          <a:xfrm>
            <a:off x="508000" y="1295405"/>
            <a:ext cx="11074400" cy="4708981"/>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6"/>
            </a:pPr>
            <a:r>
              <a:rPr lang="ru-RU" sz="2000" dirty="0" smtClean="0">
                <a:solidFill>
                  <a:prstClr val="black"/>
                </a:solidFill>
              </a:rPr>
              <a:t>Пр. </a:t>
            </a:r>
            <a:r>
              <a:rPr lang="ru-RU" sz="2000" dirty="0">
                <a:solidFill>
                  <a:prstClr val="black"/>
                </a:solidFill>
              </a:rPr>
              <a:t>ФСБ России от 23.03.2016 N 182 «Об утверждении </a:t>
            </a:r>
            <a:r>
              <a:rPr lang="ru-RU" sz="2000" dirty="0" err="1" smtClean="0">
                <a:solidFill>
                  <a:prstClr val="black"/>
                </a:solidFill>
              </a:rPr>
              <a:t>Адм.регл</a:t>
            </a:r>
            <a:r>
              <a:rPr lang="ru-RU" sz="2000" dirty="0" smtClean="0">
                <a:solidFill>
                  <a:prstClr val="black"/>
                </a:solidFill>
              </a:rPr>
              <a:t>. ФСБ РФ по </a:t>
            </a:r>
            <a:r>
              <a:rPr lang="ru-RU" sz="2000" dirty="0">
                <a:solidFill>
                  <a:prstClr val="black"/>
                </a:solidFill>
              </a:rPr>
              <a:t>исполнению государственной функции по осуществлению лицензионного контроля деятельности по разработке, производству, распространению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smtClean="0">
                <a:solidFill>
                  <a:prstClr val="black"/>
                </a:solidFill>
              </a:rPr>
              <a:t>телеком. </a:t>
            </a:r>
            <a:r>
              <a:rPr lang="ru-RU" sz="2000" dirty="0">
                <a:solidFill>
                  <a:prstClr val="black"/>
                </a:solidFill>
              </a:rPr>
              <a:t>систем, защищенных с использованием </a:t>
            </a:r>
            <a:r>
              <a:rPr lang="ru-RU" sz="2000" dirty="0" smtClean="0">
                <a:solidFill>
                  <a:prstClr val="black"/>
                </a:solidFill>
              </a:rPr>
              <a:t>шифр.(крипт.) </a:t>
            </a:r>
            <a:r>
              <a:rPr lang="ru-RU" sz="2000" dirty="0">
                <a:solidFill>
                  <a:prstClr val="black"/>
                </a:solidFill>
              </a:rPr>
              <a:t>средств, выполнению работ, оказанию услуг в области шифрования информации, техническому обслуживанию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smtClean="0">
                <a:solidFill>
                  <a:prstClr val="black"/>
                </a:solidFill>
              </a:rPr>
              <a:t>шифр.(крипт.) </a:t>
            </a:r>
            <a:r>
              <a:rPr lang="ru-RU" sz="2000" dirty="0">
                <a:solidFill>
                  <a:prstClr val="black"/>
                </a:solidFill>
              </a:rPr>
              <a:t>средств (за исключением случая, если техническое обслуживание </a:t>
            </a:r>
            <a:r>
              <a:rPr lang="ru-RU" sz="2000" dirty="0" smtClean="0">
                <a:solidFill>
                  <a:prstClr val="black"/>
                </a:solidFill>
              </a:rPr>
              <a:t>шифр.(крипт.) </a:t>
            </a:r>
            <a:r>
              <a:rPr lang="ru-RU" sz="2000" dirty="0">
                <a:solidFill>
                  <a:prstClr val="black"/>
                </a:solidFill>
              </a:rPr>
              <a:t>средств, </a:t>
            </a:r>
            <a:r>
              <a:rPr lang="ru-RU" sz="2000" dirty="0" err="1" smtClean="0">
                <a:solidFill>
                  <a:prstClr val="black"/>
                </a:solidFill>
              </a:rPr>
              <a:t>инф.систем</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телеком.систем</a:t>
            </a:r>
            <a:r>
              <a:rPr lang="ru-RU" sz="2000" dirty="0">
                <a:solidFill>
                  <a:prstClr val="black"/>
                </a:solidFill>
              </a:rPr>
              <a:t>, защищенных с использованием </a:t>
            </a:r>
            <a:r>
              <a:rPr lang="ru-RU" sz="2000" dirty="0" smtClean="0">
                <a:solidFill>
                  <a:prstClr val="black"/>
                </a:solidFill>
              </a:rPr>
              <a:t>шифр.(крипт.) </a:t>
            </a:r>
            <a:r>
              <a:rPr lang="ru-RU" sz="2000" dirty="0">
                <a:solidFill>
                  <a:prstClr val="black"/>
                </a:solidFill>
              </a:rPr>
              <a:t>средств, осуществляется для обеспечения собственных нужд юридического лица или индивидуального предпринимателя)»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18.04.2016 </a:t>
            </a:r>
            <a:r>
              <a:rPr lang="ru-RU" sz="2000" dirty="0">
                <a:solidFill>
                  <a:prstClr val="black"/>
                </a:solidFill>
              </a:rPr>
              <a:t>N 41821) </a:t>
            </a:r>
            <a:endParaRPr lang="en-US" sz="2000" dirty="0" smtClean="0">
              <a:solidFill>
                <a:prstClr val="black"/>
              </a:solidFill>
            </a:endParaRPr>
          </a:p>
          <a:p>
            <a:pPr marL="342900" indent="-342900">
              <a:buFont typeface="+mj-lt"/>
              <a:buAutoNum type="arabicPeriod" startAt="6"/>
            </a:pPr>
            <a:r>
              <a:rPr lang="ru-RU" sz="2000" dirty="0" smtClean="0">
                <a:solidFill>
                  <a:prstClr val="black"/>
                </a:solidFill>
              </a:rPr>
              <a:t>Пр. </a:t>
            </a:r>
            <a:r>
              <a:rPr lang="ru-RU" sz="2000" dirty="0">
                <a:solidFill>
                  <a:prstClr val="black"/>
                </a:solidFill>
              </a:rPr>
              <a:t>ФСТЭК России от 17.07.2017 N 133 «Об утверждении </a:t>
            </a:r>
            <a:r>
              <a:rPr lang="ru-RU" sz="2000" dirty="0" smtClean="0">
                <a:solidFill>
                  <a:prstClr val="black"/>
                </a:solidFill>
              </a:rPr>
              <a:t>Адм. </a:t>
            </a:r>
            <a:r>
              <a:rPr lang="ru-RU" sz="2000" dirty="0">
                <a:solidFill>
                  <a:prstClr val="black"/>
                </a:solidFill>
              </a:rPr>
              <a:t>регламента </a:t>
            </a:r>
            <a:r>
              <a:rPr lang="ru-RU" sz="2000" dirty="0" smtClean="0">
                <a:solidFill>
                  <a:prstClr val="black"/>
                </a:solidFill>
              </a:rPr>
              <a:t>ФСТЭК по </a:t>
            </a:r>
            <a:r>
              <a:rPr lang="ru-RU" sz="2000" dirty="0">
                <a:solidFill>
                  <a:prstClr val="black"/>
                </a:solidFill>
              </a:rPr>
              <a:t>предоставлению государственной услуги по лицензированию деятельности по разработке и производству средств защиты конфиденциальной информации»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11.08.2017 </a:t>
            </a:r>
            <a:r>
              <a:rPr lang="ru-RU" sz="2000" dirty="0">
                <a:solidFill>
                  <a:prstClr val="black"/>
                </a:solidFill>
              </a:rPr>
              <a:t>N 47757</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4095186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Лицензирование деятельности в области информационной </a:t>
            </a:r>
            <a:r>
              <a:rPr lang="ru-RU" sz="3600" b="1" dirty="0" smtClean="0">
                <a:solidFill>
                  <a:srgbClr val="0070C0"/>
                </a:solidFill>
              </a:rPr>
              <a:t>безопасности…</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14</a:t>
            </a:fld>
            <a:endParaRPr dirty="0">
              <a:solidFill>
                <a:prstClr val="black"/>
              </a:solidFill>
            </a:endParaRPr>
          </a:p>
        </p:txBody>
      </p:sp>
      <p:sp>
        <p:nvSpPr>
          <p:cNvPr id="3" name="Прямоугольник 2"/>
          <p:cNvSpPr/>
          <p:nvPr/>
        </p:nvSpPr>
        <p:spPr>
          <a:xfrm>
            <a:off x="508000" y="1295400"/>
            <a:ext cx="11074400" cy="5262979"/>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8"/>
            </a:pPr>
            <a:r>
              <a:rPr lang="ru-RU" sz="2000" dirty="0" smtClean="0">
                <a:solidFill>
                  <a:prstClr val="black"/>
                </a:solidFill>
              </a:rPr>
              <a:t>ПЕРЕЧЕНЬ </a:t>
            </a:r>
            <a:r>
              <a:rPr lang="ru-RU" sz="2000" dirty="0">
                <a:solidFill>
                  <a:prstClr val="black"/>
                </a:solidFill>
              </a:rPr>
              <a:t>технической документации, национальных стандартов и методических документов, необходимых для выполнения работ и оказания услуг, установленных положением о лицензировании деятельности по технической защите конфиденциальной информации, утвержденным </a:t>
            </a:r>
            <a:r>
              <a:rPr lang="ru-RU" sz="2000" dirty="0" smtClean="0">
                <a:solidFill>
                  <a:prstClr val="black"/>
                </a:solidFill>
              </a:rPr>
              <a:t>ПП РФ от 3.02.2012 </a:t>
            </a:r>
            <a:r>
              <a:rPr lang="ru-RU" sz="2000" dirty="0">
                <a:solidFill>
                  <a:prstClr val="black"/>
                </a:solidFill>
              </a:rPr>
              <a:t>г. N 79 [ФСТЭК России]</a:t>
            </a:r>
          </a:p>
          <a:p>
            <a:r>
              <a:rPr lang="ru-RU" dirty="0">
                <a:solidFill>
                  <a:srgbClr val="FF0000"/>
                </a:solidFill>
              </a:rPr>
              <a:t>Комментарий</a:t>
            </a:r>
            <a:r>
              <a:rPr lang="ru-RU" dirty="0">
                <a:solidFill>
                  <a:prstClr val="black"/>
                </a:solidFill>
              </a:rPr>
              <a:t>. В документе содержится исчерпывающий перечень основных руководящих документов ФСТЭК России.</a:t>
            </a:r>
          </a:p>
          <a:p>
            <a:pPr marL="342900" indent="-342900">
              <a:buFont typeface="+mj-lt"/>
              <a:buAutoNum type="arabicPeriod" startAt="9"/>
            </a:pPr>
            <a:r>
              <a:rPr lang="ru-RU" sz="2000" dirty="0">
                <a:solidFill>
                  <a:prstClr val="black"/>
                </a:solidFill>
              </a:rPr>
              <a:t>ПЕРЕЧЕНЬ контрольно-измерительного и испытательного оборудования, средств контроля защищенности, необходимых для выполнения работ и оказания услуг, установленных положением о лицензировании деятельности по технической защите конфиденциальной информации, утвержденным </a:t>
            </a:r>
            <a:r>
              <a:rPr lang="ru-RU" sz="2000" dirty="0" smtClean="0">
                <a:solidFill>
                  <a:prstClr val="black"/>
                </a:solidFill>
              </a:rPr>
              <a:t>ПП РФ </a:t>
            </a:r>
            <a:r>
              <a:rPr lang="ru-RU" sz="2000" dirty="0">
                <a:solidFill>
                  <a:prstClr val="black"/>
                </a:solidFill>
              </a:rPr>
              <a:t>от </a:t>
            </a:r>
            <a:r>
              <a:rPr lang="ru-RU" sz="2000" dirty="0" smtClean="0">
                <a:solidFill>
                  <a:prstClr val="black"/>
                </a:solidFill>
              </a:rPr>
              <a:t>3.02.2012 </a:t>
            </a:r>
            <a:r>
              <a:rPr lang="ru-RU" sz="2000" dirty="0">
                <a:solidFill>
                  <a:prstClr val="black"/>
                </a:solidFill>
              </a:rPr>
              <a:t>г. N 79 [ФСТЭК России]</a:t>
            </a:r>
          </a:p>
          <a:p>
            <a:pPr marL="342900" indent="-342900">
              <a:buFont typeface="+mj-lt"/>
              <a:buAutoNum type="arabicPeriod" startAt="9"/>
            </a:pPr>
            <a:r>
              <a:rPr lang="ru-RU" sz="2000" dirty="0">
                <a:solidFill>
                  <a:prstClr val="black"/>
                </a:solidFill>
              </a:rPr>
              <a:t>ИНФОРМАЦИОННОЕ СООБЩЕНИЕ ФСТЭК России от 26 марта 2015 г. N 240/13/1139 «О типичных ошибках, допускаемых соискателями лицензий при подготовке и представлении документов для получения лицензий на деятельность по технической защите конфиденциальной информации и на деятельность по разработке и производству средств защиты конфиденциальной информации</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4284877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Лицензирование деятельности в области информационной </a:t>
            </a:r>
            <a:r>
              <a:rPr lang="ru-RU" sz="3600" b="1" dirty="0" smtClean="0">
                <a:solidFill>
                  <a:srgbClr val="0070C0"/>
                </a:solidFill>
              </a:rPr>
              <a:t>безопасности…</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15</a:t>
            </a:fld>
            <a:endParaRPr dirty="0">
              <a:solidFill>
                <a:prstClr val="black"/>
              </a:solidFill>
            </a:endParaRPr>
          </a:p>
        </p:txBody>
      </p:sp>
      <p:sp>
        <p:nvSpPr>
          <p:cNvPr id="3" name="Прямоугольник 2"/>
          <p:cNvSpPr/>
          <p:nvPr/>
        </p:nvSpPr>
        <p:spPr>
          <a:xfrm>
            <a:off x="508000" y="1295405"/>
            <a:ext cx="11074400" cy="4401205"/>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1"/>
            </a:pPr>
            <a:r>
              <a:rPr lang="ru-RU" sz="2000" dirty="0" smtClean="0">
                <a:solidFill>
                  <a:prstClr val="black"/>
                </a:solidFill>
              </a:rPr>
              <a:t>Пр. </a:t>
            </a:r>
            <a:r>
              <a:rPr lang="ru-RU" sz="2000" dirty="0">
                <a:solidFill>
                  <a:prstClr val="black"/>
                </a:solidFill>
              </a:rPr>
              <a:t>ФСБ России от 31.01.2022 N 35 «Об утверждении форм документов, используемых Федеральной службой безопасности </a:t>
            </a:r>
            <a:r>
              <a:rPr lang="ru-RU" sz="2000" dirty="0" smtClean="0">
                <a:solidFill>
                  <a:prstClr val="black"/>
                </a:solidFill>
              </a:rPr>
              <a:t>РФ в </a:t>
            </a:r>
            <a:r>
              <a:rPr lang="ru-RU" sz="2000" dirty="0">
                <a:solidFill>
                  <a:prstClr val="black"/>
                </a:solidFill>
              </a:rPr>
              <a:t>процессе лицензирования в соответствии с Федеральным законом от 4 мая 2011 г. N 99-ФЗ „О лицензировании отдельных видов деятельности“ </a:t>
            </a:r>
            <a:r>
              <a:rPr lang="ru-RU" sz="2000" dirty="0" smtClean="0">
                <a:solidFill>
                  <a:prstClr val="black"/>
                </a:solidFill>
              </a:rPr>
              <a:t>(</a:t>
            </a:r>
            <a:r>
              <a:rPr lang="ru-RU" sz="2000" dirty="0" err="1" smtClean="0">
                <a:solidFill>
                  <a:prstClr val="black"/>
                </a:solidFill>
              </a:rPr>
              <a:t>Зарег</a:t>
            </a:r>
            <a:r>
              <a:rPr lang="ru-RU" sz="2000" dirty="0" smtClean="0">
                <a:solidFill>
                  <a:prstClr val="black"/>
                </a:solidFill>
              </a:rPr>
              <a:t>. в МЮ 16.02.2022 </a:t>
            </a:r>
            <a:r>
              <a:rPr lang="ru-RU" sz="2000" dirty="0">
                <a:solidFill>
                  <a:prstClr val="black"/>
                </a:solidFill>
              </a:rPr>
              <a:t>N 67300)</a:t>
            </a:r>
          </a:p>
          <a:p>
            <a:pPr marL="342900" indent="-342900">
              <a:buFont typeface="+mj-lt"/>
              <a:buAutoNum type="arabicPeriod" startAt="11"/>
            </a:pPr>
            <a:r>
              <a:rPr lang="ru-RU" sz="2000" dirty="0" smtClean="0">
                <a:solidFill>
                  <a:prstClr val="black"/>
                </a:solidFill>
              </a:rPr>
              <a:t>Пр. </a:t>
            </a:r>
            <a:r>
              <a:rPr lang="ru-RU" sz="2000" dirty="0">
                <a:solidFill>
                  <a:prstClr val="black"/>
                </a:solidFill>
              </a:rPr>
              <a:t>ФСТЭК России от 28.12.2021 N 206 „Об утверждении формы оценочного листа, в соответствии с которым ФСТЭК России проводит оценку соответствия соискателя лицензии или лицензиата лицензионным требованиям при осуществлении деятельности по технической защите конфиденциальной информации“ </a:t>
            </a:r>
            <a:r>
              <a:rPr lang="ru-RU" sz="2000" dirty="0" smtClean="0">
                <a:solidFill>
                  <a:prstClr val="black"/>
                </a:solidFill>
              </a:rPr>
              <a:t>(</a:t>
            </a:r>
            <a:r>
              <a:rPr lang="ru-RU" sz="2000" dirty="0" err="1" smtClean="0">
                <a:solidFill>
                  <a:prstClr val="black"/>
                </a:solidFill>
              </a:rPr>
              <a:t>Зарег</a:t>
            </a:r>
            <a:r>
              <a:rPr lang="ru-RU" sz="2000" dirty="0" smtClean="0">
                <a:solidFill>
                  <a:prstClr val="black"/>
                </a:solidFill>
              </a:rPr>
              <a:t>. в МЮ 28.02.2022 </a:t>
            </a:r>
            <a:r>
              <a:rPr lang="ru-RU" sz="2000" dirty="0">
                <a:solidFill>
                  <a:prstClr val="black"/>
                </a:solidFill>
              </a:rPr>
              <a:t>N 67507)</a:t>
            </a:r>
          </a:p>
          <a:p>
            <a:pPr marL="342900" indent="-342900">
              <a:buFont typeface="+mj-lt"/>
              <a:buAutoNum type="arabicPeriod" startAt="11"/>
            </a:pPr>
            <a:r>
              <a:rPr lang="ru-RU" sz="2000" dirty="0" smtClean="0">
                <a:solidFill>
                  <a:prstClr val="black"/>
                </a:solidFill>
              </a:rPr>
              <a:t>Пр. </a:t>
            </a:r>
            <a:r>
              <a:rPr lang="ru-RU" sz="2000" dirty="0">
                <a:solidFill>
                  <a:prstClr val="black"/>
                </a:solidFill>
              </a:rPr>
              <a:t>ФСТЭК России от 28.12.2021 N 207 „Об утверждении формы оценочного листа, в соответствии с которым ФСТЭК России проводит оценку соответствия соискателя лицензии или лицензиата лицензионным требованиям при осуществлении деятельности по разработке и производству средств защиты конфиденциальной информации“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28.02.2022 </a:t>
            </a:r>
            <a:r>
              <a:rPr lang="ru-RU" sz="2000" dirty="0">
                <a:solidFill>
                  <a:prstClr val="black"/>
                </a:solidFill>
              </a:rPr>
              <a:t>N 67506</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3867459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Руководящие документы ФСТЭК России</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16</a:t>
            </a:fld>
            <a:endParaRPr dirty="0">
              <a:solidFill>
                <a:prstClr val="black"/>
              </a:solidFill>
            </a:endParaRPr>
          </a:p>
        </p:txBody>
      </p:sp>
      <p:sp>
        <p:nvSpPr>
          <p:cNvPr id="3" name="Прямоугольник 2"/>
          <p:cNvSpPr/>
          <p:nvPr/>
        </p:nvSpPr>
        <p:spPr>
          <a:xfrm>
            <a:off x="406400" y="762003"/>
            <a:ext cx="5384800" cy="5478423"/>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solidFill>
                  <a:srgbClr val="FF0000"/>
                </a:solidFill>
              </a:rPr>
              <a:t>Комментарий</a:t>
            </a:r>
            <a:r>
              <a:rPr lang="ru-RU" dirty="0">
                <a:solidFill>
                  <a:prstClr val="black"/>
                </a:solidFill>
              </a:rPr>
              <a:t>. </a:t>
            </a:r>
            <a:r>
              <a:rPr lang="ru-RU" dirty="0">
                <a:solidFill>
                  <a:srgbClr val="1F497D">
                    <a:lumMod val="60000"/>
                    <a:lumOff val="40000"/>
                  </a:srgbClr>
                </a:solidFill>
              </a:rPr>
              <a:t>С полным перечнем руководящих документов ФСТЭК России можно ознакомиться в «Перечне технической </a:t>
            </a:r>
            <a:r>
              <a:rPr lang="ru-RU" dirty="0" smtClean="0">
                <a:solidFill>
                  <a:srgbClr val="1F497D">
                    <a:lumMod val="60000"/>
                    <a:lumOff val="40000"/>
                  </a:srgbClr>
                </a:solidFill>
              </a:rPr>
              <a:t>документации…, </a:t>
            </a:r>
            <a:r>
              <a:rPr lang="ru-RU" dirty="0">
                <a:solidFill>
                  <a:srgbClr val="1F497D">
                    <a:lumMod val="60000"/>
                    <a:lumOff val="40000"/>
                  </a:srgbClr>
                </a:solidFill>
              </a:rPr>
              <a:t>утвержденным </a:t>
            </a:r>
            <a:r>
              <a:rPr lang="ru-RU" dirty="0" smtClean="0">
                <a:solidFill>
                  <a:srgbClr val="1F497D">
                    <a:lumMod val="60000"/>
                    <a:lumOff val="40000"/>
                  </a:srgbClr>
                </a:solidFill>
              </a:rPr>
              <a:t>ПП РФ </a:t>
            </a:r>
            <a:r>
              <a:rPr lang="ru-RU" dirty="0">
                <a:solidFill>
                  <a:srgbClr val="1F497D">
                    <a:lumMod val="60000"/>
                    <a:lumOff val="40000"/>
                  </a:srgbClr>
                </a:solidFill>
              </a:rPr>
              <a:t>от </a:t>
            </a:r>
            <a:r>
              <a:rPr lang="ru-RU" dirty="0" smtClean="0">
                <a:solidFill>
                  <a:srgbClr val="1F497D">
                    <a:lumMod val="60000"/>
                    <a:lumOff val="40000"/>
                  </a:srgbClr>
                </a:solidFill>
              </a:rPr>
              <a:t>3.02.2012 </a:t>
            </a:r>
            <a:r>
              <a:rPr lang="ru-RU" dirty="0">
                <a:solidFill>
                  <a:srgbClr val="1F497D">
                    <a:lumMod val="60000"/>
                    <a:lumOff val="40000"/>
                  </a:srgbClr>
                </a:solidFill>
              </a:rPr>
              <a:t>г. № 79 (новая редакция)».</a:t>
            </a:r>
          </a:p>
          <a:p>
            <a:pPr marL="342900" indent="-342900">
              <a:buFont typeface="+mj-lt"/>
              <a:buAutoNum type="arabicPeriod"/>
            </a:pPr>
            <a:r>
              <a:rPr lang="ru-RU" sz="2000" dirty="0" smtClean="0">
                <a:solidFill>
                  <a:prstClr val="black"/>
                </a:solidFill>
              </a:rPr>
              <a:t>Инф. </a:t>
            </a:r>
            <a:r>
              <a:rPr lang="ru-RU" sz="2000" dirty="0" err="1" smtClean="0">
                <a:solidFill>
                  <a:prstClr val="black"/>
                </a:solidFill>
              </a:rPr>
              <a:t>Сообщ.ФСТЭК</a:t>
            </a:r>
            <a:r>
              <a:rPr lang="ru-RU" sz="2000" dirty="0" smtClean="0">
                <a:solidFill>
                  <a:prstClr val="black"/>
                </a:solidFill>
              </a:rPr>
              <a:t> </a:t>
            </a:r>
            <a:r>
              <a:rPr lang="ru-RU" sz="2000" dirty="0">
                <a:solidFill>
                  <a:prstClr val="black"/>
                </a:solidFill>
              </a:rPr>
              <a:t>России от </a:t>
            </a:r>
            <a:r>
              <a:rPr lang="ru-RU" sz="2000" dirty="0" smtClean="0">
                <a:solidFill>
                  <a:prstClr val="black"/>
                </a:solidFill>
              </a:rPr>
              <a:t>29.03.2019 N </a:t>
            </a:r>
            <a:r>
              <a:rPr lang="ru-RU" sz="2000" dirty="0">
                <a:solidFill>
                  <a:prstClr val="black"/>
                </a:solidFill>
              </a:rPr>
              <a:t>240/24/1525 «О требованиях по безопасности </a:t>
            </a:r>
            <a:r>
              <a:rPr lang="ru-RU" sz="2000" dirty="0" smtClean="0">
                <a:solidFill>
                  <a:prstClr val="black"/>
                </a:solidFill>
              </a:rPr>
              <a:t>инф-и, </a:t>
            </a:r>
            <a:r>
              <a:rPr lang="ru-RU" sz="2000" dirty="0">
                <a:solidFill>
                  <a:prstClr val="black"/>
                </a:solidFill>
              </a:rPr>
              <a:t>устанавливающих уровни доверия к средствам технической </a:t>
            </a:r>
            <a:r>
              <a:rPr lang="ru-RU" sz="2000" dirty="0" smtClean="0">
                <a:solidFill>
                  <a:prstClr val="black"/>
                </a:solidFill>
              </a:rPr>
              <a:t>ЗИ и </a:t>
            </a:r>
            <a:r>
              <a:rPr lang="ru-RU" sz="2000" dirty="0">
                <a:solidFill>
                  <a:prstClr val="black"/>
                </a:solidFill>
              </a:rPr>
              <a:t>средствам обеспечения безопасности </a:t>
            </a:r>
            <a:r>
              <a:rPr lang="ru-RU" sz="2000" dirty="0" err="1" smtClean="0">
                <a:solidFill>
                  <a:prstClr val="black"/>
                </a:solidFill>
              </a:rPr>
              <a:t>инф.технологий</a:t>
            </a:r>
            <a:r>
              <a:rPr lang="ru-RU" sz="2000" dirty="0" smtClean="0">
                <a:solidFill>
                  <a:prstClr val="black"/>
                </a:solidFill>
              </a:rPr>
              <a:t>»</a:t>
            </a:r>
            <a:r>
              <a:rPr lang="ru-RU" sz="2000" dirty="0">
                <a:solidFill>
                  <a:prstClr val="black"/>
                </a:solidFill>
              </a:rPr>
              <a:t> </a:t>
            </a:r>
            <a:endParaRPr lang="ru-RU" sz="2000" dirty="0" smtClean="0">
              <a:solidFill>
                <a:prstClr val="black"/>
              </a:solidFill>
            </a:endParaRPr>
          </a:p>
          <a:p>
            <a:pPr marL="342900" indent="-342900">
              <a:buFont typeface="+mj-lt"/>
              <a:buAutoNum type="arabicPeriod"/>
            </a:pPr>
            <a:r>
              <a:rPr lang="ru-RU" sz="2000" dirty="0" err="1" smtClean="0">
                <a:solidFill>
                  <a:prstClr val="black"/>
                </a:solidFill>
              </a:rPr>
              <a:t>Инф.сообщ.ФСТЭК</a:t>
            </a:r>
            <a:r>
              <a:rPr lang="ru-RU" sz="2000" dirty="0" smtClean="0">
                <a:solidFill>
                  <a:prstClr val="black"/>
                </a:solidFill>
              </a:rPr>
              <a:t> </a:t>
            </a:r>
            <a:r>
              <a:rPr lang="ru-RU" sz="2000" dirty="0">
                <a:solidFill>
                  <a:prstClr val="black"/>
                </a:solidFill>
              </a:rPr>
              <a:t>России от </a:t>
            </a:r>
            <a:r>
              <a:rPr lang="ru-RU" sz="2000" dirty="0" smtClean="0">
                <a:solidFill>
                  <a:prstClr val="black"/>
                </a:solidFill>
              </a:rPr>
              <a:t>20.01.2020 </a:t>
            </a:r>
            <a:r>
              <a:rPr lang="ru-RU" sz="2000" dirty="0">
                <a:solidFill>
                  <a:prstClr val="black"/>
                </a:solidFill>
              </a:rPr>
              <a:t>N 240/24/250 «О применении сертифицированных операционных </a:t>
            </a:r>
            <a:r>
              <a:rPr lang="ru-RU" sz="2000" dirty="0" err="1">
                <a:solidFill>
                  <a:prstClr val="black"/>
                </a:solidFill>
              </a:rPr>
              <a:t>Microsoft</a:t>
            </a:r>
            <a:r>
              <a:rPr lang="ru-RU" sz="2000" dirty="0">
                <a:solidFill>
                  <a:prstClr val="black"/>
                </a:solidFill>
              </a:rPr>
              <a:t> </a:t>
            </a:r>
            <a:r>
              <a:rPr lang="ru-RU" sz="2000" dirty="0" err="1">
                <a:solidFill>
                  <a:prstClr val="black"/>
                </a:solidFill>
              </a:rPr>
              <a:t>Windows</a:t>
            </a:r>
            <a:r>
              <a:rPr lang="ru-RU" sz="2000" dirty="0">
                <a:solidFill>
                  <a:prstClr val="black"/>
                </a:solidFill>
              </a:rPr>
              <a:t> 7 и </a:t>
            </a:r>
            <a:r>
              <a:rPr lang="ru-RU" sz="2000" dirty="0" err="1">
                <a:solidFill>
                  <a:prstClr val="black"/>
                </a:solidFill>
              </a:rPr>
              <a:t>Microsoft</a:t>
            </a:r>
            <a:r>
              <a:rPr lang="ru-RU" sz="2000" dirty="0">
                <a:solidFill>
                  <a:prstClr val="black"/>
                </a:solidFill>
              </a:rPr>
              <a:t> </a:t>
            </a:r>
            <a:r>
              <a:rPr lang="ru-RU" sz="2000" dirty="0" err="1">
                <a:solidFill>
                  <a:prstClr val="black"/>
                </a:solidFill>
              </a:rPr>
              <a:t>Windows</a:t>
            </a:r>
            <a:r>
              <a:rPr lang="ru-RU" sz="2000" dirty="0">
                <a:solidFill>
                  <a:prstClr val="black"/>
                </a:solidFill>
              </a:rPr>
              <a:t> </a:t>
            </a:r>
            <a:r>
              <a:rPr lang="ru-RU" sz="2000" dirty="0" err="1">
                <a:solidFill>
                  <a:prstClr val="black"/>
                </a:solidFill>
              </a:rPr>
              <a:t>Server</a:t>
            </a:r>
            <a:r>
              <a:rPr lang="ru-RU" sz="2000" dirty="0">
                <a:solidFill>
                  <a:prstClr val="black"/>
                </a:solidFill>
              </a:rPr>
              <a:t> 2008 r2 в связи с прекращением их технической поддержки</a:t>
            </a:r>
            <a:r>
              <a:rPr lang="ru-RU" sz="2000" dirty="0" smtClean="0">
                <a:solidFill>
                  <a:prstClr val="black"/>
                </a:solidFill>
              </a:rPr>
              <a:t>»</a:t>
            </a:r>
            <a:endParaRPr lang="ru-RU" sz="2000" dirty="0">
              <a:solidFill>
                <a:prstClr val="black"/>
              </a:solidFill>
            </a:endParaRPr>
          </a:p>
        </p:txBody>
      </p:sp>
      <p:sp>
        <p:nvSpPr>
          <p:cNvPr id="7" name="Прямоугольник 6"/>
          <p:cNvSpPr/>
          <p:nvPr/>
        </p:nvSpPr>
        <p:spPr>
          <a:xfrm>
            <a:off x="5994400" y="838201"/>
            <a:ext cx="5842000" cy="5016758"/>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3"/>
            </a:pPr>
            <a:r>
              <a:rPr lang="ru-RU" sz="2000" dirty="0" smtClean="0">
                <a:solidFill>
                  <a:prstClr val="black"/>
                </a:solidFill>
              </a:rPr>
              <a:t>Письмо </a:t>
            </a:r>
            <a:r>
              <a:rPr lang="ru-RU" sz="2000" dirty="0">
                <a:solidFill>
                  <a:prstClr val="black"/>
                </a:solidFill>
              </a:rPr>
              <a:t>ФСТЭК России от </a:t>
            </a:r>
            <a:r>
              <a:rPr lang="ru-RU" sz="2000" dirty="0" smtClean="0">
                <a:solidFill>
                  <a:prstClr val="black"/>
                </a:solidFill>
              </a:rPr>
              <a:t>20.03.2020 </a:t>
            </a:r>
            <a:r>
              <a:rPr lang="ru-RU" sz="2000" dirty="0">
                <a:solidFill>
                  <a:prstClr val="black"/>
                </a:solidFill>
              </a:rPr>
              <a:t>N 240/84/389 «Рекомендации по обеспечению безопасности объектов </a:t>
            </a:r>
            <a:r>
              <a:rPr lang="ru-RU" sz="2000" dirty="0" smtClean="0">
                <a:solidFill>
                  <a:prstClr val="black"/>
                </a:solidFill>
              </a:rPr>
              <a:t>КИИ при </a:t>
            </a:r>
            <a:r>
              <a:rPr lang="ru-RU" sz="2000" dirty="0">
                <a:solidFill>
                  <a:prstClr val="black"/>
                </a:solidFill>
              </a:rPr>
              <a:t>реализации дистанционного режима исполнения должностных обязанностей работниками субъектов </a:t>
            </a:r>
            <a:r>
              <a:rPr lang="ru-RU" sz="2000" dirty="0" smtClean="0">
                <a:solidFill>
                  <a:prstClr val="black"/>
                </a:solidFill>
              </a:rPr>
              <a:t>КИИ»</a:t>
            </a:r>
            <a:endParaRPr lang="ru-RU" sz="2000" dirty="0">
              <a:solidFill>
                <a:prstClr val="black"/>
              </a:solidFill>
            </a:endParaRPr>
          </a:p>
          <a:p>
            <a:pPr marL="342900" indent="-342900">
              <a:buFont typeface="+mj-lt"/>
              <a:buAutoNum type="arabicPeriod" startAt="3"/>
            </a:pPr>
            <a:r>
              <a:rPr lang="ru-RU" sz="2000" dirty="0">
                <a:solidFill>
                  <a:prstClr val="black"/>
                </a:solidFill>
              </a:rPr>
              <a:t>«Методический документ. Методика оценки угроз безопасности информации» (утв. ФСТЭК России 05.02.2021)</a:t>
            </a:r>
          </a:p>
          <a:p>
            <a:pPr marL="342900" indent="-342900">
              <a:buFont typeface="+mj-lt"/>
              <a:buAutoNum type="arabicPeriod" startAt="3"/>
            </a:pPr>
            <a:r>
              <a:rPr lang="ru-RU" sz="2000" dirty="0">
                <a:solidFill>
                  <a:prstClr val="black"/>
                </a:solidFill>
              </a:rPr>
              <a:t>«Требования по безопасности информации, устанавливающие уровни доверия к средствам технической защиты информации и средствам обеспечения безопасности информационных технологий (выписка)» (утв. </a:t>
            </a:r>
            <a:r>
              <a:rPr lang="ru-RU" sz="2000" dirty="0" err="1" smtClean="0">
                <a:solidFill>
                  <a:prstClr val="black"/>
                </a:solidFill>
              </a:rPr>
              <a:t>Пр.ом</a:t>
            </a:r>
            <a:r>
              <a:rPr lang="ru-RU" sz="2000" dirty="0" smtClean="0">
                <a:solidFill>
                  <a:prstClr val="black"/>
                </a:solidFill>
              </a:rPr>
              <a:t> </a:t>
            </a:r>
            <a:r>
              <a:rPr lang="ru-RU" sz="2000" dirty="0">
                <a:solidFill>
                  <a:prstClr val="black"/>
                </a:solidFill>
              </a:rPr>
              <a:t>ФСТЭК России от 02.06.2020 N 76</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1361082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629018"/>
          </a:xfrm>
          <a:prstGeom prst="rect">
            <a:avLst/>
          </a:prstGeom>
        </p:spPr>
        <p:txBody>
          <a:bodyPr vert="horz" wrap="square" lIns="0" tIns="13335" rIns="0" bIns="0" rtlCol="0">
            <a:spAutoFit/>
          </a:bodyPr>
          <a:lstStyle/>
          <a:p>
            <a:pPr marL="0" indent="0">
              <a:spcBef>
                <a:spcPts val="105"/>
              </a:spcBef>
              <a:buNone/>
            </a:pPr>
            <a:r>
              <a:rPr lang="ru-RU" b="1" dirty="0">
                <a:solidFill>
                  <a:srgbClr val="0070C0"/>
                </a:solidFill>
              </a:rPr>
              <a:t>Криптография</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17</a:t>
            </a:fld>
            <a:endParaRPr dirty="0">
              <a:solidFill>
                <a:prstClr val="black"/>
              </a:solidFill>
            </a:endParaRPr>
          </a:p>
        </p:txBody>
      </p:sp>
      <p:sp>
        <p:nvSpPr>
          <p:cNvPr id="3" name="Прямоугольник 2"/>
          <p:cNvSpPr/>
          <p:nvPr/>
        </p:nvSpPr>
        <p:spPr>
          <a:xfrm>
            <a:off x="101600" y="609603"/>
            <a:ext cx="5384800" cy="5632311"/>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Указ Президента РФ от 03.04.1995 N 334 «О мерах по соблюдению законности в области разработки, производства, реализации и </a:t>
            </a:r>
            <a:r>
              <a:rPr lang="ru-RU" sz="2000" dirty="0" err="1" smtClean="0">
                <a:solidFill>
                  <a:prstClr val="black"/>
                </a:solidFill>
              </a:rPr>
              <a:t>экспл</a:t>
            </a:r>
            <a:r>
              <a:rPr lang="ru-RU" sz="2000" dirty="0" smtClean="0">
                <a:solidFill>
                  <a:prstClr val="black"/>
                </a:solidFill>
              </a:rPr>
              <a:t>. </a:t>
            </a:r>
            <a:r>
              <a:rPr lang="ru-RU" sz="2000" dirty="0">
                <a:solidFill>
                  <a:prstClr val="black"/>
                </a:solidFill>
              </a:rPr>
              <a:t>шифровальных средств, а также предоставления услуг в области </a:t>
            </a:r>
            <a:r>
              <a:rPr lang="ru-RU" sz="2000" dirty="0" smtClean="0">
                <a:solidFill>
                  <a:prstClr val="black"/>
                </a:solidFill>
              </a:rPr>
              <a:t>шифр-</a:t>
            </a:r>
            <a:r>
              <a:rPr lang="ru-RU" sz="2000" dirty="0" err="1" smtClean="0">
                <a:solidFill>
                  <a:prstClr val="black"/>
                </a:solidFill>
              </a:rPr>
              <a:t>ия</a:t>
            </a:r>
            <a:r>
              <a:rPr lang="ru-RU" sz="2000" dirty="0" smtClean="0">
                <a:solidFill>
                  <a:prstClr val="black"/>
                </a:solidFill>
              </a:rPr>
              <a:t> инф-и</a:t>
            </a:r>
            <a:r>
              <a:rPr lang="ru-RU" sz="2000" dirty="0">
                <a:solidFill>
                  <a:prstClr val="black"/>
                </a:solidFill>
              </a:rPr>
              <a:t>» </a:t>
            </a:r>
          </a:p>
          <a:p>
            <a:pPr marL="342900" indent="-342900">
              <a:buFont typeface="+mj-lt"/>
              <a:buAutoNum type="arabicPeriod"/>
            </a:pPr>
            <a:r>
              <a:rPr lang="ru-RU" sz="2000" dirty="0">
                <a:solidFill>
                  <a:prstClr val="black"/>
                </a:solidFill>
              </a:rPr>
              <a:t>Поручение Президента от 16 июля 2016 года № Пр-1380 «Поручение об обеспечении разработки и реализации комплекса мероприятий, необходимых для перехода органов власти на использование </a:t>
            </a:r>
            <a:r>
              <a:rPr lang="ru-RU" sz="2000" dirty="0" smtClean="0">
                <a:solidFill>
                  <a:prstClr val="black"/>
                </a:solidFill>
              </a:rPr>
              <a:t>рос. крипт. алгоритмов </a:t>
            </a:r>
            <a:r>
              <a:rPr lang="ru-RU" sz="2000" dirty="0">
                <a:solidFill>
                  <a:prstClr val="black"/>
                </a:solidFill>
              </a:rPr>
              <a:t>и средств </a:t>
            </a:r>
            <a:r>
              <a:rPr lang="ru-RU" sz="2000" dirty="0" smtClean="0">
                <a:solidFill>
                  <a:prstClr val="black"/>
                </a:solidFill>
              </a:rPr>
              <a:t>шифр-</a:t>
            </a:r>
            <a:r>
              <a:rPr lang="ru-RU" sz="2000" dirty="0" err="1" smtClean="0">
                <a:solidFill>
                  <a:prstClr val="black"/>
                </a:solidFill>
              </a:rPr>
              <a:t>ия</a:t>
            </a:r>
            <a:r>
              <a:rPr lang="ru-RU" sz="2000" dirty="0">
                <a:solidFill>
                  <a:prstClr val="black"/>
                </a:solidFill>
              </a:rPr>
              <a:t>»</a:t>
            </a:r>
          </a:p>
          <a:p>
            <a:pPr marL="342900" indent="-342900">
              <a:buFont typeface="+mj-lt"/>
              <a:buAutoNum type="arabicPeriod"/>
            </a:pPr>
            <a:r>
              <a:rPr lang="ru-RU" sz="2000" dirty="0" smtClean="0">
                <a:solidFill>
                  <a:prstClr val="black"/>
                </a:solidFill>
              </a:rPr>
              <a:t>ПП РФ </a:t>
            </a:r>
            <a:r>
              <a:rPr lang="ru-RU" sz="2000" dirty="0">
                <a:solidFill>
                  <a:prstClr val="black"/>
                </a:solidFill>
              </a:rPr>
              <a:t>от 30.06.2020 № 963 «О реализации пилотного проекта по использованию российских криптографических алгоритмов и средств шифрования в </a:t>
            </a:r>
            <a:r>
              <a:rPr lang="ru-RU" sz="2000" dirty="0" smtClean="0">
                <a:solidFill>
                  <a:prstClr val="black"/>
                </a:solidFill>
              </a:rPr>
              <a:t>ГИС»</a:t>
            </a:r>
            <a:endParaRPr lang="ru-RU" sz="2000" dirty="0">
              <a:solidFill>
                <a:prstClr val="black"/>
              </a:solidFill>
            </a:endParaRPr>
          </a:p>
        </p:txBody>
      </p:sp>
      <p:sp>
        <p:nvSpPr>
          <p:cNvPr id="8" name="Прямоугольник 7"/>
          <p:cNvSpPr/>
          <p:nvPr/>
        </p:nvSpPr>
        <p:spPr>
          <a:xfrm>
            <a:off x="5689603" y="886602"/>
            <a:ext cx="6376244" cy="5355312"/>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buFont typeface="+mj-lt"/>
              <a:buAutoNum type="arabicPeriod" startAt="4"/>
            </a:pPr>
            <a:r>
              <a:rPr lang="ru-RU" dirty="0" smtClean="0">
                <a:solidFill>
                  <a:prstClr val="black"/>
                </a:solidFill>
              </a:rPr>
              <a:t>Пр. </a:t>
            </a:r>
            <a:r>
              <a:rPr lang="ru-RU" dirty="0">
                <a:solidFill>
                  <a:prstClr val="black"/>
                </a:solidFill>
              </a:rPr>
              <a:t>ФАПСИ от 13.06.2001 N 152 «Об </a:t>
            </a:r>
            <a:r>
              <a:rPr lang="ru-RU" dirty="0" err="1" smtClean="0">
                <a:solidFill>
                  <a:prstClr val="black"/>
                </a:solidFill>
              </a:rPr>
              <a:t>утв-ии</a:t>
            </a:r>
            <a:r>
              <a:rPr lang="ru-RU" dirty="0" smtClean="0">
                <a:solidFill>
                  <a:prstClr val="black"/>
                </a:solidFill>
              </a:rPr>
              <a:t> </a:t>
            </a:r>
            <a:r>
              <a:rPr lang="ru-RU" dirty="0">
                <a:solidFill>
                  <a:prstClr val="black"/>
                </a:solidFill>
              </a:rPr>
              <a:t>Инструкции об </a:t>
            </a:r>
            <a:r>
              <a:rPr lang="ru-RU" dirty="0" err="1" smtClean="0">
                <a:solidFill>
                  <a:prstClr val="black"/>
                </a:solidFill>
              </a:rPr>
              <a:t>орг-ии</a:t>
            </a:r>
            <a:r>
              <a:rPr lang="ru-RU" dirty="0" smtClean="0">
                <a:solidFill>
                  <a:prstClr val="black"/>
                </a:solidFill>
              </a:rPr>
              <a:t> </a:t>
            </a:r>
            <a:r>
              <a:rPr lang="ru-RU" dirty="0">
                <a:solidFill>
                  <a:prstClr val="black"/>
                </a:solidFill>
              </a:rPr>
              <a:t>и </a:t>
            </a:r>
            <a:r>
              <a:rPr lang="ru-RU" dirty="0" err="1" smtClean="0">
                <a:solidFill>
                  <a:prstClr val="black"/>
                </a:solidFill>
              </a:rPr>
              <a:t>обесп-ии</a:t>
            </a:r>
            <a:r>
              <a:rPr lang="ru-RU" dirty="0" smtClean="0">
                <a:solidFill>
                  <a:prstClr val="black"/>
                </a:solidFill>
              </a:rPr>
              <a:t> без-</a:t>
            </a:r>
            <a:r>
              <a:rPr lang="ru-RU" dirty="0" err="1" smtClean="0">
                <a:solidFill>
                  <a:prstClr val="black"/>
                </a:solidFill>
              </a:rPr>
              <a:t>ти</a:t>
            </a:r>
            <a:r>
              <a:rPr lang="ru-RU" dirty="0" smtClean="0">
                <a:solidFill>
                  <a:prstClr val="black"/>
                </a:solidFill>
              </a:rPr>
              <a:t> </a:t>
            </a:r>
            <a:r>
              <a:rPr lang="ru-RU" dirty="0">
                <a:solidFill>
                  <a:prstClr val="black"/>
                </a:solidFill>
              </a:rPr>
              <a:t>хранения, обработки и передачи по каналам связи с </a:t>
            </a:r>
            <a:r>
              <a:rPr lang="ru-RU" dirty="0" err="1" smtClean="0">
                <a:solidFill>
                  <a:prstClr val="black"/>
                </a:solidFill>
              </a:rPr>
              <a:t>исп</a:t>
            </a:r>
            <a:r>
              <a:rPr lang="ru-RU" dirty="0" smtClean="0">
                <a:solidFill>
                  <a:prstClr val="black"/>
                </a:solidFill>
              </a:rPr>
              <a:t>-ем </a:t>
            </a:r>
            <a:r>
              <a:rPr lang="ru-RU" dirty="0">
                <a:solidFill>
                  <a:prstClr val="black"/>
                </a:solidFill>
              </a:rPr>
              <a:t>средств </a:t>
            </a:r>
            <a:r>
              <a:rPr lang="ru-RU" dirty="0" smtClean="0">
                <a:solidFill>
                  <a:prstClr val="black"/>
                </a:solidFill>
              </a:rPr>
              <a:t>крипт. ЗИ </a:t>
            </a:r>
            <a:r>
              <a:rPr lang="ru-RU" dirty="0">
                <a:solidFill>
                  <a:prstClr val="black"/>
                </a:solidFill>
              </a:rPr>
              <a:t>с </a:t>
            </a:r>
            <a:r>
              <a:rPr lang="ru-RU" dirty="0" err="1" smtClean="0">
                <a:solidFill>
                  <a:prstClr val="black"/>
                </a:solidFill>
              </a:rPr>
              <a:t>огр.доступом</a:t>
            </a:r>
            <a:r>
              <a:rPr lang="ru-RU" dirty="0">
                <a:solidFill>
                  <a:prstClr val="black"/>
                </a:solidFill>
              </a:rPr>
              <a:t>, не содержащей сведений, составляющих </a:t>
            </a:r>
            <a:r>
              <a:rPr lang="ru-RU" dirty="0" smtClean="0">
                <a:solidFill>
                  <a:prstClr val="black"/>
                </a:solidFill>
              </a:rPr>
              <a:t>ГТ» </a:t>
            </a:r>
            <a:r>
              <a:rPr lang="ru-RU" dirty="0">
                <a:solidFill>
                  <a:prstClr val="black"/>
                </a:solidFill>
              </a:rPr>
              <a:t>(</a:t>
            </a:r>
            <a:r>
              <a:rPr lang="ru-RU" dirty="0" err="1" smtClean="0">
                <a:solidFill>
                  <a:prstClr val="black"/>
                </a:solidFill>
              </a:rPr>
              <a:t>Зарег.в</a:t>
            </a:r>
            <a:r>
              <a:rPr lang="ru-RU" dirty="0" smtClean="0">
                <a:solidFill>
                  <a:prstClr val="black"/>
                </a:solidFill>
              </a:rPr>
              <a:t> </a:t>
            </a:r>
            <a:r>
              <a:rPr lang="ru-RU" dirty="0">
                <a:solidFill>
                  <a:prstClr val="black"/>
                </a:solidFill>
              </a:rPr>
              <a:t>Минюсте РФ 06.08.2001 N 2848</a:t>
            </a:r>
            <a:r>
              <a:rPr lang="ru-RU" dirty="0" smtClean="0">
                <a:solidFill>
                  <a:prstClr val="black"/>
                </a:solidFill>
              </a:rPr>
              <a:t>)</a:t>
            </a:r>
            <a:endParaRPr lang="ru-RU" dirty="0">
              <a:solidFill>
                <a:prstClr val="black"/>
              </a:solidFill>
            </a:endParaRPr>
          </a:p>
          <a:p>
            <a:pPr indent="-342900">
              <a:buFont typeface="+mj-lt"/>
              <a:buAutoNum type="arabicPeriod" startAt="4"/>
            </a:pPr>
            <a:r>
              <a:rPr lang="ru-RU" dirty="0" smtClean="0">
                <a:solidFill>
                  <a:prstClr val="black"/>
                </a:solidFill>
              </a:rPr>
              <a:t>Пр. </a:t>
            </a:r>
            <a:r>
              <a:rPr lang="ru-RU" dirty="0">
                <a:solidFill>
                  <a:prstClr val="black"/>
                </a:solidFill>
              </a:rPr>
              <a:t>ФСБ РФ от 09.02.2005 N 66 «Об </a:t>
            </a:r>
            <a:r>
              <a:rPr lang="ru-RU" dirty="0" smtClean="0">
                <a:solidFill>
                  <a:prstClr val="black"/>
                </a:solidFill>
              </a:rPr>
              <a:t>утв. </a:t>
            </a:r>
            <a:r>
              <a:rPr lang="ru-RU" dirty="0">
                <a:solidFill>
                  <a:prstClr val="black"/>
                </a:solidFill>
              </a:rPr>
              <a:t>Положения о разработке, производстве, реализации и </a:t>
            </a:r>
            <a:r>
              <a:rPr lang="ru-RU" dirty="0" err="1" smtClean="0">
                <a:solidFill>
                  <a:prstClr val="black"/>
                </a:solidFill>
              </a:rPr>
              <a:t>экспл</a:t>
            </a:r>
            <a:r>
              <a:rPr lang="ru-RU" dirty="0" smtClean="0">
                <a:solidFill>
                  <a:prstClr val="black"/>
                </a:solidFill>
              </a:rPr>
              <a:t>. </a:t>
            </a:r>
            <a:r>
              <a:rPr lang="ru-RU" dirty="0">
                <a:solidFill>
                  <a:prstClr val="black"/>
                </a:solidFill>
              </a:rPr>
              <a:t>шифровальных (</a:t>
            </a:r>
            <a:r>
              <a:rPr lang="ru-RU" dirty="0" smtClean="0">
                <a:solidFill>
                  <a:prstClr val="black"/>
                </a:solidFill>
              </a:rPr>
              <a:t>крипт.) СЗИ (Положение </a:t>
            </a:r>
            <a:r>
              <a:rPr lang="ru-RU" dirty="0">
                <a:solidFill>
                  <a:prstClr val="black"/>
                </a:solidFill>
              </a:rPr>
              <a:t>ПКЗ-2005)» (</a:t>
            </a:r>
            <a:r>
              <a:rPr lang="ru-RU" dirty="0" err="1" smtClean="0">
                <a:solidFill>
                  <a:prstClr val="black"/>
                </a:solidFill>
              </a:rPr>
              <a:t>Зарег.в</a:t>
            </a:r>
            <a:r>
              <a:rPr lang="ru-RU" dirty="0" smtClean="0">
                <a:solidFill>
                  <a:prstClr val="black"/>
                </a:solidFill>
              </a:rPr>
              <a:t> </a:t>
            </a:r>
            <a:r>
              <a:rPr lang="ru-RU" dirty="0">
                <a:solidFill>
                  <a:prstClr val="black"/>
                </a:solidFill>
              </a:rPr>
              <a:t>Минюсте РФ 03.03.2005 N 6382) </a:t>
            </a:r>
          </a:p>
          <a:p>
            <a:pPr indent="-342900">
              <a:buFont typeface="+mj-lt"/>
              <a:buAutoNum type="arabicPeriod" startAt="4"/>
            </a:pPr>
            <a:r>
              <a:rPr lang="ru-RU" dirty="0">
                <a:solidFill>
                  <a:prstClr val="black"/>
                </a:solidFill>
              </a:rPr>
              <a:t>Решение Коллегии Евразийской </a:t>
            </a:r>
            <a:r>
              <a:rPr lang="ru-RU" dirty="0" err="1" smtClean="0">
                <a:solidFill>
                  <a:prstClr val="black"/>
                </a:solidFill>
              </a:rPr>
              <a:t>экон</a:t>
            </a:r>
            <a:r>
              <a:rPr lang="ru-RU" dirty="0" smtClean="0">
                <a:solidFill>
                  <a:prstClr val="black"/>
                </a:solidFill>
              </a:rPr>
              <a:t>. </a:t>
            </a:r>
            <a:r>
              <a:rPr lang="ru-RU" dirty="0">
                <a:solidFill>
                  <a:prstClr val="black"/>
                </a:solidFill>
              </a:rPr>
              <a:t>комиссии от 06.11.2014 N 199 «Об </a:t>
            </a:r>
            <a:r>
              <a:rPr lang="ru-RU" dirty="0" err="1" smtClean="0">
                <a:solidFill>
                  <a:prstClr val="black"/>
                </a:solidFill>
              </a:rPr>
              <a:t>Инстр.об</a:t>
            </a:r>
            <a:r>
              <a:rPr lang="ru-RU" dirty="0" smtClean="0">
                <a:solidFill>
                  <a:prstClr val="black"/>
                </a:solidFill>
              </a:rPr>
              <a:t> </a:t>
            </a:r>
            <a:r>
              <a:rPr lang="ru-RU" dirty="0">
                <a:solidFill>
                  <a:prstClr val="black"/>
                </a:solidFill>
              </a:rPr>
              <a:t>оформлении </a:t>
            </a:r>
            <a:r>
              <a:rPr lang="ru-RU" dirty="0" err="1" smtClean="0">
                <a:solidFill>
                  <a:prstClr val="black"/>
                </a:solidFill>
              </a:rPr>
              <a:t>заявл</a:t>
            </a:r>
            <a:r>
              <a:rPr lang="ru-RU" dirty="0" smtClean="0">
                <a:solidFill>
                  <a:prstClr val="black"/>
                </a:solidFill>
              </a:rPr>
              <a:t>-я </a:t>
            </a:r>
            <a:r>
              <a:rPr lang="ru-RU" dirty="0">
                <a:solidFill>
                  <a:prstClr val="black"/>
                </a:solidFill>
              </a:rPr>
              <a:t>на выдачу лицензии на экспорт и (или) импорт </a:t>
            </a:r>
            <a:r>
              <a:rPr lang="ru-RU" dirty="0" err="1" smtClean="0">
                <a:solidFill>
                  <a:prstClr val="black"/>
                </a:solidFill>
              </a:rPr>
              <a:t>отд.видов</a:t>
            </a:r>
            <a:r>
              <a:rPr lang="ru-RU" dirty="0" smtClean="0">
                <a:solidFill>
                  <a:prstClr val="black"/>
                </a:solidFill>
              </a:rPr>
              <a:t> </a:t>
            </a:r>
            <a:r>
              <a:rPr lang="ru-RU" dirty="0">
                <a:solidFill>
                  <a:prstClr val="black"/>
                </a:solidFill>
              </a:rPr>
              <a:t>товаров и об оформлении такой лицензии и Инструкции об оформлении </a:t>
            </a:r>
            <a:r>
              <a:rPr lang="ru-RU" dirty="0" err="1" smtClean="0">
                <a:solidFill>
                  <a:prstClr val="black"/>
                </a:solidFill>
              </a:rPr>
              <a:t>разр</a:t>
            </a:r>
            <a:r>
              <a:rPr lang="ru-RU" dirty="0" smtClean="0">
                <a:solidFill>
                  <a:prstClr val="black"/>
                </a:solidFill>
              </a:rPr>
              <a:t>-я </a:t>
            </a:r>
            <a:r>
              <a:rPr lang="ru-RU" dirty="0">
                <a:solidFill>
                  <a:prstClr val="black"/>
                </a:solidFill>
              </a:rPr>
              <a:t>на экспорт и (или) импорт </a:t>
            </a:r>
            <a:r>
              <a:rPr lang="ru-RU" dirty="0" smtClean="0">
                <a:solidFill>
                  <a:prstClr val="black"/>
                </a:solidFill>
              </a:rPr>
              <a:t>отд. </a:t>
            </a:r>
            <a:r>
              <a:rPr lang="ru-RU" dirty="0">
                <a:solidFill>
                  <a:prstClr val="black"/>
                </a:solidFill>
              </a:rPr>
              <a:t>видов товаров» </a:t>
            </a:r>
          </a:p>
          <a:p>
            <a:r>
              <a:rPr lang="ru-RU" sz="1600" dirty="0" smtClean="0">
                <a:solidFill>
                  <a:srgbClr val="FF0000"/>
                </a:solidFill>
              </a:rPr>
              <a:t>Комментарий</a:t>
            </a:r>
            <a:r>
              <a:rPr lang="ru-RU" sz="1600" dirty="0">
                <a:solidFill>
                  <a:prstClr val="black"/>
                </a:solidFill>
              </a:rPr>
              <a:t>. Данный документ определяет порядок оформления лицензий (в случае необходимости) на ввоз/вывоз криптографических средств через границу Таможенного союза ЕАЭС</a:t>
            </a:r>
            <a:r>
              <a:rPr lang="ru-RU" sz="1600" dirty="0" smtClean="0">
                <a:solidFill>
                  <a:prstClr val="black"/>
                </a:solidFill>
              </a:rPr>
              <a:t>.</a:t>
            </a:r>
            <a:endParaRPr lang="ru-RU" sz="1600" dirty="0">
              <a:solidFill>
                <a:prstClr val="black"/>
              </a:solidFill>
            </a:endParaRPr>
          </a:p>
        </p:txBody>
      </p:sp>
    </p:spTree>
    <p:extLst>
      <p:ext uri="{BB962C8B-B14F-4D97-AF65-F5344CB8AC3E}">
        <p14:creationId xmlns:p14="http://schemas.microsoft.com/office/powerpoint/2010/main" val="3220008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Криптография…</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18</a:t>
            </a:fld>
            <a:endParaRPr dirty="0">
              <a:solidFill>
                <a:prstClr val="black"/>
              </a:solidFill>
            </a:endParaRPr>
          </a:p>
        </p:txBody>
      </p:sp>
      <p:sp>
        <p:nvSpPr>
          <p:cNvPr id="8" name="Прямоугольник 7"/>
          <p:cNvSpPr/>
          <p:nvPr/>
        </p:nvSpPr>
        <p:spPr>
          <a:xfrm>
            <a:off x="762000" y="838201"/>
            <a:ext cx="10972799" cy="5016758"/>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spcBef>
                <a:spcPts val="300"/>
              </a:spcBef>
              <a:buFont typeface="+mj-lt"/>
              <a:buAutoNum type="arabicPeriod"/>
            </a:pPr>
            <a:r>
              <a:rPr lang="ru-RU" sz="2000" dirty="0" smtClean="0">
                <a:solidFill>
                  <a:prstClr val="black"/>
                </a:solidFill>
              </a:rPr>
              <a:t>Решение </a:t>
            </a:r>
            <a:r>
              <a:rPr lang="ru-RU" sz="2000" dirty="0">
                <a:solidFill>
                  <a:prstClr val="black"/>
                </a:solidFill>
              </a:rPr>
              <a:t>Коллегии Евразийской </a:t>
            </a:r>
            <a:r>
              <a:rPr lang="ru-RU" sz="2000" dirty="0" err="1" smtClean="0">
                <a:solidFill>
                  <a:prstClr val="black"/>
                </a:solidFill>
              </a:rPr>
              <a:t>экон</a:t>
            </a:r>
            <a:r>
              <a:rPr lang="ru-RU" sz="2000" dirty="0" smtClean="0">
                <a:solidFill>
                  <a:prstClr val="black"/>
                </a:solidFill>
              </a:rPr>
              <a:t>. </a:t>
            </a:r>
            <a:r>
              <a:rPr lang="ru-RU" sz="2000" dirty="0">
                <a:solidFill>
                  <a:prstClr val="black"/>
                </a:solidFill>
              </a:rPr>
              <a:t>комиссии от 21.04.2015 N 30 «О мерах нетарифного регулирования» (вместе с «Положением о ввозе на таможенную территорию Евразийского </a:t>
            </a:r>
            <a:r>
              <a:rPr lang="ru-RU" sz="2000" dirty="0" err="1" smtClean="0">
                <a:solidFill>
                  <a:prstClr val="black"/>
                </a:solidFill>
              </a:rPr>
              <a:t>экон</a:t>
            </a:r>
            <a:r>
              <a:rPr lang="ru-RU" sz="2000" dirty="0" err="1">
                <a:solidFill>
                  <a:prstClr val="black"/>
                </a:solidFill>
              </a:rPr>
              <a:t>.</a:t>
            </a:r>
            <a:r>
              <a:rPr lang="ru-RU" sz="2000" dirty="0" err="1" smtClean="0">
                <a:solidFill>
                  <a:prstClr val="black"/>
                </a:solidFill>
              </a:rPr>
              <a:t>союза</a:t>
            </a:r>
            <a:r>
              <a:rPr lang="ru-RU" sz="2000" dirty="0" smtClean="0">
                <a:solidFill>
                  <a:prstClr val="black"/>
                </a:solidFill>
              </a:rPr>
              <a:t> </a:t>
            </a:r>
            <a:r>
              <a:rPr lang="ru-RU" sz="2000" dirty="0">
                <a:solidFill>
                  <a:prstClr val="black"/>
                </a:solidFill>
              </a:rPr>
              <a:t>и вывозе с таможенной территории </a:t>
            </a:r>
            <a:r>
              <a:rPr lang="ru-RU" sz="2000" dirty="0" smtClean="0">
                <a:solidFill>
                  <a:prstClr val="black"/>
                </a:solidFill>
              </a:rPr>
              <a:t>ЕЭС </a:t>
            </a:r>
            <a:r>
              <a:rPr lang="ru-RU" sz="2000" dirty="0">
                <a:solidFill>
                  <a:prstClr val="black"/>
                </a:solidFill>
              </a:rPr>
              <a:t>органов и тканей человека, крови и ее компонентов, образцов </a:t>
            </a:r>
            <a:r>
              <a:rPr lang="ru-RU" sz="2000" dirty="0" smtClean="0">
                <a:solidFill>
                  <a:prstClr val="black"/>
                </a:solidFill>
              </a:rPr>
              <a:t>биол. </a:t>
            </a:r>
            <a:r>
              <a:rPr lang="ru-RU" sz="2000" dirty="0">
                <a:solidFill>
                  <a:prstClr val="black"/>
                </a:solidFill>
              </a:rPr>
              <a:t>материалов человека», «Положением о вывозе с </a:t>
            </a:r>
            <a:r>
              <a:rPr lang="ru-RU" sz="2000" dirty="0" smtClean="0">
                <a:solidFill>
                  <a:prstClr val="black"/>
                </a:solidFill>
              </a:rPr>
              <a:t>тамож. </a:t>
            </a:r>
            <a:r>
              <a:rPr lang="ru-RU" sz="2000" dirty="0">
                <a:solidFill>
                  <a:prstClr val="black"/>
                </a:solidFill>
              </a:rPr>
              <a:t>территории </a:t>
            </a:r>
            <a:r>
              <a:rPr lang="ru-RU" sz="2000" dirty="0" smtClean="0">
                <a:solidFill>
                  <a:prstClr val="black"/>
                </a:solidFill>
              </a:rPr>
              <a:t>ЕЭС </a:t>
            </a:r>
            <a:r>
              <a:rPr lang="ru-RU" sz="2000" dirty="0">
                <a:solidFill>
                  <a:prstClr val="black"/>
                </a:solidFill>
              </a:rPr>
              <a:t>минерального сырья», «Положением о вывозе с </a:t>
            </a:r>
            <a:r>
              <a:rPr lang="ru-RU" sz="2000" dirty="0" smtClean="0">
                <a:solidFill>
                  <a:prstClr val="black"/>
                </a:solidFill>
              </a:rPr>
              <a:t>тамож. </a:t>
            </a:r>
            <a:r>
              <a:rPr lang="ru-RU" sz="2000" dirty="0">
                <a:solidFill>
                  <a:prstClr val="black"/>
                </a:solidFill>
              </a:rPr>
              <a:t>территории </a:t>
            </a:r>
            <a:r>
              <a:rPr lang="ru-RU" sz="2000" dirty="0" smtClean="0">
                <a:solidFill>
                  <a:prstClr val="black"/>
                </a:solidFill>
              </a:rPr>
              <a:t>ЕЭС </a:t>
            </a:r>
            <a:r>
              <a:rPr lang="ru-RU" sz="2000" dirty="0">
                <a:solidFill>
                  <a:prstClr val="black"/>
                </a:solidFill>
              </a:rPr>
              <a:t>диких живых животных, отдельных дикорастущих растений и </a:t>
            </a:r>
            <a:r>
              <a:rPr lang="ru-RU" sz="2000" dirty="0" err="1" smtClean="0">
                <a:solidFill>
                  <a:prstClr val="black"/>
                </a:solidFill>
              </a:rPr>
              <a:t>дикораст</a:t>
            </a:r>
            <a:r>
              <a:rPr lang="ru-RU" sz="2000" dirty="0" smtClean="0">
                <a:solidFill>
                  <a:prstClr val="black"/>
                </a:solidFill>
              </a:rPr>
              <a:t>. </a:t>
            </a:r>
            <a:r>
              <a:rPr lang="ru-RU" sz="2000" dirty="0">
                <a:solidFill>
                  <a:prstClr val="black"/>
                </a:solidFill>
              </a:rPr>
              <a:t>лекарственного сырья», «Положением о вывозе с </a:t>
            </a:r>
            <a:r>
              <a:rPr lang="ru-RU" sz="2000" dirty="0" smtClean="0">
                <a:solidFill>
                  <a:prstClr val="black"/>
                </a:solidFill>
              </a:rPr>
              <a:t>тамож. территории ЕЭС </a:t>
            </a:r>
            <a:r>
              <a:rPr lang="ru-RU" sz="2000" dirty="0">
                <a:solidFill>
                  <a:prstClr val="black"/>
                </a:solidFill>
              </a:rPr>
              <a:t>редких и находящихся под угрозой исчезновения видов диких живых животных и </a:t>
            </a:r>
            <a:r>
              <a:rPr lang="ru-RU" sz="2000" dirty="0" err="1" smtClean="0">
                <a:solidFill>
                  <a:prstClr val="black"/>
                </a:solidFill>
              </a:rPr>
              <a:t>дикораст</a:t>
            </a:r>
            <a:r>
              <a:rPr lang="ru-RU" sz="2000" dirty="0" smtClean="0">
                <a:solidFill>
                  <a:prstClr val="black"/>
                </a:solidFill>
              </a:rPr>
              <a:t>. растений</a:t>
            </a:r>
            <a:r>
              <a:rPr lang="ru-RU" sz="2000" dirty="0">
                <a:solidFill>
                  <a:prstClr val="black"/>
                </a:solidFill>
              </a:rPr>
              <a:t>, включенных в красные книги государств — членов </a:t>
            </a:r>
            <a:r>
              <a:rPr lang="ru-RU" sz="2000" dirty="0" smtClean="0">
                <a:solidFill>
                  <a:prstClr val="black"/>
                </a:solidFill>
              </a:rPr>
              <a:t>ЕЭС», </a:t>
            </a:r>
            <a:r>
              <a:rPr lang="ru-RU" sz="2000" dirty="0">
                <a:solidFill>
                  <a:prstClr val="black"/>
                </a:solidFill>
              </a:rPr>
              <a:t>«Положением о ввозе на </a:t>
            </a:r>
            <a:r>
              <a:rPr lang="ru-RU" sz="2000" dirty="0" smtClean="0">
                <a:solidFill>
                  <a:prstClr val="black"/>
                </a:solidFill>
              </a:rPr>
              <a:t>тамож. </a:t>
            </a:r>
            <a:r>
              <a:rPr lang="ru-RU" sz="2000" dirty="0" err="1" smtClean="0">
                <a:solidFill>
                  <a:prstClr val="black"/>
                </a:solidFill>
              </a:rPr>
              <a:t>терр</a:t>
            </a:r>
            <a:r>
              <a:rPr lang="ru-RU" sz="2000" dirty="0" smtClean="0">
                <a:solidFill>
                  <a:prstClr val="black"/>
                </a:solidFill>
              </a:rPr>
              <a:t>-ю ЕЭС </a:t>
            </a:r>
            <a:r>
              <a:rPr lang="ru-RU" sz="2000" dirty="0">
                <a:solidFill>
                  <a:prstClr val="black"/>
                </a:solidFill>
              </a:rPr>
              <a:t>и вывозе с </a:t>
            </a:r>
            <a:r>
              <a:rPr lang="ru-RU" sz="2000" dirty="0" smtClean="0">
                <a:solidFill>
                  <a:prstClr val="black"/>
                </a:solidFill>
              </a:rPr>
              <a:t>тамож. </a:t>
            </a:r>
            <a:r>
              <a:rPr lang="ru-RU" sz="2000" dirty="0" err="1" smtClean="0">
                <a:solidFill>
                  <a:prstClr val="black"/>
                </a:solidFill>
              </a:rPr>
              <a:t>терр</a:t>
            </a:r>
            <a:r>
              <a:rPr lang="ru-RU" sz="2000" dirty="0" smtClean="0">
                <a:solidFill>
                  <a:prstClr val="black"/>
                </a:solidFill>
              </a:rPr>
              <a:t>-и ЕЭС </a:t>
            </a:r>
            <a:r>
              <a:rPr lang="ru-RU" sz="2000" dirty="0">
                <a:solidFill>
                  <a:prstClr val="black"/>
                </a:solidFill>
              </a:rPr>
              <a:t>опасных отходов», «Положением о вывозе с </a:t>
            </a:r>
            <a:r>
              <a:rPr lang="ru-RU" sz="2000" dirty="0" smtClean="0">
                <a:solidFill>
                  <a:prstClr val="black"/>
                </a:solidFill>
              </a:rPr>
              <a:t>тамож. </a:t>
            </a:r>
            <a:r>
              <a:rPr lang="ru-RU" sz="2000" dirty="0">
                <a:solidFill>
                  <a:prstClr val="black"/>
                </a:solidFill>
              </a:rPr>
              <a:t>территории </a:t>
            </a:r>
            <a:r>
              <a:rPr lang="ru-RU" sz="2000" dirty="0" smtClean="0">
                <a:solidFill>
                  <a:prstClr val="black"/>
                </a:solidFill>
              </a:rPr>
              <a:t>ЕЭС </a:t>
            </a:r>
            <a:r>
              <a:rPr lang="ru-RU" sz="2000" dirty="0">
                <a:solidFill>
                  <a:prstClr val="black"/>
                </a:solidFill>
              </a:rPr>
              <a:t>культурных ценностей, документов национальных архивных фондов и оригиналов архивных документов», «Положением о ввозе на </a:t>
            </a:r>
            <a:r>
              <a:rPr lang="ru-RU" sz="2000" dirty="0" smtClean="0">
                <a:solidFill>
                  <a:prstClr val="black"/>
                </a:solidFill>
              </a:rPr>
              <a:t>тамож. территорию ЕЭС </a:t>
            </a:r>
            <a:r>
              <a:rPr lang="ru-RU" sz="2000" dirty="0">
                <a:solidFill>
                  <a:prstClr val="black"/>
                </a:solidFill>
              </a:rPr>
              <a:t>и вывозе с </a:t>
            </a:r>
            <a:r>
              <a:rPr lang="ru-RU" sz="2000" dirty="0" err="1" smtClean="0">
                <a:solidFill>
                  <a:prstClr val="black"/>
                </a:solidFill>
              </a:rPr>
              <a:t>тамож.территории</a:t>
            </a:r>
            <a:r>
              <a:rPr lang="ru-RU" sz="2000" dirty="0" smtClean="0">
                <a:solidFill>
                  <a:prstClr val="black"/>
                </a:solidFill>
              </a:rPr>
              <a:t> ЕЭС </a:t>
            </a:r>
            <a:r>
              <a:rPr lang="ru-RU" sz="2000" i="1" dirty="0">
                <a:solidFill>
                  <a:prstClr val="black"/>
                </a:solidFill>
              </a:rPr>
              <a:t>шифровальных (</a:t>
            </a:r>
            <a:r>
              <a:rPr lang="ru-RU" sz="2000" i="1" dirty="0" smtClean="0">
                <a:solidFill>
                  <a:prstClr val="black"/>
                </a:solidFill>
              </a:rPr>
              <a:t>крипт.) </a:t>
            </a:r>
            <a:r>
              <a:rPr lang="ru-RU" sz="2000" i="1" dirty="0">
                <a:solidFill>
                  <a:prstClr val="black"/>
                </a:solidFill>
              </a:rPr>
              <a:t>средств</a:t>
            </a:r>
            <a:r>
              <a:rPr lang="ru-RU" sz="2000" dirty="0">
                <a:solidFill>
                  <a:prstClr val="black"/>
                </a:solidFill>
              </a:rPr>
              <a:t>», «Положением о ввозе на </a:t>
            </a:r>
            <a:r>
              <a:rPr lang="ru-RU" sz="2000" dirty="0" smtClean="0">
                <a:solidFill>
                  <a:prstClr val="black"/>
                </a:solidFill>
              </a:rPr>
              <a:t>тамож. </a:t>
            </a:r>
            <a:r>
              <a:rPr lang="ru-RU" sz="2000" dirty="0">
                <a:solidFill>
                  <a:prstClr val="black"/>
                </a:solidFill>
              </a:rPr>
              <a:t>территорию </a:t>
            </a:r>
            <a:r>
              <a:rPr lang="ru-RU" sz="2000" dirty="0" smtClean="0">
                <a:solidFill>
                  <a:prstClr val="black"/>
                </a:solidFill>
              </a:rPr>
              <a:t>ЕЭС </a:t>
            </a:r>
            <a:r>
              <a:rPr lang="ru-RU" sz="2000" dirty="0">
                <a:solidFill>
                  <a:prstClr val="black"/>
                </a:solidFill>
              </a:rPr>
              <a:t>и вывозе с </a:t>
            </a:r>
            <a:r>
              <a:rPr lang="ru-RU" sz="2000" dirty="0" smtClean="0">
                <a:solidFill>
                  <a:prstClr val="black"/>
                </a:solidFill>
              </a:rPr>
              <a:t>тамож. </a:t>
            </a:r>
            <a:r>
              <a:rPr lang="ru-RU" sz="2000" dirty="0">
                <a:solidFill>
                  <a:prstClr val="black"/>
                </a:solidFill>
              </a:rPr>
              <a:t>территории </a:t>
            </a:r>
            <a:r>
              <a:rPr lang="ru-RU" sz="2000" dirty="0" smtClean="0">
                <a:solidFill>
                  <a:prstClr val="black"/>
                </a:solidFill>
              </a:rPr>
              <a:t>ЕЭС </a:t>
            </a:r>
            <a:r>
              <a:rPr lang="ru-RU" sz="2000" dirty="0">
                <a:solidFill>
                  <a:prstClr val="black"/>
                </a:solidFill>
              </a:rPr>
              <a:t>наркотических средств, психотропных веществ и их </a:t>
            </a:r>
            <a:r>
              <a:rPr lang="ru-RU" sz="2000" dirty="0" err="1">
                <a:solidFill>
                  <a:prstClr val="black"/>
                </a:solidFill>
              </a:rPr>
              <a:t>прекурсоров</a:t>
            </a:r>
            <a:r>
              <a:rPr lang="ru-RU" sz="2000" dirty="0" smtClean="0">
                <a:solidFill>
                  <a:prstClr val="black"/>
                </a:solidFill>
              </a:rPr>
              <a:t>»)</a:t>
            </a:r>
          </a:p>
        </p:txBody>
      </p:sp>
    </p:spTree>
    <p:extLst>
      <p:ext uri="{BB962C8B-B14F-4D97-AF65-F5344CB8AC3E}">
        <p14:creationId xmlns:p14="http://schemas.microsoft.com/office/powerpoint/2010/main" val="3029088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Криптография…</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19</a:t>
            </a:fld>
            <a:endParaRPr dirty="0">
              <a:solidFill>
                <a:prstClr val="black"/>
              </a:solidFill>
            </a:endParaRPr>
          </a:p>
        </p:txBody>
      </p:sp>
      <p:sp>
        <p:nvSpPr>
          <p:cNvPr id="7" name="Прямоугольник 6"/>
          <p:cNvSpPr/>
          <p:nvPr/>
        </p:nvSpPr>
        <p:spPr>
          <a:xfrm>
            <a:off x="304800" y="685803"/>
            <a:ext cx="5791200" cy="5632311"/>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
            </a:pPr>
            <a:r>
              <a:rPr lang="ru-RU" sz="2000" dirty="0" smtClean="0">
                <a:solidFill>
                  <a:prstClr val="black"/>
                </a:solidFill>
              </a:rPr>
              <a:t>ИЗВЕЩЕНИЕ </a:t>
            </a:r>
            <a:r>
              <a:rPr lang="ru-RU" sz="2000" dirty="0">
                <a:solidFill>
                  <a:prstClr val="black"/>
                </a:solidFill>
              </a:rPr>
              <a:t>ФСБ России от 18.07.2016 по вопросу использования </a:t>
            </a:r>
            <a:r>
              <a:rPr lang="ru-RU" sz="2000" dirty="0" err="1" smtClean="0">
                <a:solidFill>
                  <a:prstClr val="black"/>
                </a:solidFill>
              </a:rPr>
              <a:t>несертиф</a:t>
            </a:r>
            <a:r>
              <a:rPr lang="ru-RU" sz="2000" dirty="0" smtClean="0">
                <a:solidFill>
                  <a:prstClr val="black"/>
                </a:solidFill>
              </a:rPr>
              <a:t>. </a:t>
            </a:r>
            <a:r>
              <a:rPr lang="ru-RU" sz="2000" dirty="0">
                <a:solidFill>
                  <a:prstClr val="black"/>
                </a:solidFill>
              </a:rPr>
              <a:t>средств кодирования (шифрования) при передаче сообщений в </a:t>
            </a:r>
            <a:r>
              <a:rPr lang="ru-RU" sz="2000" dirty="0" smtClean="0">
                <a:solidFill>
                  <a:prstClr val="black"/>
                </a:solidFill>
              </a:rPr>
              <a:t>инф.-телеком. </a:t>
            </a:r>
            <a:r>
              <a:rPr lang="ru-RU" sz="2000" dirty="0">
                <a:solidFill>
                  <a:prstClr val="black"/>
                </a:solidFill>
              </a:rPr>
              <a:t>сети «Интернет»</a:t>
            </a:r>
          </a:p>
          <a:p>
            <a:pPr marL="342900" indent="-342900">
              <a:buFont typeface="+mj-lt"/>
              <a:buAutoNum type="arabicPeriod" startAt="2"/>
            </a:pPr>
            <a:r>
              <a:rPr lang="ru-RU" sz="2000" dirty="0" smtClean="0">
                <a:solidFill>
                  <a:prstClr val="black"/>
                </a:solidFill>
              </a:rPr>
              <a:t>Пр. </a:t>
            </a:r>
            <a:r>
              <a:rPr lang="ru-RU" sz="2000" dirty="0">
                <a:solidFill>
                  <a:prstClr val="black"/>
                </a:solidFill>
              </a:rPr>
              <a:t>ФСБ России 19.07.2016 года N 432 «Об утверждении Порядка представления организаторами распространения </a:t>
            </a:r>
            <a:r>
              <a:rPr lang="ru-RU" sz="2000" dirty="0" smtClean="0">
                <a:solidFill>
                  <a:prstClr val="black"/>
                </a:solidFill>
              </a:rPr>
              <a:t>инф-</a:t>
            </a:r>
            <a:r>
              <a:rPr lang="ru-RU" sz="2000" dirty="0" err="1" smtClean="0">
                <a:solidFill>
                  <a:prstClr val="black"/>
                </a:solidFill>
              </a:rPr>
              <a:t>ии</a:t>
            </a:r>
            <a:r>
              <a:rPr lang="ru-RU" sz="2000" dirty="0" smtClean="0">
                <a:solidFill>
                  <a:prstClr val="black"/>
                </a:solidFill>
              </a:rPr>
              <a:t> </a:t>
            </a:r>
            <a:r>
              <a:rPr lang="ru-RU" sz="2000" dirty="0">
                <a:solidFill>
                  <a:prstClr val="black"/>
                </a:solidFill>
              </a:rPr>
              <a:t>в </a:t>
            </a:r>
            <a:r>
              <a:rPr lang="ru-RU" sz="2000" dirty="0" smtClean="0">
                <a:solidFill>
                  <a:prstClr val="black"/>
                </a:solidFill>
              </a:rPr>
              <a:t>инф.-телеком. </a:t>
            </a:r>
            <a:r>
              <a:rPr lang="ru-RU" sz="2000" dirty="0">
                <a:solidFill>
                  <a:prstClr val="black"/>
                </a:solidFill>
              </a:rPr>
              <a:t>сети „Интернет“ в </a:t>
            </a:r>
            <a:r>
              <a:rPr lang="ru-RU" sz="2000" dirty="0" smtClean="0">
                <a:solidFill>
                  <a:prstClr val="black"/>
                </a:solidFill>
              </a:rPr>
              <a:t>ФСБ РФ </a:t>
            </a:r>
            <a:r>
              <a:rPr lang="ru-RU" sz="2000" dirty="0">
                <a:solidFill>
                  <a:prstClr val="black"/>
                </a:solidFill>
              </a:rPr>
              <a:t>информации, необходимой для декодирования принимаемых, передаваемых, доставляемых и (или) обрабатываемых электронных сообщений пользователей </a:t>
            </a:r>
            <a:r>
              <a:rPr lang="ru-RU" sz="2000" dirty="0" smtClean="0">
                <a:solidFill>
                  <a:prstClr val="black"/>
                </a:solidFill>
              </a:rPr>
              <a:t>инф.-телеком. </a:t>
            </a:r>
            <a:r>
              <a:rPr lang="ru-RU" sz="2000" dirty="0">
                <a:solidFill>
                  <a:prstClr val="black"/>
                </a:solidFill>
              </a:rPr>
              <a:t>сети „Интернет</a:t>
            </a:r>
            <a:r>
              <a:rPr lang="ru-RU" sz="2000" dirty="0" smtClean="0">
                <a:solidFill>
                  <a:prstClr val="black"/>
                </a:solidFill>
              </a:rPr>
              <a:t>“»</a:t>
            </a:r>
            <a:endParaRPr lang="ru-RU" sz="2000" dirty="0">
              <a:solidFill>
                <a:prstClr val="black"/>
              </a:solidFill>
            </a:endParaRPr>
          </a:p>
          <a:p>
            <a:pPr marL="342900" indent="-342900">
              <a:buFont typeface="+mj-lt"/>
              <a:buAutoNum type="arabicPeriod" startAt="2"/>
            </a:pPr>
            <a:r>
              <a:rPr lang="ru-RU" sz="2000" dirty="0">
                <a:solidFill>
                  <a:prstClr val="black"/>
                </a:solidFill>
              </a:rPr>
              <a:t>Извещение ФСБ России от 01.07.2019 «О порядке использования алгоритма блочного шифрования ГОСТ 28147-89</a:t>
            </a:r>
            <a:r>
              <a:rPr lang="ru-RU" sz="2000" dirty="0" smtClean="0">
                <a:solidFill>
                  <a:prstClr val="black"/>
                </a:solidFill>
              </a:rPr>
              <a:t>»</a:t>
            </a:r>
            <a:endParaRPr lang="ru-RU" sz="2000" dirty="0">
              <a:solidFill>
                <a:prstClr val="black"/>
              </a:solidFill>
            </a:endParaRPr>
          </a:p>
        </p:txBody>
      </p:sp>
      <p:sp>
        <p:nvSpPr>
          <p:cNvPr id="9" name="Прямоугольник 8"/>
          <p:cNvSpPr/>
          <p:nvPr/>
        </p:nvSpPr>
        <p:spPr>
          <a:xfrm>
            <a:off x="6324600" y="685803"/>
            <a:ext cx="5486400" cy="5940088"/>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r>
              <a:rPr lang="ru-RU" sz="2000" dirty="0" smtClean="0">
                <a:solidFill>
                  <a:prstClr val="black"/>
                </a:solidFill>
              </a:rPr>
              <a:t>Извещение </a:t>
            </a:r>
            <a:r>
              <a:rPr lang="ru-RU" sz="2000" dirty="0">
                <a:solidFill>
                  <a:prstClr val="black"/>
                </a:solidFill>
              </a:rPr>
              <a:t>ФСБ России от 01.07.2019 «Об использовании атрибута имени «</a:t>
            </a:r>
            <a:r>
              <a:rPr lang="ru-RU" sz="2000" dirty="0" err="1">
                <a:solidFill>
                  <a:prstClr val="black"/>
                </a:solidFill>
              </a:rPr>
              <a:t>localityName</a:t>
            </a:r>
            <a:r>
              <a:rPr lang="ru-RU" sz="2000" dirty="0">
                <a:solidFill>
                  <a:prstClr val="black"/>
                </a:solidFill>
              </a:rPr>
              <a:t>» поля «</a:t>
            </a:r>
            <a:r>
              <a:rPr lang="ru-RU" sz="2000" dirty="0" err="1">
                <a:solidFill>
                  <a:prstClr val="black"/>
                </a:solidFill>
              </a:rPr>
              <a:t>subject</a:t>
            </a:r>
            <a:r>
              <a:rPr lang="ru-RU" sz="2000" dirty="0">
                <a:solidFill>
                  <a:prstClr val="black"/>
                </a:solidFill>
              </a:rPr>
              <a:t>» в структуре квалифицированного сертификата ключа проверки электронной подписи»</a:t>
            </a:r>
          </a:p>
          <a:p>
            <a:pPr marL="342900" indent="-342900">
              <a:buFont typeface="+mj-lt"/>
              <a:buAutoNum type="arabicPeriod" startAt="5"/>
            </a:pPr>
            <a:r>
              <a:rPr lang="ru-RU" sz="2000" dirty="0">
                <a:solidFill>
                  <a:prstClr val="black"/>
                </a:solidFill>
              </a:rPr>
              <a:t>Требования к средствам криптографической защиты информации, предназначенным для обеспечения некорректируемой регистрации информации, не содержащей сведений, составляющих государственную тайну (выписка от 23.09.2019)</a:t>
            </a:r>
          </a:p>
          <a:p>
            <a:pPr marL="342900" indent="-342900">
              <a:buFont typeface="+mj-lt"/>
              <a:buAutoNum type="arabicPeriod" startAt="5"/>
            </a:pPr>
            <a:r>
              <a:rPr lang="ru-RU" sz="2000" dirty="0" smtClean="0">
                <a:solidFill>
                  <a:prstClr val="black"/>
                </a:solidFill>
              </a:rPr>
              <a:t>ППРФ </a:t>
            </a:r>
            <a:r>
              <a:rPr lang="ru-RU" sz="2000" dirty="0">
                <a:solidFill>
                  <a:prstClr val="black"/>
                </a:solidFill>
              </a:rPr>
              <a:t>от 09.05.2022 N 834 «Об установлении особенностей ввоза в Российскую Федерацию шифровальных (криптографических) средств и товаров, их содержащих</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642161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337" y="28577"/>
            <a:ext cx="11480800" cy="567463"/>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Законодательство </a:t>
            </a:r>
            <a:r>
              <a:rPr lang="ru-RU" sz="3600" b="1" dirty="0">
                <a:solidFill>
                  <a:srgbClr val="0070C0"/>
                </a:solidFill>
              </a:rPr>
              <a:t>РФ в </a:t>
            </a:r>
            <a:r>
              <a:rPr lang="ru-RU" sz="3600" b="1" dirty="0" smtClean="0">
                <a:solidFill>
                  <a:srgbClr val="0070C0"/>
                </a:solidFill>
              </a:rPr>
              <a:t>области</a:t>
            </a:r>
            <a:r>
              <a:rPr lang="en-US" sz="3600" b="1" dirty="0" smtClean="0">
                <a:solidFill>
                  <a:srgbClr val="0070C0"/>
                </a:solidFill>
              </a:rPr>
              <a:t> </a:t>
            </a:r>
            <a:r>
              <a:rPr lang="ru-RU" sz="3600" b="1" dirty="0" smtClean="0">
                <a:solidFill>
                  <a:srgbClr val="0070C0"/>
                </a:solidFill>
              </a:rPr>
              <a:t>ИБ …</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a:t>
            </a:fld>
            <a:endParaRPr dirty="0">
              <a:solidFill>
                <a:prstClr val="black"/>
              </a:solidFill>
            </a:endParaRPr>
          </a:p>
        </p:txBody>
      </p:sp>
      <p:sp>
        <p:nvSpPr>
          <p:cNvPr id="8" name="Прямоугольник 7"/>
          <p:cNvSpPr/>
          <p:nvPr/>
        </p:nvSpPr>
        <p:spPr>
          <a:xfrm>
            <a:off x="199294" y="685801"/>
            <a:ext cx="5795108" cy="5324535"/>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4"/>
            </a:pPr>
            <a:r>
              <a:rPr lang="ru-RU" sz="2000" dirty="0" smtClean="0">
                <a:solidFill>
                  <a:prstClr val="black"/>
                </a:solidFill>
              </a:rPr>
              <a:t>Государственные </a:t>
            </a:r>
            <a:r>
              <a:rPr lang="ru-RU" sz="2000" dirty="0">
                <a:solidFill>
                  <a:prstClr val="black"/>
                </a:solidFill>
              </a:rPr>
              <a:t>и муниципальные информационные системы. Открытые данные</a:t>
            </a:r>
          </a:p>
          <a:p>
            <a:pPr marL="342900" indent="-342900">
              <a:buFont typeface="+mj-lt"/>
              <a:buAutoNum type="arabicPeriod" startAt="24"/>
            </a:pPr>
            <a:r>
              <a:rPr lang="ru-RU" sz="2000" dirty="0">
                <a:solidFill>
                  <a:prstClr val="black"/>
                </a:solidFill>
              </a:rPr>
              <a:t>Государственные и муниципальные информационные системы. Московская область</a:t>
            </a:r>
          </a:p>
          <a:p>
            <a:pPr marL="342900" indent="-342900">
              <a:buFont typeface="+mj-lt"/>
              <a:buAutoNum type="arabicPeriod" startAt="24"/>
            </a:pPr>
            <a:r>
              <a:rPr lang="ru-RU" sz="2000" dirty="0">
                <a:solidFill>
                  <a:prstClr val="black"/>
                </a:solidFill>
              </a:rPr>
              <a:t>Государственные и муниципальные информационные системы. Здравоохранения и медицина</a:t>
            </a:r>
          </a:p>
          <a:p>
            <a:pPr marL="342900" indent="-342900">
              <a:buFont typeface="+mj-lt"/>
              <a:buAutoNum type="arabicPeriod" startAt="24"/>
            </a:pPr>
            <a:r>
              <a:rPr lang="ru-RU" sz="2000" dirty="0">
                <a:solidFill>
                  <a:prstClr val="black"/>
                </a:solidFill>
              </a:rPr>
              <a:t>Подключение к Интернет государственных систем</a:t>
            </a:r>
          </a:p>
          <a:p>
            <a:pPr marL="342900" indent="-342900">
              <a:buFont typeface="+mj-lt"/>
              <a:buAutoNum type="arabicPeriod" startAt="24"/>
            </a:pPr>
            <a:r>
              <a:rPr lang="ru-RU" sz="2000" dirty="0">
                <a:solidFill>
                  <a:prstClr val="black"/>
                </a:solidFill>
              </a:rPr>
              <a:t>Критическая информационная инфраструктура (КИИ)</a:t>
            </a:r>
          </a:p>
          <a:p>
            <a:pPr marL="342900" indent="-342900">
              <a:buFont typeface="+mj-lt"/>
              <a:buAutoNum type="arabicPeriod" startAt="24"/>
            </a:pPr>
            <a:r>
              <a:rPr lang="ru-RU" sz="2000" dirty="0">
                <a:solidFill>
                  <a:prstClr val="black"/>
                </a:solidFill>
              </a:rPr>
              <a:t>Критическая информационная инфраструктура. Связь</a:t>
            </a:r>
          </a:p>
          <a:p>
            <a:pPr marL="342900" indent="-342900">
              <a:buFont typeface="+mj-lt"/>
              <a:buAutoNum type="arabicPeriod" startAt="24"/>
            </a:pPr>
            <a:r>
              <a:rPr lang="ru-RU" sz="2000" dirty="0">
                <a:solidFill>
                  <a:prstClr val="black"/>
                </a:solidFill>
              </a:rPr>
              <a:t>Топливно-энергетический комплекс (ТЭК)</a:t>
            </a:r>
          </a:p>
          <a:p>
            <a:pPr marL="342900" indent="-342900">
              <a:buFont typeface="+mj-lt"/>
              <a:buAutoNum type="arabicPeriod" startAt="24"/>
            </a:pPr>
            <a:r>
              <a:rPr lang="ru-RU" sz="2000" dirty="0" smtClean="0">
                <a:solidFill>
                  <a:prstClr val="black"/>
                </a:solidFill>
              </a:rPr>
              <a:t>Транспорт</a:t>
            </a:r>
            <a:endParaRPr lang="ru-RU" sz="2000" dirty="0">
              <a:solidFill>
                <a:prstClr val="black"/>
              </a:solidFill>
            </a:endParaRPr>
          </a:p>
        </p:txBody>
      </p:sp>
      <p:sp>
        <p:nvSpPr>
          <p:cNvPr id="7" name="Прямоугольник 6"/>
          <p:cNvSpPr/>
          <p:nvPr/>
        </p:nvSpPr>
        <p:spPr>
          <a:xfrm>
            <a:off x="6129870" y="685801"/>
            <a:ext cx="5795108" cy="5632311"/>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32"/>
            </a:pPr>
            <a:r>
              <a:rPr lang="ru-RU" sz="2000" dirty="0" smtClean="0">
                <a:solidFill>
                  <a:prstClr val="black"/>
                </a:solidFill>
              </a:rPr>
              <a:t>Государственная </a:t>
            </a:r>
            <a:r>
              <a:rPr lang="ru-RU" sz="2000" dirty="0">
                <a:solidFill>
                  <a:prstClr val="black"/>
                </a:solidFill>
              </a:rPr>
              <a:t>система обнаружения, предупреждения и ликвидации последствий компьютерных атак (</a:t>
            </a:r>
            <a:r>
              <a:rPr lang="ru-RU" sz="2000" dirty="0" err="1">
                <a:solidFill>
                  <a:prstClr val="black"/>
                </a:solidFill>
              </a:rPr>
              <a:t>ГосСОПКА</a:t>
            </a:r>
            <a:r>
              <a:rPr lang="ru-RU" sz="2000" dirty="0">
                <a:solidFill>
                  <a:prstClr val="black"/>
                </a:solidFill>
              </a:rPr>
              <a:t>)</a:t>
            </a:r>
          </a:p>
          <a:p>
            <a:pPr marL="342900" indent="-342900">
              <a:buFont typeface="+mj-lt"/>
              <a:buAutoNum type="arabicPeriod" startAt="32"/>
            </a:pPr>
            <a:r>
              <a:rPr lang="ru-RU" sz="2000" dirty="0">
                <a:solidFill>
                  <a:prstClr val="black"/>
                </a:solidFill>
              </a:rPr>
              <a:t>Персональные данные (</a:t>
            </a:r>
            <a:r>
              <a:rPr lang="ru-RU" sz="2000" dirty="0" err="1">
                <a:solidFill>
                  <a:prstClr val="black"/>
                </a:solidFill>
              </a:rPr>
              <a:t>ПДн</a:t>
            </a:r>
            <a:r>
              <a:rPr lang="ru-RU" sz="2000" dirty="0">
                <a:solidFill>
                  <a:prstClr val="black"/>
                </a:solidFill>
              </a:rPr>
              <a:t>)</a:t>
            </a:r>
          </a:p>
          <a:p>
            <a:pPr marL="342900" indent="-342900">
              <a:buFont typeface="+mj-lt"/>
              <a:buAutoNum type="arabicPeriod" startAt="32"/>
            </a:pPr>
            <a:r>
              <a:rPr lang="ru-RU" sz="2000" dirty="0">
                <a:solidFill>
                  <a:prstClr val="black"/>
                </a:solidFill>
              </a:rPr>
              <a:t>Персональные данные. Обеспечение безопасности</a:t>
            </a:r>
          </a:p>
          <a:p>
            <a:pPr marL="342900" indent="-342900">
              <a:buFont typeface="+mj-lt"/>
              <a:buAutoNum type="arabicPeriod" startAt="32"/>
            </a:pPr>
            <a:r>
              <a:rPr lang="ru-RU" sz="2000" dirty="0">
                <a:solidFill>
                  <a:prstClr val="black"/>
                </a:solidFill>
              </a:rPr>
              <a:t>Персональные данные. Блокировка нарушителей</a:t>
            </a:r>
          </a:p>
          <a:p>
            <a:pPr marL="342900" indent="-342900">
              <a:buFont typeface="+mj-lt"/>
              <a:buAutoNum type="arabicPeriod" startAt="32"/>
            </a:pPr>
            <a:r>
              <a:rPr lang="ru-RU" sz="2000" dirty="0">
                <a:solidFill>
                  <a:prstClr val="black"/>
                </a:solidFill>
              </a:rPr>
              <a:t>Персональные данные. Банковская специфика</a:t>
            </a:r>
          </a:p>
          <a:p>
            <a:pPr marL="342900" indent="-342900">
              <a:buFont typeface="+mj-lt"/>
              <a:buAutoNum type="arabicPeriod" startAt="32"/>
            </a:pPr>
            <a:r>
              <a:rPr lang="ru-RU" sz="2000" dirty="0">
                <a:solidFill>
                  <a:prstClr val="black"/>
                </a:solidFill>
              </a:rPr>
              <a:t>Персональные данные. Единая биометрическая система (ЕБС)</a:t>
            </a:r>
          </a:p>
          <a:p>
            <a:pPr marL="342900" indent="-342900">
              <a:buFont typeface="+mj-lt"/>
              <a:buAutoNum type="arabicPeriod" startAt="32"/>
            </a:pPr>
            <a:r>
              <a:rPr lang="ru-RU" sz="2000" dirty="0">
                <a:solidFill>
                  <a:prstClr val="black"/>
                </a:solidFill>
              </a:rPr>
              <a:t>Персональные данные. Особые случаи обработки </a:t>
            </a:r>
            <a:r>
              <a:rPr lang="ru-RU" sz="2000" dirty="0" err="1">
                <a:solidFill>
                  <a:prstClr val="black"/>
                </a:solidFill>
              </a:rPr>
              <a:t>ПДн</a:t>
            </a:r>
            <a:endParaRPr lang="ru-RU" sz="2000" dirty="0">
              <a:solidFill>
                <a:prstClr val="black"/>
              </a:solidFill>
            </a:endParaRPr>
          </a:p>
          <a:p>
            <a:pPr marL="342900" indent="-342900">
              <a:buFont typeface="+mj-lt"/>
              <a:buAutoNum type="arabicPeriod" startAt="32"/>
            </a:pPr>
            <a:r>
              <a:rPr lang="ru-RU" sz="2000" dirty="0">
                <a:solidFill>
                  <a:prstClr val="black"/>
                </a:solidFill>
              </a:rPr>
              <a:t>Персональные данные. Сроки хранения</a:t>
            </a:r>
          </a:p>
          <a:p>
            <a:pPr marL="342900" indent="-342900">
              <a:buFont typeface="+mj-lt"/>
              <a:buAutoNum type="arabicPeriod" startAt="32"/>
            </a:pPr>
            <a:r>
              <a:rPr lang="ru-RU" sz="2000" dirty="0">
                <a:solidFill>
                  <a:prstClr val="black"/>
                </a:solidFill>
              </a:rPr>
              <a:t>Персональные данные. Международные </a:t>
            </a:r>
            <a:r>
              <a:rPr lang="ru-RU" sz="2000" dirty="0" smtClean="0">
                <a:solidFill>
                  <a:prstClr val="black"/>
                </a:solidFill>
              </a:rPr>
              <a:t>требования</a:t>
            </a:r>
            <a:endParaRPr lang="ru-RU" sz="2000" dirty="0">
              <a:solidFill>
                <a:prstClr val="black"/>
              </a:solidFill>
            </a:endParaRPr>
          </a:p>
        </p:txBody>
      </p:sp>
    </p:spTree>
    <p:extLst>
      <p:ext uri="{BB962C8B-B14F-4D97-AF65-F5344CB8AC3E}">
        <p14:creationId xmlns:p14="http://schemas.microsoft.com/office/powerpoint/2010/main" val="2661964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подпись</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20</a:t>
            </a:fld>
            <a:endParaRPr dirty="0">
              <a:solidFill>
                <a:prstClr val="black"/>
              </a:solidFill>
            </a:endParaRPr>
          </a:p>
        </p:txBody>
      </p:sp>
      <p:sp>
        <p:nvSpPr>
          <p:cNvPr id="9" name="Прямоугольник 8"/>
          <p:cNvSpPr/>
          <p:nvPr/>
        </p:nvSpPr>
        <p:spPr>
          <a:xfrm>
            <a:off x="304800" y="690565"/>
            <a:ext cx="5486400" cy="5016758"/>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Федеральный закон от 06.04.2011 N 63-ФЗ «Об электронной подписи»</a:t>
            </a:r>
          </a:p>
          <a:p>
            <a:pPr marL="342900" indent="-342900">
              <a:buFont typeface="+mj-lt"/>
              <a:buAutoNum type="arabicPeriod"/>
            </a:pPr>
            <a:r>
              <a:rPr lang="ru-RU" sz="2000" dirty="0" smtClean="0">
                <a:solidFill>
                  <a:prstClr val="black"/>
                </a:solidFill>
              </a:rPr>
              <a:t>ППРФ </a:t>
            </a:r>
            <a:r>
              <a:rPr lang="ru-RU" sz="2000" dirty="0">
                <a:solidFill>
                  <a:prstClr val="black"/>
                </a:solidFill>
              </a:rPr>
              <a:t>от 09.02.2012 N 111 «Об </a:t>
            </a:r>
            <a:r>
              <a:rPr lang="ru-RU" sz="2000" dirty="0" smtClean="0">
                <a:solidFill>
                  <a:prstClr val="black"/>
                </a:solidFill>
              </a:rPr>
              <a:t>ЭП, </a:t>
            </a:r>
            <a:r>
              <a:rPr lang="ru-RU" sz="2000" dirty="0">
                <a:solidFill>
                  <a:prstClr val="black"/>
                </a:solidFill>
              </a:rPr>
              <a:t>используемой органами </a:t>
            </a:r>
            <a:r>
              <a:rPr lang="ru-RU" sz="2000" dirty="0" smtClean="0">
                <a:solidFill>
                  <a:prstClr val="black"/>
                </a:solidFill>
              </a:rPr>
              <a:t>исп. </a:t>
            </a:r>
            <a:r>
              <a:rPr lang="ru-RU" sz="2000" dirty="0">
                <a:solidFill>
                  <a:prstClr val="black"/>
                </a:solidFill>
              </a:rPr>
              <a:t>власти и органами местного самоуправления при организации электронного взаимодействия между собой, о порядке ее использования, а также об установлении требований к обеспечению совместимости средств </a:t>
            </a:r>
            <a:r>
              <a:rPr lang="ru-RU" sz="2000" dirty="0" smtClean="0">
                <a:solidFill>
                  <a:prstClr val="black"/>
                </a:solidFill>
              </a:rPr>
              <a:t>ЭП</a:t>
            </a:r>
            <a:endParaRPr lang="ru-RU" sz="2000" dirty="0">
              <a:solidFill>
                <a:prstClr val="black"/>
              </a:solidFill>
            </a:endParaRPr>
          </a:p>
          <a:p>
            <a:pPr marL="342900" indent="-342900">
              <a:buFont typeface="+mj-lt"/>
              <a:buAutoNum type="arabicPeriod"/>
            </a:pPr>
            <a:r>
              <a:rPr lang="ru-RU" sz="2000" dirty="0" smtClean="0">
                <a:solidFill>
                  <a:prstClr val="black"/>
                </a:solidFill>
              </a:rPr>
              <a:t>ППРФ </a:t>
            </a:r>
            <a:r>
              <a:rPr lang="ru-RU" sz="2000" dirty="0">
                <a:solidFill>
                  <a:prstClr val="black"/>
                </a:solidFill>
              </a:rPr>
              <a:t>от 25.01.2013 N 33 „Об </a:t>
            </a:r>
            <a:r>
              <a:rPr lang="ru-RU" sz="2000" dirty="0" err="1" smtClean="0">
                <a:solidFill>
                  <a:prstClr val="black"/>
                </a:solidFill>
              </a:rPr>
              <a:t>исп-ии</a:t>
            </a:r>
            <a:r>
              <a:rPr lang="ru-RU" sz="2000" dirty="0" smtClean="0">
                <a:solidFill>
                  <a:prstClr val="black"/>
                </a:solidFill>
              </a:rPr>
              <a:t> </a:t>
            </a:r>
            <a:r>
              <a:rPr lang="ru-RU" sz="2000" dirty="0">
                <a:solidFill>
                  <a:prstClr val="black"/>
                </a:solidFill>
              </a:rPr>
              <a:t>простой </a:t>
            </a:r>
            <a:r>
              <a:rPr lang="ru-RU" sz="2000" dirty="0" smtClean="0">
                <a:solidFill>
                  <a:prstClr val="black"/>
                </a:solidFill>
              </a:rPr>
              <a:t>ЭП при </a:t>
            </a:r>
            <a:r>
              <a:rPr lang="ru-RU" sz="2000" dirty="0">
                <a:solidFill>
                  <a:prstClr val="black"/>
                </a:solidFill>
              </a:rPr>
              <a:t>оказании государственных и муниципальных услуг“ (вместе с „Правилами использования простой </a:t>
            </a:r>
            <a:r>
              <a:rPr lang="ru-RU" sz="2000" dirty="0" smtClean="0">
                <a:solidFill>
                  <a:prstClr val="black"/>
                </a:solidFill>
              </a:rPr>
              <a:t>ЭП </a:t>
            </a:r>
            <a:r>
              <a:rPr lang="ru-RU" sz="2000" dirty="0">
                <a:solidFill>
                  <a:prstClr val="black"/>
                </a:solidFill>
              </a:rPr>
              <a:t>при оказании </a:t>
            </a:r>
            <a:r>
              <a:rPr lang="ru-RU" sz="2000" dirty="0" smtClean="0">
                <a:solidFill>
                  <a:prstClr val="black"/>
                </a:solidFill>
              </a:rPr>
              <a:t>гос. </a:t>
            </a:r>
            <a:r>
              <a:rPr lang="ru-RU" sz="2000" dirty="0">
                <a:solidFill>
                  <a:prstClr val="black"/>
                </a:solidFill>
              </a:rPr>
              <a:t>и </a:t>
            </a:r>
            <a:r>
              <a:rPr lang="ru-RU" sz="2000" dirty="0" err="1" smtClean="0">
                <a:solidFill>
                  <a:prstClr val="black"/>
                </a:solidFill>
              </a:rPr>
              <a:t>муниц</a:t>
            </a:r>
            <a:r>
              <a:rPr lang="ru-RU" sz="2000" dirty="0" smtClean="0">
                <a:solidFill>
                  <a:prstClr val="black"/>
                </a:solidFill>
              </a:rPr>
              <a:t>. услуг“)</a:t>
            </a:r>
            <a:endParaRPr lang="ru-RU" sz="2000" dirty="0">
              <a:solidFill>
                <a:prstClr val="black"/>
              </a:solidFill>
            </a:endParaRPr>
          </a:p>
        </p:txBody>
      </p:sp>
      <p:sp>
        <p:nvSpPr>
          <p:cNvPr id="8" name="Прямоугольник 7"/>
          <p:cNvSpPr/>
          <p:nvPr/>
        </p:nvSpPr>
        <p:spPr>
          <a:xfrm>
            <a:off x="6295812" y="690561"/>
            <a:ext cx="5486400" cy="5016758"/>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sz="2000" dirty="0" smtClean="0">
                <a:solidFill>
                  <a:prstClr val="black"/>
                </a:solidFill>
              </a:rPr>
              <a:t>ППРФ </a:t>
            </a:r>
            <a:r>
              <a:rPr lang="ru-RU" sz="2000" dirty="0">
                <a:solidFill>
                  <a:prstClr val="black"/>
                </a:solidFill>
              </a:rPr>
              <a:t>от 07.07.2017 N 807 „Об утверждении Правил использования усиленных квалифицированных </a:t>
            </a:r>
            <a:r>
              <a:rPr lang="ru-RU" sz="2000" dirty="0" smtClean="0">
                <a:solidFill>
                  <a:prstClr val="black"/>
                </a:solidFill>
              </a:rPr>
              <a:t/>
            </a:r>
            <a:br>
              <a:rPr lang="ru-RU" sz="2000" dirty="0" smtClean="0">
                <a:solidFill>
                  <a:prstClr val="black"/>
                </a:solidFill>
              </a:rPr>
            </a:br>
            <a:r>
              <a:rPr lang="ru-RU" sz="2000" dirty="0" smtClean="0">
                <a:solidFill>
                  <a:prstClr val="black"/>
                </a:solidFill>
              </a:rPr>
              <a:t>ЭП при </a:t>
            </a:r>
            <a:r>
              <a:rPr lang="ru-RU" sz="2000" dirty="0">
                <a:solidFill>
                  <a:prstClr val="black"/>
                </a:solidFill>
              </a:rPr>
              <a:t>ведении Единого государственного реестра записей актов гражданского состояния и переводе в электронную форму книг государственной регистрации актов гражданского состояния (актовых книг)“ </a:t>
            </a:r>
          </a:p>
          <a:p>
            <a:pPr marL="342900" indent="-342900">
              <a:buFont typeface="+mj-lt"/>
              <a:buAutoNum type="arabicPeriod" startAt="4"/>
            </a:pPr>
            <a:r>
              <a:rPr lang="ru-RU" sz="2000" dirty="0" smtClean="0">
                <a:solidFill>
                  <a:prstClr val="black"/>
                </a:solidFill>
              </a:rPr>
              <a:t>ППРФ </a:t>
            </a:r>
            <a:r>
              <a:rPr lang="ru-RU" sz="2000" dirty="0">
                <a:solidFill>
                  <a:prstClr val="black"/>
                </a:solidFill>
              </a:rPr>
              <a:t>от 28.12.2020 N 2309 „Об утверждении требований к порядку предоставления владельцам квалифицированных сертификатов сведений о выданных им </a:t>
            </a:r>
            <a:r>
              <a:rPr lang="ru-RU" sz="2000" dirty="0" err="1" smtClean="0">
                <a:solidFill>
                  <a:prstClr val="black"/>
                </a:solidFill>
              </a:rPr>
              <a:t>кв.серт</a:t>
            </a:r>
            <a:r>
              <a:rPr lang="ru-RU" sz="2000" dirty="0" smtClean="0">
                <a:solidFill>
                  <a:prstClr val="black"/>
                </a:solidFill>
              </a:rPr>
              <a:t>-ах </a:t>
            </a:r>
            <a:r>
              <a:rPr lang="ru-RU" sz="2000" dirty="0">
                <a:solidFill>
                  <a:prstClr val="black"/>
                </a:solidFill>
              </a:rPr>
              <a:t>с использованием единого портала </a:t>
            </a:r>
            <a:r>
              <a:rPr lang="ru-RU" sz="2000" dirty="0" err="1" smtClean="0">
                <a:solidFill>
                  <a:prstClr val="black"/>
                </a:solidFill>
              </a:rPr>
              <a:t>гос</a:t>
            </a:r>
            <a:r>
              <a:rPr lang="ru-RU" sz="2000" dirty="0" smtClean="0">
                <a:solidFill>
                  <a:prstClr val="black"/>
                </a:solidFill>
              </a:rPr>
              <a:t>-х </a:t>
            </a:r>
            <a:r>
              <a:rPr lang="ru-RU" sz="2000" dirty="0">
                <a:solidFill>
                  <a:prstClr val="black"/>
                </a:solidFill>
              </a:rPr>
              <a:t>и </a:t>
            </a:r>
            <a:r>
              <a:rPr lang="ru-RU" sz="2000" dirty="0" err="1" smtClean="0">
                <a:solidFill>
                  <a:prstClr val="black"/>
                </a:solidFill>
              </a:rPr>
              <a:t>мун</a:t>
            </a:r>
            <a:r>
              <a:rPr lang="ru-RU" sz="2000" dirty="0" smtClean="0">
                <a:solidFill>
                  <a:prstClr val="black"/>
                </a:solidFill>
              </a:rPr>
              <a:t>. </a:t>
            </a:r>
            <a:r>
              <a:rPr lang="ru-RU" sz="2000" dirty="0">
                <a:solidFill>
                  <a:prstClr val="black"/>
                </a:solidFill>
              </a:rPr>
              <a:t>услуг“ </a:t>
            </a:r>
          </a:p>
        </p:txBody>
      </p:sp>
    </p:spTree>
    <p:extLst>
      <p:ext uri="{BB962C8B-B14F-4D97-AF65-F5344CB8AC3E}">
        <p14:creationId xmlns:p14="http://schemas.microsoft.com/office/powerpoint/2010/main" val="1107068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a:t>
            </a:r>
            <a:r>
              <a:rPr lang="ru-RU" sz="3600" b="1" dirty="0" smtClean="0">
                <a:solidFill>
                  <a:srgbClr val="0070C0"/>
                </a:solidFill>
              </a:rPr>
              <a:t>подпись…</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21</a:t>
            </a:fld>
            <a:endParaRPr dirty="0">
              <a:solidFill>
                <a:prstClr val="black"/>
              </a:solidFill>
            </a:endParaRPr>
          </a:p>
        </p:txBody>
      </p:sp>
      <p:sp>
        <p:nvSpPr>
          <p:cNvPr id="8" name="Прямоугольник 7"/>
          <p:cNvSpPr/>
          <p:nvPr/>
        </p:nvSpPr>
        <p:spPr>
          <a:xfrm>
            <a:off x="304800" y="596038"/>
            <a:ext cx="5486400" cy="4708981"/>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6"/>
            </a:pPr>
            <a:r>
              <a:rPr lang="ru-RU" sz="2000" dirty="0" smtClean="0">
                <a:solidFill>
                  <a:prstClr val="black"/>
                </a:solidFill>
              </a:rPr>
              <a:t>ППРФ </a:t>
            </a:r>
            <a:r>
              <a:rPr lang="ru-RU" sz="2000" dirty="0">
                <a:solidFill>
                  <a:prstClr val="black"/>
                </a:solidFill>
              </a:rPr>
              <a:t>от 31.12.2020 N 2440 „Об утверждении Правил использования усиленной квалифицированной электронной подписи при формировании и ведении единого </a:t>
            </a:r>
            <a:r>
              <a:rPr lang="ru-RU" sz="2000" dirty="0" err="1" smtClean="0">
                <a:solidFill>
                  <a:prstClr val="black"/>
                </a:solidFill>
              </a:rPr>
              <a:t>фед</a:t>
            </a:r>
            <a:r>
              <a:rPr lang="ru-RU" sz="2000" dirty="0" smtClean="0">
                <a:solidFill>
                  <a:prstClr val="black"/>
                </a:solidFill>
              </a:rPr>
              <a:t>.  инф. </a:t>
            </a:r>
            <a:r>
              <a:rPr lang="ru-RU" sz="2000" dirty="0">
                <a:solidFill>
                  <a:prstClr val="black"/>
                </a:solidFill>
              </a:rPr>
              <a:t>регистра, содержащего сведения о населении </a:t>
            </a:r>
            <a:r>
              <a:rPr lang="ru-RU" sz="2000" dirty="0" smtClean="0">
                <a:solidFill>
                  <a:prstClr val="black"/>
                </a:solidFill>
              </a:rPr>
              <a:t>РФ“ </a:t>
            </a:r>
            <a:endParaRPr lang="ru-RU" sz="2000" dirty="0">
              <a:solidFill>
                <a:prstClr val="black"/>
              </a:solidFill>
            </a:endParaRPr>
          </a:p>
          <a:p>
            <a:pPr marL="342900" indent="-342900">
              <a:buFont typeface="+mj-lt"/>
              <a:buAutoNum type="arabicPeriod" startAt="6"/>
            </a:pPr>
            <a:r>
              <a:rPr lang="ru-RU" sz="2000" dirty="0" smtClean="0">
                <a:solidFill>
                  <a:prstClr val="black"/>
                </a:solidFill>
              </a:rPr>
              <a:t>ППРФ </a:t>
            </a:r>
            <a:r>
              <a:rPr lang="ru-RU" sz="2000" dirty="0">
                <a:solidFill>
                  <a:prstClr val="black"/>
                </a:solidFill>
              </a:rPr>
              <a:t>от 15.10.2021 N 1754 „Об утверждении требований к проверке простой </a:t>
            </a:r>
            <a:r>
              <a:rPr lang="ru-RU" sz="2000" dirty="0" smtClean="0">
                <a:solidFill>
                  <a:prstClr val="black"/>
                </a:solidFill>
              </a:rPr>
              <a:t>ЭП, </a:t>
            </a:r>
            <a:r>
              <a:rPr lang="ru-RU" sz="2000" dirty="0">
                <a:solidFill>
                  <a:prstClr val="black"/>
                </a:solidFill>
              </a:rPr>
              <a:t>которой в соответствии с частями 5 и 23 статьи 14.1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закона “Об информации, информационных технологиях и о защите информации» подписаны согласия на обработку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при хранении указанных согласий</a:t>
            </a:r>
            <a:r>
              <a:rPr lang="ru-RU" sz="2000" dirty="0" smtClean="0">
                <a:solidFill>
                  <a:prstClr val="black"/>
                </a:solidFill>
              </a:rPr>
              <a:t>"</a:t>
            </a:r>
            <a:endParaRPr lang="ru-RU" sz="2000" dirty="0">
              <a:solidFill>
                <a:prstClr val="black"/>
              </a:solidFill>
            </a:endParaRPr>
          </a:p>
        </p:txBody>
      </p:sp>
      <p:sp>
        <p:nvSpPr>
          <p:cNvPr id="7" name="Прямоугольник 6"/>
          <p:cNvSpPr/>
          <p:nvPr/>
        </p:nvSpPr>
        <p:spPr>
          <a:xfrm>
            <a:off x="5994400" y="678899"/>
            <a:ext cx="6071445" cy="5632311"/>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8"/>
            </a:pPr>
            <a:r>
              <a:rPr lang="ru-RU" sz="2000" dirty="0" smtClean="0">
                <a:solidFill>
                  <a:prstClr val="black"/>
                </a:solidFill>
              </a:rPr>
              <a:t>ППРФ </a:t>
            </a:r>
            <a:r>
              <a:rPr lang="ru-RU" sz="2000" dirty="0">
                <a:solidFill>
                  <a:prstClr val="black"/>
                </a:solidFill>
              </a:rPr>
              <a:t>от 21.02.2022 N 222 «Об </a:t>
            </a:r>
            <a:r>
              <a:rPr lang="ru-RU" sz="2000" dirty="0" err="1" smtClean="0">
                <a:solidFill>
                  <a:prstClr val="black"/>
                </a:solidFill>
              </a:rPr>
              <a:t>утв-ии</a:t>
            </a:r>
            <a:r>
              <a:rPr lang="ru-RU" sz="2000" dirty="0" smtClean="0">
                <a:solidFill>
                  <a:prstClr val="black"/>
                </a:solidFill>
              </a:rPr>
              <a:t> </a:t>
            </a:r>
            <a:r>
              <a:rPr lang="ru-RU" sz="2000" dirty="0">
                <a:solidFill>
                  <a:prstClr val="black"/>
                </a:solidFill>
              </a:rPr>
              <a:t>Правил представления </a:t>
            </a:r>
            <a:r>
              <a:rPr lang="ru-RU" sz="2000" dirty="0" err="1" smtClean="0">
                <a:solidFill>
                  <a:prstClr val="black"/>
                </a:solidFill>
              </a:rPr>
              <a:t>заинт</a:t>
            </a:r>
            <a:r>
              <a:rPr lang="ru-RU" sz="2000" dirty="0" smtClean="0">
                <a:solidFill>
                  <a:prstClr val="black"/>
                </a:solidFill>
              </a:rPr>
              <a:t>. </a:t>
            </a:r>
            <a:r>
              <a:rPr lang="ru-RU" sz="2000" dirty="0">
                <a:solidFill>
                  <a:prstClr val="black"/>
                </a:solidFill>
              </a:rPr>
              <a:t>лицам документа о полномочиях физического лица в случае, предусмотренном частью 2 статьи 17.1 </a:t>
            </a:r>
            <a:r>
              <a:rPr lang="ru-RU" sz="2000" dirty="0" smtClean="0">
                <a:solidFill>
                  <a:prstClr val="black"/>
                </a:solidFill>
              </a:rPr>
              <a:t>ФЗ </a:t>
            </a:r>
            <a:r>
              <a:rPr lang="ru-RU" sz="2000" dirty="0">
                <a:solidFill>
                  <a:prstClr val="black"/>
                </a:solidFill>
              </a:rPr>
              <a:t>„Об </a:t>
            </a:r>
            <a:r>
              <a:rPr lang="ru-RU" sz="2000" dirty="0" smtClean="0">
                <a:solidFill>
                  <a:prstClr val="black"/>
                </a:solidFill>
              </a:rPr>
              <a:t>ЭП“</a:t>
            </a:r>
            <a:endParaRPr lang="ru-RU" sz="2000" dirty="0">
              <a:solidFill>
                <a:prstClr val="black"/>
              </a:solidFill>
            </a:endParaRPr>
          </a:p>
          <a:p>
            <a:pPr marL="342900" indent="-342900">
              <a:buFont typeface="+mj-lt"/>
              <a:buAutoNum type="arabicPeriod" startAt="8"/>
            </a:pPr>
            <a:r>
              <a:rPr lang="ru-RU" sz="2000" dirty="0" smtClean="0">
                <a:solidFill>
                  <a:prstClr val="black"/>
                </a:solidFill>
              </a:rPr>
              <a:t>ППРФ </a:t>
            </a:r>
            <a:r>
              <a:rPr lang="ru-RU" sz="2000" dirty="0">
                <a:solidFill>
                  <a:prstClr val="black"/>
                </a:solidFill>
              </a:rPr>
              <a:t>от 21.02.2022 N 223 „Об </a:t>
            </a:r>
            <a:r>
              <a:rPr lang="ru-RU" sz="2000" dirty="0" err="1" smtClean="0">
                <a:solidFill>
                  <a:prstClr val="black"/>
                </a:solidFill>
              </a:rPr>
              <a:t>утв-ии</a:t>
            </a:r>
            <a:r>
              <a:rPr lang="ru-RU" sz="2000" dirty="0" smtClean="0">
                <a:solidFill>
                  <a:prstClr val="black"/>
                </a:solidFill>
              </a:rPr>
              <a:t> орг.-технических </a:t>
            </a:r>
            <a:r>
              <a:rPr lang="ru-RU" sz="2000" dirty="0">
                <a:solidFill>
                  <a:prstClr val="black"/>
                </a:solidFill>
              </a:rPr>
              <a:t>требований к порядку хранения, использования и отмены указанных в статьях 17.2 и 17.3 </a:t>
            </a:r>
            <a:r>
              <a:rPr lang="ru-RU" sz="2000" dirty="0" smtClean="0">
                <a:solidFill>
                  <a:prstClr val="black"/>
                </a:solidFill>
              </a:rPr>
              <a:t>ФЗ </a:t>
            </a:r>
            <a:r>
              <a:rPr lang="ru-RU" sz="2000" dirty="0">
                <a:solidFill>
                  <a:prstClr val="black"/>
                </a:solidFill>
              </a:rPr>
              <a:t>“Об </a:t>
            </a:r>
            <a:r>
              <a:rPr lang="ru-RU" sz="2000" dirty="0" smtClean="0">
                <a:solidFill>
                  <a:prstClr val="black"/>
                </a:solidFill>
              </a:rPr>
              <a:t>ЭП» </a:t>
            </a:r>
            <a:r>
              <a:rPr lang="ru-RU" sz="2000" dirty="0">
                <a:solidFill>
                  <a:prstClr val="black"/>
                </a:solidFill>
              </a:rPr>
              <a:t>доверенностей"</a:t>
            </a:r>
          </a:p>
          <a:p>
            <a:pPr marL="342900" indent="-342900">
              <a:buFont typeface="+mj-lt"/>
              <a:buAutoNum type="arabicPeriod" startAt="8"/>
            </a:pPr>
            <a:r>
              <a:rPr lang="ru-RU" sz="2000" dirty="0" smtClean="0">
                <a:solidFill>
                  <a:prstClr val="black"/>
                </a:solidFill>
              </a:rPr>
              <a:t>ППРФ </a:t>
            </a:r>
            <a:r>
              <a:rPr lang="ru-RU" sz="2000" dirty="0">
                <a:solidFill>
                  <a:prstClr val="black"/>
                </a:solidFill>
              </a:rPr>
              <a:t>от 21.02.2022 N 224 «Об утверждении </a:t>
            </a:r>
            <a:r>
              <a:rPr lang="ru-RU" sz="2000" dirty="0" smtClean="0">
                <a:solidFill>
                  <a:prstClr val="black"/>
                </a:solidFill>
              </a:rPr>
              <a:t>треб-й </a:t>
            </a:r>
            <a:r>
              <a:rPr lang="ru-RU" sz="2000" dirty="0">
                <a:solidFill>
                  <a:prstClr val="black"/>
                </a:solidFill>
              </a:rPr>
              <a:t>к </a:t>
            </a:r>
            <a:r>
              <a:rPr lang="ru-RU" sz="2000" dirty="0" smtClean="0">
                <a:solidFill>
                  <a:prstClr val="black"/>
                </a:solidFill>
              </a:rPr>
              <a:t>норм. </a:t>
            </a:r>
            <a:r>
              <a:rPr lang="ru-RU" sz="2000" dirty="0">
                <a:solidFill>
                  <a:prstClr val="black"/>
                </a:solidFill>
              </a:rPr>
              <a:t>правовым актам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органов </a:t>
            </a:r>
            <a:r>
              <a:rPr lang="ru-RU" sz="2000" dirty="0" smtClean="0">
                <a:solidFill>
                  <a:prstClr val="black"/>
                </a:solidFill>
              </a:rPr>
              <a:t>исп. </a:t>
            </a:r>
            <a:r>
              <a:rPr lang="ru-RU" sz="2000" dirty="0">
                <a:solidFill>
                  <a:prstClr val="black"/>
                </a:solidFill>
              </a:rPr>
              <a:t>власти, устанавливающим порядок представления доверенности в предусмотренном </a:t>
            </a:r>
            <a:r>
              <a:rPr lang="ru-RU" sz="2000" dirty="0" smtClean="0">
                <a:solidFill>
                  <a:prstClr val="black"/>
                </a:solidFill>
              </a:rPr>
              <a:t>п.2 </a:t>
            </a:r>
            <a:r>
              <a:rPr lang="ru-RU" sz="2000" dirty="0">
                <a:solidFill>
                  <a:prstClr val="black"/>
                </a:solidFill>
              </a:rPr>
              <a:t>части 1 статьи 17.2 </a:t>
            </a:r>
            <a:r>
              <a:rPr lang="ru-RU" sz="2000" dirty="0" smtClean="0">
                <a:solidFill>
                  <a:prstClr val="black"/>
                </a:solidFill>
              </a:rPr>
              <a:t>ФЗ </a:t>
            </a:r>
            <a:r>
              <a:rPr lang="ru-RU" sz="2000" dirty="0">
                <a:solidFill>
                  <a:prstClr val="black"/>
                </a:solidFill>
              </a:rPr>
              <a:t>„Об </a:t>
            </a:r>
            <a:r>
              <a:rPr lang="ru-RU" sz="2000" dirty="0" smtClean="0">
                <a:solidFill>
                  <a:prstClr val="black"/>
                </a:solidFill>
              </a:rPr>
              <a:t>ЭП“ </a:t>
            </a:r>
            <a:r>
              <a:rPr lang="ru-RU" sz="2000" dirty="0">
                <a:solidFill>
                  <a:prstClr val="black"/>
                </a:solidFill>
              </a:rPr>
              <a:t>случае, и требований к порядку представления доверенности в предусмотренном </a:t>
            </a:r>
            <a:r>
              <a:rPr lang="ru-RU" sz="2000" dirty="0" smtClean="0">
                <a:solidFill>
                  <a:prstClr val="black"/>
                </a:solidFill>
              </a:rPr>
              <a:t>п.2 </a:t>
            </a:r>
            <a:r>
              <a:rPr lang="ru-RU" sz="2000" dirty="0">
                <a:solidFill>
                  <a:prstClr val="black"/>
                </a:solidFill>
              </a:rPr>
              <a:t>статьи 17.3 </a:t>
            </a:r>
            <a:r>
              <a:rPr lang="ru-RU" sz="2000" dirty="0" smtClean="0">
                <a:solidFill>
                  <a:prstClr val="black"/>
                </a:solidFill>
              </a:rPr>
              <a:t>ФЗ </a:t>
            </a:r>
            <a:r>
              <a:rPr lang="ru-RU" sz="2000" dirty="0">
                <a:solidFill>
                  <a:prstClr val="black"/>
                </a:solidFill>
              </a:rPr>
              <a:t>„Об </a:t>
            </a:r>
            <a:r>
              <a:rPr lang="ru-RU" sz="2000" dirty="0" smtClean="0">
                <a:solidFill>
                  <a:prstClr val="black"/>
                </a:solidFill>
              </a:rPr>
              <a:t>ЭП“ </a:t>
            </a:r>
            <a:r>
              <a:rPr lang="ru-RU" sz="2000" dirty="0">
                <a:solidFill>
                  <a:prstClr val="black"/>
                </a:solidFill>
              </a:rPr>
              <a:t>случае</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2691005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a:t>
            </a:r>
            <a:r>
              <a:rPr lang="ru-RU" sz="3600" b="1" dirty="0" smtClean="0">
                <a:solidFill>
                  <a:srgbClr val="0070C0"/>
                </a:solidFill>
              </a:rPr>
              <a:t>подпись…</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22</a:t>
            </a:fld>
            <a:endParaRPr dirty="0">
              <a:solidFill>
                <a:prstClr val="black"/>
              </a:solidFill>
            </a:endParaRPr>
          </a:p>
        </p:txBody>
      </p:sp>
      <p:sp>
        <p:nvSpPr>
          <p:cNvPr id="7" name="Прямоугольник 6"/>
          <p:cNvSpPr/>
          <p:nvPr/>
        </p:nvSpPr>
        <p:spPr>
          <a:xfrm>
            <a:off x="304800" y="685800"/>
            <a:ext cx="5689600" cy="5478423"/>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buFont typeface="+mj-lt"/>
              <a:buAutoNum type="arabicPeriod" startAt="11"/>
            </a:pPr>
            <a:r>
              <a:rPr lang="ru-RU" sz="2000" dirty="0" smtClean="0">
                <a:solidFill>
                  <a:prstClr val="black"/>
                </a:solidFill>
              </a:rPr>
              <a:t>Пр. </a:t>
            </a:r>
            <a:r>
              <a:rPr lang="ru-RU" sz="2000" dirty="0">
                <a:solidFill>
                  <a:prstClr val="black"/>
                </a:solidFill>
              </a:rPr>
              <a:t>ФСБ РФ от 27.12.2011 N 795 «Об утверждении Требований к форме </a:t>
            </a:r>
            <a:r>
              <a:rPr lang="ru-RU" sz="2000" dirty="0" err="1" smtClean="0">
                <a:solidFill>
                  <a:prstClr val="black"/>
                </a:solidFill>
              </a:rPr>
              <a:t>квалиф.сертификата</a:t>
            </a:r>
            <a:r>
              <a:rPr lang="ru-RU" sz="2000" dirty="0" smtClean="0">
                <a:solidFill>
                  <a:prstClr val="black"/>
                </a:solidFill>
              </a:rPr>
              <a:t> </a:t>
            </a:r>
            <a:r>
              <a:rPr lang="ru-RU" sz="2000" dirty="0">
                <a:solidFill>
                  <a:prstClr val="black"/>
                </a:solidFill>
              </a:rPr>
              <a:t>ключа проверки </a:t>
            </a:r>
            <a:r>
              <a:rPr lang="ru-RU" sz="2000" dirty="0" smtClean="0">
                <a:solidFill>
                  <a:prstClr val="black"/>
                </a:solidFill>
              </a:rPr>
              <a:t>ЭП» </a:t>
            </a:r>
            <a:endParaRPr lang="ru-RU" sz="2000" b="1" dirty="0">
              <a:solidFill>
                <a:srgbClr val="FF0000"/>
              </a:solidFill>
            </a:endParaRPr>
          </a:p>
          <a:p>
            <a:pPr indent="-342900">
              <a:spcBef>
                <a:spcPts val="600"/>
              </a:spcBef>
              <a:buFont typeface="+mj-lt"/>
              <a:buAutoNum type="arabicPeriod" startAt="11"/>
            </a:pPr>
            <a:r>
              <a:rPr lang="ru-RU" sz="2000" dirty="0" smtClean="0">
                <a:solidFill>
                  <a:prstClr val="black"/>
                </a:solidFill>
              </a:rPr>
              <a:t>Пр. </a:t>
            </a:r>
            <a:r>
              <a:rPr lang="ru-RU" sz="2000" dirty="0">
                <a:solidFill>
                  <a:prstClr val="black"/>
                </a:solidFill>
              </a:rPr>
              <a:t>ФСБ РФ от 27.12.2011 N 796 «Об утверждении Требований к средствам </a:t>
            </a:r>
            <a:r>
              <a:rPr lang="ru-RU" sz="2000" dirty="0" smtClean="0">
                <a:solidFill>
                  <a:prstClr val="black"/>
                </a:solidFill>
              </a:rPr>
              <a:t>ЭП </a:t>
            </a:r>
            <a:r>
              <a:rPr lang="ru-RU" sz="2000" dirty="0">
                <a:solidFill>
                  <a:prstClr val="black"/>
                </a:solidFill>
              </a:rPr>
              <a:t>и </a:t>
            </a:r>
            <a:r>
              <a:rPr lang="ru-RU" sz="2000" dirty="0" smtClean="0">
                <a:solidFill>
                  <a:prstClr val="black"/>
                </a:solidFill>
              </a:rPr>
              <a:t>Треб-</a:t>
            </a:r>
            <a:r>
              <a:rPr lang="ru-RU" sz="2000" dirty="0" err="1" smtClean="0">
                <a:solidFill>
                  <a:prstClr val="black"/>
                </a:solidFill>
              </a:rPr>
              <a:t>ий</a:t>
            </a:r>
            <a:r>
              <a:rPr lang="ru-RU" sz="2000" dirty="0" smtClean="0">
                <a:solidFill>
                  <a:prstClr val="black"/>
                </a:solidFill>
              </a:rPr>
              <a:t> </a:t>
            </a:r>
            <a:r>
              <a:rPr lang="ru-RU" sz="2000" dirty="0">
                <a:solidFill>
                  <a:prstClr val="black"/>
                </a:solidFill>
              </a:rPr>
              <a:t>к средствам </a:t>
            </a:r>
            <a:r>
              <a:rPr lang="ru-RU" sz="2000" dirty="0" smtClean="0">
                <a:solidFill>
                  <a:prstClr val="black"/>
                </a:solidFill>
              </a:rPr>
              <a:t>УЦ» </a:t>
            </a:r>
            <a:r>
              <a:rPr lang="ru-RU" sz="2000" dirty="0">
                <a:solidFill>
                  <a:prstClr val="black"/>
                </a:solidFill>
              </a:rPr>
              <a:t>(</a:t>
            </a:r>
            <a:r>
              <a:rPr lang="ru-RU" sz="2000" dirty="0" err="1" smtClean="0">
                <a:solidFill>
                  <a:prstClr val="black"/>
                </a:solidFill>
              </a:rPr>
              <a:t>Зарег.в</a:t>
            </a:r>
            <a:r>
              <a:rPr lang="ru-RU" sz="2000" dirty="0" smtClean="0">
                <a:solidFill>
                  <a:prstClr val="black"/>
                </a:solidFill>
              </a:rPr>
              <a:t> </a:t>
            </a:r>
            <a:r>
              <a:rPr lang="ru-RU" sz="2000" dirty="0">
                <a:solidFill>
                  <a:prstClr val="black"/>
                </a:solidFill>
              </a:rPr>
              <a:t>Минюсте РФ 09.02.2012 N 23191) </a:t>
            </a:r>
          </a:p>
          <a:p>
            <a:pPr indent="-342900">
              <a:spcBef>
                <a:spcPts val="600"/>
              </a:spcBef>
              <a:buFont typeface="+mj-lt"/>
              <a:buAutoNum type="arabicPeriod" startAt="11"/>
            </a:pPr>
            <a:r>
              <a:rPr lang="ru-RU" sz="2000" dirty="0" smtClean="0">
                <a:solidFill>
                  <a:prstClr val="black"/>
                </a:solidFill>
              </a:rPr>
              <a:t>Пр. Минсвязи </a:t>
            </a:r>
            <a:r>
              <a:rPr lang="ru-RU" sz="2000" dirty="0">
                <a:solidFill>
                  <a:prstClr val="black"/>
                </a:solidFill>
              </a:rPr>
              <a:t>и массовых коммуникаций РФ от </a:t>
            </a:r>
            <a:r>
              <a:rPr lang="ru-RU" sz="2000" dirty="0" smtClean="0">
                <a:solidFill>
                  <a:prstClr val="black"/>
                </a:solidFill>
              </a:rPr>
              <a:t>30.11.2015 </a:t>
            </a:r>
            <a:r>
              <a:rPr lang="ru-RU" sz="2000" dirty="0">
                <a:solidFill>
                  <a:prstClr val="black"/>
                </a:solidFill>
              </a:rPr>
              <a:t>N 486 «Об </a:t>
            </a:r>
            <a:r>
              <a:rPr lang="ru-RU" sz="2000" dirty="0" smtClean="0">
                <a:solidFill>
                  <a:prstClr val="black"/>
                </a:solidFill>
              </a:rPr>
              <a:t>утв. адм. </a:t>
            </a:r>
            <a:r>
              <a:rPr lang="ru-RU" sz="2000" dirty="0">
                <a:solidFill>
                  <a:prstClr val="black"/>
                </a:solidFill>
              </a:rPr>
              <a:t>регламентов предоставления </a:t>
            </a:r>
            <a:r>
              <a:rPr lang="ru-RU" sz="2000" dirty="0" smtClean="0">
                <a:solidFill>
                  <a:prstClr val="black"/>
                </a:solidFill>
              </a:rPr>
              <a:t>Минсвязи </a:t>
            </a:r>
            <a:r>
              <a:rPr lang="ru-RU" sz="2000" dirty="0">
                <a:solidFill>
                  <a:prstClr val="black"/>
                </a:solidFill>
              </a:rPr>
              <a:t>и </a:t>
            </a:r>
            <a:r>
              <a:rPr lang="ru-RU" sz="2000" dirty="0" err="1" smtClean="0">
                <a:solidFill>
                  <a:prstClr val="black"/>
                </a:solidFill>
              </a:rPr>
              <a:t>масс.комм-ий</a:t>
            </a:r>
            <a:r>
              <a:rPr lang="ru-RU" sz="2000" dirty="0" smtClean="0">
                <a:solidFill>
                  <a:prstClr val="black"/>
                </a:solidFill>
              </a:rPr>
              <a:t> РФ гос. </a:t>
            </a:r>
            <a:r>
              <a:rPr lang="ru-RU" sz="2000" dirty="0">
                <a:solidFill>
                  <a:prstClr val="black"/>
                </a:solidFill>
              </a:rPr>
              <a:t>услуги по аккредитации </a:t>
            </a:r>
            <a:r>
              <a:rPr lang="ru-RU" sz="2000" dirty="0" smtClean="0">
                <a:solidFill>
                  <a:prstClr val="black"/>
                </a:solidFill>
              </a:rPr>
              <a:t>УЦ </a:t>
            </a:r>
            <a:r>
              <a:rPr lang="ru-RU" sz="2000" dirty="0">
                <a:solidFill>
                  <a:prstClr val="black"/>
                </a:solidFill>
              </a:rPr>
              <a:t>и исполнения </a:t>
            </a:r>
            <a:r>
              <a:rPr lang="ru-RU" sz="2000" dirty="0" smtClean="0">
                <a:solidFill>
                  <a:prstClr val="black"/>
                </a:solidFill>
              </a:rPr>
              <a:t>Минсвязи </a:t>
            </a:r>
            <a:r>
              <a:rPr lang="ru-RU" sz="2000" dirty="0">
                <a:solidFill>
                  <a:prstClr val="black"/>
                </a:solidFill>
              </a:rPr>
              <a:t>и </a:t>
            </a:r>
            <a:r>
              <a:rPr lang="ru-RU" sz="2000" dirty="0" smtClean="0">
                <a:solidFill>
                  <a:prstClr val="black"/>
                </a:solidFill>
              </a:rPr>
              <a:t>МК РФ гос. </a:t>
            </a:r>
            <a:r>
              <a:rPr lang="ru-RU" sz="2000" dirty="0">
                <a:solidFill>
                  <a:prstClr val="black"/>
                </a:solidFill>
              </a:rPr>
              <a:t>функции по осуществлению </a:t>
            </a:r>
            <a:r>
              <a:rPr lang="ru-RU" sz="2000" dirty="0" smtClean="0">
                <a:solidFill>
                  <a:prstClr val="black"/>
                </a:solidFill>
              </a:rPr>
              <a:t>гос. контроля </a:t>
            </a:r>
            <a:r>
              <a:rPr lang="ru-RU" sz="2000" dirty="0">
                <a:solidFill>
                  <a:prstClr val="black"/>
                </a:solidFill>
              </a:rPr>
              <a:t>и надзора за соблюдением аккредитованными </a:t>
            </a:r>
            <a:r>
              <a:rPr lang="ru-RU" sz="2000" dirty="0" smtClean="0">
                <a:solidFill>
                  <a:prstClr val="black"/>
                </a:solidFill>
              </a:rPr>
              <a:t>УЦ </a:t>
            </a:r>
            <a:r>
              <a:rPr lang="ru-RU" sz="2000" dirty="0">
                <a:solidFill>
                  <a:prstClr val="black"/>
                </a:solidFill>
              </a:rPr>
              <a:t>требований, которые установлены </a:t>
            </a:r>
            <a:r>
              <a:rPr lang="ru-RU" sz="2000" dirty="0" smtClean="0">
                <a:solidFill>
                  <a:prstClr val="black"/>
                </a:solidFill>
              </a:rPr>
              <a:t>ФЗ </a:t>
            </a:r>
            <a:r>
              <a:rPr lang="ru-RU" sz="2000" dirty="0">
                <a:solidFill>
                  <a:prstClr val="black"/>
                </a:solidFill>
              </a:rPr>
              <a:t>„Об </a:t>
            </a:r>
            <a:r>
              <a:rPr lang="ru-RU" sz="2000" dirty="0" smtClean="0">
                <a:solidFill>
                  <a:prstClr val="black"/>
                </a:solidFill>
              </a:rPr>
              <a:t>ЭП“ </a:t>
            </a:r>
            <a:r>
              <a:rPr lang="ru-RU" sz="2000" dirty="0">
                <a:solidFill>
                  <a:prstClr val="black"/>
                </a:solidFill>
              </a:rPr>
              <a:t>и на соответствие которым эти </a:t>
            </a:r>
            <a:r>
              <a:rPr lang="ru-RU" sz="2000" dirty="0" smtClean="0">
                <a:solidFill>
                  <a:prstClr val="black"/>
                </a:solidFill>
              </a:rPr>
              <a:t>УЦ </a:t>
            </a:r>
            <a:r>
              <a:rPr lang="ru-RU" sz="2000" dirty="0">
                <a:solidFill>
                  <a:prstClr val="black"/>
                </a:solidFill>
              </a:rPr>
              <a:t>были аккредитованы» </a:t>
            </a:r>
          </a:p>
        </p:txBody>
      </p:sp>
      <p:sp>
        <p:nvSpPr>
          <p:cNvPr id="9" name="Прямоугольник 8"/>
          <p:cNvSpPr/>
          <p:nvPr/>
        </p:nvSpPr>
        <p:spPr>
          <a:xfrm>
            <a:off x="6340261" y="685802"/>
            <a:ext cx="5486400" cy="5016758"/>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4"/>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22.08.2017 N 436 «Об утверждении Порядка формирования и ведения реестров выданных аккредитованными удостоверяющими центрами квалифицированных сертификатов ключей проверки электронной подписи, а также предоставления информации из таких реестров»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22.09.2017 </a:t>
            </a:r>
            <a:r>
              <a:rPr lang="ru-RU" sz="2000" dirty="0">
                <a:solidFill>
                  <a:prstClr val="black"/>
                </a:solidFill>
              </a:rPr>
              <a:t>N 48283) </a:t>
            </a:r>
          </a:p>
          <a:p>
            <a:pPr marL="342900" indent="-342900">
              <a:buFont typeface="+mj-lt"/>
              <a:buAutoNum type="arabicPeriod" startAt="14"/>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13.08.2018 N 397 «Об утверждении требований к порядку реализации функций аккредитованного удостоверяющего центра и исполнения его обязанностей»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17.12.2018 </a:t>
            </a:r>
            <a:r>
              <a:rPr lang="ru-RU" sz="2000" dirty="0">
                <a:solidFill>
                  <a:prstClr val="black"/>
                </a:solidFill>
              </a:rPr>
              <a:t>N 53026) </a:t>
            </a:r>
          </a:p>
        </p:txBody>
      </p:sp>
    </p:spTree>
    <p:extLst>
      <p:ext uri="{BB962C8B-B14F-4D97-AF65-F5344CB8AC3E}">
        <p14:creationId xmlns:p14="http://schemas.microsoft.com/office/powerpoint/2010/main" val="3323466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a:t>
            </a:r>
            <a:r>
              <a:rPr lang="ru-RU" sz="3600" b="1" dirty="0" smtClean="0">
                <a:solidFill>
                  <a:srgbClr val="0070C0"/>
                </a:solidFill>
              </a:rPr>
              <a:t>подпись…</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23</a:t>
            </a:fld>
            <a:endParaRPr dirty="0">
              <a:solidFill>
                <a:prstClr val="black"/>
              </a:solidFill>
            </a:endParaRPr>
          </a:p>
        </p:txBody>
      </p:sp>
      <p:sp>
        <p:nvSpPr>
          <p:cNvPr id="9" name="Прямоугольник 8"/>
          <p:cNvSpPr/>
          <p:nvPr/>
        </p:nvSpPr>
        <p:spPr>
          <a:xfrm>
            <a:off x="317500" y="685800"/>
            <a:ext cx="5486400" cy="4708981"/>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6"/>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14.09.2020 N 472 «Об утверждении Формата </a:t>
            </a:r>
            <a:r>
              <a:rPr lang="ru-RU" sz="2000" dirty="0" smtClean="0">
                <a:solidFill>
                  <a:prstClr val="black"/>
                </a:solidFill>
              </a:rPr>
              <a:t>ЭП, </a:t>
            </a:r>
            <a:r>
              <a:rPr lang="ru-RU" sz="2000" dirty="0">
                <a:solidFill>
                  <a:prstClr val="black"/>
                </a:solidFill>
              </a:rPr>
              <a:t>обязательного для реализации</a:t>
            </a:r>
            <a:r>
              <a:rPr lang="ru-RU" dirty="0">
                <a:solidFill>
                  <a:prstClr val="black"/>
                </a:solidFill>
              </a:rPr>
              <a:t> </a:t>
            </a:r>
            <a:r>
              <a:rPr lang="ru-RU" sz="2000" dirty="0">
                <a:solidFill>
                  <a:prstClr val="black"/>
                </a:solidFill>
              </a:rPr>
              <a:t>всеми средствами </a:t>
            </a:r>
            <a:r>
              <a:rPr lang="ru-RU" sz="2000" dirty="0" smtClean="0">
                <a:solidFill>
                  <a:prstClr val="black"/>
                </a:solidFill>
              </a:rPr>
              <a:t>ЭП»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29.10.2020 N 60631) </a:t>
            </a:r>
          </a:p>
          <a:p>
            <a:pPr marL="342900" indent="-342900">
              <a:buFont typeface="+mj-lt"/>
              <a:buAutoNum type="arabicPeriod" startAt="16"/>
            </a:pPr>
            <a:r>
              <a:rPr lang="ru-RU" sz="2000" dirty="0" smtClean="0">
                <a:solidFill>
                  <a:prstClr val="black"/>
                </a:solidFill>
              </a:rPr>
              <a:t>Пр. </a:t>
            </a:r>
            <a:r>
              <a:rPr lang="ru-RU" sz="2000" dirty="0">
                <a:solidFill>
                  <a:prstClr val="black"/>
                </a:solidFill>
              </a:rPr>
              <a:t>ФНС России от 12.10.2020 N ЕД-7-14/743@ «Об утверждении Порядка взаимодействия с регистрирующим органом при направлении документов, необходимых для </a:t>
            </a:r>
            <a:r>
              <a:rPr lang="ru-RU" sz="2000" dirty="0" smtClean="0">
                <a:solidFill>
                  <a:prstClr val="black"/>
                </a:solidFill>
              </a:rPr>
              <a:t>гос. регистрации юр. лиц </a:t>
            </a:r>
            <a:r>
              <a:rPr lang="ru-RU" sz="2000" dirty="0">
                <a:solidFill>
                  <a:prstClr val="black"/>
                </a:solidFill>
              </a:rPr>
              <a:t>и </a:t>
            </a:r>
            <a:r>
              <a:rPr lang="ru-RU" sz="2000" dirty="0" smtClean="0">
                <a:solidFill>
                  <a:prstClr val="black"/>
                </a:solidFill>
              </a:rPr>
              <a:t>ИП, </a:t>
            </a:r>
            <a:r>
              <a:rPr lang="ru-RU" sz="2000" dirty="0">
                <a:solidFill>
                  <a:prstClr val="black"/>
                </a:solidFill>
              </a:rPr>
              <a:t>в форме электронных документов, а также требований к формированию таких электронных документов» (</a:t>
            </a:r>
            <a:r>
              <a:rPr lang="ru-RU" sz="2000" dirty="0" err="1" smtClean="0">
                <a:solidFill>
                  <a:prstClr val="black"/>
                </a:solidFill>
              </a:rPr>
              <a:t>Зарег</a:t>
            </a:r>
            <a:r>
              <a:rPr lang="ru-RU" sz="2000" dirty="0" smtClean="0">
                <a:solidFill>
                  <a:prstClr val="black"/>
                </a:solidFill>
              </a:rPr>
              <a:t>. в </a:t>
            </a:r>
            <a:r>
              <a:rPr lang="ru-RU" sz="2000" dirty="0">
                <a:solidFill>
                  <a:prstClr val="black"/>
                </a:solidFill>
              </a:rPr>
              <a:t>Минюсте России 29.10.2020 N 60640</a:t>
            </a:r>
            <a:r>
              <a:rPr lang="ru-RU" sz="2000" dirty="0" smtClean="0">
                <a:solidFill>
                  <a:prstClr val="black"/>
                </a:solidFill>
              </a:rPr>
              <a:t>)</a:t>
            </a:r>
            <a:endParaRPr lang="ru-RU" sz="2000" dirty="0">
              <a:solidFill>
                <a:prstClr val="black"/>
              </a:solidFill>
            </a:endParaRPr>
          </a:p>
        </p:txBody>
      </p:sp>
      <p:sp>
        <p:nvSpPr>
          <p:cNvPr id="10" name="Прямоугольник 9"/>
          <p:cNvSpPr/>
          <p:nvPr/>
        </p:nvSpPr>
        <p:spPr>
          <a:xfrm>
            <a:off x="6096000" y="704851"/>
            <a:ext cx="5969845" cy="4708981"/>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8"/>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26.11.2020 N 624 «Об утверждении перечня угроз безопасности, актуальных при </a:t>
            </a:r>
            <a:r>
              <a:rPr lang="ru-RU" sz="2000" dirty="0" err="1" smtClean="0">
                <a:solidFill>
                  <a:prstClr val="black"/>
                </a:solidFill>
              </a:rPr>
              <a:t>идент</a:t>
            </a:r>
            <a:r>
              <a:rPr lang="ru-RU" sz="2000" dirty="0" smtClean="0">
                <a:solidFill>
                  <a:prstClr val="black"/>
                </a:solidFill>
              </a:rPr>
              <a:t>. заявителя </a:t>
            </a:r>
            <a:r>
              <a:rPr lang="ru-RU" sz="2000" dirty="0">
                <a:solidFill>
                  <a:prstClr val="black"/>
                </a:solidFill>
              </a:rPr>
              <a:t>— </a:t>
            </a:r>
            <a:r>
              <a:rPr lang="ru-RU" sz="2000" dirty="0" smtClean="0">
                <a:solidFill>
                  <a:prstClr val="black"/>
                </a:solidFill>
              </a:rPr>
              <a:t>физ. </a:t>
            </a:r>
            <a:r>
              <a:rPr lang="ru-RU" sz="2000" dirty="0">
                <a:solidFill>
                  <a:prstClr val="black"/>
                </a:solidFill>
              </a:rPr>
              <a:t>лица в аккредитованном </a:t>
            </a:r>
            <a:r>
              <a:rPr lang="ru-RU" sz="2000" dirty="0" smtClean="0">
                <a:solidFill>
                  <a:prstClr val="black"/>
                </a:solidFill>
              </a:rPr>
              <a:t>УЦ, </a:t>
            </a:r>
            <a:r>
              <a:rPr lang="ru-RU" sz="2000" dirty="0">
                <a:solidFill>
                  <a:prstClr val="black"/>
                </a:solidFill>
              </a:rPr>
              <a:t>выдаче </a:t>
            </a:r>
            <a:r>
              <a:rPr lang="ru-RU" sz="2000" dirty="0" err="1" smtClean="0">
                <a:solidFill>
                  <a:prstClr val="black"/>
                </a:solidFill>
              </a:rPr>
              <a:t>квал</a:t>
            </a:r>
            <a:r>
              <a:rPr lang="ru-RU" sz="2000" dirty="0" smtClean="0">
                <a:solidFill>
                  <a:prstClr val="black"/>
                </a:solidFill>
              </a:rPr>
              <a:t>. </a:t>
            </a:r>
            <a:r>
              <a:rPr lang="ru-RU" sz="2000" dirty="0" err="1" smtClean="0">
                <a:solidFill>
                  <a:prstClr val="black"/>
                </a:solidFill>
              </a:rPr>
              <a:t>серт</a:t>
            </a:r>
            <a:r>
              <a:rPr lang="ru-RU" sz="2000" dirty="0" smtClean="0">
                <a:solidFill>
                  <a:prstClr val="black"/>
                </a:solidFill>
              </a:rPr>
              <a:t>-а </a:t>
            </a:r>
            <a:r>
              <a:rPr lang="ru-RU" sz="2000" dirty="0">
                <a:solidFill>
                  <a:prstClr val="black"/>
                </a:solidFill>
              </a:rPr>
              <a:t>без его личного присутствия с применением </a:t>
            </a:r>
            <a:r>
              <a:rPr lang="ru-RU" sz="2000" dirty="0" err="1" smtClean="0">
                <a:solidFill>
                  <a:prstClr val="black"/>
                </a:solidFill>
              </a:rPr>
              <a:t>инф.технологий</a:t>
            </a:r>
            <a:r>
              <a:rPr lang="ru-RU" sz="2000" dirty="0" smtClean="0">
                <a:solidFill>
                  <a:prstClr val="black"/>
                </a:solidFill>
              </a:rPr>
              <a:t> </a:t>
            </a:r>
            <a:r>
              <a:rPr lang="ru-RU" sz="2000" dirty="0">
                <a:solidFill>
                  <a:prstClr val="black"/>
                </a:solidFill>
              </a:rPr>
              <a:t>путем предоставления сведений из </a:t>
            </a:r>
            <a:r>
              <a:rPr lang="ru-RU" sz="2000" dirty="0" err="1" smtClean="0">
                <a:solidFill>
                  <a:prstClr val="black"/>
                </a:solidFill>
              </a:rPr>
              <a:t>Есистемы</a:t>
            </a:r>
            <a:r>
              <a:rPr lang="ru-RU" sz="2000" dirty="0" smtClean="0">
                <a:solidFill>
                  <a:prstClr val="black"/>
                </a:solidFill>
              </a:rPr>
              <a:t> </a:t>
            </a:r>
            <a:r>
              <a:rPr lang="ru-RU" sz="2000" dirty="0" err="1" smtClean="0">
                <a:solidFill>
                  <a:prstClr val="black"/>
                </a:solidFill>
              </a:rPr>
              <a:t>идент</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аутент-ии</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Еинф</a:t>
            </a:r>
            <a:r>
              <a:rPr lang="ru-RU" sz="2000" dirty="0" smtClean="0">
                <a:solidFill>
                  <a:prstClr val="black"/>
                </a:solidFill>
              </a:rPr>
              <a:t>. </a:t>
            </a:r>
            <a:r>
              <a:rPr lang="ru-RU" sz="2000" dirty="0">
                <a:solidFill>
                  <a:prstClr val="black"/>
                </a:solidFill>
              </a:rPr>
              <a:t>системы </a:t>
            </a:r>
            <a:r>
              <a:rPr lang="ru-RU" sz="2000" dirty="0" smtClean="0">
                <a:solidFill>
                  <a:prstClr val="black"/>
                </a:solidFill>
              </a:rPr>
              <a:t>ПД, </a:t>
            </a:r>
            <a:r>
              <a:rPr lang="ru-RU" sz="2000" dirty="0">
                <a:solidFill>
                  <a:prstClr val="black"/>
                </a:solidFill>
              </a:rPr>
              <a:t>обеспечивающей обработку, сбор и хранение </a:t>
            </a:r>
            <a:r>
              <a:rPr lang="ru-RU" sz="2000" dirty="0" smtClean="0">
                <a:solidFill>
                  <a:prstClr val="black"/>
                </a:solidFill>
              </a:rPr>
              <a:t>БПД, </a:t>
            </a:r>
            <a:r>
              <a:rPr lang="ru-RU" sz="2000" dirty="0">
                <a:solidFill>
                  <a:prstClr val="black"/>
                </a:solidFill>
              </a:rPr>
              <a:t>их проверку и передачу </a:t>
            </a:r>
            <a:r>
              <a:rPr lang="ru-RU" sz="2000" dirty="0" smtClean="0">
                <a:solidFill>
                  <a:prstClr val="black"/>
                </a:solidFill>
              </a:rPr>
              <a:t>инф-</a:t>
            </a:r>
            <a:r>
              <a:rPr lang="ru-RU" sz="2000" dirty="0" err="1" smtClean="0">
                <a:solidFill>
                  <a:prstClr val="black"/>
                </a:solidFill>
              </a:rPr>
              <a:t>ии</a:t>
            </a:r>
            <a:r>
              <a:rPr lang="ru-RU" sz="2000" dirty="0" smtClean="0">
                <a:solidFill>
                  <a:prstClr val="black"/>
                </a:solidFill>
              </a:rPr>
              <a:t> </a:t>
            </a:r>
            <a:r>
              <a:rPr lang="ru-RU" sz="2000" dirty="0">
                <a:solidFill>
                  <a:prstClr val="black"/>
                </a:solidFill>
              </a:rPr>
              <a:t>о степени их соответствия предоставленным биометрическим </a:t>
            </a:r>
            <a:r>
              <a:rPr lang="ru-RU" sz="2000" dirty="0" smtClean="0">
                <a:solidFill>
                  <a:prstClr val="black"/>
                </a:solidFill>
              </a:rPr>
              <a:t>ПД </a:t>
            </a:r>
            <a:r>
              <a:rPr lang="ru-RU" sz="2000" dirty="0">
                <a:solidFill>
                  <a:prstClr val="black"/>
                </a:solidFill>
              </a:rPr>
              <a:t>гражданина </a:t>
            </a:r>
            <a:r>
              <a:rPr lang="ru-RU" sz="2000" dirty="0" smtClean="0">
                <a:solidFill>
                  <a:prstClr val="black"/>
                </a:solidFill>
              </a:rPr>
              <a:t>РФ, </a:t>
            </a:r>
            <a:r>
              <a:rPr lang="ru-RU" sz="2000" dirty="0">
                <a:solidFill>
                  <a:prstClr val="black"/>
                </a:solidFill>
              </a:rPr>
              <a:t>а также хранении и использовании ключа </a:t>
            </a:r>
            <a:r>
              <a:rPr lang="ru-RU" sz="2000" dirty="0" smtClean="0">
                <a:solidFill>
                  <a:prstClr val="black"/>
                </a:solidFill>
              </a:rPr>
              <a:t>ЭП </a:t>
            </a:r>
            <a:r>
              <a:rPr lang="ru-RU" sz="2000" dirty="0">
                <a:solidFill>
                  <a:prstClr val="black"/>
                </a:solidFill>
              </a:rPr>
              <a:t>в аккредитованном </a:t>
            </a:r>
            <a:r>
              <a:rPr lang="ru-RU" sz="2000" dirty="0" smtClean="0">
                <a:solidFill>
                  <a:prstClr val="black"/>
                </a:solidFill>
              </a:rPr>
              <a:t>УЦ» (</a:t>
            </a:r>
            <a:r>
              <a:rPr lang="ru-RU" sz="2000" dirty="0" err="1" smtClean="0">
                <a:solidFill>
                  <a:prstClr val="black"/>
                </a:solidFill>
              </a:rPr>
              <a:t>Зарег.в</a:t>
            </a:r>
            <a:r>
              <a:rPr lang="ru-RU" sz="2000" dirty="0" smtClean="0">
                <a:solidFill>
                  <a:prstClr val="black"/>
                </a:solidFill>
              </a:rPr>
              <a:t> МЮ 22.12.2020 </a:t>
            </a:r>
            <a:r>
              <a:rPr lang="ru-RU" sz="2000" dirty="0">
                <a:solidFill>
                  <a:prstClr val="black"/>
                </a:solidFill>
              </a:rPr>
              <a:t>N 61689) </a:t>
            </a:r>
          </a:p>
        </p:txBody>
      </p:sp>
    </p:spTree>
    <p:extLst>
      <p:ext uri="{BB962C8B-B14F-4D97-AF65-F5344CB8AC3E}">
        <p14:creationId xmlns:p14="http://schemas.microsoft.com/office/powerpoint/2010/main" val="1176723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a:t>
            </a:r>
            <a:r>
              <a:rPr lang="ru-RU" sz="3600" b="1" dirty="0" smtClean="0">
                <a:solidFill>
                  <a:srgbClr val="0070C0"/>
                </a:solidFill>
              </a:rPr>
              <a:t>подпись…</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24</a:t>
            </a:fld>
            <a:endParaRPr dirty="0">
              <a:solidFill>
                <a:prstClr val="black"/>
              </a:solidFill>
            </a:endParaRPr>
          </a:p>
        </p:txBody>
      </p:sp>
      <p:sp>
        <p:nvSpPr>
          <p:cNvPr id="10" name="Прямоугольник 9"/>
          <p:cNvSpPr/>
          <p:nvPr/>
        </p:nvSpPr>
        <p:spPr>
          <a:xfrm>
            <a:off x="304800" y="609603"/>
            <a:ext cx="5890256" cy="5016758"/>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9"/>
            </a:pPr>
            <a:r>
              <a:rPr lang="ru-RU" sz="2000" dirty="0" smtClean="0">
                <a:solidFill>
                  <a:prstClr val="black"/>
                </a:solidFill>
              </a:rPr>
              <a:t>Пр. </a:t>
            </a:r>
            <a:r>
              <a:rPr lang="ru-RU" sz="2000" dirty="0">
                <a:solidFill>
                  <a:prstClr val="black"/>
                </a:solidFill>
              </a:rPr>
              <a:t>ФНС России от 30.12.2020 N ВД-7-24/982@ «Об утверждении Порядка реализации </a:t>
            </a:r>
            <a:r>
              <a:rPr lang="ru-RU" sz="2000" dirty="0" smtClean="0">
                <a:solidFill>
                  <a:prstClr val="black"/>
                </a:solidFill>
              </a:rPr>
              <a:t>ФНС </a:t>
            </a:r>
            <a:r>
              <a:rPr lang="ru-RU" sz="2000" dirty="0">
                <a:solidFill>
                  <a:prstClr val="black"/>
                </a:solidFill>
              </a:rPr>
              <a:t>функций аккредитованного </a:t>
            </a:r>
            <a:r>
              <a:rPr lang="ru-RU" sz="2000" dirty="0" smtClean="0">
                <a:solidFill>
                  <a:prstClr val="black"/>
                </a:solidFill>
              </a:rPr>
              <a:t>УЦ </a:t>
            </a:r>
            <a:r>
              <a:rPr lang="ru-RU" sz="2000" dirty="0">
                <a:solidFill>
                  <a:prstClr val="black"/>
                </a:solidFill>
              </a:rPr>
              <a:t>и исполнения его обязанностей»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14.05.2021 N 63416)</a:t>
            </a:r>
          </a:p>
          <a:p>
            <a:pPr marL="342900" indent="-342900">
              <a:buFont typeface="+mj-lt"/>
              <a:buAutoNum type="arabicPeriod" startAt="19"/>
            </a:pPr>
            <a:r>
              <a:rPr lang="ru-RU" sz="2000" dirty="0" smtClean="0">
                <a:solidFill>
                  <a:prstClr val="black"/>
                </a:solidFill>
              </a:rPr>
              <a:t>Пр. </a:t>
            </a:r>
            <a:r>
              <a:rPr lang="ru-RU" sz="2000" dirty="0">
                <a:solidFill>
                  <a:prstClr val="black"/>
                </a:solidFill>
              </a:rPr>
              <a:t>ФСБ России от 20.04.2021 N 154 «Об утверждении Правил подтверждения владения ключом </a:t>
            </a:r>
            <a:r>
              <a:rPr lang="ru-RU" sz="2000" dirty="0" smtClean="0">
                <a:solidFill>
                  <a:prstClr val="black"/>
                </a:solidFill>
              </a:rPr>
              <a:t>ЭП» (</a:t>
            </a:r>
            <a:r>
              <a:rPr lang="ru-RU" sz="2000" dirty="0" err="1" smtClean="0">
                <a:solidFill>
                  <a:prstClr val="black"/>
                </a:solidFill>
              </a:rPr>
              <a:t>Зарег.в</a:t>
            </a:r>
            <a:r>
              <a:rPr lang="ru-RU" sz="2000" dirty="0" smtClean="0">
                <a:solidFill>
                  <a:prstClr val="black"/>
                </a:solidFill>
              </a:rPr>
              <a:t> МЮ 31.05.2021 </a:t>
            </a:r>
            <a:r>
              <a:rPr lang="ru-RU" sz="2000" dirty="0">
                <a:solidFill>
                  <a:prstClr val="black"/>
                </a:solidFill>
              </a:rPr>
              <a:t>N 63700) </a:t>
            </a:r>
          </a:p>
          <a:p>
            <a:pPr marL="342900" indent="-342900">
              <a:buFont typeface="+mj-lt"/>
              <a:buAutoNum type="arabicPeriod" startAt="19"/>
            </a:pPr>
            <a:r>
              <a:rPr lang="ru-RU" sz="2000" dirty="0" smtClean="0">
                <a:solidFill>
                  <a:prstClr val="black"/>
                </a:solidFill>
              </a:rPr>
              <a:t>Пр. </a:t>
            </a:r>
            <a:r>
              <a:rPr lang="ru-RU" sz="2000" dirty="0">
                <a:solidFill>
                  <a:prstClr val="black"/>
                </a:solidFill>
              </a:rPr>
              <a:t>ФСБ России от 01.05.2021 N 171 «Об утверждении организационно-технических требований в области </a:t>
            </a:r>
            <a:r>
              <a:rPr lang="ru-RU" sz="2000" dirty="0" smtClean="0">
                <a:solidFill>
                  <a:prstClr val="black"/>
                </a:solidFill>
              </a:rPr>
              <a:t>ИБ </a:t>
            </a:r>
            <a:r>
              <a:rPr lang="ru-RU" sz="2000" dirty="0">
                <a:solidFill>
                  <a:prstClr val="black"/>
                </a:solidFill>
              </a:rPr>
              <a:t>к доверенным лицам </a:t>
            </a:r>
            <a:r>
              <a:rPr lang="ru-RU" sz="2000" dirty="0" smtClean="0">
                <a:solidFill>
                  <a:prstClr val="black"/>
                </a:solidFill>
              </a:rPr>
              <a:t>УЦ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органа </a:t>
            </a:r>
            <a:r>
              <a:rPr lang="ru-RU" sz="2000" dirty="0" smtClean="0">
                <a:solidFill>
                  <a:prstClr val="black"/>
                </a:solidFill>
              </a:rPr>
              <a:t>исп. </a:t>
            </a:r>
            <a:r>
              <a:rPr lang="ru-RU" sz="2000" dirty="0">
                <a:solidFill>
                  <a:prstClr val="black"/>
                </a:solidFill>
              </a:rPr>
              <a:t>власти, уполномоченного на осуществление </a:t>
            </a:r>
            <a:r>
              <a:rPr lang="ru-RU" sz="2000" dirty="0" smtClean="0">
                <a:solidFill>
                  <a:prstClr val="black"/>
                </a:solidFill>
              </a:rPr>
              <a:t>гос. </a:t>
            </a:r>
            <a:r>
              <a:rPr lang="ru-RU" sz="2000" dirty="0">
                <a:solidFill>
                  <a:prstClr val="black"/>
                </a:solidFill>
              </a:rPr>
              <a:t>регистрации юридических лиц»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01.06.2021 N 63741) </a:t>
            </a:r>
          </a:p>
        </p:txBody>
      </p:sp>
      <p:sp>
        <p:nvSpPr>
          <p:cNvPr id="7" name="Прямоугольник 6"/>
          <p:cNvSpPr/>
          <p:nvPr/>
        </p:nvSpPr>
        <p:spPr>
          <a:xfrm>
            <a:off x="6450328" y="609604"/>
            <a:ext cx="5486400" cy="4401205"/>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2"/>
            </a:pPr>
            <a:r>
              <a:rPr lang="ru-RU" sz="2000" dirty="0" smtClean="0">
                <a:solidFill>
                  <a:prstClr val="black"/>
                </a:solidFill>
              </a:rPr>
              <a:t>«Метод. </a:t>
            </a:r>
            <a:r>
              <a:rPr lang="ru-RU" sz="2000" dirty="0">
                <a:solidFill>
                  <a:prstClr val="black"/>
                </a:solidFill>
              </a:rPr>
              <a:t>рекомендации по порядку обмена электронными документами между хозяйствующими субъектами или физическими лицами» (утв. ФНС России)</a:t>
            </a:r>
          </a:p>
          <a:p>
            <a:pPr marL="342900" indent="-342900">
              <a:buFont typeface="+mj-lt"/>
              <a:buAutoNum type="arabicPeriod" startAt="22"/>
            </a:pPr>
            <a:r>
              <a:rPr lang="ru-RU" sz="2000" dirty="0" smtClean="0">
                <a:solidFill>
                  <a:prstClr val="black"/>
                </a:solidFill>
              </a:rPr>
              <a:t>Пр. </a:t>
            </a:r>
            <a:r>
              <a:rPr lang="ru-RU" sz="2000" dirty="0">
                <a:solidFill>
                  <a:prstClr val="black"/>
                </a:solidFill>
              </a:rPr>
              <a:t>Казначейства России от 15.06.2021 N 21н «Об утверждении Порядка реализации Федеральным казначейством функций аккредитованного </a:t>
            </a:r>
            <a:r>
              <a:rPr lang="ru-RU" sz="2000" dirty="0" smtClean="0">
                <a:solidFill>
                  <a:prstClr val="black"/>
                </a:solidFill>
              </a:rPr>
              <a:t>УЦ </a:t>
            </a:r>
            <a:r>
              <a:rPr lang="ru-RU" sz="2000" dirty="0">
                <a:solidFill>
                  <a:prstClr val="black"/>
                </a:solidFill>
              </a:rPr>
              <a:t>и исполнения его обязанностей»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09.08.2021 N 64574) </a:t>
            </a:r>
          </a:p>
          <a:p>
            <a:pPr marL="342900" indent="-342900">
              <a:buFont typeface="+mj-lt"/>
              <a:buAutoNum type="arabicPeriod" startAt="22"/>
            </a:pPr>
            <a:r>
              <a:rPr lang="ru-RU" sz="2000" dirty="0">
                <a:solidFill>
                  <a:prstClr val="black"/>
                </a:solidFill>
              </a:rPr>
              <a:t>&lt;Письмо&gt; </a:t>
            </a:r>
            <a:r>
              <a:rPr lang="ru-RU" sz="2000" dirty="0" err="1">
                <a:solidFill>
                  <a:prstClr val="black"/>
                </a:solidFill>
              </a:rPr>
              <a:t>Минцифры</a:t>
            </a:r>
            <a:r>
              <a:rPr lang="ru-RU" sz="2000" dirty="0">
                <a:solidFill>
                  <a:prstClr val="black"/>
                </a:solidFill>
              </a:rPr>
              <a:t> России от 10.08.2021 N ОП-П15-085-33604 &lt;О разъяснении применения положений </a:t>
            </a:r>
            <a:r>
              <a:rPr lang="ru-RU" sz="2000" dirty="0" smtClean="0">
                <a:solidFill>
                  <a:prstClr val="black"/>
                </a:solidFill>
              </a:rPr>
              <a:t>ФЗ </a:t>
            </a:r>
            <a:r>
              <a:rPr lang="ru-RU" sz="2000" dirty="0">
                <a:solidFill>
                  <a:prstClr val="black"/>
                </a:solidFill>
              </a:rPr>
              <a:t>N </a:t>
            </a:r>
            <a:r>
              <a:rPr lang="ru-RU" sz="2000" dirty="0" smtClean="0">
                <a:solidFill>
                  <a:prstClr val="black"/>
                </a:solidFill>
              </a:rPr>
              <a:t>63 от 06.04.2011&gt; </a:t>
            </a:r>
            <a:endParaRPr lang="ru-RU" sz="2000" dirty="0">
              <a:solidFill>
                <a:prstClr val="black"/>
              </a:solidFill>
            </a:endParaRPr>
          </a:p>
        </p:txBody>
      </p:sp>
    </p:spTree>
    <p:extLst>
      <p:ext uri="{BB962C8B-B14F-4D97-AF65-F5344CB8AC3E}">
        <p14:creationId xmlns:p14="http://schemas.microsoft.com/office/powerpoint/2010/main" val="396901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a:t>
            </a:r>
            <a:r>
              <a:rPr lang="ru-RU" sz="3600" b="1" dirty="0" smtClean="0">
                <a:solidFill>
                  <a:srgbClr val="0070C0"/>
                </a:solidFill>
              </a:rPr>
              <a:t>подпись…</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25</a:t>
            </a:fld>
            <a:endParaRPr dirty="0">
              <a:solidFill>
                <a:prstClr val="black"/>
              </a:solidFill>
            </a:endParaRPr>
          </a:p>
        </p:txBody>
      </p:sp>
      <p:sp>
        <p:nvSpPr>
          <p:cNvPr id="7" name="Прямоугольник 6"/>
          <p:cNvSpPr/>
          <p:nvPr/>
        </p:nvSpPr>
        <p:spPr>
          <a:xfrm>
            <a:off x="279400" y="685801"/>
            <a:ext cx="5816600" cy="5016758"/>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5"/>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27.08.2021 N 896 «Об утверждении требований к деловой репутации единоличного </a:t>
            </a:r>
            <a:r>
              <a:rPr lang="ru-RU" sz="2000" dirty="0" smtClean="0">
                <a:solidFill>
                  <a:prstClr val="black"/>
                </a:solidFill>
              </a:rPr>
              <a:t>исп. </a:t>
            </a:r>
            <a:r>
              <a:rPr lang="ru-RU" sz="2000" dirty="0">
                <a:solidFill>
                  <a:prstClr val="black"/>
                </a:solidFill>
              </a:rPr>
              <a:t>органа или членов коллегиального </a:t>
            </a:r>
            <a:r>
              <a:rPr lang="ru-RU" sz="2000" dirty="0" smtClean="0">
                <a:solidFill>
                  <a:prstClr val="black"/>
                </a:solidFill>
              </a:rPr>
              <a:t>исп. </a:t>
            </a:r>
            <a:r>
              <a:rPr lang="ru-RU" sz="2000" dirty="0">
                <a:solidFill>
                  <a:prstClr val="black"/>
                </a:solidFill>
              </a:rPr>
              <a:t>органа </a:t>
            </a:r>
            <a:r>
              <a:rPr lang="ru-RU" sz="2000" dirty="0" err="1" smtClean="0">
                <a:solidFill>
                  <a:prstClr val="black"/>
                </a:solidFill>
              </a:rPr>
              <a:t>орг-ии</a:t>
            </a:r>
            <a:r>
              <a:rPr lang="ru-RU" sz="2000" dirty="0">
                <a:solidFill>
                  <a:prstClr val="black"/>
                </a:solidFill>
              </a:rPr>
              <a:t>, владеющей </a:t>
            </a:r>
            <a:r>
              <a:rPr lang="ru-RU" sz="2000" dirty="0" smtClean="0">
                <a:solidFill>
                  <a:prstClr val="black"/>
                </a:solidFill>
              </a:rPr>
              <a:t>инф. </a:t>
            </a:r>
            <a:r>
              <a:rPr lang="ru-RU" sz="2000" dirty="0">
                <a:solidFill>
                  <a:prstClr val="black"/>
                </a:solidFill>
              </a:rPr>
              <a:t>системой, обеспечивающей </a:t>
            </a:r>
            <a:r>
              <a:rPr lang="ru-RU" sz="2000" dirty="0" err="1" smtClean="0">
                <a:solidFill>
                  <a:prstClr val="black"/>
                </a:solidFill>
              </a:rPr>
              <a:t>идент</a:t>
            </a:r>
            <a:r>
              <a:rPr lang="ru-RU" sz="2000" dirty="0" smtClean="0">
                <a:solidFill>
                  <a:prstClr val="black"/>
                </a:solidFill>
              </a:rPr>
              <a:t>-ю </a:t>
            </a:r>
            <a:r>
              <a:rPr lang="ru-RU" sz="2000" dirty="0">
                <a:solidFill>
                  <a:prstClr val="black"/>
                </a:solidFill>
              </a:rPr>
              <a:t>и (или) </a:t>
            </a:r>
            <a:r>
              <a:rPr lang="ru-RU" sz="2000" dirty="0" err="1" smtClean="0">
                <a:solidFill>
                  <a:prstClr val="black"/>
                </a:solidFill>
              </a:rPr>
              <a:t>аутент</a:t>
            </a:r>
            <a:r>
              <a:rPr lang="ru-RU" sz="2000" dirty="0" smtClean="0">
                <a:solidFill>
                  <a:prstClr val="black"/>
                </a:solidFill>
              </a:rPr>
              <a:t>-ю </a:t>
            </a:r>
            <a:r>
              <a:rPr lang="ru-RU" sz="2000" dirty="0">
                <a:solidFill>
                  <a:prstClr val="black"/>
                </a:solidFill>
              </a:rPr>
              <a:t>с </a:t>
            </a:r>
            <a:r>
              <a:rPr lang="ru-RU" sz="2000" dirty="0" err="1" smtClean="0">
                <a:solidFill>
                  <a:prstClr val="black"/>
                </a:solidFill>
              </a:rPr>
              <a:t>исп</a:t>
            </a:r>
            <a:r>
              <a:rPr lang="ru-RU" sz="2000" dirty="0" smtClean="0">
                <a:solidFill>
                  <a:prstClr val="black"/>
                </a:solidFill>
              </a:rPr>
              <a:t>-ем </a:t>
            </a:r>
            <a:r>
              <a:rPr lang="ru-RU" sz="2000" dirty="0" err="1" smtClean="0">
                <a:solidFill>
                  <a:prstClr val="black"/>
                </a:solidFill>
              </a:rPr>
              <a:t>биом.ПД</a:t>
            </a:r>
            <a:r>
              <a:rPr lang="ru-RU" sz="2000" dirty="0" smtClean="0">
                <a:solidFill>
                  <a:prstClr val="black"/>
                </a:solidFill>
              </a:rPr>
              <a:t> физ. </a:t>
            </a:r>
            <a:r>
              <a:rPr lang="ru-RU" sz="2000" dirty="0">
                <a:solidFill>
                  <a:prstClr val="black"/>
                </a:solidFill>
              </a:rPr>
              <a:t>лиц, и (или) оказывающей услуги по </a:t>
            </a:r>
            <a:r>
              <a:rPr lang="ru-RU" sz="2000" dirty="0" err="1" smtClean="0">
                <a:solidFill>
                  <a:prstClr val="black"/>
                </a:solidFill>
              </a:rPr>
              <a:t>идент</a:t>
            </a:r>
            <a:r>
              <a:rPr lang="ru-RU" sz="2000" dirty="0" smtClean="0">
                <a:solidFill>
                  <a:prstClr val="black"/>
                </a:solidFill>
              </a:rPr>
              <a:t>-и </a:t>
            </a:r>
            <a:r>
              <a:rPr lang="ru-RU" sz="2000" dirty="0">
                <a:solidFill>
                  <a:prstClr val="black"/>
                </a:solidFill>
              </a:rPr>
              <a:t>и (или) </a:t>
            </a:r>
            <a:r>
              <a:rPr lang="ru-RU" sz="2000" dirty="0" err="1" smtClean="0">
                <a:solidFill>
                  <a:prstClr val="black"/>
                </a:solidFill>
              </a:rPr>
              <a:t>аутент</a:t>
            </a:r>
            <a:r>
              <a:rPr lang="ru-RU" sz="2000" dirty="0" smtClean="0">
                <a:solidFill>
                  <a:prstClr val="black"/>
                </a:solidFill>
              </a:rPr>
              <a:t>-и </a:t>
            </a:r>
            <a:r>
              <a:rPr lang="ru-RU" sz="2000" dirty="0">
                <a:solidFill>
                  <a:prstClr val="black"/>
                </a:solidFill>
              </a:rPr>
              <a:t>с </a:t>
            </a:r>
            <a:r>
              <a:rPr lang="ru-RU" sz="2000" dirty="0" err="1" smtClean="0">
                <a:solidFill>
                  <a:prstClr val="black"/>
                </a:solidFill>
              </a:rPr>
              <a:t>исп</a:t>
            </a:r>
            <a:r>
              <a:rPr lang="ru-RU" sz="2000" dirty="0" smtClean="0">
                <a:solidFill>
                  <a:prstClr val="black"/>
                </a:solidFill>
              </a:rPr>
              <a:t>-ем </a:t>
            </a:r>
            <a:r>
              <a:rPr lang="ru-RU" sz="2000" dirty="0" err="1" smtClean="0">
                <a:solidFill>
                  <a:prstClr val="black"/>
                </a:solidFill>
              </a:rPr>
              <a:t>биом.ПД</a:t>
            </a:r>
            <a:r>
              <a:rPr lang="ru-RU" sz="2000" dirty="0" smtClean="0">
                <a:solidFill>
                  <a:prstClr val="black"/>
                </a:solidFill>
              </a:rPr>
              <a:t> физ. </a:t>
            </a:r>
            <a:r>
              <a:rPr lang="ru-RU" sz="2000" dirty="0">
                <a:solidFill>
                  <a:prstClr val="black"/>
                </a:solidFill>
              </a:rPr>
              <a:t>лиц» (</a:t>
            </a:r>
            <a:r>
              <a:rPr lang="ru-RU" sz="2000" dirty="0" err="1" smtClean="0">
                <a:solidFill>
                  <a:prstClr val="black"/>
                </a:solidFill>
              </a:rPr>
              <a:t>Зарег.в</a:t>
            </a:r>
            <a:r>
              <a:rPr lang="ru-RU" sz="2000" dirty="0" smtClean="0">
                <a:solidFill>
                  <a:prstClr val="black"/>
                </a:solidFill>
              </a:rPr>
              <a:t> </a:t>
            </a:r>
            <a:r>
              <a:rPr lang="ru-RU" sz="2000" dirty="0">
                <a:solidFill>
                  <a:prstClr val="black"/>
                </a:solidFill>
              </a:rPr>
              <a:t>Минюсте России 17.09.2021 N 65045) </a:t>
            </a:r>
          </a:p>
          <a:p>
            <a:pPr marL="342900" indent="-342900">
              <a:buFont typeface="+mj-lt"/>
              <a:buAutoNum type="arabicPeriod" startAt="25"/>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18.08.2021 N 856 «О порядке формирования, актуализации классификатора полномочий и обеспечения доступа к нему»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08.10.2021 N 65350</a:t>
            </a:r>
            <a:r>
              <a:rPr lang="ru-RU" sz="2000" dirty="0" smtClean="0">
                <a:solidFill>
                  <a:prstClr val="black"/>
                </a:solidFill>
              </a:rPr>
              <a:t>)</a:t>
            </a:r>
            <a:endParaRPr lang="ru-RU" sz="2000" dirty="0">
              <a:solidFill>
                <a:prstClr val="black"/>
              </a:solidFill>
            </a:endParaRPr>
          </a:p>
        </p:txBody>
      </p:sp>
      <p:sp>
        <p:nvSpPr>
          <p:cNvPr id="8" name="Прямоугольник 7"/>
          <p:cNvSpPr/>
          <p:nvPr/>
        </p:nvSpPr>
        <p:spPr>
          <a:xfrm>
            <a:off x="6604000" y="685801"/>
            <a:ext cx="5130800" cy="3847207"/>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7"/>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18.08.2021 N 857 «Об утверждении единых требований к формам доверенностей, необходимых для использования </a:t>
            </a:r>
            <a:r>
              <a:rPr lang="ru-RU" sz="2000" dirty="0" err="1" smtClean="0">
                <a:solidFill>
                  <a:prstClr val="black"/>
                </a:solidFill>
              </a:rPr>
              <a:t>квал</a:t>
            </a:r>
            <a:r>
              <a:rPr lang="ru-RU" sz="2000" dirty="0" smtClean="0">
                <a:solidFill>
                  <a:prstClr val="black"/>
                </a:solidFill>
              </a:rPr>
              <a:t>. ЭП»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08.10.2021 N 65353</a:t>
            </a:r>
            <a:r>
              <a:rPr lang="ru-RU" sz="2000" dirty="0" smtClean="0">
                <a:solidFill>
                  <a:prstClr val="black"/>
                </a:solidFill>
              </a:rPr>
              <a:t>)</a:t>
            </a:r>
            <a:endParaRPr lang="ru-RU" sz="2000" dirty="0">
              <a:solidFill>
                <a:prstClr val="black"/>
              </a:solidFill>
            </a:endParaRPr>
          </a:p>
          <a:p>
            <a:pPr marL="342900" indent="-342900">
              <a:buFont typeface="+mj-lt"/>
              <a:buAutoNum type="arabicPeriod" startAt="27"/>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18.08.2021 N 858 «Об утверждении единых требований к машиночитаемым формам документов о полномочиях»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08.10.2021 N 65351</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2037279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Электронная </a:t>
            </a:r>
            <a:r>
              <a:rPr lang="ru-RU" sz="3600" b="1" dirty="0" smtClean="0">
                <a:solidFill>
                  <a:srgbClr val="0070C0"/>
                </a:solidFill>
              </a:rPr>
              <a:t>подпись…</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26</a:t>
            </a:fld>
            <a:endParaRPr dirty="0">
              <a:solidFill>
                <a:prstClr val="black"/>
              </a:solidFill>
            </a:endParaRPr>
          </a:p>
        </p:txBody>
      </p:sp>
      <p:sp>
        <p:nvSpPr>
          <p:cNvPr id="8" name="Прямоугольник 7"/>
          <p:cNvSpPr/>
          <p:nvPr/>
        </p:nvSpPr>
        <p:spPr>
          <a:xfrm>
            <a:off x="1219200" y="914404"/>
            <a:ext cx="9448800" cy="4401205"/>
          </a:xfrm>
          <a:prstGeom prst="rect">
            <a:avLst/>
          </a:prstGeom>
          <a:solidFill>
            <a:schemeClr val="accent3">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9"/>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02.11.2021 N 1134 «Об </a:t>
            </a:r>
            <a:r>
              <a:rPr lang="ru-RU" sz="2000" dirty="0" smtClean="0">
                <a:solidFill>
                  <a:prstClr val="black"/>
                </a:solidFill>
              </a:rPr>
              <a:t>утв. </a:t>
            </a:r>
            <a:r>
              <a:rPr lang="ru-RU" sz="2000" dirty="0">
                <a:solidFill>
                  <a:prstClr val="black"/>
                </a:solidFill>
              </a:rPr>
              <a:t>Порядка передачи реестров выданных аккредитованными </a:t>
            </a:r>
            <a:r>
              <a:rPr lang="ru-RU" sz="2000" dirty="0" smtClean="0">
                <a:solidFill>
                  <a:prstClr val="black"/>
                </a:solidFill>
              </a:rPr>
              <a:t>УЦ </a:t>
            </a:r>
            <a:r>
              <a:rPr lang="ru-RU" sz="2000" dirty="0" err="1" smtClean="0">
                <a:solidFill>
                  <a:prstClr val="black"/>
                </a:solidFill>
              </a:rPr>
              <a:t>квал</a:t>
            </a:r>
            <a:r>
              <a:rPr lang="ru-RU" sz="2000" dirty="0" smtClean="0">
                <a:solidFill>
                  <a:prstClr val="black"/>
                </a:solidFill>
              </a:rPr>
              <a:t>. </a:t>
            </a:r>
            <a:r>
              <a:rPr lang="ru-RU" sz="2000" dirty="0">
                <a:solidFill>
                  <a:prstClr val="black"/>
                </a:solidFill>
              </a:rPr>
              <a:t>сертификатов ключей проверки </a:t>
            </a:r>
            <a:r>
              <a:rPr lang="ru-RU" sz="2000" dirty="0" smtClean="0">
                <a:solidFill>
                  <a:prstClr val="black"/>
                </a:solidFill>
              </a:rPr>
              <a:t>ЭП </a:t>
            </a:r>
            <a:r>
              <a:rPr lang="ru-RU" sz="2000" dirty="0">
                <a:solidFill>
                  <a:prstClr val="black"/>
                </a:solidFill>
              </a:rPr>
              <a:t>и иной </a:t>
            </a:r>
            <a:r>
              <a:rPr lang="ru-RU" sz="2000" dirty="0" smtClean="0">
                <a:solidFill>
                  <a:prstClr val="black"/>
                </a:solidFill>
              </a:rPr>
              <a:t>инф-и </a:t>
            </a:r>
            <a:r>
              <a:rPr lang="ru-RU" sz="2000" dirty="0">
                <a:solidFill>
                  <a:prstClr val="black"/>
                </a:solidFill>
              </a:rPr>
              <a:t>в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орган </a:t>
            </a:r>
            <a:r>
              <a:rPr lang="ru-RU" sz="2000" dirty="0" smtClean="0">
                <a:solidFill>
                  <a:prstClr val="black"/>
                </a:solidFill>
              </a:rPr>
              <a:t>исп. </a:t>
            </a:r>
            <a:r>
              <a:rPr lang="ru-RU" sz="2000" dirty="0">
                <a:solidFill>
                  <a:prstClr val="black"/>
                </a:solidFill>
              </a:rPr>
              <a:t>власти, уполномоченный в сфере использования </a:t>
            </a:r>
            <a:r>
              <a:rPr lang="ru-RU" sz="2000" dirty="0" smtClean="0">
                <a:solidFill>
                  <a:prstClr val="black"/>
                </a:solidFill>
              </a:rPr>
              <a:t>ЭП, </a:t>
            </a:r>
            <a:r>
              <a:rPr lang="ru-RU" sz="2000" dirty="0">
                <a:solidFill>
                  <a:prstClr val="black"/>
                </a:solidFill>
              </a:rPr>
              <a:t>в случае прекращения деятельности аккредитованного </a:t>
            </a:r>
            <a:r>
              <a:rPr lang="ru-RU" sz="2000" dirty="0" smtClean="0">
                <a:solidFill>
                  <a:prstClr val="black"/>
                </a:solidFill>
              </a:rPr>
              <a:t>УЦ»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30.11.2021 N 66141</a:t>
            </a:r>
            <a:r>
              <a:rPr lang="ru-RU" sz="2000" dirty="0" smtClean="0">
                <a:solidFill>
                  <a:prstClr val="black"/>
                </a:solidFill>
              </a:rPr>
              <a:t>)</a:t>
            </a:r>
          </a:p>
          <a:p>
            <a:pPr marL="342900" indent="-342900">
              <a:buFont typeface="+mj-lt"/>
              <a:buAutoNum type="arabicPeriod" startAt="29"/>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08.11.2021 N 1138 «Об утверждении Порядка формирования и ведения реестров выданных аккредитованными </a:t>
            </a:r>
            <a:r>
              <a:rPr lang="ru-RU" sz="2000" dirty="0" smtClean="0">
                <a:solidFill>
                  <a:prstClr val="black"/>
                </a:solidFill>
              </a:rPr>
              <a:t>УЦ </a:t>
            </a:r>
            <a:r>
              <a:rPr lang="ru-RU" sz="2000" dirty="0">
                <a:solidFill>
                  <a:prstClr val="black"/>
                </a:solidFill>
              </a:rPr>
              <a:t>квалифицированных сертификатов ключей проверки </a:t>
            </a:r>
            <a:r>
              <a:rPr lang="ru-RU" sz="2000" dirty="0" smtClean="0">
                <a:solidFill>
                  <a:prstClr val="black"/>
                </a:solidFill>
              </a:rPr>
              <a:t>ЭП, </a:t>
            </a:r>
            <a:r>
              <a:rPr lang="ru-RU" sz="2000" dirty="0">
                <a:solidFill>
                  <a:prstClr val="black"/>
                </a:solidFill>
              </a:rPr>
              <a:t>а также предоставления информации из таких реестров, включая требования к формату предоставления такой информации»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30.11.2021 </a:t>
            </a:r>
            <a:r>
              <a:rPr lang="ru-RU" sz="2000" dirty="0">
                <a:solidFill>
                  <a:prstClr val="black"/>
                </a:solidFill>
              </a:rPr>
              <a:t>N 66117) </a:t>
            </a:r>
          </a:p>
          <a:p>
            <a:pPr marL="342900" indent="-342900">
              <a:buFont typeface="+mj-lt"/>
              <a:buAutoNum type="arabicPeriod" startAt="29"/>
            </a:pPr>
            <a:r>
              <a:rPr lang="ru-RU" sz="2000" dirty="0">
                <a:solidFill>
                  <a:prstClr val="black"/>
                </a:solidFill>
              </a:rPr>
              <a:t>Письмо Федеральной налоговой службы от 3 июня 2022 г. N ЕА-3-26/5811@ О применении доверенности, совершённой в электронной форме и подписанной усиленной квалифицированной </a:t>
            </a:r>
            <a:r>
              <a:rPr lang="ru-RU" sz="2000" dirty="0" smtClean="0">
                <a:solidFill>
                  <a:prstClr val="black"/>
                </a:solidFill>
              </a:rPr>
              <a:t>ЭП </a:t>
            </a:r>
            <a:r>
              <a:rPr lang="ru-RU" sz="2000" dirty="0">
                <a:solidFill>
                  <a:prstClr val="black"/>
                </a:solidFill>
              </a:rPr>
              <a:t>доверителя</a:t>
            </a:r>
          </a:p>
        </p:txBody>
      </p:sp>
    </p:spTree>
    <p:extLst>
      <p:ext uri="{BB962C8B-B14F-4D97-AF65-F5344CB8AC3E}">
        <p14:creationId xmlns:p14="http://schemas.microsoft.com/office/powerpoint/2010/main" val="219560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Государственная тайна</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27</a:t>
            </a:fld>
            <a:endParaRPr dirty="0">
              <a:solidFill>
                <a:prstClr val="black"/>
              </a:solidFill>
            </a:endParaRPr>
          </a:p>
        </p:txBody>
      </p:sp>
      <p:sp>
        <p:nvSpPr>
          <p:cNvPr id="8" name="Прямоугольник 7"/>
          <p:cNvSpPr/>
          <p:nvPr/>
        </p:nvSpPr>
        <p:spPr>
          <a:xfrm>
            <a:off x="406400" y="685804"/>
            <a:ext cx="5588000" cy="4185761"/>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dirty="0">
                <a:solidFill>
                  <a:prstClr val="black"/>
                </a:solidFill>
              </a:rPr>
              <a:t>Закон РФ от 21.07.1993 N 5485-1 «О государственной тайне»</a:t>
            </a:r>
          </a:p>
          <a:p>
            <a:pPr marL="342900" indent="-342900">
              <a:buFont typeface="+mj-lt"/>
              <a:buAutoNum type="arabicPeriod"/>
            </a:pPr>
            <a:r>
              <a:rPr lang="ru-RU" dirty="0">
                <a:solidFill>
                  <a:prstClr val="black"/>
                </a:solidFill>
              </a:rPr>
              <a:t>N </a:t>
            </a:r>
            <a:r>
              <a:rPr lang="ru-RU" dirty="0" smtClean="0">
                <a:solidFill>
                  <a:prstClr val="black"/>
                </a:solidFill>
              </a:rPr>
              <a:t>61-ФЗ </a:t>
            </a:r>
            <a:r>
              <a:rPr lang="ru-RU" dirty="0">
                <a:solidFill>
                  <a:prstClr val="black"/>
                </a:solidFill>
              </a:rPr>
              <a:t>«Об обороне» от 31.05.1996 </a:t>
            </a:r>
            <a:r>
              <a:rPr lang="ru-RU" sz="1600" dirty="0" smtClean="0">
                <a:solidFill>
                  <a:srgbClr val="FF0000"/>
                </a:solidFill>
              </a:rPr>
              <a:t>Комментарий</a:t>
            </a:r>
            <a:r>
              <a:rPr lang="ru-RU" sz="1600" dirty="0">
                <a:solidFill>
                  <a:prstClr val="black"/>
                </a:solidFill>
              </a:rPr>
              <a:t>. Раздел 3.1 настоящего закона вводит понятие «Служебная тайна в области обороны».</a:t>
            </a:r>
          </a:p>
          <a:p>
            <a:pPr marL="342900" indent="-342900">
              <a:buFont typeface="+mj-lt"/>
              <a:buAutoNum type="arabicPeriod"/>
            </a:pPr>
            <a:r>
              <a:rPr lang="ru-RU" dirty="0" smtClean="0">
                <a:solidFill>
                  <a:prstClr val="black"/>
                </a:solidFill>
              </a:rPr>
              <a:t>ПП </a:t>
            </a:r>
            <a:r>
              <a:rPr lang="ru-RU" dirty="0">
                <a:solidFill>
                  <a:prstClr val="black"/>
                </a:solidFill>
              </a:rPr>
              <a:t>РФ от 15.04.1995 N 333 «О лицензировании деятельности предприятий, учреждений и организаций по проведению работ, связанных с использованием сведений, составляющих </a:t>
            </a:r>
            <a:r>
              <a:rPr lang="ru-RU" dirty="0" smtClean="0">
                <a:solidFill>
                  <a:prstClr val="black"/>
                </a:solidFill>
              </a:rPr>
              <a:t>ГТ, </a:t>
            </a:r>
            <a:r>
              <a:rPr lang="ru-RU" dirty="0">
                <a:solidFill>
                  <a:prstClr val="black"/>
                </a:solidFill>
              </a:rPr>
              <a:t>созданием </a:t>
            </a:r>
            <a:r>
              <a:rPr lang="ru-RU" dirty="0" smtClean="0">
                <a:solidFill>
                  <a:prstClr val="black"/>
                </a:solidFill>
              </a:rPr>
              <a:t>СЗИ, </a:t>
            </a:r>
            <a:r>
              <a:rPr lang="ru-RU" dirty="0">
                <a:solidFill>
                  <a:prstClr val="black"/>
                </a:solidFill>
              </a:rPr>
              <a:t>а также с осуществлением мероприятий и (или) оказанием услуг по защите </a:t>
            </a:r>
            <a:r>
              <a:rPr lang="ru-RU" dirty="0" smtClean="0">
                <a:solidFill>
                  <a:prstClr val="black"/>
                </a:solidFill>
              </a:rPr>
              <a:t>ГТ»</a:t>
            </a:r>
            <a:endParaRPr lang="ru-RU" dirty="0">
              <a:solidFill>
                <a:prstClr val="black"/>
              </a:solidFill>
            </a:endParaRPr>
          </a:p>
          <a:p>
            <a:pPr marL="342900" indent="-342900">
              <a:buFont typeface="+mj-lt"/>
              <a:buAutoNum type="arabicPeriod"/>
            </a:pPr>
            <a:r>
              <a:rPr lang="ru-RU" dirty="0" smtClean="0">
                <a:solidFill>
                  <a:prstClr val="black"/>
                </a:solidFill>
              </a:rPr>
              <a:t>ПП </a:t>
            </a:r>
            <a:r>
              <a:rPr lang="ru-RU" dirty="0">
                <a:solidFill>
                  <a:prstClr val="black"/>
                </a:solidFill>
              </a:rPr>
              <a:t>РФ от 04.09.1995 N 870 «Об утверждении Правил отнесения сведений, составляющих </a:t>
            </a:r>
            <a:r>
              <a:rPr lang="ru-RU" dirty="0" smtClean="0">
                <a:solidFill>
                  <a:prstClr val="black"/>
                </a:solidFill>
              </a:rPr>
              <a:t>ГТ, </a:t>
            </a:r>
            <a:r>
              <a:rPr lang="ru-RU" dirty="0">
                <a:solidFill>
                  <a:prstClr val="black"/>
                </a:solidFill>
              </a:rPr>
              <a:t>к различным степеням </a:t>
            </a:r>
            <a:r>
              <a:rPr lang="ru-RU" dirty="0" smtClean="0">
                <a:solidFill>
                  <a:prstClr val="black"/>
                </a:solidFill>
              </a:rPr>
              <a:t>секретности»</a:t>
            </a:r>
          </a:p>
        </p:txBody>
      </p:sp>
      <p:sp>
        <p:nvSpPr>
          <p:cNvPr id="7" name="Прямоугольник 6"/>
          <p:cNvSpPr/>
          <p:nvPr/>
        </p:nvSpPr>
        <p:spPr>
          <a:xfrm>
            <a:off x="6361428" y="695325"/>
            <a:ext cx="5588000" cy="4247317"/>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r>
              <a:rPr lang="ru-RU" dirty="0" smtClean="0">
                <a:solidFill>
                  <a:prstClr val="black"/>
                </a:solidFill>
              </a:rPr>
              <a:t>Указ </a:t>
            </a:r>
            <a:r>
              <a:rPr lang="ru-RU" dirty="0">
                <a:solidFill>
                  <a:prstClr val="black"/>
                </a:solidFill>
              </a:rPr>
              <a:t>Президента РФ от 30.11.1995 N 1203 «Об утверждении Перечня сведений, отнесенных к </a:t>
            </a:r>
            <a:r>
              <a:rPr lang="ru-RU" dirty="0" smtClean="0">
                <a:solidFill>
                  <a:prstClr val="black"/>
                </a:solidFill>
              </a:rPr>
              <a:t>ГТ»</a:t>
            </a:r>
            <a:endParaRPr lang="ru-RU" dirty="0">
              <a:solidFill>
                <a:prstClr val="black"/>
              </a:solidFill>
            </a:endParaRPr>
          </a:p>
          <a:p>
            <a:pPr marL="342900" indent="-342900">
              <a:buFont typeface="+mj-lt"/>
              <a:buAutoNum type="arabicPeriod" startAt="5"/>
            </a:pPr>
            <a:r>
              <a:rPr lang="ru-RU" dirty="0" smtClean="0">
                <a:solidFill>
                  <a:prstClr val="black"/>
                </a:solidFill>
              </a:rPr>
              <a:t>ПП </a:t>
            </a:r>
            <a:r>
              <a:rPr lang="ru-RU" dirty="0">
                <a:solidFill>
                  <a:prstClr val="black"/>
                </a:solidFill>
              </a:rPr>
              <a:t>РФ от 06.02.2010 N 63 «Об утверждении Инструкции о порядке допуска должностных лиц и граждан </a:t>
            </a:r>
            <a:r>
              <a:rPr lang="ru-RU" dirty="0" smtClean="0">
                <a:solidFill>
                  <a:prstClr val="black"/>
                </a:solidFill>
              </a:rPr>
              <a:t>РФ к ГТ»</a:t>
            </a:r>
            <a:endParaRPr lang="ru-RU" dirty="0">
              <a:solidFill>
                <a:prstClr val="black"/>
              </a:solidFill>
            </a:endParaRPr>
          </a:p>
          <a:p>
            <a:pPr marL="342900" indent="-342900">
              <a:buFont typeface="+mj-lt"/>
              <a:buAutoNum type="arabicPeriod" startAt="5"/>
            </a:pPr>
            <a:r>
              <a:rPr lang="ru-RU" dirty="0" smtClean="0">
                <a:solidFill>
                  <a:prstClr val="black"/>
                </a:solidFill>
              </a:rPr>
              <a:t>Пр. </a:t>
            </a:r>
            <a:r>
              <a:rPr lang="ru-RU" dirty="0">
                <a:solidFill>
                  <a:prstClr val="black"/>
                </a:solidFill>
              </a:rPr>
              <a:t>ФСБ России от 28.09.2021 N 379 «Об утверждении Перечня сведений в области военной, военно-технической деятельности </a:t>
            </a:r>
            <a:r>
              <a:rPr lang="ru-RU" dirty="0" smtClean="0">
                <a:solidFill>
                  <a:prstClr val="black"/>
                </a:solidFill>
              </a:rPr>
              <a:t>РФ, </a:t>
            </a:r>
            <a:r>
              <a:rPr lang="ru-RU" dirty="0">
                <a:solidFill>
                  <a:prstClr val="black"/>
                </a:solidFill>
              </a:rPr>
              <a:t>которые при их получении иностранным государством, его государственными органами, международной или иностранной </a:t>
            </a:r>
            <a:r>
              <a:rPr lang="ru-RU" dirty="0" err="1" smtClean="0">
                <a:solidFill>
                  <a:prstClr val="black"/>
                </a:solidFill>
              </a:rPr>
              <a:t>орг</a:t>
            </a:r>
            <a:r>
              <a:rPr lang="ru-RU" dirty="0" smtClean="0">
                <a:solidFill>
                  <a:prstClr val="black"/>
                </a:solidFill>
              </a:rPr>
              <a:t>-ей</a:t>
            </a:r>
            <a:r>
              <a:rPr lang="ru-RU" dirty="0">
                <a:solidFill>
                  <a:prstClr val="black"/>
                </a:solidFill>
              </a:rPr>
              <a:t>, иностранными гражданами или лицами без гражданства могут быть использованы против безопасности </a:t>
            </a:r>
            <a:r>
              <a:rPr lang="ru-RU" dirty="0" smtClean="0">
                <a:solidFill>
                  <a:prstClr val="black"/>
                </a:solidFill>
              </a:rPr>
              <a:t>РФ».	</a:t>
            </a:r>
            <a:endParaRPr lang="ru-RU" dirty="0">
              <a:solidFill>
                <a:prstClr val="black"/>
              </a:solidFill>
            </a:endParaRPr>
          </a:p>
        </p:txBody>
      </p:sp>
    </p:spTree>
    <p:extLst>
      <p:ext uri="{BB962C8B-B14F-4D97-AF65-F5344CB8AC3E}">
        <p14:creationId xmlns:p14="http://schemas.microsoft.com/office/powerpoint/2010/main" val="3932968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1"/>
            <a:ext cx="55880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Служебная тайна</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28</a:t>
            </a:fld>
            <a:endParaRPr dirty="0">
              <a:solidFill>
                <a:prstClr val="black"/>
              </a:solidFill>
            </a:endParaRPr>
          </a:p>
        </p:txBody>
      </p:sp>
      <p:sp>
        <p:nvSpPr>
          <p:cNvPr id="8" name="Прямоугольник 7"/>
          <p:cNvSpPr/>
          <p:nvPr/>
        </p:nvSpPr>
        <p:spPr>
          <a:xfrm>
            <a:off x="406400" y="1013083"/>
            <a:ext cx="5588000" cy="3693319"/>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dirty="0" smtClean="0">
                <a:solidFill>
                  <a:prstClr val="black"/>
                </a:solidFill>
              </a:rPr>
              <a:t>ПП </a:t>
            </a:r>
            <a:r>
              <a:rPr lang="ru-RU" dirty="0">
                <a:solidFill>
                  <a:prstClr val="black"/>
                </a:solidFill>
              </a:rPr>
              <a:t>РФ от 03.11.1994 N 1233 «Об утверждении Положения о порядке обращения со служебной информацией ограниченного распространения в федеральных органах </a:t>
            </a:r>
            <a:r>
              <a:rPr lang="ru-RU" dirty="0" err="1" smtClean="0">
                <a:solidFill>
                  <a:prstClr val="black"/>
                </a:solidFill>
              </a:rPr>
              <a:t>исп.власти</a:t>
            </a:r>
            <a:r>
              <a:rPr lang="ru-RU" dirty="0">
                <a:solidFill>
                  <a:prstClr val="black"/>
                </a:solidFill>
              </a:rPr>
              <a:t>, уполномоченном органе управления использованием атомной энергии и уполномоченном органе по космической </a:t>
            </a:r>
            <a:r>
              <a:rPr lang="ru-RU" dirty="0" smtClean="0">
                <a:solidFill>
                  <a:prstClr val="black"/>
                </a:solidFill>
              </a:rPr>
              <a:t>деятельности»</a:t>
            </a:r>
            <a:endParaRPr lang="ru-RU" dirty="0">
              <a:solidFill>
                <a:prstClr val="black"/>
              </a:solidFill>
            </a:endParaRPr>
          </a:p>
          <a:p>
            <a:pPr marL="342900" indent="-342900">
              <a:buFont typeface="+mj-lt"/>
              <a:buAutoNum type="arabicPeriod"/>
            </a:pPr>
            <a:r>
              <a:rPr lang="ru-RU" dirty="0" smtClean="0">
                <a:solidFill>
                  <a:prstClr val="black"/>
                </a:solidFill>
              </a:rPr>
              <a:t>Пр. </a:t>
            </a:r>
            <a:r>
              <a:rPr lang="ru-RU" dirty="0">
                <a:solidFill>
                  <a:prstClr val="black"/>
                </a:solidFill>
              </a:rPr>
              <a:t>Министра обороны РФ от 17.01.2022 N 22 «Об утверждении Перечня сведений </a:t>
            </a:r>
            <a:r>
              <a:rPr lang="ru-RU" dirty="0" smtClean="0">
                <a:solidFill>
                  <a:prstClr val="black"/>
                </a:solidFill>
              </a:rPr>
              <a:t>ВС РФ, </a:t>
            </a:r>
            <a:r>
              <a:rPr lang="ru-RU" dirty="0">
                <a:solidFill>
                  <a:prstClr val="black"/>
                </a:solidFill>
              </a:rPr>
              <a:t>подлежащих отнесению к служебной тайне в области обороны» (</a:t>
            </a:r>
            <a:r>
              <a:rPr lang="ru-RU" dirty="0" err="1" smtClean="0">
                <a:solidFill>
                  <a:prstClr val="black"/>
                </a:solidFill>
              </a:rPr>
              <a:t>Зарег</a:t>
            </a:r>
            <a:r>
              <a:rPr lang="ru-RU" dirty="0" smtClean="0">
                <a:solidFill>
                  <a:prstClr val="black"/>
                </a:solidFill>
              </a:rPr>
              <a:t>. в </a:t>
            </a:r>
            <a:r>
              <a:rPr lang="ru-RU" dirty="0">
                <a:solidFill>
                  <a:prstClr val="black"/>
                </a:solidFill>
              </a:rPr>
              <a:t>Минюсте России 28.02.2022 N 67528</a:t>
            </a:r>
            <a:r>
              <a:rPr lang="ru-RU" dirty="0" smtClean="0">
                <a:solidFill>
                  <a:prstClr val="black"/>
                </a:solidFill>
              </a:rPr>
              <a:t>)</a:t>
            </a:r>
          </a:p>
        </p:txBody>
      </p:sp>
      <p:sp>
        <p:nvSpPr>
          <p:cNvPr id="9" name="Прямоугольник 8"/>
          <p:cNvSpPr/>
          <p:nvPr/>
        </p:nvSpPr>
        <p:spPr>
          <a:xfrm>
            <a:off x="6374128" y="1219207"/>
            <a:ext cx="5588000" cy="646331"/>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smtClean="0">
                <a:solidFill>
                  <a:prstClr val="black"/>
                </a:solidFill>
              </a:rPr>
              <a:t>Федеральный </a:t>
            </a:r>
            <a:r>
              <a:rPr lang="ru-RU" dirty="0">
                <a:solidFill>
                  <a:prstClr val="black"/>
                </a:solidFill>
              </a:rPr>
              <a:t>закон от 29.07.2004 N 98-ФЗ «О коммерческой тайне»</a:t>
            </a:r>
          </a:p>
        </p:txBody>
      </p:sp>
      <p:sp>
        <p:nvSpPr>
          <p:cNvPr id="10" name="object 2"/>
          <p:cNvSpPr txBox="1">
            <a:spLocks/>
          </p:cNvSpPr>
          <p:nvPr/>
        </p:nvSpPr>
        <p:spPr>
          <a:xfrm>
            <a:off x="6348728" y="-9525"/>
            <a:ext cx="5588000" cy="567463"/>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spcBef>
                <a:spcPts val="105"/>
              </a:spcBef>
            </a:pPr>
            <a:r>
              <a:rPr lang="ru-RU" sz="3600" b="1" kern="0" dirty="0">
                <a:solidFill>
                  <a:srgbClr val="0070C0"/>
                </a:solidFill>
              </a:rPr>
              <a:t>Коммерческая </a:t>
            </a:r>
            <a:r>
              <a:rPr lang="ru-RU" sz="3600" b="1" kern="0" dirty="0" smtClean="0">
                <a:solidFill>
                  <a:srgbClr val="0070C0"/>
                </a:solidFill>
              </a:rPr>
              <a:t>тайна</a:t>
            </a:r>
            <a:endParaRPr lang="ru-RU" sz="3600" b="1" kern="0" dirty="0">
              <a:solidFill>
                <a:srgbClr val="0070C0"/>
              </a:solidFill>
            </a:endParaRPr>
          </a:p>
        </p:txBody>
      </p:sp>
      <p:sp>
        <p:nvSpPr>
          <p:cNvPr id="11" name="Прямоугольник 10"/>
          <p:cNvSpPr/>
          <p:nvPr/>
        </p:nvSpPr>
        <p:spPr>
          <a:xfrm>
            <a:off x="6227660" y="4028836"/>
            <a:ext cx="5830145" cy="1477328"/>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smtClean="0">
                <a:solidFill>
                  <a:prstClr val="black"/>
                </a:solidFill>
              </a:rPr>
              <a:t>Федеральный </a:t>
            </a:r>
            <a:r>
              <a:rPr lang="ru-RU" dirty="0">
                <a:solidFill>
                  <a:prstClr val="black"/>
                </a:solidFill>
              </a:rPr>
              <a:t>закон от 02.12.1990 N 395-1 «О банках и банковской деятельности</a:t>
            </a:r>
            <a:r>
              <a:rPr lang="ru-RU" dirty="0" smtClean="0">
                <a:solidFill>
                  <a:prstClr val="black"/>
                </a:solidFill>
              </a:rPr>
              <a:t>»</a:t>
            </a:r>
          </a:p>
          <a:p>
            <a:endParaRPr lang="ru-RU" dirty="0">
              <a:solidFill>
                <a:prstClr val="black"/>
              </a:solidFill>
            </a:endParaRPr>
          </a:p>
          <a:p>
            <a:r>
              <a:rPr lang="ru-RU" dirty="0">
                <a:solidFill>
                  <a:srgbClr val="FF0000"/>
                </a:solidFill>
              </a:rPr>
              <a:t>Комментарий</a:t>
            </a:r>
            <a:r>
              <a:rPr lang="ru-RU" dirty="0">
                <a:solidFill>
                  <a:prstClr val="black"/>
                </a:solidFill>
              </a:rPr>
              <a:t>. Понятие банковской тайны также определено в ГК РФ.</a:t>
            </a:r>
          </a:p>
        </p:txBody>
      </p:sp>
      <p:sp>
        <p:nvSpPr>
          <p:cNvPr id="12" name="object 2"/>
          <p:cNvSpPr txBox="1">
            <a:spLocks/>
          </p:cNvSpPr>
          <p:nvPr/>
        </p:nvSpPr>
        <p:spPr>
          <a:xfrm>
            <a:off x="6265755" y="3275241"/>
            <a:ext cx="5588000" cy="567463"/>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spcBef>
                <a:spcPts val="105"/>
              </a:spcBef>
            </a:pPr>
            <a:r>
              <a:rPr lang="ru-RU" sz="3600" b="1" kern="0" dirty="0">
                <a:solidFill>
                  <a:srgbClr val="0070C0"/>
                </a:solidFill>
              </a:rPr>
              <a:t>Банковская  </a:t>
            </a:r>
            <a:r>
              <a:rPr lang="ru-RU" sz="3600" b="1" kern="0" dirty="0" smtClean="0">
                <a:solidFill>
                  <a:srgbClr val="0070C0"/>
                </a:solidFill>
              </a:rPr>
              <a:t>тайна</a:t>
            </a:r>
            <a:endParaRPr lang="ru-RU" sz="3600" b="1" kern="0" dirty="0">
              <a:solidFill>
                <a:srgbClr val="0070C0"/>
              </a:solidFill>
            </a:endParaRPr>
          </a:p>
        </p:txBody>
      </p:sp>
    </p:spTree>
    <p:extLst>
      <p:ext uri="{BB962C8B-B14F-4D97-AF65-F5344CB8AC3E}">
        <p14:creationId xmlns:p14="http://schemas.microsoft.com/office/powerpoint/2010/main" val="969825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1"/>
            <a:ext cx="8331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Инсайдерская информация</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29</a:t>
            </a:fld>
            <a:endParaRPr dirty="0">
              <a:solidFill>
                <a:prstClr val="black"/>
              </a:solidFill>
            </a:endParaRPr>
          </a:p>
        </p:txBody>
      </p:sp>
      <p:sp>
        <p:nvSpPr>
          <p:cNvPr id="8" name="Прямоугольник 7"/>
          <p:cNvSpPr/>
          <p:nvPr/>
        </p:nvSpPr>
        <p:spPr>
          <a:xfrm>
            <a:off x="406400" y="719175"/>
            <a:ext cx="6502400" cy="4478149"/>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N 224-ФЗ </a:t>
            </a:r>
            <a:r>
              <a:rPr lang="ru-RU" sz="2000" dirty="0" smtClean="0">
                <a:solidFill>
                  <a:prstClr val="black"/>
                </a:solidFill>
              </a:rPr>
              <a:t>от </a:t>
            </a:r>
            <a:r>
              <a:rPr lang="ru-RU" sz="2000" dirty="0">
                <a:solidFill>
                  <a:prstClr val="black"/>
                </a:solidFill>
              </a:rPr>
              <a:t>27.07.2010 </a:t>
            </a:r>
            <a:r>
              <a:rPr lang="ru-RU" sz="2000" dirty="0" smtClean="0">
                <a:solidFill>
                  <a:prstClr val="black"/>
                </a:solidFill>
              </a:rPr>
              <a:t>«</a:t>
            </a:r>
            <a:r>
              <a:rPr lang="ru-RU" sz="2000" dirty="0">
                <a:solidFill>
                  <a:prstClr val="black"/>
                </a:solidFill>
              </a:rPr>
              <a:t>О противодействии неправомерному использованию инсайдерской информации и манипулированию рынком и о внесении изменений в отдельные законодательные акты Российской Федерации»</a:t>
            </a:r>
          </a:p>
          <a:p>
            <a:pPr marL="342900" indent="-342900">
              <a:spcBef>
                <a:spcPts val="600"/>
              </a:spcBef>
              <a:buFont typeface="+mj-lt"/>
              <a:buAutoNum type="arabicPeriod"/>
            </a:pPr>
            <a:r>
              <a:rPr lang="ru-RU" sz="2000" dirty="0">
                <a:solidFill>
                  <a:prstClr val="black"/>
                </a:solidFill>
              </a:rPr>
              <a:t>Указание Банка России от 11.09.2014 N 3379-У «О перечне инсайдерской информации лиц, указанных в пунктах 1 — 4, 11 и 12 статьи 4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закона „О противодействии неправомерному использованию инсайдерской информации и манипулированию рынком и о внесении изменений в отдельные законодательные акты Российской Федерации“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15.10.2014 </a:t>
            </a:r>
            <a:r>
              <a:rPr lang="ru-RU" sz="2000" dirty="0">
                <a:solidFill>
                  <a:prstClr val="black"/>
                </a:solidFill>
              </a:rPr>
              <a:t>N 34325</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2181479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045" y="189198"/>
            <a:ext cx="11480800" cy="567463"/>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Законодательство </a:t>
            </a:r>
            <a:r>
              <a:rPr lang="ru-RU" sz="3600" b="1" dirty="0">
                <a:solidFill>
                  <a:srgbClr val="0070C0"/>
                </a:solidFill>
              </a:rPr>
              <a:t>РФ в </a:t>
            </a:r>
            <a:r>
              <a:rPr lang="ru-RU" sz="3600" b="1" dirty="0" smtClean="0">
                <a:solidFill>
                  <a:srgbClr val="0070C0"/>
                </a:solidFill>
              </a:rPr>
              <a:t>области</a:t>
            </a:r>
            <a:r>
              <a:rPr lang="en-US" sz="3600" b="1" dirty="0" smtClean="0">
                <a:solidFill>
                  <a:srgbClr val="0070C0"/>
                </a:solidFill>
              </a:rPr>
              <a:t> </a:t>
            </a:r>
            <a:r>
              <a:rPr lang="ru-RU" sz="3600" b="1" dirty="0" smtClean="0">
                <a:solidFill>
                  <a:srgbClr val="0070C0"/>
                </a:solidFill>
              </a:rPr>
              <a:t>ИБ …</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a:t>
            </a:fld>
            <a:endParaRPr dirty="0">
              <a:solidFill>
                <a:prstClr val="black"/>
              </a:solidFill>
            </a:endParaRPr>
          </a:p>
        </p:txBody>
      </p:sp>
      <p:sp>
        <p:nvSpPr>
          <p:cNvPr id="7" name="Прямоугольник 6"/>
          <p:cNvSpPr/>
          <p:nvPr/>
        </p:nvSpPr>
        <p:spPr>
          <a:xfrm>
            <a:off x="530341" y="1076327"/>
            <a:ext cx="5250503" cy="3970318"/>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1"/>
            </a:pPr>
            <a:r>
              <a:rPr lang="ru-RU" dirty="0" smtClean="0">
                <a:solidFill>
                  <a:prstClr val="black"/>
                </a:solidFill>
              </a:rPr>
              <a:t>Персональные </a:t>
            </a:r>
            <a:r>
              <a:rPr lang="ru-RU" dirty="0">
                <a:solidFill>
                  <a:prstClr val="black"/>
                </a:solidFill>
              </a:rPr>
              <a:t>данные. Примеры внутренних документов</a:t>
            </a:r>
          </a:p>
          <a:p>
            <a:pPr marL="342900" indent="-342900">
              <a:buFont typeface="+mj-lt"/>
              <a:buAutoNum type="arabicPeriod" startAt="41"/>
            </a:pPr>
            <a:r>
              <a:rPr lang="ru-RU" dirty="0">
                <a:solidFill>
                  <a:prstClr val="black"/>
                </a:solidFill>
              </a:rPr>
              <a:t>Национальная платежная система</a:t>
            </a:r>
          </a:p>
          <a:p>
            <a:pPr marL="342900" indent="-342900">
              <a:buFont typeface="+mj-lt"/>
              <a:buAutoNum type="arabicPeriod" startAt="41"/>
            </a:pPr>
            <a:r>
              <a:rPr lang="ru-RU" dirty="0">
                <a:solidFill>
                  <a:prstClr val="black"/>
                </a:solidFill>
              </a:rPr>
              <a:t>Банковская безопасность. Нормативно-правовые акты Банка России</a:t>
            </a:r>
          </a:p>
          <a:p>
            <a:pPr marL="342900" indent="-342900">
              <a:buFont typeface="+mj-lt"/>
              <a:buAutoNum type="arabicPeriod" startAt="41"/>
            </a:pPr>
            <a:r>
              <a:rPr lang="ru-RU" dirty="0">
                <a:solidFill>
                  <a:prstClr val="black"/>
                </a:solidFill>
              </a:rPr>
              <a:t>Банковская безопасность. Стандарты Банка России</a:t>
            </a:r>
          </a:p>
          <a:p>
            <a:pPr marL="342900" indent="-342900">
              <a:buFont typeface="+mj-lt"/>
              <a:buAutoNum type="arabicPeriod" startAt="41"/>
            </a:pPr>
            <a:r>
              <a:rPr lang="ru-RU" dirty="0">
                <a:solidFill>
                  <a:prstClr val="black"/>
                </a:solidFill>
              </a:rPr>
              <a:t>Банковская безопасность. ГОСТы по безопасности</a:t>
            </a:r>
          </a:p>
          <a:p>
            <a:pPr marL="342900" indent="-342900">
              <a:buFont typeface="+mj-lt"/>
              <a:buAutoNum type="arabicPeriod" startAt="41"/>
            </a:pPr>
            <a:r>
              <a:rPr lang="ru-RU" dirty="0">
                <a:solidFill>
                  <a:prstClr val="black"/>
                </a:solidFill>
              </a:rPr>
              <a:t>Банковская безопасность. Криптография</a:t>
            </a:r>
          </a:p>
          <a:p>
            <a:pPr marL="342900" indent="-342900">
              <a:buFont typeface="+mj-lt"/>
              <a:buAutoNum type="arabicPeriod" startAt="41"/>
            </a:pPr>
            <a:r>
              <a:rPr lang="ru-RU" dirty="0" err="1">
                <a:solidFill>
                  <a:prstClr val="black"/>
                </a:solidFill>
              </a:rPr>
              <a:t>Некредитные</a:t>
            </a:r>
            <a:r>
              <a:rPr lang="ru-RU" dirty="0">
                <a:solidFill>
                  <a:prstClr val="black"/>
                </a:solidFill>
              </a:rPr>
              <a:t> финансовые организации (НФО)</a:t>
            </a:r>
          </a:p>
          <a:p>
            <a:pPr marL="342900" indent="-342900">
              <a:buFont typeface="+mj-lt"/>
              <a:buAutoNum type="arabicPeriod" startAt="41"/>
            </a:pPr>
            <a:r>
              <a:rPr lang="ru-RU" dirty="0">
                <a:solidFill>
                  <a:prstClr val="black"/>
                </a:solidFill>
              </a:rPr>
              <a:t>Международные требования по безопасности платежных </a:t>
            </a:r>
            <a:r>
              <a:rPr lang="ru-RU" dirty="0" smtClean="0">
                <a:solidFill>
                  <a:prstClr val="black"/>
                </a:solidFill>
              </a:rPr>
              <a:t>карт</a:t>
            </a:r>
            <a:endParaRPr lang="ru-RU" dirty="0">
              <a:solidFill>
                <a:prstClr val="black"/>
              </a:solidFill>
            </a:endParaRPr>
          </a:p>
        </p:txBody>
      </p:sp>
      <p:sp>
        <p:nvSpPr>
          <p:cNvPr id="9" name="Прямоугольник 8"/>
          <p:cNvSpPr/>
          <p:nvPr/>
        </p:nvSpPr>
        <p:spPr>
          <a:xfrm>
            <a:off x="6116223" y="1076324"/>
            <a:ext cx="5466180" cy="1938992"/>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1"/>
            </a:pPr>
            <a:r>
              <a:rPr lang="ru-RU" sz="2000" dirty="0" smtClean="0">
                <a:solidFill>
                  <a:prstClr val="black"/>
                </a:solidFill>
              </a:rPr>
              <a:t>Здравоохранение</a:t>
            </a:r>
            <a:endParaRPr lang="ru-RU" sz="2000" dirty="0">
              <a:solidFill>
                <a:prstClr val="black"/>
              </a:solidFill>
            </a:endParaRPr>
          </a:p>
          <a:p>
            <a:pPr marL="342900" indent="-342900">
              <a:buFont typeface="+mj-lt"/>
              <a:buAutoNum type="arabicPeriod" startAt="41"/>
            </a:pPr>
            <a:r>
              <a:rPr lang="ru-RU" sz="2000" dirty="0">
                <a:solidFill>
                  <a:prstClr val="black"/>
                </a:solidFill>
              </a:rPr>
              <a:t>Образование</a:t>
            </a:r>
          </a:p>
          <a:p>
            <a:pPr marL="342900" indent="-342900">
              <a:buFont typeface="+mj-lt"/>
              <a:buAutoNum type="arabicPeriod" startAt="41"/>
            </a:pPr>
            <a:r>
              <a:rPr lang="ru-RU" sz="2000" dirty="0">
                <a:solidFill>
                  <a:prstClr val="black"/>
                </a:solidFill>
              </a:rPr>
              <a:t>Государственные корпорации</a:t>
            </a:r>
          </a:p>
          <a:p>
            <a:pPr marL="342900" indent="-342900">
              <a:buFont typeface="+mj-lt"/>
              <a:buAutoNum type="arabicPeriod" startAt="41"/>
            </a:pPr>
            <a:r>
              <a:rPr lang="ru-RU" sz="2000" dirty="0">
                <a:solidFill>
                  <a:prstClr val="black"/>
                </a:solidFill>
              </a:rPr>
              <a:t>Идентификация и аутентификация</a:t>
            </a:r>
          </a:p>
          <a:p>
            <a:pPr marL="342900" indent="-342900">
              <a:buFont typeface="+mj-lt"/>
              <a:buAutoNum type="arabicPeriod" startAt="41"/>
            </a:pPr>
            <a:r>
              <a:rPr lang="ru-RU" sz="2000" dirty="0">
                <a:solidFill>
                  <a:prstClr val="black"/>
                </a:solidFill>
              </a:rPr>
              <a:t>Служба информационной безопасности организации</a:t>
            </a:r>
          </a:p>
        </p:txBody>
      </p:sp>
    </p:spTree>
    <p:extLst>
      <p:ext uri="{BB962C8B-B14F-4D97-AF65-F5344CB8AC3E}">
        <p14:creationId xmlns:p14="http://schemas.microsoft.com/office/powerpoint/2010/main" val="296655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067" y="-16931"/>
            <a:ext cx="3759200" cy="567463"/>
          </a:xfrm>
          <a:prstGeom prst="rect">
            <a:avLst/>
          </a:prstGeom>
        </p:spPr>
        <p:txBody>
          <a:bodyPr vert="horz" wrap="square" lIns="0" tIns="13335" rIns="0" bIns="0" rtlCol="0">
            <a:spAutoFit/>
          </a:bodyPr>
          <a:lstStyle/>
          <a:p>
            <a:pPr marL="0" indent="0" algn="l">
              <a:spcBef>
                <a:spcPts val="105"/>
              </a:spcBef>
              <a:buNone/>
            </a:pPr>
            <a:r>
              <a:rPr lang="ru-RU" sz="3600" b="1" dirty="0">
                <a:solidFill>
                  <a:srgbClr val="0070C0"/>
                </a:solidFill>
              </a:rPr>
              <a:t>Защита связи</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30</a:t>
            </a:fld>
            <a:endParaRPr dirty="0">
              <a:solidFill>
                <a:prstClr val="black"/>
              </a:solidFill>
            </a:endParaRPr>
          </a:p>
        </p:txBody>
      </p:sp>
      <p:sp>
        <p:nvSpPr>
          <p:cNvPr id="8" name="Прямоугольник 7"/>
          <p:cNvSpPr/>
          <p:nvPr/>
        </p:nvSpPr>
        <p:spPr>
          <a:xfrm>
            <a:off x="110067" y="609603"/>
            <a:ext cx="6604000" cy="4955203"/>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spcBef>
                <a:spcPts val="300"/>
              </a:spcBef>
              <a:buFont typeface="+mj-lt"/>
              <a:buAutoNum type="arabicPeriod"/>
            </a:pPr>
            <a:r>
              <a:rPr lang="ru-RU" dirty="0">
                <a:solidFill>
                  <a:prstClr val="black"/>
                </a:solidFill>
              </a:rPr>
              <a:t>Федеральный закон от 17.07.1999 N 176-ФЗ „О почтовой связи“</a:t>
            </a:r>
          </a:p>
          <a:p>
            <a:pPr indent="-342900">
              <a:spcBef>
                <a:spcPts val="300"/>
              </a:spcBef>
              <a:buFont typeface="+mj-lt"/>
              <a:buAutoNum type="arabicPeriod"/>
            </a:pPr>
            <a:r>
              <a:rPr lang="ru-RU" dirty="0">
                <a:solidFill>
                  <a:prstClr val="black"/>
                </a:solidFill>
              </a:rPr>
              <a:t>Федеральный закон от 07.07.2003 N 126-ФЗ „О </a:t>
            </a:r>
            <a:r>
              <a:rPr lang="ru-RU" dirty="0" smtClean="0">
                <a:solidFill>
                  <a:prstClr val="black"/>
                </a:solidFill>
              </a:rPr>
              <a:t>связи“</a:t>
            </a:r>
          </a:p>
          <a:p>
            <a:pPr indent="-342900">
              <a:spcBef>
                <a:spcPts val="300"/>
              </a:spcBef>
              <a:buFont typeface="+mj-lt"/>
              <a:buAutoNum type="arabicPeriod"/>
            </a:pPr>
            <a:r>
              <a:rPr lang="ru-RU" dirty="0" smtClean="0">
                <a:solidFill>
                  <a:prstClr val="black"/>
                </a:solidFill>
              </a:rPr>
              <a:t>ПП </a:t>
            </a:r>
            <a:r>
              <a:rPr lang="ru-RU" dirty="0">
                <a:solidFill>
                  <a:prstClr val="black"/>
                </a:solidFill>
              </a:rPr>
              <a:t>РФ от 25.06.2009 N 532 „Об </a:t>
            </a:r>
            <a:r>
              <a:rPr lang="ru-RU" dirty="0" smtClean="0">
                <a:solidFill>
                  <a:prstClr val="black"/>
                </a:solidFill>
              </a:rPr>
              <a:t>утв. </a:t>
            </a:r>
            <a:r>
              <a:rPr lang="ru-RU" dirty="0">
                <a:solidFill>
                  <a:prstClr val="black"/>
                </a:solidFill>
              </a:rPr>
              <a:t>перечня средств связи, подлежащих обязательной сертификации</a:t>
            </a:r>
            <a:r>
              <a:rPr lang="ru-RU" dirty="0" smtClean="0">
                <a:solidFill>
                  <a:prstClr val="black"/>
                </a:solidFill>
              </a:rPr>
              <a:t>“</a:t>
            </a:r>
            <a:endParaRPr lang="ru-RU" dirty="0">
              <a:solidFill>
                <a:prstClr val="black"/>
              </a:solidFill>
            </a:endParaRPr>
          </a:p>
          <a:p>
            <a:pPr indent="-342900">
              <a:spcBef>
                <a:spcPts val="300"/>
              </a:spcBef>
              <a:buFont typeface="+mj-lt"/>
              <a:buAutoNum type="arabicPeriod"/>
            </a:pPr>
            <a:r>
              <a:rPr lang="ru-RU" dirty="0" smtClean="0">
                <a:solidFill>
                  <a:prstClr val="black"/>
                </a:solidFill>
              </a:rPr>
              <a:t>ПП </a:t>
            </a:r>
            <a:r>
              <a:rPr lang="ru-RU" dirty="0">
                <a:solidFill>
                  <a:prstClr val="black"/>
                </a:solidFill>
              </a:rPr>
              <a:t>РФ от 27.08.2005 N 538 „Об </a:t>
            </a:r>
            <a:r>
              <a:rPr lang="ru-RU" dirty="0" smtClean="0">
                <a:solidFill>
                  <a:prstClr val="black"/>
                </a:solidFill>
              </a:rPr>
              <a:t>утв. </a:t>
            </a:r>
            <a:r>
              <a:rPr lang="ru-RU" dirty="0">
                <a:solidFill>
                  <a:prstClr val="black"/>
                </a:solidFill>
              </a:rPr>
              <a:t>Правил взаимодействия операторов связи с </a:t>
            </a:r>
            <a:r>
              <a:rPr lang="ru-RU" dirty="0" err="1" smtClean="0">
                <a:solidFill>
                  <a:prstClr val="black"/>
                </a:solidFill>
              </a:rPr>
              <a:t>уполн</a:t>
            </a:r>
            <a:r>
              <a:rPr lang="ru-RU" dirty="0" smtClean="0">
                <a:solidFill>
                  <a:prstClr val="black"/>
                </a:solidFill>
              </a:rPr>
              <a:t>. гос. </a:t>
            </a:r>
            <a:r>
              <a:rPr lang="ru-RU" dirty="0">
                <a:solidFill>
                  <a:prstClr val="black"/>
                </a:solidFill>
              </a:rPr>
              <a:t>органами, осуществляющими </a:t>
            </a:r>
            <a:r>
              <a:rPr lang="ru-RU" dirty="0" smtClean="0">
                <a:solidFill>
                  <a:prstClr val="black"/>
                </a:solidFill>
              </a:rPr>
              <a:t>опер.-роз. </a:t>
            </a:r>
            <a:r>
              <a:rPr lang="ru-RU" dirty="0" err="1" smtClean="0">
                <a:solidFill>
                  <a:prstClr val="black"/>
                </a:solidFill>
              </a:rPr>
              <a:t>деят-ть</a:t>
            </a:r>
            <a:r>
              <a:rPr lang="ru-RU" dirty="0" smtClean="0">
                <a:solidFill>
                  <a:prstClr val="black"/>
                </a:solidFill>
              </a:rPr>
              <a:t>“</a:t>
            </a:r>
            <a:endParaRPr lang="ru-RU" dirty="0">
              <a:solidFill>
                <a:prstClr val="black"/>
              </a:solidFill>
            </a:endParaRPr>
          </a:p>
          <a:p>
            <a:pPr indent="-342900">
              <a:spcBef>
                <a:spcPts val="300"/>
              </a:spcBef>
              <a:buFont typeface="+mj-lt"/>
              <a:buAutoNum type="arabicPeriod"/>
            </a:pPr>
            <a:r>
              <a:rPr lang="ru-RU" dirty="0" smtClean="0">
                <a:solidFill>
                  <a:prstClr val="black"/>
                </a:solidFill>
              </a:rPr>
              <a:t>ПП </a:t>
            </a:r>
            <a:r>
              <a:rPr lang="ru-RU" dirty="0">
                <a:solidFill>
                  <a:prstClr val="black"/>
                </a:solidFill>
              </a:rPr>
              <a:t>РФ от 14.11.2014 N 1194 „О </a:t>
            </a:r>
            <a:r>
              <a:rPr lang="ru-RU" dirty="0" smtClean="0">
                <a:solidFill>
                  <a:prstClr val="black"/>
                </a:solidFill>
              </a:rPr>
              <a:t>м</a:t>
            </a:r>
            <a:r>
              <a:rPr lang="en-US" dirty="0" smtClean="0">
                <a:solidFill>
                  <a:prstClr val="black"/>
                </a:solidFill>
              </a:rPr>
              <a:t>/</a:t>
            </a:r>
            <a:r>
              <a:rPr lang="ru-RU" dirty="0" smtClean="0">
                <a:solidFill>
                  <a:prstClr val="black"/>
                </a:solidFill>
              </a:rPr>
              <a:t>н-правовой </a:t>
            </a:r>
            <a:r>
              <a:rPr lang="ru-RU" dirty="0">
                <a:solidFill>
                  <a:prstClr val="black"/>
                </a:solidFill>
              </a:rPr>
              <a:t>защите присвоения (назначения) радиочастот или </a:t>
            </a:r>
            <a:r>
              <a:rPr lang="ru-RU" dirty="0" smtClean="0">
                <a:solidFill>
                  <a:prstClr val="black"/>
                </a:solidFill>
              </a:rPr>
              <a:t>р</a:t>
            </a:r>
            <a:r>
              <a:rPr lang="en-US" dirty="0" smtClean="0">
                <a:solidFill>
                  <a:prstClr val="black"/>
                </a:solidFill>
              </a:rPr>
              <a:t>/</a:t>
            </a:r>
            <a:r>
              <a:rPr lang="ru-RU" dirty="0" smtClean="0">
                <a:solidFill>
                  <a:prstClr val="black"/>
                </a:solidFill>
              </a:rPr>
              <a:t>ч </a:t>
            </a:r>
            <a:r>
              <a:rPr lang="ru-RU" dirty="0">
                <a:solidFill>
                  <a:prstClr val="black"/>
                </a:solidFill>
              </a:rPr>
              <a:t>каналов и порядке </a:t>
            </a:r>
            <a:r>
              <a:rPr lang="ru-RU" dirty="0" err="1" smtClean="0">
                <a:solidFill>
                  <a:prstClr val="black"/>
                </a:solidFill>
              </a:rPr>
              <a:t>исп</a:t>
            </a:r>
            <a:r>
              <a:rPr lang="en-US" dirty="0" smtClean="0">
                <a:solidFill>
                  <a:prstClr val="black"/>
                </a:solidFill>
              </a:rPr>
              <a:t>-</a:t>
            </a:r>
            <a:r>
              <a:rPr lang="ru-RU" dirty="0" err="1" smtClean="0">
                <a:solidFill>
                  <a:prstClr val="black"/>
                </a:solidFill>
              </a:rPr>
              <a:t>ия</a:t>
            </a:r>
            <a:r>
              <a:rPr lang="ru-RU" dirty="0" smtClean="0">
                <a:solidFill>
                  <a:prstClr val="black"/>
                </a:solidFill>
              </a:rPr>
              <a:t> </a:t>
            </a:r>
            <a:r>
              <a:rPr lang="ru-RU" dirty="0">
                <a:solidFill>
                  <a:prstClr val="black"/>
                </a:solidFill>
              </a:rPr>
              <a:t>на </a:t>
            </a:r>
            <a:r>
              <a:rPr lang="ru-RU" dirty="0" err="1" smtClean="0">
                <a:solidFill>
                  <a:prstClr val="black"/>
                </a:solidFill>
              </a:rPr>
              <a:t>терр</a:t>
            </a:r>
            <a:r>
              <a:rPr lang="ru-RU" dirty="0" smtClean="0">
                <a:solidFill>
                  <a:prstClr val="black"/>
                </a:solidFill>
              </a:rPr>
              <a:t>-и РФ </a:t>
            </a:r>
            <a:r>
              <a:rPr lang="ru-RU" dirty="0" err="1" smtClean="0">
                <a:solidFill>
                  <a:prstClr val="black"/>
                </a:solidFill>
              </a:rPr>
              <a:t>спутник.сетей</a:t>
            </a:r>
            <a:r>
              <a:rPr lang="ru-RU" dirty="0" smtClean="0">
                <a:solidFill>
                  <a:prstClr val="black"/>
                </a:solidFill>
              </a:rPr>
              <a:t> </a:t>
            </a:r>
            <a:r>
              <a:rPr lang="ru-RU" dirty="0">
                <a:solidFill>
                  <a:prstClr val="black"/>
                </a:solidFill>
              </a:rPr>
              <a:t>связи, находящихся под </a:t>
            </a:r>
            <a:r>
              <a:rPr lang="ru-RU" dirty="0" err="1" smtClean="0">
                <a:solidFill>
                  <a:prstClr val="black"/>
                </a:solidFill>
              </a:rPr>
              <a:t>юрисд</a:t>
            </a:r>
            <a:r>
              <a:rPr lang="ru-RU" dirty="0" smtClean="0">
                <a:solidFill>
                  <a:prstClr val="black"/>
                </a:solidFill>
              </a:rPr>
              <a:t>. ин. </a:t>
            </a:r>
            <a:r>
              <a:rPr lang="ru-RU" dirty="0" err="1" smtClean="0">
                <a:solidFill>
                  <a:prstClr val="black"/>
                </a:solidFill>
              </a:rPr>
              <a:t>гос-тв</a:t>
            </a:r>
            <a:r>
              <a:rPr lang="ru-RU" dirty="0">
                <a:solidFill>
                  <a:prstClr val="black"/>
                </a:solidFill>
              </a:rPr>
              <a:t>, а также о внесении изменений в </a:t>
            </a:r>
            <a:r>
              <a:rPr lang="ru-RU" dirty="0" err="1" smtClean="0">
                <a:solidFill>
                  <a:prstClr val="black"/>
                </a:solidFill>
              </a:rPr>
              <a:t>нек.акты</a:t>
            </a:r>
            <a:r>
              <a:rPr lang="ru-RU" dirty="0" smtClean="0">
                <a:solidFill>
                  <a:prstClr val="black"/>
                </a:solidFill>
              </a:rPr>
              <a:t> </a:t>
            </a:r>
            <a:r>
              <a:rPr lang="ru-RU" dirty="0">
                <a:solidFill>
                  <a:prstClr val="black"/>
                </a:solidFill>
              </a:rPr>
              <a:t>Правительства </a:t>
            </a:r>
            <a:r>
              <a:rPr lang="ru-RU" dirty="0" smtClean="0">
                <a:solidFill>
                  <a:prstClr val="black"/>
                </a:solidFill>
              </a:rPr>
              <a:t>РФ“ </a:t>
            </a:r>
            <a:r>
              <a:rPr lang="ru-RU" dirty="0">
                <a:solidFill>
                  <a:prstClr val="black"/>
                </a:solidFill>
              </a:rPr>
              <a:t>(вместе с „Правилами проведения в </a:t>
            </a:r>
            <a:r>
              <a:rPr lang="ru-RU" dirty="0" smtClean="0">
                <a:solidFill>
                  <a:prstClr val="black"/>
                </a:solidFill>
              </a:rPr>
              <a:t>РФ </a:t>
            </a:r>
            <a:r>
              <a:rPr lang="ru-RU" dirty="0">
                <a:solidFill>
                  <a:prstClr val="black"/>
                </a:solidFill>
              </a:rPr>
              <a:t>работ по </a:t>
            </a:r>
            <a:r>
              <a:rPr lang="ru-RU" dirty="0" smtClean="0">
                <a:solidFill>
                  <a:prstClr val="black"/>
                </a:solidFill>
              </a:rPr>
              <a:t>м</a:t>
            </a:r>
            <a:r>
              <a:rPr lang="en-US" dirty="0" smtClean="0">
                <a:solidFill>
                  <a:prstClr val="black"/>
                </a:solidFill>
              </a:rPr>
              <a:t>/</a:t>
            </a:r>
            <a:r>
              <a:rPr lang="ru-RU" dirty="0" smtClean="0">
                <a:solidFill>
                  <a:prstClr val="black"/>
                </a:solidFill>
              </a:rPr>
              <a:t>н-правовой </a:t>
            </a:r>
            <a:r>
              <a:rPr lang="ru-RU" dirty="0">
                <a:solidFill>
                  <a:prstClr val="black"/>
                </a:solidFill>
              </a:rPr>
              <a:t>защите присвоения (</a:t>
            </a:r>
            <a:r>
              <a:rPr lang="ru-RU" dirty="0" err="1" smtClean="0">
                <a:solidFill>
                  <a:prstClr val="black"/>
                </a:solidFill>
              </a:rPr>
              <a:t>назн</a:t>
            </a:r>
            <a:r>
              <a:rPr lang="ru-RU" dirty="0" smtClean="0">
                <a:solidFill>
                  <a:prstClr val="black"/>
                </a:solidFill>
              </a:rPr>
              <a:t>-я</a:t>
            </a:r>
            <a:r>
              <a:rPr lang="ru-RU" dirty="0">
                <a:solidFill>
                  <a:prstClr val="black"/>
                </a:solidFill>
              </a:rPr>
              <a:t>) радиочастот или </a:t>
            </a:r>
            <a:r>
              <a:rPr lang="ru-RU" dirty="0" smtClean="0">
                <a:solidFill>
                  <a:prstClr val="black"/>
                </a:solidFill>
              </a:rPr>
              <a:t>р</a:t>
            </a:r>
            <a:r>
              <a:rPr lang="en-US" dirty="0" smtClean="0">
                <a:solidFill>
                  <a:prstClr val="black"/>
                </a:solidFill>
              </a:rPr>
              <a:t>/</a:t>
            </a:r>
            <a:r>
              <a:rPr lang="ru-RU" dirty="0" smtClean="0">
                <a:solidFill>
                  <a:prstClr val="black"/>
                </a:solidFill>
              </a:rPr>
              <a:t>ч </a:t>
            </a:r>
            <a:r>
              <a:rPr lang="ru-RU" dirty="0">
                <a:solidFill>
                  <a:prstClr val="black"/>
                </a:solidFill>
              </a:rPr>
              <a:t>каналов“, „Правилами </a:t>
            </a:r>
            <a:r>
              <a:rPr lang="ru-RU" dirty="0" err="1" smtClean="0">
                <a:solidFill>
                  <a:prstClr val="black"/>
                </a:solidFill>
              </a:rPr>
              <a:t>исп</a:t>
            </a:r>
            <a:r>
              <a:rPr lang="en-US" dirty="0" smtClean="0">
                <a:solidFill>
                  <a:prstClr val="black"/>
                </a:solidFill>
              </a:rPr>
              <a:t>-</a:t>
            </a:r>
            <a:r>
              <a:rPr lang="ru-RU" dirty="0" err="1" smtClean="0">
                <a:solidFill>
                  <a:prstClr val="black"/>
                </a:solidFill>
              </a:rPr>
              <a:t>ия</a:t>
            </a:r>
            <a:r>
              <a:rPr lang="ru-RU" dirty="0" smtClean="0">
                <a:solidFill>
                  <a:prstClr val="black"/>
                </a:solidFill>
              </a:rPr>
              <a:t> </a:t>
            </a:r>
            <a:r>
              <a:rPr lang="ru-RU" dirty="0">
                <a:solidFill>
                  <a:prstClr val="black"/>
                </a:solidFill>
              </a:rPr>
              <a:t>на </a:t>
            </a:r>
            <a:r>
              <a:rPr lang="ru-RU" dirty="0" err="1" smtClean="0">
                <a:solidFill>
                  <a:prstClr val="black"/>
                </a:solidFill>
              </a:rPr>
              <a:t>терр</a:t>
            </a:r>
            <a:r>
              <a:rPr lang="en-US" dirty="0" smtClean="0">
                <a:solidFill>
                  <a:prstClr val="black"/>
                </a:solidFill>
              </a:rPr>
              <a:t>-</a:t>
            </a:r>
            <a:r>
              <a:rPr lang="ru-RU" dirty="0" smtClean="0">
                <a:solidFill>
                  <a:prstClr val="black"/>
                </a:solidFill>
              </a:rPr>
              <a:t>и РФ </a:t>
            </a:r>
            <a:r>
              <a:rPr lang="ru-RU" dirty="0" err="1" smtClean="0">
                <a:solidFill>
                  <a:prstClr val="black"/>
                </a:solidFill>
              </a:rPr>
              <a:t>спутн</a:t>
            </a:r>
            <a:r>
              <a:rPr lang="ru-RU" dirty="0" smtClean="0">
                <a:solidFill>
                  <a:prstClr val="black"/>
                </a:solidFill>
              </a:rPr>
              <a:t>. </a:t>
            </a:r>
            <a:r>
              <a:rPr lang="ru-RU" dirty="0">
                <a:solidFill>
                  <a:prstClr val="black"/>
                </a:solidFill>
              </a:rPr>
              <a:t>сетей связи, </a:t>
            </a:r>
            <a:r>
              <a:rPr lang="ru-RU" dirty="0" err="1" smtClean="0">
                <a:solidFill>
                  <a:prstClr val="black"/>
                </a:solidFill>
              </a:rPr>
              <a:t>наход-ся</a:t>
            </a:r>
            <a:r>
              <a:rPr lang="ru-RU" dirty="0" smtClean="0">
                <a:solidFill>
                  <a:prstClr val="black"/>
                </a:solidFill>
              </a:rPr>
              <a:t> </a:t>
            </a:r>
            <a:r>
              <a:rPr lang="ru-RU" dirty="0">
                <a:solidFill>
                  <a:prstClr val="black"/>
                </a:solidFill>
              </a:rPr>
              <a:t>под </a:t>
            </a:r>
            <a:r>
              <a:rPr lang="ru-RU" dirty="0" err="1" smtClean="0">
                <a:solidFill>
                  <a:prstClr val="black"/>
                </a:solidFill>
              </a:rPr>
              <a:t>юрисд</a:t>
            </a:r>
            <a:r>
              <a:rPr lang="ru-RU" dirty="0" smtClean="0">
                <a:solidFill>
                  <a:prstClr val="black"/>
                </a:solidFill>
              </a:rPr>
              <a:t>. ин. гос-в“)</a:t>
            </a:r>
            <a:endParaRPr lang="ru-RU" dirty="0">
              <a:solidFill>
                <a:prstClr val="black"/>
              </a:solidFill>
            </a:endParaRPr>
          </a:p>
        </p:txBody>
      </p:sp>
      <p:sp>
        <p:nvSpPr>
          <p:cNvPr id="7" name="Прямоугольник 6"/>
          <p:cNvSpPr/>
          <p:nvPr/>
        </p:nvSpPr>
        <p:spPr>
          <a:xfrm>
            <a:off x="6807200" y="609602"/>
            <a:ext cx="5283200" cy="4878259"/>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spcBef>
                <a:spcPts val="300"/>
              </a:spcBef>
              <a:buFont typeface="+mj-lt"/>
              <a:buAutoNum type="arabicPeriod" startAt="6"/>
            </a:pPr>
            <a:r>
              <a:rPr lang="ru-RU" dirty="0" smtClean="0">
                <a:solidFill>
                  <a:prstClr val="black"/>
                </a:solidFill>
              </a:rPr>
              <a:t>ПП РФ </a:t>
            </a:r>
            <a:r>
              <a:rPr lang="ru-RU" dirty="0">
                <a:solidFill>
                  <a:prstClr val="black"/>
                </a:solidFill>
              </a:rPr>
              <a:t>от 12.04.2018 N 445 „Об </a:t>
            </a:r>
            <a:r>
              <a:rPr lang="ru-RU" dirty="0" smtClean="0">
                <a:solidFill>
                  <a:prstClr val="black"/>
                </a:solidFill>
              </a:rPr>
              <a:t>утв. </a:t>
            </a:r>
            <a:r>
              <a:rPr lang="ru-RU" dirty="0">
                <a:solidFill>
                  <a:prstClr val="black"/>
                </a:solidFill>
              </a:rPr>
              <a:t>Правил хранения операторами связи текстовых сообщений </a:t>
            </a:r>
            <a:r>
              <a:rPr lang="ru-RU" dirty="0" smtClean="0">
                <a:solidFill>
                  <a:prstClr val="black"/>
                </a:solidFill>
              </a:rPr>
              <a:t>польз-ей </a:t>
            </a:r>
            <a:r>
              <a:rPr lang="ru-RU" dirty="0">
                <a:solidFill>
                  <a:prstClr val="black"/>
                </a:solidFill>
              </a:rPr>
              <a:t>услугами связи, голосовой </a:t>
            </a:r>
            <a:r>
              <a:rPr lang="ru-RU" dirty="0" smtClean="0">
                <a:solidFill>
                  <a:prstClr val="black"/>
                </a:solidFill>
              </a:rPr>
              <a:t>инф-</a:t>
            </a:r>
            <a:r>
              <a:rPr lang="ru-RU" dirty="0" err="1" smtClean="0">
                <a:solidFill>
                  <a:prstClr val="black"/>
                </a:solidFill>
              </a:rPr>
              <a:t>ии</a:t>
            </a:r>
            <a:r>
              <a:rPr lang="ru-RU" dirty="0">
                <a:solidFill>
                  <a:prstClr val="black"/>
                </a:solidFill>
              </a:rPr>
              <a:t>, изображений, звуков, видео- и иных сообщений пользователей услугами связи</a:t>
            </a:r>
            <a:r>
              <a:rPr lang="ru-RU" dirty="0" smtClean="0">
                <a:solidFill>
                  <a:prstClr val="black"/>
                </a:solidFill>
              </a:rPr>
              <a:t>“</a:t>
            </a:r>
            <a:endParaRPr lang="ru-RU" dirty="0">
              <a:solidFill>
                <a:prstClr val="black"/>
              </a:solidFill>
            </a:endParaRPr>
          </a:p>
          <a:p>
            <a:pPr indent="-342900">
              <a:spcBef>
                <a:spcPts val="300"/>
              </a:spcBef>
              <a:buFont typeface="+mj-lt"/>
              <a:buAutoNum type="arabicPeriod" startAt="6"/>
            </a:pPr>
            <a:r>
              <a:rPr lang="ru-RU" dirty="0" smtClean="0">
                <a:solidFill>
                  <a:prstClr val="black"/>
                </a:solidFill>
              </a:rPr>
              <a:t>ПП </a:t>
            </a:r>
            <a:r>
              <a:rPr lang="ru-RU" dirty="0">
                <a:solidFill>
                  <a:prstClr val="black"/>
                </a:solidFill>
              </a:rPr>
              <a:t>РФ от 12.10.2019 N 1316 „Об </a:t>
            </a:r>
            <a:r>
              <a:rPr lang="ru-RU" dirty="0" smtClean="0">
                <a:solidFill>
                  <a:prstClr val="black"/>
                </a:solidFill>
              </a:rPr>
              <a:t>утв. </a:t>
            </a:r>
            <a:r>
              <a:rPr lang="ru-RU" dirty="0">
                <a:solidFill>
                  <a:prstClr val="black"/>
                </a:solidFill>
              </a:rPr>
              <a:t>Положения о </a:t>
            </a:r>
            <a:r>
              <a:rPr lang="ru-RU" dirty="0" err="1" smtClean="0">
                <a:solidFill>
                  <a:prstClr val="black"/>
                </a:solidFill>
              </a:rPr>
              <a:t>пров-ии</a:t>
            </a:r>
            <a:r>
              <a:rPr lang="ru-RU" dirty="0" smtClean="0">
                <a:solidFill>
                  <a:prstClr val="black"/>
                </a:solidFill>
              </a:rPr>
              <a:t> </a:t>
            </a:r>
            <a:r>
              <a:rPr lang="ru-RU" dirty="0">
                <a:solidFill>
                  <a:prstClr val="black"/>
                </a:solidFill>
              </a:rPr>
              <a:t>учений по обеспечению </a:t>
            </a:r>
            <a:r>
              <a:rPr lang="ru-RU" dirty="0" err="1" smtClean="0">
                <a:solidFill>
                  <a:prstClr val="black"/>
                </a:solidFill>
              </a:rPr>
              <a:t>устойч</a:t>
            </a:r>
            <a:r>
              <a:rPr lang="ru-RU" dirty="0" smtClean="0">
                <a:solidFill>
                  <a:prstClr val="black"/>
                </a:solidFill>
              </a:rPr>
              <a:t>., </a:t>
            </a:r>
            <a:r>
              <a:rPr lang="ru-RU" dirty="0" err="1" smtClean="0">
                <a:solidFill>
                  <a:prstClr val="black"/>
                </a:solidFill>
              </a:rPr>
              <a:t>безоп</a:t>
            </a:r>
            <a:r>
              <a:rPr lang="ru-RU" dirty="0" smtClean="0">
                <a:solidFill>
                  <a:prstClr val="black"/>
                </a:solidFill>
              </a:rPr>
              <a:t>. </a:t>
            </a:r>
            <a:r>
              <a:rPr lang="ru-RU" dirty="0">
                <a:solidFill>
                  <a:prstClr val="black"/>
                </a:solidFill>
              </a:rPr>
              <a:t>и целостного функционирования на </a:t>
            </a:r>
            <a:r>
              <a:rPr lang="ru-RU" dirty="0" err="1" smtClean="0">
                <a:solidFill>
                  <a:prstClr val="black"/>
                </a:solidFill>
              </a:rPr>
              <a:t>терр</a:t>
            </a:r>
            <a:r>
              <a:rPr lang="ru-RU" dirty="0" smtClean="0">
                <a:solidFill>
                  <a:prstClr val="black"/>
                </a:solidFill>
              </a:rPr>
              <a:t>. РФ инф.-телеком. </a:t>
            </a:r>
            <a:r>
              <a:rPr lang="ru-RU" dirty="0">
                <a:solidFill>
                  <a:prstClr val="black"/>
                </a:solidFill>
              </a:rPr>
              <a:t>сети “Интернет» и сети связи общего пользования</a:t>
            </a:r>
            <a:r>
              <a:rPr lang="ru-RU" dirty="0" smtClean="0">
                <a:solidFill>
                  <a:prstClr val="black"/>
                </a:solidFill>
              </a:rPr>
              <a:t>"</a:t>
            </a:r>
            <a:endParaRPr lang="ru-RU" dirty="0">
              <a:solidFill>
                <a:prstClr val="black"/>
              </a:solidFill>
            </a:endParaRPr>
          </a:p>
          <a:p>
            <a:pPr indent="-342900">
              <a:spcBef>
                <a:spcPts val="300"/>
              </a:spcBef>
              <a:buFont typeface="+mj-lt"/>
              <a:buAutoNum type="arabicPeriod" startAt="6"/>
            </a:pPr>
            <a:r>
              <a:rPr lang="ru-RU" dirty="0" smtClean="0">
                <a:solidFill>
                  <a:prstClr val="black"/>
                </a:solidFill>
              </a:rPr>
              <a:t>Пр. </a:t>
            </a:r>
            <a:r>
              <a:rPr lang="ru-RU" dirty="0" err="1">
                <a:solidFill>
                  <a:prstClr val="black"/>
                </a:solidFill>
              </a:rPr>
              <a:t>Мининформсвязи</a:t>
            </a:r>
            <a:r>
              <a:rPr lang="ru-RU" dirty="0">
                <a:solidFill>
                  <a:prstClr val="black"/>
                </a:solidFill>
              </a:rPr>
              <a:t> РФ от 09.01.2008 N 1 «Об утверждении </a:t>
            </a:r>
            <a:r>
              <a:rPr lang="ru-RU" dirty="0" smtClean="0">
                <a:solidFill>
                  <a:prstClr val="black"/>
                </a:solidFill>
              </a:rPr>
              <a:t>треб-</a:t>
            </a:r>
            <a:r>
              <a:rPr lang="ru-RU" dirty="0" err="1" smtClean="0">
                <a:solidFill>
                  <a:prstClr val="black"/>
                </a:solidFill>
              </a:rPr>
              <a:t>ий</a:t>
            </a:r>
            <a:r>
              <a:rPr lang="ru-RU" dirty="0" smtClean="0">
                <a:solidFill>
                  <a:prstClr val="black"/>
                </a:solidFill>
              </a:rPr>
              <a:t> </a:t>
            </a:r>
            <a:r>
              <a:rPr lang="ru-RU" dirty="0">
                <a:solidFill>
                  <a:prstClr val="black"/>
                </a:solidFill>
              </a:rPr>
              <a:t>по защите сетей связи от </a:t>
            </a:r>
            <a:r>
              <a:rPr lang="ru-RU" dirty="0" smtClean="0">
                <a:solidFill>
                  <a:prstClr val="black"/>
                </a:solidFill>
              </a:rPr>
              <a:t>НСД </a:t>
            </a:r>
            <a:r>
              <a:rPr lang="ru-RU" dirty="0">
                <a:solidFill>
                  <a:prstClr val="black"/>
                </a:solidFill>
              </a:rPr>
              <a:t>к ним и передаваемой посредством их информации» (</a:t>
            </a:r>
            <a:r>
              <a:rPr lang="ru-RU" dirty="0" err="1" smtClean="0">
                <a:solidFill>
                  <a:prstClr val="black"/>
                </a:solidFill>
              </a:rPr>
              <a:t>Зарег</a:t>
            </a:r>
            <a:r>
              <a:rPr lang="ru-RU" dirty="0" smtClean="0">
                <a:solidFill>
                  <a:prstClr val="black"/>
                </a:solidFill>
              </a:rPr>
              <a:t>. </a:t>
            </a:r>
            <a:r>
              <a:rPr lang="ru-RU" dirty="0">
                <a:solidFill>
                  <a:prstClr val="black"/>
                </a:solidFill>
              </a:rPr>
              <a:t>в Минюсте РФ 23.01.2008 N 10993</a:t>
            </a:r>
            <a:r>
              <a:rPr lang="ru-RU" dirty="0" smtClean="0">
                <a:solidFill>
                  <a:prstClr val="black"/>
                </a:solidFill>
              </a:rPr>
              <a:t>)</a:t>
            </a:r>
            <a:endParaRPr lang="ru-RU" dirty="0">
              <a:solidFill>
                <a:prstClr val="black"/>
              </a:solidFill>
            </a:endParaRPr>
          </a:p>
        </p:txBody>
      </p:sp>
    </p:spTree>
    <p:extLst>
      <p:ext uri="{BB962C8B-B14F-4D97-AF65-F5344CB8AC3E}">
        <p14:creationId xmlns:p14="http://schemas.microsoft.com/office/powerpoint/2010/main" val="1649637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0" y="1"/>
            <a:ext cx="83312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Защита </a:t>
            </a:r>
            <a:r>
              <a:rPr lang="ru-RU" sz="3600" b="1" dirty="0" smtClean="0">
                <a:solidFill>
                  <a:srgbClr val="0070C0"/>
                </a:solidFill>
              </a:rPr>
              <a:t>связи…</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31</a:t>
            </a:fld>
            <a:endParaRPr dirty="0">
              <a:solidFill>
                <a:prstClr val="black"/>
              </a:solidFill>
            </a:endParaRPr>
          </a:p>
        </p:txBody>
      </p:sp>
      <p:sp>
        <p:nvSpPr>
          <p:cNvPr id="7" name="Прямоугольник 6"/>
          <p:cNvSpPr/>
          <p:nvPr/>
        </p:nvSpPr>
        <p:spPr>
          <a:xfrm>
            <a:off x="304803" y="762001"/>
            <a:ext cx="7277100" cy="4708981"/>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9"/>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27.06.2011 N 160 «Об утверждении Правил применения оборудования коммутации сетей подвижной радиотелефонной связи. Часть VI. Правила применения узлов связи с территориально распределенной архитектурой стандартов UMTS и/или GSM 900/1800»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20.07.2011 </a:t>
            </a:r>
            <a:r>
              <a:rPr lang="ru-RU" sz="2000" dirty="0">
                <a:solidFill>
                  <a:prstClr val="black"/>
                </a:solidFill>
              </a:rPr>
              <a:t>N 21423</a:t>
            </a:r>
            <a:r>
              <a:rPr lang="ru-RU" sz="2000" dirty="0" smtClean="0">
                <a:solidFill>
                  <a:prstClr val="black"/>
                </a:solidFill>
              </a:rPr>
              <a:t>)</a:t>
            </a:r>
            <a:endParaRPr lang="ru-RU" sz="2000" dirty="0">
              <a:solidFill>
                <a:prstClr val="black"/>
              </a:solidFill>
            </a:endParaRPr>
          </a:p>
          <a:p>
            <a:pPr marL="342900" indent="-342900">
              <a:buFont typeface="+mj-lt"/>
              <a:buAutoNum type="arabicPeriod" startAt="9"/>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02.03.2022 N 156 «Об утверждении Порядка защиты сетей связи и информационных систем операторов связи от несанкционированного доступа к ним и передаваемой по ним информации при функционировании системы обеспечения вызова экстренных оперативных служб по единому номеру „112“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01.06.2022 </a:t>
            </a:r>
            <a:r>
              <a:rPr lang="ru-RU" sz="2000" dirty="0">
                <a:solidFill>
                  <a:prstClr val="black"/>
                </a:solidFill>
              </a:rPr>
              <a:t>N 68676) </a:t>
            </a:r>
          </a:p>
          <a:p>
            <a:pPr marL="342900" indent="-342900">
              <a:buFont typeface="+mj-lt"/>
              <a:buAutoNum type="arabicPeriod" startAt="9"/>
            </a:pPr>
            <a:endParaRPr lang="ru-RU" sz="2000" dirty="0">
              <a:solidFill>
                <a:prstClr val="black"/>
              </a:solidFill>
            </a:endParaRPr>
          </a:p>
        </p:txBody>
      </p:sp>
    </p:spTree>
    <p:extLst>
      <p:ext uri="{BB962C8B-B14F-4D97-AF65-F5344CB8AC3E}">
        <p14:creationId xmlns:p14="http://schemas.microsoft.com/office/powerpoint/2010/main" val="2210559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103" y="0"/>
            <a:ext cx="5890901" cy="998350"/>
          </a:xfrm>
          <a:prstGeom prst="rect">
            <a:avLst/>
          </a:prstGeom>
        </p:spPr>
        <p:txBody>
          <a:bodyPr vert="horz" wrap="square" lIns="0" tIns="13335" rIns="0" bIns="0" rtlCol="0">
            <a:spAutoFit/>
          </a:bodyPr>
          <a:lstStyle/>
          <a:p>
            <a:pPr marL="0" indent="0" algn="l">
              <a:spcBef>
                <a:spcPts val="105"/>
              </a:spcBef>
              <a:buNone/>
            </a:pPr>
            <a:r>
              <a:rPr lang="ru-RU" sz="3200" b="1" dirty="0" smtClean="0">
                <a:solidFill>
                  <a:srgbClr val="0070C0"/>
                </a:solidFill>
              </a:rPr>
              <a:t>Гос. </a:t>
            </a:r>
            <a:r>
              <a:rPr lang="ru-RU" sz="3200" b="1" dirty="0">
                <a:solidFill>
                  <a:srgbClr val="0070C0"/>
                </a:solidFill>
              </a:rPr>
              <a:t>и </a:t>
            </a:r>
            <a:r>
              <a:rPr lang="ru-RU" sz="3200" b="1" dirty="0" err="1" smtClean="0">
                <a:solidFill>
                  <a:srgbClr val="0070C0"/>
                </a:solidFill>
              </a:rPr>
              <a:t>муниц</a:t>
            </a:r>
            <a:r>
              <a:rPr lang="ru-RU" sz="3200" b="1" dirty="0" smtClean="0">
                <a:solidFill>
                  <a:srgbClr val="0070C0"/>
                </a:solidFill>
              </a:rPr>
              <a:t>. информационные </a:t>
            </a:r>
            <a:r>
              <a:rPr lang="ru-RU" sz="3200" b="1" dirty="0">
                <a:solidFill>
                  <a:srgbClr val="0070C0"/>
                </a:solidFill>
              </a:rPr>
              <a:t>системы (ГИС и МИС)</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32</a:t>
            </a:fld>
            <a:endParaRPr dirty="0">
              <a:solidFill>
                <a:prstClr val="black"/>
              </a:solidFill>
            </a:endParaRPr>
          </a:p>
        </p:txBody>
      </p:sp>
      <p:sp>
        <p:nvSpPr>
          <p:cNvPr id="7" name="Прямоугольник 6"/>
          <p:cNvSpPr/>
          <p:nvPr/>
        </p:nvSpPr>
        <p:spPr>
          <a:xfrm>
            <a:off x="205103" y="1065558"/>
            <a:ext cx="5892801"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solidFill>
                  <a:srgbClr val="FF0000"/>
                </a:solidFill>
              </a:rPr>
              <a:t>Комментарий</a:t>
            </a:r>
            <a:r>
              <a:rPr lang="ru-RU" dirty="0">
                <a:solidFill>
                  <a:prstClr val="black"/>
                </a:solidFill>
              </a:rPr>
              <a:t>. Основным федеральным законом про </a:t>
            </a:r>
            <a:r>
              <a:rPr lang="ru-RU" dirty="0" smtClean="0">
                <a:solidFill>
                  <a:prstClr val="black"/>
                </a:solidFill>
              </a:rPr>
              <a:t>ГИС </a:t>
            </a:r>
            <a:r>
              <a:rPr lang="ru-RU" dirty="0">
                <a:solidFill>
                  <a:prstClr val="black"/>
                </a:solidFill>
              </a:rPr>
              <a:t>и </a:t>
            </a:r>
            <a:r>
              <a:rPr lang="ru-RU" dirty="0" smtClean="0">
                <a:solidFill>
                  <a:prstClr val="black"/>
                </a:solidFill>
              </a:rPr>
              <a:t>МИС </a:t>
            </a:r>
            <a:r>
              <a:rPr lang="ru-RU" dirty="0">
                <a:solidFill>
                  <a:prstClr val="black"/>
                </a:solidFill>
              </a:rPr>
              <a:t>является N </a:t>
            </a:r>
            <a:r>
              <a:rPr lang="ru-RU" dirty="0" smtClean="0">
                <a:solidFill>
                  <a:prstClr val="black"/>
                </a:solidFill>
              </a:rPr>
              <a:t>149-ФЗ от 27.07.2006.</a:t>
            </a:r>
            <a:endParaRPr lang="ru-RU" dirty="0">
              <a:solidFill>
                <a:prstClr val="black"/>
              </a:solidFill>
            </a:endParaRPr>
          </a:p>
          <a:p>
            <a:pPr marL="342900" indent="-342900">
              <a:buFont typeface="+mj-lt"/>
              <a:buAutoNum type="arabicPeriod"/>
            </a:pPr>
            <a:r>
              <a:rPr lang="ru-RU" sz="2000" dirty="0">
                <a:solidFill>
                  <a:prstClr val="black"/>
                </a:solidFill>
              </a:rPr>
              <a:t>N 59-ФЗ </a:t>
            </a:r>
            <a:r>
              <a:rPr lang="ru-RU" sz="2000" dirty="0" smtClean="0">
                <a:solidFill>
                  <a:prstClr val="black"/>
                </a:solidFill>
              </a:rPr>
              <a:t>от </a:t>
            </a:r>
            <a:r>
              <a:rPr lang="ru-RU" sz="2000" dirty="0">
                <a:solidFill>
                  <a:prstClr val="black"/>
                </a:solidFill>
              </a:rPr>
              <a:t>02.05.2006 </a:t>
            </a:r>
            <a:r>
              <a:rPr lang="ru-RU" sz="2000" dirty="0" smtClean="0">
                <a:solidFill>
                  <a:prstClr val="black"/>
                </a:solidFill>
              </a:rPr>
              <a:t>„</a:t>
            </a:r>
            <a:r>
              <a:rPr lang="ru-RU" sz="2000" dirty="0">
                <a:solidFill>
                  <a:prstClr val="black"/>
                </a:solidFill>
              </a:rPr>
              <a:t>О порядке рассмотрения </a:t>
            </a:r>
            <a:r>
              <a:rPr lang="ru-RU" sz="2000" dirty="0" err="1" smtClean="0">
                <a:solidFill>
                  <a:prstClr val="black"/>
                </a:solidFill>
              </a:rPr>
              <a:t>обращ</a:t>
            </a:r>
            <a:r>
              <a:rPr lang="ru-RU" sz="2000" dirty="0" smtClean="0">
                <a:solidFill>
                  <a:prstClr val="black"/>
                </a:solidFill>
              </a:rPr>
              <a:t>-й </a:t>
            </a:r>
            <a:r>
              <a:rPr lang="ru-RU" sz="2000" dirty="0">
                <a:solidFill>
                  <a:prstClr val="black"/>
                </a:solidFill>
              </a:rPr>
              <a:t>граждан </a:t>
            </a:r>
            <a:r>
              <a:rPr lang="ru-RU" sz="2000" dirty="0" smtClean="0">
                <a:solidFill>
                  <a:prstClr val="black"/>
                </a:solidFill>
              </a:rPr>
              <a:t>РФ“</a:t>
            </a:r>
            <a:endParaRPr lang="ru-RU" sz="2000" dirty="0">
              <a:solidFill>
                <a:prstClr val="black"/>
              </a:solidFill>
            </a:endParaRPr>
          </a:p>
          <a:p>
            <a:r>
              <a:rPr lang="ru-RU" dirty="0">
                <a:solidFill>
                  <a:srgbClr val="FF0000"/>
                </a:solidFill>
              </a:rPr>
              <a:t>Комментарий</a:t>
            </a:r>
            <a:r>
              <a:rPr lang="ru-RU" dirty="0">
                <a:solidFill>
                  <a:prstClr val="black"/>
                </a:solidFill>
              </a:rPr>
              <a:t>. Требования данного закона должны учитываться при разработке ГИС, используемых для взаимодействия с гражданами.</a:t>
            </a:r>
          </a:p>
          <a:p>
            <a:pPr marL="342900" indent="-342900">
              <a:buFont typeface="+mj-lt"/>
              <a:buAutoNum type="arabicPeriod" startAt="2"/>
            </a:pPr>
            <a:r>
              <a:rPr lang="ru-RU" sz="2000" dirty="0">
                <a:solidFill>
                  <a:prstClr val="black"/>
                </a:solidFill>
              </a:rPr>
              <a:t>N 262-ФЗ </a:t>
            </a:r>
            <a:r>
              <a:rPr lang="ru-RU" sz="2000" dirty="0" smtClean="0">
                <a:solidFill>
                  <a:prstClr val="black"/>
                </a:solidFill>
              </a:rPr>
              <a:t>от </a:t>
            </a:r>
            <a:r>
              <a:rPr lang="ru-RU" sz="2000" dirty="0">
                <a:solidFill>
                  <a:prstClr val="black"/>
                </a:solidFill>
              </a:rPr>
              <a:t>22.12.2008 </a:t>
            </a:r>
            <a:r>
              <a:rPr lang="ru-RU" sz="2000" dirty="0" smtClean="0">
                <a:solidFill>
                  <a:prstClr val="black"/>
                </a:solidFill>
              </a:rPr>
              <a:t>„</a:t>
            </a:r>
            <a:r>
              <a:rPr lang="ru-RU" sz="2000" dirty="0">
                <a:solidFill>
                  <a:prstClr val="black"/>
                </a:solidFill>
              </a:rPr>
              <a:t>Об обеспечении доступа к </a:t>
            </a:r>
            <a:r>
              <a:rPr lang="ru-RU" sz="2000" dirty="0" smtClean="0">
                <a:solidFill>
                  <a:prstClr val="black"/>
                </a:solidFill>
              </a:rPr>
              <a:t>инф-</a:t>
            </a:r>
            <a:r>
              <a:rPr lang="ru-RU" sz="2000" dirty="0" err="1" smtClean="0">
                <a:solidFill>
                  <a:prstClr val="black"/>
                </a:solidFill>
              </a:rPr>
              <a:t>ии</a:t>
            </a:r>
            <a:r>
              <a:rPr lang="ru-RU" sz="2000" dirty="0" smtClean="0">
                <a:solidFill>
                  <a:prstClr val="black"/>
                </a:solidFill>
              </a:rPr>
              <a:t> </a:t>
            </a:r>
            <a:r>
              <a:rPr lang="ru-RU" sz="2000" dirty="0">
                <a:solidFill>
                  <a:prstClr val="black"/>
                </a:solidFill>
              </a:rPr>
              <a:t>о </a:t>
            </a:r>
            <a:r>
              <a:rPr lang="ru-RU" sz="2000" dirty="0" err="1" smtClean="0">
                <a:solidFill>
                  <a:prstClr val="black"/>
                </a:solidFill>
              </a:rPr>
              <a:t>деят</a:t>
            </a:r>
            <a:r>
              <a:rPr lang="ru-RU" sz="2000" dirty="0" smtClean="0">
                <a:solidFill>
                  <a:prstClr val="black"/>
                </a:solidFill>
              </a:rPr>
              <a:t>. </a:t>
            </a:r>
            <a:r>
              <a:rPr lang="ru-RU" sz="2000" dirty="0">
                <a:solidFill>
                  <a:prstClr val="black"/>
                </a:solidFill>
              </a:rPr>
              <a:t>судов в </a:t>
            </a:r>
            <a:r>
              <a:rPr lang="ru-RU" sz="2000" dirty="0" smtClean="0">
                <a:solidFill>
                  <a:prstClr val="black"/>
                </a:solidFill>
              </a:rPr>
              <a:t>РФ“</a:t>
            </a:r>
            <a:endParaRPr lang="ru-RU" sz="2000" dirty="0">
              <a:solidFill>
                <a:prstClr val="black"/>
              </a:solidFill>
            </a:endParaRPr>
          </a:p>
          <a:p>
            <a:r>
              <a:rPr lang="ru-RU" dirty="0">
                <a:solidFill>
                  <a:srgbClr val="FF0000"/>
                </a:solidFill>
              </a:rPr>
              <a:t>Комментарий</a:t>
            </a:r>
            <a:r>
              <a:rPr lang="ru-RU" dirty="0">
                <a:solidFill>
                  <a:prstClr val="black"/>
                </a:solidFill>
              </a:rPr>
              <a:t>. Описывает особенности </a:t>
            </a:r>
            <a:r>
              <a:rPr lang="ru-RU" dirty="0" smtClean="0">
                <a:solidFill>
                  <a:prstClr val="black"/>
                </a:solidFill>
              </a:rPr>
              <a:t>использования ИС </a:t>
            </a:r>
            <a:r>
              <a:rPr lang="ru-RU" dirty="0">
                <a:solidFill>
                  <a:prstClr val="black"/>
                </a:solidFill>
              </a:rPr>
              <a:t>в судах</a:t>
            </a:r>
          </a:p>
          <a:p>
            <a:pPr marL="342900" indent="-342900">
              <a:buFont typeface="+mj-lt"/>
              <a:buAutoNum type="arabicPeriod" startAt="3"/>
            </a:pPr>
            <a:r>
              <a:rPr lang="ru-RU" sz="2000" dirty="0" smtClean="0">
                <a:solidFill>
                  <a:prstClr val="black"/>
                </a:solidFill>
              </a:rPr>
              <a:t>N </a:t>
            </a:r>
            <a:r>
              <a:rPr lang="ru-RU" sz="2000" dirty="0">
                <a:solidFill>
                  <a:prstClr val="black"/>
                </a:solidFill>
              </a:rPr>
              <a:t>8-ФЗ </a:t>
            </a:r>
            <a:r>
              <a:rPr lang="ru-RU" sz="2000" dirty="0" smtClean="0">
                <a:solidFill>
                  <a:prstClr val="black"/>
                </a:solidFill>
              </a:rPr>
              <a:t>от 09.02.2009 „</a:t>
            </a:r>
            <a:r>
              <a:rPr lang="ru-RU" sz="2000" dirty="0">
                <a:solidFill>
                  <a:prstClr val="black"/>
                </a:solidFill>
              </a:rPr>
              <a:t>Об обеспечении доступа к </a:t>
            </a:r>
            <a:r>
              <a:rPr lang="ru-RU" sz="2000" dirty="0" smtClean="0">
                <a:solidFill>
                  <a:prstClr val="black"/>
                </a:solidFill>
              </a:rPr>
              <a:t>инф-</a:t>
            </a:r>
            <a:r>
              <a:rPr lang="ru-RU" sz="2000" dirty="0" err="1" smtClean="0">
                <a:solidFill>
                  <a:prstClr val="black"/>
                </a:solidFill>
              </a:rPr>
              <a:t>ии</a:t>
            </a:r>
            <a:r>
              <a:rPr lang="ru-RU" sz="2000" dirty="0" smtClean="0">
                <a:solidFill>
                  <a:prstClr val="black"/>
                </a:solidFill>
              </a:rPr>
              <a:t> </a:t>
            </a:r>
            <a:r>
              <a:rPr lang="ru-RU" sz="2000" dirty="0">
                <a:solidFill>
                  <a:prstClr val="black"/>
                </a:solidFill>
              </a:rPr>
              <a:t>о </a:t>
            </a:r>
            <a:r>
              <a:rPr lang="ru-RU" sz="2000" dirty="0" err="1" smtClean="0">
                <a:solidFill>
                  <a:prstClr val="black"/>
                </a:solidFill>
              </a:rPr>
              <a:t>деят-ти</a:t>
            </a:r>
            <a:r>
              <a:rPr lang="ru-RU" sz="2000" dirty="0" smtClean="0">
                <a:solidFill>
                  <a:prstClr val="black"/>
                </a:solidFill>
              </a:rPr>
              <a:t> гос. </a:t>
            </a:r>
            <a:r>
              <a:rPr lang="ru-RU" sz="2000" dirty="0">
                <a:solidFill>
                  <a:prstClr val="black"/>
                </a:solidFill>
              </a:rPr>
              <a:t>органов и </a:t>
            </a:r>
            <a:r>
              <a:rPr lang="ru-RU" sz="2000" dirty="0" err="1" smtClean="0">
                <a:solidFill>
                  <a:prstClr val="black"/>
                </a:solidFill>
              </a:rPr>
              <a:t>орг</a:t>
            </a:r>
            <a:r>
              <a:rPr lang="ru-RU" sz="2000" dirty="0" smtClean="0">
                <a:solidFill>
                  <a:prstClr val="black"/>
                </a:solidFill>
              </a:rPr>
              <a:t>-в местного </a:t>
            </a:r>
            <a:r>
              <a:rPr lang="ru-RU" sz="2000" dirty="0">
                <a:solidFill>
                  <a:prstClr val="black"/>
                </a:solidFill>
              </a:rPr>
              <a:t>самоуправления“</a:t>
            </a:r>
          </a:p>
          <a:p>
            <a:r>
              <a:rPr lang="ru-RU" dirty="0">
                <a:solidFill>
                  <a:srgbClr val="FF0000"/>
                </a:solidFill>
              </a:rPr>
              <a:t>Комментарий</a:t>
            </a:r>
            <a:r>
              <a:rPr lang="ru-RU" dirty="0">
                <a:solidFill>
                  <a:prstClr val="black"/>
                </a:solidFill>
              </a:rPr>
              <a:t>. Описывает особенности использования </a:t>
            </a:r>
            <a:r>
              <a:rPr lang="ru-RU" dirty="0" smtClean="0">
                <a:solidFill>
                  <a:prstClr val="black"/>
                </a:solidFill>
              </a:rPr>
              <a:t>ИС </a:t>
            </a:r>
            <a:r>
              <a:rPr lang="ru-RU" dirty="0">
                <a:solidFill>
                  <a:prstClr val="black"/>
                </a:solidFill>
              </a:rPr>
              <a:t>в </a:t>
            </a:r>
            <a:r>
              <a:rPr lang="ru-RU" dirty="0" err="1" smtClean="0">
                <a:solidFill>
                  <a:prstClr val="black"/>
                </a:solidFill>
              </a:rPr>
              <a:t>гос.органах</a:t>
            </a:r>
            <a:r>
              <a:rPr lang="ru-RU" dirty="0">
                <a:solidFill>
                  <a:prstClr val="black"/>
                </a:solidFill>
              </a:rPr>
              <a:t>, в том числе обязанность публиковать перечни используемых </a:t>
            </a:r>
            <a:r>
              <a:rPr lang="ru-RU" dirty="0" smtClean="0">
                <a:solidFill>
                  <a:prstClr val="black"/>
                </a:solidFill>
              </a:rPr>
              <a:t>ИС.</a:t>
            </a:r>
            <a:endParaRPr lang="ru-RU" dirty="0">
              <a:solidFill>
                <a:prstClr val="black"/>
              </a:solidFill>
            </a:endParaRPr>
          </a:p>
        </p:txBody>
      </p:sp>
      <p:sp>
        <p:nvSpPr>
          <p:cNvPr id="8" name="Прямоугольник 7"/>
          <p:cNvSpPr/>
          <p:nvPr/>
        </p:nvSpPr>
        <p:spPr>
          <a:xfrm>
            <a:off x="6222156" y="0"/>
            <a:ext cx="5969845" cy="6524863"/>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sz="2000" dirty="0" smtClean="0">
                <a:solidFill>
                  <a:prstClr val="black"/>
                </a:solidFill>
              </a:rPr>
              <a:t>Закон </a:t>
            </a:r>
            <a:r>
              <a:rPr lang="ru-RU" sz="2000" dirty="0">
                <a:solidFill>
                  <a:prstClr val="black"/>
                </a:solidFill>
              </a:rPr>
              <a:t>РФ от 11.02.1993 года N 4462-1 „Основы законодательства </a:t>
            </a:r>
            <a:r>
              <a:rPr lang="ru-RU" sz="2000" dirty="0" smtClean="0">
                <a:solidFill>
                  <a:prstClr val="black"/>
                </a:solidFill>
              </a:rPr>
              <a:t>РФ о </a:t>
            </a:r>
            <a:r>
              <a:rPr lang="ru-RU" sz="2000" dirty="0">
                <a:solidFill>
                  <a:prstClr val="black"/>
                </a:solidFill>
              </a:rPr>
              <a:t>нотариате“</a:t>
            </a:r>
          </a:p>
          <a:p>
            <a:r>
              <a:rPr lang="ru-RU" dirty="0">
                <a:solidFill>
                  <a:srgbClr val="FF0000"/>
                </a:solidFill>
              </a:rPr>
              <a:t>Комментарий</a:t>
            </a:r>
            <a:r>
              <a:rPr lang="ru-RU" dirty="0">
                <a:solidFill>
                  <a:prstClr val="black"/>
                </a:solidFill>
              </a:rPr>
              <a:t>. Глава VII.1. посвящена </a:t>
            </a:r>
            <a:r>
              <a:rPr lang="ru-RU" dirty="0" err="1" smtClean="0">
                <a:solidFill>
                  <a:prstClr val="black"/>
                </a:solidFill>
              </a:rPr>
              <a:t>Еинф</a:t>
            </a:r>
            <a:r>
              <a:rPr lang="ru-RU" dirty="0" smtClean="0">
                <a:solidFill>
                  <a:prstClr val="black"/>
                </a:solidFill>
              </a:rPr>
              <a:t>. </a:t>
            </a:r>
            <a:r>
              <a:rPr lang="ru-RU" dirty="0">
                <a:solidFill>
                  <a:prstClr val="black"/>
                </a:solidFill>
              </a:rPr>
              <a:t>системе нотариата</a:t>
            </a:r>
            <a:r>
              <a:rPr lang="ru-RU" sz="2000" dirty="0">
                <a:solidFill>
                  <a:prstClr val="black"/>
                </a:solidFill>
              </a:rPr>
              <a:t>.</a:t>
            </a:r>
          </a:p>
          <a:p>
            <a:pPr marL="342900" indent="-342900">
              <a:buFont typeface="+mj-lt"/>
              <a:buAutoNum type="arabicPeriod" startAt="5"/>
            </a:pPr>
            <a:r>
              <a:rPr lang="ru-RU" sz="2000" dirty="0">
                <a:solidFill>
                  <a:prstClr val="black"/>
                </a:solidFill>
              </a:rPr>
              <a:t>N </a:t>
            </a:r>
            <a:r>
              <a:rPr lang="ru-RU" sz="2000" dirty="0" smtClean="0">
                <a:solidFill>
                  <a:prstClr val="black"/>
                </a:solidFill>
              </a:rPr>
              <a:t>20-ФЗ „О </a:t>
            </a:r>
            <a:r>
              <a:rPr lang="ru-RU" sz="2000" dirty="0" err="1" smtClean="0">
                <a:solidFill>
                  <a:prstClr val="black"/>
                </a:solidFill>
              </a:rPr>
              <a:t>Гос</a:t>
            </a:r>
            <a:r>
              <a:rPr lang="ru-RU" sz="2000" dirty="0" smtClean="0">
                <a:solidFill>
                  <a:prstClr val="black"/>
                </a:solidFill>
              </a:rPr>
              <a:t>-ой автомат. </a:t>
            </a:r>
            <a:r>
              <a:rPr lang="ru-RU" sz="2000" dirty="0">
                <a:solidFill>
                  <a:prstClr val="black"/>
                </a:solidFill>
              </a:rPr>
              <a:t>системе </a:t>
            </a:r>
            <a:r>
              <a:rPr lang="ru-RU" sz="2000" dirty="0" smtClean="0">
                <a:solidFill>
                  <a:prstClr val="black"/>
                </a:solidFill>
              </a:rPr>
              <a:t>РФ «Выборы</a:t>
            </a:r>
            <a:r>
              <a:rPr lang="ru-RU" sz="2000" dirty="0">
                <a:solidFill>
                  <a:prstClr val="black"/>
                </a:solidFill>
              </a:rPr>
              <a:t>» от 10.01.2003 </a:t>
            </a:r>
            <a:endParaRPr lang="ru-RU" sz="2000" dirty="0" smtClean="0">
              <a:solidFill>
                <a:prstClr val="black"/>
              </a:solidFill>
            </a:endParaRPr>
          </a:p>
          <a:p>
            <a:pPr marL="342900" indent="-342900">
              <a:buFont typeface="+mj-lt"/>
              <a:buAutoNum type="arabicPeriod" startAt="5"/>
            </a:pPr>
            <a:r>
              <a:rPr lang="ru-RU" sz="2000" dirty="0" smtClean="0">
                <a:solidFill>
                  <a:prstClr val="black"/>
                </a:solidFill>
              </a:rPr>
              <a:t>Пр. </a:t>
            </a:r>
            <a:r>
              <a:rPr lang="ru-RU" sz="2000" dirty="0">
                <a:solidFill>
                  <a:prstClr val="black"/>
                </a:solidFill>
              </a:rPr>
              <a:t>Управления делами Президента РФ от 03.10.2017 N 402 «Об </a:t>
            </a:r>
            <a:r>
              <a:rPr lang="ru-RU" sz="2000" dirty="0" smtClean="0">
                <a:solidFill>
                  <a:prstClr val="black"/>
                </a:solidFill>
              </a:rPr>
              <a:t>утв. </a:t>
            </a:r>
            <a:r>
              <a:rPr lang="ru-RU" sz="2000" dirty="0">
                <a:solidFill>
                  <a:prstClr val="black"/>
                </a:solidFill>
              </a:rPr>
              <a:t>Порядка организации работы по </a:t>
            </a:r>
            <a:r>
              <a:rPr lang="ru-RU" sz="2000" dirty="0" err="1" smtClean="0">
                <a:solidFill>
                  <a:prstClr val="black"/>
                </a:solidFill>
              </a:rPr>
              <a:t>обесп</a:t>
            </a:r>
            <a:r>
              <a:rPr lang="ru-RU" sz="2000" dirty="0" smtClean="0">
                <a:solidFill>
                  <a:prstClr val="black"/>
                </a:solidFill>
              </a:rPr>
              <a:t>-ю </a:t>
            </a:r>
            <a:r>
              <a:rPr lang="ru-RU" sz="2000" dirty="0">
                <a:solidFill>
                  <a:prstClr val="black"/>
                </a:solidFill>
              </a:rPr>
              <a:t>доступа к </a:t>
            </a:r>
            <a:r>
              <a:rPr lang="ru-RU" sz="2000" dirty="0" smtClean="0">
                <a:solidFill>
                  <a:prstClr val="black"/>
                </a:solidFill>
              </a:rPr>
              <a:t>инф-</a:t>
            </a:r>
            <a:r>
              <a:rPr lang="ru-RU" sz="2000" dirty="0" err="1" smtClean="0">
                <a:solidFill>
                  <a:prstClr val="black"/>
                </a:solidFill>
              </a:rPr>
              <a:t>ии</a:t>
            </a:r>
            <a:r>
              <a:rPr lang="ru-RU" sz="2000" dirty="0" smtClean="0">
                <a:solidFill>
                  <a:prstClr val="black"/>
                </a:solidFill>
              </a:rPr>
              <a:t> </a:t>
            </a:r>
            <a:r>
              <a:rPr lang="ru-RU" sz="2000" dirty="0">
                <a:solidFill>
                  <a:prstClr val="black"/>
                </a:solidFill>
              </a:rPr>
              <a:t>о </a:t>
            </a:r>
            <a:r>
              <a:rPr lang="ru-RU" sz="2000" dirty="0" err="1" smtClean="0">
                <a:solidFill>
                  <a:prstClr val="black"/>
                </a:solidFill>
              </a:rPr>
              <a:t>деят</a:t>
            </a:r>
            <a:r>
              <a:rPr lang="ru-RU" sz="2000" dirty="0" smtClean="0">
                <a:solidFill>
                  <a:prstClr val="black"/>
                </a:solidFill>
              </a:rPr>
              <a:t>. </a:t>
            </a:r>
            <a:r>
              <a:rPr lang="ru-RU" sz="2000" dirty="0" err="1" smtClean="0">
                <a:solidFill>
                  <a:prstClr val="black"/>
                </a:solidFill>
              </a:rPr>
              <a:t>Управ.делами</a:t>
            </a:r>
            <a:r>
              <a:rPr lang="ru-RU" sz="2000" dirty="0" smtClean="0">
                <a:solidFill>
                  <a:prstClr val="black"/>
                </a:solidFill>
              </a:rPr>
              <a:t> </a:t>
            </a:r>
            <a:r>
              <a:rPr lang="ru-RU" sz="2000" dirty="0">
                <a:solidFill>
                  <a:prstClr val="black"/>
                </a:solidFill>
              </a:rPr>
              <a:t>Президента </a:t>
            </a:r>
            <a:r>
              <a:rPr lang="ru-RU" sz="2000" dirty="0" smtClean="0">
                <a:solidFill>
                  <a:prstClr val="black"/>
                </a:solidFill>
              </a:rPr>
              <a:t>РФ»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31.10.2017 N 48737</a:t>
            </a:r>
            <a:r>
              <a:rPr lang="ru-RU" sz="2000" dirty="0" smtClean="0">
                <a:solidFill>
                  <a:prstClr val="black"/>
                </a:solidFill>
              </a:rPr>
              <a:t>)</a:t>
            </a:r>
            <a:endParaRPr lang="ru-RU" sz="2000" dirty="0">
              <a:solidFill>
                <a:prstClr val="black"/>
              </a:solidFill>
            </a:endParaRPr>
          </a:p>
          <a:p>
            <a:pPr marL="342900" indent="-342900">
              <a:buFont typeface="+mj-lt"/>
              <a:buAutoNum type="arabicPeriod" startAt="5"/>
            </a:pPr>
            <a:r>
              <a:rPr lang="ru-RU" sz="2000" dirty="0" smtClean="0">
                <a:solidFill>
                  <a:prstClr val="black"/>
                </a:solidFill>
              </a:rPr>
              <a:t>ПП </a:t>
            </a:r>
            <a:r>
              <a:rPr lang="ru-RU" sz="2000" dirty="0">
                <a:solidFill>
                  <a:prstClr val="black"/>
                </a:solidFill>
              </a:rPr>
              <a:t>РФ от 18.05.2009 N 424 «Об особенностях подключения </a:t>
            </a:r>
            <a:r>
              <a:rPr lang="ru-RU" sz="2000" dirty="0" err="1" smtClean="0">
                <a:solidFill>
                  <a:prstClr val="black"/>
                </a:solidFill>
              </a:rPr>
              <a:t>федер</a:t>
            </a:r>
            <a:r>
              <a:rPr lang="ru-RU" sz="2000" dirty="0" smtClean="0">
                <a:solidFill>
                  <a:prstClr val="black"/>
                </a:solidFill>
              </a:rPr>
              <a:t>. ГИС </a:t>
            </a:r>
            <a:r>
              <a:rPr lang="ru-RU" sz="2000" dirty="0">
                <a:solidFill>
                  <a:prstClr val="black"/>
                </a:solidFill>
              </a:rPr>
              <a:t>к </a:t>
            </a:r>
            <a:r>
              <a:rPr lang="ru-RU" sz="2000" dirty="0" smtClean="0">
                <a:solidFill>
                  <a:prstClr val="black"/>
                </a:solidFill>
              </a:rPr>
              <a:t>инф.-телеком. </a:t>
            </a:r>
            <a:r>
              <a:rPr lang="ru-RU" sz="2000" dirty="0">
                <a:solidFill>
                  <a:prstClr val="black"/>
                </a:solidFill>
              </a:rPr>
              <a:t>сетям</a:t>
            </a:r>
            <a:r>
              <a:rPr lang="ru-RU" sz="2000" dirty="0" smtClean="0">
                <a:solidFill>
                  <a:prstClr val="black"/>
                </a:solidFill>
              </a:rPr>
              <a:t>»</a:t>
            </a:r>
            <a:endParaRPr lang="ru-RU" sz="2000" dirty="0">
              <a:solidFill>
                <a:prstClr val="black"/>
              </a:solidFill>
            </a:endParaRPr>
          </a:p>
          <a:p>
            <a:pPr marL="342900" indent="-342900">
              <a:buFont typeface="+mj-lt"/>
              <a:buAutoNum type="arabicPeriod" startAt="5"/>
            </a:pPr>
            <a:r>
              <a:rPr lang="ru-RU" sz="2000" dirty="0" smtClean="0">
                <a:solidFill>
                  <a:prstClr val="black"/>
                </a:solidFill>
              </a:rPr>
              <a:t>ПП </a:t>
            </a:r>
            <a:r>
              <a:rPr lang="ru-RU" sz="2000" dirty="0">
                <a:solidFill>
                  <a:prstClr val="black"/>
                </a:solidFill>
              </a:rPr>
              <a:t>РФ от 24.11.2009 N 953 «Об </a:t>
            </a:r>
            <a:r>
              <a:rPr lang="ru-RU" sz="2000" dirty="0" err="1" smtClean="0">
                <a:solidFill>
                  <a:prstClr val="black"/>
                </a:solidFill>
              </a:rPr>
              <a:t>обесп</a:t>
            </a:r>
            <a:r>
              <a:rPr lang="ru-RU" sz="2000" dirty="0" smtClean="0">
                <a:solidFill>
                  <a:prstClr val="black"/>
                </a:solidFill>
              </a:rPr>
              <a:t>-и </a:t>
            </a:r>
            <a:r>
              <a:rPr lang="ru-RU" sz="2000" dirty="0">
                <a:solidFill>
                  <a:prstClr val="black"/>
                </a:solidFill>
              </a:rPr>
              <a:t>доступа к </a:t>
            </a:r>
            <a:r>
              <a:rPr lang="ru-RU" sz="2000" dirty="0" smtClean="0">
                <a:solidFill>
                  <a:prstClr val="black"/>
                </a:solidFill>
              </a:rPr>
              <a:t>инф-и </a:t>
            </a:r>
            <a:r>
              <a:rPr lang="ru-RU" sz="2000" dirty="0">
                <a:solidFill>
                  <a:prstClr val="black"/>
                </a:solidFill>
              </a:rPr>
              <a:t>о </a:t>
            </a:r>
            <a:r>
              <a:rPr lang="ru-RU" sz="2000" dirty="0" err="1" smtClean="0">
                <a:solidFill>
                  <a:prstClr val="black"/>
                </a:solidFill>
              </a:rPr>
              <a:t>деят</a:t>
            </a:r>
            <a:r>
              <a:rPr lang="ru-RU" sz="2000" dirty="0" smtClean="0">
                <a:solidFill>
                  <a:prstClr val="black"/>
                </a:solidFill>
              </a:rPr>
              <a:t>. </a:t>
            </a:r>
            <a:r>
              <a:rPr lang="ru-RU" sz="2000" dirty="0">
                <a:solidFill>
                  <a:prstClr val="black"/>
                </a:solidFill>
              </a:rPr>
              <a:t>Правительства </a:t>
            </a:r>
            <a:r>
              <a:rPr lang="ru-RU" sz="2000" dirty="0" smtClean="0">
                <a:solidFill>
                  <a:prstClr val="black"/>
                </a:solidFill>
              </a:rPr>
              <a:t>РФ </a:t>
            </a:r>
            <a:r>
              <a:rPr lang="ru-RU" sz="2000" dirty="0">
                <a:solidFill>
                  <a:prstClr val="black"/>
                </a:solidFill>
              </a:rPr>
              <a:t>и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органов </a:t>
            </a:r>
            <a:r>
              <a:rPr lang="ru-RU" sz="2000" dirty="0" smtClean="0">
                <a:solidFill>
                  <a:prstClr val="black"/>
                </a:solidFill>
              </a:rPr>
              <a:t>исп. </a:t>
            </a:r>
            <a:r>
              <a:rPr lang="ru-RU" sz="2000" dirty="0">
                <a:solidFill>
                  <a:prstClr val="black"/>
                </a:solidFill>
              </a:rPr>
              <a:t>власти» (вместе с «</a:t>
            </a:r>
            <a:r>
              <a:rPr lang="ru-RU" sz="2000" dirty="0" smtClean="0">
                <a:solidFill>
                  <a:prstClr val="black"/>
                </a:solidFill>
              </a:rPr>
              <a:t>Треб-ми </a:t>
            </a:r>
            <a:r>
              <a:rPr lang="ru-RU" sz="2000" dirty="0">
                <a:solidFill>
                  <a:prstClr val="black"/>
                </a:solidFill>
              </a:rPr>
              <a:t>к </a:t>
            </a:r>
            <a:r>
              <a:rPr lang="ru-RU" sz="2000" dirty="0" err="1" smtClean="0">
                <a:solidFill>
                  <a:prstClr val="black"/>
                </a:solidFill>
              </a:rPr>
              <a:t>технол</a:t>
            </a:r>
            <a:r>
              <a:rPr lang="ru-RU" sz="2000" dirty="0" smtClean="0">
                <a:solidFill>
                  <a:prstClr val="black"/>
                </a:solidFill>
              </a:rPr>
              <a:t>., </a:t>
            </a:r>
            <a:r>
              <a:rPr lang="ru-RU" sz="2000" dirty="0">
                <a:solidFill>
                  <a:prstClr val="black"/>
                </a:solidFill>
              </a:rPr>
              <a:t>программным и </a:t>
            </a:r>
            <a:r>
              <a:rPr lang="ru-RU" sz="2000" dirty="0" err="1" smtClean="0">
                <a:solidFill>
                  <a:prstClr val="black"/>
                </a:solidFill>
              </a:rPr>
              <a:t>лингв</a:t>
            </a:r>
            <a:r>
              <a:rPr lang="ru-RU" sz="2000" dirty="0" smtClean="0">
                <a:solidFill>
                  <a:prstClr val="black"/>
                </a:solidFill>
              </a:rPr>
              <a:t>-им </a:t>
            </a:r>
            <a:r>
              <a:rPr lang="ru-RU" sz="2000" dirty="0">
                <a:solidFill>
                  <a:prstClr val="black"/>
                </a:solidFill>
              </a:rPr>
              <a:t>средствам обеспечения пользования </a:t>
            </a:r>
            <a:r>
              <a:rPr lang="ru-RU" sz="2000" dirty="0" smtClean="0">
                <a:solidFill>
                  <a:prstClr val="black"/>
                </a:solidFill>
              </a:rPr>
              <a:t>оф. </a:t>
            </a:r>
            <a:r>
              <a:rPr lang="ru-RU" sz="2000" dirty="0">
                <a:solidFill>
                  <a:prstClr val="black"/>
                </a:solidFill>
              </a:rPr>
              <a:t>сайтом </a:t>
            </a:r>
            <a:r>
              <a:rPr lang="ru-RU" sz="2000" dirty="0" err="1" smtClean="0">
                <a:solidFill>
                  <a:prstClr val="black"/>
                </a:solidFill>
              </a:rPr>
              <a:t>Прав.РФ</a:t>
            </a:r>
            <a:r>
              <a:rPr lang="ru-RU" sz="2000" dirty="0" smtClean="0">
                <a:solidFill>
                  <a:prstClr val="black"/>
                </a:solidFill>
              </a:rPr>
              <a:t> в </a:t>
            </a:r>
            <a:r>
              <a:rPr lang="ru-RU" sz="2000" dirty="0">
                <a:solidFill>
                  <a:prstClr val="black"/>
                </a:solidFill>
              </a:rPr>
              <a:t>сети Интернет») </a:t>
            </a:r>
          </a:p>
        </p:txBody>
      </p:sp>
    </p:spTree>
    <p:extLst>
      <p:ext uri="{BB962C8B-B14F-4D97-AF65-F5344CB8AC3E}">
        <p14:creationId xmlns:p14="http://schemas.microsoft.com/office/powerpoint/2010/main" val="2201988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144000" cy="875240"/>
          </a:xfrm>
          <a:prstGeom prst="rect">
            <a:avLst/>
          </a:prstGeom>
        </p:spPr>
        <p:txBody>
          <a:bodyPr vert="horz" wrap="square" lIns="0" tIns="13335" rIns="0" bIns="0" rtlCol="0">
            <a:spAutoFit/>
          </a:bodyPr>
          <a:lstStyle/>
          <a:p>
            <a:pPr marL="0" indent="0" algn="ctr">
              <a:spcBef>
                <a:spcPts val="105"/>
              </a:spcBef>
              <a:buNone/>
            </a:pPr>
            <a:r>
              <a:rPr lang="ru-RU" sz="2800" b="1" dirty="0">
                <a:solidFill>
                  <a:srgbClr val="0070C0"/>
                </a:solidFill>
              </a:rPr>
              <a:t>Государственные и муниципальные информационные системы (ГИС и МИС)</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33</a:t>
            </a:fld>
            <a:endParaRPr dirty="0">
              <a:solidFill>
                <a:prstClr val="black"/>
              </a:solidFill>
            </a:endParaRPr>
          </a:p>
        </p:txBody>
      </p:sp>
      <p:sp>
        <p:nvSpPr>
          <p:cNvPr id="8" name="Прямоугольник 7"/>
          <p:cNvSpPr/>
          <p:nvPr/>
        </p:nvSpPr>
        <p:spPr>
          <a:xfrm>
            <a:off x="101602" y="1259304"/>
            <a:ext cx="6376245" cy="4639732"/>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spcBef>
                <a:spcPts val="300"/>
              </a:spcBef>
              <a:buFont typeface="+mj-lt"/>
              <a:buAutoNum type="arabicPeriod" startAt="9"/>
            </a:pPr>
            <a:r>
              <a:rPr lang="ru-RU" dirty="0" smtClean="0">
                <a:solidFill>
                  <a:prstClr val="black"/>
                </a:solidFill>
              </a:rPr>
              <a:t>ПП </a:t>
            </a:r>
            <a:r>
              <a:rPr lang="ru-RU" dirty="0">
                <a:solidFill>
                  <a:prstClr val="black"/>
                </a:solidFill>
              </a:rPr>
              <a:t>РФ от 08.09.2010 N 697 «О </a:t>
            </a:r>
            <a:r>
              <a:rPr lang="ru-RU" dirty="0" smtClean="0">
                <a:solidFill>
                  <a:prstClr val="black"/>
                </a:solidFill>
              </a:rPr>
              <a:t>Единой системе </a:t>
            </a:r>
            <a:r>
              <a:rPr lang="ru-RU" dirty="0" err="1" smtClean="0">
                <a:solidFill>
                  <a:prstClr val="black"/>
                </a:solidFill>
              </a:rPr>
              <a:t>межвед</a:t>
            </a:r>
            <a:r>
              <a:rPr lang="ru-RU" dirty="0" smtClean="0">
                <a:solidFill>
                  <a:prstClr val="black"/>
                </a:solidFill>
              </a:rPr>
              <a:t>. </a:t>
            </a:r>
            <a:r>
              <a:rPr lang="ru-RU" dirty="0" err="1" smtClean="0">
                <a:solidFill>
                  <a:prstClr val="black"/>
                </a:solidFill>
              </a:rPr>
              <a:t>электр</a:t>
            </a:r>
            <a:r>
              <a:rPr lang="ru-RU" dirty="0" smtClean="0">
                <a:solidFill>
                  <a:prstClr val="black"/>
                </a:solidFill>
              </a:rPr>
              <a:t>. </a:t>
            </a:r>
            <a:r>
              <a:rPr lang="ru-RU" dirty="0">
                <a:solidFill>
                  <a:prstClr val="black"/>
                </a:solidFill>
              </a:rPr>
              <a:t>взаимодействия» (вместе с «</a:t>
            </a:r>
            <a:r>
              <a:rPr lang="ru-RU" dirty="0" smtClean="0">
                <a:solidFill>
                  <a:prstClr val="black"/>
                </a:solidFill>
              </a:rPr>
              <a:t>Положением...»)</a:t>
            </a:r>
            <a:endParaRPr lang="ru-RU" dirty="0">
              <a:solidFill>
                <a:prstClr val="black"/>
              </a:solidFill>
            </a:endParaRPr>
          </a:p>
          <a:p>
            <a:pPr indent="-342900">
              <a:spcBef>
                <a:spcPts val="300"/>
              </a:spcBef>
              <a:buFont typeface="+mj-lt"/>
              <a:buAutoNum type="arabicPeriod" startAt="9"/>
            </a:pPr>
            <a:r>
              <a:rPr lang="ru-RU" dirty="0" smtClean="0">
                <a:solidFill>
                  <a:prstClr val="black"/>
                </a:solidFill>
              </a:rPr>
              <a:t>ПП </a:t>
            </a:r>
            <a:r>
              <a:rPr lang="ru-RU" dirty="0">
                <a:solidFill>
                  <a:prstClr val="black"/>
                </a:solidFill>
              </a:rPr>
              <a:t>РФ от 08.06.2011 N 451 «Об инфраструктуре, </a:t>
            </a:r>
            <a:r>
              <a:rPr lang="ru-RU" dirty="0" err="1" smtClean="0">
                <a:solidFill>
                  <a:prstClr val="black"/>
                </a:solidFill>
              </a:rPr>
              <a:t>обесп</a:t>
            </a:r>
            <a:r>
              <a:rPr lang="ru-RU" dirty="0" smtClean="0">
                <a:solidFill>
                  <a:prstClr val="black"/>
                </a:solidFill>
              </a:rPr>
              <a:t>-ей инф.-</a:t>
            </a:r>
            <a:r>
              <a:rPr lang="ru-RU" dirty="0" err="1" smtClean="0">
                <a:solidFill>
                  <a:prstClr val="black"/>
                </a:solidFill>
              </a:rPr>
              <a:t>технол.взаимодействие</a:t>
            </a:r>
            <a:r>
              <a:rPr lang="ru-RU" dirty="0" smtClean="0">
                <a:solidFill>
                  <a:prstClr val="black"/>
                </a:solidFill>
              </a:rPr>
              <a:t> </a:t>
            </a:r>
            <a:r>
              <a:rPr lang="ru-RU" dirty="0" err="1" smtClean="0">
                <a:solidFill>
                  <a:prstClr val="black"/>
                </a:solidFill>
              </a:rPr>
              <a:t>инф.систем</a:t>
            </a:r>
            <a:r>
              <a:rPr lang="ru-RU" dirty="0">
                <a:solidFill>
                  <a:prstClr val="black"/>
                </a:solidFill>
              </a:rPr>
              <a:t>, </a:t>
            </a:r>
            <a:r>
              <a:rPr lang="ru-RU" dirty="0" err="1" smtClean="0">
                <a:solidFill>
                  <a:prstClr val="black"/>
                </a:solidFill>
              </a:rPr>
              <a:t>исп-ых</a:t>
            </a:r>
            <a:r>
              <a:rPr lang="ru-RU" dirty="0" smtClean="0">
                <a:solidFill>
                  <a:prstClr val="black"/>
                </a:solidFill>
              </a:rPr>
              <a:t> </a:t>
            </a:r>
            <a:r>
              <a:rPr lang="ru-RU" dirty="0">
                <a:solidFill>
                  <a:prstClr val="black"/>
                </a:solidFill>
              </a:rPr>
              <a:t>для </a:t>
            </a:r>
            <a:r>
              <a:rPr lang="ru-RU" dirty="0" err="1" smtClean="0">
                <a:solidFill>
                  <a:prstClr val="black"/>
                </a:solidFill>
              </a:rPr>
              <a:t>предост</a:t>
            </a:r>
            <a:r>
              <a:rPr lang="ru-RU" dirty="0" smtClean="0">
                <a:solidFill>
                  <a:prstClr val="black"/>
                </a:solidFill>
              </a:rPr>
              <a:t>. гос. </a:t>
            </a:r>
            <a:r>
              <a:rPr lang="ru-RU" dirty="0">
                <a:solidFill>
                  <a:prstClr val="black"/>
                </a:solidFill>
              </a:rPr>
              <a:t>и </a:t>
            </a:r>
            <a:r>
              <a:rPr lang="ru-RU" dirty="0" err="1" smtClean="0">
                <a:solidFill>
                  <a:prstClr val="black"/>
                </a:solidFill>
              </a:rPr>
              <a:t>муниц</a:t>
            </a:r>
            <a:r>
              <a:rPr lang="ru-RU" dirty="0" smtClean="0">
                <a:solidFill>
                  <a:prstClr val="black"/>
                </a:solidFill>
              </a:rPr>
              <a:t>. услуг </a:t>
            </a:r>
            <a:r>
              <a:rPr lang="ru-RU" dirty="0">
                <a:solidFill>
                  <a:prstClr val="black"/>
                </a:solidFill>
              </a:rPr>
              <a:t>и </a:t>
            </a:r>
            <a:r>
              <a:rPr lang="ru-RU" dirty="0" err="1" smtClean="0">
                <a:solidFill>
                  <a:prstClr val="black"/>
                </a:solidFill>
              </a:rPr>
              <a:t>исполн</a:t>
            </a:r>
            <a:r>
              <a:rPr lang="ru-RU" dirty="0" smtClean="0">
                <a:solidFill>
                  <a:prstClr val="black"/>
                </a:solidFill>
              </a:rPr>
              <a:t>-я </a:t>
            </a:r>
            <a:r>
              <a:rPr lang="ru-RU" dirty="0" err="1" smtClean="0">
                <a:solidFill>
                  <a:prstClr val="black"/>
                </a:solidFill>
              </a:rPr>
              <a:t>гос.и</a:t>
            </a:r>
            <a:r>
              <a:rPr lang="ru-RU" dirty="0" smtClean="0">
                <a:solidFill>
                  <a:prstClr val="black"/>
                </a:solidFill>
              </a:rPr>
              <a:t> </a:t>
            </a:r>
            <a:r>
              <a:rPr lang="ru-RU" dirty="0" err="1" smtClean="0">
                <a:solidFill>
                  <a:prstClr val="black"/>
                </a:solidFill>
              </a:rPr>
              <a:t>мун.функций</a:t>
            </a:r>
            <a:r>
              <a:rPr lang="ru-RU" dirty="0" smtClean="0">
                <a:solidFill>
                  <a:prstClr val="black"/>
                </a:solidFill>
              </a:rPr>
              <a:t> </a:t>
            </a:r>
            <a:r>
              <a:rPr lang="ru-RU" dirty="0">
                <a:solidFill>
                  <a:prstClr val="black"/>
                </a:solidFill>
              </a:rPr>
              <a:t>в </a:t>
            </a:r>
            <a:r>
              <a:rPr lang="ru-RU" dirty="0" smtClean="0">
                <a:solidFill>
                  <a:prstClr val="black"/>
                </a:solidFill>
              </a:rPr>
              <a:t>эл. </a:t>
            </a:r>
            <a:r>
              <a:rPr lang="ru-RU" dirty="0">
                <a:solidFill>
                  <a:prstClr val="black"/>
                </a:solidFill>
              </a:rPr>
              <a:t>форме» (вместе с «Положением </a:t>
            </a:r>
            <a:r>
              <a:rPr lang="ru-RU" dirty="0" smtClean="0">
                <a:solidFill>
                  <a:prstClr val="black"/>
                </a:solidFill>
              </a:rPr>
              <a:t>…»)</a:t>
            </a:r>
            <a:endParaRPr lang="ru-RU" dirty="0">
              <a:solidFill>
                <a:prstClr val="black"/>
              </a:solidFill>
            </a:endParaRPr>
          </a:p>
          <a:p>
            <a:pPr indent="-342900">
              <a:spcBef>
                <a:spcPts val="300"/>
              </a:spcBef>
              <a:buFont typeface="+mj-lt"/>
              <a:buAutoNum type="arabicPeriod" startAt="9"/>
            </a:pPr>
            <a:r>
              <a:rPr lang="ru-RU" dirty="0" smtClean="0">
                <a:solidFill>
                  <a:prstClr val="black"/>
                </a:solidFill>
              </a:rPr>
              <a:t>ПП </a:t>
            </a:r>
            <a:r>
              <a:rPr lang="ru-RU" dirty="0">
                <a:solidFill>
                  <a:prstClr val="black"/>
                </a:solidFill>
              </a:rPr>
              <a:t>РФ от 28.11.2011 N 977 «О </a:t>
            </a:r>
            <a:r>
              <a:rPr lang="ru-RU" dirty="0" err="1" smtClean="0">
                <a:solidFill>
                  <a:prstClr val="black"/>
                </a:solidFill>
              </a:rPr>
              <a:t>фед</a:t>
            </a:r>
            <a:r>
              <a:rPr lang="ru-RU" dirty="0" smtClean="0">
                <a:solidFill>
                  <a:prstClr val="black"/>
                </a:solidFill>
              </a:rPr>
              <a:t>. гос. инф. </a:t>
            </a:r>
            <a:r>
              <a:rPr lang="ru-RU" dirty="0">
                <a:solidFill>
                  <a:prstClr val="black"/>
                </a:solidFill>
              </a:rPr>
              <a:t>системе „Единая система </a:t>
            </a:r>
            <a:r>
              <a:rPr lang="ru-RU" dirty="0" err="1" smtClean="0">
                <a:solidFill>
                  <a:prstClr val="black"/>
                </a:solidFill>
              </a:rPr>
              <a:t>идент</a:t>
            </a:r>
            <a:r>
              <a:rPr lang="ru-RU" dirty="0" smtClean="0">
                <a:solidFill>
                  <a:prstClr val="black"/>
                </a:solidFill>
              </a:rPr>
              <a:t>-и </a:t>
            </a:r>
            <a:r>
              <a:rPr lang="ru-RU" dirty="0" err="1">
                <a:solidFill>
                  <a:prstClr val="black"/>
                </a:solidFill>
              </a:rPr>
              <a:t>и</a:t>
            </a:r>
            <a:r>
              <a:rPr lang="ru-RU" dirty="0">
                <a:solidFill>
                  <a:prstClr val="black"/>
                </a:solidFill>
              </a:rPr>
              <a:t> </a:t>
            </a:r>
            <a:r>
              <a:rPr lang="ru-RU" dirty="0" err="1" smtClean="0">
                <a:solidFill>
                  <a:prstClr val="black"/>
                </a:solidFill>
              </a:rPr>
              <a:t>аутент</a:t>
            </a:r>
            <a:r>
              <a:rPr lang="ru-RU" dirty="0" smtClean="0">
                <a:solidFill>
                  <a:prstClr val="black"/>
                </a:solidFill>
              </a:rPr>
              <a:t>-и </a:t>
            </a:r>
            <a:r>
              <a:rPr lang="ru-RU" dirty="0">
                <a:solidFill>
                  <a:prstClr val="black"/>
                </a:solidFill>
              </a:rPr>
              <a:t>в инфраструктуре, </a:t>
            </a:r>
            <a:r>
              <a:rPr lang="ru-RU" dirty="0" err="1" smtClean="0">
                <a:solidFill>
                  <a:prstClr val="black"/>
                </a:solidFill>
              </a:rPr>
              <a:t>обесп</a:t>
            </a:r>
            <a:r>
              <a:rPr lang="ru-RU" dirty="0" smtClean="0">
                <a:solidFill>
                  <a:prstClr val="black"/>
                </a:solidFill>
              </a:rPr>
              <a:t>-ей инф.-</a:t>
            </a:r>
            <a:r>
              <a:rPr lang="ru-RU" dirty="0" err="1" smtClean="0">
                <a:solidFill>
                  <a:prstClr val="black"/>
                </a:solidFill>
              </a:rPr>
              <a:t>технол</a:t>
            </a:r>
            <a:r>
              <a:rPr lang="ru-RU" dirty="0" smtClean="0">
                <a:solidFill>
                  <a:prstClr val="black"/>
                </a:solidFill>
              </a:rPr>
              <a:t>. </a:t>
            </a:r>
            <a:r>
              <a:rPr lang="ru-RU" dirty="0">
                <a:solidFill>
                  <a:prstClr val="black"/>
                </a:solidFill>
              </a:rPr>
              <a:t>взаимодействие </a:t>
            </a:r>
            <a:r>
              <a:rPr lang="ru-RU" dirty="0" err="1" smtClean="0">
                <a:solidFill>
                  <a:prstClr val="black"/>
                </a:solidFill>
              </a:rPr>
              <a:t>инф.систем</a:t>
            </a:r>
            <a:r>
              <a:rPr lang="ru-RU" dirty="0">
                <a:solidFill>
                  <a:prstClr val="black"/>
                </a:solidFill>
              </a:rPr>
              <a:t>, </a:t>
            </a:r>
            <a:r>
              <a:rPr lang="ru-RU" dirty="0" err="1" smtClean="0">
                <a:solidFill>
                  <a:prstClr val="black"/>
                </a:solidFill>
              </a:rPr>
              <a:t>исп-ых</a:t>
            </a:r>
            <a:r>
              <a:rPr lang="ru-RU" dirty="0" smtClean="0">
                <a:solidFill>
                  <a:prstClr val="black"/>
                </a:solidFill>
              </a:rPr>
              <a:t> </a:t>
            </a:r>
            <a:r>
              <a:rPr lang="ru-RU" dirty="0">
                <a:solidFill>
                  <a:prstClr val="black"/>
                </a:solidFill>
              </a:rPr>
              <a:t>для предоставления </a:t>
            </a:r>
            <a:r>
              <a:rPr lang="ru-RU" dirty="0" err="1" smtClean="0">
                <a:solidFill>
                  <a:prstClr val="black"/>
                </a:solidFill>
              </a:rPr>
              <a:t>гос.и</a:t>
            </a:r>
            <a:r>
              <a:rPr lang="ru-RU" dirty="0" smtClean="0">
                <a:solidFill>
                  <a:prstClr val="black"/>
                </a:solidFill>
              </a:rPr>
              <a:t> </a:t>
            </a:r>
            <a:r>
              <a:rPr lang="ru-RU" dirty="0" err="1" smtClean="0">
                <a:solidFill>
                  <a:prstClr val="black"/>
                </a:solidFill>
              </a:rPr>
              <a:t>мун.услуг</a:t>
            </a:r>
            <a:r>
              <a:rPr lang="ru-RU" dirty="0" smtClean="0">
                <a:solidFill>
                  <a:prstClr val="black"/>
                </a:solidFill>
              </a:rPr>
              <a:t> </a:t>
            </a:r>
            <a:r>
              <a:rPr lang="ru-RU" dirty="0">
                <a:solidFill>
                  <a:prstClr val="black"/>
                </a:solidFill>
              </a:rPr>
              <a:t>в </a:t>
            </a:r>
            <a:r>
              <a:rPr lang="ru-RU" dirty="0" smtClean="0">
                <a:solidFill>
                  <a:prstClr val="black"/>
                </a:solidFill>
              </a:rPr>
              <a:t>эл. </a:t>
            </a:r>
            <a:r>
              <a:rPr lang="ru-RU" dirty="0">
                <a:solidFill>
                  <a:prstClr val="black"/>
                </a:solidFill>
              </a:rPr>
              <a:t>форме“ (вместе с </a:t>
            </a:r>
            <a:r>
              <a:rPr lang="ru-RU" dirty="0" smtClean="0">
                <a:solidFill>
                  <a:prstClr val="black"/>
                </a:solidFill>
              </a:rPr>
              <a:t>„Требованиями …»)</a:t>
            </a:r>
            <a:endParaRPr lang="ru-RU" dirty="0">
              <a:solidFill>
                <a:prstClr val="black"/>
              </a:solidFill>
            </a:endParaRPr>
          </a:p>
          <a:p>
            <a:pPr indent="-342900">
              <a:spcBef>
                <a:spcPts val="300"/>
              </a:spcBef>
              <a:buFont typeface="+mj-lt"/>
              <a:buAutoNum type="arabicPeriod" startAt="9"/>
            </a:pPr>
            <a:r>
              <a:rPr lang="ru-RU" dirty="0" smtClean="0">
                <a:solidFill>
                  <a:prstClr val="black"/>
                </a:solidFill>
              </a:rPr>
              <a:t>ПП </a:t>
            </a:r>
            <a:r>
              <a:rPr lang="ru-RU" dirty="0">
                <a:solidFill>
                  <a:prstClr val="black"/>
                </a:solidFill>
              </a:rPr>
              <a:t>РФ от 26.06.2012 N 644 «О </a:t>
            </a:r>
            <a:r>
              <a:rPr lang="ru-RU" dirty="0" err="1" smtClean="0">
                <a:solidFill>
                  <a:prstClr val="black"/>
                </a:solidFill>
              </a:rPr>
              <a:t>фед.гос.инф</a:t>
            </a:r>
            <a:r>
              <a:rPr lang="ru-RU" dirty="0" smtClean="0">
                <a:solidFill>
                  <a:prstClr val="black"/>
                </a:solidFill>
              </a:rPr>
              <a:t>. </a:t>
            </a:r>
            <a:r>
              <a:rPr lang="ru-RU" dirty="0">
                <a:solidFill>
                  <a:prstClr val="black"/>
                </a:solidFill>
              </a:rPr>
              <a:t>системе учета </a:t>
            </a:r>
            <a:r>
              <a:rPr lang="ru-RU" dirty="0" smtClean="0">
                <a:solidFill>
                  <a:prstClr val="black"/>
                </a:solidFill>
              </a:rPr>
              <a:t>инф. </a:t>
            </a:r>
            <a:r>
              <a:rPr lang="ru-RU" dirty="0">
                <a:solidFill>
                  <a:prstClr val="black"/>
                </a:solidFill>
              </a:rPr>
              <a:t>систем, создаваемых и приобретаемых за счет средств </a:t>
            </a:r>
            <a:r>
              <a:rPr lang="ru-RU" dirty="0" err="1" smtClean="0">
                <a:solidFill>
                  <a:prstClr val="black"/>
                </a:solidFill>
              </a:rPr>
              <a:t>фед</a:t>
            </a:r>
            <a:r>
              <a:rPr lang="ru-RU" dirty="0" smtClean="0">
                <a:solidFill>
                  <a:prstClr val="black"/>
                </a:solidFill>
              </a:rPr>
              <a:t>. </a:t>
            </a:r>
            <a:r>
              <a:rPr lang="ru-RU" dirty="0">
                <a:solidFill>
                  <a:prstClr val="black"/>
                </a:solidFill>
              </a:rPr>
              <a:t>бюджета и бюджетов </a:t>
            </a:r>
            <a:r>
              <a:rPr lang="ru-RU" dirty="0" smtClean="0">
                <a:solidFill>
                  <a:prstClr val="black"/>
                </a:solidFill>
              </a:rPr>
              <a:t>гос. </a:t>
            </a:r>
            <a:r>
              <a:rPr lang="ru-RU" dirty="0" err="1" smtClean="0">
                <a:solidFill>
                  <a:prstClr val="black"/>
                </a:solidFill>
              </a:rPr>
              <a:t>внебюдж</a:t>
            </a:r>
            <a:r>
              <a:rPr lang="ru-RU" dirty="0" smtClean="0">
                <a:solidFill>
                  <a:prstClr val="black"/>
                </a:solidFill>
              </a:rPr>
              <a:t>. </a:t>
            </a:r>
            <a:r>
              <a:rPr lang="ru-RU" dirty="0">
                <a:solidFill>
                  <a:prstClr val="black"/>
                </a:solidFill>
              </a:rPr>
              <a:t>фондов» (вместе с «Положением о </a:t>
            </a:r>
            <a:r>
              <a:rPr lang="ru-RU" dirty="0" smtClean="0">
                <a:solidFill>
                  <a:prstClr val="black"/>
                </a:solidFill>
              </a:rPr>
              <a:t>ФГИС</a:t>
            </a:r>
            <a:r>
              <a:rPr lang="en-US" dirty="0" smtClean="0">
                <a:solidFill>
                  <a:prstClr val="black"/>
                </a:solidFill>
              </a:rPr>
              <a:t> </a:t>
            </a:r>
            <a:r>
              <a:rPr lang="ru-RU" dirty="0" smtClean="0">
                <a:solidFill>
                  <a:prstClr val="black"/>
                </a:solidFill>
              </a:rPr>
              <a:t>учета ИС…»)</a:t>
            </a:r>
            <a:endParaRPr lang="ru-RU" dirty="0">
              <a:solidFill>
                <a:prstClr val="black"/>
              </a:solidFill>
            </a:endParaRPr>
          </a:p>
        </p:txBody>
      </p:sp>
      <p:sp>
        <p:nvSpPr>
          <p:cNvPr id="9" name="Прямоугольник 8"/>
          <p:cNvSpPr/>
          <p:nvPr/>
        </p:nvSpPr>
        <p:spPr>
          <a:xfrm>
            <a:off x="6642100" y="754088"/>
            <a:ext cx="5588000" cy="594008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3"/>
            </a:pPr>
            <a:r>
              <a:rPr lang="ru-RU" sz="2000" dirty="0" smtClean="0">
                <a:solidFill>
                  <a:prstClr val="black"/>
                </a:solidFill>
              </a:rPr>
              <a:t>ПП </a:t>
            </a:r>
            <a:r>
              <a:rPr lang="ru-RU" sz="2000" dirty="0">
                <a:solidFill>
                  <a:prstClr val="black"/>
                </a:solidFill>
              </a:rPr>
              <a:t>РФ от 10.07.2013 N 584 «Об </a:t>
            </a:r>
            <a:r>
              <a:rPr lang="ru-RU" sz="2000" dirty="0" err="1" smtClean="0">
                <a:solidFill>
                  <a:prstClr val="black"/>
                </a:solidFill>
              </a:rPr>
              <a:t>исп</a:t>
            </a:r>
            <a:r>
              <a:rPr lang="ru-RU" sz="2000" dirty="0" smtClean="0">
                <a:solidFill>
                  <a:prstClr val="black"/>
                </a:solidFill>
              </a:rPr>
              <a:t>-и ФГИС „</a:t>
            </a:r>
            <a:r>
              <a:rPr lang="ru-RU" sz="2000" dirty="0">
                <a:solidFill>
                  <a:prstClr val="black"/>
                </a:solidFill>
              </a:rPr>
              <a:t>Единая система </a:t>
            </a:r>
            <a:r>
              <a:rPr lang="ru-RU" sz="2000" dirty="0" err="1" smtClean="0">
                <a:solidFill>
                  <a:prstClr val="black"/>
                </a:solidFill>
              </a:rPr>
              <a:t>идент</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аутент</a:t>
            </a:r>
            <a:r>
              <a:rPr lang="ru-RU" sz="2000" dirty="0" smtClean="0">
                <a:solidFill>
                  <a:prstClr val="black"/>
                </a:solidFill>
              </a:rPr>
              <a:t>. </a:t>
            </a:r>
            <a:r>
              <a:rPr lang="ru-RU" sz="2000" dirty="0">
                <a:solidFill>
                  <a:prstClr val="black"/>
                </a:solidFill>
              </a:rPr>
              <a:t>в инфраструктуре, обеспечивающей </a:t>
            </a:r>
            <a:r>
              <a:rPr lang="ru-RU" sz="2000" dirty="0" smtClean="0">
                <a:solidFill>
                  <a:prstClr val="black"/>
                </a:solidFill>
              </a:rPr>
              <a:t>инф.-</a:t>
            </a:r>
            <a:r>
              <a:rPr lang="ru-RU" sz="2000" dirty="0" err="1" smtClean="0">
                <a:solidFill>
                  <a:prstClr val="black"/>
                </a:solidFill>
              </a:rPr>
              <a:t>технол</a:t>
            </a:r>
            <a:r>
              <a:rPr lang="ru-RU" sz="2000" dirty="0" smtClean="0">
                <a:solidFill>
                  <a:prstClr val="black"/>
                </a:solidFill>
              </a:rPr>
              <a:t>. </a:t>
            </a:r>
            <a:r>
              <a:rPr lang="ru-RU" sz="2000" dirty="0">
                <a:solidFill>
                  <a:prstClr val="black"/>
                </a:solidFill>
              </a:rPr>
              <a:t>взаимодействие </a:t>
            </a:r>
            <a:r>
              <a:rPr lang="ru-RU" sz="2000" dirty="0" smtClean="0">
                <a:solidFill>
                  <a:prstClr val="black"/>
                </a:solidFill>
              </a:rPr>
              <a:t>ИС, </a:t>
            </a:r>
            <a:r>
              <a:rPr lang="ru-RU" sz="2000" dirty="0">
                <a:solidFill>
                  <a:prstClr val="black"/>
                </a:solidFill>
              </a:rPr>
              <a:t>используемых для предоставления </a:t>
            </a:r>
            <a:r>
              <a:rPr lang="ru-RU" sz="2000" dirty="0" err="1" smtClean="0">
                <a:solidFill>
                  <a:prstClr val="black"/>
                </a:solidFill>
              </a:rPr>
              <a:t>гос.и</a:t>
            </a:r>
            <a:r>
              <a:rPr lang="ru-RU" sz="2000" dirty="0" smtClean="0">
                <a:solidFill>
                  <a:prstClr val="black"/>
                </a:solidFill>
              </a:rPr>
              <a:t> </a:t>
            </a:r>
            <a:r>
              <a:rPr lang="ru-RU" sz="2000" dirty="0" err="1" smtClean="0">
                <a:solidFill>
                  <a:prstClr val="black"/>
                </a:solidFill>
              </a:rPr>
              <a:t>мун.услуг</a:t>
            </a:r>
            <a:r>
              <a:rPr lang="ru-RU" sz="2000" dirty="0" smtClean="0">
                <a:solidFill>
                  <a:prstClr val="black"/>
                </a:solidFill>
              </a:rPr>
              <a:t> </a:t>
            </a:r>
            <a:r>
              <a:rPr lang="ru-RU" sz="2000" dirty="0">
                <a:solidFill>
                  <a:prstClr val="black"/>
                </a:solidFill>
              </a:rPr>
              <a:t>в </a:t>
            </a:r>
            <a:r>
              <a:rPr lang="ru-RU" sz="2000" dirty="0" err="1" smtClean="0">
                <a:solidFill>
                  <a:prstClr val="black"/>
                </a:solidFill>
              </a:rPr>
              <a:t>эл.форме</a:t>
            </a:r>
            <a:r>
              <a:rPr lang="ru-RU" sz="2000" dirty="0">
                <a:solidFill>
                  <a:prstClr val="black"/>
                </a:solidFill>
              </a:rPr>
              <a:t>“ (вместе с „</a:t>
            </a:r>
            <a:r>
              <a:rPr lang="ru-RU" sz="2000" dirty="0" smtClean="0">
                <a:solidFill>
                  <a:prstClr val="black"/>
                </a:solidFill>
              </a:rPr>
              <a:t>Правилами…») </a:t>
            </a:r>
            <a:endParaRPr lang="ru-RU" sz="2000" dirty="0">
              <a:solidFill>
                <a:prstClr val="black"/>
              </a:solidFill>
            </a:endParaRPr>
          </a:p>
          <a:p>
            <a:pPr marL="342900" indent="-342900">
              <a:buFont typeface="+mj-lt"/>
              <a:buAutoNum type="arabicPeriod" startAt="13"/>
            </a:pPr>
            <a:r>
              <a:rPr lang="ru-RU" sz="2000" dirty="0" smtClean="0">
                <a:solidFill>
                  <a:prstClr val="black"/>
                </a:solidFill>
              </a:rPr>
              <a:t>ПП </a:t>
            </a:r>
            <a:r>
              <a:rPr lang="ru-RU" sz="2000" dirty="0">
                <a:solidFill>
                  <a:prstClr val="black"/>
                </a:solidFill>
              </a:rPr>
              <a:t>РФ от 31.07.2014 N 747 «О перечне личных, семейных и домашних нужд, удовлетворение которых не влечет исполнения обязанностей, предусмотренных частями 2 — 4 статьи 10.1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закона „Об информации, информационных технологиях и о защите информации“ </a:t>
            </a:r>
          </a:p>
          <a:p>
            <a:pPr marL="342900" indent="-342900">
              <a:buFont typeface="+mj-lt"/>
              <a:buAutoNum type="arabicPeriod" startAt="13"/>
            </a:pPr>
            <a:r>
              <a:rPr lang="ru-RU" sz="2000" dirty="0">
                <a:solidFill>
                  <a:prstClr val="black"/>
                </a:solidFill>
              </a:rPr>
              <a:t>Распоряжение Правительства РФ от 29.12.2014 N 2769-р Об утверждении Концепции региональной информатизации </a:t>
            </a:r>
          </a:p>
        </p:txBody>
      </p:sp>
    </p:spTree>
    <p:extLst>
      <p:ext uri="{BB962C8B-B14F-4D97-AF65-F5344CB8AC3E}">
        <p14:creationId xmlns:p14="http://schemas.microsoft.com/office/powerpoint/2010/main" val="3955394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1121461"/>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Государственные и муниципальные информационные системы (ГИС и МИС)</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34</a:t>
            </a:fld>
            <a:endParaRPr dirty="0">
              <a:solidFill>
                <a:prstClr val="black"/>
              </a:solidFill>
            </a:endParaRPr>
          </a:p>
        </p:txBody>
      </p:sp>
      <p:sp>
        <p:nvSpPr>
          <p:cNvPr id="9" name="Прямоугольник 8"/>
          <p:cNvSpPr/>
          <p:nvPr/>
        </p:nvSpPr>
        <p:spPr>
          <a:xfrm>
            <a:off x="203200" y="1620996"/>
            <a:ext cx="6604000" cy="3139321"/>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6"/>
            </a:pPr>
            <a:r>
              <a:rPr lang="ru-RU" dirty="0" smtClean="0">
                <a:solidFill>
                  <a:prstClr val="black"/>
                </a:solidFill>
              </a:rPr>
              <a:t>ПП </a:t>
            </a:r>
            <a:r>
              <a:rPr lang="ru-RU" dirty="0">
                <a:solidFill>
                  <a:prstClr val="black"/>
                </a:solidFill>
              </a:rPr>
              <a:t>РФ от 06.07.2015 N 675 „О порядке осуществления контроля за соблюдением требований, предусмотренных частью 2.1 статьи 13 и частью 6 статьи 14 </a:t>
            </a:r>
            <a:r>
              <a:rPr lang="ru-RU" dirty="0" smtClean="0">
                <a:solidFill>
                  <a:prstClr val="black"/>
                </a:solidFill>
              </a:rPr>
              <a:t>ФЗ </a:t>
            </a:r>
            <a:r>
              <a:rPr lang="ru-RU" dirty="0">
                <a:solidFill>
                  <a:prstClr val="black"/>
                </a:solidFill>
              </a:rPr>
              <a:t>“Об информации, информационных технологиях и о защите информации» (вместе с «Правилами </a:t>
            </a:r>
            <a:r>
              <a:rPr lang="ru-RU" dirty="0" smtClean="0">
                <a:solidFill>
                  <a:prstClr val="black"/>
                </a:solidFill>
              </a:rPr>
              <a:t>…», </a:t>
            </a:r>
            <a:r>
              <a:rPr lang="ru-RU" dirty="0">
                <a:solidFill>
                  <a:prstClr val="black"/>
                </a:solidFill>
              </a:rPr>
              <a:t>«Правилами осуществления </a:t>
            </a:r>
            <a:r>
              <a:rPr lang="ru-RU" dirty="0" smtClean="0">
                <a:solidFill>
                  <a:prstClr val="black"/>
                </a:solidFill>
              </a:rPr>
              <a:t>контроля…»)</a:t>
            </a:r>
            <a:endParaRPr lang="ru-RU" dirty="0">
              <a:solidFill>
                <a:prstClr val="black"/>
              </a:solidFill>
            </a:endParaRPr>
          </a:p>
          <a:p>
            <a:pPr marL="342900" indent="-342900">
              <a:buFont typeface="+mj-lt"/>
              <a:buAutoNum type="arabicPeriod" startAt="16"/>
            </a:pPr>
            <a:r>
              <a:rPr lang="ru-RU" dirty="0" smtClean="0">
                <a:solidFill>
                  <a:prstClr val="black"/>
                </a:solidFill>
              </a:rPr>
              <a:t>ПП </a:t>
            </a:r>
            <a:r>
              <a:rPr lang="ru-RU" dirty="0">
                <a:solidFill>
                  <a:prstClr val="black"/>
                </a:solidFill>
              </a:rPr>
              <a:t>РФ от 06.07.2015 N 676 «О требованиях к порядку создания, развития, ввода в </a:t>
            </a:r>
            <a:r>
              <a:rPr lang="ru-RU" dirty="0" err="1" smtClean="0">
                <a:solidFill>
                  <a:prstClr val="black"/>
                </a:solidFill>
              </a:rPr>
              <a:t>экспл</a:t>
            </a:r>
            <a:r>
              <a:rPr lang="ru-RU" dirty="0" smtClean="0">
                <a:solidFill>
                  <a:prstClr val="black"/>
                </a:solidFill>
              </a:rPr>
              <a:t>., </a:t>
            </a:r>
            <a:r>
              <a:rPr lang="ru-RU" dirty="0" err="1" smtClean="0">
                <a:solidFill>
                  <a:prstClr val="black"/>
                </a:solidFill>
              </a:rPr>
              <a:t>экспл</a:t>
            </a:r>
            <a:r>
              <a:rPr lang="ru-RU" dirty="0" smtClean="0">
                <a:solidFill>
                  <a:prstClr val="black"/>
                </a:solidFill>
              </a:rPr>
              <a:t>. </a:t>
            </a:r>
            <a:r>
              <a:rPr lang="ru-RU" dirty="0">
                <a:solidFill>
                  <a:prstClr val="black"/>
                </a:solidFill>
              </a:rPr>
              <a:t>и вывода из эксплуатации </a:t>
            </a:r>
            <a:r>
              <a:rPr lang="ru-RU" dirty="0" smtClean="0">
                <a:solidFill>
                  <a:prstClr val="black"/>
                </a:solidFill>
              </a:rPr>
              <a:t>ГИС и </a:t>
            </a:r>
            <a:r>
              <a:rPr lang="ru-RU" dirty="0">
                <a:solidFill>
                  <a:prstClr val="black"/>
                </a:solidFill>
              </a:rPr>
              <a:t>дальнейшего хранения содержащейся в их базах данных </a:t>
            </a:r>
            <a:r>
              <a:rPr lang="ru-RU" dirty="0" smtClean="0">
                <a:solidFill>
                  <a:prstClr val="black"/>
                </a:solidFill>
              </a:rPr>
              <a:t>инф-и»</a:t>
            </a:r>
            <a:endParaRPr lang="ru-RU" dirty="0">
              <a:solidFill>
                <a:prstClr val="black"/>
              </a:solidFill>
            </a:endParaRPr>
          </a:p>
        </p:txBody>
      </p:sp>
      <p:sp>
        <p:nvSpPr>
          <p:cNvPr id="7" name="Прямоугольник 6"/>
          <p:cNvSpPr/>
          <p:nvPr/>
        </p:nvSpPr>
        <p:spPr>
          <a:xfrm>
            <a:off x="6976533" y="1762815"/>
            <a:ext cx="4978400" cy="4247317"/>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indent="-342900">
              <a:buFont typeface="+mj-lt"/>
              <a:buAutoNum type="arabicPeriod" startAt="18"/>
            </a:pPr>
            <a:r>
              <a:rPr lang="ru-RU" dirty="0" smtClean="0">
                <a:solidFill>
                  <a:prstClr val="black"/>
                </a:solidFill>
              </a:rPr>
              <a:t>ПП </a:t>
            </a:r>
            <a:r>
              <a:rPr lang="ru-RU" dirty="0">
                <a:solidFill>
                  <a:prstClr val="black"/>
                </a:solidFill>
              </a:rPr>
              <a:t>РФ от 14.11.2015 N 1235 «О ФГИС </a:t>
            </a:r>
            <a:r>
              <a:rPr lang="ru-RU" dirty="0" smtClean="0">
                <a:solidFill>
                  <a:prstClr val="black"/>
                </a:solidFill>
              </a:rPr>
              <a:t>координации </a:t>
            </a:r>
            <a:r>
              <a:rPr lang="ru-RU" dirty="0">
                <a:solidFill>
                  <a:prstClr val="black"/>
                </a:solidFill>
              </a:rPr>
              <a:t>информатизации» (вместе с «</a:t>
            </a:r>
            <a:r>
              <a:rPr lang="ru-RU" dirty="0" smtClean="0">
                <a:solidFill>
                  <a:prstClr val="black"/>
                </a:solidFill>
              </a:rPr>
              <a:t>Положением…»)</a:t>
            </a:r>
          </a:p>
          <a:p>
            <a:pPr indent="-342900">
              <a:buFont typeface="+mj-lt"/>
              <a:buAutoNum type="arabicPeriod" startAt="18"/>
            </a:pPr>
            <a:endParaRPr lang="ru-RU" dirty="0">
              <a:solidFill>
                <a:prstClr val="black"/>
              </a:solidFill>
            </a:endParaRPr>
          </a:p>
          <a:p>
            <a:pPr indent="-342900">
              <a:buFont typeface="+mj-lt"/>
              <a:buAutoNum type="arabicPeriod" startAt="18"/>
            </a:pPr>
            <a:r>
              <a:rPr lang="ru-RU" dirty="0" smtClean="0">
                <a:solidFill>
                  <a:prstClr val="black"/>
                </a:solidFill>
              </a:rPr>
              <a:t>ПП РФ </a:t>
            </a:r>
            <a:r>
              <a:rPr lang="ru-RU" dirty="0">
                <a:solidFill>
                  <a:prstClr val="black"/>
                </a:solidFill>
              </a:rPr>
              <a:t>от 31.05.2021 N 844 «Об </a:t>
            </a:r>
            <a:r>
              <a:rPr lang="ru-RU" dirty="0" smtClean="0">
                <a:solidFill>
                  <a:prstClr val="black"/>
                </a:solidFill>
              </a:rPr>
              <a:t>утв. </a:t>
            </a:r>
            <a:r>
              <a:rPr lang="ru-RU" dirty="0">
                <a:solidFill>
                  <a:prstClr val="black"/>
                </a:solidFill>
              </a:rPr>
              <a:t>Правил внесения абонентом — </a:t>
            </a:r>
            <a:r>
              <a:rPr lang="ru-RU" dirty="0" err="1" smtClean="0">
                <a:solidFill>
                  <a:prstClr val="black"/>
                </a:solidFill>
              </a:rPr>
              <a:t>юр.лицом</a:t>
            </a:r>
            <a:r>
              <a:rPr lang="ru-RU" dirty="0" smtClean="0">
                <a:solidFill>
                  <a:prstClr val="black"/>
                </a:solidFill>
              </a:rPr>
              <a:t> </a:t>
            </a:r>
            <a:r>
              <a:rPr lang="ru-RU" dirty="0">
                <a:solidFill>
                  <a:prstClr val="black"/>
                </a:solidFill>
              </a:rPr>
              <a:t>либо </a:t>
            </a:r>
            <a:r>
              <a:rPr lang="ru-RU" dirty="0" smtClean="0">
                <a:solidFill>
                  <a:prstClr val="black"/>
                </a:solidFill>
              </a:rPr>
              <a:t>ИП </a:t>
            </a:r>
            <a:r>
              <a:rPr lang="ru-RU" dirty="0">
                <a:solidFill>
                  <a:prstClr val="black"/>
                </a:solidFill>
              </a:rPr>
              <a:t>в </a:t>
            </a:r>
            <a:r>
              <a:rPr lang="ru-RU" dirty="0" smtClean="0">
                <a:solidFill>
                  <a:prstClr val="black"/>
                </a:solidFill>
              </a:rPr>
              <a:t>ФГИС „</a:t>
            </a:r>
            <a:r>
              <a:rPr lang="ru-RU" dirty="0">
                <a:solidFill>
                  <a:prstClr val="black"/>
                </a:solidFill>
              </a:rPr>
              <a:t>Единая система </a:t>
            </a:r>
            <a:r>
              <a:rPr lang="ru-RU" dirty="0" err="1" smtClean="0">
                <a:solidFill>
                  <a:prstClr val="black"/>
                </a:solidFill>
              </a:rPr>
              <a:t>идент</a:t>
            </a:r>
            <a:r>
              <a:rPr lang="ru-RU" dirty="0" smtClean="0">
                <a:solidFill>
                  <a:prstClr val="black"/>
                </a:solidFill>
              </a:rPr>
              <a:t>. </a:t>
            </a:r>
            <a:r>
              <a:rPr lang="ru-RU" dirty="0">
                <a:solidFill>
                  <a:prstClr val="black"/>
                </a:solidFill>
              </a:rPr>
              <a:t>и </a:t>
            </a:r>
            <a:r>
              <a:rPr lang="ru-RU" dirty="0" err="1" smtClean="0">
                <a:solidFill>
                  <a:prstClr val="black"/>
                </a:solidFill>
              </a:rPr>
              <a:t>аутент</a:t>
            </a:r>
            <a:r>
              <a:rPr lang="ru-RU" dirty="0" smtClean="0">
                <a:solidFill>
                  <a:prstClr val="black"/>
                </a:solidFill>
              </a:rPr>
              <a:t>. </a:t>
            </a:r>
            <a:r>
              <a:rPr lang="ru-RU" dirty="0">
                <a:solidFill>
                  <a:prstClr val="black"/>
                </a:solidFill>
              </a:rPr>
              <a:t>в инфраструктуре, обеспечивающей </a:t>
            </a:r>
            <a:r>
              <a:rPr lang="ru-RU" dirty="0" smtClean="0">
                <a:solidFill>
                  <a:prstClr val="black"/>
                </a:solidFill>
              </a:rPr>
              <a:t>инф.-</a:t>
            </a:r>
            <a:r>
              <a:rPr lang="ru-RU" dirty="0" err="1" smtClean="0">
                <a:solidFill>
                  <a:prstClr val="black"/>
                </a:solidFill>
              </a:rPr>
              <a:t>техн</a:t>
            </a:r>
            <a:r>
              <a:rPr lang="ru-RU" dirty="0" smtClean="0">
                <a:solidFill>
                  <a:prstClr val="black"/>
                </a:solidFill>
              </a:rPr>
              <a:t>. </a:t>
            </a:r>
            <a:r>
              <a:rPr lang="ru-RU" dirty="0">
                <a:solidFill>
                  <a:prstClr val="black"/>
                </a:solidFill>
              </a:rPr>
              <a:t>взаимодействие </a:t>
            </a:r>
            <a:r>
              <a:rPr lang="ru-RU" dirty="0" smtClean="0">
                <a:solidFill>
                  <a:prstClr val="black"/>
                </a:solidFill>
              </a:rPr>
              <a:t>ИС, </a:t>
            </a:r>
            <a:r>
              <a:rPr lang="ru-RU" dirty="0">
                <a:solidFill>
                  <a:prstClr val="black"/>
                </a:solidFill>
              </a:rPr>
              <a:t>используемых для предоставления </a:t>
            </a:r>
            <a:r>
              <a:rPr lang="ru-RU" dirty="0" smtClean="0">
                <a:solidFill>
                  <a:prstClr val="black"/>
                </a:solidFill>
              </a:rPr>
              <a:t>гос. </a:t>
            </a:r>
            <a:r>
              <a:rPr lang="ru-RU" dirty="0">
                <a:solidFill>
                  <a:prstClr val="black"/>
                </a:solidFill>
              </a:rPr>
              <a:t>и </a:t>
            </a:r>
            <a:r>
              <a:rPr lang="ru-RU" dirty="0" err="1" smtClean="0">
                <a:solidFill>
                  <a:prstClr val="black"/>
                </a:solidFill>
              </a:rPr>
              <a:t>мун</a:t>
            </a:r>
            <a:r>
              <a:rPr lang="ru-RU" dirty="0" smtClean="0">
                <a:solidFill>
                  <a:prstClr val="black"/>
                </a:solidFill>
              </a:rPr>
              <a:t>. </a:t>
            </a:r>
            <a:r>
              <a:rPr lang="ru-RU" dirty="0">
                <a:solidFill>
                  <a:prstClr val="black"/>
                </a:solidFill>
              </a:rPr>
              <a:t>услуг в </a:t>
            </a:r>
            <a:r>
              <a:rPr lang="ru-RU" dirty="0" smtClean="0">
                <a:solidFill>
                  <a:prstClr val="black"/>
                </a:solidFill>
              </a:rPr>
              <a:t>эл. </a:t>
            </a:r>
            <a:r>
              <a:rPr lang="ru-RU" dirty="0">
                <a:solidFill>
                  <a:prstClr val="black"/>
                </a:solidFill>
              </a:rPr>
              <a:t>форме“ сведений, позволяющих </a:t>
            </a:r>
            <a:r>
              <a:rPr lang="ru-RU" dirty="0" err="1" smtClean="0">
                <a:solidFill>
                  <a:prstClr val="black"/>
                </a:solidFill>
              </a:rPr>
              <a:t>идент-ть</a:t>
            </a:r>
            <a:r>
              <a:rPr lang="ru-RU" dirty="0" smtClean="0">
                <a:solidFill>
                  <a:prstClr val="black"/>
                </a:solidFill>
              </a:rPr>
              <a:t> </a:t>
            </a:r>
            <a:r>
              <a:rPr lang="ru-RU" dirty="0">
                <a:solidFill>
                  <a:prstClr val="black"/>
                </a:solidFill>
              </a:rPr>
              <a:t>абонента — </a:t>
            </a:r>
            <a:r>
              <a:rPr lang="ru-RU" dirty="0" err="1" smtClean="0">
                <a:solidFill>
                  <a:prstClr val="black"/>
                </a:solidFill>
              </a:rPr>
              <a:t>юр.лица</a:t>
            </a:r>
            <a:r>
              <a:rPr lang="ru-RU" dirty="0" smtClean="0">
                <a:solidFill>
                  <a:prstClr val="black"/>
                </a:solidFill>
              </a:rPr>
              <a:t> </a:t>
            </a:r>
            <a:r>
              <a:rPr lang="ru-RU" dirty="0">
                <a:solidFill>
                  <a:prstClr val="black"/>
                </a:solidFill>
              </a:rPr>
              <a:t>либо </a:t>
            </a:r>
            <a:r>
              <a:rPr lang="ru-RU" dirty="0" smtClean="0">
                <a:solidFill>
                  <a:prstClr val="black"/>
                </a:solidFill>
              </a:rPr>
              <a:t>ИП </a:t>
            </a:r>
            <a:r>
              <a:rPr lang="ru-RU" dirty="0">
                <a:solidFill>
                  <a:prstClr val="black"/>
                </a:solidFill>
              </a:rPr>
              <a:t>или их </a:t>
            </a:r>
            <a:r>
              <a:rPr lang="ru-RU" dirty="0" smtClean="0">
                <a:solidFill>
                  <a:prstClr val="black"/>
                </a:solidFill>
              </a:rPr>
              <a:t>пользовательское (</a:t>
            </a:r>
            <a:r>
              <a:rPr lang="ru-RU" dirty="0">
                <a:solidFill>
                  <a:prstClr val="black"/>
                </a:solidFill>
              </a:rPr>
              <a:t>оконечное), </a:t>
            </a:r>
            <a:r>
              <a:rPr lang="ru-RU" dirty="0" smtClean="0">
                <a:solidFill>
                  <a:prstClr val="black"/>
                </a:solidFill>
              </a:rPr>
              <a:t> </a:t>
            </a:r>
            <a:r>
              <a:rPr lang="ru-RU" dirty="0">
                <a:solidFill>
                  <a:prstClr val="black"/>
                </a:solidFill>
              </a:rPr>
              <a:t>оборудование </a:t>
            </a:r>
            <a:r>
              <a:rPr lang="ru-RU" dirty="0" smtClean="0">
                <a:solidFill>
                  <a:prstClr val="black"/>
                </a:solidFill>
              </a:rPr>
              <a:t>и </a:t>
            </a:r>
            <a:r>
              <a:rPr lang="ru-RU" dirty="0">
                <a:solidFill>
                  <a:prstClr val="black"/>
                </a:solidFill>
              </a:rPr>
              <a:t>установления состава указанных сведений</a:t>
            </a:r>
            <a:r>
              <a:rPr lang="ru-RU" dirty="0" smtClean="0">
                <a:solidFill>
                  <a:prstClr val="black"/>
                </a:solidFill>
              </a:rPr>
              <a:t>»</a:t>
            </a:r>
            <a:endParaRPr lang="ru-RU" dirty="0">
              <a:solidFill>
                <a:prstClr val="black"/>
              </a:solidFill>
            </a:endParaRPr>
          </a:p>
        </p:txBody>
      </p:sp>
    </p:spTree>
    <p:extLst>
      <p:ext uri="{BB962C8B-B14F-4D97-AF65-F5344CB8AC3E}">
        <p14:creationId xmlns:p14="http://schemas.microsoft.com/office/powerpoint/2010/main" val="2552382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1121461"/>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Государственные и муниципальные информационные системы (ГИС и МИС</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35</a:t>
            </a:fld>
            <a:endParaRPr dirty="0">
              <a:solidFill>
                <a:prstClr val="black"/>
              </a:solidFill>
            </a:endParaRPr>
          </a:p>
        </p:txBody>
      </p:sp>
      <p:sp>
        <p:nvSpPr>
          <p:cNvPr id="7" name="Прямоугольник 6"/>
          <p:cNvSpPr/>
          <p:nvPr/>
        </p:nvSpPr>
        <p:spPr>
          <a:xfrm>
            <a:off x="203200" y="1764098"/>
            <a:ext cx="6299200" cy="4708981"/>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0"/>
            </a:pPr>
            <a:r>
              <a:rPr lang="ru-RU" sz="2000" dirty="0" smtClean="0">
                <a:solidFill>
                  <a:prstClr val="black"/>
                </a:solidFill>
              </a:rPr>
              <a:t>ПП РФ </a:t>
            </a:r>
            <a:r>
              <a:rPr lang="ru-RU" sz="2000" dirty="0">
                <a:solidFill>
                  <a:prstClr val="black"/>
                </a:solidFill>
              </a:rPr>
              <a:t>от 02.09.2021 N 1472 «Об определении </a:t>
            </a:r>
            <a:r>
              <a:rPr lang="ru-RU" sz="2000" dirty="0" smtClean="0">
                <a:solidFill>
                  <a:prstClr val="black"/>
                </a:solidFill>
              </a:rPr>
              <a:t>ИС, </a:t>
            </a:r>
            <a:r>
              <a:rPr lang="ru-RU" sz="2000" dirty="0">
                <a:solidFill>
                  <a:prstClr val="black"/>
                </a:solidFill>
              </a:rPr>
              <a:t>включенных в инфраструктуру, обеспечивающую </a:t>
            </a:r>
            <a:r>
              <a:rPr lang="ru-RU" sz="2000" dirty="0" smtClean="0">
                <a:solidFill>
                  <a:prstClr val="black"/>
                </a:solidFill>
              </a:rPr>
              <a:t>инф.-</a:t>
            </a:r>
            <a:r>
              <a:rPr lang="ru-RU" sz="2000" dirty="0" err="1" smtClean="0">
                <a:solidFill>
                  <a:prstClr val="black"/>
                </a:solidFill>
              </a:rPr>
              <a:t>технол</a:t>
            </a:r>
            <a:r>
              <a:rPr lang="ru-RU" sz="2000" dirty="0" smtClean="0">
                <a:solidFill>
                  <a:prstClr val="black"/>
                </a:solidFill>
              </a:rPr>
              <a:t>. </a:t>
            </a:r>
            <a:r>
              <a:rPr lang="ru-RU" sz="2000" dirty="0">
                <a:solidFill>
                  <a:prstClr val="black"/>
                </a:solidFill>
              </a:rPr>
              <a:t>взаимодействие </a:t>
            </a:r>
            <a:r>
              <a:rPr lang="ru-RU" sz="2000" dirty="0" smtClean="0">
                <a:solidFill>
                  <a:prstClr val="black"/>
                </a:solidFill>
              </a:rPr>
              <a:t>ИС, </a:t>
            </a:r>
            <a:r>
              <a:rPr lang="ru-RU" sz="2000" dirty="0">
                <a:solidFill>
                  <a:prstClr val="black"/>
                </a:solidFill>
              </a:rPr>
              <a:t>используемых для предоставления </a:t>
            </a:r>
            <a:r>
              <a:rPr lang="ru-RU" sz="2000" dirty="0" smtClean="0">
                <a:solidFill>
                  <a:prstClr val="black"/>
                </a:solidFill>
              </a:rPr>
              <a:t>гос. и </a:t>
            </a:r>
            <a:r>
              <a:rPr lang="ru-RU" sz="2000" dirty="0" err="1" smtClean="0">
                <a:solidFill>
                  <a:prstClr val="black"/>
                </a:solidFill>
              </a:rPr>
              <a:t>мун</a:t>
            </a:r>
            <a:r>
              <a:rPr lang="ru-RU" sz="2000" dirty="0" smtClean="0">
                <a:solidFill>
                  <a:prstClr val="black"/>
                </a:solidFill>
              </a:rPr>
              <a:t>. </a:t>
            </a:r>
            <a:r>
              <a:rPr lang="ru-RU" sz="2000" dirty="0">
                <a:solidFill>
                  <a:prstClr val="black"/>
                </a:solidFill>
              </a:rPr>
              <a:t>услуг и исполнения </a:t>
            </a:r>
            <a:r>
              <a:rPr lang="ru-RU" sz="2000" dirty="0" smtClean="0">
                <a:solidFill>
                  <a:prstClr val="black"/>
                </a:solidFill>
              </a:rPr>
              <a:t>гос. и </a:t>
            </a:r>
            <a:r>
              <a:rPr lang="ru-RU" sz="2000" dirty="0" err="1" smtClean="0">
                <a:solidFill>
                  <a:prstClr val="black"/>
                </a:solidFill>
              </a:rPr>
              <a:t>мун</a:t>
            </a:r>
            <a:r>
              <a:rPr lang="ru-RU" sz="2000" dirty="0" smtClean="0">
                <a:solidFill>
                  <a:prstClr val="black"/>
                </a:solidFill>
              </a:rPr>
              <a:t>. функций </a:t>
            </a:r>
            <a:r>
              <a:rPr lang="ru-RU" sz="2000" dirty="0">
                <a:solidFill>
                  <a:prstClr val="black"/>
                </a:solidFill>
              </a:rPr>
              <a:t>в </a:t>
            </a:r>
            <a:r>
              <a:rPr lang="ru-RU" sz="2000" dirty="0" smtClean="0">
                <a:solidFill>
                  <a:prstClr val="black"/>
                </a:solidFill>
              </a:rPr>
              <a:t>эл. </a:t>
            </a:r>
            <a:r>
              <a:rPr lang="ru-RU" sz="2000" dirty="0">
                <a:solidFill>
                  <a:prstClr val="black"/>
                </a:solidFill>
              </a:rPr>
              <a:t>форме, с использованием которых осуществляется </a:t>
            </a:r>
            <a:r>
              <a:rPr lang="ru-RU" sz="2000" dirty="0" smtClean="0">
                <a:solidFill>
                  <a:prstClr val="black"/>
                </a:solidFill>
              </a:rPr>
              <a:t>инф-</a:t>
            </a:r>
            <a:r>
              <a:rPr lang="ru-RU" sz="2000" dirty="0" err="1" smtClean="0">
                <a:solidFill>
                  <a:prstClr val="black"/>
                </a:solidFill>
              </a:rPr>
              <a:t>ое</a:t>
            </a:r>
            <a:r>
              <a:rPr lang="ru-RU" sz="2000" dirty="0" smtClean="0">
                <a:solidFill>
                  <a:prstClr val="black"/>
                </a:solidFill>
              </a:rPr>
              <a:t> </a:t>
            </a:r>
            <a:r>
              <a:rPr lang="ru-RU" sz="2000" dirty="0">
                <a:solidFill>
                  <a:prstClr val="black"/>
                </a:solidFill>
              </a:rPr>
              <a:t>взаимодействие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органа </a:t>
            </a:r>
            <a:r>
              <a:rPr lang="ru-RU" sz="2000" dirty="0" smtClean="0">
                <a:solidFill>
                  <a:prstClr val="black"/>
                </a:solidFill>
              </a:rPr>
              <a:t>исп. </a:t>
            </a:r>
            <a:r>
              <a:rPr lang="ru-RU" sz="2000" dirty="0">
                <a:solidFill>
                  <a:prstClr val="black"/>
                </a:solidFill>
              </a:rPr>
              <a:t>власти, </a:t>
            </a:r>
            <a:r>
              <a:rPr lang="ru-RU" sz="2000" dirty="0" err="1" smtClean="0">
                <a:solidFill>
                  <a:prstClr val="black"/>
                </a:solidFill>
              </a:rPr>
              <a:t>уполн-го</a:t>
            </a:r>
            <a:r>
              <a:rPr lang="ru-RU" sz="2000" dirty="0" smtClean="0">
                <a:solidFill>
                  <a:prstClr val="black"/>
                </a:solidFill>
              </a:rPr>
              <a:t> Прав. РФ </a:t>
            </a:r>
            <a:r>
              <a:rPr lang="ru-RU" sz="2000" dirty="0">
                <a:solidFill>
                  <a:prstClr val="black"/>
                </a:solidFill>
              </a:rPr>
              <a:t>на </a:t>
            </a:r>
            <a:r>
              <a:rPr lang="ru-RU" sz="2000" dirty="0" err="1" smtClean="0">
                <a:solidFill>
                  <a:prstClr val="black"/>
                </a:solidFill>
              </a:rPr>
              <a:t>осущ-ие</a:t>
            </a:r>
            <a:r>
              <a:rPr lang="ru-RU" sz="2000" dirty="0" smtClean="0">
                <a:solidFill>
                  <a:prstClr val="black"/>
                </a:solidFill>
              </a:rPr>
              <a:t> гос. </a:t>
            </a:r>
            <a:r>
              <a:rPr lang="ru-RU" sz="2000" dirty="0">
                <a:solidFill>
                  <a:prstClr val="black"/>
                </a:solidFill>
              </a:rPr>
              <a:t>кадастрового учета, </a:t>
            </a:r>
            <a:r>
              <a:rPr lang="ru-RU" sz="2000" dirty="0" smtClean="0">
                <a:solidFill>
                  <a:prstClr val="black"/>
                </a:solidFill>
              </a:rPr>
              <a:t>гос. </a:t>
            </a:r>
            <a:r>
              <a:rPr lang="ru-RU" sz="2000" dirty="0">
                <a:solidFill>
                  <a:prstClr val="black"/>
                </a:solidFill>
              </a:rPr>
              <a:t>регистрации прав, ведение Единого </a:t>
            </a:r>
            <a:r>
              <a:rPr lang="ru-RU" sz="2000" dirty="0" smtClean="0">
                <a:solidFill>
                  <a:prstClr val="black"/>
                </a:solidFill>
              </a:rPr>
              <a:t>гос. </a:t>
            </a:r>
            <a:r>
              <a:rPr lang="ru-RU" sz="2000" dirty="0">
                <a:solidFill>
                  <a:prstClr val="black"/>
                </a:solidFill>
              </a:rPr>
              <a:t>реестра </a:t>
            </a:r>
            <a:r>
              <a:rPr lang="ru-RU" sz="2000" dirty="0" err="1" smtClean="0">
                <a:solidFill>
                  <a:prstClr val="black"/>
                </a:solidFill>
              </a:rPr>
              <a:t>недв</a:t>
            </a:r>
            <a:r>
              <a:rPr lang="ru-RU" sz="2000" dirty="0" smtClean="0">
                <a:solidFill>
                  <a:prstClr val="black"/>
                </a:solidFill>
              </a:rPr>
              <a:t>. </a:t>
            </a:r>
            <a:r>
              <a:rPr lang="ru-RU" sz="2000" dirty="0">
                <a:solidFill>
                  <a:prstClr val="black"/>
                </a:solidFill>
              </a:rPr>
              <a:t>и предоставление сведений, содержащихся в </a:t>
            </a:r>
            <a:r>
              <a:rPr lang="ru-RU" sz="2000" dirty="0" smtClean="0">
                <a:solidFill>
                  <a:prstClr val="black"/>
                </a:solidFill>
              </a:rPr>
              <a:t>ЕГРН, </a:t>
            </a:r>
            <a:r>
              <a:rPr lang="ru-RU" sz="2000" dirty="0">
                <a:solidFill>
                  <a:prstClr val="black"/>
                </a:solidFill>
              </a:rPr>
              <a:t>и депозитария, осуществляющего хранение </a:t>
            </a:r>
            <a:r>
              <a:rPr lang="ru-RU" sz="2000" dirty="0" smtClean="0">
                <a:solidFill>
                  <a:prstClr val="black"/>
                </a:solidFill>
              </a:rPr>
              <a:t>эл. закладной </a:t>
            </a:r>
            <a:r>
              <a:rPr lang="ru-RU" sz="2000" dirty="0">
                <a:solidFill>
                  <a:prstClr val="black"/>
                </a:solidFill>
              </a:rPr>
              <a:t>или обездвиженной документарной закладной, и о внесении изменения в Положение об </a:t>
            </a:r>
            <a:r>
              <a:rPr lang="ru-RU" sz="2000" dirty="0" smtClean="0">
                <a:solidFill>
                  <a:prstClr val="black"/>
                </a:solidFill>
              </a:rPr>
              <a:t>инфраструктуре…»</a:t>
            </a:r>
            <a:endParaRPr lang="ru-RU" sz="2000" dirty="0">
              <a:solidFill>
                <a:prstClr val="black"/>
              </a:solidFill>
            </a:endParaRPr>
          </a:p>
        </p:txBody>
      </p:sp>
      <p:sp>
        <p:nvSpPr>
          <p:cNvPr id="8" name="Прямоугольник 7"/>
          <p:cNvSpPr/>
          <p:nvPr/>
        </p:nvSpPr>
        <p:spPr>
          <a:xfrm>
            <a:off x="6654799" y="1625599"/>
            <a:ext cx="5486400" cy="4678204"/>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smtClean="0">
                <a:solidFill>
                  <a:srgbClr val="FF0000"/>
                </a:solidFill>
              </a:rPr>
              <a:t>Комментарий</a:t>
            </a:r>
            <a:r>
              <a:rPr lang="ru-RU" dirty="0">
                <a:solidFill>
                  <a:prstClr val="black"/>
                </a:solidFill>
              </a:rPr>
              <a:t>. О «</a:t>
            </a:r>
            <a:r>
              <a:rPr lang="ru-RU" dirty="0" err="1">
                <a:solidFill>
                  <a:prstClr val="black"/>
                </a:solidFill>
              </a:rPr>
              <a:t>Госчейн</a:t>
            </a:r>
            <a:r>
              <a:rPr lang="ru-RU" dirty="0">
                <a:solidFill>
                  <a:prstClr val="black"/>
                </a:solidFill>
              </a:rPr>
              <a:t>» и «</a:t>
            </a:r>
            <a:r>
              <a:rPr lang="ru-RU" dirty="0" err="1">
                <a:solidFill>
                  <a:prstClr val="black"/>
                </a:solidFill>
              </a:rPr>
              <a:t>Мастерчейн</a:t>
            </a:r>
            <a:r>
              <a:rPr lang="ru-RU" dirty="0">
                <a:solidFill>
                  <a:prstClr val="black"/>
                </a:solidFill>
              </a:rPr>
              <a:t>».</a:t>
            </a:r>
          </a:p>
          <a:p>
            <a:pPr marL="342900" indent="-342900">
              <a:buFont typeface="+mj-lt"/>
              <a:buAutoNum type="arabicPeriod" startAt="21"/>
            </a:pPr>
            <a:r>
              <a:rPr lang="ru-RU" sz="2000" dirty="0" smtClean="0">
                <a:solidFill>
                  <a:prstClr val="black"/>
                </a:solidFill>
              </a:rPr>
              <a:t>ПП </a:t>
            </a:r>
            <a:r>
              <a:rPr lang="ru-RU" sz="2000" dirty="0">
                <a:solidFill>
                  <a:prstClr val="black"/>
                </a:solidFill>
              </a:rPr>
              <a:t>РФ от 22.12.2021 N 2389 «О проведении эксперимента по регистрации граждан </a:t>
            </a:r>
            <a:r>
              <a:rPr lang="ru-RU" sz="2000" dirty="0" smtClean="0">
                <a:solidFill>
                  <a:prstClr val="black"/>
                </a:solidFill>
              </a:rPr>
              <a:t>РФ </a:t>
            </a:r>
            <a:r>
              <a:rPr lang="ru-RU" sz="2000" dirty="0">
                <a:solidFill>
                  <a:prstClr val="black"/>
                </a:solidFill>
              </a:rPr>
              <a:t>в </a:t>
            </a:r>
            <a:r>
              <a:rPr lang="ru-RU" sz="2000" dirty="0" smtClean="0">
                <a:solidFill>
                  <a:prstClr val="black"/>
                </a:solidFill>
              </a:rPr>
              <a:t>ФГИС „ЕСИА </a:t>
            </a:r>
            <a:r>
              <a:rPr lang="ru-RU" sz="2000" dirty="0">
                <a:solidFill>
                  <a:prstClr val="black"/>
                </a:solidFill>
              </a:rPr>
              <a:t>в инфраструктуре, обеспечивающей </a:t>
            </a:r>
            <a:r>
              <a:rPr lang="ru-RU" sz="2000" dirty="0" smtClean="0">
                <a:solidFill>
                  <a:prstClr val="black"/>
                </a:solidFill>
              </a:rPr>
              <a:t>инф.-</a:t>
            </a:r>
            <a:r>
              <a:rPr lang="ru-RU" sz="2000" dirty="0" err="1" smtClean="0">
                <a:solidFill>
                  <a:prstClr val="black"/>
                </a:solidFill>
              </a:rPr>
              <a:t>технол</a:t>
            </a:r>
            <a:r>
              <a:rPr lang="ru-RU" sz="2000" dirty="0" smtClean="0">
                <a:solidFill>
                  <a:prstClr val="black"/>
                </a:solidFill>
              </a:rPr>
              <a:t>. </a:t>
            </a:r>
            <a:r>
              <a:rPr lang="ru-RU" sz="2000" dirty="0">
                <a:solidFill>
                  <a:prstClr val="black"/>
                </a:solidFill>
              </a:rPr>
              <a:t>взаимодействие </a:t>
            </a:r>
            <a:r>
              <a:rPr lang="ru-RU" sz="2000" dirty="0" smtClean="0">
                <a:solidFill>
                  <a:prstClr val="black"/>
                </a:solidFill>
              </a:rPr>
              <a:t>ИС, </a:t>
            </a:r>
            <a:r>
              <a:rPr lang="ru-RU" sz="2000" dirty="0">
                <a:solidFill>
                  <a:prstClr val="black"/>
                </a:solidFill>
              </a:rPr>
              <a:t>используемых для предоставления </a:t>
            </a:r>
            <a:r>
              <a:rPr lang="ru-RU" sz="2000" dirty="0" smtClean="0">
                <a:solidFill>
                  <a:prstClr val="black"/>
                </a:solidFill>
              </a:rPr>
              <a:t>гос. и </a:t>
            </a:r>
            <a:r>
              <a:rPr lang="ru-RU" sz="2000" dirty="0" err="1" smtClean="0">
                <a:solidFill>
                  <a:prstClr val="black"/>
                </a:solidFill>
              </a:rPr>
              <a:t>мун</a:t>
            </a:r>
            <a:r>
              <a:rPr lang="ru-RU" sz="2000" dirty="0" smtClean="0">
                <a:solidFill>
                  <a:prstClr val="black"/>
                </a:solidFill>
              </a:rPr>
              <a:t>. услуг </a:t>
            </a:r>
            <a:r>
              <a:rPr lang="ru-RU" sz="2000" dirty="0">
                <a:solidFill>
                  <a:prstClr val="black"/>
                </a:solidFill>
              </a:rPr>
              <a:t>в электронной форме“ с использованием мобильного приложения» (вместе с «</a:t>
            </a:r>
            <a:r>
              <a:rPr lang="ru-RU" sz="2000" dirty="0" smtClean="0">
                <a:solidFill>
                  <a:prstClr val="black"/>
                </a:solidFill>
              </a:rPr>
              <a:t>Положением…»)</a:t>
            </a:r>
            <a:endParaRPr lang="ru-RU" sz="2000" dirty="0">
              <a:solidFill>
                <a:prstClr val="black"/>
              </a:solidFill>
            </a:endParaRPr>
          </a:p>
          <a:p>
            <a:pPr marL="342900" indent="-342900">
              <a:buFont typeface="+mj-lt"/>
              <a:buAutoNum type="arabicPeriod" startAt="21"/>
            </a:pPr>
            <a:r>
              <a:rPr lang="ru-RU" sz="2000" dirty="0" smtClean="0">
                <a:solidFill>
                  <a:prstClr val="black"/>
                </a:solidFill>
              </a:rPr>
              <a:t>ПП </a:t>
            </a:r>
            <a:r>
              <a:rPr lang="ru-RU" sz="2000" dirty="0">
                <a:solidFill>
                  <a:prstClr val="black"/>
                </a:solidFill>
              </a:rPr>
              <a:t>РФ от 13.05.2022 N 860 «О проведении эксперимента по повышению уровня защищенности </a:t>
            </a:r>
            <a:r>
              <a:rPr lang="ru-RU" sz="2000" dirty="0" smtClean="0">
                <a:solidFill>
                  <a:prstClr val="black"/>
                </a:solidFill>
              </a:rPr>
              <a:t>ГИС </a:t>
            </a:r>
            <a:r>
              <a:rPr lang="ru-RU" sz="2000" dirty="0" err="1" smtClean="0">
                <a:solidFill>
                  <a:prstClr val="black"/>
                </a:solidFill>
              </a:rPr>
              <a:t>фед</a:t>
            </a:r>
            <a:r>
              <a:rPr lang="ru-RU" sz="2000" dirty="0" smtClean="0">
                <a:solidFill>
                  <a:prstClr val="black"/>
                </a:solidFill>
              </a:rPr>
              <a:t>. органов исп. власти </a:t>
            </a:r>
            <a:r>
              <a:rPr lang="ru-RU" sz="2000" dirty="0">
                <a:solidFill>
                  <a:prstClr val="black"/>
                </a:solidFill>
              </a:rPr>
              <a:t>и </a:t>
            </a:r>
            <a:r>
              <a:rPr lang="ru-RU" sz="2000" dirty="0" err="1" smtClean="0">
                <a:solidFill>
                  <a:prstClr val="black"/>
                </a:solidFill>
              </a:rPr>
              <a:t>подвед</a:t>
            </a:r>
            <a:r>
              <a:rPr lang="ru-RU" sz="2000" dirty="0" smtClean="0">
                <a:solidFill>
                  <a:prstClr val="black"/>
                </a:solidFill>
              </a:rPr>
              <a:t>. им </a:t>
            </a:r>
            <a:r>
              <a:rPr lang="ru-RU" sz="2000" dirty="0">
                <a:solidFill>
                  <a:prstClr val="black"/>
                </a:solidFill>
              </a:rPr>
              <a:t>учреждений» (вместе с «</a:t>
            </a:r>
            <a:r>
              <a:rPr lang="ru-RU" sz="2000" dirty="0" smtClean="0">
                <a:solidFill>
                  <a:prstClr val="black"/>
                </a:solidFill>
              </a:rPr>
              <a:t>Положением…»)</a:t>
            </a:r>
            <a:endParaRPr lang="ru-RU" sz="2000" dirty="0">
              <a:solidFill>
                <a:prstClr val="black"/>
              </a:solidFill>
            </a:endParaRPr>
          </a:p>
        </p:txBody>
      </p:sp>
    </p:spTree>
    <p:extLst>
      <p:ext uri="{BB962C8B-B14F-4D97-AF65-F5344CB8AC3E}">
        <p14:creationId xmlns:p14="http://schemas.microsoft.com/office/powerpoint/2010/main" val="1920858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1121461"/>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Государственные и муниципальные информационные системы (ГИС и МИС</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36</a:t>
            </a:fld>
            <a:endParaRPr dirty="0">
              <a:solidFill>
                <a:prstClr val="black"/>
              </a:solidFill>
            </a:endParaRPr>
          </a:p>
        </p:txBody>
      </p:sp>
      <p:sp>
        <p:nvSpPr>
          <p:cNvPr id="8" name="Прямоугольник 7"/>
          <p:cNvSpPr/>
          <p:nvPr/>
        </p:nvSpPr>
        <p:spPr>
          <a:xfrm>
            <a:off x="203200" y="1240003"/>
            <a:ext cx="4775200"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3"/>
            </a:pPr>
            <a:r>
              <a:rPr lang="ru-RU" sz="2000" dirty="0" smtClean="0">
                <a:solidFill>
                  <a:prstClr val="black"/>
                </a:solidFill>
              </a:rPr>
              <a:t>ПП РФ </a:t>
            </a:r>
            <a:r>
              <a:rPr lang="ru-RU" sz="2000" dirty="0">
                <a:solidFill>
                  <a:prstClr val="black"/>
                </a:solidFill>
              </a:rPr>
              <a:t>от 28.06.2022 N 1152 «О внесении изменений в некоторые акты </a:t>
            </a:r>
            <a:r>
              <a:rPr lang="ru-RU" sz="2000" dirty="0" smtClean="0">
                <a:solidFill>
                  <a:prstClr val="black"/>
                </a:solidFill>
              </a:rPr>
              <a:t>Прав. РФ в </a:t>
            </a:r>
            <a:r>
              <a:rPr lang="ru-RU" sz="2000" dirty="0">
                <a:solidFill>
                  <a:prstClr val="black"/>
                </a:solidFill>
              </a:rPr>
              <a:t>части создания, эксплуатации и развития </a:t>
            </a:r>
            <a:r>
              <a:rPr lang="ru-RU" sz="2000" dirty="0" smtClean="0">
                <a:solidFill>
                  <a:prstClr val="black"/>
                </a:solidFill>
              </a:rPr>
              <a:t>ФГИС</a:t>
            </a:r>
            <a:r>
              <a:rPr lang="en-US" sz="2000" dirty="0" smtClean="0">
                <a:solidFill>
                  <a:prstClr val="black"/>
                </a:solidFill>
              </a:rPr>
              <a:t> </a:t>
            </a:r>
            <a:r>
              <a:rPr lang="ru-RU" sz="2000" dirty="0" smtClean="0">
                <a:solidFill>
                  <a:prstClr val="black"/>
                </a:solidFill>
              </a:rPr>
              <a:t>„Единая </a:t>
            </a:r>
            <a:r>
              <a:rPr lang="ru-RU" sz="2000" dirty="0">
                <a:solidFill>
                  <a:prstClr val="black"/>
                </a:solidFill>
              </a:rPr>
              <a:t>система предоставления </a:t>
            </a:r>
            <a:r>
              <a:rPr lang="ru-RU" sz="2000" dirty="0" smtClean="0">
                <a:solidFill>
                  <a:prstClr val="black"/>
                </a:solidFill>
              </a:rPr>
              <a:t>гос. </a:t>
            </a:r>
            <a:r>
              <a:rPr lang="ru-RU" sz="2000" dirty="0">
                <a:solidFill>
                  <a:prstClr val="black"/>
                </a:solidFill>
              </a:rPr>
              <a:t>и </a:t>
            </a:r>
            <a:r>
              <a:rPr lang="ru-RU" sz="2000" dirty="0" err="1" smtClean="0">
                <a:solidFill>
                  <a:prstClr val="black"/>
                </a:solidFill>
              </a:rPr>
              <a:t>мун</a:t>
            </a:r>
            <a:r>
              <a:rPr lang="ru-RU" sz="2000" dirty="0" smtClean="0">
                <a:solidFill>
                  <a:prstClr val="black"/>
                </a:solidFill>
              </a:rPr>
              <a:t>. </a:t>
            </a:r>
            <a:r>
              <a:rPr lang="ru-RU" sz="2000" dirty="0">
                <a:solidFill>
                  <a:prstClr val="black"/>
                </a:solidFill>
              </a:rPr>
              <a:t>услуг (сервисов)“</a:t>
            </a:r>
          </a:p>
          <a:p>
            <a:pPr marL="342900" indent="-342900">
              <a:buFont typeface="+mj-lt"/>
              <a:buAutoNum type="arabicPeriod" startAt="23"/>
            </a:pPr>
            <a:r>
              <a:rPr lang="ru-RU" sz="2000" dirty="0" smtClean="0">
                <a:solidFill>
                  <a:prstClr val="black"/>
                </a:solidFill>
              </a:rPr>
              <a:t>ПП </a:t>
            </a:r>
            <a:r>
              <a:rPr lang="ru-RU" sz="2000" dirty="0">
                <a:solidFill>
                  <a:prstClr val="black"/>
                </a:solidFill>
              </a:rPr>
              <a:t>РФ от 26.08.2022 N 1498 „Об </a:t>
            </a:r>
            <a:r>
              <a:rPr lang="ru-RU" sz="2000" dirty="0" smtClean="0">
                <a:solidFill>
                  <a:prstClr val="black"/>
                </a:solidFill>
              </a:rPr>
              <a:t>утв. требований </a:t>
            </a:r>
            <a:r>
              <a:rPr lang="ru-RU" sz="2000" dirty="0">
                <a:solidFill>
                  <a:prstClr val="black"/>
                </a:solidFill>
              </a:rPr>
              <a:t>к </a:t>
            </a:r>
            <a:r>
              <a:rPr lang="ru-RU" sz="2000" dirty="0" smtClean="0">
                <a:solidFill>
                  <a:prstClr val="black"/>
                </a:solidFill>
              </a:rPr>
              <a:t>гос. </a:t>
            </a:r>
            <a:r>
              <a:rPr lang="ru-RU" sz="2000" dirty="0">
                <a:solidFill>
                  <a:prstClr val="black"/>
                </a:solidFill>
              </a:rPr>
              <a:t>органам для прохождения ими аккредитации на право владения </a:t>
            </a:r>
            <a:r>
              <a:rPr lang="ru-RU" sz="2000" dirty="0" smtClean="0">
                <a:solidFill>
                  <a:prstClr val="black"/>
                </a:solidFill>
              </a:rPr>
              <a:t>ГИС, </a:t>
            </a:r>
            <a:r>
              <a:rPr lang="ru-RU" sz="2000" dirty="0">
                <a:solidFill>
                  <a:prstClr val="black"/>
                </a:solidFill>
              </a:rPr>
              <a:t>с применением которых осуществляется идентификация и (или) аутентификация, и (или) осуществления функций операторов указанных ГИС и Правил</a:t>
            </a:r>
            <a:r>
              <a:rPr lang="ru-RU" sz="2000" dirty="0" smtClean="0">
                <a:solidFill>
                  <a:prstClr val="black"/>
                </a:solidFill>
              </a:rPr>
              <a:t>…</a:t>
            </a:r>
            <a:endParaRPr lang="ru-RU" sz="2000" dirty="0">
              <a:solidFill>
                <a:prstClr val="black"/>
              </a:solidFill>
            </a:endParaRPr>
          </a:p>
        </p:txBody>
      </p:sp>
      <p:sp>
        <p:nvSpPr>
          <p:cNvPr id="9" name="Прямоугольник 8"/>
          <p:cNvSpPr/>
          <p:nvPr/>
        </p:nvSpPr>
        <p:spPr>
          <a:xfrm>
            <a:off x="5384801" y="1290807"/>
            <a:ext cx="6313672" cy="5355312"/>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5"/>
            </a:pPr>
            <a:r>
              <a:rPr lang="ru-RU" dirty="0" smtClean="0">
                <a:solidFill>
                  <a:prstClr val="black"/>
                </a:solidFill>
              </a:rPr>
              <a:t>Пр. </a:t>
            </a:r>
            <a:r>
              <a:rPr lang="ru-RU" dirty="0" err="1">
                <a:solidFill>
                  <a:prstClr val="black"/>
                </a:solidFill>
              </a:rPr>
              <a:t>Минкомсвязи</a:t>
            </a:r>
            <a:r>
              <a:rPr lang="ru-RU" dirty="0">
                <a:solidFill>
                  <a:prstClr val="black"/>
                </a:solidFill>
              </a:rPr>
              <a:t> РФ от 25.08.2009 N 104 „Об утверждении Требований по обеспечению целостности, устойчивости функционирования и безопасности информационных систем общего пользования“ (</a:t>
            </a:r>
            <a:r>
              <a:rPr lang="ru-RU" dirty="0" err="1" smtClean="0">
                <a:solidFill>
                  <a:prstClr val="black"/>
                </a:solidFill>
              </a:rPr>
              <a:t>Зарег</a:t>
            </a:r>
            <a:r>
              <a:rPr lang="ru-RU" dirty="0" smtClean="0">
                <a:solidFill>
                  <a:prstClr val="black"/>
                </a:solidFill>
              </a:rPr>
              <a:t>. </a:t>
            </a:r>
            <a:r>
              <a:rPr lang="ru-RU" dirty="0">
                <a:solidFill>
                  <a:prstClr val="black"/>
                </a:solidFill>
              </a:rPr>
              <a:t>в Минюсте РФ 25.09.2009 N 14874)</a:t>
            </a:r>
          </a:p>
          <a:p>
            <a:pPr marL="342900" indent="-342900">
              <a:buFont typeface="+mj-lt"/>
              <a:buAutoNum type="arabicPeriod" startAt="25"/>
            </a:pPr>
            <a:r>
              <a:rPr lang="ru-RU" dirty="0" smtClean="0">
                <a:solidFill>
                  <a:prstClr val="black"/>
                </a:solidFill>
              </a:rPr>
              <a:t>Пр. </a:t>
            </a:r>
            <a:r>
              <a:rPr lang="ru-RU" dirty="0" err="1">
                <a:solidFill>
                  <a:prstClr val="black"/>
                </a:solidFill>
              </a:rPr>
              <a:t>Минкомсвязи</a:t>
            </a:r>
            <a:r>
              <a:rPr lang="ru-RU" dirty="0">
                <a:solidFill>
                  <a:prstClr val="black"/>
                </a:solidFill>
              </a:rPr>
              <a:t> России от 31.05.2013 N 127 „Об утверждении методических указаний по осуществлению учета </a:t>
            </a:r>
            <a:r>
              <a:rPr lang="ru-RU" dirty="0" smtClean="0">
                <a:solidFill>
                  <a:prstClr val="black"/>
                </a:solidFill>
              </a:rPr>
              <a:t>ИС и </a:t>
            </a:r>
            <a:r>
              <a:rPr lang="ru-RU" dirty="0">
                <a:solidFill>
                  <a:prstClr val="black"/>
                </a:solidFill>
              </a:rPr>
              <a:t>компонентов </a:t>
            </a:r>
            <a:r>
              <a:rPr lang="ru-RU" dirty="0" smtClean="0">
                <a:solidFill>
                  <a:prstClr val="black"/>
                </a:solidFill>
              </a:rPr>
              <a:t>инф. –телеком. </a:t>
            </a:r>
            <a:r>
              <a:rPr lang="ru-RU" dirty="0">
                <a:solidFill>
                  <a:prstClr val="black"/>
                </a:solidFill>
              </a:rPr>
              <a:t>инфраструктуры“ (</a:t>
            </a:r>
            <a:r>
              <a:rPr lang="ru-RU" dirty="0" err="1" smtClean="0">
                <a:solidFill>
                  <a:prstClr val="black"/>
                </a:solidFill>
              </a:rPr>
              <a:t>Зарег</a:t>
            </a:r>
            <a:r>
              <a:rPr lang="ru-RU" dirty="0" smtClean="0">
                <a:solidFill>
                  <a:prstClr val="black"/>
                </a:solidFill>
              </a:rPr>
              <a:t>. </a:t>
            </a:r>
            <a:r>
              <a:rPr lang="ru-RU" dirty="0">
                <a:solidFill>
                  <a:prstClr val="black"/>
                </a:solidFill>
              </a:rPr>
              <a:t>в Минюсте России 05.11.2013 N 30318) </a:t>
            </a:r>
          </a:p>
          <a:p>
            <a:pPr marL="342900" indent="-342900">
              <a:buFont typeface="+mj-lt"/>
              <a:buAutoNum type="arabicPeriod" startAt="25"/>
            </a:pPr>
            <a:r>
              <a:rPr lang="ru-RU" dirty="0" smtClean="0">
                <a:solidFill>
                  <a:prstClr val="black"/>
                </a:solidFill>
              </a:rPr>
              <a:t>Пр. </a:t>
            </a:r>
            <a:r>
              <a:rPr lang="ru-RU" dirty="0" err="1">
                <a:solidFill>
                  <a:prstClr val="black"/>
                </a:solidFill>
              </a:rPr>
              <a:t>Минкомсвязи</a:t>
            </a:r>
            <a:r>
              <a:rPr lang="ru-RU" dirty="0">
                <a:solidFill>
                  <a:prstClr val="black"/>
                </a:solidFill>
              </a:rPr>
              <a:t> России от 27.06.2013 N 149 „Об </a:t>
            </a:r>
            <a:r>
              <a:rPr lang="ru-RU" dirty="0" smtClean="0">
                <a:solidFill>
                  <a:prstClr val="black"/>
                </a:solidFill>
              </a:rPr>
              <a:t>утв. </a:t>
            </a:r>
            <a:r>
              <a:rPr lang="ru-RU" dirty="0">
                <a:solidFill>
                  <a:prstClr val="black"/>
                </a:solidFill>
              </a:rPr>
              <a:t>Требований к </a:t>
            </a:r>
            <a:r>
              <a:rPr lang="ru-RU" dirty="0" err="1" smtClean="0">
                <a:solidFill>
                  <a:prstClr val="black"/>
                </a:solidFill>
              </a:rPr>
              <a:t>технол</a:t>
            </a:r>
            <a:r>
              <a:rPr lang="ru-RU" dirty="0" smtClean="0">
                <a:solidFill>
                  <a:prstClr val="black"/>
                </a:solidFill>
              </a:rPr>
              <a:t>., </a:t>
            </a:r>
            <a:r>
              <a:rPr lang="ru-RU" dirty="0">
                <a:solidFill>
                  <a:prstClr val="black"/>
                </a:solidFill>
              </a:rPr>
              <a:t>программным и лингвистическим средствам, необходимым для размещения </a:t>
            </a:r>
            <a:r>
              <a:rPr lang="ru-RU" dirty="0" smtClean="0">
                <a:solidFill>
                  <a:prstClr val="black"/>
                </a:solidFill>
              </a:rPr>
              <a:t>инф-и гос. </a:t>
            </a:r>
            <a:r>
              <a:rPr lang="ru-RU" dirty="0">
                <a:solidFill>
                  <a:prstClr val="black"/>
                </a:solidFill>
              </a:rPr>
              <a:t>органами и органами местного самоуправления в сети “Интернет» в форме открытых данных, а также для обеспечения ее использования" (</a:t>
            </a:r>
            <a:r>
              <a:rPr lang="ru-RU" dirty="0" err="1" smtClean="0">
                <a:solidFill>
                  <a:prstClr val="black"/>
                </a:solidFill>
              </a:rPr>
              <a:t>Зарег</a:t>
            </a:r>
            <a:r>
              <a:rPr lang="ru-RU" dirty="0" smtClean="0">
                <a:solidFill>
                  <a:prstClr val="black"/>
                </a:solidFill>
              </a:rPr>
              <a:t>. в </a:t>
            </a:r>
            <a:r>
              <a:rPr lang="ru-RU" dirty="0">
                <a:solidFill>
                  <a:prstClr val="black"/>
                </a:solidFill>
              </a:rPr>
              <a:t>Минюсте России 16.08.2013 N 29414) </a:t>
            </a:r>
          </a:p>
        </p:txBody>
      </p:sp>
    </p:spTree>
    <p:extLst>
      <p:ext uri="{BB962C8B-B14F-4D97-AF65-F5344CB8AC3E}">
        <p14:creationId xmlns:p14="http://schemas.microsoft.com/office/powerpoint/2010/main" val="2730417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1121461"/>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Государственные и муниципальные информационные системы (ГИС и МИС</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37</a:t>
            </a:fld>
            <a:endParaRPr dirty="0">
              <a:solidFill>
                <a:prstClr val="black"/>
              </a:solidFill>
            </a:endParaRPr>
          </a:p>
        </p:txBody>
      </p:sp>
      <p:sp>
        <p:nvSpPr>
          <p:cNvPr id="9" name="Прямоугольник 8"/>
          <p:cNvSpPr/>
          <p:nvPr/>
        </p:nvSpPr>
        <p:spPr>
          <a:xfrm>
            <a:off x="290328" y="1099328"/>
            <a:ext cx="6008872"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8"/>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22.08.2013 N 220 «Об утверждении </a:t>
            </a:r>
            <a:r>
              <a:rPr lang="ru-RU" sz="2000" dirty="0" smtClean="0">
                <a:solidFill>
                  <a:prstClr val="black"/>
                </a:solidFill>
              </a:rPr>
              <a:t>метод. </a:t>
            </a:r>
            <a:r>
              <a:rPr lang="ru-RU" sz="2000" dirty="0">
                <a:solidFill>
                  <a:prstClr val="black"/>
                </a:solidFill>
              </a:rPr>
              <a:t>рекомендаций для </a:t>
            </a:r>
            <a:r>
              <a:rPr lang="ru-RU" sz="2000" dirty="0" smtClean="0">
                <a:solidFill>
                  <a:prstClr val="black"/>
                </a:solidFill>
              </a:rPr>
              <a:t>исп. </a:t>
            </a:r>
            <a:r>
              <a:rPr lang="ru-RU" sz="2000" dirty="0">
                <a:solidFill>
                  <a:prstClr val="black"/>
                </a:solidFill>
              </a:rPr>
              <a:t>органов </a:t>
            </a:r>
            <a:r>
              <a:rPr lang="ru-RU" sz="2000" dirty="0" smtClean="0">
                <a:solidFill>
                  <a:prstClr val="black"/>
                </a:solidFill>
              </a:rPr>
              <a:t>гос. </a:t>
            </a:r>
            <a:r>
              <a:rPr lang="ru-RU" sz="2000" dirty="0">
                <a:solidFill>
                  <a:prstClr val="black"/>
                </a:solidFill>
              </a:rPr>
              <a:t>власти субъектов </a:t>
            </a:r>
            <a:r>
              <a:rPr lang="ru-RU" sz="2000" dirty="0" smtClean="0">
                <a:solidFill>
                  <a:prstClr val="black"/>
                </a:solidFill>
              </a:rPr>
              <a:t>РФ по </a:t>
            </a:r>
            <a:r>
              <a:rPr lang="ru-RU" sz="2000" dirty="0" err="1" smtClean="0">
                <a:solidFill>
                  <a:prstClr val="black"/>
                </a:solidFill>
              </a:rPr>
              <a:t>осущ</a:t>
            </a:r>
            <a:r>
              <a:rPr lang="ru-RU" sz="2000" dirty="0" smtClean="0">
                <a:solidFill>
                  <a:prstClr val="black"/>
                </a:solidFill>
              </a:rPr>
              <a:t>. </a:t>
            </a:r>
            <a:r>
              <a:rPr lang="ru-RU" sz="2000" dirty="0">
                <a:solidFill>
                  <a:prstClr val="black"/>
                </a:solidFill>
              </a:rPr>
              <a:t>учета и классификации </a:t>
            </a:r>
            <a:r>
              <a:rPr lang="ru-RU" sz="2000" dirty="0" smtClean="0">
                <a:solidFill>
                  <a:prstClr val="black"/>
                </a:solidFill>
              </a:rPr>
              <a:t>ИС и </a:t>
            </a:r>
            <a:r>
              <a:rPr lang="ru-RU" sz="2000" dirty="0">
                <a:solidFill>
                  <a:prstClr val="black"/>
                </a:solidFill>
              </a:rPr>
              <a:t>компонентов </a:t>
            </a:r>
            <a:r>
              <a:rPr lang="ru-RU" sz="2000" dirty="0" smtClean="0">
                <a:solidFill>
                  <a:prstClr val="black"/>
                </a:solidFill>
              </a:rPr>
              <a:t>инф. –телеком. </a:t>
            </a:r>
            <a:r>
              <a:rPr lang="ru-RU" sz="2000" dirty="0">
                <a:solidFill>
                  <a:prstClr val="black"/>
                </a:solidFill>
              </a:rPr>
              <a:t>инфраструктуры, создаваемых и приобретаемых за счет средств бюджетов субъектов </a:t>
            </a:r>
            <a:r>
              <a:rPr lang="ru-RU" sz="2000" dirty="0" smtClean="0">
                <a:solidFill>
                  <a:prstClr val="black"/>
                </a:solidFill>
              </a:rPr>
              <a:t>РФ, </a:t>
            </a:r>
            <a:r>
              <a:rPr lang="ru-RU" sz="2000" dirty="0">
                <a:solidFill>
                  <a:prstClr val="black"/>
                </a:solidFill>
              </a:rPr>
              <a:t>а также по составу сведений, размещаемых в системе учета </a:t>
            </a:r>
            <a:r>
              <a:rPr lang="ru-RU" sz="2000" dirty="0" smtClean="0">
                <a:solidFill>
                  <a:prstClr val="black"/>
                </a:solidFill>
              </a:rPr>
              <a:t>ИС»</a:t>
            </a:r>
            <a:endParaRPr lang="ru-RU" sz="2000" dirty="0">
              <a:solidFill>
                <a:prstClr val="black"/>
              </a:solidFill>
            </a:endParaRPr>
          </a:p>
          <a:p>
            <a:pPr marL="342900" indent="-342900">
              <a:buFont typeface="+mj-lt"/>
              <a:buAutoNum type="arabicPeriod" startAt="28"/>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07.12.2015 N 514 «Об утверждении порядка внесения сведений в реестр территориального размещения технических средств </a:t>
            </a:r>
            <a:r>
              <a:rPr lang="ru-RU" sz="2000" dirty="0" smtClean="0">
                <a:solidFill>
                  <a:prstClr val="black"/>
                </a:solidFill>
              </a:rPr>
              <a:t>ИС и </a:t>
            </a:r>
            <a:r>
              <a:rPr lang="ru-RU" sz="2000" dirty="0">
                <a:solidFill>
                  <a:prstClr val="black"/>
                </a:solidFill>
              </a:rPr>
              <a:t>формы акта о выявленных </a:t>
            </a:r>
            <a:r>
              <a:rPr lang="ru-RU" sz="2000" dirty="0" smtClean="0">
                <a:solidFill>
                  <a:prstClr val="black"/>
                </a:solidFill>
              </a:rPr>
              <a:t>несоответствиях </a:t>
            </a:r>
            <a:r>
              <a:rPr lang="ru-RU" sz="2000" dirty="0">
                <a:solidFill>
                  <a:prstClr val="black"/>
                </a:solidFill>
              </a:rPr>
              <a:t>сведений, содержащихся в реестре»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19.02.2016 N 41157</a:t>
            </a:r>
            <a:r>
              <a:rPr lang="ru-RU" sz="2000" dirty="0" smtClean="0">
                <a:solidFill>
                  <a:prstClr val="black"/>
                </a:solidFill>
              </a:rPr>
              <a:t>)</a:t>
            </a:r>
            <a:endParaRPr lang="ru-RU" sz="2000" dirty="0">
              <a:solidFill>
                <a:prstClr val="black"/>
              </a:solidFill>
            </a:endParaRPr>
          </a:p>
        </p:txBody>
      </p:sp>
      <p:sp>
        <p:nvSpPr>
          <p:cNvPr id="10" name="Прямоугольник 9"/>
          <p:cNvSpPr/>
          <p:nvPr/>
        </p:nvSpPr>
        <p:spPr>
          <a:xfrm>
            <a:off x="6502405" y="1454749"/>
            <a:ext cx="5689601" cy="5324535"/>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30"/>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11.02.2016 N 44 «Об утверждении правил размещения информации </a:t>
            </a:r>
            <a:r>
              <a:rPr lang="ru-RU" sz="2000" dirty="0" smtClean="0">
                <a:solidFill>
                  <a:prstClr val="black"/>
                </a:solidFill>
              </a:rPr>
              <a:t>в ФГИС координации </a:t>
            </a:r>
            <a:r>
              <a:rPr lang="ru-RU" sz="2000" dirty="0">
                <a:solidFill>
                  <a:prstClr val="black"/>
                </a:solidFill>
              </a:rPr>
              <a:t>информатизации» (</a:t>
            </a:r>
            <a:r>
              <a:rPr lang="ru-RU" sz="2000" dirty="0" err="1" smtClean="0">
                <a:solidFill>
                  <a:prstClr val="black"/>
                </a:solidFill>
              </a:rPr>
              <a:t>Зарег</a:t>
            </a:r>
            <a:r>
              <a:rPr lang="ru-RU" sz="2000" dirty="0" smtClean="0">
                <a:solidFill>
                  <a:prstClr val="black"/>
                </a:solidFill>
              </a:rPr>
              <a:t>. в </a:t>
            </a:r>
            <a:r>
              <a:rPr lang="ru-RU" sz="2000" dirty="0">
                <a:solidFill>
                  <a:prstClr val="black"/>
                </a:solidFill>
              </a:rPr>
              <a:t>Минюсте России 25.05.2016 N 42260) </a:t>
            </a:r>
          </a:p>
          <a:p>
            <a:pPr marL="342900" indent="-342900">
              <a:buFont typeface="+mj-lt"/>
              <a:buAutoNum type="arabicPeriod" startAt="30"/>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06.12.2021 N 1308 «Об утверждении перечня индикаторов риска нарушения </a:t>
            </a:r>
            <a:r>
              <a:rPr lang="ru-RU" sz="2000" dirty="0" err="1" smtClean="0">
                <a:solidFill>
                  <a:prstClr val="black"/>
                </a:solidFill>
              </a:rPr>
              <a:t>обяз</a:t>
            </a:r>
            <a:r>
              <a:rPr lang="ru-RU" sz="2000" dirty="0" smtClean="0">
                <a:solidFill>
                  <a:prstClr val="black"/>
                </a:solidFill>
              </a:rPr>
              <a:t>. треб-й </a:t>
            </a:r>
            <a:r>
              <a:rPr lang="ru-RU" sz="2000" dirty="0">
                <a:solidFill>
                  <a:prstClr val="black"/>
                </a:solidFill>
              </a:rPr>
              <a:t>при </a:t>
            </a:r>
            <a:r>
              <a:rPr lang="ru-RU" sz="2000" dirty="0" err="1" smtClean="0">
                <a:solidFill>
                  <a:prstClr val="black"/>
                </a:solidFill>
              </a:rPr>
              <a:t>осущ</a:t>
            </a:r>
            <a:r>
              <a:rPr lang="ru-RU" sz="2000" dirty="0" smtClean="0">
                <a:solidFill>
                  <a:prstClr val="black"/>
                </a:solidFill>
              </a:rPr>
              <a:t>. </a:t>
            </a:r>
            <a:r>
              <a:rPr lang="ru-RU" sz="2000" dirty="0" err="1" smtClean="0">
                <a:solidFill>
                  <a:prstClr val="black"/>
                </a:solidFill>
              </a:rPr>
              <a:t>фед</a:t>
            </a:r>
            <a:r>
              <a:rPr lang="ru-RU" sz="2000" dirty="0" smtClean="0">
                <a:solidFill>
                  <a:prstClr val="black"/>
                </a:solidFill>
              </a:rPr>
              <a:t>. гос. </a:t>
            </a:r>
            <a:r>
              <a:rPr lang="ru-RU" sz="2000" dirty="0">
                <a:solidFill>
                  <a:prstClr val="black"/>
                </a:solidFill>
              </a:rPr>
              <a:t>контроля (надзора) в сфере </a:t>
            </a:r>
            <a:r>
              <a:rPr lang="ru-RU" sz="2000" dirty="0" err="1" smtClean="0">
                <a:solidFill>
                  <a:prstClr val="black"/>
                </a:solidFill>
              </a:rPr>
              <a:t>идент</a:t>
            </a:r>
            <a:r>
              <a:rPr lang="ru-RU" sz="2000" dirty="0" smtClean="0">
                <a:solidFill>
                  <a:prstClr val="black"/>
                </a:solidFill>
              </a:rPr>
              <a:t>-и </a:t>
            </a:r>
            <a:r>
              <a:rPr lang="ru-RU" sz="2000" dirty="0">
                <a:solidFill>
                  <a:prstClr val="black"/>
                </a:solidFill>
              </a:rPr>
              <a:t>и (или) </a:t>
            </a:r>
            <a:r>
              <a:rPr lang="ru-RU" sz="2000" dirty="0" err="1" smtClean="0">
                <a:solidFill>
                  <a:prstClr val="black"/>
                </a:solidFill>
              </a:rPr>
              <a:t>аутент-ии</a:t>
            </a:r>
            <a:r>
              <a:rPr lang="ru-RU" sz="2000" dirty="0">
                <a:solidFill>
                  <a:prstClr val="black"/>
                </a:solidFill>
              </a:rPr>
              <a:t>»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18.02.2022 N 67347)</a:t>
            </a:r>
          </a:p>
          <a:p>
            <a:pPr marL="342900" indent="-342900">
              <a:buFont typeface="+mj-lt"/>
              <a:buAutoNum type="arabicPeriod" startAt="30"/>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07.12.2021 N 1312 «Об </a:t>
            </a:r>
            <a:r>
              <a:rPr lang="ru-RU" sz="2000" dirty="0" smtClean="0">
                <a:solidFill>
                  <a:prstClr val="black"/>
                </a:solidFill>
              </a:rPr>
              <a:t>утв. </a:t>
            </a:r>
            <a:r>
              <a:rPr lang="ru-RU" sz="2000" dirty="0">
                <a:solidFill>
                  <a:prstClr val="black"/>
                </a:solidFill>
              </a:rPr>
              <a:t>перечня индикаторов риска нарушения </a:t>
            </a:r>
            <a:r>
              <a:rPr lang="ru-RU" sz="2000" dirty="0" err="1" smtClean="0">
                <a:solidFill>
                  <a:prstClr val="black"/>
                </a:solidFill>
              </a:rPr>
              <a:t>обяз</a:t>
            </a:r>
            <a:r>
              <a:rPr lang="ru-RU" sz="2000" dirty="0" smtClean="0">
                <a:solidFill>
                  <a:prstClr val="black"/>
                </a:solidFill>
              </a:rPr>
              <a:t>. треб-</a:t>
            </a:r>
            <a:r>
              <a:rPr lang="ru-RU" sz="2000" dirty="0" err="1" smtClean="0">
                <a:solidFill>
                  <a:prstClr val="black"/>
                </a:solidFill>
              </a:rPr>
              <a:t>ий</a:t>
            </a:r>
            <a:r>
              <a:rPr lang="ru-RU" sz="2000" dirty="0" smtClean="0">
                <a:solidFill>
                  <a:prstClr val="black"/>
                </a:solidFill>
              </a:rPr>
              <a:t> </a:t>
            </a:r>
            <a:r>
              <a:rPr lang="ru-RU" sz="2000" dirty="0">
                <a:solidFill>
                  <a:prstClr val="black"/>
                </a:solidFill>
              </a:rPr>
              <a:t>при </a:t>
            </a:r>
            <a:r>
              <a:rPr lang="ru-RU" sz="2000" dirty="0" err="1" smtClean="0">
                <a:solidFill>
                  <a:prstClr val="black"/>
                </a:solidFill>
              </a:rPr>
              <a:t>осущ</a:t>
            </a:r>
            <a:r>
              <a:rPr lang="ru-RU" sz="2000" dirty="0" smtClean="0">
                <a:solidFill>
                  <a:prstClr val="black"/>
                </a:solidFill>
              </a:rPr>
              <a:t>-и </a:t>
            </a:r>
            <a:r>
              <a:rPr lang="ru-RU" sz="2000" dirty="0" err="1" smtClean="0">
                <a:solidFill>
                  <a:prstClr val="black"/>
                </a:solidFill>
              </a:rPr>
              <a:t>фед</a:t>
            </a:r>
            <a:r>
              <a:rPr lang="ru-RU" sz="2000" dirty="0" smtClean="0">
                <a:solidFill>
                  <a:prstClr val="black"/>
                </a:solidFill>
              </a:rPr>
              <a:t>. гос. </a:t>
            </a:r>
            <a:r>
              <a:rPr lang="ru-RU" sz="2000" dirty="0">
                <a:solidFill>
                  <a:prstClr val="black"/>
                </a:solidFill>
              </a:rPr>
              <a:t>контроля (надзора) в сфере </a:t>
            </a:r>
            <a:r>
              <a:rPr lang="ru-RU" sz="2000" dirty="0" smtClean="0">
                <a:solidFill>
                  <a:prstClr val="black"/>
                </a:solidFill>
              </a:rPr>
              <a:t>ЭП»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в Минюсте России 18.02.2022 N 67348</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1989449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1121461"/>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Государственные и муниципальные информационные системы (ГИС и МИС</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38</a:t>
            </a:fld>
            <a:endParaRPr dirty="0">
              <a:solidFill>
                <a:prstClr val="black"/>
              </a:solidFill>
            </a:endParaRPr>
          </a:p>
        </p:txBody>
      </p:sp>
      <p:sp>
        <p:nvSpPr>
          <p:cNvPr id="10" name="Прямоугольник 9"/>
          <p:cNvSpPr/>
          <p:nvPr/>
        </p:nvSpPr>
        <p:spPr>
          <a:xfrm>
            <a:off x="203200" y="1121462"/>
            <a:ext cx="6313672" cy="1661993"/>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30"/>
            </a:pPr>
            <a:r>
              <a:rPr lang="ru-RU" dirty="0" smtClean="0">
                <a:solidFill>
                  <a:prstClr val="black"/>
                </a:solidFill>
              </a:rPr>
              <a:t>Постановление </a:t>
            </a:r>
            <a:r>
              <a:rPr lang="ru-RU" dirty="0">
                <a:solidFill>
                  <a:prstClr val="black"/>
                </a:solidFill>
              </a:rPr>
              <a:t>ЦИК России от 08.06.2022 N 86/715-8 «О Требованиях к проведению дистанционного электронного голосования» </a:t>
            </a:r>
          </a:p>
          <a:p>
            <a:r>
              <a:rPr lang="ru-RU" sz="1600" dirty="0">
                <a:solidFill>
                  <a:srgbClr val="FF0000"/>
                </a:solidFill>
              </a:rPr>
              <a:t>Комментарий</a:t>
            </a:r>
            <a:r>
              <a:rPr lang="ru-RU" sz="1600" dirty="0">
                <a:solidFill>
                  <a:prstClr val="black"/>
                </a:solidFill>
              </a:rPr>
              <a:t>. Документ определяет требования по защите информации, а также категории ГИС, создаваемых информационных систем.</a:t>
            </a:r>
          </a:p>
        </p:txBody>
      </p:sp>
      <p:sp>
        <p:nvSpPr>
          <p:cNvPr id="7" name="Прямоугольник 6"/>
          <p:cNvSpPr/>
          <p:nvPr/>
        </p:nvSpPr>
        <p:spPr>
          <a:xfrm>
            <a:off x="4942086" y="4457681"/>
            <a:ext cx="6969244" cy="1200329"/>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smtClean="0">
                <a:solidFill>
                  <a:prstClr val="black"/>
                </a:solidFill>
              </a:rPr>
              <a:t>Пр. </a:t>
            </a:r>
            <a:r>
              <a:rPr lang="ru-RU" dirty="0" err="1">
                <a:solidFill>
                  <a:prstClr val="black"/>
                </a:solidFill>
              </a:rPr>
              <a:t>Минкомсвязи</a:t>
            </a:r>
            <a:r>
              <a:rPr lang="ru-RU" dirty="0">
                <a:solidFill>
                  <a:prstClr val="black"/>
                </a:solidFill>
              </a:rPr>
              <a:t> России от 23.06.2015 N 210 «Об утверждении Технических требований к взаимодействию информационных систем в </a:t>
            </a:r>
            <a:r>
              <a:rPr lang="ru-RU" dirty="0" err="1" smtClean="0">
                <a:solidFill>
                  <a:prstClr val="black"/>
                </a:solidFill>
              </a:rPr>
              <a:t>Есистеме</a:t>
            </a:r>
            <a:r>
              <a:rPr lang="ru-RU" dirty="0" smtClean="0">
                <a:solidFill>
                  <a:prstClr val="black"/>
                </a:solidFill>
              </a:rPr>
              <a:t> </a:t>
            </a:r>
            <a:r>
              <a:rPr lang="ru-RU" dirty="0">
                <a:solidFill>
                  <a:prstClr val="black"/>
                </a:solidFill>
              </a:rPr>
              <a:t>межведомственного электронного взаимодействия» </a:t>
            </a:r>
            <a:r>
              <a:rPr lang="ru-RU" dirty="0" smtClean="0">
                <a:solidFill>
                  <a:prstClr val="black"/>
                </a:solidFill>
              </a:rPr>
              <a:t>(</a:t>
            </a:r>
            <a:r>
              <a:rPr lang="ru-RU" dirty="0" err="1" smtClean="0">
                <a:solidFill>
                  <a:prstClr val="black"/>
                </a:solidFill>
              </a:rPr>
              <a:t>Зарег.в</a:t>
            </a:r>
            <a:r>
              <a:rPr lang="ru-RU" dirty="0" smtClean="0">
                <a:solidFill>
                  <a:prstClr val="black"/>
                </a:solidFill>
              </a:rPr>
              <a:t> МЮ 25.08.2015 </a:t>
            </a:r>
            <a:r>
              <a:rPr lang="ru-RU" dirty="0">
                <a:solidFill>
                  <a:prstClr val="black"/>
                </a:solidFill>
              </a:rPr>
              <a:t>N 38668)</a:t>
            </a:r>
            <a:endParaRPr lang="ru-RU" sz="1600" dirty="0">
              <a:solidFill>
                <a:prstClr val="black"/>
              </a:solidFill>
            </a:endParaRPr>
          </a:p>
        </p:txBody>
      </p:sp>
      <p:sp>
        <p:nvSpPr>
          <p:cNvPr id="8" name="object 2"/>
          <p:cNvSpPr txBox="1">
            <a:spLocks/>
          </p:cNvSpPr>
          <p:nvPr/>
        </p:nvSpPr>
        <p:spPr>
          <a:xfrm>
            <a:off x="0" y="3079505"/>
            <a:ext cx="12192000" cy="1121461"/>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3600" b="1" kern="0" smtClean="0">
                <a:solidFill>
                  <a:srgbClr val="0070C0"/>
                </a:solidFill>
              </a:rPr>
              <a:t>Государственные и муниципальные информационные системы. СМЭВ</a:t>
            </a:r>
            <a:endParaRPr lang="ru-RU" sz="3600" b="1" kern="0" dirty="0">
              <a:solidFill>
                <a:srgbClr val="0070C0"/>
              </a:solidFill>
            </a:endParaRPr>
          </a:p>
        </p:txBody>
      </p:sp>
    </p:spTree>
    <p:extLst>
      <p:ext uri="{BB962C8B-B14F-4D97-AF65-F5344CB8AC3E}">
        <p14:creationId xmlns:p14="http://schemas.microsoft.com/office/powerpoint/2010/main" val="35040226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1121461"/>
          </a:xfrm>
          <a:prstGeom prst="rect">
            <a:avLst/>
          </a:prstGeom>
        </p:spPr>
        <p:txBody>
          <a:bodyPr vert="horz" wrap="square" lIns="0" tIns="13335" rIns="0" bIns="0" rtlCol="0">
            <a:spAutoFit/>
          </a:bodyPr>
          <a:lstStyle/>
          <a:p>
            <a:pPr marL="0" indent="0" algn="ctr">
              <a:spcBef>
                <a:spcPts val="105"/>
              </a:spcBef>
              <a:buNone/>
            </a:pPr>
            <a:r>
              <a:rPr lang="ru-RU" sz="3600" b="1" dirty="0" smtClean="0">
                <a:solidFill>
                  <a:srgbClr val="0070C0"/>
                </a:solidFill>
              </a:rPr>
              <a:t>Государственные </a:t>
            </a:r>
            <a:r>
              <a:rPr lang="ru-RU" sz="3600" b="1" dirty="0">
                <a:solidFill>
                  <a:srgbClr val="0070C0"/>
                </a:solidFill>
              </a:rPr>
              <a:t>и муниципальные </a:t>
            </a:r>
            <a:r>
              <a:rPr lang="ru-RU" sz="3600" b="1" dirty="0" smtClean="0">
                <a:solidFill>
                  <a:srgbClr val="0070C0"/>
                </a:solidFill>
              </a:rPr>
              <a:t>ИС. </a:t>
            </a:r>
            <a:r>
              <a:rPr lang="ru-RU" sz="3600" b="1" dirty="0">
                <a:solidFill>
                  <a:srgbClr val="0070C0"/>
                </a:solidFill>
              </a:rPr>
              <a:t>Обеспечение безопасности</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39</a:t>
            </a:fld>
            <a:endParaRPr dirty="0">
              <a:solidFill>
                <a:prstClr val="black"/>
              </a:solidFill>
            </a:endParaRPr>
          </a:p>
        </p:txBody>
      </p:sp>
      <p:sp>
        <p:nvSpPr>
          <p:cNvPr id="10" name="Прямоугольник 9"/>
          <p:cNvSpPr/>
          <p:nvPr/>
        </p:nvSpPr>
        <p:spPr>
          <a:xfrm>
            <a:off x="309121" y="1219203"/>
            <a:ext cx="6193280"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smtClean="0">
                <a:solidFill>
                  <a:prstClr val="black"/>
                </a:solidFill>
              </a:rPr>
              <a:t>Пр. </a:t>
            </a:r>
            <a:r>
              <a:rPr lang="ru-RU" sz="2000" dirty="0">
                <a:solidFill>
                  <a:prstClr val="black"/>
                </a:solidFill>
              </a:rPr>
              <a:t>ФСБ РФ N 416, ФСТЭК РФ N 489 от 31.08.2010 «Об утверждении Требований о защите информации, содержащейся в </a:t>
            </a:r>
            <a:r>
              <a:rPr lang="ru-RU" sz="2000" dirty="0" smtClean="0">
                <a:solidFill>
                  <a:prstClr val="black"/>
                </a:solidFill>
              </a:rPr>
              <a:t>ИС общего </a:t>
            </a:r>
            <a:r>
              <a:rPr lang="ru-RU" sz="2000" dirty="0">
                <a:solidFill>
                  <a:prstClr val="black"/>
                </a:solidFill>
              </a:rPr>
              <a:t>пользования (</a:t>
            </a:r>
            <a:r>
              <a:rPr lang="ru-RU" sz="2000" dirty="0" err="1" smtClean="0">
                <a:solidFill>
                  <a:prstClr val="black"/>
                </a:solidFill>
              </a:rPr>
              <a:t>Зарег</a:t>
            </a:r>
            <a:r>
              <a:rPr lang="ru-RU" sz="2000" dirty="0" smtClean="0">
                <a:solidFill>
                  <a:prstClr val="black"/>
                </a:solidFill>
              </a:rPr>
              <a:t>. в </a:t>
            </a:r>
            <a:r>
              <a:rPr lang="ru-RU" sz="2000" dirty="0">
                <a:solidFill>
                  <a:prstClr val="black"/>
                </a:solidFill>
              </a:rPr>
              <a:t>Минюсте РФ 13.10.2010 N 18704</a:t>
            </a:r>
            <a:r>
              <a:rPr lang="ru-RU" sz="2000" dirty="0" smtClean="0">
                <a:solidFill>
                  <a:prstClr val="black"/>
                </a:solidFill>
              </a:rPr>
              <a:t>)</a:t>
            </a:r>
            <a:endParaRPr lang="ru-RU" sz="2000" dirty="0">
              <a:solidFill>
                <a:prstClr val="black"/>
              </a:solidFill>
            </a:endParaRPr>
          </a:p>
          <a:p>
            <a:pPr marL="342900" indent="-342900">
              <a:buFont typeface="+mj-lt"/>
              <a:buAutoNum type="arabicPeriod"/>
            </a:pPr>
            <a:r>
              <a:rPr lang="ru-RU" sz="2000" dirty="0" smtClean="0">
                <a:solidFill>
                  <a:prstClr val="black"/>
                </a:solidFill>
              </a:rPr>
              <a:t>Пр. </a:t>
            </a:r>
            <a:r>
              <a:rPr lang="ru-RU" sz="2000" dirty="0">
                <a:solidFill>
                  <a:prstClr val="black"/>
                </a:solidFill>
              </a:rPr>
              <a:t>ФСТЭК России от 11.02.2013 N 17 „Об утверждении Требований о защите информации, не составляющей </a:t>
            </a:r>
            <a:r>
              <a:rPr lang="ru-RU" sz="2000" dirty="0" smtClean="0">
                <a:solidFill>
                  <a:prstClr val="black"/>
                </a:solidFill>
              </a:rPr>
              <a:t>ГТ, </a:t>
            </a:r>
            <a:r>
              <a:rPr lang="ru-RU" sz="2000" dirty="0">
                <a:solidFill>
                  <a:prstClr val="black"/>
                </a:solidFill>
              </a:rPr>
              <a:t>содержащейся в </a:t>
            </a:r>
            <a:r>
              <a:rPr lang="ru-RU" sz="2000" dirty="0" smtClean="0">
                <a:solidFill>
                  <a:prstClr val="black"/>
                </a:solidFill>
              </a:rPr>
              <a:t>ГИС“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в </a:t>
            </a:r>
            <a:r>
              <a:rPr lang="ru-RU" sz="2000" dirty="0">
                <a:solidFill>
                  <a:prstClr val="black"/>
                </a:solidFill>
              </a:rPr>
              <a:t>Минюсте России 31.05.2013 N 28608</a:t>
            </a:r>
            <a:r>
              <a:rPr lang="ru-RU" sz="2000" dirty="0" smtClean="0">
                <a:solidFill>
                  <a:prstClr val="black"/>
                </a:solidFill>
              </a:rPr>
              <a:t>)</a:t>
            </a:r>
            <a:endParaRPr lang="ru-RU" sz="2000" dirty="0">
              <a:solidFill>
                <a:prstClr val="black"/>
              </a:solidFill>
            </a:endParaRPr>
          </a:p>
          <a:p>
            <a:pPr marL="342900" indent="-342900">
              <a:buFont typeface="+mj-lt"/>
              <a:buAutoNum type="arabicPeriod"/>
            </a:pPr>
            <a:r>
              <a:rPr lang="ru-RU" sz="2000" dirty="0">
                <a:solidFill>
                  <a:prstClr val="black"/>
                </a:solidFill>
              </a:rPr>
              <a:t>»Методический документ. Меры защиты информации в </a:t>
            </a:r>
            <a:r>
              <a:rPr lang="ru-RU" sz="2000" dirty="0" smtClean="0">
                <a:solidFill>
                  <a:prstClr val="black"/>
                </a:solidFill>
              </a:rPr>
              <a:t>ГИС" </a:t>
            </a:r>
            <a:r>
              <a:rPr lang="ru-RU" sz="2000" dirty="0">
                <a:solidFill>
                  <a:prstClr val="black"/>
                </a:solidFill>
              </a:rPr>
              <a:t>(утв. ФСТЭК России 11.02.2014) </a:t>
            </a:r>
          </a:p>
          <a:p>
            <a:pPr marL="342900" indent="-342900">
              <a:buFont typeface="+mj-lt"/>
              <a:buAutoNum type="arabicPeriod"/>
            </a:pPr>
            <a:r>
              <a:rPr lang="ru-RU" sz="2000" dirty="0">
                <a:solidFill>
                  <a:prstClr val="black"/>
                </a:solidFill>
              </a:rPr>
              <a:t>ИНФОРМАЦИОННОЕ СООБЩЕНИЕ ФСТЭК России от 6 марта 2015 г. N 240/22/879 «О банке данных угроз безопасности информации</a:t>
            </a:r>
            <a:r>
              <a:rPr lang="ru-RU" sz="2000" dirty="0" smtClean="0">
                <a:solidFill>
                  <a:prstClr val="black"/>
                </a:solidFill>
              </a:rPr>
              <a:t>»</a:t>
            </a:r>
            <a:endParaRPr lang="ru-RU" sz="2000" dirty="0">
              <a:solidFill>
                <a:prstClr val="black"/>
              </a:solidFill>
            </a:endParaRPr>
          </a:p>
        </p:txBody>
      </p:sp>
      <p:sp>
        <p:nvSpPr>
          <p:cNvPr id="7" name="Прямоугольник 6"/>
          <p:cNvSpPr/>
          <p:nvPr/>
        </p:nvSpPr>
        <p:spPr>
          <a:xfrm>
            <a:off x="7059086" y="1219200"/>
            <a:ext cx="4852247" cy="3170099"/>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r>
              <a:rPr lang="ru-RU" sz="2000" dirty="0" smtClean="0">
                <a:solidFill>
                  <a:prstClr val="black"/>
                </a:solidFill>
              </a:rPr>
              <a:t>ИНФОРМАЦИОННОЕ </a:t>
            </a:r>
            <a:r>
              <a:rPr lang="ru-RU" sz="2000" dirty="0">
                <a:solidFill>
                  <a:prstClr val="black"/>
                </a:solidFill>
              </a:rPr>
              <a:t>СООБЩЕНИЕ ФСТЭК России от </a:t>
            </a:r>
            <a:r>
              <a:rPr lang="ru-RU" sz="2000" dirty="0" err="1">
                <a:solidFill>
                  <a:prstClr val="black"/>
                </a:solidFill>
              </a:rPr>
              <a:t>от</a:t>
            </a:r>
            <a:r>
              <a:rPr lang="ru-RU" sz="2000" dirty="0">
                <a:solidFill>
                  <a:prstClr val="black"/>
                </a:solidFill>
              </a:rPr>
              <a:t> 22 июня 2017 г. № 240/22/3031 «О порядке рассмотрения и согласования моделей угроз безопасности информации и технических заданий на создание </a:t>
            </a:r>
            <a:r>
              <a:rPr lang="ru-RU" sz="2000" dirty="0" smtClean="0">
                <a:solidFill>
                  <a:prstClr val="black"/>
                </a:solidFill>
              </a:rPr>
              <a:t>ГИС»</a:t>
            </a:r>
            <a:endParaRPr lang="ru-RU" sz="2000" dirty="0">
              <a:solidFill>
                <a:prstClr val="black"/>
              </a:solidFill>
            </a:endParaRPr>
          </a:p>
          <a:p>
            <a:pPr marL="342900" indent="-342900">
              <a:buFont typeface="+mj-lt"/>
              <a:buAutoNum type="arabicPeriod" startAt="5"/>
            </a:pPr>
            <a:r>
              <a:rPr lang="ru-RU" sz="2000" dirty="0">
                <a:solidFill>
                  <a:prstClr val="black"/>
                </a:solidFill>
              </a:rPr>
              <a:t>ФСТЭК России. Методика определения угроз безопасности информации в </a:t>
            </a:r>
            <a:r>
              <a:rPr lang="ru-RU" sz="2000" dirty="0" smtClean="0">
                <a:solidFill>
                  <a:prstClr val="black"/>
                </a:solidFill>
              </a:rPr>
              <a:t>ИС (</a:t>
            </a:r>
            <a:r>
              <a:rPr lang="ru-RU" sz="2000" dirty="0">
                <a:solidFill>
                  <a:prstClr val="black"/>
                </a:solidFill>
              </a:rPr>
              <a:t>ПРОЕКТ)</a:t>
            </a:r>
          </a:p>
        </p:txBody>
      </p:sp>
    </p:spTree>
    <p:extLst>
      <p:ext uri="{BB962C8B-B14F-4D97-AF65-F5344CB8AC3E}">
        <p14:creationId xmlns:p14="http://schemas.microsoft.com/office/powerpoint/2010/main" val="2892097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045" y="189198"/>
            <a:ext cx="114808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Государственные регуляторы</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a:t>
            </a:fld>
            <a:endParaRPr dirty="0">
              <a:solidFill>
                <a:prstClr val="black"/>
              </a:solidFill>
            </a:endParaRPr>
          </a:p>
        </p:txBody>
      </p:sp>
      <p:sp>
        <p:nvSpPr>
          <p:cNvPr id="7" name="Прямоугольник 6"/>
          <p:cNvSpPr/>
          <p:nvPr/>
        </p:nvSpPr>
        <p:spPr>
          <a:xfrm>
            <a:off x="618067" y="1185335"/>
            <a:ext cx="8737600" cy="4093428"/>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b="1" dirty="0">
                <a:solidFill>
                  <a:prstClr val="black"/>
                </a:solidFill>
              </a:rPr>
              <a:t>ФСТЭК </a:t>
            </a:r>
            <a:r>
              <a:rPr lang="ru-RU" sz="2000" b="1" dirty="0" smtClean="0">
                <a:solidFill>
                  <a:prstClr val="black"/>
                </a:solidFill>
              </a:rPr>
              <a:t>России</a:t>
            </a:r>
          </a:p>
          <a:p>
            <a:pPr marL="342900" indent="-342900">
              <a:buFont typeface="+mj-lt"/>
              <a:buAutoNum type="arabicPeriod"/>
            </a:pPr>
            <a:r>
              <a:rPr lang="ru-RU" sz="2000" b="1" dirty="0">
                <a:solidFill>
                  <a:prstClr val="black"/>
                </a:solidFill>
              </a:rPr>
              <a:t>ФСБ </a:t>
            </a:r>
            <a:r>
              <a:rPr lang="ru-RU" sz="2000" b="1" dirty="0" smtClean="0">
                <a:solidFill>
                  <a:prstClr val="black"/>
                </a:solidFill>
              </a:rPr>
              <a:t>России</a:t>
            </a:r>
          </a:p>
          <a:p>
            <a:pPr marL="342900" indent="-342900">
              <a:buFont typeface="+mj-lt"/>
              <a:buAutoNum type="arabicPeriod"/>
            </a:pPr>
            <a:r>
              <a:rPr lang="ru-RU" sz="2000" b="1" dirty="0">
                <a:solidFill>
                  <a:prstClr val="black"/>
                </a:solidFill>
              </a:rPr>
              <a:t>Министерство цифрового развития, связи и массовых коммуникаций </a:t>
            </a:r>
            <a:r>
              <a:rPr lang="ru-RU" sz="2000" b="1" dirty="0" smtClean="0">
                <a:solidFill>
                  <a:prstClr val="black"/>
                </a:solidFill>
              </a:rPr>
              <a:t>РФ(</a:t>
            </a:r>
            <a:r>
              <a:rPr lang="ru-RU" sz="2000" b="1" dirty="0" err="1" smtClean="0">
                <a:solidFill>
                  <a:prstClr val="black"/>
                </a:solidFill>
              </a:rPr>
              <a:t>Минкомсвязь</a:t>
            </a:r>
            <a:r>
              <a:rPr lang="ru-RU" sz="2000" b="1" dirty="0" smtClean="0">
                <a:solidFill>
                  <a:prstClr val="black"/>
                </a:solidFill>
              </a:rPr>
              <a:t>)</a:t>
            </a:r>
          </a:p>
          <a:p>
            <a:pPr marL="342900" indent="-342900">
              <a:buFont typeface="+mj-lt"/>
              <a:buAutoNum type="arabicPeriod"/>
            </a:pPr>
            <a:r>
              <a:rPr lang="ru-RU" sz="2000" b="1" dirty="0" err="1" smtClean="0">
                <a:solidFill>
                  <a:prstClr val="black"/>
                </a:solidFill>
              </a:rPr>
              <a:t>Роскомнадзор</a:t>
            </a:r>
            <a:endParaRPr lang="ru-RU" sz="2000" b="1" dirty="0" smtClean="0">
              <a:solidFill>
                <a:prstClr val="black"/>
              </a:solidFill>
            </a:endParaRPr>
          </a:p>
          <a:p>
            <a:pPr marL="342900" indent="-342900">
              <a:buFont typeface="+mj-lt"/>
              <a:buAutoNum type="arabicPeriod"/>
            </a:pPr>
            <a:r>
              <a:rPr lang="ru-RU" sz="2000" b="1" dirty="0">
                <a:solidFill>
                  <a:prstClr val="black"/>
                </a:solidFill>
              </a:rPr>
              <a:t>Банк </a:t>
            </a:r>
            <a:r>
              <a:rPr lang="ru-RU" sz="2000" b="1" dirty="0" smtClean="0">
                <a:solidFill>
                  <a:prstClr val="black"/>
                </a:solidFill>
              </a:rPr>
              <a:t>России</a:t>
            </a:r>
          </a:p>
          <a:p>
            <a:pPr marL="342900" indent="-342900">
              <a:buFont typeface="+mj-lt"/>
              <a:buAutoNum type="arabicPeriod"/>
            </a:pPr>
            <a:r>
              <a:rPr lang="ru-RU" sz="2000" b="1" dirty="0" smtClean="0">
                <a:solidFill>
                  <a:prstClr val="black"/>
                </a:solidFill>
              </a:rPr>
              <a:t>Министерство </a:t>
            </a:r>
            <a:r>
              <a:rPr lang="ru-RU" sz="2000" b="1" dirty="0">
                <a:solidFill>
                  <a:prstClr val="black"/>
                </a:solidFill>
              </a:rPr>
              <a:t>обороны РФ и Генеральный штаб ВС </a:t>
            </a:r>
            <a:r>
              <a:rPr lang="ru-RU" sz="2000" b="1" dirty="0" smtClean="0">
                <a:solidFill>
                  <a:prstClr val="black"/>
                </a:solidFill>
              </a:rPr>
              <a:t>РФ</a:t>
            </a:r>
          </a:p>
          <a:p>
            <a:pPr marL="342900" indent="-342900">
              <a:buFont typeface="+mj-lt"/>
              <a:buAutoNum type="arabicPeriod"/>
            </a:pPr>
            <a:r>
              <a:rPr lang="ru-RU" sz="2000" b="1" dirty="0">
                <a:solidFill>
                  <a:prstClr val="black"/>
                </a:solidFill>
              </a:rPr>
              <a:t>Министерство юстиции </a:t>
            </a:r>
            <a:r>
              <a:rPr lang="ru-RU" sz="2000" b="1" dirty="0" smtClean="0">
                <a:solidFill>
                  <a:prstClr val="black"/>
                </a:solidFill>
              </a:rPr>
              <a:t>РФ</a:t>
            </a:r>
          </a:p>
          <a:p>
            <a:pPr marL="342900" indent="-342900">
              <a:buFont typeface="+mj-lt"/>
              <a:buAutoNum type="arabicPeriod"/>
            </a:pPr>
            <a:r>
              <a:rPr lang="ru-RU" sz="2000" b="1" dirty="0">
                <a:solidFill>
                  <a:prstClr val="black"/>
                </a:solidFill>
              </a:rPr>
              <a:t>Министерство иностранных дел </a:t>
            </a:r>
            <a:r>
              <a:rPr lang="ru-RU" sz="2000" b="1" dirty="0" smtClean="0">
                <a:solidFill>
                  <a:prstClr val="black"/>
                </a:solidFill>
              </a:rPr>
              <a:t>РФ</a:t>
            </a:r>
          </a:p>
          <a:p>
            <a:pPr marL="342900" indent="-342900">
              <a:buFont typeface="+mj-lt"/>
              <a:buAutoNum type="arabicPeriod"/>
            </a:pPr>
            <a:r>
              <a:rPr lang="ru-RU" sz="2000" b="1" dirty="0">
                <a:solidFill>
                  <a:prstClr val="black"/>
                </a:solidFill>
              </a:rPr>
              <a:t>Межведомственная комиссия СБ РФ по вопросам обеспечения технологического </a:t>
            </a:r>
            <a:r>
              <a:rPr lang="ru-RU" sz="2000" b="1" dirty="0" smtClean="0">
                <a:solidFill>
                  <a:prstClr val="black"/>
                </a:solidFill>
              </a:rPr>
              <a:t>суверенитета</a:t>
            </a:r>
          </a:p>
          <a:p>
            <a:pPr marL="342900" indent="-342900">
              <a:buFont typeface="+mj-lt"/>
              <a:buAutoNum type="arabicPeriod"/>
            </a:pPr>
            <a:r>
              <a:rPr lang="ru-RU" sz="2000" b="1" dirty="0">
                <a:solidFill>
                  <a:prstClr val="black"/>
                </a:solidFill>
              </a:rPr>
              <a:t>Межведомственная комиссия СБ РФ по информационной безопасности по </a:t>
            </a:r>
            <a:r>
              <a:rPr lang="ru-RU" sz="2000" b="1" dirty="0" smtClean="0">
                <a:solidFill>
                  <a:prstClr val="black"/>
                </a:solidFill>
              </a:rPr>
              <a:t>должностям</a:t>
            </a:r>
          </a:p>
        </p:txBody>
      </p:sp>
    </p:spTree>
    <p:extLst>
      <p:ext uri="{BB962C8B-B14F-4D97-AF65-F5344CB8AC3E}">
        <p14:creationId xmlns:p14="http://schemas.microsoft.com/office/powerpoint/2010/main" val="2608596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567463"/>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Подключение к Интернет государственных систем</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40</a:t>
            </a:fld>
            <a:endParaRPr dirty="0">
              <a:solidFill>
                <a:prstClr val="black"/>
              </a:solidFill>
            </a:endParaRPr>
          </a:p>
        </p:txBody>
      </p:sp>
      <p:sp>
        <p:nvSpPr>
          <p:cNvPr id="10" name="Прямоугольник 9"/>
          <p:cNvSpPr/>
          <p:nvPr/>
        </p:nvSpPr>
        <p:spPr>
          <a:xfrm>
            <a:off x="2641599" y="1295400"/>
            <a:ext cx="7679267" cy="5047536"/>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400" dirty="0">
                <a:solidFill>
                  <a:prstClr val="black"/>
                </a:solidFill>
              </a:rPr>
              <a:t>Указ Президента РФ от 17.03.2008 N 351 «О мерах по обеспечению </a:t>
            </a:r>
            <a:r>
              <a:rPr lang="ru-RU" sz="2400" dirty="0" smtClean="0">
                <a:solidFill>
                  <a:prstClr val="black"/>
                </a:solidFill>
              </a:rPr>
              <a:t>ИБ РФ при </a:t>
            </a:r>
            <a:r>
              <a:rPr lang="ru-RU" sz="2400" dirty="0">
                <a:solidFill>
                  <a:prstClr val="black"/>
                </a:solidFill>
              </a:rPr>
              <a:t>использовании </a:t>
            </a:r>
            <a:r>
              <a:rPr lang="ru-RU" sz="2400" dirty="0" smtClean="0">
                <a:solidFill>
                  <a:prstClr val="black"/>
                </a:solidFill>
              </a:rPr>
              <a:t>ИТС международного </a:t>
            </a:r>
            <a:r>
              <a:rPr lang="ru-RU" sz="2400" dirty="0">
                <a:solidFill>
                  <a:prstClr val="black"/>
                </a:solidFill>
              </a:rPr>
              <a:t>информационного обмена»</a:t>
            </a:r>
          </a:p>
          <a:p>
            <a:pPr marL="342900" indent="-342900">
              <a:spcBef>
                <a:spcPts val="600"/>
              </a:spcBef>
              <a:buFont typeface="+mj-lt"/>
              <a:buAutoNum type="arabicPeriod"/>
            </a:pPr>
            <a:r>
              <a:rPr lang="ru-RU" sz="2400" dirty="0">
                <a:solidFill>
                  <a:prstClr val="black"/>
                </a:solidFill>
              </a:rPr>
              <a:t>Указ Президента РФ от 22.05.2015 N 260 «О некоторых вопросах </a:t>
            </a:r>
            <a:r>
              <a:rPr lang="ru-RU" sz="2400" dirty="0" smtClean="0">
                <a:solidFill>
                  <a:prstClr val="black"/>
                </a:solidFill>
              </a:rPr>
              <a:t>ИБ РФ» </a:t>
            </a:r>
            <a:r>
              <a:rPr lang="ru-RU" sz="2400" dirty="0">
                <a:solidFill>
                  <a:prstClr val="black"/>
                </a:solidFill>
              </a:rPr>
              <a:t>(вместе с «Порядком подключения </a:t>
            </a:r>
            <a:r>
              <a:rPr lang="ru-RU" sz="2400" dirty="0" smtClean="0">
                <a:solidFill>
                  <a:prstClr val="black"/>
                </a:solidFill>
              </a:rPr>
              <a:t>ИС </a:t>
            </a:r>
            <a:r>
              <a:rPr lang="ru-RU" sz="2400" dirty="0">
                <a:solidFill>
                  <a:prstClr val="black"/>
                </a:solidFill>
              </a:rPr>
              <a:t>и </a:t>
            </a:r>
            <a:r>
              <a:rPr lang="ru-RU" sz="2400" dirty="0" smtClean="0">
                <a:solidFill>
                  <a:prstClr val="black"/>
                </a:solidFill>
              </a:rPr>
              <a:t>ИТС </a:t>
            </a:r>
            <a:r>
              <a:rPr lang="ru-RU" sz="2400" dirty="0">
                <a:solidFill>
                  <a:prstClr val="black"/>
                </a:solidFill>
              </a:rPr>
              <a:t>к </a:t>
            </a:r>
            <a:r>
              <a:rPr lang="ru-RU" sz="2400" dirty="0" smtClean="0">
                <a:solidFill>
                  <a:prstClr val="black"/>
                </a:solidFill>
              </a:rPr>
              <a:t>ИТС </a:t>
            </a:r>
            <a:r>
              <a:rPr lang="ru-RU" sz="2400" dirty="0">
                <a:solidFill>
                  <a:prstClr val="black"/>
                </a:solidFill>
              </a:rPr>
              <a:t>„Интернет“ и размещения (публикации) в ней информации через российский государственный сегмент </a:t>
            </a:r>
            <a:r>
              <a:rPr lang="ru-RU" sz="2400" dirty="0" smtClean="0">
                <a:solidFill>
                  <a:prstClr val="black"/>
                </a:solidFill>
              </a:rPr>
              <a:t>ИТС </a:t>
            </a:r>
            <a:r>
              <a:rPr lang="ru-RU" sz="2400" dirty="0">
                <a:solidFill>
                  <a:prstClr val="black"/>
                </a:solidFill>
              </a:rPr>
              <a:t>„Интернет“)</a:t>
            </a:r>
          </a:p>
          <a:p>
            <a:pPr marL="342900" indent="-342900">
              <a:spcBef>
                <a:spcPts val="600"/>
              </a:spcBef>
              <a:buFont typeface="+mj-lt"/>
              <a:buAutoNum type="arabicPeriod"/>
            </a:pPr>
            <a:r>
              <a:rPr lang="ru-RU" sz="2400" dirty="0" smtClean="0">
                <a:solidFill>
                  <a:prstClr val="black"/>
                </a:solidFill>
              </a:rPr>
              <a:t>Пр. </a:t>
            </a:r>
            <a:r>
              <a:rPr lang="ru-RU" sz="2400" dirty="0">
                <a:solidFill>
                  <a:prstClr val="black"/>
                </a:solidFill>
              </a:rPr>
              <a:t>ФСО России от 07.09.2016 N 443 „Об утверждении Положения о российском государственном сегменте </a:t>
            </a:r>
            <a:r>
              <a:rPr lang="ru-RU" sz="2400" dirty="0" smtClean="0">
                <a:solidFill>
                  <a:prstClr val="black"/>
                </a:solidFill>
              </a:rPr>
              <a:t>ИТС </a:t>
            </a:r>
            <a:r>
              <a:rPr lang="ru-RU" sz="2400" dirty="0">
                <a:solidFill>
                  <a:prstClr val="black"/>
                </a:solidFill>
              </a:rPr>
              <a:t>“Интернет</a:t>
            </a:r>
            <a:r>
              <a:rPr lang="ru-RU" sz="2400" dirty="0" smtClean="0">
                <a:solidFill>
                  <a:prstClr val="black"/>
                </a:solidFill>
              </a:rPr>
              <a:t>» (</a:t>
            </a:r>
            <a:r>
              <a:rPr lang="ru-RU" sz="2400" dirty="0" err="1" smtClean="0">
                <a:solidFill>
                  <a:prstClr val="black"/>
                </a:solidFill>
              </a:rPr>
              <a:t>Зарег</a:t>
            </a:r>
            <a:r>
              <a:rPr lang="ru-RU" sz="2400" dirty="0" smtClean="0">
                <a:solidFill>
                  <a:prstClr val="black"/>
                </a:solidFill>
              </a:rPr>
              <a:t>. в </a:t>
            </a:r>
            <a:r>
              <a:rPr lang="ru-RU" sz="2400" dirty="0">
                <a:solidFill>
                  <a:prstClr val="black"/>
                </a:solidFill>
              </a:rPr>
              <a:t>Минюсте России 14.10.2016 N 44039) </a:t>
            </a:r>
          </a:p>
        </p:txBody>
      </p:sp>
    </p:spTree>
    <p:extLst>
      <p:ext uri="{BB962C8B-B14F-4D97-AF65-F5344CB8AC3E}">
        <p14:creationId xmlns:p14="http://schemas.microsoft.com/office/powerpoint/2010/main" val="223663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567463"/>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Критическая информационная инфраструктура (КИИ)</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41</a:t>
            </a:fld>
            <a:endParaRPr dirty="0">
              <a:solidFill>
                <a:prstClr val="black"/>
              </a:solidFill>
            </a:endParaRPr>
          </a:p>
        </p:txBody>
      </p:sp>
      <p:sp>
        <p:nvSpPr>
          <p:cNvPr id="10" name="Прямоугольник 9"/>
          <p:cNvSpPr/>
          <p:nvPr/>
        </p:nvSpPr>
        <p:spPr>
          <a:xfrm>
            <a:off x="309121" y="1113408"/>
            <a:ext cx="6193280"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N 187-ФЗ </a:t>
            </a:r>
            <a:r>
              <a:rPr lang="ru-RU" sz="2000" dirty="0" smtClean="0">
                <a:solidFill>
                  <a:prstClr val="black"/>
                </a:solidFill>
              </a:rPr>
              <a:t>от </a:t>
            </a:r>
            <a:r>
              <a:rPr lang="ru-RU" sz="2000" dirty="0">
                <a:solidFill>
                  <a:prstClr val="black"/>
                </a:solidFill>
              </a:rPr>
              <a:t>26.07.2017 </a:t>
            </a:r>
            <a:r>
              <a:rPr lang="ru-RU" sz="2000" dirty="0" smtClean="0">
                <a:solidFill>
                  <a:prstClr val="black"/>
                </a:solidFill>
              </a:rPr>
              <a:t>«</a:t>
            </a:r>
            <a:r>
              <a:rPr lang="ru-RU" sz="2000" dirty="0">
                <a:solidFill>
                  <a:prstClr val="black"/>
                </a:solidFill>
              </a:rPr>
              <a:t>О безопасности критической информационной инфраструктуры </a:t>
            </a:r>
            <a:r>
              <a:rPr lang="ru-RU" sz="2000" dirty="0" smtClean="0">
                <a:solidFill>
                  <a:prstClr val="black"/>
                </a:solidFill>
              </a:rPr>
              <a:t>РФ»</a:t>
            </a:r>
            <a:endParaRPr lang="ru-RU" sz="2000" dirty="0">
              <a:solidFill>
                <a:prstClr val="black"/>
              </a:solidFill>
            </a:endParaRPr>
          </a:p>
          <a:p>
            <a:pPr marL="342900" indent="-342900">
              <a:buFont typeface="+mj-lt"/>
              <a:buAutoNum type="arabicPeriod"/>
            </a:pPr>
            <a:r>
              <a:rPr lang="ru-RU" sz="2000" dirty="0">
                <a:solidFill>
                  <a:prstClr val="black"/>
                </a:solidFill>
              </a:rPr>
              <a:t>Указ Президента РФ от 30.03.2022 N 166 «О мерах по обеспечению технологической независимости и безопасности </a:t>
            </a:r>
            <a:r>
              <a:rPr lang="ru-RU" sz="2000" dirty="0" smtClean="0">
                <a:solidFill>
                  <a:prstClr val="black"/>
                </a:solidFill>
              </a:rPr>
              <a:t>КИИ РФ»</a:t>
            </a:r>
            <a:endParaRPr lang="ru-RU" sz="2000" dirty="0">
              <a:solidFill>
                <a:prstClr val="black"/>
              </a:solidFill>
            </a:endParaRPr>
          </a:p>
          <a:p>
            <a:pPr marL="342900" indent="-342900">
              <a:buFont typeface="+mj-lt"/>
              <a:buAutoNum type="arabicPeriod"/>
            </a:pPr>
            <a:r>
              <a:rPr lang="ru-RU" sz="2000" dirty="0">
                <a:solidFill>
                  <a:prstClr val="black"/>
                </a:solidFill>
              </a:rPr>
              <a:t>«Основные направления государственной политики в области обеспечения безопасности </a:t>
            </a:r>
            <a:r>
              <a:rPr lang="ru-RU" sz="2000" dirty="0" smtClean="0">
                <a:solidFill>
                  <a:prstClr val="black"/>
                </a:solidFill>
              </a:rPr>
              <a:t>АСУ производственными </a:t>
            </a:r>
            <a:r>
              <a:rPr lang="ru-RU" sz="2000" dirty="0">
                <a:solidFill>
                  <a:prstClr val="black"/>
                </a:solidFill>
              </a:rPr>
              <a:t>и технологическими процессами критически важных объектов инфраструктуры </a:t>
            </a:r>
            <a:r>
              <a:rPr lang="ru-RU" sz="2000" dirty="0" smtClean="0">
                <a:solidFill>
                  <a:prstClr val="black"/>
                </a:solidFill>
              </a:rPr>
              <a:t>РФ» </a:t>
            </a:r>
            <a:r>
              <a:rPr lang="ru-RU" sz="2000" dirty="0">
                <a:solidFill>
                  <a:prstClr val="black"/>
                </a:solidFill>
              </a:rPr>
              <a:t>(утв. Президентом РФ 03.02.2012 N 803) </a:t>
            </a:r>
          </a:p>
          <a:p>
            <a:pPr marL="342900" indent="-342900">
              <a:buFont typeface="+mj-lt"/>
              <a:buAutoNum type="arabicPeriod"/>
            </a:pPr>
            <a:r>
              <a:rPr lang="ru-RU" sz="2000" dirty="0" smtClean="0">
                <a:solidFill>
                  <a:prstClr val="black"/>
                </a:solidFill>
              </a:rPr>
              <a:t>ПП </a:t>
            </a:r>
            <a:r>
              <a:rPr lang="ru-RU" sz="2000" dirty="0">
                <a:solidFill>
                  <a:prstClr val="black"/>
                </a:solidFill>
              </a:rPr>
              <a:t>РФ от 08.02.2018 N 127 «Об утверждении Правил категорирования объектов </a:t>
            </a:r>
            <a:r>
              <a:rPr lang="ru-RU" sz="2000" dirty="0" smtClean="0">
                <a:solidFill>
                  <a:prstClr val="black"/>
                </a:solidFill>
              </a:rPr>
              <a:t>КИИ РФ, </a:t>
            </a:r>
            <a:r>
              <a:rPr lang="ru-RU" sz="2000" dirty="0">
                <a:solidFill>
                  <a:prstClr val="black"/>
                </a:solidFill>
              </a:rPr>
              <a:t>а также перечня показателей критериев значимости </a:t>
            </a:r>
            <a:r>
              <a:rPr lang="ru-RU" sz="2000" dirty="0" smtClean="0">
                <a:solidFill>
                  <a:prstClr val="black"/>
                </a:solidFill>
              </a:rPr>
              <a:t>объектов КИИ РФ и </a:t>
            </a:r>
            <a:r>
              <a:rPr lang="ru-RU" sz="2000" dirty="0">
                <a:solidFill>
                  <a:prstClr val="black"/>
                </a:solidFill>
              </a:rPr>
              <a:t>их значений» </a:t>
            </a:r>
          </a:p>
        </p:txBody>
      </p:sp>
      <p:sp>
        <p:nvSpPr>
          <p:cNvPr id="7" name="Прямоугольник 6"/>
          <p:cNvSpPr/>
          <p:nvPr/>
        </p:nvSpPr>
        <p:spPr>
          <a:xfrm>
            <a:off x="6705600" y="1113411"/>
            <a:ext cx="5181600" cy="3139321"/>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r>
              <a:rPr lang="ru-RU" dirty="0" smtClean="0">
                <a:solidFill>
                  <a:prstClr val="black"/>
                </a:solidFill>
              </a:rPr>
              <a:t>ПП РФ </a:t>
            </a:r>
            <a:r>
              <a:rPr lang="ru-RU" dirty="0">
                <a:solidFill>
                  <a:prstClr val="black"/>
                </a:solidFill>
              </a:rPr>
              <a:t>от 17.02.2018 N 162 «Об утверждении Правил осуществления государственного контроля в области обеспечения безопасности </a:t>
            </a:r>
            <a:r>
              <a:rPr lang="ru-RU" dirty="0" smtClean="0">
                <a:solidFill>
                  <a:prstClr val="black"/>
                </a:solidFill>
              </a:rPr>
              <a:t>ЗО КИИ РФ» </a:t>
            </a:r>
            <a:endParaRPr lang="ru-RU" dirty="0">
              <a:solidFill>
                <a:prstClr val="black"/>
              </a:solidFill>
            </a:endParaRPr>
          </a:p>
          <a:p>
            <a:pPr marL="342900" indent="-342900">
              <a:buFont typeface="+mj-lt"/>
              <a:buAutoNum type="arabicPeriod" startAt="5"/>
            </a:pPr>
            <a:r>
              <a:rPr lang="ru-RU" dirty="0" smtClean="0">
                <a:solidFill>
                  <a:prstClr val="black"/>
                </a:solidFill>
              </a:rPr>
              <a:t>ПП РФ </a:t>
            </a:r>
            <a:r>
              <a:rPr lang="ru-RU" dirty="0">
                <a:solidFill>
                  <a:prstClr val="black"/>
                </a:solidFill>
              </a:rPr>
              <a:t>от 13.04.2019 N 452 «О внесении изменений в </a:t>
            </a:r>
            <a:r>
              <a:rPr lang="ru-RU" dirty="0" smtClean="0">
                <a:solidFill>
                  <a:prstClr val="black"/>
                </a:solidFill>
              </a:rPr>
              <a:t>ПП РФ от 8.02.2018 </a:t>
            </a:r>
            <a:r>
              <a:rPr lang="ru-RU" dirty="0">
                <a:solidFill>
                  <a:prstClr val="black"/>
                </a:solidFill>
              </a:rPr>
              <a:t>№ 127»</a:t>
            </a:r>
          </a:p>
          <a:p>
            <a:pPr marL="342900" indent="-342900">
              <a:buFont typeface="+mj-lt"/>
              <a:buAutoNum type="arabicPeriod" startAt="5"/>
            </a:pPr>
            <a:r>
              <a:rPr lang="ru-RU" dirty="0" smtClean="0">
                <a:solidFill>
                  <a:prstClr val="black"/>
                </a:solidFill>
              </a:rPr>
              <a:t>ПП РФ </a:t>
            </a:r>
            <a:r>
              <a:rPr lang="ru-RU" dirty="0">
                <a:solidFill>
                  <a:prstClr val="black"/>
                </a:solidFill>
              </a:rPr>
              <a:t>от 08.06.2019 N 743 «Об утверждении Правил подготовки и использования ресурсов </a:t>
            </a:r>
            <a:r>
              <a:rPr lang="ru-RU" dirty="0" err="1" smtClean="0">
                <a:solidFill>
                  <a:prstClr val="black"/>
                </a:solidFill>
              </a:rPr>
              <a:t>Есети</a:t>
            </a:r>
            <a:r>
              <a:rPr lang="ru-RU" dirty="0" smtClean="0">
                <a:solidFill>
                  <a:prstClr val="black"/>
                </a:solidFill>
              </a:rPr>
              <a:t> </a:t>
            </a:r>
            <a:r>
              <a:rPr lang="ru-RU" dirty="0">
                <a:solidFill>
                  <a:prstClr val="black"/>
                </a:solidFill>
              </a:rPr>
              <a:t>электросвязи </a:t>
            </a:r>
            <a:r>
              <a:rPr lang="ru-RU" dirty="0" smtClean="0">
                <a:solidFill>
                  <a:prstClr val="black"/>
                </a:solidFill>
              </a:rPr>
              <a:t>РФ для </a:t>
            </a:r>
            <a:r>
              <a:rPr lang="ru-RU" dirty="0">
                <a:solidFill>
                  <a:prstClr val="black"/>
                </a:solidFill>
              </a:rPr>
              <a:t>обеспечения функционирования </a:t>
            </a:r>
            <a:r>
              <a:rPr lang="ru-RU" dirty="0" smtClean="0">
                <a:solidFill>
                  <a:prstClr val="black"/>
                </a:solidFill>
              </a:rPr>
              <a:t>ЗО КИИ»</a:t>
            </a:r>
            <a:endParaRPr lang="ru-RU" dirty="0">
              <a:solidFill>
                <a:prstClr val="black"/>
              </a:solidFill>
            </a:endParaRPr>
          </a:p>
        </p:txBody>
      </p:sp>
    </p:spTree>
    <p:extLst>
      <p:ext uri="{BB962C8B-B14F-4D97-AF65-F5344CB8AC3E}">
        <p14:creationId xmlns:p14="http://schemas.microsoft.com/office/powerpoint/2010/main" val="1092249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567463"/>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Критическая информационная инфраструктура (КИИ</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42</a:t>
            </a:fld>
            <a:endParaRPr dirty="0">
              <a:solidFill>
                <a:prstClr val="black"/>
              </a:solidFill>
            </a:endParaRPr>
          </a:p>
        </p:txBody>
      </p:sp>
      <p:sp>
        <p:nvSpPr>
          <p:cNvPr id="7" name="Прямоугольник 6"/>
          <p:cNvSpPr/>
          <p:nvPr/>
        </p:nvSpPr>
        <p:spPr>
          <a:xfrm>
            <a:off x="406400" y="1121466"/>
            <a:ext cx="5689600" cy="501675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8"/>
            </a:pPr>
            <a:r>
              <a:rPr lang="ru-RU" sz="2000" dirty="0" smtClean="0">
                <a:solidFill>
                  <a:prstClr val="black"/>
                </a:solidFill>
              </a:rPr>
              <a:t>ПП РФ </a:t>
            </a:r>
            <a:r>
              <a:rPr lang="ru-RU" sz="2000" dirty="0">
                <a:solidFill>
                  <a:prstClr val="black"/>
                </a:solidFill>
              </a:rPr>
              <a:t>от 22.08.2022 N 1478 «Об утверждении требований к </a:t>
            </a:r>
            <a:r>
              <a:rPr lang="ru-RU" sz="2000" dirty="0" smtClean="0">
                <a:solidFill>
                  <a:prstClr val="black"/>
                </a:solidFill>
              </a:rPr>
              <a:t>ПО, </a:t>
            </a:r>
            <a:r>
              <a:rPr lang="ru-RU" sz="2000" dirty="0">
                <a:solidFill>
                  <a:prstClr val="black"/>
                </a:solidFill>
              </a:rPr>
              <a:t>в том числе в составе </a:t>
            </a:r>
            <a:r>
              <a:rPr lang="ru-RU" sz="2000" dirty="0" smtClean="0">
                <a:solidFill>
                  <a:prstClr val="black"/>
                </a:solidFill>
              </a:rPr>
              <a:t>ПАК, </a:t>
            </a:r>
            <a:r>
              <a:rPr lang="ru-RU" sz="2000" dirty="0">
                <a:solidFill>
                  <a:prstClr val="black"/>
                </a:solidFill>
              </a:rPr>
              <a:t>используемому органами </a:t>
            </a:r>
            <a:r>
              <a:rPr lang="ru-RU" sz="2000" dirty="0" smtClean="0">
                <a:solidFill>
                  <a:prstClr val="black"/>
                </a:solidFill>
              </a:rPr>
              <a:t>гос. власти</a:t>
            </a:r>
            <a:r>
              <a:rPr lang="ru-RU" sz="2000" dirty="0">
                <a:solidFill>
                  <a:prstClr val="black"/>
                </a:solidFill>
              </a:rPr>
              <a:t>, заказчиками, осуществляющими закупки в соответствии с </a:t>
            </a:r>
            <a:r>
              <a:rPr lang="ru-RU" sz="2000" dirty="0" smtClean="0">
                <a:solidFill>
                  <a:prstClr val="black"/>
                </a:solidFill>
              </a:rPr>
              <a:t>ФЗ „О </a:t>
            </a:r>
            <a:r>
              <a:rPr lang="ru-RU" sz="2000" dirty="0">
                <a:solidFill>
                  <a:prstClr val="black"/>
                </a:solidFill>
              </a:rPr>
              <a:t>закупках товаров, работ, услуг </a:t>
            </a:r>
            <a:r>
              <a:rPr lang="ru-RU" sz="2000" dirty="0" smtClean="0">
                <a:solidFill>
                  <a:prstClr val="black"/>
                </a:solidFill>
              </a:rPr>
              <a:t>отд. </a:t>
            </a:r>
            <a:r>
              <a:rPr lang="ru-RU" sz="2000" dirty="0">
                <a:solidFill>
                  <a:prstClr val="black"/>
                </a:solidFill>
              </a:rPr>
              <a:t>видами </a:t>
            </a:r>
            <a:r>
              <a:rPr lang="ru-RU" sz="2000" dirty="0" smtClean="0">
                <a:solidFill>
                  <a:prstClr val="black"/>
                </a:solidFill>
              </a:rPr>
              <a:t>юр. лиц</a:t>
            </a:r>
            <a:r>
              <a:rPr lang="ru-RU" sz="2000" dirty="0">
                <a:solidFill>
                  <a:prstClr val="black"/>
                </a:solidFill>
              </a:rPr>
              <a:t>“ (за </a:t>
            </a:r>
            <a:r>
              <a:rPr lang="ru-RU" sz="2000" dirty="0" err="1" smtClean="0">
                <a:solidFill>
                  <a:prstClr val="black"/>
                </a:solidFill>
              </a:rPr>
              <a:t>искл</a:t>
            </a:r>
            <a:r>
              <a:rPr lang="ru-RU" sz="2000" dirty="0" smtClean="0">
                <a:solidFill>
                  <a:prstClr val="black"/>
                </a:solidFill>
              </a:rPr>
              <a:t>. орг. </a:t>
            </a:r>
            <a:r>
              <a:rPr lang="ru-RU" sz="2000" dirty="0">
                <a:solidFill>
                  <a:prstClr val="black"/>
                </a:solidFill>
              </a:rPr>
              <a:t>с </a:t>
            </a:r>
            <a:r>
              <a:rPr lang="ru-RU" sz="2000" dirty="0" err="1" smtClean="0">
                <a:solidFill>
                  <a:prstClr val="black"/>
                </a:solidFill>
              </a:rPr>
              <a:t>мун</a:t>
            </a:r>
            <a:r>
              <a:rPr lang="ru-RU" sz="2000" dirty="0" smtClean="0">
                <a:solidFill>
                  <a:prstClr val="black"/>
                </a:solidFill>
              </a:rPr>
              <a:t>. </a:t>
            </a:r>
            <a:r>
              <a:rPr lang="ru-RU" sz="2000" dirty="0">
                <a:solidFill>
                  <a:prstClr val="black"/>
                </a:solidFill>
              </a:rPr>
              <a:t>участием), на принадлежащих им </a:t>
            </a:r>
            <a:r>
              <a:rPr lang="ru-RU" sz="2000" dirty="0" smtClean="0">
                <a:solidFill>
                  <a:prstClr val="black"/>
                </a:solidFill>
              </a:rPr>
              <a:t>ЗО КИИ РФ, </a:t>
            </a:r>
            <a:r>
              <a:rPr lang="ru-RU" sz="2000" dirty="0">
                <a:solidFill>
                  <a:prstClr val="black"/>
                </a:solidFill>
              </a:rPr>
              <a:t>Правил согласования закупок иностранного </a:t>
            </a:r>
            <a:r>
              <a:rPr lang="ru-RU" sz="2000" dirty="0" smtClean="0">
                <a:solidFill>
                  <a:prstClr val="black"/>
                </a:solidFill>
              </a:rPr>
              <a:t>ПО  (в </a:t>
            </a:r>
            <a:r>
              <a:rPr lang="ru-RU" sz="2000" dirty="0" err="1" smtClean="0">
                <a:solidFill>
                  <a:prstClr val="black"/>
                </a:solidFill>
              </a:rPr>
              <a:t>т.ч</a:t>
            </a:r>
            <a:r>
              <a:rPr lang="ru-RU" sz="2000" dirty="0" smtClean="0">
                <a:solidFill>
                  <a:prstClr val="black"/>
                </a:solidFill>
              </a:rPr>
              <a:t>. в </a:t>
            </a:r>
            <a:r>
              <a:rPr lang="ru-RU" sz="2000" dirty="0" err="1" smtClean="0">
                <a:solidFill>
                  <a:prstClr val="black"/>
                </a:solidFill>
              </a:rPr>
              <a:t>с.ПАК</a:t>
            </a:r>
            <a:r>
              <a:rPr lang="ru-RU" sz="2000" dirty="0" smtClean="0">
                <a:solidFill>
                  <a:prstClr val="black"/>
                </a:solidFill>
              </a:rPr>
              <a:t>), </a:t>
            </a:r>
            <a:r>
              <a:rPr lang="ru-RU" sz="2000" dirty="0">
                <a:solidFill>
                  <a:prstClr val="black"/>
                </a:solidFill>
              </a:rPr>
              <a:t>в целях его использования </a:t>
            </a:r>
            <a:r>
              <a:rPr lang="ru-RU" sz="2000" dirty="0" smtClean="0">
                <a:solidFill>
                  <a:prstClr val="black"/>
                </a:solidFill>
              </a:rPr>
              <a:t>заказчиками…, </a:t>
            </a:r>
            <a:r>
              <a:rPr lang="ru-RU" sz="2000" dirty="0">
                <a:solidFill>
                  <a:prstClr val="black"/>
                </a:solidFill>
              </a:rPr>
              <a:t>а также закупок услуг, необходимых для использования этого </a:t>
            </a:r>
            <a:r>
              <a:rPr lang="ru-RU" sz="2000" dirty="0" smtClean="0">
                <a:solidFill>
                  <a:prstClr val="black"/>
                </a:solidFill>
              </a:rPr>
              <a:t>ПО на </a:t>
            </a:r>
            <a:r>
              <a:rPr lang="ru-RU" sz="2000" dirty="0">
                <a:solidFill>
                  <a:prstClr val="black"/>
                </a:solidFill>
              </a:rPr>
              <a:t>таких объектах, и Правил перехода на преимущественное использование </a:t>
            </a:r>
            <a:r>
              <a:rPr lang="ru-RU" sz="2000" dirty="0" smtClean="0">
                <a:solidFill>
                  <a:prstClr val="black"/>
                </a:solidFill>
              </a:rPr>
              <a:t>российского ПО (</a:t>
            </a:r>
            <a:r>
              <a:rPr lang="ru-RU" sz="2000" dirty="0">
                <a:solidFill>
                  <a:prstClr val="black"/>
                </a:solidFill>
              </a:rPr>
              <a:t>в </a:t>
            </a:r>
            <a:r>
              <a:rPr lang="ru-RU" sz="2000" dirty="0" err="1">
                <a:solidFill>
                  <a:prstClr val="black"/>
                </a:solidFill>
              </a:rPr>
              <a:t>т.ч</a:t>
            </a:r>
            <a:r>
              <a:rPr lang="ru-RU" sz="2000" dirty="0">
                <a:solidFill>
                  <a:prstClr val="black"/>
                </a:solidFill>
              </a:rPr>
              <a:t>. в </a:t>
            </a:r>
            <a:r>
              <a:rPr lang="ru-RU" sz="2000" dirty="0" err="1" smtClean="0">
                <a:solidFill>
                  <a:prstClr val="black"/>
                </a:solidFill>
              </a:rPr>
              <a:t>с.ПАК</a:t>
            </a:r>
            <a:r>
              <a:rPr lang="ru-RU" sz="2000" dirty="0" smtClean="0">
                <a:solidFill>
                  <a:prstClr val="black"/>
                </a:solidFill>
              </a:rPr>
              <a:t>)»</a:t>
            </a:r>
            <a:endParaRPr lang="ru-RU" sz="2000" dirty="0">
              <a:solidFill>
                <a:prstClr val="black"/>
              </a:solidFill>
            </a:endParaRPr>
          </a:p>
        </p:txBody>
      </p:sp>
      <p:sp>
        <p:nvSpPr>
          <p:cNvPr id="8" name="Прямоугольник 7"/>
          <p:cNvSpPr/>
          <p:nvPr/>
        </p:nvSpPr>
        <p:spPr>
          <a:xfrm>
            <a:off x="6299200" y="1121466"/>
            <a:ext cx="5588000" cy="4401205"/>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9"/>
            </a:pPr>
            <a:r>
              <a:rPr lang="ru-RU" sz="2000" dirty="0" smtClean="0">
                <a:solidFill>
                  <a:prstClr val="black"/>
                </a:solidFill>
              </a:rPr>
              <a:t>Пр. </a:t>
            </a:r>
            <a:r>
              <a:rPr lang="ru-RU" sz="2000" dirty="0">
                <a:solidFill>
                  <a:prstClr val="black"/>
                </a:solidFill>
              </a:rPr>
              <a:t>ФСТЭК России от 14.03.2014 N 31 «Об утверждении Требований к обеспечению </a:t>
            </a:r>
            <a:r>
              <a:rPr lang="ru-RU" sz="2000" dirty="0" smtClean="0">
                <a:solidFill>
                  <a:prstClr val="black"/>
                </a:solidFill>
              </a:rPr>
              <a:t>ЗИ в АСУ производственными </a:t>
            </a:r>
            <a:r>
              <a:rPr lang="ru-RU" sz="2000" dirty="0">
                <a:solidFill>
                  <a:prstClr val="black"/>
                </a:solidFill>
              </a:rPr>
              <a:t>и </a:t>
            </a:r>
            <a:r>
              <a:rPr lang="ru-RU" sz="2000" dirty="0" smtClean="0">
                <a:solidFill>
                  <a:prstClr val="black"/>
                </a:solidFill>
              </a:rPr>
              <a:t>ТП на </a:t>
            </a:r>
            <a:r>
              <a:rPr lang="ru-RU" sz="2000" dirty="0">
                <a:solidFill>
                  <a:prstClr val="black"/>
                </a:solidFill>
              </a:rPr>
              <a:t>критически важных объектах, потенциально опасных объектах, а также объектах, представляющих повышенную опасность для жизни и здоровья людей и для окружающей природной среды» (</a:t>
            </a:r>
            <a:r>
              <a:rPr lang="ru-RU" sz="2000" dirty="0" err="1" smtClean="0">
                <a:solidFill>
                  <a:prstClr val="black"/>
                </a:solidFill>
              </a:rPr>
              <a:t>Зарег</a:t>
            </a:r>
            <a:r>
              <a:rPr lang="ru-RU" sz="2000" dirty="0" smtClean="0">
                <a:solidFill>
                  <a:prstClr val="black"/>
                </a:solidFill>
              </a:rPr>
              <a:t>. в </a:t>
            </a:r>
            <a:r>
              <a:rPr lang="ru-RU" sz="2000" dirty="0">
                <a:solidFill>
                  <a:prstClr val="black"/>
                </a:solidFill>
              </a:rPr>
              <a:t>Минюсте России 30.06.2014 N 32919) </a:t>
            </a:r>
          </a:p>
          <a:p>
            <a:pPr marL="342900" indent="-342900">
              <a:buFont typeface="+mj-lt"/>
              <a:buAutoNum type="arabicPeriod" startAt="9"/>
            </a:pPr>
            <a:r>
              <a:rPr lang="ru-RU" sz="2000" dirty="0" smtClean="0">
                <a:solidFill>
                  <a:prstClr val="black"/>
                </a:solidFill>
              </a:rPr>
              <a:t>Пр. </a:t>
            </a:r>
            <a:r>
              <a:rPr lang="ru-RU" sz="2000" dirty="0">
                <a:solidFill>
                  <a:prstClr val="black"/>
                </a:solidFill>
              </a:rPr>
              <a:t>ФСТЭК России от 06.12.2017 N 227 «Об утверждении Порядка ведения реестра </a:t>
            </a:r>
            <a:r>
              <a:rPr lang="ru-RU" sz="2000" dirty="0" smtClean="0">
                <a:solidFill>
                  <a:prstClr val="black"/>
                </a:solidFill>
              </a:rPr>
              <a:t>ЗО КИИ РФ (</a:t>
            </a:r>
            <a:r>
              <a:rPr lang="ru-RU" sz="2000" dirty="0" err="1" smtClean="0">
                <a:solidFill>
                  <a:prstClr val="black"/>
                </a:solidFill>
              </a:rPr>
              <a:t>Зарег</a:t>
            </a:r>
            <a:r>
              <a:rPr lang="ru-RU" sz="2000" dirty="0" smtClean="0">
                <a:solidFill>
                  <a:prstClr val="black"/>
                </a:solidFill>
              </a:rPr>
              <a:t>. в </a:t>
            </a:r>
            <a:r>
              <a:rPr lang="ru-RU" sz="2000" dirty="0">
                <a:solidFill>
                  <a:prstClr val="black"/>
                </a:solidFill>
              </a:rPr>
              <a:t>Минюсте России 08.02.2018 N 49966) </a:t>
            </a:r>
          </a:p>
        </p:txBody>
      </p:sp>
    </p:spTree>
    <p:extLst>
      <p:ext uri="{BB962C8B-B14F-4D97-AF65-F5344CB8AC3E}">
        <p14:creationId xmlns:p14="http://schemas.microsoft.com/office/powerpoint/2010/main" val="678861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567463"/>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Критическая информационная инфраструктура (КИИ</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43</a:t>
            </a:fld>
            <a:endParaRPr dirty="0">
              <a:solidFill>
                <a:prstClr val="black"/>
              </a:solidFill>
            </a:endParaRPr>
          </a:p>
        </p:txBody>
      </p:sp>
      <p:sp>
        <p:nvSpPr>
          <p:cNvPr id="8" name="Прямоугольник 7"/>
          <p:cNvSpPr/>
          <p:nvPr/>
        </p:nvSpPr>
        <p:spPr>
          <a:xfrm>
            <a:off x="304800" y="1178189"/>
            <a:ext cx="5588000" cy="4247317"/>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1"/>
            </a:pPr>
            <a:r>
              <a:rPr lang="ru-RU" dirty="0" smtClean="0">
                <a:solidFill>
                  <a:prstClr val="black"/>
                </a:solidFill>
              </a:rPr>
              <a:t>Пр. </a:t>
            </a:r>
            <a:r>
              <a:rPr lang="ru-RU" dirty="0">
                <a:solidFill>
                  <a:prstClr val="black"/>
                </a:solidFill>
              </a:rPr>
              <a:t>ФСТЭК России от 11.12.2017 N 229 „Об </a:t>
            </a:r>
            <a:r>
              <a:rPr lang="ru-RU" dirty="0" smtClean="0">
                <a:solidFill>
                  <a:prstClr val="black"/>
                </a:solidFill>
              </a:rPr>
              <a:t>утв. </a:t>
            </a:r>
            <a:r>
              <a:rPr lang="ru-RU" dirty="0">
                <a:solidFill>
                  <a:prstClr val="black"/>
                </a:solidFill>
              </a:rPr>
              <a:t>формы акта проверки, составляемого по итогам проведения </a:t>
            </a:r>
            <a:r>
              <a:rPr lang="ru-RU" dirty="0" smtClean="0">
                <a:solidFill>
                  <a:prstClr val="black"/>
                </a:solidFill>
              </a:rPr>
              <a:t>гос. контроля </a:t>
            </a:r>
            <a:r>
              <a:rPr lang="ru-RU" dirty="0">
                <a:solidFill>
                  <a:prstClr val="black"/>
                </a:solidFill>
              </a:rPr>
              <a:t>в </a:t>
            </a:r>
            <a:r>
              <a:rPr lang="ru-RU" dirty="0" smtClean="0">
                <a:solidFill>
                  <a:prstClr val="black"/>
                </a:solidFill>
              </a:rPr>
              <a:t>обл. </a:t>
            </a:r>
            <a:r>
              <a:rPr lang="ru-RU" dirty="0" err="1" smtClean="0">
                <a:solidFill>
                  <a:prstClr val="black"/>
                </a:solidFill>
              </a:rPr>
              <a:t>обесп</a:t>
            </a:r>
            <a:r>
              <a:rPr lang="ru-RU" dirty="0" smtClean="0">
                <a:solidFill>
                  <a:prstClr val="black"/>
                </a:solidFill>
              </a:rPr>
              <a:t>. без-</a:t>
            </a:r>
            <a:r>
              <a:rPr lang="ru-RU" dirty="0" err="1" smtClean="0">
                <a:solidFill>
                  <a:prstClr val="black"/>
                </a:solidFill>
              </a:rPr>
              <a:t>ти</a:t>
            </a:r>
            <a:r>
              <a:rPr lang="ru-RU" dirty="0" smtClean="0">
                <a:solidFill>
                  <a:prstClr val="black"/>
                </a:solidFill>
              </a:rPr>
              <a:t> ЗО КИИ РФ“ </a:t>
            </a:r>
            <a:r>
              <a:rPr lang="ru-RU" dirty="0">
                <a:solidFill>
                  <a:prstClr val="black"/>
                </a:solidFill>
              </a:rPr>
              <a:t>(</a:t>
            </a:r>
            <a:r>
              <a:rPr lang="ru-RU" dirty="0" err="1" smtClean="0">
                <a:solidFill>
                  <a:prstClr val="black"/>
                </a:solidFill>
              </a:rPr>
              <a:t>Зарег</a:t>
            </a:r>
            <a:r>
              <a:rPr lang="ru-RU" dirty="0" smtClean="0">
                <a:solidFill>
                  <a:prstClr val="black"/>
                </a:solidFill>
              </a:rPr>
              <a:t>. в МЮ </a:t>
            </a:r>
            <a:r>
              <a:rPr lang="ru-RU" dirty="0">
                <a:solidFill>
                  <a:prstClr val="black"/>
                </a:solidFill>
              </a:rPr>
              <a:t>России 28.12.2017 N 49500) </a:t>
            </a:r>
          </a:p>
          <a:p>
            <a:pPr marL="342900" indent="-342900">
              <a:buFont typeface="+mj-lt"/>
              <a:buAutoNum type="arabicPeriod" startAt="11"/>
            </a:pPr>
            <a:r>
              <a:rPr lang="ru-RU" dirty="0" smtClean="0">
                <a:solidFill>
                  <a:prstClr val="black"/>
                </a:solidFill>
              </a:rPr>
              <a:t>Пр. </a:t>
            </a:r>
            <a:r>
              <a:rPr lang="ru-RU" dirty="0">
                <a:solidFill>
                  <a:prstClr val="black"/>
                </a:solidFill>
              </a:rPr>
              <a:t>ФСТЭК России от 21.12.2017 N 235 „Об </a:t>
            </a:r>
            <a:r>
              <a:rPr lang="ru-RU" dirty="0" smtClean="0">
                <a:solidFill>
                  <a:prstClr val="black"/>
                </a:solidFill>
              </a:rPr>
              <a:t>утв. </a:t>
            </a:r>
            <a:r>
              <a:rPr lang="ru-RU" dirty="0">
                <a:solidFill>
                  <a:prstClr val="black"/>
                </a:solidFill>
              </a:rPr>
              <a:t>Требований к созданию систем </a:t>
            </a:r>
            <a:r>
              <a:rPr lang="ru-RU" dirty="0" smtClean="0">
                <a:solidFill>
                  <a:prstClr val="black"/>
                </a:solidFill>
              </a:rPr>
              <a:t>без-</a:t>
            </a:r>
            <a:r>
              <a:rPr lang="ru-RU" dirty="0" err="1" smtClean="0">
                <a:solidFill>
                  <a:prstClr val="black"/>
                </a:solidFill>
              </a:rPr>
              <a:t>ти</a:t>
            </a:r>
            <a:r>
              <a:rPr lang="ru-RU" dirty="0" smtClean="0">
                <a:solidFill>
                  <a:prstClr val="black"/>
                </a:solidFill>
              </a:rPr>
              <a:t> ЗО КИИ РФ и </a:t>
            </a:r>
            <a:r>
              <a:rPr lang="ru-RU" dirty="0">
                <a:solidFill>
                  <a:prstClr val="black"/>
                </a:solidFill>
              </a:rPr>
              <a:t>обеспечению их </a:t>
            </a:r>
            <a:r>
              <a:rPr lang="ru-RU" dirty="0" err="1" smtClean="0">
                <a:solidFill>
                  <a:prstClr val="black"/>
                </a:solidFill>
              </a:rPr>
              <a:t>функц-ия</a:t>
            </a:r>
            <a:r>
              <a:rPr lang="ru-RU" dirty="0">
                <a:solidFill>
                  <a:prstClr val="black"/>
                </a:solidFill>
              </a:rPr>
              <a:t>“ (</a:t>
            </a:r>
            <a:r>
              <a:rPr lang="ru-RU" dirty="0" err="1" smtClean="0">
                <a:solidFill>
                  <a:prstClr val="black"/>
                </a:solidFill>
              </a:rPr>
              <a:t>Зарег</a:t>
            </a:r>
            <a:r>
              <a:rPr lang="ru-RU" dirty="0" smtClean="0">
                <a:solidFill>
                  <a:prstClr val="black"/>
                </a:solidFill>
              </a:rPr>
              <a:t>. в </a:t>
            </a:r>
            <a:r>
              <a:rPr lang="ru-RU" dirty="0">
                <a:solidFill>
                  <a:prstClr val="black"/>
                </a:solidFill>
              </a:rPr>
              <a:t>Минюсте России 22.02.2018 N 50118) </a:t>
            </a:r>
          </a:p>
          <a:p>
            <a:pPr marL="342900" indent="-342900">
              <a:buFont typeface="+mj-lt"/>
              <a:buAutoNum type="arabicPeriod" startAt="11"/>
            </a:pPr>
            <a:r>
              <a:rPr lang="ru-RU" dirty="0" smtClean="0">
                <a:solidFill>
                  <a:prstClr val="black"/>
                </a:solidFill>
              </a:rPr>
              <a:t>Пр. </a:t>
            </a:r>
            <a:r>
              <a:rPr lang="ru-RU" dirty="0">
                <a:solidFill>
                  <a:prstClr val="black"/>
                </a:solidFill>
              </a:rPr>
              <a:t>ФСТЭК России от 22.12.2017 N 236 „Об </a:t>
            </a:r>
            <a:r>
              <a:rPr lang="ru-RU" dirty="0" smtClean="0">
                <a:solidFill>
                  <a:prstClr val="black"/>
                </a:solidFill>
              </a:rPr>
              <a:t>утв. </a:t>
            </a:r>
            <a:r>
              <a:rPr lang="ru-RU" dirty="0">
                <a:solidFill>
                  <a:prstClr val="black"/>
                </a:solidFill>
              </a:rPr>
              <a:t>формы направления сведений о </a:t>
            </a:r>
            <a:r>
              <a:rPr lang="ru-RU" dirty="0" smtClean="0">
                <a:solidFill>
                  <a:prstClr val="black"/>
                </a:solidFill>
              </a:rPr>
              <a:t>рез-ах </a:t>
            </a:r>
            <a:r>
              <a:rPr lang="ru-RU" dirty="0">
                <a:solidFill>
                  <a:prstClr val="black"/>
                </a:solidFill>
              </a:rPr>
              <a:t>присвоения объекту </a:t>
            </a:r>
            <a:r>
              <a:rPr lang="ru-RU" dirty="0" smtClean="0">
                <a:solidFill>
                  <a:prstClr val="black"/>
                </a:solidFill>
              </a:rPr>
              <a:t>КИИ одной </a:t>
            </a:r>
            <a:r>
              <a:rPr lang="ru-RU" dirty="0">
                <a:solidFill>
                  <a:prstClr val="black"/>
                </a:solidFill>
              </a:rPr>
              <a:t>из </a:t>
            </a:r>
            <a:r>
              <a:rPr lang="ru-RU" dirty="0" err="1" smtClean="0">
                <a:solidFill>
                  <a:prstClr val="black"/>
                </a:solidFill>
              </a:rPr>
              <a:t>катег</a:t>
            </a:r>
            <a:r>
              <a:rPr lang="ru-RU" dirty="0" smtClean="0">
                <a:solidFill>
                  <a:prstClr val="black"/>
                </a:solidFill>
              </a:rPr>
              <a:t>. </a:t>
            </a:r>
            <a:r>
              <a:rPr lang="ru-RU" dirty="0" err="1" smtClean="0">
                <a:solidFill>
                  <a:prstClr val="black"/>
                </a:solidFill>
              </a:rPr>
              <a:t>знач-ти</a:t>
            </a:r>
            <a:r>
              <a:rPr lang="ru-RU" dirty="0" smtClean="0">
                <a:solidFill>
                  <a:prstClr val="black"/>
                </a:solidFill>
              </a:rPr>
              <a:t> </a:t>
            </a:r>
            <a:r>
              <a:rPr lang="ru-RU" dirty="0">
                <a:solidFill>
                  <a:prstClr val="black"/>
                </a:solidFill>
              </a:rPr>
              <a:t>либо об отсутствии </a:t>
            </a:r>
            <a:r>
              <a:rPr lang="ru-RU" dirty="0" err="1" smtClean="0">
                <a:solidFill>
                  <a:prstClr val="black"/>
                </a:solidFill>
              </a:rPr>
              <a:t>необх-ти</a:t>
            </a:r>
            <a:r>
              <a:rPr lang="ru-RU" dirty="0" smtClean="0">
                <a:solidFill>
                  <a:prstClr val="black"/>
                </a:solidFill>
              </a:rPr>
              <a:t> </a:t>
            </a:r>
            <a:r>
              <a:rPr lang="ru-RU" dirty="0" err="1" smtClean="0">
                <a:solidFill>
                  <a:prstClr val="black"/>
                </a:solidFill>
              </a:rPr>
              <a:t>присв-ия</a:t>
            </a:r>
            <a:r>
              <a:rPr lang="ru-RU" dirty="0" smtClean="0">
                <a:solidFill>
                  <a:prstClr val="black"/>
                </a:solidFill>
              </a:rPr>
              <a:t> </a:t>
            </a:r>
            <a:r>
              <a:rPr lang="ru-RU" dirty="0">
                <a:solidFill>
                  <a:prstClr val="black"/>
                </a:solidFill>
              </a:rPr>
              <a:t>ему одной из таких </a:t>
            </a:r>
            <a:r>
              <a:rPr lang="ru-RU" dirty="0" smtClean="0">
                <a:solidFill>
                  <a:prstClr val="black"/>
                </a:solidFill>
              </a:rPr>
              <a:t>кат.“ </a:t>
            </a:r>
            <a:r>
              <a:rPr lang="ru-RU" dirty="0">
                <a:solidFill>
                  <a:prstClr val="black"/>
                </a:solidFill>
              </a:rPr>
              <a:t>(</a:t>
            </a:r>
            <a:r>
              <a:rPr lang="ru-RU" dirty="0" err="1" smtClean="0">
                <a:solidFill>
                  <a:prstClr val="black"/>
                </a:solidFill>
              </a:rPr>
              <a:t>Зарег</a:t>
            </a:r>
            <a:r>
              <a:rPr lang="ru-RU" dirty="0" smtClean="0">
                <a:solidFill>
                  <a:prstClr val="black"/>
                </a:solidFill>
              </a:rPr>
              <a:t>. в МЮ </a:t>
            </a:r>
            <a:r>
              <a:rPr lang="ru-RU" dirty="0">
                <a:solidFill>
                  <a:prstClr val="black"/>
                </a:solidFill>
              </a:rPr>
              <a:t>России 13.04.2018 N 50753</a:t>
            </a:r>
            <a:r>
              <a:rPr lang="ru-RU" dirty="0" smtClean="0">
                <a:solidFill>
                  <a:prstClr val="black"/>
                </a:solidFill>
              </a:rPr>
              <a:t>)</a:t>
            </a:r>
            <a:endParaRPr lang="ru-RU" dirty="0">
              <a:solidFill>
                <a:prstClr val="black"/>
              </a:solidFill>
            </a:endParaRPr>
          </a:p>
        </p:txBody>
      </p:sp>
      <p:sp>
        <p:nvSpPr>
          <p:cNvPr id="9" name="Прямоугольник 8"/>
          <p:cNvSpPr/>
          <p:nvPr/>
        </p:nvSpPr>
        <p:spPr>
          <a:xfrm>
            <a:off x="6168811" y="1178189"/>
            <a:ext cx="5718388" cy="3970318"/>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4"/>
            </a:pPr>
            <a:r>
              <a:rPr lang="ru-RU" dirty="0" smtClean="0">
                <a:solidFill>
                  <a:prstClr val="black"/>
                </a:solidFill>
              </a:rPr>
              <a:t>Пр. </a:t>
            </a:r>
            <a:r>
              <a:rPr lang="ru-RU" dirty="0">
                <a:solidFill>
                  <a:prstClr val="black"/>
                </a:solidFill>
              </a:rPr>
              <a:t>ФСТЭК России от 25.12.2017 N 239 „Об </a:t>
            </a:r>
            <a:r>
              <a:rPr lang="ru-RU" dirty="0" smtClean="0">
                <a:solidFill>
                  <a:prstClr val="black"/>
                </a:solidFill>
              </a:rPr>
              <a:t>утв. </a:t>
            </a:r>
            <a:r>
              <a:rPr lang="ru-RU" dirty="0">
                <a:solidFill>
                  <a:prstClr val="black"/>
                </a:solidFill>
              </a:rPr>
              <a:t>Требований по </a:t>
            </a:r>
            <a:r>
              <a:rPr lang="ru-RU" dirty="0" err="1" smtClean="0">
                <a:solidFill>
                  <a:prstClr val="black"/>
                </a:solidFill>
              </a:rPr>
              <a:t>обесп</a:t>
            </a:r>
            <a:r>
              <a:rPr lang="ru-RU" dirty="0" smtClean="0">
                <a:solidFill>
                  <a:prstClr val="black"/>
                </a:solidFill>
              </a:rPr>
              <a:t>. без-</a:t>
            </a:r>
            <a:r>
              <a:rPr lang="ru-RU" dirty="0" err="1" smtClean="0">
                <a:solidFill>
                  <a:prstClr val="black"/>
                </a:solidFill>
              </a:rPr>
              <a:t>ти</a:t>
            </a:r>
            <a:r>
              <a:rPr lang="ru-RU" dirty="0" smtClean="0">
                <a:solidFill>
                  <a:prstClr val="black"/>
                </a:solidFill>
              </a:rPr>
              <a:t> ЗО КИИ РФ “ </a:t>
            </a:r>
            <a:r>
              <a:rPr lang="ru-RU" dirty="0">
                <a:solidFill>
                  <a:prstClr val="black"/>
                </a:solidFill>
              </a:rPr>
              <a:t>(</a:t>
            </a:r>
            <a:r>
              <a:rPr lang="ru-RU" dirty="0" err="1" smtClean="0">
                <a:solidFill>
                  <a:prstClr val="black"/>
                </a:solidFill>
              </a:rPr>
              <a:t>Зарег</a:t>
            </a:r>
            <a:r>
              <a:rPr lang="ru-RU" dirty="0" smtClean="0">
                <a:solidFill>
                  <a:prstClr val="black"/>
                </a:solidFill>
              </a:rPr>
              <a:t>. в МЮ </a:t>
            </a:r>
            <a:r>
              <a:rPr lang="ru-RU" dirty="0">
                <a:solidFill>
                  <a:prstClr val="black"/>
                </a:solidFill>
              </a:rPr>
              <a:t>России 26.03.2018 N 50524</a:t>
            </a:r>
            <a:r>
              <a:rPr lang="ru-RU" dirty="0" smtClean="0">
                <a:solidFill>
                  <a:prstClr val="black"/>
                </a:solidFill>
              </a:rPr>
              <a:t>)</a:t>
            </a:r>
            <a:endParaRPr lang="ru-RU" dirty="0">
              <a:solidFill>
                <a:prstClr val="black"/>
              </a:solidFill>
            </a:endParaRPr>
          </a:p>
          <a:p>
            <a:pPr marL="342900" indent="-342900">
              <a:buFont typeface="+mj-lt"/>
              <a:buAutoNum type="arabicPeriod" startAt="14"/>
            </a:pPr>
            <a:r>
              <a:rPr lang="ru-RU" dirty="0" smtClean="0">
                <a:solidFill>
                  <a:prstClr val="black"/>
                </a:solidFill>
              </a:rPr>
              <a:t>ИНФ. </a:t>
            </a:r>
            <a:r>
              <a:rPr lang="ru-RU" dirty="0">
                <a:solidFill>
                  <a:prstClr val="black"/>
                </a:solidFill>
              </a:rPr>
              <a:t>СООБЩЕНИЕ ФСТЭК России от 4 мая 2018 г. № 240/22/2339 о </a:t>
            </a:r>
            <a:r>
              <a:rPr lang="ru-RU" dirty="0" smtClean="0">
                <a:solidFill>
                  <a:prstClr val="black"/>
                </a:solidFill>
              </a:rPr>
              <a:t>метод. доку-ах </a:t>
            </a:r>
            <a:r>
              <a:rPr lang="ru-RU" dirty="0">
                <a:solidFill>
                  <a:prstClr val="black"/>
                </a:solidFill>
              </a:rPr>
              <a:t>по вопросам </a:t>
            </a:r>
            <a:r>
              <a:rPr lang="ru-RU" dirty="0" err="1" smtClean="0">
                <a:solidFill>
                  <a:prstClr val="black"/>
                </a:solidFill>
              </a:rPr>
              <a:t>обесп</a:t>
            </a:r>
            <a:r>
              <a:rPr lang="ru-RU" dirty="0" smtClean="0">
                <a:solidFill>
                  <a:prstClr val="black"/>
                </a:solidFill>
              </a:rPr>
              <a:t>. без-</a:t>
            </a:r>
            <a:r>
              <a:rPr lang="ru-RU" dirty="0" err="1" smtClean="0">
                <a:solidFill>
                  <a:prstClr val="black"/>
                </a:solidFill>
              </a:rPr>
              <a:t>ти</a:t>
            </a:r>
            <a:r>
              <a:rPr lang="ru-RU" dirty="0" smtClean="0">
                <a:solidFill>
                  <a:prstClr val="black"/>
                </a:solidFill>
              </a:rPr>
              <a:t> инф-</a:t>
            </a:r>
            <a:r>
              <a:rPr lang="ru-RU" dirty="0" err="1" smtClean="0">
                <a:solidFill>
                  <a:prstClr val="black"/>
                </a:solidFill>
              </a:rPr>
              <a:t>ии</a:t>
            </a:r>
            <a:r>
              <a:rPr lang="ru-RU" dirty="0" smtClean="0">
                <a:solidFill>
                  <a:prstClr val="black"/>
                </a:solidFill>
              </a:rPr>
              <a:t> </a:t>
            </a:r>
            <a:r>
              <a:rPr lang="ru-RU" dirty="0">
                <a:solidFill>
                  <a:prstClr val="black"/>
                </a:solidFill>
              </a:rPr>
              <a:t>в ключевых системах </a:t>
            </a:r>
            <a:r>
              <a:rPr lang="ru-RU" dirty="0" smtClean="0">
                <a:solidFill>
                  <a:prstClr val="black"/>
                </a:solidFill>
              </a:rPr>
              <a:t>инф. </a:t>
            </a:r>
            <a:r>
              <a:rPr lang="ru-RU" dirty="0">
                <a:solidFill>
                  <a:prstClr val="black"/>
                </a:solidFill>
              </a:rPr>
              <a:t>инфраструктуры </a:t>
            </a:r>
            <a:r>
              <a:rPr lang="ru-RU" dirty="0" smtClean="0">
                <a:solidFill>
                  <a:prstClr val="black"/>
                </a:solidFill>
              </a:rPr>
              <a:t>РФ</a:t>
            </a:r>
            <a:endParaRPr lang="ru-RU" dirty="0">
              <a:solidFill>
                <a:prstClr val="black"/>
              </a:solidFill>
            </a:endParaRPr>
          </a:p>
          <a:p>
            <a:pPr marL="342900" indent="-342900">
              <a:buFont typeface="+mj-lt"/>
              <a:buAutoNum type="arabicPeriod" startAt="14"/>
            </a:pPr>
            <a:r>
              <a:rPr lang="ru-RU" dirty="0" smtClean="0">
                <a:solidFill>
                  <a:prstClr val="black"/>
                </a:solidFill>
              </a:rPr>
              <a:t>ИНФ. </a:t>
            </a:r>
            <a:r>
              <a:rPr lang="ru-RU" dirty="0">
                <a:solidFill>
                  <a:prstClr val="black"/>
                </a:solidFill>
              </a:rPr>
              <a:t>СООБЩЕНИЕ ФСТЭК России от 24 августа 2018 г. № 240/25/3752 по вопросам представления перечней </a:t>
            </a:r>
            <a:r>
              <a:rPr lang="ru-RU" dirty="0" smtClean="0">
                <a:solidFill>
                  <a:prstClr val="black"/>
                </a:solidFill>
              </a:rPr>
              <a:t>об. КИИ, </a:t>
            </a:r>
            <a:r>
              <a:rPr lang="ru-RU" dirty="0">
                <a:solidFill>
                  <a:prstClr val="black"/>
                </a:solidFill>
              </a:rPr>
              <a:t>подлежащих категорированию, и направления сведений о </a:t>
            </a:r>
            <a:r>
              <a:rPr lang="ru-RU" dirty="0" smtClean="0">
                <a:solidFill>
                  <a:prstClr val="black"/>
                </a:solidFill>
              </a:rPr>
              <a:t>рез-ах </a:t>
            </a:r>
            <a:r>
              <a:rPr lang="ru-RU" dirty="0">
                <a:solidFill>
                  <a:prstClr val="black"/>
                </a:solidFill>
              </a:rPr>
              <a:t>присвоения объекту </a:t>
            </a:r>
            <a:r>
              <a:rPr lang="ru-RU" dirty="0" smtClean="0">
                <a:solidFill>
                  <a:prstClr val="black"/>
                </a:solidFill>
              </a:rPr>
              <a:t>КИИ одной </a:t>
            </a:r>
            <a:r>
              <a:rPr lang="ru-RU" dirty="0">
                <a:solidFill>
                  <a:prstClr val="black"/>
                </a:solidFill>
              </a:rPr>
              <a:t>из </a:t>
            </a:r>
            <a:r>
              <a:rPr lang="ru-RU" dirty="0" smtClean="0">
                <a:solidFill>
                  <a:prstClr val="black"/>
                </a:solidFill>
              </a:rPr>
              <a:t>кат. </a:t>
            </a:r>
            <a:r>
              <a:rPr lang="ru-RU" dirty="0">
                <a:solidFill>
                  <a:prstClr val="black"/>
                </a:solidFill>
              </a:rPr>
              <a:t>значимости либо об отсутствии </a:t>
            </a:r>
            <a:r>
              <a:rPr lang="ru-RU" dirty="0" err="1" smtClean="0">
                <a:solidFill>
                  <a:prstClr val="black"/>
                </a:solidFill>
              </a:rPr>
              <a:t>необх-ти</a:t>
            </a:r>
            <a:r>
              <a:rPr lang="ru-RU" dirty="0" smtClean="0">
                <a:solidFill>
                  <a:prstClr val="black"/>
                </a:solidFill>
              </a:rPr>
              <a:t> </a:t>
            </a:r>
            <a:r>
              <a:rPr lang="ru-RU" dirty="0" err="1" smtClean="0">
                <a:solidFill>
                  <a:prstClr val="black"/>
                </a:solidFill>
              </a:rPr>
              <a:t>присв-ия</a:t>
            </a:r>
            <a:r>
              <a:rPr lang="ru-RU" dirty="0" smtClean="0">
                <a:solidFill>
                  <a:prstClr val="black"/>
                </a:solidFill>
              </a:rPr>
              <a:t> </a:t>
            </a:r>
            <a:r>
              <a:rPr lang="ru-RU" dirty="0">
                <a:solidFill>
                  <a:prstClr val="black"/>
                </a:solidFill>
              </a:rPr>
              <a:t>ему одной из таких </a:t>
            </a:r>
            <a:r>
              <a:rPr lang="ru-RU" dirty="0" smtClean="0">
                <a:solidFill>
                  <a:prstClr val="black"/>
                </a:solidFill>
              </a:rPr>
              <a:t>кат.</a:t>
            </a:r>
            <a:endParaRPr lang="ru-RU" dirty="0">
              <a:solidFill>
                <a:prstClr val="black"/>
              </a:solidFill>
            </a:endParaRPr>
          </a:p>
        </p:txBody>
      </p:sp>
    </p:spTree>
    <p:extLst>
      <p:ext uri="{BB962C8B-B14F-4D97-AF65-F5344CB8AC3E}">
        <p14:creationId xmlns:p14="http://schemas.microsoft.com/office/powerpoint/2010/main" val="4051037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567463"/>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Критическая информационная инфраструктура (КИИ</a:t>
            </a:r>
            <a:r>
              <a:rPr lang="ru-RU" sz="3600" b="1" dirty="0" smtClean="0">
                <a:solidFill>
                  <a:srgbClr val="0070C0"/>
                </a:solidFill>
              </a:rPr>
              <a:t>)…</a:t>
            </a:r>
            <a:endParaRPr lang="ru-RU"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44</a:t>
            </a:fld>
            <a:endParaRPr dirty="0">
              <a:solidFill>
                <a:prstClr val="black"/>
              </a:solidFill>
            </a:endParaRPr>
          </a:p>
        </p:txBody>
      </p:sp>
      <p:sp>
        <p:nvSpPr>
          <p:cNvPr id="9" name="Прямоугольник 8"/>
          <p:cNvSpPr/>
          <p:nvPr/>
        </p:nvSpPr>
        <p:spPr>
          <a:xfrm>
            <a:off x="2641600" y="1447800"/>
            <a:ext cx="6400800" cy="4170372"/>
          </a:xfrm>
          <a:prstGeom prst="rect">
            <a:avLst/>
          </a:prstGeom>
          <a:solidFill>
            <a:srgbClr val="EBFEFF"/>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7"/>
            </a:pPr>
            <a:r>
              <a:rPr lang="ru-RU" sz="2000" dirty="0" smtClean="0">
                <a:solidFill>
                  <a:prstClr val="black"/>
                </a:solidFill>
              </a:rPr>
              <a:t>Инф. </a:t>
            </a:r>
            <a:r>
              <a:rPr lang="ru-RU" sz="2000" dirty="0">
                <a:solidFill>
                  <a:prstClr val="black"/>
                </a:solidFill>
              </a:rPr>
              <a:t>сообщение ФСТЭК России от </a:t>
            </a:r>
            <a:r>
              <a:rPr lang="ru-RU" sz="2000" dirty="0" smtClean="0">
                <a:solidFill>
                  <a:prstClr val="black"/>
                </a:solidFill>
              </a:rPr>
              <a:t>17.04.2020 </a:t>
            </a:r>
            <a:r>
              <a:rPr lang="ru-RU" sz="2000" dirty="0">
                <a:solidFill>
                  <a:prstClr val="black"/>
                </a:solidFill>
              </a:rPr>
              <a:t>N 240/84/611 „По вопросам представления перечней объектов </a:t>
            </a:r>
            <a:r>
              <a:rPr lang="ru-RU" sz="2000" dirty="0" smtClean="0">
                <a:solidFill>
                  <a:prstClr val="black"/>
                </a:solidFill>
              </a:rPr>
              <a:t>КИИ, </a:t>
            </a:r>
            <a:r>
              <a:rPr lang="ru-RU" sz="2000" dirty="0">
                <a:solidFill>
                  <a:prstClr val="black"/>
                </a:solidFill>
              </a:rPr>
              <a:t>подлежащих категорированию, и направления сведений о результатах присвоения объекту </a:t>
            </a:r>
            <a:r>
              <a:rPr lang="ru-RU" sz="2000" dirty="0" smtClean="0">
                <a:solidFill>
                  <a:prstClr val="black"/>
                </a:solidFill>
              </a:rPr>
              <a:t>КИИ одной </a:t>
            </a:r>
            <a:r>
              <a:rPr lang="ru-RU" sz="2000" dirty="0">
                <a:solidFill>
                  <a:prstClr val="black"/>
                </a:solidFill>
              </a:rPr>
              <a:t>из категорий значимости либо об отсутствии необходимости присвоения ему одной из таких категорий“</a:t>
            </a:r>
          </a:p>
          <a:p>
            <a:pPr marL="342900" indent="-342900">
              <a:spcBef>
                <a:spcPts val="600"/>
              </a:spcBef>
              <a:buFont typeface="+mj-lt"/>
              <a:buAutoNum type="arabicPeriod" startAt="17"/>
            </a:pPr>
            <a:r>
              <a:rPr lang="ru-RU" sz="2000" dirty="0" smtClean="0">
                <a:solidFill>
                  <a:prstClr val="black"/>
                </a:solidFill>
              </a:rPr>
              <a:t>Пр. </a:t>
            </a:r>
            <a:r>
              <a:rPr lang="ru-RU" sz="2000" dirty="0">
                <a:solidFill>
                  <a:prstClr val="black"/>
                </a:solidFill>
              </a:rPr>
              <a:t>ФСТЭК России от 28.05.2020 N 75 „Об утверждении Порядка согласования субъектом </a:t>
            </a:r>
            <a:r>
              <a:rPr lang="ru-RU" sz="2000" dirty="0" smtClean="0">
                <a:solidFill>
                  <a:prstClr val="black"/>
                </a:solidFill>
              </a:rPr>
              <a:t>КИИ РФ с ФСТЭК подключения ЗОКИИ РФ к </a:t>
            </a:r>
            <a:r>
              <a:rPr lang="ru-RU" sz="2000" dirty="0">
                <a:solidFill>
                  <a:prstClr val="black"/>
                </a:solidFill>
              </a:rPr>
              <a:t>сети связи общего пользования“ (</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15.09.2020 № 59866)</a:t>
            </a:r>
          </a:p>
        </p:txBody>
      </p:sp>
    </p:spTree>
    <p:extLst>
      <p:ext uri="{BB962C8B-B14F-4D97-AF65-F5344CB8AC3E}">
        <p14:creationId xmlns:p14="http://schemas.microsoft.com/office/powerpoint/2010/main" val="25001856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567463"/>
          </a:xfrm>
          <a:prstGeom prst="rect">
            <a:avLst/>
          </a:prstGeom>
        </p:spPr>
        <p:txBody>
          <a:bodyPr vert="horz" wrap="square" lIns="0" tIns="13335" rIns="0" bIns="0" rtlCol="0">
            <a:spAutoFit/>
          </a:bodyPr>
          <a:lstStyle/>
          <a:p>
            <a:pPr marL="0" indent="0" algn="ctr">
              <a:spcBef>
                <a:spcPts val="105"/>
              </a:spcBef>
              <a:buNone/>
            </a:pPr>
            <a:r>
              <a:rPr lang="ru-RU" sz="3600" b="1" dirty="0">
                <a:solidFill>
                  <a:srgbClr val="0070C0"/>
                </a:solidFill>
              </a:rPr>
              <a:t>Критическая информационная инфраструктура. Связь</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45</a:t>
            </a:fld>
            <a:endParaRPr dirty="0">
              <a:solidFill>
                <a:prstClr val="black"/>
              </a:solidFill>
            </a:endParaRPr>
          </a:p>
        </p:txBody>
      </p:sp>
      <p:sp>
        <p:nvSpPr>
          <p:cNvPr id="9" name="Прямоугольник 8"/>
          <p:cNvSpPr/>
          <p:nvPr/>
        </p:nvSpPr>
        <p:spPr>
          <a:xfrm>
            <a:off x="2336800" y="1447802"/>
            <a:ext cx="7823200" cy="3785652"/>
          </a:xfrm>
          <a:prstGeom prst="rect">
            <a:avLst/>
          </a:prstGeom>
          <a:solidFill>
            <a:schemeClr val="tx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Ассоциация документированной электросвязи. Методические рекомендации по категорированию объектов критической информационной инфраструктуры, принадлежащих субъектам критической информационной инфраструктуры, функционирующим в сфере связи.</a:t>
            </a:r>
          </a:p>
          <a:p>
            <a:pPr marL="342900" indent="-342900">
              <a:buFont typeface="+mj-lt"/>
              <a:buAutoNum type="arabicPeriod"/>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17.03.2020 N 114 „Об утверждении Порядка и Технических условий установки и эксплуатации средств, предназначенных для поиска признаков компьютерных атак в сетях электросвязи, используемых для организации взаимодействия объектов критической информационной инфраструктуры Российской Федерации“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25.06.2020 </a:t>
            </a:r>
            <a:r>
              <a:rPr lang="ru-RU" sz="2000" dirty="0">
                <a:solidFill>
                  <a:prstClr val="black"/>
                </a:solidFill>
              </a:rPr>
              <a:t>N 58753</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28723939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752129"/>
          </a:xfrm>
          <a:prstGeom prst="rect">
            <a:avLst/>
          </a:prstGeom>
        </p:spPr>
        <p:txBody>
          <a:bodyPr vert="horz" wrap="square" lIns="0" tIns="13335" rIns="0" bIns="0" rtlCol="0">
            <a:spAutoFit/>
          </a:bodyPr>
          <a:lstStyle/>
          <a:p>
            <a:pPr marL="0" indent="0" algn="ctr">
              <a:spcBef>
                <a:spcPts val="105"/>
              </a:spcBef>
              <a:buNone/>
            </a:pPr>
            <a:r>
              <a:rPr lang="ru-RU" sz="2400" b="1" dirty="0">
                <a:solidFill>
                  <a:srgbClr val="0070C0"/>
                </a:solidFill>
              </a:rPr>
              <a:t>Государственная система обнаружения, предупреждения и ликвидации последствий компьютерных атак (</a:t>
            </a:r>
            <a:r>
              <a:rPr lang="ru-RU" sz="2400" b="1" dirty="0" err="1">
                <a:solidFill>
                  <a:srgbClr val="0070C0"/>
                </a:solidFill>
              </a:rPr>
              <a:t>ГосСОПКА</a:t>
            </a:r>
            <a:r>
              <a:rPr lang="ru-RU" sz="2400" b="1" dirty="0">
                <a:solidFill>
                  <a:srgbClr val="0070C0"/>
                </a:solidFill>
              </a:rPr>
              <a: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46</a:t>
            </a:fld>
            <a:endParaRPr dirty="0">
              <a:solidFill>
                <a:prstClr val="black"/>
              </a:solidFill>
            </a:endParaRPr>
          </a:p>
        </p:txBody>
      </p:sp>
      <p:sp>
        <p:nvSpPr>
          <p:cNvPr id="9" name="Прямоугольник 8"/>
          <p:cNvSpPr/>
          <p:nvPr/>
        </p:nvSpPr>
        <p:spPr>
          <a:xfrm>
            <a:off x="203200" y="990601"/>
            <a:ext cx="5689600" cy="5170646"/>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solidFill>
                  <a:srgbClr val="FF0000"/>
                </a:solidFill>
              </a:rPr>
              <a:t>Комментарий</a:t>
            </a:r>
            <a:r>
              <a:rPr lang="ru-RU" dirty="0">
                <a:solidFill>
                  <a:prstClr val="black"/>
                </a:solidFill>
              </a:rPr>
              <a:t>. Основным федеральным законом по </a:t>
            </a:r>
            <a:r>
              <a:rPr lang="ru-RU" dirty="0" err="1">
                <a:solidFill>
                  <a:prstClr val="black"/>
                </a:solidFill>
              </a:rPr>
              <a:t>ГосСОПКА</a:t>
            </a:r>
            <a:r>
              <a:rPr lang="ru-RU" dirty="0">
                <a:solidFill>
                  <a:prstClr val="black"/>
                </a:solidFill>
              </a:rPr>
              <a:t> является N 187-ФЗ</a:t>
            </a:r>
            <a:r>
              <a:rPr lang="ru-RU" dirty="0" smtClean="0">
                <a:solidFill>
                  <a:prstClr val="black"/>
                </a:solidFill>
              </a:rPr>
              <a:t>от 26.07.2017. </a:t>
            </a:r>
            <a:r>
              <a:rPr lang="ru-RU" dirty="0">
                <a:solidFill>
                  <a:prstClr val="black"/>
                </a:solidFill>
              </a:rPr>
              <a:t>Применение </a:t>
            </a:r>
            <a:r>
              <a:rPr lang="ru-RU" dirty="0" err="1">
                <a:solidFill>
                  <a:prstClr val="black"/>
                </a:solidFill>
              </a:rPr>
              <a:t>ГосСОПКА</a:t>
            </a:r>
            <a:r>
              <a:rPr lang="ru-RU" dirty="0">
                <a:solidFill>
                  <a:prstClr val="black"/>
                </a:solidFill>
              </a:rPr>
              <a:t> тесно связанно с защитой критической информационной инфраструктуры, но в общем случае шире этой задачи</a:t>
            </a:r>
            <a:r>
              <a:rPr lang="ru-RU" dirty="0" smtClean="0">
                <a:solidFill>
                  <a:prstClr val="black"/>
                </a:solidFill>
              </a:rPr>
              <a:t>.</a:t>
            </a:r>
            <a:endParaRPr lang="ru-RU" sz="2000" dirty="0">
              <a:solidFill>
                <a:prstClr val="black"/>
              </a:solidFill>
            </a:endParaRPr>
          </a:p>
          <a:p>
            <a:pPr marL="342900" indent="-342900">
              <a:buFont typeface="+mj-lt"/>
              <a:buAutoNum type="arabicPeriod"/>
            </a:pPr>
            <a:r>
              <a:rPr lang="ru-RU" sz="2000" dirty="0">
                <a:solidFill>
                  <a:prstClr val="black"/>
                </a:solidFill>
              </a:rPr>
              <a:t>«Выписка из Концепции </a:t>
            </a:r>
            <a:r>
              <a:rPr lang="ru-RU" sz="2000" dirty="0" err="1" smtClean="0">
                <a:solidFill>
                  <a:prstClr val="black"/>
                </a:solidFill>
              </a:rPr>
              <a:t>ГосСОПКА</a:t>
            </a:r>
            <a:r>
              <a:rPr lang="ru-RU" sz="2000" dirty="0" smtClean="0">
                <a:solidFill>
                  <a:prstClr val="black"/>
                </a:solidFill>
              </a:rPr>
              <a:t> на </a:t>
            </a:r>
            <a:r>
              <a:rPr lang="ru-RU" sz="2000" dirty="0">
                <a:solidFill>
                  <a:prstClr val="black"/>
                </a:solidFill>
              </a:rPr>
              <a:t>информационные ресурсы </a:t>
            </a:r>
            <a:r>
              <a:rPr lang="ru-RU" sz="2000" dirty="0" smtClean="0">
                <a:solidFill>
                  <a:prstClr val="black"/>
                </a:solidFill>
              </a:rPr>
              <a:t>РФ» </a:t>
            </a:r>
            <a:r>
              <a:rPr lang="ru-RU" sz="2000" dirty="0">
                <a:solidFill>
                  <a:prstClr val="black"/>
                </a:solidFill>
              </a:rPr>
              <a:t>(утв. Президентом РФ 12.12.2014 N К 1274</a:t>
            </a:r>
            <a:r>
              <a:rPr lang="ru-RU" sz="2000" dirty="0" smtClean="0">
                <a:solidFill>
                  <a:prstClr val="black"/>
                </a:solidFill>
              </a:rPr>
              <a:t>)</a:t>
            </a:r>
            <a:endParaRPr lang="ru-RU" sz="2000" dirty="0">
              <a:solidFill>
                <a:prstClr val="black"/>
              </a:solidFill>
            </a:endParaRPr>
          </a:p>
          <a:p>
            <a:pPr marL="342900" indent="-342900">
              <a:buFont typeface="+mj-lt"/>
              <a:buAutoNum type="arabicPeriod"/>
            </a:pPr>
            <a:r>
              <a:rPr lang="ru-RU" sz="2000" dirty="0">
                <a:solidFill>
                  <a:prstClr val="black"/>
                </a:solidFill>
              </a:rPr>
              <a:t>Указ Президента РФ от 22.12.2017 N 620 «О совершенствовании </a:t>
            </a:r>
            <a:r>
              <a:rPr lang="ru-RU" sz="2000" dirty="0" err="1">
                <a:solidFill>
                  <a:prstClr val="black"/>
                </a:solidFill>
              </a:rPr>
              <a:t>ГосСОПКА</a:t>
            </a:r>
            <a:r>
              <a:rPr lang="ru-RU" sz="2000" dirty="0">
                <a:solidFill>
                  <a:prstClr val="black"/>
                </a:solidFill>
              </a:rPr>
              <a:t> </a:t>
            </a:r>
            <a:r>
              <a:rPr lang="ru-RU" sz="2000" dirty="0" smtClean="0">
                <a:solidFill>
                  <a:prstClr val="black"/>
                </a:solidFill>
              </a:rPr>
              <a:t>на </a:t>
            </a:r>
            <a:r>
              <a:rPr lang="ru-RU" sz="2000" dirty="0">
                <a:solidFill>
                  <a:prstClr val="black"/>
                </a:solidFill>
              </a:rPr>
              <a:t>информационные ресурсы </a:t>
            </a:r>
            <a:r>
              <a:rPr lang="ru-RU" sz="2000" dirty="0" smtClean="0">
                <a:solidFill>
                  <a:prstClr val="black"/>
                </a:solidFill>
              </a:rPr>
              <a:t>РФ» </a:t>
            </a:r>
            <a:endParaRPr lang="ru-RU" sz="2000" dirty="0">
              <a:solidFill>
                <a:prstClr val="black"/>
              </a:solidFill>
            </a:endParaRPr>
          </a:p>
          <a:p>
            <a:pPr marL="342900" indent="-342900">
              <a:buFont typeface="+mj-lt"/>
              <a:buAutoNum type="arabicPeriod"/>
            </a:pPr>
            <a:r>
              <a:rPr lang="ru-RU" sz="2000" dirty="0" smtClean="0">
                <a:solidFill>
                  <a:prstClr val="black"/>
                </a:solidFill>
              </a:rPr>
              <a:t>ПП РФ </a:t>
            </a:r>
            <a:r>
              <a:rPr lang="ru-RU" sz="2000" dirty="0">
                <a:solidFill>
                  <a:prstClr val="black"/>
                </a:solidFill>
              </a:rPr>
              <a:t>от 17.09.2022 N 1636 «Об утверждении Правил предоставления субсидии из </a:t>
            </a:r>
            <a:r>
              <a:rPr lang="ru-RU" sz="2000" dirty="0" err="1" smtClean="0">
                <a:solidFill>
                  <a:prstClr val="black"/>
                </a:solidFill>
              </a:rPr>
              <a:t>фед</a:t>
            </a:r>
            <a:r>
              <a:rPr lang="ru-RU" sz="2000" dirty="0" smtClean="0">
                <a:solidFill>
                  <a:prstClr val="black"/>
                </a:solidFill>
              </a:rPr>
              <a:t>. бюджета </a:t>
            </a:r>
            <a:r>
              <a:rPr lang="ru-RU" sz="2000" dirty="0">
                <a:solidFill>
                  <a:prstClr val="black"/>
                </a:solidFill>
              </a:rPr>
              <a:t>на создание и обеспечение деятельности отраслевого центра компетенций по </a:t>
            </a:r>
            <a:r>
              <a:rPr lang="ru-RU" sz="2000" dirty="0" smtClean="0">
                <a:solidFill>
                  <a:prstClr val="black"/>
                </a:solidFill>
              </a:rPr>
              <a:t>ИБ в </a:t>
            </a:r>
            <a:r>
              <a:rPr lang="ru-RU" sz="2000" dirty="0">
                <a:solidFill>
                  <a:prstClr val="black"/>
                </a:solidFill>
              </a:rPr>
              <a:t>промышленности</a:t>
            </a:r>
            <a:r>
              <a:rPr lang="ru-RU" sz="2000" dirty="0" smtClean="0">
                <a:solidFill>
                  <a:prstClr val="black"/>
                </a:solidFill>
              </a:rPr>
              <a:t>»</a:t>
            </a:r>
            <a:endParaRPr lang="ru-RU" sz="2000" dirty="0">
              <a:solidFill>
                <a:prstClr val="black"/>
              </a:solidFill>
            </a:endParaRPr>
          </a:p>
        </p:txBody>
      </p:sp>
      <p:sp>
        <p:nvSpPr>
          <p:cNvPr id="7" name="Прямоугольник 6"/>
          <p:cNvSpPr/>
          <p:nvPr/>
        </p:nvSpPr>
        <p:spPr>
          <a:xfrm>
            <a:off x="6096000" y="990601"/>
            <a:ext cx="5892800" cy="5632311"/>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sz="2000" dirty="0" smtClean="0">
                <a:solidFill>
                  <a:prstClr val="black"/>
                </a:solidFill>
              </a:rPr>
              <a:t>Пр. </a:t>
            </a:r>
            <a:r>
              <a:rPr lang="ru-RU" sz="2000" dirty="0">
                <a:solidFill>
                  <a:prstClr val="black"/>
                </a:solidFill>
              </a:rPr>
              <a:t>ФСБ России от 24.07.2018 N 366 «О </a:t>
            </a:r>
            <a:r>
              <a:rPr lang="ru-RU" sz="2000" dirty="0" smtClean="0">
                <a:solidFill>
                  <a:prstClr val="black"/>
                </a:solidFill>
              </a:rPr>
              <a:t>Нац. </a:t>
            </a:r>
            <a:r>
              <a:rPr lang="ru-RU" sz="2000" dirty="0" err="1" smtClean="0">
                <a:solidFill>
                  <a:prstClr val="black"/>
                </a:solidFill>
              </a:rPr>
              <a:t>коорд</a:t>
            </a:r>
            <a:r>
              <a:rPr lang="ru-RU" sz="2000" dirty="0" smtClean="0">
                <a:solidFill>
                  <a:prstClr val="black"/>
                </a:solidFill>
              </a:rPr>
              <a:t>-ом </a:t>
            </a:r>
            <a:r>
              <a:rPr lang="ru-RU" sz="2000" dirty="0">
                <a:solidFill>
                  <a:prstClr val="black"/>
                </a:solidFill>
              </a:rPr>
              <a:t>центре по </a:t>
            </a:r>
            <a:r>
              <a:rPr lang="ru-RU" sz="2000" dirty="0" smtClean="0">
                <a:solidFill>
                  <a:prstClr val="black"/>
                </a:solidFill>
              </a:rPr>
              <a:t>комп. </a:t>
            </a:r>
            <a:r>
              <a:rPr lang="ru-RU" sz="2000" dirty="0" err="1" smtClean="0">
                <a:solidFill>
                  <a:prstClr val="black"/>
                </a:solidFill>
              </a:rPr>
              <a:t>инц-ам</a:t>
            </a:r>
            <a:r>
              <a:rPr lang="ru-RU" sz="2000" dirty="0">
                <a:solidFill>
                  <a:prstClr val="black"/>
                </a:solidFill>
              </a:rPr>
              <a:t>» (вместе с «Положением </a:t>
            </a:r>
            <a:r>
              <a:rPr lang="ru-RU" sz="2000" dirty="0" smtClean="0">
                <a:solidFill>
                  <a:prstClr val="black"/>
                </a:solidFill>
              </a:rPr>
              <a:t>…») (</a:t>
            </a:r>
            <a:r>
              <a:rPr lang="ru-RU" sz="2000" dirty="0" err="1" smtClean="0">
                <a:solidFill>
                  <a:prstClr val="black"/>
                </a:solidFill>
              </a:rPr>
              <a:t>Зарег.в</a:t>
            </a:r>
            <a:r>
              <a:rPr lang="ru-RU" sz="2000" dirty="0" smtClean="0">
                <a:solidFill>
                  <a:prstClr val="black"/>
                </a:solidFill>
              </a:rPr>
              <a:t> МЮ 06.09.2018 </a:t>
            </a:r>
            <a:r>
              <a:rPr lang="ru-RU" sz="2000" dirty="0">
                <a:solidFill>
                  <a:prstClr val="black"/>
                </a:solidFill>
              </a:rPr>
              <a:t>N 52109</a:t>
            </a:r>
            <a:r>
              <a:rPr lang="ru-RU" sz="2000" dirty="0" smtClean="0">
                <a:solidFill>
                  <a:prstClr val="black"/>
                </a:solidFill>
              </a:rPr>
              <a:t>)</a:t>
            </a:r>
            <a:endParaRPr lang="ru-RU" sz="2000" dirty="0">
              <a:solidFill>
                <a:prstClr val="black"/>
              </a:solidFill>
            </a:endParaRPr>
          </a:p>
          <a:p>
            <a:pPr marL="342900" indent="-342900">
              <a:buFont typeface="+mj-lt"/>
              <a:buAutoNum type="arabicPeriod" startAt="4"/>
            </a:pPr>
            <a:r>
              <a:rPr lang="ru-RU" sz="2000" dirty="0" smtClean="0">
                <a:solidFill>
                  <a:prstClr val="black"/>
                </a:solidFill>
              </a:rPr>
              <a:t>Пр. </a:t>
            </a:r>
            <a:r>
              <a:rPr lang="ru-RU" sz="2000" dirty="0">
                <a:solidFill>
                  <a:prstClr val="black"/>
                </a:solidFill>
              </a:rPr>
              <a:t>ФСБ России от 24.07.2018 N 367 «Об </a:t>
            </a:r>
            <a:r>
              <a:rPr lang="ru-RU" sz="2000" dirty="0" smtClean="0">
                <a:solidFill>
                  <a:prstClr val="black"/>
                </a:solidFill>
              </a:rPr>
              <a:t>утв. </a:t>
            </a:r>
            <a:r>
              <a:rPr lang="ru-RU" sz="2000" dirty="0">
                <a:solidFill>
                  <a:prstClr val="black"/>
                </a:solidFill>
              </a:rPr>
              <a:t>Перечня </a:t>
            </a:r>
            <a:r>
              <a:rPr lang="ru-RU" sz="2000" dirty="0" smtClean="0">
                <a:solidFill>
                  <a:prstClr val="black"/>
                </a:solidFill>
              </a:rPr>
              <a:t>инф-и</a:t>
            </a:r>
            <a:r>
              <a:rPr lang="ru-RU" sz="2000" dirty="0">
                <a:solidFill>
                  <a:prstClr val="black"/>
                </a:solidFill>
              </a:rPr>
              <a:t>, </a:t>
            </a:r>
            <a:r>
              <a:rPr lang="ru-RU" sz="2000" dirty="0" err="1" smtClean="0">
                <a:solidFill>
                  <a:prstClr val="black"/>
                </a:solidFill>
              </a:rPr>
              <a:t>предст</a:t>
            </a:r>
            <a:r>
              <a:rPr lang="ru-RU" sz="2000" dirty="0" smtClean="0">
                <a:solidFill>
                  <a:prstClr val="black"/>
                </a:solidFill>
              </a:rPr>
              <a:t>-ой </a:t>
            </a:r>
            <a:r>
              <a:rPr lang="ru-RU" sz="2000" dirty="0">
                <a:solidFill>
                  <a:prstClr val="black"/>
                </a:solidFill>
              </a:rPr>
              <a:t>в </a:t>
            </a:r>
            <a:r>
              <a:rPr lang="ru-RU" sz="2000" dirty="0" err="1">
                <a:solidFill>
                  <a:prstClr val="black"/>
                </a:solidFill>
              </a:rPr>
              <a:t>ГосСОПКА</a:t>
            </a:r>
            <a:r>
              <a:rPr lang="ru-RU" sz="2000" dirty="0">
                <a:solidFill>
                  <a:prstClr val="black"/>
                </a:solidFill>
              </a:rPr>
              <a:t> </a:t>
            </a:r>
            <a:r>
              <a:rPr lang="ru-RU" sz="2000" dirty="0" smtClean="0">
                <a:solidFill>
                  <a:prstClr val="black"/>
                </a:solidFill>
              </a:rPr>
              <a:t>на инф. ресурсы РФ и Порядка </a:t>
            </a:r>
            <a:r>
              <a:rPr lang="ru-RU" sz="2000" dirty="0" err="1" smtClean="0">
                <a:solidFill>
                  <a:prstClr val="black"/>
                </a:solidFill>
              </a:rPr>
              <a:t>предст</a:t>
            </a:r>
            <a:r>
              <a:rPr lang="ru-RU" sz="2000" dirty="0" smtClean="0">
                <a:solidFill>
                  <a:prstClr val="black"/>
                </a:solidFill>
              </a:rPr>
              <a:t>. …» (</a:t>
            </a:r>
            <a:r>
              <a:rPr lang="ru-RU" sz="2000" dirty="0" err="1" smtClean="0">
                <a:solidFill>
                  <a:prstClr val="black"/>
                </a:solidFill>
              </a:rPr>
              <a:t>Зарег.в</a:t>
            </a:r>
            <a:r>
              <a:rPr lang="ru-RU" sz="2000" dirty="0" smtClean="0">
                <a:solidFill>
                  <a:prstClr val="black"/>
                </a:solidFill>
              </a:rPr>
              <a:t> МЮ  06.09.2018 </a:t>
            </a:r>
            <a:r>
              <a:rPr lang="ru-RU" sz="2000" dirty="0">
                <a:solidFill>
                  <a:prstClr val="black"/>
                </a:solidFill>
              </a:rPr>
              <a:t>N 52108</a:t>
            </a:r>
            <a:r>
              <a:rPr lang="ru-RU" sz="2000" dirty="0" smtClean="0">
                <a:solidFill>
                  <a:prstClr val="black"/>
                </a:solidFill>
              </a:rPr>
              <a:t>)</a:t>
            </a:r>
            <a:endParaRPr lang="ru-RU" sz="2000" dirty="0">
              <a:solidFill>
                <a:prstClr val="black"/>
              </a:solidFill>
            </a:endParaRPr>
          </a:p>
          <a:p>
            <a:pPr marL="342900" indent="-342900">
              <a:buFont typeface="+mj-lt"/>
              <a:buAutoNum type="arabicPeriod" startAt="4"/>
            </a:pPr>
            <a:r>
              <a:rPr lang="ru-RU" sz="2000" dirty="0" smtClean="0">
                <a:solidFill>
                  <a:prstClr val="black"/>
                </a:solidFill>
              </a:rPr>
              <a:t>Пр. </a:t>
            </a:r>
            <a:r>
              <a:rPr lang="ru-RU" sz="2000" dirty="0">
                <a:solidFill>
                  <a:prstClr val="black"/>
                </a:solidFill>
              </a:rPr>
              <a:t>ФСБ России от 24.07.2018 N 368 «Об </a:t>
            </a:r>
            <a:r>
              <a:rPr lang="ru-RU" sz="2000" dirty="0" smtClean="0">
                <a:solidFill>
                  <a:prstClr val="black"/>
                </a:solidFill>
              </a:rPr>
              <a:t>утв. </a:t>
            </a:r>
            <a:r>
              <a:rPr lang="ru-RU" sz="2000" dirty="0">
                <a:solidFill>
                  <a:prstClr val="black"/>
                </a:solidFill>
              </a:rPr>
              <a:t>Порядка обмена </a:t>
            </a:r>
            <a:r>
              <a:rPr lang="ru-RU" sz="2000" dirty="0" smtClean="0">
                <a:solidFill>
                  <a:prstClr val="black"/>
                </a:solidFill>
              </a:rPr>
              <a:t>инф-ей </a:t>
            </a:r>
            <a:r>
              <a:rPr lang="ru-RU" sz="2000" dirty="0">
                <a:solidFill>
                  <a:prstClr val="black"/>
                </a:solidFill>
              </a:rPr>
              <a:t>о </a:t>
            </a:r>
            <a:r>
              <a:rPr lang="ru-RU" sz="2000" dirty="0" smtClean="0">
                <a:solidFill>
                  <a:prstClr val="black"/>
                </a:solidFill>
              </a:rPr>
              <a:t>КИ между </a:t>
            </a:r>
            <a:r>
              <a:rPr lang="ru-RU" sz="2000" dirty="0">
                <a:solidFill>
                  <a:prstClr val="black"/>
                </a:solidFill>
              </a:rPr>
              <a:t>субъектами </a:t>
            </a:r>
            <a:r>
              <a:rPr lang="ru-RU" sz="2000" dirty="0" smtClean="0">
                <a:solidFill>
                  <a:prstClr val="black"/>
                </a:solidFill>
              </a:rPr>
              <a:t>КИИ РФ, </a:t>
            </a:r>
            <a:r>
              <a:rPr lang="ru-RU" sz="2000" dirty="0">
                <a:solidFill>
                  <a:prstClr val="black"/>
                </a:solidFill>
              </a:rPr>
              <a:t>между субъектами </a:t>
            </a:r>
            <a:r>
              <a:rPr lang="ru-RU" sz="2000" dirty="0" smtClean="0">
                <a:solidFill>
                  <a:prstClr val="black"/>
                </a:solidFill>
              </a:rPr>
              <a:t>КИИ РФ и </a:t>
            </a:r>
            <a:r>
              <a:rPr lang="ru-RU" sz="2000" dirty="0" err="1" smtClean="0">
                <a:solidFill>
                  <a:prstClr val="black"/>
                </a:solidFill>
              </a:rPr>
              <a:t>уполн</a:t>
            </a:r>
            <a:r>
              <a:rPr lang="ru-RU" sz="2000" dirty="0" smtClean="0">
                <a:solidFill>
                  <a:prstClr val="black"/>
                </a:solidFill>
              </a:rPr>
              <a:t>. </a:t>
            </a:r>
            <a:r>
              <a:rPr lang="ru-RU" sz="2000" dirty="0">
                <a:solidFill>
                  <a:prstClr val="black"/>
                </a:solidFill>
              </a:rPr>
              <a:t>органами </a:t>
            </a:r>
            <a:r>
              <a:rPr lang="ru-RU" sz="2000" dirty="0" smtClean="0">
                <a:solidFill>
                  <a:prstClr val="black"/>
                </a:solidFill>
              </a:rPr>
              <a:t>ин. государств, м</a:t>
            </a:r>
            <a:r>
              <a:rPr lang="en-US" sz="2000" dirty="0" smtClean="0">
                <a:solidFill>
                  <a:prstClr val="black"/>
                </a:solidFill>
              </a:rPr>
              <a:t>/</a:t>
            </a:r>
            <a:r>
              <a:rPr lang="ru-RU" sz="2000" dirty="0" smtClean="0">
                <a:solidFill>
                  <a:prstClr val="black"/>
                </a:solidFill>
              </a:rPr>
              <a:t>н , м</a:t>
            </a:r>
            <a:r>
              <a:rPr lang="en-US" sz="2000" dirty="0" smtClean="0">
                <a:solidFill>
                  <a:prstClr val="black"/>
                </a:solidFill>
              </a:rPr>
              <a:t>/</a:t>
            </a:r>
            <a:r>
              <a:rPr lang="ru-RU" sz="2000" dirty="0" smtClean="0">
                <a:solidFill>
                  <a:prstClr val="black"/>
                </a:solidFill>
              </a:rPr>
              <a:t>н неправ. </a:t>
            </a:r>
            <a:r>
              <a:rPr lang="ru-RU" sz="2000" dirty="0" err="1" smtClean="0">
                <a:solidFill>
                  <a:prstClr val="black"/>
                </a:solidFill>
              </a:rPr>
              <a:t>орг</a:t>
            </a:r>
            <a:r>
              <a:rPr lang="ru-RU" sz="2000" dirty="0" smtClean="0">
                <a:solidFill>
                  <a:prstClr val="black"/>
                </a:solidFill>
              </a:rPr>
              <a:t>-ми </a:t>
            </a:r>
            <a:r>
              <a:rPr lang="ru-RU" sz="2000" dirty="0">
                <a:solidFill>
                  <a:prstClr val="black"/>
                </a:solidFill>
              </a:rPr>
              <a:t>и </a:t>
            </a:r>
            <a:r>
              <a:rPr lang="ru-RU" sz="2000" dirty="0" smtClean="0">
                <a:solidFill>
                  <a:prstClr val="black"/>
                </a:solidFill>
              </a:rPr>
              <a:t>ин. </a:t>
            </a:r>
            <a:r>
              <a:rPr lang="ru-RU" sz="2000" dirty="0" err="1" smtClean="0">
                <a:solidFill>
                  <a:prstClr val="black"/>
                </a:solidFill>
              </a:rPr>
              <a:t>орг</a:t>
            </a:r>
            <a:r>
              <a:rPr lang="ru-RU" sz="2000" dirty="0" smtClean="0">
                <a:solidFill>
                  <a:prstClr val="black"/>
                </a:solidFill>
              </a:rPr>
              <a:t>-ми</a:t>
            </a:r>
            <a:r>
              <a:rPr lang="ru-RU" sz="2000" dirty="0">
                <a:solidFill>
                  <a:prstClr val="black"/>
                </a:solidFill>
              </a:rPr>
              <a:t>, </a:t>
            </a:r>
            <a:r>
              <a:rPr lang="ru-RU" sz="2000" dirty="0" err="1" smtClean="0">
                <a:solidFill>
                  <a:prstClr val="black"/>
                </a:solidFill>
              </a:rPr>
              <a:t>осущ</a:t>
            </a:r>
            <a:r>
              <a:rPr lang="ru-RU" sz="2000" dirty="0" smtClean="0">
                <a:solidFill>
                  <a:prstClr val="black"/>
                </a:solidFill>
              </a:rPr>
              <a:t>-ми </a:t>
            </a:r>
            <a:r>
              <a:rPr lang="ru-RU" sz="2000" dirty="0" err="1" smtClean="0">
                <a:solidFill>
                  <a:prstClr val="black"/>
                </a:solidFill>
              </a:rPr>
              <a:t>деят-ть</a:t>
            </a:r>
            <a:r>
              <a:rPr lang="ru-RU" sz="2000" dirty="0" smtClean="0">
                <a:solidFill>
                  <a:prstClr val="black"/>
                </a:solidFill>
              </a:rPr>
              <a:t> </a:t>
            </a:r>
            <a:r>
              <a:rPr lang="ru-RU" sz="2000" dirty="0">
                <a:solidFill>
                  <a:prstClr val="black"/>
                </a:solidFill>
              </a:rPr>
              <a:t>в области </a:t>
            </a:r>
            <a:r>
              <a:rPr lang="ru-RU" sz="2000" dirty="0" err="1" smtClean="0">
                <a:solidFill>
                  <a:prstClr val="black"/>
                </a:solidFill>
              </a:rPr>
              <a:t>реаг</a:t>
            </a:r>
            <a:r>
              <a:rPr lang="ru-RU" sz="2000" dirty="0" smtClean="0">
                <a:solidFill>
                  <a:prstClr val="black"/>
                </a:solidFill>
              </a:rPr>
              <a:t>. </a:t>
            </a:r>
            <a:r>
              <a:rPr lang="ru-RU" sz="2000" dirty="0">
                <a:solidFill>
                  <a:prstClr val="black"/>
                </a:solidFill>
              </a:rPr>
              <a:t>на </a:t>
            </a:r>
            <a:r>
              <a:rPr lang="ru-RU" sz="2000" dirty="0" smtClean="0">
                <a:solidFill>
                  <a:prstClr val="black"/>
                </a:solidFill>
              </a:rPr>
              <a:t>КИ, </a:t>
            </a:r>
            <a:r>
              <a:rPr lang="ru-RU" sz="2000" dirty="0">
                <a:solidFill>
                  <a:prstClr val="black"/>
                </a:solidFill>
              </a:rPr>
              <a:t>и Порядка </a:t>
            </a:r>
            <a:r>
              <a:rPr lang="ru-RU" sz="2000" dirty="0" err="1" smtClean="0">
                <a:solidFill>
                  <a:prstClr val="black"/>
                </a:solidFill>
              </a:rPr>
              <a:t>получ</a:t>
            </a:r>
            <a:r>
              <a:rPr lang="ru-RU" sz="2000" dirty="0" smtClean="0">
                <a:solidFill>
                  <a:prstClr val="black"/>
                </a:solidFill>
              </a:rPr>
              <a:t>-я </a:t>
            </a:r>
            <a:r>
              <a:rPr lang="ru-RU" sz="2000" dirty="0" err="1" smtClean="0">
                <a:solidFill>
                  <a:prstClr val="black"/>
                </a:solidFill>
              </a:rPr>
              <a:t>суб</a:t>
            </a:r>
            <a:r>
              <a:rPr lang="ru-RU" sz="2000" dirty="0" smtClean="0">
                <a:solidFill>
                  <a:prstClr val="black"/>
                </a:solidFill>
              </a:rPr>
              <a:t>. КИИ РФ инф-</a:t>
            </a:r>
            <a:r>
              <a:rPr lang="ru-RU" sz="2000" dirty="0" err="1" smtClean="0">
                <a:solidFill>
                  <a:prstClr val="black"/>
                </a:solidFill>
              </a:rPr>
              <a:t>ии</a:t>
            </a:r>
            <a:r>
              <a:rPr lang="ru-RU" sz="2000" dirty="0" smtClean="0">
                <a:solidFill>
                  <a:prstClr val="black"/>
                </a:solidFill>
              </a:rPr>
              <a:t> </a:t>
            </a:r>
            <a:r>
              <a:rPr lang="ru-RU" sz="2000" dirty="0">
                <a:solidFill>
                  <a:prstClr val="black"/>
                </a:solidFill>
              </a:rPr>
              <a:t>о средствах и способах проведения </a:t>
            </a:r>
            <a:r>
              <a:rPr lang="ru-RU" sz="2000" dirty="0" smtClean="0">
                <a:solidFill>
                  <a:prstClr val="black"/>
                </a:solidFill>
              </a:rPr>
              <a:t>комп. атак </a:t>
            </a:r>
            <a:r>
              <a:rPr lang="ru-RU" sz="2000" dirty="0">
                <a:solidFill>
                  <a:prstClr val="black"/>
                </a:solidFill>
              </a:rPr>
              <a:t>и о методах их </a:t>
            </a:r>
            <a:r>
              <a:rPr lang="ru-RU" sz="2000" dirty="0" err="1" smtClean="0">
                <a:solidFill>
                  <a:prstClr val="black"/>
                </a:solidFill>
              </a:rPr>
              <a:t>предупр</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обнар</a:t>
            </a:r>
            <a:r>
              <a:rPr lang="ru-RU" sz="2000" dirty="0" smtClean="0">
                <a:solidFill>
                  <a:prstClr val="black"/>
                </a:solidFill>
              </a:rPr>
              <a:t>-я</a:t>
            </a:r>
            <a:r>
              <a:rPr lang="ru-RU" sz="2000" dirty="0">
                <a:solidFill>
                  <a:prstClr val="black"/>
                </a:solidFill>
              </a:rPr>
              <a:t>» </a:t>
            </a:r>
            <a:r>
              <a:rPr lang="ru-RU" sz="2000" dirty="0" smtClean="0">
                <a:solidFill>
                  <a:prstClr val="black"/>
                </a:solidFill>
              </a:rPr>
              <a:t>(МЮ  06.09.2018 </a:t>
            </a:r>
            <a:r>
              <a:rPr lang="ru-RU" sz="2000" dirty="0">
                <a:solidFill>
                  <a:prstClr val="black"/>
                </a:solidFill>
              </a:rPr>
              <a:t>N 52107</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2504717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
            <a:ext cx="12192000" cy="875240"/>
          </a:xfrm>
          <a:prstGeom prst="rect">
            <a:avLst/>
          </a:prstGeom>
        </p:spPr>
        <p:txBody>
          <a:bodyPr vert="horz" wrap="square" lIns="0" tIns="13335" rIns="0" bIns="0" rtlCol="0">
            <a:spAutoFit/>
          </a:bodyPr>
          <a:lstStyle/>
          <a:p>
            <a:pPr marL="0" indent="0" algn="ctr">
              <a:spcBef>
                <a:spcPts val="105"/>
              </a:spcBef>
              <a:buNone/>
            </a:pPr>
            <a:r>
              <a:rPr lang="ru-RU" sz="2800" b="1" dirty="0">
                <a:solidFill>
                  <a:srgbClr val="0070C0"/>
                </a:solidFill>
              </a:rPr>
              <a:t>Государственная система обнаружения, предупреждения и ликвидации последствий компьютерных атак (</a:t>
            </a:r>
            <a:r>
              <a:rPr lang="ru-RU" sz="2800" b="1" dirty="0" err="1">
                <a:solidFill>
                  <a:srgbClr val="0070C0"/>
                </a:solidFill>
              </a:rPr>
              <a:t>ГосСОПКА</a:t>
            </a:r>
            <a:r>
              <a:rPr lang="ru-RU" sz="2800" b="1" dirty="0" smtClean="0">
                <a:solidFill>
                  <a:srgbClr val="0070C0"/>
                </a:solidFill>
              </a:rPr>
              <a:t>)…</a:t>
            </a:r>
            <a:endParaRPr lang="ru-RU" sz="28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47</a:t>
            </a:fld>
            <a:endParaRPr dirty="0">
              <a:solidFill>
                <a:prstClr val="black"/>
              </a:solidFill>
            </a:endParaRPr>
          </a:p>
        </p:txBody>
      </p:sp>
      <p:sp>
        <p:nvSpPr>
          <p:cNvPr id="7" name="Прямоугольник 6"/>
          <p:cNvSpPr/>
          <p:nvPr/>
        </p:nvSpPr>
        <p:spPr>
          <a:xfrm>
            <a:off x="406400" y="956740"/>
            <a:ext cx="6299200" cy="5324535"/>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7"/>
            </a:pPr>
            <a:r>
              <a:rPr lang="ru-RU" sz="2000" dirty="0" smtClean="0">
                <a:solidFill>
                  <a:prstClr val="black"/>
                </a:solidFill>
              </a:rPr>
              <a:t>Пр. </a:t>
            </a:r>
            <a:r>
              <a:rPr lang="ru-RU" sz="2000" dirty="0">
                <a:solidFill>
                  <a:prstClr val="black"/>
                </a:solidFill>
              </a:rPr>
              <a:t>ФСБ России от 06.05.2019 N 196 «Об утверждении требований к средствам, предназначенным для обнаружения, предупреждения и ликвидации последствий </a:t>
            </a:r>
            <a:r>
              <a:rPr lang="ru-RU" sz="2000" dirty="0" smtClean="0">
                <a:solidFill>
                  <a:prstClr val="black"/>
                </a:solidFill>
              </a:rPr>
              <a:t>комп. </a:t>
            </a:r>
            <a:r>
              <a:rPr lang="ru-RU" sz="2000" dirty="0">
                <a:solidFill>
                  <a:prstClr val="black"/>
                </a:solidFill>
              </a:rPr>
              <a:t>атак и реагирования на </a:t>
            </a:r>
            <a:r>
              <a:rPr lang="ru-RU" sz="2000" dirty="0" smtClean="0">
                <a:solidFill>
                  <a:prstClr val="black"/>
                </a:solidFill>
              </a:rPr>
              <a:t>КИ» </a:t>
            </a:r>
            <a:r>
              <a:rPr lang="ru-RU" sz="2000" dirty="0">
                <a:solidFill>
                  <a:prstClr val="black"/>
                </a:solidFill>
              </a:rPr>
              <a:t>(</a:t>
            </a:r>
            <a:r>
              <a:rPr lang="ru-RU" sz="2000" dirty="0" err="1" smtClean="0">
                <a:solidFill>
                  <a:prstClr val="black"/>
                </a:solidFill>
              </a:rPr>
              <a:t>Зарег</a:t>
            </a:r>
            <a:r>
              <a:rPr lang="ru-RU" sz="2000" dirty="0" smtClean="0">
                <a:solidFill>
                  <a:prstClr val="black"/>
                </a:solidFill>
              </a:rPr>
              <a:t>. </a:t>
            </a:r>
            <a:r>
              <a:rPr lang="ru-RU" sz="2000" dirty="0">
                <a:solidFill>
                  <a:prstClr val="black"/>
                </a:solidFill>
              </a:rPr>
              <a:t>31.05.2019 № 54801)</a:t>
            </a:r>
          </a:p>
          <a:p>
            <a:pPr marL="342900" indent="-342900">
              <a:buFont typeface="+mj-lt"/>
              <a:buAutoNum type="arabicPeriod" startAt="7"/>
            </a:pPr>
            <a:r>
              <a:rPr lang="ru-RU" sz="2000" dirty="0" smtClean="0">
                <a:solidFill>
                  <a:prstClr val="black"/>
                </a:solidFill>
              </a:rPr>
              <a:t>Пр. </a:t>
            </a:r>
            <a:r>
              <a:rPr lang="ru-RU" sz="2000" dirty="0">
                <a:solidFill>
                  <a:prstClr val="black"/>
                </a:solidFill>
              </a:rPr>
              <a:t>ФСБ России от 19.06.2019 N 281 «Об утверждении Порядка, технических условий установки и эксплуатации средств, предназначенных для обнаружения, предупреждения и ликвидации последствий </a:t>
            </a:r>
            <a:r>
              <a:rPr lang="ru-RU" sz="2000" dirty="0" smtClean="0">
                <a:solidFill>
                  <a:prstClr val="black"/>
                </a:solidFill>
              </a:rPr>
              <a:t>комп. атак </a:t>
            </a:r>
            <a:r>
              <a:rPr lang="ru-RU" sz="2000" dirty="0">
                <a:solidFill>
                  <a:prstClr val="black"/>
                </a:solidFill>
              </a:rPr>
              <a:t>и реагирования на </a:t>
            </a:r>
            <a:r>
              <a:rPr lang="ru-RU" sz="2000" dirty="0" smtClean="0">
                <a:solidFill>
                  <a:prstClr val="black"/>
                </a:solidFill>
              </a:rPr>
              <a:t>КИ, </a:t>
            </a:r>
            <a:r>
              <a:rPr lang="ru-RU" sz="2000" dirty="0">
                <a:solidFill>
                  <a:prstClr val="black"/>
                </a:solidFill>
              </a:rPr>
              <a:t>за исключением средств, предназначенных для поиска признаков </a:t>
            </a:r>
            <a:r>
              <a:rPr lang="ru-RU" sz="2000" dirty="0" smtClean="0">
                <a:solidFill>
                  <a:prstClr val="black"/>
                </a:solidFill>
              </a:rPr>
              <a:t>комп. </a:t>
            </a:r>
            <a:r>
              <a:rPr lang="ru-RU" sz="2000" dirty="0">
                <a:solidFill>
                  <a:prstClr val="black"/>
                </a:solidFill>
              </a:rPr>
              <a:t>атак в сетях электросвязи, используемых для организации взаимодействия объектов </a:t>
            </a:r>
            <a:r>
              <a:rPr lang="ru-RU" sz="2000" dirty="0" smtClean="0">
                <a:solidFill>
                  <a:prstClr val="black"/>
                </a:solidFill>
              </a:rPr>
              <a:t>КИИ РФ» (</a:t>
            </a:r>
            <a:r>
              <a:rPr lang="ru-RU" sz="2000" dirty="0" err="1" smtClean="0">
                <a:solidFill>
                  <a:prstClr val="black"/>
                </a:solidFill>
              </a:rPr>
              <a:t>Зарег.в</a:t>
            </a:r>
            <a:r>
              <a:rPr lang="ru-RU" sz="2000" dirty="0" smtClean="0">
                <a:solidFill>
                  <a:prstClr val="black"/>
                </a:solidFill>
              </a:rPr>
              <a:t> МЮ  16.07.2019 </a:t>
            </a:r>
            <a:r>
              <a:rPr lang="ru-RU" sz="2000" dirty="0">
                <a:solidFill>
                  <a:prstClr val="black"/>
                </a:solidFill>
              </a:rPr>
              <a:t>N 55285) </a:t>
            </a:r>
          </a:p>
        </p:txBody>
      </p:sp>
      <p:sp>
        <p:nvSpPr>
          <p:cNvPr id="8" name="Прямоугольник 7"/>
          <p:cNvSpPr/>
          <p:nvPr/>
        </p:nvSpPr>
        <p:spPr>
          <a:xfrm>
            <a:off x="7111999" y="990606"/>
            <a:ext cx="4644812" cy="2862322"/>
          </a:xfrm>
          <a:prstGeom prst="rect">
            <a:avLst/>
          </a:prstGeom>
          <a:solidFill>
            <a:schemeClr val="accent6">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9"/>
            </a:pPr>
            <a:r>
              <a:rPr lang="ru-RU" sz="2000" dirty="0" smtClean="0">
                <a:solidFill>
                  <a:prstClr val="black"/>
                </a:solidFill>
              </a:rPr>
              <a:t>Пр. </a:t>
            </a:r>
            <a:r>
              <a:rPr lang="ru-RU" sz="2000" dirty="0">
                <a:solidFill>
                  <a:prstClr val="black"/>
                </a:solidFill>
              </a:rPr>
              <a:t>ФСБ России от 19.06.2019 N 282 «Об утверждении Порядка информирования ФСБ России о компьютерных инцидентах, реагирования на них, принятия мер по ликвидации последствий компьютерных атак, проведенных в отношении </a:t>
            </a:r>
            <a:r>
              <a:rPr lang="ru-RU" sz="2000" dirty="0" smtClean="0">
                <a:solidFill>
                  <a:prstClr val="black"/>
                </a:solidFill>
              </a:rPr>
              <a:t>ЗО КИИ РФ» (</a:t>
            </a:r>
            <a:r>
              <a:rPr lang="ru-RU" sz="2000" dirty="0" err="1" smtClean="0">
                <a:solidFill>
                  <a:prstClr val="black"/>
                </a:solidFill>
              </a:rPr>
              <a:t>Зарег.в</a:t>
            </a:r>
            <a:r>
              <a:rPr lang="ru-RU" sz="2000" dirty="0" smtClean="0">
                <a:solidFill>
                  <a:prstClr val="black"/>
                </a:solidFill>
              </a:rPr>
              <a:t> МЮ  16.07.2019 </a:t>
            </a:r>
            <a:r>
              <a:rPr lang="ru-RU" sz="2000" dirty="0">
                <a:solidFill>
                  <a:prstClr val="black"/>
                </a:solidFill>
              </a:rPr>
              <a:t>N 55284) </a:t>
            </a:r>
          </a:p>
        </p:txBody>
      </p:sp>
    </p:spTree>
    <p:extLst>
      <p:ext uri="{BB962C8B-B14F-4D97-AF65-F5344CB8AC3E}">
        <p14:creationId xmlns:p14="http://schemas.microsoft.com/office/powerpoint/2010/main" val="34861250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382797"/>
          </a:xfrm>
          <a:prstGeom prst="rect">
            <a:avLst/>
          </a:prstGeom>
        </p:spPr>
        <p:txBody>
          <a:bodyPr vert="horz" wrap="square" lIns="0" tIns="13335" rIns="0" bIns="0" rtlCol="0">
            <a:spAutoFit/>
          </a:bodyPr>
          <a:lstStyle/>
          <a:p>
            <a:pPr marL="0" indent="0" algn="ctr">
              <a:spcBef>
                <a:spcPts val="105"/>
              </a:spcBef>
              <a:buNone/>
            </a:pPr>
            <a:r>
              <a:rPr lang="ru-RU" sz="2400" b="1" dirty="0">
                <a:solidFill>
                  <a:srgbClr val="0070C0"/>
                </a:solidFill>
              </a:rPr>
              <a:t>Персональные данные (</a:t>
            </a:r>
            <a:r>
              <a:rPr lang="ru-RU" sz="2400" b="1" dirty="0" err="1">
                <a:solidFill>
                  <a:srgbClr val="0070C0"/>
                </a:solidFill>
              </a:rPr>
              <a:t>ПДн</a:t>
            </a:r>
            <a:r>
              <a:rPr lang="ru-RU" sz="2400" b="1" dirty="0">
                <a:solidFill>
                  <a:srgbClr val="0070C0"/>
                </a:solidFill>
              </a:rPr>
              <a: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48</a:t>
            </a:fld>
            <a:endParaRPr dirty="0">
              <a:solidFill>
                <a:prstClr val="black"/>
              </a:solidFill>
            </a:endParaRPr>
          </a:p>
        </p:txBody>
      </p:sp>
      <p:sp>
        <p:nvSpPr>
          <p:cNvPr id="7" name="Прямоугольник 6"/>
          <p:cNvSpPr/>
          <p:nvPr/>
        </p:nvSpPr>
        <p:spPr>
          <a:xfrm>
            <a:off x="304800" y="457203"/>
            <a:ext cx="6299200" cy="5324535"/>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a:solidFill>
                  <a:prstClr val="black"/>
                </a:solidFill>
              </a:rPr>
              <a:t>N </a:t>
            </a:r>
            <a:r>
              <a:rPr lang="ru-RU" sz="2000" dirty="0" smtClean="0">
                <a:solidFill>
                  <a:prstClr val="black"/>
                </a:solidFill>
              </a:rPr>
              <a:t>160-ФЗ «</a:t>
            </a:r>
            <a:r>
              <a:rPr lang="ru-RU" sz="2000" dirty="0">
                <a:solidFill>
                  <a:prstClr val="black"/>
                </a:solidFill>
              </a:rPr>
              <a:t>О ратификации Конвенции Совета Европы о защите </a:t>
            </a:r>
            <a:r>
              <a:rPr lang="ru-RU" sz="2000" dirty="0" err="1" smtClean="0">
                <a:solidFill>
                  <a:prstClr val="black"/>
                </a:solidFill>
              </a:rPr>
              <a:t>физ.лиц</a:t>
            </a:r>
            <a:r>
              <a:rPr lang="ru-RU" sz="2000" dirty="0" smtClean="0">
                <a:solidFill>
                  <a:prstClr val="black"/>
                </a:solidFill>
              </a:rPr>
              <a:t> </a:t>
            </a:r>
            <a:r>
              <a:rPr lang="ru-RU" sz="2000" dirty="0">
                <a:solidFill>
                  <a:prstClr val="black"/>
                </a:solidFill>
              </a:rPr>
              <a:t>при автоматизированной обработке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от 19.12.2005 </a:t>
            </a:r>
            <a:endParaRPr lang="ru-RU" sz="2000" dirty="0" smtClean="0">
              <a:solidFill>
                <a:prstClr val="black"/>
              </a:solidFill>
            </a:endParaRPr>
          </a:p>
          <a:p>
            <a:pPr marL="342900" indent="-342900">
              <a:buFont typeface="+mj-lt"/>
              <a:buAutoNum type="arabicPeriod"/>
            </a:pPr>
            <a:r>
              <a:rPr lang="ru-RU" sz="2000" dirty="0">
                <a:solidFill>
                  <a:prstClr val="black"/>
                </a:solidFill>
              </a:rPr>
              <a:t>N 152-ФЗ </a:t>
            </a:r>
            <a:r>
              <a:rPr lang="ru-RU" sz="2000" dirty="0" smtClean="0">
                <a:solidFill>
                  <a:prstClr val="black"/>
                </a:solidFill>
              </a:rPr>
              <a:t>от </a:t>
            </a:r>
            <a:r>
              <a:rPr lang="ru-RU" sz="2000" dirty="0">
                <a:solidFill>
                  <a:prstClr val="black"/>
                </a:solidFill>
              </a:rPr>
              <a:t>27.07.2006 </a:t>
            </a:r>
            <a:r>
              <a:rPr lang="ru-RU" sz="2000" dirty="0" smtClean="0">
                <a:solidFill>
                  <a:prstClr val="black"/>
                </a:solidFill>
              </a:rPr>
              <a:t>«</a:t>
            </a:r>
            <a:r>
              <a:rPr lang="ru-RU" sz="2000" dirty="0">
                <a:solidFill>
                  <a:prstClr val="black"/>
                </a:solidFill>
              </a:rPr>
              <a:t>О </a:t>
            </a:r>
            <a:r>
              <a:rPr lang="ru-RU" sz="2000" dirty="0" err="1" smtClean="0">
                <a:solidFill>
                  <a:prstClr val="black"/>
                </a:solidFill>
              </a:rPr>
              <a:t>ПДн</a:t>
            </a:r>
            <a:r>
              <a:rPr lang="ru-RU" sz="2000" dirty="0" smtClean="0">
                <a:solidFill>
                  <a:prstClr val="black"/>
                </a:solidFill>
              </a:rPr>
              <a:t>»</a:t>
            </a:r>
            <a:endParaRPr lang="ru-RU" sz="2000" dirty="0">
              <a:solidFill>
                <a:prstClr val="black"/>
              </a:solidFill>
            </a:endParaRPr>
          </a:p>
          <a:p>
            <a:pPr marL="342900" indent="-342900">
              <a:buFont typeface="+mj-lt"/>
              <a:buAutoNum type="arabicPeriod"/>
            </a:pPr>
            <a:r>
              <a:rPr lang="ru-RU" sz="2000" dirty="0">
                <a:solidFill>
                  <a:prstClr val="black"/>
                </a:solidFill>
              </a:rPr>
              <a:t>N 123-ФЗ </a:t>
            </a:r>
            <a:r>
              <a:rPr lang="ru-RU" sz="2000" dirty="0" smtClean="0">
                <a:solidFill>
                  <a:prstClr val="black"/>
                </a:solidFill>
              </a:rPr>
              <a:t>от </a:t>
            </a:r>
            <a:r>
              <a:rPr lang="ru-RU" sz="2000" dirty="0">
                <a:solidFill>
                  <a:prstClr val="black"/>
                </a:solidFill>
              </a:rPr>
              <a:t>24.04.2020 </a:t>
            </a:r>
            <a:r>
              <a:rPr lang="ru-RU" sz="2000" dirty="0" smtClean="0">
                <a:solidFill>
                  <a:prstClr val="black"/>
                </a:solidFill>
              </a:rPr>
              <a:t>«</a:t>
            </a:r>
            <a:r>
              <a:rPr lang="ru-RU" sz="2000" dirty="0">
                <a:solidFill>
                  <a:prstClr val="black"/>
                </a:solidFill>
              </a:rPr>
              <a:t>О проведении эксперимента по установлению специального регулирования в целях создания необходимых условий для разработки и внедрения технологий </a:t>
            </a:r>
            <a:r>
              <a:rPr lang="ru-RU" sz="2000" dirty="0" smtClean="0">
                <a:solidFill>
                  <a:prstClr val="black"/>
                </a:solidFill>
              </a:rPr>
              <a:t>ИИ в субъекте РФ — Москве </a:t>
            </a:r>
            <a:r>
              <a:rPr lang="ru-RU" sz="2000" dirty="0">
                <a:solidFill>
                  <a:prstClr val="black"/>
                </a:solidFill>
              </a:rPr>
              <a:t>и внесении </a:t>
            </a:r>
            <a:r>
              <a:rPr lang="ru-RU" sz="2000" dirty="0" smtClean="0">
                <a:solidFill>
                  <a:prstClr val="black"/>
                </a:solidFill>
              </a:rPr>
              <a:t>изм. в ст. 6 </a:t>
            </a:r>
            <a:r>
              <a:rPr lang="ru-RU" sz="2000" dirty="0">
                <a:solidFill>
                  <a:prstClr val="black"/>
                </a:solidFill>
              </a:rPr>
              <a:t>и 10 </a:t>
            </a:r>
            <a:r>
              <a:rPr lang="ru-RU" sz="2000" dirty="0" smtClean="0">
                <a:solidFill>
                  <a:prstClr val="black"/>
                </a:solidFill>
              </a:rPr>
              <a:t>ФЗ „</a:t>
            </a:r>
            <a:r>
              <a:rPr lang="ru-RU" sz="2000" dirty="0">
                <a:solidFill>
                  <a:prstClr val="black"/>
                </a:solidFill>
              </a:rPr>
              <a:t>О </a:t>
            </a:r>
            <a:r>
              <a:rPr lang="ru-RU" sz="2000" dirty="0" err="1" smtClean="0">
                <a:solidFill>
                  <a:prstClr val="black"/>
                </a:solidFill>
              </a:rPr>
              <a:t>ПДн</a:t>
            </a:r>
            <a:r>
              <a:rPr lang="ru-RU" sz="2000" dirty="0" smtClean="0">
                <a:solidFill>
                  <a:prstClr val="black"/>
                </a:solidFill>
              </a:rPr>
              <a:t> “</a:t>
            </a:r>
            <a:endParaRPr lang="ru-RU" sz="2000" dirty="0">
              <a:solidFill>
                <a:prstClr val="black"/>
              </a:solidFill>
            </a:endParaRPr>
          </a:p>
          <a:p>
            <a:pPr marL="342900" indent="-342900">
              <a:buFont typeface="+mj-lt"/>
              <a:buAutoNum type="arabicPeriod"/>
            </a:pPr>
            <a:r>
              <a:rPr lang="ru-RU" sz="2000" dirty="0">
                <a:solidFill>
                  <a:prstClr val="black"/>
                </a:solidFill>
              </a:rPr>
              <a:t>N 168-ФЗ </a:t>
            </a:r>
            <a:r>
              <a:rPr lang="ru-RU" sz="2000" dirty="0" smtClean="0">
                <a:solidFill>
                  <a:prstClr val="black"/>
                </a:solidFill>
              </a:rPr>
              <a:t>от </a:t>
            </a:r>
            <a:r>
              <a:rPr lang="ru-RU" sz="2000" dirty="0">
                <a:solidFill>
                  <a:prstClr val="black"/>
                </a:solidFill>
              </a:rPr>
              <a:t>08.06.2020 </a:t>
            </a:r>
            <a:r>
              <a:rPr lang="ru-RU" sz="2000" dirty="0" smtClean="0">
                <a:solidFill>
                  <a:prstClr val="black"/>
                </a:solidFill>
              </a:rPr>
              <a:t>„</a:t>
            </a:r>
            <a:r>
              <a:rPr lang="ru-RU" sz="2000" dirty="0">
                <a:solidFill>
                  <a:prstClr val="black"/>
                </a:solidFill>
              </a:rPr>
              <a:t>О едином федеральном информационном регистре, содержащем сведения о населении </a:t>
            </a:r>
            <a:r>
              <a:rPr lang="ru-RU" sz="2000" dirty="0" smtClean="0">
                <a:solidFill>
                  <a:prstClr val="black"/>
                </a:solidFill>
              </a:rPr>
              <a:t>РФ “</a:t>
            </a:r>
            <a:endParaRPr lang="ru-RU" sz="2000" dirty="0">
              <a:solidFill>
                <a:prstClr val="black"/>
              </a:solidFill>
            </a:endParaRPr>
          </a:p>
          <a:p>
            <a:pPr marL="342900" indent="-342900">
              <a:buFont typeface="+mj-lt"/>
              <a:buAutoNum type="arabicPeriod"/>
            </a:pPr>
            <a:r>
              <a:rPr lang="ru-RU" sz="2000" dirty="0">
                <a:solidFill>
                  <a:prstClr val="black"/>
                </a:solidFill>
              </a:rPr>
              <a:t>Указ Президента РФ от 30.05.2005 N 609 „Об </a:t>
            </a:r>
            <a:r>
              <a:rPr lang="ru-RU" sz="2000" dirty="0" smtClean="0">
                <a:solidFill>
                  <a:prstClr val="black"/>
                </a:solidFill>
              </a:rPr>
              <a:t>утв. Положения </a:t>
            </a:r>
            <a:r>
              <a:rPr lang="ru-RU" sz="2000" dirty="0">
                <a:solidFill>
                  <a:prstClr val="black"/>
                </a:solidFill>
              </a:rPr>
              <a:t>о </a:t>
            </a:r>
            <a:r>
              <a:rPr lang="ru-RU" sz="2000" dirty="0" err="1" smtClean="0">
                <a:solidFill>
                  <a:prstClr val="black"/>
                </a:solidFill>
              </a:rPr>
              <a:t>ПДн</a:t>
            </a:r>
            <a:r>
              <a:rPr lang="ru-RU" sz="2000" dirty="0" smtClean="0">
                <a:solidFill>
                  <a:prstClr val="black"/>
                </a:solidFill>
              </a:rPr>
              <a:t>  гос. </a:t>
            </a:r>
            <a:r>
              <a:rPr lang="ru-RU" sz="2000" dirty="0" err="1" smtClean="0">
                <a:solidFill>
                  <a:prstClr val="black"/>
                </a:solidFill>
              </a:rPr>
              <a:t>гражд</a:t>
            </a:r>
            <a:r>
              <a:rPr lang="ru-RU" sz="2000" dirty="0" smtClean="0">
                <a:solidFill>
                  <a:prstClr val="black"/>
                </a:solidFill>
              </a:rPr>
              <a:t>. служащего РФ и </a:t>
            </a:r>
            <a:r>
              <a:rPr lang="ru-RU" sz="2000" dirty="0">
                <a:solidFill>
                  <a:prstClr val="black"/>
                </a:solidFill>
              </a:rPr>
              <a:t>ведении его личного дела“ </a:t>
            </a:r>
          </a:p>
        </p:txBody>
      </p:sp>
      <p:sp>
        <p:nvSpPr>
          <p:cNvPr id="9" name="Прямоугольник 8"/>
          <p:cNvSpPr/>
          <p:nvPr/>
        </p:nvSpPr>
        <p:spPr>
          <a:xfrm>
            <a:off x="6908800" y="392324"/>
            <a:ext cx="5157045" cy="5940088"/>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6"/>
            </a:pPr>
            <a:r>
              <a:rPr lang="ru-RU" sz="2000" dirty="0" smtClean="0">
                <a:solidFill>
                  <a:prstClr val="black"/>
                </a:solidFill>
              </a:rPr>
              <a:t>Указ </a:t>
            </a:r>
            <a:r>
              <a:rPr lang="ru-RU" sz="2000" dirty="0">
                <a:solidFill>
                  <a:prstClr val="black"/>
                </a:solidFill>
              </a:rPr>
              <a:t>Президента РФ от 29.12.2012 N 1709 „О паспорте </a:t>
            </a:r>
            <a:r>
              <a:rPr lang="ru-RU" sz="2000" dirty="0" err="1" smtClean="0">
                <a:solidFill>
                  <a:prstClr val="black"/>
                </a:solidFill>
              </a:rPr>
              <a:t>гражд.РФ</a:t>
            </a:r>
            <a:r>
              <a:rPr lang="ru-RU" sz="2000" dirty="0" smtClean="0">
                <a:solidFill>
                  <a:prstClr val="black"/>
                </a:solidFill>
              </a:rPr>
              <a:t>, </a:t>
            </a:r>
            <a:r>
              <a:rPr lang="ru-RU" sz="2000" dirty="0">
                <a:solidFill>
                  <a:prstClr val="black"/>
                </a:solidFill>
              </a:rPr>
              <a:t>удостоверяющем личность </a:t>
            </a:r>
            <a:r>
              <a:rPr lang="ru-RU" sz="2000" dirty="0" smtClean="0">
                <a:solidFill>
                  <a:prstClr val="black"/>
                </a:solidFill>
              </a:rPr>
              <a:t>за </a:t>
            </a:r>
            <a:r>
              <a:rPr lang="ru-RU" sz="2000" dirty="0">
                <a:solidFill>
                  <a:prstClr val="black"/>
                </a:solidFill>
              </a:rPr>
              <a:t>пределами территории </a:t>
            </a:r>
            <a:r>
              <a:rPr lang="ru-RU" sz="2000" dirty="0" smtClean="0">
                <a:solidFill>
                  <a:prstClr val="black"/>
                </a:solidFill>
              </a:rPr>
              <a:t>РФ, </a:t>
            </a:r>
            <a:r>
              <a:rPr lang="ru-RU" sz="2000" dirty="0">
                <a:solidFill>
                  <a:prstClr val="black"/>
                </a:solidFill>
              </a:rPr>
              <a:t>содержащем на электронном носителе информации </a:t>
            </a:r>
            <a:r>
              <a:rPr lang="ru-RU" sz="2000" dirty="0" smtClean="0">
                <a:solidFill>
                  <a:prstClr val="black"/>
                </a:solidFill>
              </a:rPr>
              <a:t>доп. биом. </a:t>
            </a:r>
            <a:r>
              <a:rPr lang="ru-RU" sz="2000" dirty="0" err="1" smtClean="0">
                <a:solidFill>
                  <a:prstClr val="black"/>
                </a:solidFill>
              </a:rPr>
              <a:t>ПДн</a:t>
            </a:r>
            <a:r>
              <a:rPr lang="ru-RU" sz="2000" dirty="0" smtClean="0">
                <a:solidFill>
                  <a:prstClr val="black"/>
                </a:solidFill>
              </a:rPr>
              <a:t> его </a:t>
            </a:r>
            <a:r>
              <a:rPr lang="ru-RU" sz="2000" dirty="0">
                <a:solidFill>
                  <a:prstClr val="black"/>
                </a:solidFill>
              </a:rPr>
              <a:t>владельца“</a:t>
            </a:r>
          </a:p>
          <a:p>
            <a:pPr marL="342900" indent="-342900">
              <a:buFont typeface="+mj-lt"/>
              <a:buAutoNum type="arabicPeriod" startAt="6"/>
            </a:pPr>
            <a:r>
              <a:rPr lang="ru-RU" sz="2000" dirty="0">
                <a:solidFill>
                  <a:prstClr val="black"/>
                </a:solidFill>
              </a:rPr>
              <a:t>Указ Президента РФ от 24.11.2014 N 735 „О сборе </a:t>
            </a:r>
            <a:r>
              <a:rPr lang="ru-RU" sz="2000" dirty="0" smtClean="0">
                <a:solidFill>
                  <a:prstClr val="black"/>
                </a:solidFill>
              </a:rPr>
              <a:t>биом. </a:t>
            </a:r>
            <a:r>
              <a:rPr lang="ru-RU" sz="2000" dirty="0" err="1" smtClean="0">
                <a:solidFill>
                  <a:prstClr val="black"/>
                </a:solidFill>
              </a:rPr>
              <a:t>ПДн</a:t>
            </a:r>
            <a:r>
              <a:rPr lang="ru-RU" sz="2000" dirty="0" smtClean="0">
                <a:solidFill>
                  <a:prstClr val="black"/>
                </a:solidFill>
              </a:rPr>
              <a:t>  ин. граждан </a:t>
            </a:r>
            <a:r>
              <a:rPr lang="ru-RU" sz="2000" dirty="0">
                <a:solidFill>
                  <a:prstClr val="black"/>
                </a:solidFill>
              </a:rPr>
              <a:t>и лиц без гражданства</a:t>
            </a:r>
            <a:r>
              <a:rPr lang="ru-RU" sz="2000" dirty="0" smtClean="0">
                <a:solidFill>
                  <a:prstClr val="black"/>
                </a:solidFill>
              </a:rPr>
              <a:t>“</a:t>
            </a:r>
            <a:endParaRPr lang="ru-RU" sz="2000" dirty="0">
              <a:solidFill>
                <a:prstClr val="black"/>
              </a:solidFill>
            </a:endParaRPr>
          </a:p>
          <a:p>
            <a:pPr marL="342900" indent="-342900">
              <a:buFont typeface="+mj-lt"/>
              <a:buAutoNum type="arabicPeriod" startAt="6"/>
            </a:pPr>
            <a:r>
              <a:rPr lang="ru-RU" sz="2000" dirty="0" smtClean="0">
                <a:solidFill>
                  <a:prstClr val="black"/>
                </a:solidFill>
              </a:rPr>
              <a:t>ПП РФ </a:t>
            </a:r>
            <a:r>
              <a:rPr lang="ru-RU" sz="2000" dirty="0">
                <a:solidFill>
                  <a:prstClr val="black"/>
                </a:solidFill>
              </a:rPr>
              <a:t>от 06.07.2008 N 512 „Об </a:t>
            </a:r>
            <a:r>
              <a:rPr lang="ru-RU" sz="2000" dirty="0" smtClean="0">
                <a:solidFill>
                  <a:prstClr val="black"/>
                </a:solidFill>
              </a:rPr>
              <a:t>утв. требований </a:t>
            </a:r>
            <a:r>
              <a:rPr lang="ru-RU" sz="2000" dirty="0">
                <a:solidFill>
                  <a:prstClr val="black"/>
                </a:solidFill>
              </a:rPr>
              <a:t>к материальным носителям </a:t>
            </a:r>
            <a:r>
              <a:rPr lang="ru-RU" sz="2000" dirty="0" smtClean="0">
                <a:solidFill>
                  <a:prstClr val="black"/>
                </a:solidFill>
              </a:rPr>
              <a:t>биом.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и технологиям хранения таких данных </a:t>
            </a:r>
            <a:r>
              <a:rPr lang="ru-RU" sz="2000" dirty="0" smtClean="0">
                <a:solidFill>
                  <a:prstClr val="black"/>
                </a:solidFill>
              </a:rPr>
              <a:t>вне ИС </a:t>
            </a:r>
            <a:r>
              <a:rPr lang="ru-RU" sz="2000" dirty="0" err="1" smtClean="0">
                <a:solidFill>
                  <a:prstClr val="black"/>
                </a:solidFill>
              </a:rPr>
              <a:t>ПДн</a:t>
            </a:r>
            <a:r>
              <a:rPr lang="ru-RU" sz="2000" dirty="0" smtClean="0">
                <a:solidFill>
                  <a:prstClr val="black"/>
                </a:solidFill>
              </a:rPr>
              <a:t> “</a:t>
            </a:r>
            <a:endParaRPr lang="ru-RU" sz="2000" dirty="0">
              <a:solidFill>
                <a:prstClr val="black"/>
              </a:solidFill>
            </a:endParaRPr>
          </a:p>
          <a:p>
            <a:pPr marL="342900" indent="-342900">
              <a:buFont typeface="+mj-lt"/>
              <a:buAutoNum type="arabicPeriod" startAt="6"/>
            </a:pPr>
            <a:r>
              <a:rPr lang="ru-RU" sz="2000" dirty="0" smtClean="0">
                <a:solidFill>
                  <a:prstClr val="black"/>
                </a:solidFill>
              </a:rPr>
              <a:t>ПП РФ </a:t>
            </a:r>
            <a:r>
              <a:rPr lang="ru-RU" sz="2000" dirty="0">
                <a:solidFill>
                  <a:prstClr val="black"/>
                </a:solidFill>
              </a:rPr>
              <a:t>от 15.09.2008 N 687 „Об </a:t>
            </a:r>
            <a:r>
              <a:rPr lang="ru-RU" sz="2000" dirty="0" smtClean="0">
                <a:solidFill>
                  <a:prstClr val="black"/>
                </a:solidFill>
              </a:rPr>
              <a:t>утв. Положения </a:t>
            </a:r>
            <a:r>
              <a:rPr lang="ru-RU" sz="2000" dirty="0">
                <a:solidFill>
                  <a:prstClr val="black"/>
                </a:solidFill>
              </a:rPr>
              <a:t>об особенностях обработки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осуществляемой без использования средств автоматизации</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9447771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382797"/>
          </a:xfrm>
          <a:prstGeom prst="rect">
            <a:avLst/>
          </a:prstGeom>
        </p:spPr>
        <p:txBody>
          <a:bodyPr vert="horz" wrap="square" lIns="0" tIns="13335" rIns="0" bIns="0" rtlCol="0">
            <a:spAutoFit/>
          </a:bodyPr>
          <a:lstStyle/>
          <a:p>
            <a:pPr marL="0" indent="0" algn="ctr">
              <a:spcBef>
                <a:spcPts val="105"/>
              </a:spcBef>
              <a:buNone/>
            </a:pPr>
            <a:r>
              <a:rPr lang="ru-RU" sz="2400" b="1" dirty="0">
                <a:solidFill>
                  <a:srgbClr val="0070C0"/>
                </a:solidFill>
              </a:rPr>
              <a:t>Персональные данные (</a:t>
            </a:r>
            <a:r>
              <a:rPr lang="ru-RU" sz="2400" b="1" dirty="0" err="1">
                <a:solidFill>
                  <a:srgbClr val="0070C0"/>
                </a:solidFill>
              </a:rPr>
              <a:t>ПДн</a:t>
            </a:r>
            <a:r>
              <a:rPr lang="ru-RU" sz="2400" b="1" dirty="0" smtClean="0">
                <a:solidFill>
                  <a:srgbClr val="0070C0"/>
                </a:solidFill>
              </a:rPr>
              <a:t>)…</a:t>
            </a:r>
            <a:endParaRPr lang="ru-RU" sz="24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49</a:t>
            </a:fld>
            <a:endParaRPr dirty="0">
              <a:solidFill>
                <a:prstClr val="black"/>
              </a:solidFill>
            </a:endParaRPr>
          </a:p>
        </p:txBody>
      </p:sp>
      <p:sp>
        <p:nvSpPr>
          <p:cNvPr id="9" name="Прямоугольник 8"/>
          <p:cNvSpPr/>
          <p:nvPr/>
        </p:nvSpPr>
        <p:spPr>
          <a:xfrm>
            <a:off x="508000" y="382799"/>
            <a:ext cx="5283200" cy="6001643"/>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0"/>
            </a:pPr>
            <a:r>
              <a:rPr lang="ru-RU" sz="2000" dirty="0" smtClean="0">
                <a:solidFill>
                  <a:prstClr val="black"/>
                </a:solidFill>
              </a:rPr>
              <a:t>ПП РФ </a:t>
            </a:r>
            <a:r>
              <a:rPr lang="ru-RU" sz="2000" dirty="0">
                <a:solidFill>
                  <a:prstClr val="black"/>
                </a:solidFill>
              </a:rPr>
              <a:t>от 29.06.2021 N 1046 „О федеральном </a:t>
            </a:r>
            <a:r>
              <a:rPr lang="ru-RU" sz="2000" dirty="0" smtClean="0">
                <a:solidFill>
                  <a:prstClr val="black"/>
                </a:solidFill>
              </a:rPr>
              <a:t>гос. контроле </a:t>
            </a:r>
            <a:r>
              <a:rPr lang="ru-RU" sz="2000" dirty="0">
                <a:solidFill>
                  <a:prstClr val="black"/>
                </a:solidFill>
              </a:rPr>
              <a:t>(надзоре) за обработкой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(вместе с „</a:t>
            </a:r>
            <a:r>
              <a:rPr lang="ru-RU" sz="2000" dirty="0" smtClean="0">
                <a:solidFill>
                  <a:prstClr val="black"/>
                </a:solidFill>
              </a:rPr>
              <a:t>Положением… “)</a:t>
            </a:r>
            <a:endParaRPr lang="ru-RU" sz="2000" dirty="0">
              <a:solidFill>
                <a:prstClr val="black"/>
              </a:solidFill>
            </a:endParaRPr>
          </a:p>
          <a:p>
            <a:pPr marL="342900" indent="-342900">
              <a:buFont typeface="+mj-lt"/>
              <a:buAutoNum type="arabicPeriod" startAt="10"/>
            </a:pPr>
            <a:r>
              <a:rPr lang="ru-RU" sz="2000" dirty="0" smtClean="0">
                <a:solidFill>
                  <a:prstClr val="black"/>
                </a:solidFill>
              </a:rPr>
              <a:t>Пост. Пленума </a:t>
            </a:r>
            <a:r>
              <a:rPr lang="ru-RU" sz="2000" dirty="0">
                <a:solidFill>
                  <a:prstClr val="black"/>
                </a:solidFill>
              </a:rPr>
              <a:t>Верховного Суда РФ от 15.06.2010 N 16 „О практике применения судами Закона </a:t>
            </a:r>
            <a:r>
              <a:rPr lang="ru-RU" sz="2000" dirty="0" smtClean="0">
                <a:solidFill>
                  <a:prstClr val="black"/>
                </a:solidFill>
              </a:rPr>
              <a:t>РФ “</a:t>
            </a:r>
            <a:r>
              <a:rPr lang="ru-RU" sz="2000" dirty="0">
                <a:solidFill>
                  <a:prstClr val="black"/>
                </a:solidFill>
              </a:rPr>
              <a:t>О средствах массовой информации» </a:t>
            </a:r>
          </a:p>
          <a:p>
            <a:r>
              <a:rPr lang="ru-RU" dirty="0">
                <a:solidFill>
                  <a:srgbClr val="FF0000"/>
                </a:solidFill>
              </a:rPr>
              <a:t>Комментарий</a:t>
            </a:r>
            <a:r>
              <a:rPr lang="ru-RU" dirty="0">
                <a:solidFill>
                  <a:prstClr val="black"/>
                </a:solidFill>
              </a:rPr>
              <a:t>. Постановление поясняет понятие «общественный интерес» при обработке информации, а также дает разъяснения по использованию ГК РФ Статья 152.1. «Охрана изображения гражданина».</a:t>
            </a:r>
          </a:p>
          <a:p>
            <a:pPr marL="342900" indent="-342900">
              <a:buFont typeface="+mj-lt"/>
              <a:buAutoNum type="arabicPeriod" startAt="12"/>
            </a:pPr>
            <a:r>
              <a:rPr lang="ru-RU" sz="2000" dirty="0" smtClean="0">
                <a:solidFill>
                  <a:prstClr val="black"/>
                </a:solidFill>
              </a:rPr>
              <a:t>Пост. Пленума </a:t>
            </a:r>
            <a:r>
              <a:rPr lang="ru-RU" sz="2000" dirty="0">
                <a:solidFill>
                  <a:prstClr val="black"/>
                </a:solidFill>
              </a:rPr>
              <a:t>Верховного Суда РФ от 23.06.2015 N 25 «О применении судами некоторых положений раздела I части первой </a:t>
            </a:r>
            <a:r>
              <a:rPr lang="ru-RU" sz="2000" dirty="0" smtClean="0">
                <a:solidFill>
                  <a:prstClr val="black"/>
                </a:solidFill>
              </a:rPr>
              <a:t>ГК РФ»</a:t>
            </a:r>
            <a:endParaRPr lang="ru-RU" sz="2000" dirty="0">
              <a:solidFill>
                <a:prstClr val="black"/>
              </a:solidFill>
            </a:endParaRPr>
          </a:p>
          <a:p>
            <a:r>
              <a:rPr lang="ru-RU" dirty="0">
                <a:solidFill>
                  <a:srgbClr val="FF0000"/>
                </a:solidFill>
              </a:rPr>
              <a:t>Комментарий</a:t>
            </a:r>
            <a:r>
              <a:rPr lang="ru-RU" dirty="0">
                <a:solidFill>
                  <a:prstClr val="black"/>
                </a:solidFill>
              </a:rPr>
              <a:t>. Постановление поясняет применение ГК РФ Статья 152.1. «Охрана изображения гражданина</a:t>
            </a:r>
            <a:r>
              <a:rPr lang="ru-RU" dirty="0" smtClean="0">
                <a:solidFill>
                  <a:prstClr val="black"/>
                </a:solidFill>
              </a:rPr>
              <a:t>».</a:t>
            </a:r>
            <a:endParaRPr lang="ru-RU" dirty="0">
              <a:solidFill>
                <a:prstClr val="black"/>
              </a:solidFill>
            </a:endParaRPr>
          </a:p>
        </p:txBody>
      </p:sp>
      <p:sp>
        <p:nvSpPr>
          <p:cNvPr id="8" name="Прямоугольник 7"/>
          <p:cNvSpPr/>
          <p:nvPr/>
        </p:nvSpPr>
        <p:spPr>
          <a:xfrm>
            <a:off x="6096000" y="382799"/>
            <a:ext cx="5969845" cy="5632311"/>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3"/>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29.09.2021 N 1015 «Об </a:t>
            </a:r>
            <a:r>
              <a:rPr lang="ru-RU" sz="2000" dirty="0" smtClean="0">
                <a:solidFill>
                  <a:prstClr val="black"/>
                </a:solidFill>
              </a:rPr>
              <a:t>утв. порядка </a:t>
            </a:r>
            <a:r>
              <a:rPr lang="ru-RU" sz="2000" dirty="0">
                <a:solidFill>
                  <a:prstClr val="black"/>
                </a:solidFill>
              </a:rPr>
              <a:t>уничтожения </a:t>
            </a:r>
            <a:r>
              <a:rPr lang="ru-RU" sz="2000" dirty="0" err="1" smtClean="0">
                <a:solidFill>
                  <a:prstClr val="black"/>
                </a:solidFill>
              </a:rPr>
              <a:t>ПДн</a:t>
            </a:r>
            <a:r>
              <a:rPr lang="ru-RU" sz="2000" dirty="0" smtClean="0">
                <a:solidFill>
                  <a:prstClr val="black"/>
                </a:solidFill>
              </a:rPr>
              <a:t> , </a:t>
            </a:r>
            <a:r>
              <a:rPr lang="ru-RU" sz="2000" dirty="0" err="1" smtClean="0">
                <a:solidFill>
                  <a:prstClr val="black"/>
                </a:solidFill>
              </a:rPr>
              <a:t>получ-ых</a:t>
            </a:r>
            <a:r>
              <a:rPr lang="ru-RU" sz="2000" dirty="0" smtClean="0">
                <a:solidFill>
                  <a:prstClr val="black"/>
                </a:solidFill>
              </a:rPr>
              <a:t> </a:t>
            </a:r>
            <a:r>
              <a:rPr lang="ru-RU" sz="2000" dirty="0">
                <a:solidFill>
                  <a:prstClr val="black"/>
                </a:solidFill>
              </a:rPr>
              <a:t>в результате обезличивания, субъектом </a:t>
            </a:r>
            <a:r>
              <a:rPr lang="ru-RU" sz="2000" dirty="0" err="1" smtClean="0">
                <a:solidFill>
                  <a:prstClr val="black"/>
                </a:solidFill>
              </a:rPr>
              <a:t>эксп</a:t>
            </a:r>
            <a:r>
              <a:rPr lang="ru-RU" sz="2000" dirty="0" smtClean="0">
                <a:solidFill>
                  <a:prstClr val="black"/>
                </a:solidFill>
              </a:rPr>
              <a:t>. правового </a:t>
            </a:r>
            <a:r>
              <a:rPr lang="ru-RU" sz="2000" dirty="0">
                <a:solidFill>
                  <a:prstClr val="black"/>
                </a:solidFill>
              </a:rPr>
              <a:t>режима в сфере </a:t>
            </a:r>
            <a:r>
              <a:rPr lang="ru-RU" sz="2000" dirty="0" err="1" smtClean="0">
                <a:solidFill>
                  <a:prstClr val="black"/>
                </a:solidFill>
              </a:rPr>
              <a:t>цифр.инноваций</a:t>
            </a:r>
            <a:r>
              <a:rPr lang="ru-RU" sz="2000" dirty="0" smtClean="0">
                <a:solidFill>
                  <a:prstClr val="black"/>
                </a:solidFill>
              </a:rPr>
              <a:t> </a:t>
            </a:r>
            <a:r>
              <a:rPr lang="ru-RU" sz="2000" dirty="0">
                <a:solidFill>
                  <a:prstClr val="black"/>
                </a:solidFill>
              </a:rPr>
              <a:t>в случае </a:t>
            </a:r>
            <a:r>
              <a:rPr lang="ru-RU" sz="2000" dirty="0" err="1" smtClean="0">
                <a:solidFill>
                  <a:prstClr val="black"/>
                </a:solidFill>
              </a:rPr>
              <a:t>прекр</a:t>
            </a:r>
            <a:r>
              <a:rPr lang="ru-RU" sz="2000" dirty="0" smtClean="0">
                <a:solidFill>
                  <a:prstClr val="black"/>
                </a:solidFill>
              </a:rPr>
              <a:t>. </a:t>
            </a:r>
            <a:r>
              <a:rPr lang="ru-RU" sz="2000" dirty="0">
                <a:solidFill>
                  <a:prstClr val="black"/>
                </a:solidFill>
              </a:rPr>
              <a:t>статуса субъекта </a:t>
            </a:r>
            <a:r>
              <a:rPr lang="ru-RU" sz="2000" dirty="0" err="1" smtClean="0">
                <a:solidFill>
                  <a:prstClr val="black"/>
                </a:solidFill>
              </a:rPr>
              <a:t>эксп</a:t>
            </a:r>
            <a:r>
              <a:rPr lang="ru-RU" sz="2000" dirty="0" smtClean="0">
                <a:solidFill>
                  <a:prstClr val="black"/>
                </a:solidFill>
              </a:rPr>
              <a:t>. правового </a:t>
            </a:r>
            <a:r>
              <a:rPr lang="ru-RU" sz="2000" dirty="0">
                <a:solidFill>
                  <a:prstClr val="black"/>
                </a:solidFill>
              </a:rPr>
              <a:t>режима» (</a:t>
            </a:r>
            <a:r>
              <a:rPr lang="ru-RU" sz="2000" dirty="0" err="1" smtClean="0">
                <a:solidFill>
                  <a:prstClr val="black"/>
                </a:solidFill>
              </a:rPr>
              <a:t>Зарег.в</a:t>
            </a:r>
            <a:r>
              <a:rPr lang="ru-RU" sz="2000" dirty="0" smtClean="0">
                <a:solidFill>
                  <a:prstClr val="black"/>
                </a:solidFill>
              </a:rPr>
              <a:t> МЮ 29.11.2021 </a:t>
            </a:r>
            <a:r>
              <a:rPr lang="ru-RU" sz="2000" dirty="0">
                <a:solidFill>
                  <a:prstClr val="black"/>
                </a:solidFill>
              </a:rPr>
              <a:t>N 66042)</a:t>
            </a:r>
          </a:p>
          <a:p>
            <a:pPr marL="342900" indent="-342900">
              <a:buFont typeface="+mj-lt"/>
              <a:buAutoNum type="arabicPeriod" startAt="13"/>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16.07.2010 N 482 «Об </a:t>
            </a:r>
            <a:r>
              <a:rPr lang="ru-RU" sz="2000" dirty="0" smtClean="0">
                <a:solidFill>
                  <a:prstClr val="black"/>
                </a:solidFill>
              </a:rPr>
              <a:t>утв. образца </a:t>
            </a:r>
            <a:r>
              <a:rPr lang="ru-RU" sz="2000" dirty="0">
                <a:solidFill>
                  <a:prstClr val="black"/>
                </a:solidFill>
              </a:rPr>
              <a:t>формы уведомления об обработке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(вместе с «Рекомендациями по </a:t>
            </a:r>
            <a:r>
              <a:rPr lang="ru-RU" sz="2000" dirty="0" smtClean="0">
                <a:solidFill>
                  <a:prstClr val="black"/>
                </a:solidFill>
              </a:rPr>
              <a:t>заполнению…»)</a:t>
            </a:r>
            <a:endParaRPr lang="ru-RU" sz="2000" dirty="0">
              <a:solidFill>
                <a:prstClr val="black"/>
              </a:solidFill>
            </a:endParaRPr>
          </a:p>
          <a:p>
            <a:pPr marL="342900" indent="-342900">
              <a:buFont typeface="+mj-lt"/>
              <a:buAutoNum type="arabicPeriod" startAt="13"/>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15.03.2013 N 274 «Об </a:t>
            </a:r>
            <a:r>
              <a:rPr lang="ru-RU" sz="2000" dirty="0" smtClean="0">
                <a:solidFill>
                  <a:prstClr val="black"/>
                </a:solidFill>
              </a:rPr>
              <a:t>утв. перечня ин. государств</a:t>
            </a:r>
            <a:r>
              <a:rPr lang="ru-RU" sz="2000" dirty="0">
                <a:solidFill>
                  <a:prstClr val="black"/>
                </a:solidFill>
              </a:rPr>
              <a:t>, не являющихся сторонами Конвенции Совета Европы о защите </a:t>
            </a:r>
            <a:r>
              <a:rPr lang="ru-RU" sz="2000" dirty="0" smtClean="0">
                <a:solidFill>
                  <a:prstClr val="black"/>
                </a:solidFill>
              </a:rPr>
              <a:t>физ. лиц </a:t>
            </a:r>
            <a:r>
              <a:rPr lang="ru-RU" sz="2000" dirty="0">
                <a:solidFill>
                  <a:prstClr val="black"/>
                </a:solidFill>
              </a:rPr>
              <a:t>при автоматизированной обработке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и обеспечивающих адекватную защиту прав субъектов </a:t>
            </a:r>
            <a:r>
              <a:rPr lang="ru-RU" sz="2000" dirty="0" err="1" smtClean="0">
                <a:solidFill>
                  <a:prstClr val="black"/>
                </a:solidFill>
              </a:rPr>
              <a:t>ПДн</a:t>
            </a:r>
            <a:r>
              <a:rPr lang="ru-RU" sz="2000" dirty="0" smtClean="0">
                <a:solidFill>
                  <a:prstClr val="black"/>
                </a:solidFill>
              </a:rPr>
              <a:t> » (МЮ 19.04.2013 </a:t>
            </a:r>
            <a:r>
              <a:rPr lang="ru-RU" sz="2000" dirty="0">
                <a:solidFill>
                  <a:prstClr val="black"/>
                </a:solidFill>
              </a:rPr>
              <a:t>N 28212</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691973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480800" cy="567463"/>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Техническое регулирование</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a:t>
            </a:fld>
            <a:endParaRPr dirty="0">
              <a:solidFill>
                <a:prstClr val="black"/>
              </a:solidFill>
            </a:endParaRPr>
          </a:p>
        </p:txBody>
      </p:sp>
      <p:sp>
        <p:nvSpPr>
          <p:cNvPr id="7" name="Прямоугольник 6"/>
          <p:cNvSpPr/>
          <p:nvPr/>
        </p:nvSpPr>
        <p:spPr>
          <a:xfrm>
            <a:off x="8697383" y="2116670"/>
            <a:ext cx="3393020" cy="4278094"/>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sz="1600" dirty="0">
                <a:solidFill>
                  <a:srgbClr val="FF0000"/>
                </a:solidFill>
              </a:rPr>
              <a:t>Комментарий</a:t>
            </a:r>
            <a:r>
              <a:rPr lang="ru-RU" sz="1600" dirty="0">
                <a:solidFill>
                  <a:prstClr val="black"/>
                </a:solidFill>
              </a:rPr>
              <a:t>. Здесь под техническим регулированием подразумевается: стандартизация (определение необходимости использования национальных или международных стандартов), определение процедур оценки соответствия средств защиты информации (например, обязательная сертификация), определение мероприятий по аттестации объектов информатизации по требованиям безопасности информации, особенности проведения измерений.</a:t>
            </a:r>
          </a:p>
        </p:txBody>
      </p:sp>
      <p:sp>
        <p:nvSpPr>
          <p:cNvPr id="3" name="Прямоугольник 2"/>
          <p:cNvSpPr/>
          <p:nvPr/>
        </p:nvSpPr>
        <p:spPr>
          <a:xfrm>
            <a:off x="320466" y="609600"/>
            <a:ext cx="3193201" cy="2739211"/>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spcAft>
                <a:spcPts val="600"/>
              </a:spcAft>
              <a:buFont typeface="+mj-lt"/>
              <a:buAutoNum type="arabicPeriod"/>
            </a:pPr>
            <a:r>
              <a:rPr lang="ru-RU" dirty="0">
                <a:solidFill>
                  <a:prstClr val="black"/>
                </a:solidFill>
              </a:rPr>
              <a:t>N 184-ФЗ </a:t>
            </a:r>
            <a:r>
              <a:rPr lang="ru-RU" dirty="0" smtClean="0">
                <a:solidFill>
                  <a:prstClr val="black"/>
                </a:solidFill>
              </a:rPr>
              <a:t>от </a:t>
            </a:r>
            <a:r>
              <a:rPr lang="ru-RU" dirty="0">
                <a:solidFill>
                  <a:prstClr val="black"/>
                </a:solidFill>
              </a:rPr>
              <a:t>27.12.2002 </a:t>
            </a:r>
            <a:r>
              <a:rPr lang="ru-RU" dirty="0" smtClean="0">
                <a:solidFill>
                  <a:prstClr val="black"/>
                </a:solidFill>
              </a:rPr>
              <a:t>«</a:t>
            </a:r>
            <a:r>
              <a:rPr lang="ru-RU" dirty="0">
                <a:solidFill>
                  <a:prstClr val="black"/>
                </a:solidFill>
              </a:rPr>
              <a:t>О техническом регулировании»</a:t>
            </a:r>
          </a:p>
          <a:p>
            <a:pPr marL="342900" indent="-342900">
              <a:spcAft>
                <a:spcPts val="600"/>
              </a:spcAft>
              <a:buFont typeface="+mj-lt"/>
              <a:buAutoNum type="arabicPeriod"/>
            </a:pPr>
            <a:r>
              <a:rPr lang="ru-RU" dirty="0">
                <a:solidFill>
                  <a:prstClr val="black"/>
                </a:solidFill>
              </a:rPr>
              <a:t>N 102-ФЗ </a:t>
            </a:r>
            <a:r>
              <a:rPr lang="ru-RU" dirty="0" smtClean="0">
                <a:solidFill>
                  <a:prstClr val="black"/>
                </a:solidFill>
              </a:rPr>
              <a:t>от </a:t>
            </a:r>
            <a:r>
              <a:rPr lang="ru-RU" dirty="0">
                <a:solidFill>
                  <a:prstClr val="black"/>
                </a:solidFill>
              </a:rPr>
              <a:t>26.06.2008 </a:t>
            </a:r>
            <a:r>
              <a:rPr lang="ru-RU" dirty="0" smtClean="0">
                <a:solidFill>
                  <a:prstClr val="black"/>
                </a:solidFill>
              </a:rPr>
              <a:t>«</a:t>
            </a:r>
            <a:r>
              <a:rPr lang="ru-RU" dirty="0">
                <a:solidFill>
                  <a:prstClr val="black"/>
                </a:solidFill>
              </a:rPr>
              <a:t>Об обеспечении единства измерений»</a:t>
            </a:r>
          </a:p>
          <a:p>
            <a:pPr marL="342900" indent="-342900">
              <a:spcAft>
                <a:spcPts val="600"/>
              </a:spcAft>
              <a:buFont typeface="+mj-lt"/>
              <a:buAutoNum type="arabicPeriod"/>
            </a:pPr>
            <a:r>
              <a:rPr lang="ru-RU" dirty="0">
                <a:solidFill>
                  <a:prstClr val="black"/>
                </a:solidFill>
              </a:rPr>
              <a:t>N 162-ФЗ </a:t>
            </a:r>
            <a:r>
              <a:rPr lang="ru-RU" dirty="0" smtClean="0">
                <a:solidFill>
                  <a:prstClr val="black"/>
                </a:solidFill>
              </a:rPr>
              <a:t>от </a:t>
            </a:r>
            <a:r>
              <a:rPr lang="ru-RU" dirty="0">
                <a:solidFill>
                  <a:prstClr val="black"/>
                </a:solidFill>
              </a:rPr>
              <a:t>29.06.2015 </a:t>
            </a:r>
            <a:r>
              <a:rPr lang="ru-RU" dirty="0" smtClean="0">
                <a:solidFill>
                  <a:prstClr val="black"/>
                </a:solidFill>
              </a:rPr>
              <a:t>«</a:t>
            </a:r>
            <a:r>
              <a:rPr lang="ru-RU" dirty="0">
                <a:solidFill>
                  <a:prstClr val="black"/>
                </a:solidFill>
              </a:rPr>
              <a:t>О стандартизации в Российской Федерации</a:t>
            </a:r>
            <a:r>
              <a:rPr lang="ru-RU" dirty="0" smtClean="0">
                <a:solidFill>
                  <a:prstClr val="black"/>
                </a:solidFill>
              </a:rPr>
              <a:t>»</a:t>
            </a:r>
            <a:endParaRPr lang="ru-RU" dirty="0">
              <a:solidFill>
                <a:prstClr val="black"/>
              </a:solidFill>
            </a:endParaRPr>
          </a:p>
        </p:txBody>
      </p:sp>
      <p:sp>
        <p:nvSpPr>
          <p:cNvPr id="8" name="Прямоугольник 7"/>
          <p:cNvSpPr/>
          <p:nvPr/>
        </p:nvSpPr>
        <p:spPr>
          <a:xfrm>
            <a:off x="363433" y="4410546"/>
            <a:ext cx="8010737" cy="1815882"/>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sz="1600" dirty="0" smtClean="0">
                <a:solidFill>
                  <a:prstClr val="black"/>
                </a:solidFill>
              </a:rPr>
              <a:t>ППРФ </a:t>
            </a:r>
            <a:r>
              <a:rPr lang="ru-RU" sz="1600" dirty="0">
                <a:solidFill>
                  <a:prstClr val="black"/>
                </a:solidFill>
              </a:rPr>
              <a:t>от 30.12.2016 N 1567 «О порядке стандартизации в отношении оборонной продукции (товаров, работ, услуг) по государственному оборонному заказу, продукции, используемой в целях защиты сведений, составляющих </a:t>
            </a:r>
            <a:r>
              <a:rPr lang="ru-RU" sz="1600" dirty="0" smtClean="0">
                <a:solidFill>
                  <a:prstClr val="black"/>
                </a:solidFill>
              </a:rPr>
              <a:t>ГТ </a:t>
            </a:r>
            <a:r>
              <a:rPr lang="ru-RU" sz="1600" dirty="0">
                <a:solidFill>
                  <a:prstClr val="black"/>
                </a:solidFill>
              </a:rPr>
              <a:t>или относимых к охраняемой в соответствии с законодательством </a:t>
            </a:r>
            <a:r>
              <a:rPr lang="ru-RU" sz="1600" dirty="0" smtClean="0">
                <a:solidFill>
                  <a:prstClr val="black"/>
                </a:solidFill>
              </a:rPr>
              <a:t>РФ </a:t>
            </a:r>
            <a:r>
              <a:rPr lang="ru-RU" sz="1600" dirty="0">
                <a:solidFill>
                  <a:prstClr val="black"/>
                </a:solidFill>
              </a:rPr>
              <a:t>иной </a:t>
            </a:r>
            <a:r>
              <a:rPr lang="ru-RU" sz="1600" dirty="0" smtClean="0">
                <a:solidFill>
                  <a:prstClr val="black"/>
                </a:solidFill>
              </a:rPr>
              <a:t>инф-и </a:t>
            </a:r>
            <a:r>
              <a:rPr lang="ru-RU" sz="1600" dirty="0">
                <a:solidFill>
                  <a:prstClr val="black"/>
                </a:solidFill>
              </a:rPr>
              <a:t>ограниченного доступа, продукции, сведения о которой составляют </a:t>
            </a:r>
            <a:r>
              <a:rPr lang="ru-RU" sz="1600" dirty="0" smtClean="0">
                <a:solidFill>
                  <a:prstClr val="black"/>
                </a:solidFill>
              </a:rPr>
              <a:t>ГТ, </a:t>
            </a:r>
            <a:r>
              <a:rPr lang="ru-RU" sz="1600" dirty="0">
                <a:solidFill>
                  <a:prstClr val="black"/>
                </a:solidFill>
              </a:rPr>
              <a:t>а также процессов и иных объектов стандартизации, связанных с такой продукцией</a:t>
            </a:r>
            <a:r>
              <a:rPr lang="ru-RU" sz="1600" dirty="0" smtClean="0">
                <a:solidFill>
                  <a:prstClr val="black"/>
                </a:solidFill>
              </a:rPr>
              <a:t>»</a:t>
            </a:r>
            <a:endParaRPr lang="ru-RU" sz="1600" dirty="0">
              <a:solidFill>
                <a:prstClr val="black"/>
              </a:solidFill>
            </a:endParaRPr>
          </a:p>
        </p:txBody>
      </p:sp>
      <p:sp>
        <p:nvSpPr>
          <p:cNvPr id="9" name="Прямоугольник 8"/>
          <p:cNvSpPr/>
          <p:nvPr/>
        </p:nvSpPr>
        <p:spPr>
          <a:xfrm>
            <a:off x="4064001" y="1388533"/>
            <a:ext cx="4226983" cy="2492990"/>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r>
              <a:rPr lang="ru-RU" dirty="0" smtClean="0">
                <a:solidFill>
                  <a:prstClr val="black"/>
                </a:solidFill>
              </a:rPr>
              <a:t>Пр. </a:t>
            </a:r>
            <a:r>
              <a:rPr lang="ru-RU" dirty="0" err="1">
                <a:solidFill>
                  <a:prstClr val="black"/>
                </a:solidFill>
              </a:rPr>
              <a:t>Минкомсвязи</a:t>
            </a:r>
            <a:r>
              <a:rPr lang="ru-RU" dirty="0">
                <a:solidFill>
                  <a:prstClr val="black"/>
                </a:solidFill>
              </a:rPr>
              <a:t> России от 22.09.2020 N 486 «Об утверждении классификатора программ для </a:t>
            </a:r>
            <a:r>
              <a:rPr lang="ru-RU" dirty="0" smtClean="0">
                <a:solidFill>
                  <a:prstClr val="black"/>
                </a:solidFill>
              </a:rPr>
              <a:t>ЭВМ и БД» </a:t>
            </a:r>
            <a:r>
              <a:rPr lang="ru-RU" dirty="0">
                <a:solidFill>
                  <a:prstClr val="black"/>
                </a:solidFill>
              </a:rPr>
              <a:t>(</a:t>
            </a:r>
            <a:r>
              <a:rPr lang="ru-RU" dirty="0" err="1" smtClean="0">
                <a:solidFill>
                  <a:prstClr val="black"/>
                </a:solidFill>
              </a:rPr>
              <a:t>Зарег.в</a:t>
            </a:r>
            <a:r>
              <a:rPr lang="ru-RU" dirty="0" smtClean="0">
                <a:solidFill>
                  <a:prstClr val="black"/>
                </a:solidFill>
              </a:rPr>
              <a:t> </a:t>
            </a:r>
            <a:r>
              <a:rPr lang="ru-RU" dirty="0">
                <a:solidFill>
                  <a:prstClr val="black"/>
                </a:solidFill>
              </a:rPr>
              <a:t>Минюсте России 29.10.2020 N 60646</a:t>
            </a:r>
            <a:r>
              <a:rPr lang="ru-RU" dirty="0" smtClean="0">
                <a:solidFill>
                  <a:prstClr val="black"/>
                </a:solidFill>
              </a:rPr>
              <a:t>)</a:t>
            </a:r>
            <a:endParaRPr lang="ru-RU" dirty="0">
              <a:solidFill>
                <a:prstClr val="black"/>
              </a:solidFill>
            </a:endParaRPr>
          </a:p>
          <a:p>
            <a:r>
              <a:rPr lang="ru-RU" sz="1600" dirty="0">
                <a:solidFill>
                  <a:srgbClr val="FF0000"/>
                </a:solidFill>
              </a:rPr>
              <a:t>Комментарий</a:t>
            </a:r>
            <a:r>
              <a:rPr lang="ru-RU" sz="1600" dirty="0">
                <a:solidFill>
                  <a:prstClr val="black"/>
                </a:solidFill>
              </a:rPr>
              <a:t>. Документ содержит классификатор средств защиты информации.</a:t>
            </a:r>
          </a:p>
        </p:txBody>
      </p:sp>
    </p:spTree>
    <p:extLst>
      <p:ext uri="{BB962C8B-B14F-4D97-AF65-F5344CB8AC3E}">
        <p14:creationId xmlns:p14="http://schemas.microsoft.com/office/powerpoint/2010/main" val="16954760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382797"/>
          </a:xfrm>
          <a:prstGeom prst="rect">
            <a:avLst/>
          </a:prstGeom>
        </p:spPr>
        <p:txBody>
          <a:bodyPr vert="horz" wrap="square" lIns="0" tIns="13335" rIns="0" bIns="0" rtlCol="0">
            <a:spAutoFit/>
          </a:bodyPr>
          <a:lstStyle/>
          <a:p>
            <a:pPr marL="0" indent="0" algn="ctr">
              <a:spcBef>
                <a:spcPts val="105"/>
              </a:spcBef>
              <a:buNone/>
            </a:pPr>
            <a:r>
              <a:rPr lang="ru-RU" sz="2400" b="1" dirty="0">
                <a:solidFill>
                  <a:srgbClr val="0070C0"/>
                </a:solidFill>
              </a:rPr>
              <a:t>Персональные данные (</a:t>
            </a:r>
            <a:r>
              <a:rPr lang="ru-RU" sz="2400" b="1" dirty="0" err="1">
                <a:solidFill>
                  <a:srgbClr val="0070C0"/>
                </a:solidFill>
              </a:rPr>
              <a:t>ПДн</a:t>
            </a:r>
            <a:r>
              <a:rPr lang="ru-RU" sz="2400" b="1" dirty="0" smtClean="0">
                <a:solidFill>
                  <a:srgbClr val="0070C0"/>
                </a:solidFill>
              </a:rPr>
              <a:t>)…</a:t>
            </a:r>
            <a:endParaRPr lang="ru-RU" sz="24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50</a:t>
            </a:fld>
            <a:endParaRPr dirty="0">
              <a:solidFill>
                <a:prstClr val="black"/>
              </a:solidFill>
            </a:endParaRPr>
          </a:p>
        </p:txBody>
      </p:sp>
      <p:sp>
        <p:nvSpPr>
          <p:cNvPr id="8" name="Прямоугольник 7"/>
          <p:cNvSpPr/>
          <p:nvPr/>
        </p:nvSpPr>
        <p:spPr>
          <a:xfrm>
            <a:off x="406400" y="457200"/>
            <a:ext cx="6299200" cy="5632311"/>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6"/>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30.05.2017 N 94 «Об </a:t>
            </a:r>
            <a:r>
              <a:rPr lang="ru-RU" sz="2000" dirty="0" smtClean="0">
                <a:solidFill>
                  <a:prstClr val="black"/>
                </a:solidFill>
              </a:rPr>
              <a:t>утв. метод. рекомендаций </a:t>
            </a:r>
            <a:r>
              <a:rPr lang="ru-RU" sz="2000" dirty="0">
                <a:solidFill>
                  <a:prstClr val="black"/>
                </a:solidFill>
              </a:rPr>
              <a:t>по уведомлению </a:t>
            </a:r>
            <a:r>
              <a:rPr lang="ru-RU" sz="2000" dirty="0" err="1" smtClean="0">
                <a:solidFill>
                  <a:prstClr val="black"/>
                </a:solidFill>
              </a:rPr>
              <a:t>уполн</a:t>
            </a:r>
            <a:r>
              <a:rPr lang="ru-RU" sz="2000" dirty="0" smtClean="0">
                <a:solidFill>
                  <a:prstClr val="black"/>
                </a:solidFill>
              </a:rPr>
              <a:t>. органа </a:t>
            </a:r>
            <a:r>
              <a:rPr lang="ru-RU" sz="2000" dirty="0">
                <a:solidFill>
                  <a:prstClr val="black"/>
                </a:solidFill>
              </a:rPr>
              <a:t>о начале обработки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и о внесении изменений в ранее представленные сведения</a:t>
            </a:r>
            <a:r>
              <a:rPr lang="ru-RU" sz="2000" dirty="0" smtClean="0">
                <a:solidFill>
                  <a:prstClr val="black"/>
                </a:solidFill>
              </a:rPr>
              <a:t>»</a:t>
            </a:r>
            <a:endParaRPr lang="ru-RU" sz="2000" dirty="0">
              <a:solidFill>
                <a:prstClr val="black"/>
              </a:solidFill>
            </a:endParaRPr>
          </a:p>
          <a:p>
            <a:pPr marL="342900" indent="-342900">
              <a:buFont typeface="+mj-lt"/>
              <a:buAutoNum type="arabicPeriod" startAt="16"/>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24.02.2021 N 18 «Об </a:t>
            </a:r>
            <a:r>
              <a:rPr lang="ru-RU" sz="2000" dirty="0" smtClean="0">
                <a:solidFill>
                  <a:prstClr val="black"/>
                </a:solidFill>
              </a:rPr>
              <a:t>утв. требований </a:t>
            </a:r>
            <a:r>
              <a:rPr lang="ru-RU" sz="2000" dirty="0">
                <a:solidFill>
                  <a:prstClr val="black"/>
                </a:solidFill>
              </a:rPr>
              <a:t>к содержанию согласия на обработку </a:t>
            </a:r>
            <a:r>
              <a:rPr lang="ru-RU" sz="2000" dirty="0" err="1" smtClean="0">
                <a:solidFill>
                  <a:prstClr val="black"/>
                </a:solidFill>
              </a:rPr>
              <a:t>ПДн</a:t>
            </a:r>
            <a:r>
              <a:rPr lang="ru-RU" sz="2000" dirty="0" smtClean="0">
                <a:solidFill>
                  <a:prstClr val="black"/>
                </a:solidFill>
              </a:rPr>
              <a:t> , </a:t>
            </a:r>
            <a:r>
              <a:rPr lang="ru-RU" sz="2000" dirty="0" err="1" smtClean="0">
                <a:solidFill>
                  <a:prstClr val="black"/>
                </a:solidFill>
              </a:rPr>
              <a:t>разр</a:t>
            </a:r>
            <a:r>
              <a:rPr lang="ru-RU" sz="2000" dirty="0" smtClean="0">
                <a:solidFill>
                  <a:prstClr val="black"/>
                </a:solidFill>
              </a:rPr>
              <a:t>. субъектом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для </a:t>
            </a:r>
            <a:r>
              <a:rPr lang="ru-RU" sz="2000" dirty="0" smtClean="0">
                <a:solidFill>
                  <a:prstClr val="black"/>
                </a:solidFill>
              </a:rPr>
              <a:t>распр.» (МЮ 21.04.2021 </a:t>
            </a:r>
            <a:r>
              <a:rPr lang="ru-RU" sz="2000" dirty="0">
                <a:solidFill>
                  <a:prstClr val="black"/>
                </a:solidFill>
              </a:rPr>
              <a:t>N 63204</a:t>
            </a:r>
            <a:r>
              <a:rPr lang="ru-RU" sz="2000" dirty="0" smtClean="0">
                <a:solidFill>
                  <a:prstClr val="black"/>
                </a:solidFill>
              </a:rPr>
              <a:t>)</a:t>
            </a:r>
            <a:endParaRPr lang="ru-RU" sz="2000" dirty="0">
              <a:solidFill>
                <a:prstClr val="black"/>
              </a:solidFill>
            </a:endParaRPr>
          </a:p>
          <a:p>
            <a:pPr marL="342900" indent="-342900">
              <a:buFont typeface="+mj-lt"/>
              <a:buAutoNum type="arabicPeriod" startAt="16"/>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21.06.2021 № 106 «Об </a:t>
            </a:r>
            <a:r>
              <a:rPr lang="ru-RU" sz="2000" dirty="0" smtClean="0">
                <a:solidFill>
                  <a:prstClr val="black"/>
                </a:solidFill>
              </a:rPr>
              <a:t>утв. Правил </a:t>
            </a:r>
            <a:r>
              <a:rPr lang="ru-RU" sz="2000" dirty="0" err="1" smtClean="0">
                <a:solidFill>
                  <a:prstClr val="black"/>
                </a:solidFill>
              </a:rPr>
              <a:t>исп-ия</a:t>
            </a:r>
            <a:r>
              <a:rPr lang="ru-RU" sz="2000" dirty="0" smtClean="0">
                <a:solidFill>
                  <a:prstClr val="black"/>
                </a:solidFill>
              </a:rPr>
              <a:t> ИС </a:t>
            </a:r>
            <a:r>
              <a:rPr lang="ru-RU" sz="2000" dirty="0" err="1" smtClean="0">
                <a:solidFill>
                  <a:prstClr val="black"/>
                </a:solidFill>
              </a:rPr>
              <a:t>Роскомнадзора</a:t>
            </a:r>
            <a:r>
              <a:rPr lang="ru-RU" sz="2000" dirty="0" smtClean="0">
                <a:solidFill>
                  <a:prstClr val="black"/>
                </a:solidFill>
              </a:rPr>
              <a:t>, </a:t>
            </a:r>
            <a:r>
              <a:rPr lang="ru-RU" sz="2000" dirty="0">
                <a:solidFill>
                  <a:prstClr val="black"/>
                </a:solidFill>
              </a:rPr>
              <a:t>в том числе порядка взаимодействия субъекта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с оператором» </a:t>
            </a:r>
            <a:r>
              <a:rPr lang="ru-RU" sz="2000" dirty="0" smtClean="0">
                <a:solidFill>
                  <a:prstClr val="black"/>
                </a:solidFill>
              </a:rPr>
              <a:t>(Рег.11.08.2021 </a:t>
            </a:r>
            <a:r>
              <a:rPr lang="ru-RU" sz="2000" dirty="0">
                <a:solidFill>
                  <a:prstClr val="black"/>
                </a:solidFill>
              </a:rPr>
              <a:t>№ 64602)</a:t>
            </a:r>
          </a:p>
          <a:p>
            <a:pPr marL="342900" indent="-342900">
              <a:buFont typeface="+mj-lt"/>
              <a:buAutoNum type="arabicPeriod" startAt="16"/>
            </a:pPr>
            <a:r>
              <a:rPr lang="ru-RU" sz="2000" dirty="0">
                <a:solidFill>
                  <a:prstClr val="black"/>
                </a:solidFill>
              </a:rPr>
              <a:t>«</a:t>
            </a:r>
            <a:r>
              <a:rPr lang="ru-RU" sz="2000" dirty="0" err="1" smtClean="0">
                <a:solidFill>
                  <a:prstClr val="black"/>
                </a:solidFill>
              </a:rPr>
              <a:t>Полож</a:t>
            </a:r>
            <a:r>
              <a:rPr lang="ru-RU" sz="2000" dirty="0" smtClean="0">
                <a:solidFill>
                  <a:prstClr val="black"/>
                </a:solidFill>
              </a:rPr>
              <a:t>. </a:t>
            </a:r>
            <a:r>
              <a:rPr lang="ru-RU" sz="2000" dirty="0">
                <a:solidFill>
                  <a:prstClr val="black"/>
                </a:solidFill>
              </a:rPr>
              <a:t>об </a:t>
            </a:r>
            <a:r>
              <a:rPr lang="ru-RU" sz="2000" dirty="0" err="1" smtClean="0">
                <a:solidFill>
                  <a:prstClr val="black"/>
                </a:solidFill>
              </a:rPr>
              <a:t>идент</a:t>
            </a:r>
            <a:r>
              <a:rPr lang="ru-RU" sz="2000" dirty="0" smtClean="0">
                <a:solidFill>
                  <a:prstClr val="black"/>
                </a:solidFill>
              </a:rPr>
              <a:t>. кредит. </a:t>
            </a:r>
            <a:r>
              <a:rPr lang="ru-RU" sz="2000" dirty="0" err="1" smtClean="0">
                <a:solidFill>
                  <a:prstClr val="black"/>
                </a:solidFill>
              </a:rPr>
              <a:t>орг</a:t>
            </a:r>
            <a:r>
              <a:rPr lang="ru-RU" sz="2000" dirty="0" smtClean="0">
                <a:solidFill>
                  <a:prstClr val="black"/>
                </a:solidFill>
              </a:rPr>
              <a:t>-ми </a:t>
            </a:r>
            <a:r>
              <a:rPr lang="ru-RU" sz="2000" dirty="0">
                <a:solidFill>
                  <a:prstClr val="black"/>
                </a:solidFill>
              </a:rPr>
              <a:t>клиентов, </a:t>
            </a:r>
            <a:r>
              <a:rPr lang="ru-RU" sz="2000" dirty="0" err="1" smtClean="0">
                <a:solidFill>
                  <a:prstClr val="black"/>
                </a:solidFill>
              </a:rPr>
              <a:t>предст</a:t>
            </a:r>
            <a:r>
              <a:rPr lang="ru-RU" sz="2000" dirty="0" smtClean="0">
                <a:solidFill>
                  <a:prstClr val="black"/>
                </a:solidFill>
              </a:rPr>
              <a:t>-ей </a:t>
            </a:r>
            <a:r>
              <a:rPr lang="ru-RU" sz="2000" dirty="0">
                <a:solidFill>
                  <a:prstClr val="black"/>
                </a:solidFill>
              </a:rPr>
              <a:t>клиента, </a:t>
            </a:r>
            <a:r>
              <a:rPr lang="ru-RU" sz="2000" dirty="0" err="1" smtClean="0">
                <a:solidFill>
                  <a:prstClr val="black"/>
                </a:solidFill>
              </a:rPr>
              <a:t>выгодопр</a:t>
            </a:r>
            <a:r>
              <a:rPr lang="ru-RU" sz="2000" dirty="0" smtClean="0">
                <a:solidFill>
                  <a:prstClr val="black"/>
                </a:solidFill>
              </a:rPr>
              <a:t>. </a:t>
            </a:r>
            <a:r>
              <a:rPr lang="ru-RU" sz="2000" dirty="0">
                <a:solidFill>
                  <a:prstClr val="black"/>
                </a:solidFill>
              </a:rPr>
              <a:t>и </a:t>
            </a:r>
            <a:r>
              <a:rPr lang="ru-RU" sz="2000" dirty="0" err="1" smtClean="0">
                <a:solidFill>
                  <a:prstClr val="black"/>
                </a:solidFill>
              </a:rPr>
              <a:t>бенефиц</a:t>
            </a:r>
            <a:r>
              <a:rPr lang="ru-RU" sz="2000" dirty="0" smtClean="0">
                <a:solidFill>
                  <a:prstClr val="black"/>
                </a:solidFill>
              </a:rPr>
              <a:t>. </a:t>
            </a:r>
            <a:r>
              <a:rPr lang="ru-RU" sz="2000" dirty="0">
                <a:solidFill>
                  <a:prstClr val="black"/>
                </a:solidFill>
              </a:rPr>
              <a:t>владельцев в целях </a:t>
            </a:r>
            <a:r>
              <a:rPr lang="ru-RU" sz="2000" dirty="0" err="1" smtClean="0">
                <a:solidFill>
                  <a:prstClr val="black"/>
                </a:solidFill>
              </a:rPr>
              <a:t>противод-ия</a:t>
            </a:r>
            <a:r>
              <a:rPr lang="ru-RU" sz="2000" dirty="0" smtClean="0">
                <a:solidFill>
                  <a:prstClr val="black"/>
                </a:solidFill>
              </a:rPr>
              <a:t> </a:t>
            </a:r>
            <a:r>
              <a:rPr lang="ru-RU" sz="2000" dirty="0">
                <a:solidFill>
                  <a:prstClr val="black"/>
                </a:solidFill>
              </a:rPr>
              <a:t>легализации </a:t>
            </a:r>
            <a:r>
              <a:rPr lang="ru-RU" sz="2000" dirty="0" smtClean="0">
                <a:solidFill>
                  <a:prstClr val="black"/>
                </a:solidFill>
              </a:rPr>
              <a:t>доходов</a:t>
            </a:r>
            <a:r>
              <a:rPr lang="ru-RU" sz="2000" dirty="0">
                <a:solidFill>
                  <a:prstClr val="black"/>
                </a:solidFill>
              </a:rPr>
              <a:t>, полученных </a:t>
            </a:r>
            <a:r>
              <a:rPr lang="ru-RU" sz="2000" dirty="0" err="1" smtClean="0">
                <a:solidFill>
                  <a:prstClr val="black"/>
                </a:solidFill>
              </a:rPr>
              <a:t>прест</a:t>
            </a:r>
            <a:r>
              <a:rPr lang="ru-RU" sz="2000" dirty="0" smtClean="0">
                <a:solidFill>
                  <a:prstClr val="black"/>
                </a:solidFill>
              </a:rPr>
              <a:t>. </a:t>
            </a:r>
            <a:r>
              <a:rPr lang="ru-RU" sz="2000" dirty="0">
                <a:solidFill>
                  <a:prstClr val="black"/>
                </a:solidFill>
              </a:rPr>
              <a:t>путем, и </a:t>
            </a:r>
            <a:r>
              <a:rPr lang="ru-RU" sz="2000" dirty="0" err="1" smtClean="0">
                <a:solidFill>
                  <a:prstClr val="black"/>
                </a:solidFill>
              </a:rPr>
              <a:t>финанс-ию</a:t>
            </a:r>
            <a:r>
              <a:rPr lang="ru-RU" sz="2000" dirty="0" smtClean="0">
                <a:solidFill>
                  <a:prstClr val="black"/>
                </a:solidFill>
              </a:rPr>
              <a:t> </a:t>
            </a:r>
            <a:r>
              <a:rPr lang="ru-RU" sz="2000" dirty="0">
                <a:solidFill>
                  <a:prstClr val="black"/>
                </a:solidFill>
              </a:rPr>
              <a:t>терроризма» (утв. </a:t>
            </a:r>
            <a:r>
              <a:rPr lang="ru-RU" sz="2000" dirty="0" smtClean="0">
                <a:solidFill>
                  <a:prstClr val="black"/>
                </a:solidFill>
              </a:rPr>
              <a:t>БР </a:t>
            </a:r>
            <a:r>
              <a:rPr lang="ru-RU" sz="2000" dirty="0">
                <a:solidFill>
                  <a:prstClr val="black"/>
                </a:solidFill>
              </a:rPr>
              <a:t>15.10.2015 N 499-П) </a:t>
            </a:r>
            <a:r>
              <a:rPr lang="ru-RU" sz="2000" dirty="0" smtClean="0">
                <a:solidFill>
                  <a:prstClr val="black"/>
                </a:solidFill>
              </a:rPr>
              <a:t>(МЮ 04.12.2015 </a:t>
            </a:r>
            <a:r>
              <a:rPr lang="ru-RU" sz="2000" dirty="0">
                <a:solidFill>
                  <a:prstClr val="black"/>
                </a:solidFill>
              </a:rPr>
              <a:t>N 39962</a:t>
            </a:r>
            <a:r>
              <a:rPr lang="ru-RU" sz="2000" dirty="0" smtClean="0">
                <a:solidFill>
                  <a:prstClr val="black"/>
                </a:solidFill>
              </a:rPr>
              <a:t>)</a:t>
            </a:r>
            <a:endParaRPr lang="ru-RU" sz="2000" dirty="0">
              <a:solidFill>
                <a:prstClr val="black"/>
              </a:solidFill>
            </a:endParaRPr>
          </a:p>
        </p:txBody>
      </p:sp>
      <p:sp>
        <p:nvSpPr>
          <p:cNvPr id="7" name="Прямоугольник 6"/>
          <p:cNvSpPr/>
          <p:nvPr/>
        </p:nvSpPr>
        <p:spPr>
          <a:xfrm>
            <a:off x="6908800" y="476251"/>
            <a:ext cx="5157045" cy="5478423"/>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0"/>
            </a:pPr>
            <a:r>
              <a:rPr lang="ru-RU" sz="2000" dirty="0" smtClean="0">
                <a:solidFill>
                  <a:prstClr val="black"/>
                </a:solidFill>
              </a:rPr>
              <a:t>Пр. </a:t>
            </a:r>
            <a:r>
              <a:rPr lang="ru-RU" sz="2000" dirty="0" err="1">
                <a:solidFill>
                  <a:prstClr val="black"/>
                </a:solidFill>
              </a:rPr>
              <a:t>Росфинмониторинга</a:t>
            </a:r>
            <a:r>
              <a:rPr lang="ru-RU" sz="2000" dirty="0">
                <a:solidFill>
                  <a:prstClr val="black"/>
                </a:solidFill>
              </a:rPr>
              <a:t> от 20.05.2022 N 100 «Об </a:t>
            </a:r>
            <a:r>
              <a:rPr lang="ru-RU" sz="2000" dirty="0" smtClean="0">
                <a:solidFill>
                  <a:prstClr val="black"/>
                </a:solidFill>
              </a:rPr>
              <a:t>утв. треб. к </a:t>
            </a:r>
            <a:r>
              <a:rPr lang="ru-RU" sz="2000" dirty="0" err="1" smtClean="0">
                <a:solidFill>
                  <a:prstClr val="black"/>
                </a:solidFill>
              </a:rPr>
              <a:t>идент</a:t>
            </a:r>
            <a:r>
              <a:rPr lang="ru-RU" sz="2000" dirty="0" smtClean="0">
                <a:solidFill>
                  <a:prstClr val="black"/>
                </a:solidFill>
              </a:rPr>
              <a:t>. клиентов</a:t>
            </a:r>
            <a:r>
              <a:rPr lang="ru-RU" sz="2000" dirty="0">
                <a:solidFill>
                  <a:prstClr val="black"/>
                </a:solidFill>
              </a:rPr>
              <a:t>, </a:t>
            </a:r>
            <a:r>
              <a:rPr lang="ru-RU" sz="2000" dirty="0" err="1" smtClean="0">
                <a:solidFill>
                  <a:prstClr val="black"/>
                </a:solidFill>
              </a:rPr>
              <a:t>предст</a:t>
            </a:r>
            <a:r>
              <a:rPr lang="ru-RU" sz="2000" dirty="0" smtClean="0">
                <a:solidFill>
                  <a:prstClr val="black"/>
                </a:solidFill>
              </a:rPr>
              <a:t>. клиента</a:t>
            </a:r>
            <a:r>
              <a:rPr lang="ru-RU" sz="2000" dirty="0">
                <a:solidFill>
                  <a:prstClr val="black"/>
                </a:solidFill>
              </a:rPr>
              <a:t>, </a:t>
            </a:r>
            <a:r>
              <a:rPr lang="ru-RU" sz="2000" dirty="0" err="1" smtClean="0">
                <a:solidFill>
                  <a:prstClr val="black"/>
                </a:solidFill>
              </a:rPr>
              <a:t>выгодопр</a:t>
            </a:r>
            <a:r>
              <a:rPr lang="ru-RU" sz="2000" dirty="0" smtClean="0">
                <a:solidFill>
                  <a:prstClr val="black"/>
                </a:solidFill>
              </a:rPr>
              <a:t>-ей </a:t>
            </a:r>
            <a:r>
              <a:rPr lang="ru-RU" sz="2000" dirty="0">
                <a:solidFill>
                  <a:prstClr val="black"/>
                </a:solidFill>
              </a:rPr>
              <a:t>и </a:t>
            </a:r>
            <a:r>
              <a:rPr lang="ru-RU" sz="2000" dirty="0" err="1" smtClean="0">
                <a:solidFill>
                  <a:prstClr val="black"/>
                </a:solidFill>
              </a:rPr>
              <a:t>бенеф</a:t>
            </a:r>
            <a:r>
              <a:rPr lang="ru-RU" sz="2000" dirty="0" smtClean="0">
                <a:solidFill>
                  <a:prstClr val="black"/>
                </a:solidFill>
              </a:rPr>
              <a:t>. владельцев</a:t>
            </a:r>
            <a:r>
              <a:rPr lang="ru-RU" sz="2000" dirty="0">
                <a:solidFill>
                  <a:prstClr val="black"/>
                </a:solidFill>
              </a:rPr>
              <a:t>, в том числе с учетом степени (уровня) риска совершения подозрительных операций» </a:t>
            </a:r>
            <a:r>
              <a:rPr lang="ru-RU" sz="2000" dirty="0" smtClean="0">
                <a:solidFill>
                  <a:prstClr val="black"/>
                </a:solidFill>
              </a:rPr>
              <a:t>(МЮ 20.06.2022 </a:t>
            </a:r>
            <a:r>
              <a:rPr lang="ru-RU" sz="2000" dirty="0">
                <a:solidFill>
                  <a:prstClr val="black"/>
                </a:solidFill>
              </a:rPr>
              <a:t>N 68913)</a:t>
            </a:r>
          </a:p>
          <a:p>
            <a:r>
              <a:rPr lang="ru-RU" dirty="0">
                <a:solidFill>
                  <a:srgbClr val="FF0000"/>
                </a:solidFill>
              </a:rPr>
              <a:t>Комментарий</a:t>
            </a:r>
            <a:r>
              <a:rPr lang="ru-RU" dirty="0">
                <a:solidFill>
                  <a:prstClr val="black"/>
                </a:solidFill>
              </a:rPr>
              <a:t>. Данные документы, пожалуй, являются </a:t>
            </a:r>
            <a:r>
              <a:rPr lang="ru-RU" dirty="0" smtClean="0">
                <a:solidFill>
                  <a:prstClr val="black"/>
                </a:solidFill>
              </a:rPr>
              <a:t>единств. документами </a:t>
            </a:r>
            <a:r>
              <a:rPr lang="ru-RU" dirty="0">
                <a:solidFill>
                  <a:prstClr val="black"/>
                </a:solidFill>
              </a:rPr>
              <a:t>в </a:t>
            </a:r>
            <a:r>
              <a:rPr lang="ru-RU" dirty="0" smtClean="0">
                <a:solidFill>
                  <a:prstClr val="black"/>
                </a:solidFill>
              </a:rPr>
              <a:t>Рос. законодательстве</a:t>
            </a:r>
            <a:r>
              <a:rPr lang="ru-RU" dirty="0">
                <a:solidFill>
                  <a:prstClr val="black"/>
                </a:solidFill>
              </a:rPr>
              <a:t>, устанавливающими перечень данных, необходимых для </a:t>
            </a:r>
            <a:r>
              <a:rPr lang="ru-RU" dirty="0" err="1" smtClean="0">
                <a:solidFill>
                  <a:prstClr val="black"/>
                </a:solidFill>
              </a:rPr>
              <a:t>идент</a:t>
            </a:r>
            <a:r>
              <a:rPr lang="ru-RU" dirty="0" smtClean="0">
                <a:solidFill>
                  <a:prstClr val="black"/>
                </a:solidFill>
              </a:rPr>
              <a:t>. физ. лиц</a:t>
            </a:r>
            <a:r>
              <a:rPr lang="ru-RU" dirty="0">
                <a:solidFill>
                  <a:prstClr val="black"/>
                </a:solidFill>
              </a:rPr>
              <a:t>.</a:t>
            </a:r>
          </a:p>
          <a:p>
            <a:pPr marL="342900" indent="-342900">
              <a:buFont typeface="+mj-lt"/>
              <a:buAutoNum type="arabicPeriod" startAt="21"/>
            </a:pPr>
            <a:r>
              <a:rPr lang="ru-RU" sz="2000" dirty="0">
                <a:solidFill>
                  <a:prstClr val="black"/>
                </a:solidFill>
              </a:rPr>
              <a:t>&lt;Разъяснения&gt; </a:t>
            </a:r>
            <a:r>
              <a:rPr lang="ru-RU" sz="2000" dirty="0" err="1">
                <a:solidFill>
                  <a:prstClr val="black"/>
                </a:solidFill>
              </a:rPr>
              <a:t>Роскомнадзора</a:t>
            </a:r>
            <a:r>
              <a:rPr lang="ru-RU" sz="2000" dirty="0">
                <a:solidFill>
                  <a:prstClr val="black"/>
                </a:solidFill>
              </a:rPr>
              <a:t> от </a:t>
            </a:r>
            <a:r>
              <a:rPr lang="ru-RU" sz="2000" dirty="0" smtClean="0">
                <a:solidFill>
                  <a:prstClr val="black"/>
                </a:solidFill>
              </a:rPr>
              <a:t>14.12.2012 «</a:t>
            </a:r>
            <a:r>
              <a:rPr lang="ru-RU" sz="2000" dirty="0">
                <a:solidFill>
                  <a:prstClr val="black"/>
                </a:solidFill>
              </a:rPr>
              <a:t>Вопросы, касающиеся обработки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работников, соискателей на замещение вакантных должностей, а также лиц, находящихся в </a:t>
            </a:r>
            <a:r>
              <a:rPr lang="ru-RU" sz="2000" dirty="0" smtClean="0">
                <a:solidFill>
                  <a:prstClr val="black"/>
                </a:solidFill>
              </a:rPr>
              <a:t>кадр. резерве»</a:t>
            </a:r>
            <a:endParaRPr lang="ru-RU" sz="2000" dirty="0">
              <a:solidFill>
                <a:prstClr val="black"/>
              </a:solidFill>
            </a:endParaRPr>
          </a:p>
        </p:txBody>
      </p:sp>
    </p:spTree>
    <p:extLst>
      <p:ext uri="{BB962C8B-B14F-4D97-AF65-F5344CB8AC3E}">
        <p14:creationId xmlns:p14="http://schemas.microsoft.com/office/powerpoint/2010/main" val="2596107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4352"/>
          </a:xfrm>
          <a:prstGeom prst="rect">
            <a:avLst/>
          </a:prstGeom>
        </p:spPr>
        <p:txBody>
          <a:bodyPr vert="horz" wrap="square" lIns="0" tIns="13335" rIns="0" bIns="0" rtlCol="0">
            <a:spAutoFit/>
          </a:bodyPr>
          <a:lstStyle/>
          <a:p>
            <a:pPr marL="0" indent="0" algn="ctr">
              <a:spcBef>
                <a:spcPts val="105"/>
              </a:spcBef>
              <a:buNone/>
            </a:pPr>
            <a:r>
              <a:rPr lang="ru-RU" sz="2800" b="1" dirty="0">
                <a:solidFill>
                  <a:srgbClr val="0070C0"/>
                </a:solidFill>
              </a:rPr>
              <a:t>Персональные данные (</a:t>
            </a:r>
            <a:r>
              <a:rPr lang="ru-RU" sz="2800" b="1" dirty="0" err="1">
                <a:solidFill>
                  <a:srgbClr val="0070C0"/>
                </a:solidFill>
              </a:rPr>
              <a:t>ПДн</a:t>
            </a:r>
            <a:r>
              <a:rPr lang="ru-RU" sz="2800" b="1" dirty="0" smtClean="0">
                <a:solidFill>
                  <a:srgbClr val="0070C0"/>
                </a:solidFill>
              </a:rPr>
              <a:t>)…</a:t>
            </a:r>
            <a:endParaRPr lang="ru-RU" sz="28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51</a:t>
            </a:fld>
            <a:endParaRPr dirty="0">
              <a:solidFill>
                <a:prstClr val="black"/>
              </a:solidFill>
            </a:endParaRPr>
          </a:p>
        </p:txBody>
      </p:sp>
      <p:sp>
        <p:nvSpPr>
          <p:cNvPr id="7" name="Прямоугольник 6"/>
          <p:cNvSpPr/>
          <p:nvPr/>
        </p:nvSpPr>
        <p:spPr>
          <a:xfrm>
            <a:off x="330200" y="1066800"/>
            <a:ext cx="5765800" cy="4401205"/>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2"/>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24.12.2021 N 253 «Об утверждении формы проверочного листа (списка контрольных вопросов, ответы на которые свидетельствуют о соблюдении или несоблюдении контролируемым лицом обязательных требований), применяемого при осуществлении </a:t>
            </a:r>
            <a:r>
              <a:rPr lang="ru-RU" sz="2000" dirty="0" err="1" smtClean="0">
                <a:solidFill>
                  <a:prstClr val="black"/>
                </a:solidFill>
              </a:rPr>
              <a:t>фед</a:t>
            </a:r>
            <a:r>
              <a:rPr lang="ru-RU" sz="2000" dirty="0" smtClean="0">
                <a:solidFill>
                  <a:prstClr val="black"/>
                </a:solidFill>
              </a:rPr>
              <a:t>.  </a:t>
            </a:r>
            <a:r>
              <a:rPr lang="ru-RU" sz="2000" dirty="0">
                <a:solidFill>
                  <a:prstClr val="black"/>
                </a:solidFill>
              </a:rPr>
              <a:t>государственного контроля (надзора) за обработкой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Федеральной службой по надзору в сфере связи, информационных технологий и массовых коммуникаций и ее территориальными органами» (Зарегистрировано в Минюсте России 25.02.2022 N 67486</a:t>
            </a:r>
            <a:r>
              <a:rPr lang="ru-RU" sz="2000" dirty="0" smtClean="0">
                <a:solidFill>
                  <a:prstClr val="black"/>
                </a:solidFill>
              </a:rPr>
              <a:t>)</a:t>
            </a:r>
            <a:endParaRPr lang="ru-RU" sz="2000" dirty="0">
              <a:solidFill>
                <a:prstClr val="black"/>
              </a:solidFill>
            </a:endParaRPr>
          </a:p>
        </p:txBody>
      </p:sp>
      <p:sp>
        <p:nvSpPr>
          <p:cNvPr id="9" name="Прямоугольник 8"/>
          <p:cNvSpPr/>
          <p:nvPr/>
        </p:nvSpPr>
        <p:spPr>
          <a:xfrm>
            <a:off x="6400803" y="1066803"/>
            <a:ext cx="5356012" cy="3693319"/>
          </a:xfrm>
          <a:prstGeom prst="rect">
            <a:avLst/>
          </a:prstGeom>
          <a:solidFill>
            <a:schemeClr val="accent4">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3"/>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05.08.2022 N 128 «Об утверждении перечня иностранных государств, обеспечивающих адекватную защиту прав субъектов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(Зарегистрировано в Минюсте России 20.09.2022 N 70152) [PRAVO.GOV.RU]</a:t>
            </a:r>
          </a:p>
          <a:p>
            <a:pPr marL="342900" indent="-342900">
              <a:buFont typeface="+mj-lt"/>
              <a:buAutoNum type="arabicPeriod" startAt="23"/>
            </a:pPr>
            <a:r>
              <a:rPr lang="ru-RU" sz="2000" dirty="0">
                <a:solidFill>
                  <a:prstClr val="black"/>
                </a:solidFill>
              </a:rPr>
              <a:t>Письмо </a:t>
            </a:r>
            <a:r>
              <a:rPr lang="ru-RU" sz="2000" dirty="0" err="1">
                <a:solidFill>
                  <a:prstClr val="black"/>
                </a:solidFill>
              </a:rPr>
              <a:t>Роскомнадзора</a:t>
            </a:r>
            <a:r>
              <a:rPr lang="ru-RU" sz="2000" dirty="0">
                <a:solidFill>
                  <a:prstClr val="black"/>
                </a:solidFill>
              </a:rPr>
              <a:t> от 29 августа 2022 г. N 08-78032 «О рассмотрении обращения»</a:t>
            </a:r>
          </a:p>
          <a:p>
            <a:r>
              <a:rPr lang="ru-RU" dirty="0">
                <a:solidFill>
                  <a:srgbClr val="FF0000"/>
                </a:solidFill>
              </a:rPr>
              <a:t>Комментарий</a:t>
            </a:r>
            <a:r>
              <a:rPr lang="ru-RU" dirty="0">
                <a:solidFill>
                  <a:prstClr val="black"/>
                </a:solidFill>
              </a:rPr>
              <a:t>. Разъяснения об отнесении фотографии к биометрическим персональным данным.</a:t>
            </a:r>
          </a:p>
          <a:p>
            <a:pPr marL="342900" indent="-342900">
              <a:buFont typeface="+mj-lt"/>
              <a:buAutoNum type="arabicPeriod" startAt="23"/>
            </a:pPr>
            <a:endParaRPr lang="ru-RU" sz="2000" dirty="0">
              <a:solidFill>
                <a:prstClr val="black"/>
              </a:solidFill>
            </a:endParaRPr>
          </a:p>
        </p:txBody>
      </p:sp>
    </p:spTree>
    <p:extLst>
      <p:ext uri="{BB962C8B-B14F-4D97-AF65-F5344CB8AC3E}">
        <p14:creationId xmlns:p14="http://schemas.microsoft.com/office/powerpoint/2010/main" val="34864924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444352"/>
          </a:xfrm>
          <a:prstGeom prst="rect">
            <a:avLst/>
          </a:prstGeom>
        </p:spPr>
        <p:txBody>
          <a:bodyPr vert="horz" wrap="square" lIns="0" tIns="13335" rIns="0" bIns="0" rtlCol="0">
            <a:spAutoFit/>
          </a:bodyPr>
          <a:lstStyle/>
          <a:p>
            <a:pPr marL="0" indent="0" algn="ctr">
              <a:spcBef>
                <a:spcPts val="105"/>
              </a:spcBef>
              <a:buNone/>
            </a:pPr>
            <a:r>
              <a:rPr lang="ru-RU" sz="2800" b="1" dirty="0" smtClean="0">
                <a:solidFill>
                  <a:srgbClr val="0070C0"/>
                </a:solidFill>
              </a:rPr>
              <a:t>Перс. </a:t>
            </a:r>
            <a:r>
              <a:rPr lang="ru-RU" sz="2800" b="1" dirty="0">
                <a:solidFill>
                  <a:srgbClr val="0070C0"/>
                </a:solidFill>
              </a:rPr>
              <a:t>данные. Обеспечение </a:t>
            </a:r>
            <a:r>
              <a:rPr lang="ru-RU" sz="2800" b="1" dirty="0" smtClean="0">
                <a:solidFill>
                  <a:srgbClr val="0070C0"/>
                </a:solidFill>
              </a:rPr>
              <a:t>безопасности</a:t>
            </a:r>
            <a:endParaRPr lang="ru-RU" sz="28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52</a:t>
            </a:fld>
            <a:endParaRPr dirty="0">
              <a:solidFill>
                <a:prstClr val="black"/>
              </a:solidFill>
            </a:endParaRPr>
          </a:p>
        </p:txBody>
      </p:sp>
      <p:sp>
        <p:nvSpPr>
          <p:cNvPr id="7" name="Прямоугольник 6"/>
          <p:cNvSpPr/>
          <p:nvPr/>
        </p:nvSpPr>
        <p:spPr>
          <a:xfrm>
            <a:off x="406400" y="533401"/>
            <a:ext cx="5765800" cy="6247864"/>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smtClean="0">
                <a:solidFill>
                  <a:prstClr val="black"/>
                </a:solidFill>
              </a:rPr>
              <a:t>ПП РФ </a:t>
            </a:r>
            <a:r>
              <a:rPr lang="ru-RU" sz="2000" dirty="0">
                <a:solidFill>
                  <a:prstClr val="black"/>
                </a:solidFill>
              </a:rPr>
              <a:t>от 18.09.2012 N 940 «Об </a:t>
            </a:r>
            <a:r>
              <a:rPr lang="ru-RU" sz="2000" dirty="0" smtClean="0">
                <a:solidFill>
                  <a:prstClr val="black"/>
                </a:solidFill>
              </a:rPr>
              <a:t>утв. Правил </a:t>
            </a:r>
            <a:r>
              <a:rPr lang="ru-RU" sz="2000" dirty="0">
                <a:solidFill>
                  <a:prstClr val="black"/>
                </a:solidFill>
              </a:rPr>
              <a:t>согласования проектов решений ассоциаций, союзов и иных объединений операторов об </a:t>
            </a:r>
            <a:r>
              <a:rPr lang="ru-RU" sz="2000" dirty="0" err="1" smtClean="0">
                <a:solidFill>
                  <a:prstClr val="black"/>
                </a:solidFill>
              </a:rPr>
              <a:t>опр-ии</a:t>
            </a:r>
            <a:r>
              <a:rPr lang="ru-RU" sz="2000" dirty="0" smtClean="0">
                <a:solidFill>
                  <a:prstClr val="black"/>
                </a:solidFill>
              </a:rPr>
              <a:t> доп. </a:t>
            </a:r>
            <a:r>
              <a:rPr lang="ru-RU" sz="2000" dirty="0">
                <a:solidFill>
                  <a:prstClr val="black"/>
                </a:solidFill>
              </a:rPr>
              <a:t>угроз безопасности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актуальных при обработке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эксплуатируемых при осуществлении определенных видов </a:t>
            </a:r>
            <a:r>
              <a:rPr lang="ru-RU" sz="2000" dirty="0" err="1" smtClean="0">
                <a:solidFill>
                  <a:prstClr val="black"/>
                </a:solidFill>
              </a:rPr>
              <a:t>деят-ти</a:t>
            </a:r>
            <a:r>
              <a:rPr lang="ru-RU" sz="2000" dirty="0" smtClean="0">
                <a:solidFill>
                  <a:prstClr val="black"/>
                </a:solidFill>
              </a:rPr>
              <a:t> </a:t>
            </a:r>
            <a:r>
              <a:rPr lang="ru-RU" sz="2000" dirty="0">
                <a:solidFill>
                  <a:prstClr val="black"/>
                </a:solidFill>
              </a:rPr>
              <a:t>членами таких </a:t>
            </a:r>
            <a:r>
              <a:rPr lang="ru-RU" sz="2000" dirty="0" smtClean="0">
                <a:solidFill>
                  <a:prstClr val="black"/>
                </a:solidFill>
              </a:rPr>
              <a:t>ассоциаций…, </a:t>
            </a:r>
            <a:r>
              <a:rPr lang="ru-RU" sz="2000" dirty="0">
                <a:solidFill>
                  <a:prstClr val="black"/>
                </a:solidFill>
              </a:rPr>
              <a:t>с </a:t>
            </a:r>
            <a:r>
              <a:rPr lang="ru-RU" sz="2000" dirty="0" smtClean="0">
                <a:solidFill>
                  <a:prstClr val="black"/>
                </a:solidFill>
              </a:rPr>
              <a:t>ФСБ РФ и ФСТЭК»</a:t>
            </a:r>
            <a:endParaRPr lang="ru-RU" sz="2000" dirty="0">
              <a:solidFill>
                <a:prstClr val="black"/>
              </a:solidFill>
            </a:endParaRPr>
          </a:p>
          <a:p>
            <a:pPr marL="342900" indent="-342900">
              <a:buFont typeface="+mj-lt"/>
              <a:buAutoNum type="arabicPeriod"/>
            </a:pPr>
            <a:r>
              <a:rPr lang="ru-RU" sz="2000" dirty="0" smtClean="0">
                <a:solidFill>
                  <a:prstClr val="black"/>
                </a:solidFill>
              </a:rPr>
              <a:t>ПП РФ </a:t>
            </a:r>
            <a:r>
              <a:rPr lang="ru-RU" sz="2000" dirty="0">
                <a:solidFill>
                  <a:prstClr val="black"/>
                </a:solidFill>
              </a:rPr>
              <a:t>от 21.03.2012 N 211 «Об </a:t>
            </a:r>
            <a:r>
              <a:rPr lang="ru-RU" sz="2000" dirty="0" smtClean="0">
                <a:solidFill>
                  <a:prstClr val="black"/>
                </a:solidFill>
              </a:rPr>
              <a:t>утв. перечня </a:t>
            </a:r>
            <a:r>
              <a:rPr lang="ru-RU" sz="2000" dirty="0">
                <a:solidFill>
                  <a:prstClr val="black"/>
                </a:solidFill>
              </a:rPr>
              <a:t>мер, направленных на обеспечение выполнения обязанностей, предусмотренных </a:t>
            </a:r>
            <a:r>
              <a:rPr lang="ru-RU" sz="2000" dirty="0" smtClean="0">
                <a:solidFill>
                  <a:prstClr val="black"/>
                </a:solidFill>
              </a:rPr>
              <a:t>ФЗ „О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и принятыми в соответствии с ним нормативными правовыми актами, операторами, являющимися </a:t>
            </a:r>
            <a:r>
              <a:rPr lang="ru-RU" sz="2000" dirty="0" smtClean="0">
                <a:solidFill>
                  <a:prstClr val="black"/>
                </a:solidFill>
              </a:rPr>
              <a:t>гос. или </a:t>
            </a:r>
            <a:r>
              <a:rPr lang="ru-RU" sz="2000" dirty="0" err="1" smtClean="0">
                <a:solidFill>
                  <a:prstClr val="black"/>
                </a:solidFill>
              </a:rPr>
              <a:t>мун</a:t>
            </a:r>
            <a:r>
              <a:rPr lang="ru-RU" sz="2000" dirty="0" smtClean="0">
                <a:solidFill>
                  <a:prstClr val="black"/>
                </a:solidFill>
              </a:rPr>
              <a:t>. органами»</a:t>
            </a:r>
            <a:endParaRPr lang="ru-RU" sz="2000" dirty="0">
              <a:solidFill>
                <a:prstClr val="black"/>
              </a:solidFill>
            </a:endParaRPr>
          </a:p>
          <a:p>
            <a:pPr marL="342900" indent="-342900">
              <a:buFont typeface="+mj-lt"/>
              <a:buAutoNum type="arabicPeriod"/>
            </a:pPr>
            <a:r>
              <a:rPr lang="ru-RU" sz="2000" dirty="0" smtClean="0">
                <a:solidFill>
                  <a:prstClr val="black"/>
                </a:solidFill>
              </a:rPr>
              <a:t>ПП РФ </a:t>
            </a:r>
            <a:r>
              <a:rPr lang="ru-RU" sz="2000" dirty="0">
                <a:solidFill>
                  <a:prstClr val="black"/>
                </a:solidFill>
              </a:rPr>
              <a:t>от 01.11.2012 N 1119 «Об </a:t>
            </a:r>
            <a:r>
              <a:rPr lang="ru-RU" sz="2000" dirty="0" smtClean="0">
                <a:solidFill>
                  <a:prstClr val="black"/>
                </a:solidFill>
              </a:rPr>
              <a:t>утв. требований </a:t>
            </a:r>
            <a:r>
              <a:rPr lang="ru-RU" sz="2000" dirty="0">
                <a:solidFill>
                  <a:prstClr val="black"/>
                </a:solidFill>
              </a:rPr>
              <a:t>к защите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при их обработке в </a:t>
            </a:r>
            <a:r>
              <a:rPr lang="ru-RU" sz="2000" dirty="0" smtClean="0">
                <a:solidFill>
                  <a:prstClr val="black"/>
                </a:solidFill>
              </a:rPr>
              <a:t>ИС </a:t>
            </a:r>
            <a:r>
              <a:rPr lang="ru-RU" sz="2000" dirty="0" err="1" smtClean="0">
                <a:solidFill>
                  <a:prstClr val="black"/>
                </a:solidFill>
              </a:rPr>
              <a:t>ПДн</a:t>
            </a:r>
            <a:r>
              <a:rPr lang="ru-RU" sz="2000" dirty="0" smtClean="0">
                <a:solidFill>
                  <a:prstClr val="black"/>
                </a:solidFill>
              </a:rPr>
              <a:t> »</a:t>
            </a:r>
            <a:endParaRPr lang="ru-RU" sz="2000" dirty="0">
              <a:solidFill>
                <a:prstClr val="black"/>
              </a:solidFill>
            </a:endParaRPr>
          </a:p>
        </p:txBody>
      </p:sp>
      <p:sp>
        <p:nvSpPr>
          <p:cNvPr id="8" name="Прямоугольник 7"/>
          <p:cNvSpPr/>
          <p:nvPr/>
        </p:nvSpPr>
        <p:spPr>
          <a:xfrm>
            <a:off x="6350000" y="533401"/>
            <a:ext cx="5765800" cy="5816977"/>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05.09.2013 N 996 «Об </a:t>
            </a:r>
            <a:r>
              <a:rPr lang="ru-RU" sz="2000" dirty="0" smtClean="0">
                <a:solidFill>
                  <a:prstClr val="black"/>
                </a:solidFill>
              </a:rPr>
              <a:t>утв. требований </a:t>
            </a:r>
            <a:r>
              <a:rPr lang="ru-RU" sz="2000" dirty="0">
                <a:solidFill>
                  <a:prstClr val="black"/>
                </a:solidFill>
              </a:rPr>
              <a:t>и методов по обезличиванию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(вместе с «</a:t>
            </a:r>
            <a:r>
              <a:rPr lang="ru-RU" sz="2000" dirty="0" smtClean="0">
                <a:solidFill>
                  <a:prstClr val="black"/>
                </a:solidFill>
              </a:rPr>
              <a:t>Требованиями…») (МЮ 10.09.2013 </a:t>
            </a:r>
            <a:r>
              <a:rPr lang="ru-RU" sz="2000" dirty="0">
                <a:solidFill>
                  <a:prstClr val="black"/>
                </a:solidFill>
              </a:rPr>
              <a:t>N 29935</a:t>
            </a:r>
            <a:r>
              <a:rPr lang="ru-RU" sz="2000" dirty="0" smtClean="0">
                <a:solidFill>
                  <a:prstClr val="black"/>
                </a:solidFill>
              </a:rPr>
              <a:t>)</a:t>
            </a:r>
            <a:endParaRPr lang="ru-RU" sz="2000" dirty="0">
              <a:solidFill>
                <a:prstClr val="black"/>
              </a:solidFill>
            </a:endParaRPr>
          </a:p>
          <a:p>
            <a:pPr marL="342900" indent="-342900">
              <a:buFont typeface="+mj-lt"/>
              <a:buAutoNum type="arabicPeriod" startAt="4"/>
            </a:pPr>
            <a:r>
              <a:rPr lang="ru-RU" sz="2000" dirty="0">
                <a:solidFill>
                  <a:prstClr val="black"/>
                </a:solidFill>
              </a:rPr>
              <a:t>«</a:t>
            </a:r>
            <a:r>
              <a:rPr lang="ru-RU" sz="2000" dirty="0" smtClean="0">
                <a:solidFill>
                  <a:prstClr val="black"/>
                </a:solidFill>
              </a:rPr>
              <a:t>Метод. рекомендации </a:t>
            </a:r>
            <a:r>
              <a:rPr lang="ru-RU" sz="2000" dirty="0">
                <a:solidFill>
                  <a:prstClr val="black"/>
                </a:solidFill>
              </a:rPr>
              <a:t>по применению </a:t>
            </a:r>
            <a:r>
              <a:rPr lang="ru-RU" sz="2000" dirty="0" smtClean="0">
                <a:solidFill>
                  <a:prstClr val="black"/>
                </a:solidFill>
              </a:rPr>
              <a:t>пр. </a:t>
            </a:r>
            <a:r>
              <a:rPr lang="ru-RU" sz="2000" dirty="0" err="1" smtClean="0">
                <a:solidFill>
                  <a:prstClr val="black"/>
                </a:solidFill>
              </a:rPr>
              <a:t>Роскомнадзора</a:t>
            </a:r>
            <a:r>
              <a:rPr lang="ru-RU" sz="2000" dirty="0" smtClean="0">
                <a:solidFill>
                  <a:prstClr val="black"/>
                </a:solidFill>
              </a:rPr>
              <a:t> </a:t>
            </a:r>
            <a:r>
              <a:rPr lang="ru-RU" sz="2000" dirty="0">
                <a:solidFill>
                  <a:prstClr val="black"/>
                </a:solidFill>
              </a:rPr>
              <a:t>от </a:t>
            </a:r>
            <a:r>
              <a:rPr lang="ru-RU" sz="2000" dirty="0" smtClean="0">
                <a:solidFill>
                  <a:prstClr val="black"/>
                </a:solidFill>
              </a:rPr>
              <a:t>5.09.2013 </a:t>
            </a:r>
            <a:r>
              <a:rPr lang="ru-RU" sz="2000" dirty="0">
                <a:solidFill>
                  <a:prstClr val="black"/>
                </a:solidFill>
              </a:rPr>
              <a:t>N 996 „Об утверждении требований и методов по обезличиванию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(утв. </a:t>
            </a:r>
            <a:r>
              <a:rPr lang="ru-RU" sz="2000" dirty="0" err="1">
                <a:solidFill>
                  <a:prstClr val="black"/>
                </a:solidFill>
              </a:rPr>
              <a:t>Роскомнадзором</a:t>
            </a:r>
            <a:r>
              <a:rPr lang="ru-RU" sz="2000" dirty="0">
                <a:solidFill>
                  <a:prstClr val="black"/>
                </a:solidFill>
              </a:rPr>
              <a:t> 13.12.2013</a:t>
            </a:r>
            <a:r>
              <a:rPr lang="ru-RU" sz="2000" dirty="0" smtClean="0">
                <a:solidFill>
                  <a:prstClr val="black"/>
                </a:solidFill>
              </a:rPr>
              <a:t>)</a:t>
            </a:r>
            <a:endParaRPr lang="ru-RU" sz="2000" dirty="0">
              <a:solidFill>
                <a:prstClr val="black"/>
              </a:solidFill>
            </a:endParaRPr>
          </a:p>
          <a:p>
            <a:pPr marL="342900" indent="-342900">
              <a:buFont typeface="+mj-lt"/>
              <a:buAutoNum type="arabicPeriod" startAt="4"/>
            </a:pPr>
            <a:r>
              <a:rPr lang="ru-RU" sz="2000" dirty="0" smtClean="0">
                <a:solidFill>
                  <a:prstClr val="black"/>
                </a:solidFill>
              </a:rPr>
              <a:t>Пр. </a:t>
            </a:r>
            <a:r>
              <a:rPr lang="ru-RU" sz="2000" dirty="0">
                <a:solidFill>
                  <a:prstClr val="black"/>
                </a:solidFill>
              </a:rPr>
              <a:t>ФСТЭК </a:t>
            </a:r>
            <a:r>
              <a:rPr lang="ru-RU" sz="2000" dirty="0" smtClean="0">
                <a:solidFill>
                  <a:prstClr val="black"/>
                </a:solidFill>
              </a:rPr>
              <a:t>от </a:t>
            </a:r>
            <a:r>
              <a:rPr lang="ru-RU" sz="2000" dirty="0">
                <a:solidFill>
                  <a:prstClr val="black"/>
                </a:solidFill>
              </a:rPr>
              <a:t>18.02.2013 N 21 „Об утверждении Состава и содержания </a:t>
            </a:r>
            <a:r>
              <a:rPr lang="ru-RU" sz="2000" dirty="0" smtClean="0">
                <a:solidFill>
                  <a:prstClr val="black"/>
                </a:solidFill>
              </a:rPr>
              <a:t>орг. и </a:t>
            </a:r>
            <a:r>
              <a:rPr lang="ru-RU" sz="2000" dirty="0" err="1" smtClean="0">
                <a:solidFill>
                  <a:prstClr val="black"/>
                </a:solidFill>
              </a:rPr>
              <a:t>техн</a:t>
            </a:r>
            <a:r>
              <a:rPr lang="ru-RU" sz="2000" dirty="0" smtClean="0">
                <a:solidFill>
                  <a:prstClr val="black"/>
                </a:solidFill>
              </a:rPr>
              <a:t>. мер </a:t>
            </a:r>
            <a:r>
              <a:rPr lang="ru-RU" sz="2000" dirty="0">
                <a:solidFill>
                  <a:prstClr val="black"/>
                </a:solidFill>
              </a:rPr>
              <a:t>по обеспечению безопасности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при их обработке в </a:t>
            </a:r>
            <a:r>
              <a:rPr lang="ru-RU" sz="2000" dirty="0" smtClean="0">
                <a:solidFill>
                  <a:prstClr val="black"/>
                </a:solidFill>
              </a:rPr>
              <a:t>ИС </a:t>
            </a:r>
            <a:r>
              <a:rPr lang="ru-RU" sz="2000" dirty="0" err="1" smtClean="0">
                <a:solidFill>
                  <a:prstClr val="black"/>
                </a:solidFill>
              </a:rPr>
              <a:t>ПДн</a:t>
            </a:r>
            <a:r>
              <a:rPr lang="ru-RU" sz="2000" dirty="0" smtClean="0">
                <a:solidFill>
                  <a:prstClr val="black"/>
                </a:solidFill>
              </a:rPr>
              <a:t> “ (МЮ 14.05.2013 </a:t>
            </a:r>
            <a:r>
              <a:rPr lang="ru-RU" sz="2000" dirty="0">
                <a:solidFill>
                  <a:prstClr val="black"/>
                </a:solidFill>
              </a:rPr>
              <a:t>N 28375)</a:t>
            </a:r>
          </a:p>
          <a:p>
            <a:r>
              <a:rPr lang="ru-RU" dirty="0">
                <a:solidFill>
                  <a:srgbClr val="FF0000"/>
                </a:solidFill>
              </a:rPr>
              <a:t>Комментарий</a:t>
            </a:r>
            <a:r>
              <a:rPr lang="ru-RU" dirty="0" smtClean="0">
                <a:solidFill>
                  <a:prstClr val="black"/>
                </a:solidFill>
              </a:rPr>
              <a:t>. Защита </a:t>
            </a:r>
            <a:r>
              <a:rPr lang="ru-RU" dirty="0" err="1" smtClean="0">
                <a:solidFill>
                  <a:prstClr val="black"/>
                </a:solidFill>
              </a:rPr>
              <a:t>ПДн</a:t>
            </a:r>
            <a:r>
              <a:rPr lang="ru-RU" dirty="0" smtClean="0">
                <a:solidFill>
                  <a:prstClr val="black"/>
                </a:solidFill>
              </a:rPr>
              <a:t>  </a:t>
            </a:r>
            <a:r>
              <a:rPr lang="ru-RU" dirty="0">
                <a:solidFill>
                  <a:prstClr val="black"/>
                </a:solidFill>
              </a:rPr>
              <a:t>в государственных и муниципальных информационных системах осуществляется в соответствии с </a:t>
            </a:r>
            <a:r>
              <a:rPr lang="ru-RU" dirty="0" err="1" smtClean="0">
                <a:solidFill>
                  <a:prstClr val="black"/>
                </a:solidFill>
              </a:rPr>
              <a:t>Пр.ом</a:t>
            </a:r>
            <a:r>
              <a:rPr lang="ru-RU" dirty="0" smtClean="0">
                <a:solidFill>
                  <a:prstClr val="black"/>
                </a:solidFill>
              </a:rPr>
              <a:t> </a:t>
            </a:r>
            <a:r>
              <a:rPr lang="ru-RU" dirty="0">
                <a:solidFill>
                  <a:prstClr val="black"/>
                </a:solidFill>
              </a:rPr>
              <a:t>ФСТЭК России от 11.02.2013 N 17</a:t>
            </a:r>
            <a:r>
              <a:rPr lang="ru-RU" dirty="0" smtClean="0">
                <a:solidFill>
                  <a:prstClr val="black"/>
                </a:solidFill>
              </a:rPr>
              <a:t>.</a:t>
            </a:r>
            <a:endParaRPr lang="ru-RU" dirty="0">
              <a:solidFill>
                <a:prstClr val="black"/>
              </a:solidFill>
            </a:endParaRPr>
          </a:p>
        </p:txBody>
      </p:sp>
    </p:spTree>
    <p:extLst>
      <p:ext uri="{BB962C8B-B14F-4D97-AF65-F5344CB8AC3E}">
        <p14:creationId xmlns:p14="http://schemas.microsoft.com/office/powerpoint/2010/main" val="22610505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53</a:t>
            </a:fld>
            <a:endParaRPr dirty="0">
              <a:solidFill>
                <a:prstClr val="black"/>
              </a:solidFill>
            </a:endParaRPr>
          </a:p>
        </p:txBody>
      </p:sp>
      <p:sp>
        <p:nvSpPr>
          <p:cNvPr id="8" name="Прямоугольник 7"/>
          <p:cNvSpPr/>
          <p:nvPr/>
        </p:nvSpPr>
        <p:spPr>
          <a:xfrm>
            <a:off x="355600" y="453879"/>
            <a:ext cx="5765800" cy="5632311"/>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7"/>
            </a:pPr>
            <a:r>
              <a:rPr lang="ru-RU" sz="2000" dirty="0" smtClean="0">
                <a:solidFill>
                  <a:prstClr val="black"/>
                </a:solidFill>
              </a:rPr>
              <a:t>Пр. </a:t>
            </a:r>
            <a:r>
              <a:rPr lang="ru-RU" sz="2000" dirty="0">
                <a:solidFill>
                  <a:prstClr val="black"/>
                </a:solidFill>
              </a:rPr>
              <a:t>ФСБ России от 10.07.2014 N 378 „Об </a:t>
            </a:r>
            <a:r>
              <a:rPr lang="ru-RU" sz="2000" dirty="0" smtClean="0">
                <a:solidFill>
                  <a:prstClr val="black"/>
                </a:solidFill>
              </a:rPr>
              <a:t>утв. Состава </a:t>
            </a:r>
            <a:r>
              <a:rPr lang="ru-RU" sz="2000" dirty="0">
                <a:solidFill>
                  <a:prstClr val="black"/>
                </a:solidFill>
              </a:rPr>
              <a:t>и содержания </a:t>
            </a:r>
            <a:r>
              <a:rPr lang="ru-RU" sz="2000" dirty="0" smtClean="0">
                <a:solidFill>
                  <a:prstClr val="black"/>
                </a:solidFill>
              </a:rPr>
              <a:t>орг. и </a:t>
            </a:r>
            <a:r>
              <a:rPr lang="ru-RU" sz="2000" dirty="0" err="1" smtClean="0">
                <a:solidFill>
                  <a:prstClr val="black"/>
                </a:solidFill>
              </a:rPr>
              <a:t>техн</a:t>
            </a:r>
            <a:r>
              <a:rPr lang="ru-RU" sz="2000" dirty="0" smtClean="0">
                <a:solidFill>
                  <a:prstClr val="black"/>
                </a:solidFill>
              </a:rPr>
              <a:t>. мер </a:t>
            </a:r>
            <a:r>
              <a:rPr lang="ru-RU" sz="2000" dirty="0">
                <a:solidFill>
                  <a:prstClr val="black"/>
                </a:solidFill>
              </a:rPr>
              <a:t>по обеспечению безопасности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при их обработке в </a:t>
            </a:r>
            <a:r>
              <a:rPr lang="ru-RU" sz="2000" dirty="0" smtClean="0">
                <a:solidFill>
                  <a:prstClr val="black"/>
                </a:solidFill>
              </a:rPr>
              <a:t>ИС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с использованием средств </a:t>
            </a:r>
            <a:r>
              <a:rPr lang="ru-RU" sz="2000" dirty="0" smtClean="0">
                <a:solidFill>
                  <a:prstClr val="black"/>
                </a:solidFill>
              </a:rPr>
              <a:t>крипт. ЗИ, </a:t>
            </a:r>
            <a:r>
              <a:rPr lang="ru-RU" sz="2000" dirty="0">
                <a:solidFill>
                  <a:prstClr val="black"/>
                </a:solidFill>
              </a:rPr>
              <a:t>необходимых для выполнения установленных </a:t>
            </a:r>
            <a:r>
              <a:rPr lang="ru-RU" sz="2000" dirty="0" smtClean="0">
                <a:solidFill>
                  <a:prstClr val="black"/>
                </a:solidFill>
              </a:rPr>
              <a:t>ПП требований </a:t>
            </a:r>
            <a:r>
              <a:rPr lang="ru-RU" sz="2000" dirty="0">
                <a:solidFill>
                  <a:prstClr val="black"/>
                </a:solidFill>
              </a:rPr>
              <a:t>к защите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для каждого из уровней защищенности“ </a:t>
            </a:r>
            <a:r>
              <a:rPr lang="ru-RU" sz="2000" dirty="0" smtClean="0">
                <a:solidFill>
                  <a:prstClr val="black"/>
                </a:solidFill>
              </a:rPr>
              <a:t>(МЮ 18.08.2014 </a:t>
            </a:r>
            <a:r>
              <a:rPr lang="ru-RU" sz="2000" dirty="0">
                <a:solidFill>
                  <a:prstClr val="black"/>
                </a:solidFill>
              </a:rPr>
              <a:t>N 33620</a:t>
            </a:r>
            <a:r>
              <a:rPr lang="ru-RU" sz="2000" dirty="0" smtClean="0">
                <a:solidFill>
                  <a:prstClr val="black"/>
                </a:solidFill>
              </a:rPr>
              <a:t>)</a:t>
            </a:r>
            <a:endParaRPr lang="ru-RU" sz="2000" dirty="0">
              <a:solidFill>
                <a:prstClr val="black"/>
              </a:solidFill>
            </a:endParaRPr>
          </a:p>
          <a:p>
            <a:pPr marL="342900" indent="-342900">
              <a:buFont typeface="+mj-lt"/>
              <a:buAutoNum type="arabicPeriod" startAt="7"/>
            </a:pPr>
            <a:r>
              <a:rPr lang="ru-RU" sz="2000" dirty="0" smtClean="0">
                <a:solidFill>
                  <a:prstClr val="black"/>
                </a:solidFill>
              </a:rPr>
              <a:t>Метод. рекомендации </a:t>
            </a:r>
            <a:r>
              <a:rPr lang="ru-RU" sz="2000" dirty="0">
                <a:solidFill>
                  <a:prstClr val="black"/>
                </a:solidFill>
              </a:rPr>
              <a:t>по разработке </a:t>
            </a:r>
            <a:r>
              <a:rPr lang="ru-RU" sz="2000" dirty="0" smtClean="0">
                <a:solidFill>
                  <a:prstClr val="black"/>
                </a:solidFill>
              </a:rPr>
              <a:t>норм. правовых </a:t>
            </a:r>
            <a:r>
              <a:rPr lang="ru-RU" sz="2000" dirty="0">
                <a:solidFill>
                  <a:prstClr val="black"/>
                </a:solidFill>
              </a:rPr>
              <a:t>актов, определяющих угрозы </a:t>
            </a:r>
            <a:r>
              <a:rPr lang="ru-RU" sz="2000" dirty="0" smtClean="0">
                <a:solidFill>
                  <a:prstClr val="black"/>
                </a:solidFill>
              </a:rPr>
              <a:t>без-</a:t>
            </a:r>
            <a:r>
              <a:rPr lang="ru-RU" sz="2000" dirty="0" err="1" smtClean="0">
                <a:solidFill>
                  <a:prstClr val="black"/>
                </a:solidFill>
              </a:rPr>
              <a:t>ти</a:t>
            </a:r>
            <a:r>
              <a:rPr lang="ru-RU" sz="2000" dirty="0" smtClean="0">
                <a:solidFill>
                  <a:prstClr val="black"/>
                </a:solidFill>
              </a:rPr>
              <a:t>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актуальные при обработке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ИС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эксплуатируемых при осуществлении </a:t>
            </a:r>
            <a:r>
              <a:rPr lang="ru-RU" sz="2000" dirty="0" smtClean="0">
                <a:solidFill>
                  <a:prstClr val="black"/>
                </a:solidFill>
              </a:rPr>
              <a:t>соотв. </a:t>
            </a:r>
            <a:r>
              <a:rPr lang="ru-RU" sz="2000" dirty="0">
                <a:solidFill>
                  <a:prstClr val="black"/>
                </a:solidFill>
              </a:rPr>
              <a:t>видов деятельности» (утв. ФСБ России 31.03.2015 N </a:t>
            </a:r>
            <a:r>
              <a:rPr lang="ru-RU" sz="2000" dirty="0" smtClean="0">
                <a:solidFill>
                  <a:prstClr val="black"/>
                </a:solidFill>
              </a:rPr>
              <a:t>149/7/2/6-432</a:t>
            </a:r>
            <a:endParaRPr lang="ru-RU" sz="2000" dirty="0">
              <a:solidFill>
                <a:prstClr val="black"/>
              </a:solidFill>
            </a:endParaRPr>
          </a:p>
          <a:p>
            <a:pPr marL="342900" indent="-342900">
              <a:buFont typeface="+mj-lt"/>
              <a:buAutoNum type="arabicPeriod" startAt="7"/>
            </a:pPr>
            <a:r>
              <a:rPr lang="ru-RU" sz="2000" dirty="0" smtClean="0">
                <a:solidFill>
                  <a:prstClr val="black"/>
                </a:solidFill>
              </a:rPr>
              <a:t>ИНФ. СООБЩЕНИЕ </a:t>
            </a:r>
            <a:r>
              <a:rPr lang="ru-RU" sz="2000" dirty="0">
                <a:solidFill>
                  <a:prstClr val="black"/>
                </a:solidFill>
              </a:rPr>
              <a:t>ФСБ </a:t>
            </a:r>
            <a:r>
              <a:rPr lang="ru-RU" sz="2000" dirty="0" smtClean="0">
                <a:solidFill>
                  <a:prstClr val="black"/>
                </a:solidFill>
              </a:rPr>
              <a:t>РФ от </a:t>
            </a:r>
            <a:r>
              <a:rPr lang="ru-RU" sz="2000" dirty="0">
                <a:solidFill>
                  <a:prstClr val="black"/>
                </a:solidFill>
              </a:rPr>
              <a:t>15.06.2017 «О </a:t>
            </a:r>
            <a:r>
              <a:rPr lang="ru-RU" sz="2000" dirty="0" err="1" smtClean="0">
                <a:solidFill>
                  <a:prstClr val="black"/>
                </a:solidFill>
              </a:rPr>
              <a:t>неукосн</a:t>
            </a:r>
            <a:r>
              <a:rPr lang="ru-RU" sz="2000" dirty="0" smtClean="0">
                <a:solidFill>
                  <a:prstClr val="black"/>
                </a:solidFill>
              </a:rPr>
              <a:t>. соблюдении </a:t>
            </a:r>
            <a:r>
              <a:rPr lang="ru-RU" sz="2000" dirty="0">
                <a:solidFill>
                  <a:prstClr val="black"/>
                </a:solidFill>
              </a:rPr>
              <a:t>операторами </a:t>
            </a:r>
            <a:r>
              <a:rPr lang="ru-RU" sz="2000" dirty="0" err="1" smtClean="0">
                <a:solidFill>
                  <a:prstClr val="black"/>
                </a:solidFill>
              </a:rPr>
              <a:t>ПДн</a:t>
            </a:r>
            <a:r>
              <a:rPr lang="ru-RU" sz="2000" dirty="0" smtClean="0">
                <a:solidFill>
                  <a:prstClr val="black"/>
                </a:solidFill>
              </a:rPr>
              <a:t>  треб-</a:t>
            </a:r>
            <a:r>
              <a:rPr lang="ru-RU" sz="2000" dirty="0" err="1" smtClean="0">
                <a:solidFill>
                  <a:prstClr val="black"/>
                </a:solidFill>
              </a:rPr>
              <a:t>ий</a:t>
            </a:r>
            <a:r>
              <a:rPr lang="ru-RU" sz="2000" dirty="0" smtClean="0">
                <a:solidFill>
                  <a:prstClr val="black"/>
                </a:solidFill>
              </a:rPr>
              <a:t> </a:t>
            </a:r>
            <a:r>
              <a:rPr lang="ru-RU" sz="2000" dirty="0">
                <a:solidFill>
                  <a:prstClr val="black"/>
                </a:solidFill>
              </a:rPr>
              <a:t>формуляров на СКЗИ</a:t>
            </a:r>
            <a:r>
              <a:rPr lang="ru-RU" sz="2000" dirty="0" smtClean="0">
                <a:solidFill>
                  <a:prstClr val="black"/>
                </a:solidFill>
              </a:rPr>
              <a:t>»</a:t>
            </a:r>
            <a:endParaRPr lang="ru-RU" sz="2000" dirty="0">
              <a:solidFill>
                <a:prstClr val="black"/>
              </a:solidFill>
            </a:endParaRPr>
          </a:p>
        </p:txBody>
      </p:sp>
      <p:sp>
        <p:nvSpPr>
          <p:cNvPr id="9" name="object 2"/>
          <p:cNvSpPr txBox="1">
            <a:spLocks/>
          </p:cNvSpPr>
          <p:nvPr/>
        </p:nvSpPr>
        <p:spPr>
          <a:xfrm>
            <a:off x="-267972" y="9525"/>
            <a:ext cx="12192000" cy="444352"/>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smtClean="0">
                <a:solidFill>
                  <a:srgbClr val="0070C0"/>
                </a:solidFill>
              </a:rPr>
              <a:t>Перс. данные. Обеспечение безопасности…</a:t>
            </a:r>
            <a:endParaRPr lang="ru-RU" sz="2800" b="1" kern="0" dirty="0">
              <a:solidFill>
                <a:srgbClr val="0070C0"/>
              </a:solidFill>
            </a:endParaRPr>
          </a:p>
        </p:txBody>
      </p:sp>
      <p:sp>
        <p:nvSpPr>
          <p:cNvPr id="10" name="Прямоугольник 9"/>
          <p:cNvSpPr/>
          <p:nvPr/>
        </p:nvSpPr>
        <p:spPr>
          <a:xfrm>
            <a:off x="6388100" y="453878"/>
            <a:ext cx="5535928" cy="5016758"/>
          </a:xfrm>
          <a:prstGeom prst="rect">
            <a:avLst/>
          </a:prstGeom>
          <a:solidFill>
            <a:schemeClr val="bg2">
              <a:lumMod val="9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0"/>
            </a:pPr>
            <a:r>
              <a:rPr lang="ru-RU" sz="2000" dirty="0" smtClean="0">
                <a:solidFill>
                  <a:prstClr val="black"/>
                </a:solidFill>
              </a:rPr>
              <a:t>ИНФ. СООБЩЕНИЕ </a:t>
            </a:r>
            <a:r>
              <a:rPr lang="ru-RU" sz="2000" dirty="0">
                <a:solidFill>
                  <a:prstClr val="black"/>
                </a:solidFill>
              </a:rPr>
              <a:t>ФСБ России от 21.06.2016 «О нормативно-методических документах, действующих в области обеспечения безопасности </a:t>
            </a:r>
            <a:r>
              <a:rPr lang="ru-RU" sz="2000" dirty="0" err="1" smtClean="0">
                <a:solidFill>
                  <a:prstClr val="black"/>
                </a:solidFill>
              </a:rPr>
              <a:t>ПДн</a:t>
            </a:r>
            <a:r>
              <a:rPr lang="ru-RU" sz="2000" dirty="0" smtClean="0">
                <a:solidFill>
                  <a:prstClr val="black"/>
                </a:solidFill>
              </a:rPr>
              <a:t>»</a:t>
            </a:r>
            <a:endParaRPr lang="ru-RU" sz="2000" dirty="0">
              <a:solidFill>
                <a:prstClr val="black"/>
              </a:solidFill>
            </a:endParaRPr>
          </a:p>
          <a:p>
            <a:pPr marL="342900" indent="-342900">
              <a:buFont typeface="+mj-lt"/>
              <a:buAutoNum type="arabicPeriod" startAt="10"/>
            </a:pPr>
            <a:r>
              <a:rPr lang="ru-RU" sz="2000" dirty="0" smtClean="0">
                <a:solidFill>
                  <a:prstClr val="black"/>
                </a:solidFill>
              </a:rPr>
              <a:t>ИНФ. СООБЩЕНИЕ </a:t>
            </a:r>
            <a:r>
              <a:rPr lang="ru-RU" sz="2000" dirty="0">
                <a:solidFill>
                  <a:prstClr val="black"/>
                </a:solidFill>
              </a:rPr>
              <a:t>ФСТЭК России от 15.07.2013 N 240/22/2637 «По вопросам </a:t>
            </a:r>
            <a:r>
              <a:rPr lang="ru-RU" sz="2000" dirty="0" smtClean="0">
                <a:solidFill>
                  <a:prstClr val="black"/>
                </a:solidFill>
              </a:rPr>
              <a:t>ЗИ и </a:t>
            </a:r>
            <a:r>
              <a:rPr lang="ru-RU" sz="2000" dirty="0">
                <a:solidFill>
                  <a:prstClr val="black"/>
                </a:solidFill>
              </a:rPr>
              <a:t>обеспечения безопасности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при их обработке в </a:t>
            </a:r>
            <a:r>
              <a:rPr lang="ru-RU" sz="2000" dirty="0" smtClean="0">
                <a:solidFill>
                  <a:prstClr val="black"/>
                </a:solidFill>
              </a:rPr>
              <a:t>ИС в </a:t>
            </a:r>
            <a:r>
              <a:rPr lang="ru-RU" sz="2000" dirty="0">
                <a:solidFill>
                  <a:prstClr val="black"/>
                </a:solidFill>
              </a:rPr>
              <a:t>связи с изданием </a:t>
            </a:r>
            <a:r>
              <a:rPr lang="ru-RU" sz="2000" dirty="0" err="1" smtClean="0">
                <a:solidFill>
                  <a:prstClr val="black"/>
                </a:solidFill>
              </a:rPr>
              <a:t>Пр.а</a:t>
            </a:r>
            <a:r>
              <a:rPr lang="ru-RU" sz="2000" dirty="0" smtClean="0">
                <a:solidFill>
                  <a:prstClr val="black"/>
                </a:solidFill>
              </a:rPr>
              <a:t> </a:t>
            </a:r>
            <a:r>
              <a:rPr lang="ru-RU" sz="2000" dirty="0">
                <a:solidFill>
                  <a:prstClr val="black"/>
                </a:solidFill>
              </a:rPr>
              <a:t>ФСТЭК России от </a:t>
            </a:r>
            <a:r>
              <a:rPr lang="ru-RU" sz="2000" dirty="0" smtClean="0">
                <a:solidFill>
                  <a:prstClr val="black"/>
                </a:solidFill>
              </a:rPr>
              <a:t>11.02.2013 </a:t>
            </a:r>
            <a:r>
              <a:rPr lang="ru-RU" sz="2000" dirty="0">
                <a:solidFill>
                  <a:prstClr val="black"/>
                </a:solidFill>
              </a:rPr>
              <a:t>N 17 „Об </a:t>
            </a:r>
            <a:r>
              <a:rPr lang="ru-RU" sz="2000" dirty="0" smtClean="0">
                <a:solidFill>
                  <a:prstClr val="black"/>
                </a:solidFill>
              </a:rPr>
              <a:t>утв. Требований </a:t>
            </a:r>
            <a:r>
              <a:rPr lang="ru-RU" sz="2000" dirty="0">
                <a:solidFill>
                  <a:prstClr val="black"/>
                </a:solidFill>
              </a:rPr>
              <a:t>о </a:t>
            </a:r>
            <a:r>
              <a:rPr lang="ru-RU" sz="2000" dirty="0" smtClean="0">
                <a:solidFill>
                  <a:prstClr val="black"/>
                </a:solidFill>
              </a:rPr>
              <a:t>ЗИ, </a:t>
            </a:r>
            <a:r>
              <a:rPr lang="ru-RU" sz="2000" dirty="0">
                <a:solidFill>
                  <a:prstClr val="black"/>
                </a:solidFill>
              </a:rPr>
              <a:t>не составляющей </a:t>
            </a:r>
            <a:r>
              <a:rPr lang="ru-RU" sz="2000" dirty="0" smtClean="0">
                <a:solidFill>
                  <a:prstClr val="black"/>
                </a:solidFill>
              </a:rPr>
              <a:t>ГТ, </a:t>
            </a:r>
            <a:r>
              <a:rPr lang="ru-RU" sz="2000" dirty="0">
                <a:solidFill>
                  <a:prstClr val="black"/>
                </a:solidFill>
              </a:rPr>
              <a:t>содержащейся в </a:t>
            </a:r>
            <a:r>
              <a:rPr lang="ru-RU" sz="2000" dirty="0" smtClean="0">
                <a:solidFill>
                  <a:prstClr val="black"/>
                </a:solidFill>
              </a:rPr>
              <a:t>ГИС “ </a:t>
            </a:r>
            <a:r>
              <a:rPr lang="ru-RU" sz="2000" dirty="0">
                <a:solidFill>
                  <a:prstClr val="black"/>
                </a:solidFill>
              </a:rPr>
              <a:t>и </a:t>
            </a:r>
            <a:r>
              <a:rPr lang="ru-RU" sz="2000" dirty="0" err="1" smtClean="0">
                <a:solidFill>
                  <a:prstClr val="black"/>
                </a:solidFill>
              </a:rPr>
              <a:t>Пр.а</a:t>
            </a:r>
            <a:r>
              <a:rPr lang="ru-RU" sz="2000" dirty="0" smtClean="0">
                <a:solidFill>
                  <a:prstClr val="black"/>
                </a:solidFill>
              </a:rPr>
              <a:t> </a:t>
            </a:r>
            <a:r>
              <a:rPr lang="ru-RU" sz="2000" dirty="0">
                <a:solidFill>
                  <a:prstClr val="black"/>
                </a:solidFill>
              </a:rPr>
              <a:t>ФСТЭК России от </a:t>
            </a:r>
            <a:r>
              <a:rPr lang="ru-RU" sz="2000" dirty="0" smtClean="0">
                <a:solidFill>
                  <a:prstClr val="black"/>
                </a:solidFill>
              </a:rPr>
              <a:t>18.02.2013 N21</a:t>
            </a:r>
            <a:endParaRPr lang="ru-RU" sz="2000" dirty="0">
              <a:solidFill>
                <a:prstClr val="black"/>
              </a:solidFill>
            </a:endParaRPr>
          </a:p>
          <a:p>
            <a:pPr marL="342900" indent="-342900">
              <a:buFont typeface="+mj-lt"/>
              <a:buAutoNum type="arabicPeriod" startAt="10"/>
            </a:pPr>
            <a:r>
              <a:rPr lang="ru-RU" sz="2000" dirty="0">
                <a:solidFill>
                  <a:prstClr val="black"/>
                </a:solidFill>
              </a:rPr>
              <a:t>»Базовая модель угроз безопасности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при их обработке в </a:t>
            </a:r>
            <a:r>
              <a:rPr lang="ru-RU" sz="2000" dirty="0" err="1" smtClean="0">
                <a:solidFill>
                  <a:prstClr val="black"/>
                </a:solidFill>
              </a:rPr>
              <a:t>ИСПДн</a:t>
            </a:r>
            <a:r>
              <a:rPr lang="ru-RU" sz="2000" dirty="0" smtClean="0">
                <a:solidFill>
                  <a:prstClr val="black"/>
                </a:solidFill>
              </a:rPr>
              <a:t> " </a:t>
            </a:r>
            <a:r>
              <a:rPr lang="ru-RU" sz="2000" dirty="0">
                <a:solidFill>
                  <a:prstClr val="black"/>
                </a:solidFill>
              </a:rPr>
              <a:t>(</a:t>
            </a:r>
            <a:r>
              <a:rPr lang="ru-RU" sz="2000" dirty="0" smtClean="0">
                <a:solidFill>
                  <a:prstClr val="black"/>
                </a:solidFill>
              </a:rPr>
              <a:t>Выписка, 69 с.) </a:t>
            </a:r>
            <a:r>
              <a:rPr lang="ru-RU" sz="2000" dirty="0">
                <a:solidFill>
                  <a:prstClr val="black"/>
                </a:solidFill>
              </a:rPr>
              <a:t>(утв. ФСТЭК РФ 15.02.2008</a:t>
            </a:r>
            <a:r>
              <a:rPr lang="ru-RU" sz="2000" dirty="0" smtClean="0">
                <a:solidFill>
                  <a:prstClr val="black"/>
                </a:solidFill>
              </a:rPr>
              <a:t>)</a:t>
            </a:r>
            <a:endParaRPr lang="ru-RU" sz="2000" dirty="0">
              <a:solidFill>
                <a:prstClr val="black"/>
              </a:solidFill>
            </a:endParaRPr>
          </a:p>
          <a:p>
            <a:pPr marL="342900" indent="-342900">
              <a:buFont typeface="+mj-lt"/>
              <a:buAutoNum type="arabicPeriod" startAt="10"/>
            </a:pPr>
            <a:endParaRPr lang="ru-RU" sz="2000" dirty="0">
              <a:solidFill>
                <a:prstClr val="black"/>
              </a:solidFill>
            </a:endParaRPr>
          </a:p>
        </p:txBody>
      </p:sp>
    </p:spTree>
    <p:extLst>
      <p:ext uri="{BB962C8B-B14F-4D97-AF65-F5344CB8AC3E}">
        <p14:creationId xmlns:p14="http://schemas.microsoft.com/office/powerpoint/2010/main" val="5232444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54</a:t>
            </a:fld>
            <a:endParaRPr dirty="0">
              <a:solidFill>
                <a:prstClr val="black"/>
              </a:solidFill>
            </a:endParaRPr>
          </a:p>
        </p:txBody>
      </p:sp>
      <p:sp>
        <p:nvSpPr>
          <p:cNvPr id="8" name="Прямоугольник 7"/>
          <p:cNvSpPr/>
          <p:nvPr/>
        </p:nvSpPr>
        <p:spPr>
          <a:xfrm>
            <a:off x="355600" y="453879"/>
            <a:ext cx="5765800" cy="5847755"/>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solidFill>
                  <a:srgbClr val="FF0000"/>
                </a:solidFill>
              </a:rPr>
              <a:t>Комментарий</a:t>
            </a:r>
            <a:r>
              <a:rPr lang="ru-RU" dirty="0">
                <a:solidFill>
                  <a:prstClr val="black"/>
                </a:solidFill>
              </a:rPr>
              <a:t>. Законодательная основа блокировки нарушителей установлена в Федеральном законе от 27.07.2006 N 149-ФЗ.</a:t>
            </a:r>
          </a:p>
          <a:p>
            <a:pPr marL="342900" indent="-342900">
              <a:buFont typeface="+mj-lt"/>
              <a:buAutoNum type="arabicPeriod"/>
            </a:pPr>
            <a:r>
              <a:rPr lang="ru-RU" sz="2000" dirty="0" smtClean="0">
                <a:solidFill>
                  <a:prstClr val="black"/>
                </a:solidFill>
              </a:rPr>
              <a:t>ПП РФ </a:t>
            </a:r>
            <a:r>
              <a:rPr lang="ru-RU" sz="2000" dirty="0">
                <a:solidFill>
                  <a:prstClr val="black"/>
                </a:solidFill>
              </a:rPr>
              <a:t>от 19.08.2015 N 857 «Об </a:t>
            </a:r>
            <a:r>
              <a:rPr lang="ru-RU" sz="2000" dirty="0" smtClean="0">
                <a:solidFill>
                  <a:prstClr val="black"/>
                </a:solidFill>
              </a:rPr>
              <a:t>АИС „</a:t>
            </a:r>
            <a:r>
              <a:rPr lang="ru-RU" sz="2000" dirty="0">
                <a:solidFill>
                  <a:prstClr val="black"/>
                </a:solidFill>
              </a:rPr>
              <a:t>Реестр нарушителей прав субъектов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(вместе с „Правилами создания, формирования и </a:t>
            </a:r>
            <a:r>
              <a:rPr lang="ru-RU" sz="2000" dirty="0" smtClean="0">
                <a:solidFill>
                  <a:prstClr val="black"/>
                </a:solidFill>
              </a:rPr>
              <a:t>ведения…</a:t>
            </a:r>
            <a:r>
              <a:rPr lang="en-US" sz="2000" dirty="0" smtClean="0">
                <a:solidFill>
                  <a:prstClr val="black"/>
                </a:solidFill>
              </a:rPr>
              <a:t>”</a:t>
            </a:r>
            <a:endParaRPr lang="ru-RU" sz="2000" dirty="0">
              <a:solidFill>
                <a:prstClr val="black"/>
              </a:solidFill>
            </a:endParaRPr>
          </a:p>
          <a:p>
            <a:pPr marL="342900" indent="-342900">
              <a:buFont typeface="+mj-lt"/>
              <a:buAutoNum type="arabicPeriod"/>
            </a:pPr>
            <a:r>
              <a:rPr lang="ru-RU" sz="2000" dirty="0" smtClean="0">
                <a:solidFill>
                  <a:prstClr val="black"/>
                </a:solidFill>
              </a:rPr>
              <a:t>Пр</a:t>
            </a:r>
            <a:r>
              <a:rPr lang="ru-RU" sz="2000" dirty="0">
                <a:solidFill>
                  <a:prstClr val="black"/>
                </a:solidFill>
              </a:rPr>
              <a:t>.</a:t>
            </a:r>
            <a:r>
              <a:rPr lang="ru-RU" sz="2000" dirty="0" smtClean="0">
                <a:solidFill>
                  <a:prstClr val="black"/>
                </a:solidFill>
              </a:rPr>
              <a:t> </a:t>
            </a:r>
            <a:r>
              <a:rPr lang="ru-RU" sz="2000" dirty="0" err="1">
                <a:solidFill>
                  <a:prstClr val="black"/>
                </a:solidFill>
              </a:rPr>
              <a:t>Роскомнадзора</a:t>
            </a:r>
            <a:r>
              <a:rPr lang="ru-RU" sz="2000" dirty="0">
                <a:solidFill>
                  <a:prstClr val="black"/>
                </a:solidFill>
              </a:rPr>
              <a:t> от 22.07.2015 N 84 «Об </a:t>
            </a:r>
            <a:r>
              <a:rPr lang="ru-RU" sz="2000" dirty="0" smtClean="0">
                <a:solidFill>
                  <a:prstClr val="black"/>
                </a:solidFill>
              </a:rPr>
              <a:t>утв. Порядка </a:t>
            </a:r>
            <a:r>
              <a:rPr lang="ru-RU" sz="2000" dirty="0">
                <a:solidFill>
                  <a:prstClr val="black"/>
                </a:solidFill>
              </a:rPr>
              <a:t>взаимодействия оператора </a:t>
            </a:r>
            <a:r>
              <a:rPr lang="ru-RU" sz="2000" dirty="0" smtClean="0">
                <a:solidFill>
                  <a:prstClr val="black"/>
                </a:solidFill>
              </a:rPr>
              <a:t>РНПС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с провайдером хостинга и Порядка получения доступа к информации, содержащейся в </a:t>
            </a:r>
            <a:r>
              <a:rPr lang="ru-RU" sz="2000" dirty="0" smtClean="0">
                <a:solidFill>
                  <a:prstClr val="black"/>
                </a:solidFill>
              </a:rPr>
              <a:t>РНПС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оператором связи» </a:t>
            </a:r>
            <a:r>
              <a:rPr lang="ru-RU" sz="2000" dirty="0" smtClean="0">
                <a:solidFill>
                  <a:prstClr val="black"/>
                </a:solidFill>
              </a:rPr>
              <a:t>(МЮ 14.08.2015 </a:t>
            </a:r>
            <a:r>
              <a:rPr lang="ru-RU" sz="2000" dirty="0">
                <a:solidFill>
                  <a:prstClr val="black"/>
                </a:solidFill>
              </a:rPr>
              <a:t>N 38532) </a:t>
            </a:r>
          </a:p>
          <a:p>
            <a:pPr marL="342900" indent="-342900">
              <a:buFont typeface="+mj-lt"/>
              <a:buAutoNum type="arabicPeriod"/>
            </a:pPr>
            <a:r>
              <a:rPr lang="ru-RU" sz="2000" dirty="0" smtClean="0">
                <a:solidFill>
                  <a:prstClr val="black"/>
                </a:solidFill>
              </a:rPr>
              <a:t>Пр. </a:t>
            </a:r>
            <a:r>
              <a:rPr lang="ru-RU" sz="2000" dirty="0" err="1">
                <a:solidFill>
                  <a:prstClr val="black"/>
                </a:solidFill>
              </a:rPr>
              <a:t>Роскомнадзора</a:t>
            </a:r>
            <a:r>
              <a:rPr lang="ru-RU" sz="2000" dirty="0">
                <a:solidFill>
                  <a:prstClr val="black"/>
                </a:solidFill>
              </a:rPr>
              <a:t> от 22.07.2015 N 85 «Об </a:t>
            </a:r>
            <a:r>
              <a:rPr lang="ru-RU" sz="2000" dirty="0" smtClean="0">
                <a:solidFill>
                  <a:prstClr val="black"/>
                </a:solidFill>
              </a:rPr>
              <a:t>утв. формы </a:t>
            </a:r>
            <a:r>
              <a:rPr lang="ru-RU" sz="2000" dirty="0">
                <a:solidFill>
                  <a:prstClr val="black"/>
                </a:solidFill>
              </a:rPr>
              <a:t>заявления субъекта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о принятии мер по ограничению доступа к </a:t>
            </a:r>
            <a:r>
              <a:rPr lang="ru-RU" sz="2000" dirty="0" smtClean="0">
                <a:solidFill>
                  <a:prstClr val="black"/>
                </a:solidFill>
              </a:rPr>
              <a:t>инф-</a:t>
            </a:r>
            <a:r>
              <a:rPr lang="ru-RU" sz="2000" dirty="0" err="1" smtClean="0">
                <a:solidFill>
                  <a:prstClr val="black"/>
                </a:solidFill>
              </a:rPr>
              <a:t>ии</a:t>
            </a:r>
            <a:r>
              <a:rPr lang="ru-RU" sz="2000" dirty="0">
                <a:solidFill>
                  <a:prstClr val="black"/>
                </a:solidFill>
              </a:rPr>
              <a:t>, обрабатываемой с нарушением законодательства </a:t>
            </a:r>
            <a:r>
              <a:rPr lang="ru-RU" sz="2000" dirty="0" err="1" smtClean="0">
                <a:solidFill>
                  <a:prstClr val="black"/>
                </a:solidFill>
              </a:rPr>
              <a:t>РФв</a:t>
            </a:r>
            <a:r>
              <a:rPr lang="ru-RU" sz="2000" dirty="0" smtClean="0">
                <a:solidFill>
                  <a:prstClr val="black"/>
                </a:solidFill>
              </a:rPr>
              <a:t> </a:t>
            </a:r>
            <a:r>
              <a:rPr lang="ru-RU" sz="2000" dirty="0">
                <a:solidFill>
                  <a:prstClr val="black"/>
                </a:solidFill>
              </a:rPr>
              <a:t>области </a:t>
            </a:r>
            <a:r>
              <a:rPr lang="ru-RU" sz="2000" dirty="0" err="1" smtClean="0">
                <a:solidFill>
                  <a:prstClr val="black"/>
                </a:solidFill>
              </a:rPr>
              <a:t>ПДн</a:t>
            </a:r>
            <a:r>
              <a:rPr lang="ru-RU" sz="2000" dirty="0" smtClean="0">
                <a:solidFill>
                  <a:prstClr val="black"/>
                </a:solidFill>
              </a:rPr>
              <a:t> » (МЮ 17.08.2015 </a:t>
            </a:r>
            <a:r>
              <a:rPr lang="ru-RU" sz="2000" dirty="0">
                <a:solidFill>
                  <a:prstClr val="black"/>
                </a:solidFill>
              </a:rPr>
              <a:t>N 38544</a:t>
            </a:r>
            <a:r>
              <a:rPr lang="ru-RU" sz="2000" dirty="0" smtClean="0">
                <a:solidFill>
                  <a:prstClr val="black"/>
                </a:solidFill>
              </a:rPr>
              <a:t>)</a:t>
            </a:r>
            <a:endParaRPr lang="ru-RU" sz="2000" dirty="0">
              <a:solidFill>
                <a:prstClr val="black"/>
              </a:solidFill>
            </a:endParaRPr>
          </a:p>
        </p:txBody>
      </p:sp>
      <p:sp>
        <p:nvSpPr>
          <p:cNvPr id="9" name="object 2"/>
          <p:cNvSpPr txBox="1">
            <a:spLocks/>
          </p:cNvSpPr>
          <p:nvPr/>
        </p:nvSpPr>
        <p:spPr>
          <a:xfrm>
            <a:off x="-267972" y="9525"/>
            <a:ext cx="12192000" cy="444352"/>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a:solidFill>
                  <a:srgbClr val="0070C0"/>
                </a:solidFill>
              </a:rPr>
              <a:t>Персональные данные. Блокировка нарушителей</a:t>
            </a:r>
          </a:p>
        </p:txBody>
      </p:sp>
      <p:sp>
        <p:nvSpPr>
          <p:cNvPr id="11" name="Прямоугольник 10"/>
          <p:cNvSpPr/>
          <p:nvPr/>
        </p:nvSpPr>
        <p:spPr>
          <a:xfrm>
            <a:off x="6400803" y="2438402"/>
            <a:ext cx="5356012" cy="2862322"/>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sz="2000" dirty="0" smtClean="0">
                <a:solidFill>
                  <a:prstClr val="black"/>
                </a:solidFill>
              </a:rPr>
              <a:t>&lt;</a:t>
            </a:r>
            <a:r>
              <a:rPr lang="ru-RU" sz="2000" dirty="0">
                <a:solidFill>
                  <a:prstClr val="black"/>
                </a:solidFill>
              </a:rPr>
              <a:t>Письмо&gt; </a:t>
            </a:r>
            <a:r>
              <a:rPr lang="ru-RU" sz="2000" dirty="0" smtClean="0">
                <a:solidFill>
                  <a:prstClr val="black"/>
                </a:solidFill>
              </a:rPr>
              <a:t>БР </a:t>
            </a:r>
            <a:r>
              <a:rPr lang="ru-RU" sz="2000" dirty="0">
                <a:solidFill>
                  <a:prstClr val="black"/>
                </a:solidFill>
              </a:rPr>
              <a:t>от 14.03.2014 N 42-Т «Об усилении контроля за рисками, возникающими у </a:t>
            </a:r>
            <a:r>
              <a:rPr lang="ru-RU" sz="2000" dirty="0" err="1" smtClean="0">
                <a:solidFill>
                  <a:prstClr val="black"/>
                </a:solidFill>
              </a:rPr>
              <a:t>кред</a:t>
            </a:r>
            <a:r>
              <a:rPr lang="ru-RU" sz="2000" dirty="0" smtClean="0">
                <a:solidFill>
                  <a:prstClr val="black"/>
                </a:solidFill>
              </a:rPr>
              <a:t>. </a:t>
            </a:r>
            <a:r>
              <a:rPr lang="ru-RU" sz="2000" dirty="0" err="1" smtClean="0">
                <a:solidFill>
                  <a:prstClr val="black"/>
                </a:solidFill>
              </a:rPr>
              <a:t>орг-ий</a:t>
            </a:r>
            <a:r>
              <a:rPr lang="ru-RU" sz="2000" dirty="0" smtClean="0">
                <a:solidFill>
                  <a:prstClr val="black"/>
                </a:solidFill>
              </a:rPr>
              <a:t> </a:t>
            </a:r>
            <a:r>
              <a:rPr lang="ru-RU" sz="2000" dirty="0">
                <a:solidFill>
                  <a:prstClr val="black"/>
                </a:solidFill>
              </a:rPr>
              <a:t>при использовании </a:t>
            </a:r>
            <a:r>
              <a:rPr lang="ru-RU" sz="2000" dirty="0" smtClean="0">
                <a:solidFill>
                  <a:prstClr val="black"/>
                </a:solidFill>
              </a:rPr>
              <a:t>инф-</a:t>
            </a:r>
            <a:r>
              <a:rPr lang="ru-RU" sz="2000" dirty="0" err="1" smtClean="0">
                <a:solidFill>
                  <a:prstClr val="black"/>
                </a:solidFill>
              </a:rPr>
              <a:t>ии</a:t>
            </a:r>
            <a:r>
              <a:rPr lang="ru-RU" sz="2000" dirty="0">
                <a:solidFill>
                  <a:prstClr val="black"/>
                </a:solidFill>
              </a:rPr>
              <a:t>, содержащей </a:t>
            </a:r>
            <a:r>
              <a:rPr lang="ru-RU" sz="2000" dirty="0" err="1" smtClean="0">
                <a:solidFill>
                  <a:prstClr val="black"/>
                </a:solidFill>
              </a:rPr>
              <a:t>ПДн</a:t>
            </a:r>
            <a:r>
              <a:rPr lang="ru-RU" sz="2000" dirty="0" smtClean="0">
                <a:solidFill>
                  <a:prstClr val="black"/>
                </a:solidFill>
              </a:rPr>
              <a:t>»</a:t>
            </a:r>
            <a:endParaRPr lang="ru-RU" sz="2000" dirty="0">
              <a:solidFill>
                <a:prstClr val="black"/>
              </a:solidFill>
            </a:endParaRPr>
          </a:p>
          <a:p>
            <a:pPr marL="342900" indent="-342900">
              <a:buFont typeface="+mj-lt"/>
              <a:buAutoNum type="arabicPeriod"/>
            </a:pPr>
            <a:r>
              <a:rPr lang="ru-RU" sz="2000" dirty="0">
                <a:solidFill>
                  <a:prstClr val="black"/>
                </a:solidFill>
              </a:rPr>
              <a:t>Указание </a:t>
            </a:r>
            <a:r>
              <a:rPr lang="ru-RU" sz="2000" dirty="0" err="1" smtClean="0">
                <a:solidFill>
                  <a:prstClr val="black"/>
                </a:solidFill>
              </a:rPr>
              <a:t>БРот</a:t>
            </a:r>
            <a:r>
              <a:rPr lang="ru-RU" sz="2000" dirty="0" smtClean="0">
                <a:solidFill>
                  <a:prstClr val="black"/>
                </a:solidFill>
              </a:rPr>
              <a:t> </a:t>
            </a:r>
            <a:r>
              <a:rPr lang="ru-RU" sz="2000" dirty="0">
                <a:solidFill>
                  <a:prstClr val="black"/>
                </a:solidFill>
              </a:rPr>
              <a:t>10.12.2015 N 3889-У «Об определении угроз безопасности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актуальных при обработке </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в </a:t>
            </a:r>
            <a:r>
              <a:rPr lang="ru-RU" sz="2000" dirty="0" err="1" smtClean="0">
                <a:solidFill>
                  <a:prstClr val="black"/>
                </a:solidFill>
              </a:rPr>
              <a:t>ИСПДн</a:t>
            </a:r>
            <a:r>
              <a:rPr lang="ru-RU" sz="2000" dirty="0" smtClean="0">
                <a:solidFill>
                  <a:prstClr val="black"/>
                </a:solidFill>
              </a:rPr>
              <a:t> » (МЮ 18.03.2016 </a:t>
            </a:r>
            <a:r>
              <a:rPr lang="ru-RU" sz="2000" dirty="0">
                <a:solidFill>
                  <a:prstClr val="black"/>
                </a:solidFill>
              </a:rPr>
              <a:t>N 41455</a:t>
            </a:r>
            <a:r>
              <a:rPr lang="ru-RU" sz="2000" dirty="0" smtClean="0">
                <a:solidFill>
                  <a:prstClr val="black"/>
                </a:solidFill>
              </a:rPr>
              <a:t>)</a:t>
            </a:r>
            <a:endParaRPr lang="ru-RU" sz="2000" dirty="0">
              <a:solidFill>
                <a:prstClr val="black"/>
              </a:solidFill>
            </a:endParaRPr>
          </a:p>
        </p:txBody>
      </p:sp>
      <p:sp>
        <p:nvSpPr>
          <p:cNvPr id="12" name="object 2"/>
          <p:cNvSpPr txBox="1">
            <a:spLocks/>
          </p:cNvSpPr>
          <p:nvPr/>
        </p:nvSpPr>
        <p:spPr>
          <a:xfrm>
            <a:off x="6400803" y="1295400"/>
            <a:ext cx="5523228" cy="875240"/>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a:solidFill>
                  <a:srgbClr val="0070C0"/>
                </a:solidFill>
              </a:rPr>
              <a:t>Персональные данные. Банковская </a:t>
            </a:r>
            <a:r>
              <a:rPr lang="ru-RU" sz="2800" b="1" kern="0" dirty="0" smtClean="0">
                <a:solidFill>
                  <a:srgbClr val="0070C0"/>
                </a:solidFill>
              </a:rPr>
              <a:t>специфика</a:t>
            </a:r>
            <a:endParaRPr lang="ru-RU" sz="2800" b="1" kern="0" dirty="0">
              <a:solidFill>
                <a:srgbClr val="0070C0"/>
              </a:solidFill>
            </a:endParaRPr>
          </a:p>
        </p:txBody>
      </p:sp>
    </p:spTree>
    <p:extLst>
      <p:ext uri="{BB962C8B-B14F-4D97-AF65-F5344CB8AC3E}">
        <p14:creationId xmlns:p14="http://schemas.microsoft.com/office/powerpoint/2010/main" val="19538483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55</a:t>
            </a:fld>
            <a:endParaRPr dirty="0">
              <a:solidFill>
                <a:prstClr val="black"/>
              </a:solidFill>
            </a:endParaRPr>
          </a:p>
        </p:txBody>
      </p:sp>
      <p:sp>
        <p:nvSpPr>
          <p:cNvPr id="8" name="Прямоугольник 7"/>
          <p:cNvSpPr/>
          <p:nvPr/>
        </p:nvSpPr>
        <p:spPr>
          <a:xfrm>
            <a:off x="304800" y="152403"/>
            <a:ext cx="5765800" cy="6463308"/>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solidFill>
                  <a:srgbClr val="FF0000"/>
                </a:solidFill>
              </a:rPr>
              <a:t>Комментарий</a:t>
            </a:r>
            <a:r>
              <a:rPr lang="ru-RU" dirty="0">
                <a:solidFill>
                  <a:prstClr val="black"/>
                </a:solidFill>
              </a:rPr>
              <a:t>. Законодательная основа </a:t>
            </a:r>
            <a:r>
              <a:rPr lang="ru-RU" dirty="0" err="1" smtClean="0">
                <a:solidFill>
                  <a:prstClr val="black"/>
                </a:solidFill>
              </a:rPr>
              <a:t>Ебиометрической</a:t>
            </a:r>
            <a:r>
              <a:rPr lang="ru-RU" dirty="0" smtClean="0">
                <a:solidFill>
                  <a:prstClr val="black"/>
                </a:solidFill>
              </a:rPr>
              <a:t> </a:t>
            </a:r>
            <a:r>
              <a:rPr lang="ru-RU" dirty="0">
                <a:solidFill>
                  <a:prstClr val="black"/>
                </a:solidFill>
              </a:rPr>
              <a:t>системы установлена </a:t>
            </a:r>
            <a:r>
              <a:rPr lang="ru-RU" dirty="0" smtClean="0">
                <a:solidFill>
                  <a:prstClr val="black"/>
                </a:solidFill>
              </a:rPr>
              <a:t>в N </a:t>
            </a:r>
            <a:r>
              <a:rPr lang="ru-RU" dirty="0">
                <a:solidFill>
                  <a:prstClr val="black"/>
                </a:solidFill>
              </a:rPr>
              <a:t>149-ФЗ</a:t>
            </a:r>
            <a:r>
              <a:rPr lang="ru-RU" dirty="0" smtClean="0">
                <a:solidFill>
                  <a:prstClr val="black"/>
                </a:solidFill>
              </a:rPr>
              <a:t>  </a:t>
            </a:r>
            <a:r>
              <a:rPr lang="ru-RU" dirty="0">
                <a:solidFill>
                  <a:prstClr val="black"/>
                </a:solidFill>
              </a:rPr>
              <a:t>от </a:t>
            </a:r>
            <a:r>
              <a:rPr lang="ru-RU" dirty="0" smtClean="0">
                <a:solidFill>
                  <a:prstClr val="black"/>
                </a:solidFill>
              </a:rPr>
              <a:t>27.07.2006.</a:t>
            </a:r>
            <a:endParaRPr lang="ru-RU" sz="2000" dirty="0">
              <a:solidFill>
                <a:prstClr val="black"/>
              </a:solidFill>
            </a:endParaRPr>
          </a:p>
          <a:p>
            <a:pPr marL="342900" indent="-342900">
              <a:buFont typeface="+mj-lt"/>
              <a:buAutoNum type="arabicPeriod"/>
            </a:pPr>
            <a:r>
              <a:rPr lang="ru-RU" sz="2000" dirty="0" err="1" smtClean="0">
                <a:solidFill>
                  <a:prstClr val="black"/>
                </a:solidFill>
              </a:rPr>
              <a:t>Расп</a:t>
            </a:r>
            <a:r>
              <a:rPr lang="ru-RU" sz="2000" dirty="0" smtClean="0">
                <a:solidFill>
                  <a:prstClr val="black"/>
                </a:solidFill>
              </a:rPr>
              <a:t>. </a:t>
            </a:r>
            <a:r>
              <a:rPr lang="ru-RU" sz="2000" dirty="0" err="1" smtClean="0">
                <a:solidFill>
                  <a:prstClr val="black"/>
                </a:solidFill>
              </a:rPr>
              <a:t>Прав.РФ</a:t>
            </a:r>
            <a:r>
              <a:rPr lang="ru-RU" sz="2000" dirty="0" smtClean="0">
                <a:solidFill>
                  <a:prstClr val="black"/>
                </a:solidFill>
              </a:rPr>
              <a:t> </a:t>
            </a:r>
            <a:r>
              <a:rPr lang="ru-RU" sz="2000" dirty="0">
                <a:solidFill>
                  <a:prstClr val="black"/>
                </a:solidFill>
              </a:rPr>
              <a:t>от 22.02.2018 N 293-р &lt;О возложении на </a:t>
            </a:r>
            <a:r>
              <a:rPr lang="ru-RU" sz="2000" dirty="0" smtClean="0">
                <a:solidFill>
                  <a:prstClr val="black"/>
                </a:solidFill>
              </a:rPr>
              <a:t>ПАО м</a:t>
            </a:r>
            <a:r>
              <a:rPr lang="en-US" sz="2000" dirty="0" smtClean="0">
                <a:solidFill>
                  <a:prstClr val="black"/>
                </a:solidFill>
              </a:rPr>
              <a:t>/</a:t>
            </a:r>
            <a:r>
              <a:rPr lang="ru-RU" sz="2000" dirty="0" smtClean="0">
                <a:solidFill>
                  <a:prstClr val="black"/>
                </a:solidFill>
              </a:rPr>
              <a:t>г </a:t>
            </a:r>
            <a:r>
              <a:rPr lang="ru-RU" sz="2000" dirty="0">
                <a:solidFill>
                  <a:prstClr val="black"/>
                </a:solidFill>
              </a:rPr>
              <a:t>и </a:t>
            </a:r>
            <a:r>
              <a:rPr lang="ru-RU" sz="2000" dirty="0" smtClean="0">
                <a:solidFill>
                  <a:prstClr val="black"/>
                </a:solidFill>
              </a:rPr>
              <a:t>м</a:t>
            </a:r>
            <a:r>
              <a:rPr lang="en-US" sz="2000" dirty="0" smtClean="0">
                <a:solidFill>
                  <a:prstClr val="black"/>
                </a:solidFill>
              </a:rPr>
              <a:t>/</a:t>
            </a:r>
            <a:r>
              <a:rPr lang="ru-RU" sz="2000" dirty="0" smtClean="0">
                <a:solidFill>
                  <a:prstClr val="black"/>
                </a:solidFill>
              </a:rPr>
              <a:t>н электрической </a:t>
            </a:r>
            <a:r>
              <a:rPr lang="ru-RU" sz="2000" dirty="0">
                <a:solidFill>
                  <a:prstClr val="black"/>
                </a:solidFill>
              </a:rPr>
              <a:t>связи «Ростелеком» функций оператора </a:t>
            </a:r>
            <a:r>
              <a:rPr lang="ru-RU" sz="2000" dirty="0" err="1" smtClean="0">
                <a:solidFill>
                  <a:prstClr val="black"/>
                </a:solidFill>
              </a:rPr>
              <a:t>ЕИСПДн</a:t>
            </a:r>
            <a:r>
              <a:rPr lang="ru-RU" sz="2000" dirty="0" smtClean="0">
                <a:solidFill>
                  <a:prstClr val="black"/>
                </a:solidFill>
              </a:rPr>
              <a:t>&gt;</a:t>
            </a:r>
            <a:endParaRPr lang="ru-RU" sz="2000" dirty="0">
              <a:solidFill>
                <a:prstClr val="black"/>
              </a:solidFill>
            </a:endParaRPr>
          </a:p>
          <a:p>
            <a:pPr marL="342900" indent="-342900">
              <a:buFont typeface="+mj-lt"/>
              <a:buAutoNum type="arabicPeriod"/>
            </a:pPr>
            <a:r>
              <a:rPr lang="ru-RU" sz="2000" dirty="0" smtClean="0">
                <a:solidFill>
                  <a:prstClr val="black"/>
                </a:solidFill>
              </a:rPr>
              <a:t>ПП РФ </a:t>
            </a:r>
            <a:r>
              <a:rPr lang="ru-RU" sz="2000" dirty="0">
                <a:solidFill>
                  <a:prstClr val="black"/>
                </a:solidFill>
              </a:rPr>
              <a:t>от 28.03.2018 N 335 «Об определении </a:t>
            </a:r>
            <a:r>
              <a:rPr lang="ru-RU" sz="2000" dirty="0" err="1" smtClean="0">
                <a:solidFill>
                  <a:prstClr val="black"/>
                </a:solidFill>
              </a:rPr>
              <a:t>фед</a:t>
            </a:r>
            <a:r>
              <a:rPr lang="ru-RU" sz="2000" dirty="0" smtClean="0">
                <a:solidFill>
                  <a:prstClr val="black"/>
                </a:solidFill>
              </a:rPr>
              <a:t>. органа исп.  </a:t>
            </a:r>
            <a:r>
              <a:rPr lang="ru-RU" sz="2000" dirty="0">
                <a:solidFill>
                  <a:prstClr val="black"/>
                </a:solidFill>
              </a:rPr>
              <a:t>власти, </a:t>
            </a:r>
            <a:r>
              <a:rPr lang="ru-RU" sz="2000" dirty="0" err="1" smtClean="0">
                <a:solidFill>
                  <a:prstClr val="black"/>
                </a:solidFill>
              </a:rPr>
              <a:t>осущ</a:t>
            </a:r>
            <a:r>
              <a:rPr lang="ru-RU" sz="2000" dirty="0" smtClean="0">
                <a:solidFill>
                  <a:prstClr val="black"/>
                </a:solidFill>
              </a:rPr>
              <a:t>. </a:t>
            </a:r>
            <a:r>
              <a:rPr lang="ru-RU" sz="2000" dirty="0">
                <a:solidFill>
                  <a:prstClr val="black"/>
                </a:solidFill>
              </a:rPr>
              <a:t>регулирование в сфере </a:t>
            </a:r>
            <a:r>
              <a:rPr lang="ru-RU" sz="2000" dirty="0" err="1" smtClean="0">
                <a:solidFill>
                  <a:prstClr val="black"/>
                </a:solidFill>
              </a:rPr>
              <a:t>идент</a:t>
            </a:r>
            <a:r>
              <a:rPr lang="ru-RU" sz="2000" dirty="0" smtClean="0">
                <a:solidFill>
                  <a:prstClr val="black"/>
                </a:solidFill>
              </a:rPr>
              <a:t>. граждан на </a:t>
            </a:r>
            <a:r>
              <a:rPr lang="ru-RU" sz="2000" dirty="0">
                <a:solidFill>
                  <a:prstClr val="black"/>
                </a:solidFill>
              </a:rPr>
              <a:t>основе </a:t>
            </a:r>
            <a:r>
              <a:rPr lang="ru-RU" sz="2000" dirty="0" err="1" smtClean="0">
                <a:solidFill>
                  <a:prstClr val="black"/>
                </a:solidFill>
              </a:rPr>
              <a:t>БПДн</a:t>
            </a:r>
            <a:r>
              <a:rPr lang="ru-RU" sz="2000" dirty="0" smtClean="0">
                <a:solidFill>
                  <a:prstClr val="black"/>
                </a:solidFill>
              </a:rPr>
              <a:t> » </a:t>
            </a:r>
            <a:endParaRPr lang="ru-RU" sz="2000" dirty="0">
              <a:solidFill>
                <a:prstClr val="black"/>
              </a:solidFill>
            </a:endParaRPr>
          </a:p>
          <a:p>
            <a:pPr marL="342900" indent="-342900">
              <a:buFont typeface="+mj-lt"/>
              <a:buAutoNum type="arabicPeriod"/>
            </a:pPr>
            <a:r>
              <a:rPr lang="ru-RU" sz="2000" dirty="0" smtClean="0">
                <a:solidFill>
                  <a:prstClr val="black"/>
                </a:solidFill>
              </a:rPr>
              <a:t>ПП РФ </a:t>
            </a:r>
            <a:r>
              <a:rPr lang="ru-RU" sz="2000" dirty="0">
                <a:solidFill>
                  <a:prstClr val="black"/>
                </a:solidFill>
              </a:rPr>
              <a:t>от 29.06.2018 N 747 «Об </a:t>
            </a:r>
            <a:r>
              <a:rPr lang="ru-RU" sz="2000" dirty="0" smtClean="0">
                <a:solidFill>
                  <a:prstClr val="black"/>
                </a:solidFill>
              </a:rPr>
              <a:t>уст. требований </a:t>
            </a:r>
            <a:r>
              <a:rPr lang="ru-RU" sz="2000" dirty="0">
                <a:solidFill>
                  <a:prstClr val="black"/>
                </a:solidFill>
              </a:rPr>
              <a:t>к фиксированию действий при размещении в </a:t>
            </a:r>
            <a:r>
              <a:rPr lang="ru-RU" sz="2000" dirty="0" err="1" smtClean="0">
                <a:solidFill>
                  <a:prstClr val="black"/>
                </a:solidFill>
              </a:rPr>
              <a:t>эл.форме</a:t>
            </a:r>
            <a:r>
              <a:rPr lang="ru-RU" sz="2000" dirty="0" smtClean="0">
                <a:solidFill>
                  <a:prstClr val="black"/>
                </a:solidFill>
              </a:rPr>
              <a:t> </a:t>
            </a:r>
            <a:r>
              <a:rPr lang="ru-RU" sz="2000" dirty="0">
                <a:solidFill>
                  <a:prstClr val="black"/>
                </a:solidFill>
              </a:rPr>
              <a:t>в </a:t>
            </a:r>
            <a:r>
              <a:rPr lang="ru-RU" sz="2000" dirty="0" smtClean="0">
                <a:solidFill>
                  <a:prstClr val="black"/>
                </a:solidFill>
              </a:rPr>
              <a:t>ЕСИА сведений</a:t>
            </a:r>
            <a:r>
              <a:rPr lang="ru-RU" sz="2000" dirty="0">
                <a:solidFill>
                  <a:prstClr val="black"/>
                </a:solidFill>
              </a:rPr>
              <a:t>, </a:t>
            </a:r>
            <a:r>
              <a:rPr lang="ru-RU" sz="2000" dirty="0" err="1" smtClean="0">
                <a:solidFill>
                  <a:prstClr val="black"/>
                </a:solidFill>
              </a:rPr>
              <a:t>необх</a:t>
            </a:r>
            <a:r>
              <a:rPr lang="ru-RU" sz="2000" dirty="0" smtClean="0">
                <a:solidFill>
                  <a:prstClr val="black"/>
                </a:solidFill>
              </a:rPr>
              <a:t>. </a:t>
            </a:r>
            <a:r>
              <a:rPr lang="ru-RU" sz="2000" dirty="0">
                <a:solidFill>
                  <a:prstClr val="black"/>
                </a:solidFill>
              </a:rPr>
              <a:t>для регистрации гражданина </a:t>
            </a:r>
            <a:r>
              <a:rPr lang="ru-RU" sz="2000" dirty="0" smtClean="0">
                <a:solidFill>
                  <a:prstClr val="black"/>
                </a:solidFill>
              </a:rPr>
              <a:t>РФ в указ. </a:t>
            </a:r>
            <a:r>
              <a:rPr lang="ru-RU" sz="2000" dirty="0">
                <a:solidFill>
                  <a:prstClr val="black"/>
                </a:solidFill>
              </a:rPr>
              <a:t>системе, и иных сведений, </a:t>
            </a:r>
            <a:r>
              <a:rPr lang="ru-RU" sz="2000" dirty="0" err="1" smtClean="0">
                <a:solidFill>
                  <a:prstClr val="black"/>
                </a:solidFill>
              </a:rPr>
              <a:t>предусм</a:t>
            </a:r>
            <a:r>
              <a:rPr lang="ru-RU" sz="2000" dirty="0" smtClean="0">
                <a:solidFill>
                  <a:prstClr val="black"/>
                </a:solidFill>
              </a:rPr>
              <a:t>. ФЗ, а </a:t>
            </a:r>
            <a:r>
              <a:rPr lang="ru-RU" sz="2000" dirty="0">
                <a:solidFill>
                  <a:prstClr val="black"/>
                </a:solidFill>
              </a:rPr>
              <a:t>также при размещении </a:t>
            </a:r>
            <a:r>
              <a:rPr lang="ru-RU" sz="2000" dirty="0" err="1">
                <a:solidFill>
                  <a:prstClr val="black"/>
                </a:solidFill>
              </a:rPr>
              <a:t>Б</a:t>
            </a:r>
            <a:r>
              <a:rPr lang="ru-RU" sz="2000" dirty="0" err="1" smtClean="0">
                <a:solidFill>
                  <a:prstClr val="black"/>
                </a:solidFill>
              </a:rPr>
              <a:t>ПДн</a:t>
            </a:r>
            <a:r>
              <a:rPr lang="ru-RU" sz="2000" dirty="0" smtClean="0">
                <a:solidFill>
                  <a:prstClr val="black"/>
                </a:solidFill>
              </a:rPr>
              <a:t>  </a:t>
            </a:r>
            <a:r>
              <a:rPr lang="ru-RU" sz="2000" dirty="0">
                <a:solidFill>
                  <a:prstClr val="black"/>
                </a:solidFill>
              </a:rPr>
              <a:t>гражданина </a:t>
            </a:r>
            <a:r>
              <a:rPr lang="ru-RU" sz="2000" dirty="0" smtClean="0">
                <a:solidFill>
                  <a:prstClr val="black"/>
                </a:solidFill>
              </a:rPr>
              <a:t>РФ в ЕИС </a:t>
            </a:r>
            <a:r>
              <a:rPr lang="ru-RU" sz="2000" dirty="0" err="1" smtClean="0">
                <a:solidFill>
                  <a:prstClr val="black"/>
                </a:solidFill>
              </a:rPr>
              <a:t>ПДн</a:t>
            </a:r>
            <a:r>
              <a:rPr lang="ru-RU" sz="2000" dirty="0" smtClean="0">
                <a:solidFill>
                  <a:prstClr val="black"/>
                </a:solidFill>
              </a:rPr>
              <a:t> , </a:t>
            </a:r>
            <a:r>
              <a:rPr lang="ru-RU" sz="2000" dirty="0" err="1" smtClean="0">
                <a:solidFill>
                  <a:prstClr val="black"/>
                </a:solidFill>
              </a:rPr>
              <a:t>обесп</a:t>
            </a:r>
            <a:r>
              <a:rPr lang="ru-RU" sz="2000" dirty="0" smtClean="0">
                <a:solidFill>
                  <a:prstClr val="black"/>
                </a:solidFill>
              </a:rPr>
              <a:t>-ей </a:t>
            </a:r>
            <a:r>
              <a:rPr lang="ru-RU" sz="2000" dirty="0">
                <a:solidFill>
                  <a:prstClr val="black"/>
                </a:solidFill>
              </a:rPr>
              <a:t>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a:t>
            </a:r>
            <a:r>
              <a:rPr lang="ru-RU" sz="2000" dirty="0" smtClean="0">
                <a:solidFill>
                  <a:prstClr val="black"/>
                </a:solidFill>
              </a:rPr>
              <a:t>инф-и </a:t>
            </a:r>
            <a:r>
              <a:rPr lang="ru-RU" sz="2000" dirty="0">
                <a:solidFill>
                  <a:prstClr val="black"/>
                </a:solidFill>
              </a:rPr>
              <a:t>о степени их </a:t>
            </a:r>
            <a:r>
              <a:rPr lang="ru-RU" sz="2000" dirty="0" err="1" smtClean="0">
                <a:solidFill>
                  <a:prstClr val="black"/>
                </a:solidFill>
              </a:rPr>
              <a:t>соотв-ия</a:t>
            </a:r>
            <a:r>
              <a:rPr lang="ru-RU" sz="2000" dirty="0" smtClean="0">
                <a:solidFill>
                  <a:prstClr val="black"/>
                </a:solidFill>
              </a:rPr>
              <a:t> </a:t>
            </a:r>
            <a:r>
              <a:rPr lang="ru-RU" sz="2000" dirty="0">
                <a:solidFill>
                  <a:prstClr val="black"/>
                </a:solidFill>
              </a:rPr>
              <a:t>предоставленным </a:t>
            </a:r>
            <a:r>
              <a:rPr lang="ru-RU" sz="2000" dirty="0" err="1" smtClean="0">
                <a:solidFill>
                  <a:prstClr val="black"/>
                </a:solidFill>
              </a:rPr>
              <a:t>БПДн</a:t>
            </a:r>
            <a:r>
              <a:rPr lang="ru-RU" sz="2000" dirty="0" smtClean="0">
                <a:solidFill>
                  <a:prstClr val="black"/>
                </a:solidFill>
              </a:rPr>
              <a:t>» </a:t>
            </a:r>
            <a:endParaRPr lang="ru-RU" sz="2000" dirty="0">
              <a:solidFill>
                <a:prstClr val="black"/>
              </a:solidFill>
            </a:endParaRPr>
          </a:p>
        </p:txBody>
      </p:sp>
      <p:sp>
        <p:nvSpPr>
          <p:cNvPr id="9" name="object 2"/>
          <p:cNvSpPr txBox="1">
            <a:spLocks/>
          </p:cNvSpPr>
          <p:nvPr/>
        </p:nvSpPr>
        <p:spPr>
          <a:xfrm>
            <a:off x="6400799" y="9528"/>
            <a:ext cx="5523228" cy="752129"/>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400" b="1" kern="0" dirty="0" smtClean="0">
                <a:solidFill>
                  <a:srgbClr val="0070C0"/>
                </a:solidFill>
              </a:rPr>
              <a:t>Персональные данные</a:t>
            </a:r>
            <a:r>
              <a:rPr lang="ru-RU" sz="2400" b="1" kern="0" dirty="0">
                <a:solidFill>
                  <a:srgbClr val="0070C0"/>
                </a:solidFill>
              </a:rPr>
              <a:t>. Единая биометрическая система (ЕБС)</a:t>
            </a:r>
          </a:p>
        </p:txBody>
      </p:sp>
      <p:sp>
        <p:nvSpPr>
          <p:cNvPr id="10" name="Прямоугольник 9"/>
          <p:cNvSpPr/>
          <p:nvPr/>
        </p:nvSpPr>
        <p:spPr>
          <a:xfrm>
            <a:off x="6158227" y="1143004"/>
            <a:ext cx="5765800" cy="4524315"/>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4"/>
            </a:pPr>
            <a:r>
              <a:rPr lang="ru-RU" dirty="0" smtClean="0">
                <a:solidFill>
                  <a:prstClr val="black"/>
                </a:solidFill>
              </a:rPr>
              <a:t>ПП РФ </a:t>
            </a:r>
            <a:r>
              <a:rPr lang="ru-RU" dirty="0">
                <a:solidFill>
                  <a:prstClr val="black"/>
                </a:solidFill>
              </a:rPr>
              <a:t>от 30.06.2018 N 772 «Об определении состава сведений, размещаемых в </a:t>
            </a:r>
            <a:r>
              <a:rPr lang="ru-RU" dirty="0" smtClean="0">
                <a:solidFill>
                  <a:prstClr val="black"/>
                </a:solidFill>
              </a:rPr>
              <a:t>ЕИС </a:t>
            </a:r>
            <a:r>
              <a:rPr lang="ru-RU" dirty="0" err="1" smtClean="0">
                <a:solidFill>
                  <a:prstClr val="black"/>
                </a:solidFill>
              </a:rPr>
              <a:t>ПДн</a:t>
            </a:r>
            <a:r>
              <a:rPr lang="ru-RU" dirty="0" smtClean="0">
                <a:solidFill>
                  <a:prstClr val="black"/>
                </a:solidFill>
              </a:rPr>
              <a:t> , </a:t>
            </a:r>
            <a:r>
              <a:rPr lang="ru-RU" dirty="0" err="1" smtClean="0">
                <a:solidFill>
                  <a:prstClr val="black"/>
                </a:solidFill>
              </a:rPr>
              <a:t>обесп</a:t>
            </a:r>
            <a:r>
              <a:rPr lang="ru-RU" dirty="0" smtClean="0">
                <a:solidFill>
                  <a:prstClr val="black"/>
                </a:solidFill>
              </a:rPr>
              <a:t>-ей </a:t>
            </a:r>
            <a:r>
              <a:rPr lang="ru-RU" dirty="0">
                <a:solidFill>
                  <a:prstClr val="black"/>
                </a:solidFill>
              </a:rPr>
              <a:t>обработку, включая сбор и хранение, </a:t>
            </a:r>
            <a:r>
              <a:rPr lang="ru-RU" dirty="0" err="1" smtClean="0">
                <a:solidFill>
                  <a:prstClr val="black"/>
                </a:solidFill>
              </a:rPr>
              <a:t>БПДн</a:t>
            </a:r>
            <a:r>
              <a:rPr lang="ru-RU" dirty="0" smtClean="0">
                <a:solidFill>
                  <a:prstClr val="black"/>
                </a:solidFill>
              </a:rPr>
              <a:t> , </a:t>
            </a:r>
            <a:r>
              <a:rPr lang="ru-RU" dirty="0">
                <a:solidFill>
                  <a:prstClr val="black"/>
                </a:solidFill>
              </a:rPr>
              <a:t>их проверку и передачу </a:t>
            </a:r>
            <a:r>
              <a:rPr lang="ru-RU" dirty="0" smtClean="0">
                <a:solidFill>
                  <a:prstClr val="black"/>
                </a:solidFill>
              </a:rPr>
              <a:t>инф-и </a:t>
            </a:r>
            <a:r>
              <a:rPr lang="ru-RU" dirty="0">
                <a:solidFill>
                  <a:prstClr val="black"/>
                </a:solidFill>
              </a:rPr>
              <a:t>о степени их </a:t>
            </a:r>
            <a:r>
              <a:rPr lang="ru-RU" dirty="0" smtClean="0">
                <a:solidFill>
                  <a:prstClr val="black"/>
                </a:solidFill>
              </a:rPr>
              <a:t>соотв. </a:t>
            </a:r>
            <a:r>
              <a:rPr lang="ru-RU" dirty="0" err="1" smtClean="0">
                <a:solidFill>
                  <a:prstClr val="black"/>
                </a:solidFill>
              </a:rPr>
              <a:t>предост-ым</a:t>
            </a:r>
            <a:r>
              <a:rPr lang="ru-RU" dirty="0" smtClean="0">
                <a:solidFill>
                  <a:prstClr val="black"/>
                </a:solidFill>
              </a:rPr>
              <a:t> </a:t>
            </a:r>
            <a:r>
              <a:rPr lang="ru-RU" dirty="0" err="1" smtClean="0">
                <a:solidFill>
                  <a:prstClr val="black"/>
                </a:solidFill>
              </a:rPr>
              <a:t>БПДн</a:t>
            </a:r>
            <a:r>
              <a:rPr lang="ru-RU" dirty="0" smtClean="0">
                <a:solidFill>
                  <a:prstClr val="black"/>
                </a:solidFill>
              </a:rPr>
              <a:t> физ. лица</a:t>
            </a:r>
            <a:r>
              <a:rPr lang="ru-RU" dirty="0">
                <a:solidFill>
                  <a:prstClr val="black"/>
                </a:solidFill>
              </a:rPr>
              <a:t>, включая вид </a:t>
            </a:r>
            <a:r>
              <a:rPr lang="ru-RU" dirty="0" err="1">
                <a:solidFill>
                  <a:prstClr val="black"/>
                </a:solidFill>
              </a:rPr>
              <a:t>Б</a:t>
            </a:r>
            <a:r>
              <a:rPr lang="ru-RU" dirty="0" err="1" smtClean="0">
                <a:solidFill>
                  <a:prstClr val="black"/>
                </a:solidFill>
              </a:rPr>
              <a:t>ПДн</a:t>
            </a:r>
            <a:r>
              <a:rPr lang="ru-RU" dirty="0" smtClean="0">
                <a:solidFill>
                  <a:prstClr val="black"/>
                </a:solidFill>
              </a:rPr>
              <a:t> , </a:t>
            </a:r>
            <a:r>
              <a:rPr lang="ru-RU" dirty="0">
                <a:solidFill>
                  <a:prstClr val="black"/>
                </a:solidFill>
              </a:rPr>
              <a:t>а также о внесении </a:t>
            </a:r>
            <a:r>
              <a:rPr lang="ru-RU" dirty="0" err="1" smtClean="0">
                <a:solidFill>
                  <a:prstClr val="black"/>
                </a:solidFill>
              </a:rPr>
              <a:t>изм-ий</a:t>
            </a:r>
            <a:r>
              <a:rPr lang="ru-RU" dirty="0" smtClean="0">
                <a:solidFill>
                  <a:prstClr val="black"/>
                </a:solidFill>
              </a:rPr>
              <a:t> </a:t>
            </a:r>
            <a:r>
              <a:rPr lang="ru-RU" dirty="0">
                <a:solidFill>
                  <a:prstClr val="black"/>
                </a:solidFill>
              </a:rPr>
              <a:t>в </a:t>
            </a:r>
            <a:r>
              <a:rPr lang="ru-RU" dirty="0" err="1" smtClean="0">
                <a:solidFill>
                  <a:prstClr val="black"/>
                </a:solidFill>
              </a:rPr>
              <a:t>нек</a:t>
            </a:r>
            <a:r>
              <a:rPr lang="ru-RU" dirty="0" smtClean="0">
                <a:solidFill>
                  <a:prstClr val="black"/>
                </a:solidFill>
              </a:rPr>
              <a:t>. </a:t>
            </a:r>
            <a:r>
              <a:rPr lang="ru-RU" dirty="0">
                <a:solidFill>
                  <a:prstClr val="black"/>
                </a:solidFill>
              </a:rPr>
              <a:t>акты </a:t>
            </a:r>
            <a:r>
              <a:rPr lang="ru-RU" dirty="0" smtClean="0">
                <a:solidFill>
                  <a:prstClr val="black"/>
                </a:solidFill>
              </a:rPr>
              <a:t>Прав. РФ»</a:t>
            </a:r>
            <a:endParaRPr lang="ru-RU" dirty="0">
              <a:solidFill>
                <a:prstClr val="black"/>
              </a:solidFill>
            </a:endParaRPr>
          </a:p>
          <a:p>
            <a:pPr marL="342900" indent="-342900">
              <a:buFont typeface="+mj-lt"/>
              <a:buAutoNum type="arabicPeriod" startAt="4"/>
            </a:pPr>
            <a:r>
              <a:rPr lang="ru-RU" dirty="0" smtClean="0">
                <a:solidFill>
                  <a:prstClr val="black"/>
                </a:solidFill>
              </a:rPr>
              <a:t>ПП РФ </a:t>
            </a:r>
            <a:r>
              <a:rPr lang="ru-RU" dirty="0">
                <a:solidFill>
                  <a:prstClr val="black"/>
                </a:solidFill>
              </a:rPr>
              <a:t>от 30.09.2021 N 1657 «Об </a:t>
            </a:r>
            <a:r>
              <a:rPr lang="ru-RU" dirty="0" smtClean="0">
                <a:solidFill>
                  <a:prstClr val="black"/>
                </a:solidFill>
              </a:rPr>
              <a:t>утв. Правил </a:t>
            </a:r>
            <a:r>
              <a:rPr lang="ru-RU" dirty="0" err="1" smtClean="0">
                <a:solidFill>
                  <a:prstClr val="black"/>
                </a:solidFill>
              </a:rPr>
              <a:t>осущ</a:t>
            </a:r>
            <a:r>
              <a:rPr lang="ru-RU" dirty="0" smtClean="0">
                <a:solidFill>
                  <a:prstClr val="black"/>
                </a:solidFill>
              </a:rPr>
              <a:t>-я </a:t>
            </a:r>
            <a:r>
              <a:rPr lang="ru-RU" dirty="0" err="1" smtClean="0">
                <a:solidFill>
                  <a:prstClr val="black"/>
                </a:solidFill>
              </a:rPr>
              <a:t>фед</a:t>
            </a:r>
            <a:r>
              <a:rPr lang="ru-RU" dirty="0" smtClean="0">
                <a:solidFill>
                  <a:prstClr val="black"/>
                </a:solidFill>
              </a:rPr>
              <a:t>. органом исп.  </a:t>
            </a:r>
            <a:r>
              <a:rPr lang="ru-RU" dirty="0">
                <a:solidFill>
                  <a:prstClr val="black"/>
                </a:solidFill>
              </a:rPr>
              <a:t>власти, </a:t>
            </a:r>
            <a:r>
              <a:rPr lang="ru-RU" dirty="0" err="1" smtClean="0">
                <a:solidFill>
                  <a:prstClr val="black"/>
                </a:solidFill>
              </a:rPr>
              <a:t>уполн</a:t>
            </a:r>
            <a:r>
              <a:rPr lang="ru-RU" dirty="0" smtClean="0">
                <a:solidFill>
                  <a:prstClr val="black"/>
                </a:solidFill>
              </a:rPr>
              <a:t>. в обл. </a:t>
            </a:r>
            <a:r>
              <a:rPr lang="ru-RU" dirty="0" err="1" smtClean="0">
                <a:solidFill>
                  <a:prstClr val="black"/>
                </a:solidFill>
              </a:rPr>
              <a:t>обесп</a:t>
            </a:r>
            <a:r>
              <a:rPr lang="ru-RU" dirty="0" smtClean="0">
                <a:solidFill>
                  <a:prstClr val="black"/>
                </a:solidFill>
              </a:rPr>
              <a:t>. без-</a:t>
            </a:r>
            <a:r>
              <a:rPr lang="ru-RU" dirty="0" err="1" smtClean="0">
                <a:solidFill>
                  <a:prstClr val="black"/>
                </a:solidFill>
              </a:rPr>
              <a:t>ти</a:t>
            </a:r>
            <a:r>
              <a:rPr lang="ru-RU" dirty="0">
                <a:solidFill>
                  <a:prstClr val="black"/>
                </a:solidFill>
              </a:rPr>
              <a:t>, и </a:t>
            </a:r>
            <a:r>
              <a:rPr lang="ru-RU" dirty="0" err="1" smtClean="0">
                <a:solidFill>
                  <a:prstClr val="black"/>
                </a:solidFill>
              </a:rPr>
              <a:t>фед</a:t>
            </a:r>
            <a:r>
              <a:rPr lang="ru-RU" dirty="0" smtClean="0">
                <a:solidFill>
                  <a:prstClr val="black"/>
                </a:solidFill>
              </a:rPr>
              <a:t>. органом исп.  </a:t>
            </a:r>
            <a:r>
              <a:rPr lang="ru-RU" dirty="0">
                <a:solidFill>
                  <a:prstClr val="black"/>
                </a:solidFill>
              </a:rPr>
              <a:t>власти, </a:t>
            </a:r>
            <a:r>
              <a:rPr lang="ru-RU" dirty="0" err="1" smtClean="0">
                <a:solidFill>
                  <a:prstClr val="black"/>
                </a:solidFill>
              </a:rPr>
              <a:t>уполн</a:t>
            </a:r>
            <a:r>
              <a:rPr lang="ru-RU" dirty="0" smtClean="0">
                <a:solidFill>
                  <a:prstClr val="black"/>
                </a:solidFill>
              </a:rPr>
              <a:t>. в </a:t>
            </a:r>
            <a:r>
              <a:rPr lang="ru-RU" dirty="0">
                <a:solidFill>
                  <a:prstClr val="black"/>
                </a:solidFill>
              </a:rPr>
              <a:t>области </a:t>
            </a:r>
            <a:r>
              <a:rPr lang="ru-RU" dirty="0" smtClean="0">
                <a:solidFill>
                  <a:prstClr val="black"/>
                </a:solidFill>
              </a:rPr>
              <a:t>ПДТР и </a:t>
            </a:r>
            <a:r>
              <a:rPr lang="ru-RU" dirty="0">
                <a:solidFill>
                  <a:prstClr val="black"/>
                </a:solidFill>
              </a:rPr>
              <a:t>технической </a:t>
            </a:r>
            <a:r>
              <a:rPr lang="ru-RU" dirty="0" smtClean="0">
                <a:solidFill>
                  <a:prstClr val="black"/>
                </a:solidFill>
              </a:rPr>
              <a:t>ЗИ, </a:t>
            </a:r>
            <a:r>
              <a:rPr lang="ru-RU" dirty="0">
                <a:solidFill>
                  <a:prstClr val="black"/>
                </a:solidFill>
              </a:rPr>
              <a:t>контроля и надзора за </a:t>
            </a:r>
            <a:r>
              <a:rPr lang="ru-RU" dirty="0" err="1" smtClean="0">
                <a:solidFill>
                  <a:prstClr val="black"/>
                </a:solidFill>
              </a:rPr>
              <a:t>вып</a:t>
            </a:r>
            <a:r>
              <a:rPr lang="ru-RU" dirty="0" smtClean="0">
                <a:solidFill>
                  <a:prstClr val="black"/>
                </a:solidFill>
              </a:rPr>
              <a:t>-ем </a:t>
            </a:r>
            <a:r>
              <a:rPr lang="ru-RU" dirty="0">
                <a:solidFill>
                  <a:prstClr val="black"/>
                </a:solidFill>
              </a:rPr>
              <a:t>органами, </a:t>
            </a:r>
            <a:r>
              <a:rPr lang="ru-RU" dirty="0" smtClean="0">
                <a:solidFill>
                  <a:prstClr val="black"/>
                </a:solidFill>
              </a:rPr>
              <a:t>орг., ИП и </a:t>
            </a:r>
            <a:r>
              <a:rPr lang="ru-RU" dirty="0">
                <a:solidFill>
                  <a:prstClr val="black"/>
                </a:solidFill>
              </a:rPr>
              <a:t>нотариусами, указанными в части 18.2 статьи 14.1 </a:t>
            </a:r>
            <a:r>
              <a:rPr lang="ru-RU" dirty="0" smtClean="0">
                <a:solidFill>
                  <a:prstClr val="black"/>
                </a:solidFill>
              </a:rPr>
              <a:t>ФЗ „Об </a:t>
            </a:r>
            <a:r>
              <a:rPr lang="ru-RU" dirty="0">
                <a:solidFill>
                  <a:prstClr val="black"/>
                </a:solidFill>
              </a:rPr>
              <a:t>информации, </a:t>
            </a:r>
            <a:r>
              <a:rPr lang="ru-RU" dirty="0" smtClean="0">
                <a:solidFill>
                  <a:prstClr val="black"/>
                </a:solidFill>
              </a:rPr>
              <a:t>ИТ </a:t>
            </a:r>
            <a:r>
              <a:rPr lang="ru-RU" dirty="0">
                <a:solidFill>
                  <a:prstClr val="black"/>
                </a:solidFill>
              </a:rPr>
              <a:t>и о </a:t>
            </a:r>
            <a:r>
              <a:rPr lang="ru-RU" dirty="0" smtClean="0">
                <a:solidFill>
                  <a:prstClr val="black"/>
                </a:solidFill>
              </a:rPr>
              <a:t>ЗИ “, орг. и </a:t>
            </a:r>
            <a:r>
              <a:rPr lang="ru-RU" dirty="0" err="1" smtClean="0">
                <a:solidFill>
                  <a:prstClr val="black"/>
                </a:solidFill>
              </a:rPr>
              <a:t>техн</a:t>
            </a:r>
            <a:r>
              <a:rPr lang="ru-RU" dirty="0" smtClean="0">
                <a:solidFill>
                  <a:prstClr val="black"/>
                </a:solidFill>
              </a:rPr>
              <a:t>. мер </a:t>
            </a:r>
            <a:r>
              <a:rPr lang="ru-RU" dirty="0">
                <a:solidFill>
                  <a:prstClr val="black"/>
                </a:solidFill>
              </a:rPr>
              <a:t>по </a:t>
            </a:r>
            <a:r>
              <a:rPr lang="ru-RU" dirty="0" err="1" smtClean="0">
                <a:solidFill>
                  <a:prstClr val="black"/>
                </a:solidFill>
              </a:rPr>
              <a:t>обесп</a:t>
            </a:r>
            <a:r>
              <a:rPr lang="ru-RU" dirty="0" smtClean="0">
                <a:solidFill>
                  <a:prstClr val="black"/>
                </a:solidFill>
              </a:rPr>
              <a:t>. без-</a:t>
            </a:r>
            <a:r>
              <a:rPr lang="ru-RU" dirty="0" err="1" smtClean="0">
                <a:solidFill>
                  <a:prstClr val="black"/>
                </a:solidFill>
              </a:rPr>
              <a:t>ти</a:t>
            </a:r>
            <a:r>
              <a:rPr lang="ru-RU" dirty="0" smtClean="0">
                <a:solidFill>
                  <a:prstClr val="black"/>
                </a:solidFill>
              </a:rPr>
              <a:t> </a:t>
            </a:r>
            <a:r>
              <a:rPr lang="ru-RU" dirty="0" err="1" smtClean="0">
                <a:solidFill>
                  <a:prstClr val="black"/>
                </a:solidFill>
              </a:rPr>
              <a:t>ПДн</a:t>
            </a:r>
            <a:r>
              <a:rPr lang="ru-RU" dirty="0" smtClean="0">
                <a:solidFill>
                  <a:prstClr val="black"/>
                </a:solidFill>
              </a:rPr>
              <a:t>  </a:t>
            </a:r>
            <a:r>
              <a:rPr lang="ru-RU" dirty="0">
                <a:solidFill>
                  <a:prstClr val="black"/>
                </a:solidFill>
              </a:rPr>
              <a:t>и </a:t>
            </a:r>
            <a:r>
              <a:rPr lang="ru-RU" dirty="0" err="1" smtClean="0">
                <a:solidFill>
                  <a:prstClr val="black"/>
                </a:solidFill>
              </a:rPr>
              <a:t>исп</a:t>
            </a:r>
            <a:r>
              <a:rPr lang="ru-RU" dirty="0" smtClean="0">
                <a:solidFill>
                  <a:prstClr val="black"/>
                </a:solidFill>
              </a:rPr>
              <a:t>-ем СЗИ»</a:t>
            </a:r>
            <a:endParaRPr lang="ru-RU" dirty="0">
              <a:solidFill>
                <a:prstClr val="black"/>
              </a:solidFill>
            </a:endParaRPr>
          </a:p>
        </p:txBody>
      </p:sp>
    </p:spTree>
    <p:extLst>
      <p:ext uri="{BB962C8B-B14F-4D97-AF65-F5344CB8AC3E}">
        <p14:creationId xmlns:p14="http://schemas.microsoft.com/office/powerpoint/2010/main" val="21348136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56</a:t>
            </a:fld>
            <a:endParaRPr dirty="0">
              <a:solidFill>
                <a:prstClr val="black"/>
              </a:solidFill>
            </a:endParaRPr>
          </a:p>
        </p:txBody>
      </p:sp>
      <p:sp>
        <p:nvSpPr>
          <p:cNvPr id="9" name="object 2"/>
          <p:cNvSpPr txBox="1">
            <a:spLocks/>
          </p:cNvSpPr>
          <p:nvPr/>
        </p:nvSpPr>
        <p:spPr>
          <a:xfrm>
            <a:off x="6400799" y="9527"/>
            <a:ext cx="5523228" cy="875240"/>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smtClean="0">
                <a:solidFill>
                  <a:srgbClr val="0070C0"/>
                </a:solidFill>
              </a:rPr>
              <a:t>Персональные данные</a:t>
            </a:r>
            <a:r>
              <a:rPr lang="ru-RU" sz="2800" b="1" kern="0" dirty="0">
                <a:solidFill>
                  <a:srgbClr val="0070C0"/>
                </a:solidFill>
              </a:rPr>
              <a:t>. Единая биометрическая система (ЕБС</a:t>
            </a:r>
            <a:r>
              <a:rPr lang="ru-RU" sz="2800" b="1" kern="0" dirty="0" smtClean="0">
                <a:solidFill>
                  <a:srgbClr val="0070C0"/>
                </a:solidFill>
              </a:rPr>
              <a:t>)…</a:t>
            </a:r>
            <a:endParaRPr lang="ru-RU" sz="2800" b="1" kern="0" dirty="0">
              <a:solidFill>
                <a:srgbClr val="0070C0"/>
              </a:solidFill>
            </a:endParaRPr>
          </a:p>
        </p:txBody>
      </p:sp>
      <p:sp>
        <p:nvSpPr>
          <p:cNvPr id="10" name="Прямоугольник 9"/>
          <p:cNvSpPr/>
          <p:nvPr/>
        </p:nvSpPr>
        <p:spPr>
          <a:xfrm>
            <a:off x="304800" y="76204"/>
            <a:ext cx="5765800" cy="6247864"/>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6"/>
            </a:pPr>
            <a:r>
              <a:rPr lang="ru-RU" sz="2000" dirty="0" smtClean="0">
                <a:solidFill>
                  <a:prstClr val="black"/>
                </a:solidFill>
              </a:rPr>
              <a:t>ПП РФ </a:t>
            </a:r>
            <a:r>
              <a:rPr lang="ru-RU" sz="2000" dirty="0">
                <a:solidFill>
                  <a:prstClr val="black"/>
                </a:solidFill>
              </a:rPr>
              <a:t>от 11.10.2021 N 1729 „Об </a:t>
            </a:r>
            <a:r>
              <a:rPr lang="ru-RU" sz="2000" dirty="0" smtClean="0">
                <a:solidFill>
                  <a:prstClr val="black"/>
                </a:solidFill>
              </a:rPr>
              <a:t>утв. Положения </a:t>
            </a:r>
            <a:r>
              <a:rPr lang="ru-RU" sz="2000" dirty="0">
                <a:solidFill>
                  <a:prstClr val="black"/>
                </a:solidFill>
              </a:rPr>
              <a:t>о </a:t>
            </a:r>
            <a:r>
              <a:rPr lang="ru-RU" sz="2000" dirty="0" err="1" smtClean="0">
                <a:solidFill>
                  <a:prstClr val="black"/>
                </a:solidFill>
              </a:rPr>
              <a:t>фед</a:t>
            </a:r>
            <a:r>
              <a:rPr lang="ru-RU" sz="2000" dirty="0" smtClean="0">
                <a:solidFill>
                  <a:prstClr val="black"/>
                </a:solidFill>
              </a:rPr>
              <a:t>. гос. контроле </a:t>
            </a:r>
            <a:r>
              <a:rPr lang="ru-RU" sz="2000" dirty="0">
                <a:solidFill>
                  <a:prstClr val="black"/>
                </a:solidFill>
              </a:rPr>
              <a:t>(надзоре) в сфере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a:t>
            </a:r>
            <a:r>
              <a:rPr lang="ru-RU" sz="2000" dirty="0" err="1" smtClean="0">
                <a:solidFill>
                  <a:prstClr val="black"/>
                </a:solidFill>
              </a:rPr>
              <a:t>аутент</a:t>
            </a:r>
            <a:r>
              <a:rPr lang="ru-RU" sz="2000" dirty="0" smtClean="0">
                <a:solidFill>
                  <a:prstClr val="black"/>
                </a:solidFill>
              </a:rPr>
              <a:t>.“ </a:t>
            </a:r>
            <a:endParaRPr lang="ru-RU" sz="2000" dirty="0">
              <a:solidFill>
                <a:prstClr val="black"/>
              </a:solidFill>
            </a:endParaRPr>
          </a:p>
          <a:p>
            <a:pPr marL="342900" indent="-342900">
              <a:buFont typeface="+mj-lt"/>
              <a:buAutoNum type="arabicPeriod" startAt="6"/>
            </a:pPr>
            <a:r>
              <a:rPr lang="ru-RU" sz="2000" dirty="0" smtClean="0">
                <a:solidFill>
                  <a:prstClr val="black"/>
                </a:solidFill>
              </a:rPr>
              <a:t>ПП РФ </a:t>
            </a:r>
            <a:r>
              <a:rPr lang="ru-RU" sz="2000" dirty="0">
                <a:solidFill>
                  <a:prstClr val="black"/>
                </a:solidFill>
              </a:rPr>
              <a:t>от 15.10.2021 N 1753 „Об </a:t>
            </a:r>
            <a:r>
              <a:rPr lang="ru-RU" sz="2000" dirty="0" smtClean="0">
                <a:solidFill>
                  <a:prstClr val="black"/>
                </a:solidFill>
              </a:rPr>
              <a:t>утв. треб. к орг. и </a:t>
            </a:r>
            <a:r>
              <a:rPr lang="ru-RU" sz="2000" dirty="0" err="1" smtClean="0">
                <a:solidFill>
                  <a:prstClr val="black"/>
                </a:solidFill>
              </a:rPr>
              <a:t>техн</a:t>
            </a:r>
            <a:r>
              <a:rPr lang="ru-RU" sz="2000" dirty="0" smtClean="0">
                <a:solidFill>
                  <a:prstClr val="black"/>
                </a:solidFill>
              </a:rPr>
              <a:t>. условиям </a:t>
            </a:r>
            <a:r>
              <a:rPr lang="ru-RU" sz="2000" dirty="0" err="1" smtClean="0">
                <a:solidFill>
                  <a:prstClr val="black"/>
                </a:solidFill>
              </a:rPr>
              <a:t>осущ</a:t>
            </a:r>
            <a:r>
              <a:rPr lang="ru-RU" sz="2000" dirty="0">
                <a:solidFill>
                  <a:prstClr val="black"/>
                </a:solidFill>
              </a:rPr>
              <a:t>. МФЦ</a:t>
            </a:r>
            <a:r>
              <a:rPr lang="en-US" sz="2000" dirty="0" smtClean="0">
                <a:solidFill>
                  <a:prstClr val="black"/>
                </a:solidFill>
              </a:rPr>
              <a:t> </a:t>
            </a:r>
            <a:r>
              <a:rPr lang="ru-RU" sz="2000" dirty="0" smtClean="0">
                <a:solidFill>
                  <a:prstClr val="black"/>
                </a:solidFill>
              </a:rPr>
              <a:t>предоставления гос. и </a:t>
            </a:r>
            <a:r>
              <a:rPr lang="ru-RU" sz="2000" dirty="0" err="1" smtClean="0">
                <a:solidFill>
                  <a:prstClr val="black"/>
                </a:solidFill>
              </a:rPr>
              <a:t>мун</a:t>
            </a:r>
            <a:r>
              <a:rPr lang="ru-RU" sz="2000" dirty="0" smtClean="0">
                <a:solidFill>
                  <a:prstClr val="black"/>
                </a:solidFill>
              </a:rPr>
              <a:t>. услуг </a:t>
            </a:r>
            <a:r>
              <a:rPr lang="ru-RU" sz="2000" dirty="0">
                <a:solidFill>
                  <a:prstClr val="black"/>
                </a:solidFill>
              </a:rPr>
              <a:t>размещения или обновления в </a:t>
            </a:r>
            <a:r>
              <a:rPr lang="ru-RU" sz="2000" dirty="0" smtClean="0">
                <a:solidFill>
                  <a:prstClr val="black"/>
                </a:solidFill>
              </a:rPr>
              <a:t>ЕСИА сведений</a:t>
            </a:r>
            <a:r>
              <a:rPr lang="ru-RU" sz="2000" dirty="0">
                <a:solidFill>
                  <a:prstClr val="black"/>
                </a:solidFill>
              </a:rPr>
              <a:t>, необходимых для регистрации </a:t>
            </a:r>
            <a:r>
              <a:rPr lang="ru-RU" sz="2000" dirty="0" smtClean="0">
                <a:solidFill>
                  <a:prstClr val="black"/>
                </a:solidFill>
              </a:rPr>
              <a:t>физ. лиц </a:t>
            </a:r>
            <a:r>
              <a:rPr lang="ru-RU" sz="2000" dirty="0">
                <a:solidFill>
                  <a:prstClr val="black"/>
                </a:solidFill>
              </a:rPr>
              <a:t>в данной системе, размещения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ЕИС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обеспечивающей 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a:t>
            </a:r>
            <a:r>
              <a:rPr lang="ru-RU" sz="2000" dirty="0" smtClean="0">
                <a:solidFill>
                  <a:prstClr val="black"/>
                </a:solidFill>
              </a:rPr>
              <a:t>инф-и </a:t>
            </a:r>
            <a:r>
              <a:rPr lang="ru-RU" sz="2000" dirty="0">
                <a:solidFill>
                  <a:prstClr val="black"/>
                </a:solidFill>
              </a:rPr>
              <a:t>о степени их </a:t>
            </a:r>
            <a:r>
              <a:rPr lang="ru-RU" sz="2000" dirty="0" smtClean="0">
                <a:solidFill>
                  <a:prstClr val="black"/>
                </a:solidFill>
              </a:rPr>
              <a:t>соотв. </a:t>
            </a:r>
            <a:r>
              <a:rPr lang="ru-RU" sz="2000" dirty="0">
                <a:solidFill>
                  <a:prstClr val="black"/>
                </a:solidFill>
              </a:rPr>
              <a:t>предоставленным </a:t>
            </a:r>
            <a:r>
              <a:rPr lang="ru-RU" sz="2000" dirty="0" err="1">
                <a:solidFill>
                  <a:prstClr val="black"/>
                </a:solidFill>
              </a:rPr>
              <a:t>БПдн</a:t>
            </a:r>
            <a:r>
              <a:rPr lang="ru-RU" sz="2000" dirty="0">
                <a:solidFill>
                  <a:prstClr val="black"/>
                </a:solidFill>
              </a:rPr>
              <a:t> </a:t>
            </a:r>
            <a:r>
              <a:rPr lang="ru-RU" sz="2000" dirty="0" smtClean="0">
                <a:solidFill>
                  <a:prstClr val="black"/>
                </a:solidFill>
              </a:rPr>
              <a:t>ФЗ, </a:t>
            </a:r>
            <a:r>
              <a:rPr lang="ru-RU" sz="2000" dirty="0">
                <a:solidFill>
                  <a:prstClr val="black"/>
                </a:solidFill>
              </a:rPr>
              <a:t>с </a:t>
            </a:r>
            <a:r>
              <a:rPr lang="ru-RU" sz="2000" dirty="0" err="1" smtClean="0">
                <a:solidFill>
                  <a:prstClr val="black"/>
                </a:solidFill>
              </a:rPr>
              <a:t>исп</a:t>
            </a:r>
            <a:r>
              <a:rPr lang="ru-RU" sz="2000" dirty="0" smtClean="0">
                <a:solidFill>
                  <a:prstClr val="black"/>
                </a:solidFill>
              </a:rPr>
              <a:t>-ем </a:t>
            </a:r>
            <a:r>
              <a:rPr lang="ru-RU" sz="2000" dirty="0" err="1" smtClean="0">
                <a:solidFill>
                  <a:prstClr val="black"/>
                </a:solidFill>
              </a:rPr>
              <a:t>прогр</a:t>
            </a:r>
            <a:r>
              <a:rPr lang="ru-RU" sz="2000" dirty="0" smtClean="0">
                <a:solidFill>
                  <a:prstClr val="black"/>
                </a:solidFill>
              </a:rPr>
              <a:t>.-</a:t>
            </a:r>
            <a:r>
              <a:rPr lang="ru-RU" sz="2000" dirty="0" err="1" smtClean="0">
                <a:solidFill>
                  <a:prstClr val="black"/>
                </a:solidFill>
              </a:rPr>
              <a:t>техн</a:t>
            </a:r>
            <a:r>
              <a:rPr lang="ru-RU" sz="2000" dirty="0" smtClean="0">
                <a:solidFill>
                  <a:prstClr val="black"/>
                </a:solidFill>
              </a:rPr>
              <a:t>. </a:t>
            </a:r>
            <a:r>
              <a:rPr lang="ru-RU" sz="2000" dirty="0">
                <a:solidFill>
                  <a:prstClr val="black"/>
                </a:solidFill>
              </a:rPr>
              <a:t>комплексов“ </a:t>
            </a:r>
          </a:p>
          <a:p>
            <a:pPr marL="342900" indent="-342900">
              <a:buFont typeface="+mj-lt"/>
              <a:buAutoNum type="arabicPeriod" startAt="6"/>
            </a:pPr>
            <a:r>
              <a:rPr lang="ru-RU" sz="2000" dirty="0" smtClean="0">
                <a:solidFill>
                  <a:prstClr val="black"/>
                </a:solidFill>
              </a:rPr>
              <a:t>ПП РФ </a:t>
            </a:r>
            <a:r>
              <a:rPr lang="ru-RU" sz="2000" dirty="0">
                <a:solidFill>
                  <a:prstClr val="black"/>
                </a:solidFill>
              </a:rPr>
              <a:t>от 20.10.2021 N 1798 „Об </a:t>
            </a:r>
            <a:r>
              <a:rPr lang="ru-RU" sz="2000" dirty="0" smtClean="0">
                <a:solidFill>
                  <a:prstClr val="black"/>
                </a:solidFill>
              </a:rPr>
              <a:t>утв. Правил </a:t>
            </a:r>
            <a:r>
              <a:rPr lang="ru-RU" sz="2000" dirty="0" err="1" smtClean="0">
                <a:solidFill>
                  <a:prstClr val="black"/>
                </a:solidFill>
              </a:rPr>
              <a:t>осущ</a:t>
            </a:r>
            <a:r>
              <a:rPr lang="ru-RU" sz="2000" dirty="0" smtClean="0">
                <a:solidFill>
                  <a:prstClr val="black"/>
                </a:solidFill>
              </a:rPr>
              <a:t>. </a:t>
            </a:r>
            <a:r>
              <a:rPr lang="ru-RU" sz="2000" dirty="0" err="1" smtClean="0">
                <a:solidFill>
                  <a:prstClr val="black"/>
                </a:solidFill>
              </a:rPr>
              <a:t>Роскомнадзором</a:t>
            </a:r>
            <a:r>
              <a:rPr lang="ru-RU" sz="2000" dirty="0" smtClean="0">
                <a:solidFill>
                  <a:prstClr val="black"/>
                </a:solidFill>
              </a:rPr>
              <a:t> и ФСБ контроля </a:t>
            </a:r>
            <a:r>
              <a:rPr lang="ru-RU" sz="2000" dirty="0">
                <a:solidFill>
                  <a:prstClr val="black"/>
                </a:solidFill>
              </a:rPr>
              <a:t>и надзора за соблюдением </a:t>
            </a:r>
            <a:r>
              <a:rPr lang="ru-RU" sz="2000" dirty="0" smtClean="0">
                <a:solidFill>
                  <a:prstClr val="black"/>
                </a:solidFill>
              </a:rPr>
              <a:t>МФЦ </a:t>
            </a:r>
            <a:r>
              <a:rPr lang="ru-RU" sz="2000" dirty="0">
                <a:solidFill>
                  <a:prstClr val="black"/>
                </a:solidFill>
              </a:rPr>
              <a:t>предоставления </a:t>
            </a:r>
            <a:r>
              <a:rPr lang="ru-RU" sz="2000" dirty="0" smtClean="0">
                <a:solidFill>
                  <a:prstClr val="black"/>
                </a:solidFill>
              </a:rPr>
              <a:t>гос. и </a:t>
            </a:r>
            <a:r>
              <a:rPr lang="ru-RU" sz="2000" dirty="0" err="1" smtClean="0">
                <a:solidFill>
                  <a:prstClr val="black"/>
                </a:solidFill>
              </a:rPr>
              <a:t>мун</a:t>
            </a:r>
            <a:r>
              <a:rPr lang="ru-RU" sz="2000" dirty="0" smtClean="0">
                <a:solidFill>
                  <a:prstClr val="black"/>
                </a:solidFill>
              </a:rPr>
              <a:t>. услуг </a:t>
            </a:r>
            <a:r>
              <a:rPr lang="ru-RU" sz="2000" dirty="0">
                <a:solidFill>
                  <a:prstClr val="black"/>
                </a:solidFill>
              </a:rPr>
              <a:t>порядка размещения и обновления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ЕИС </a:t>
            </a:r>
            <a:r>
              <a:rPr lang="ru-RU" sz="2000" dirty="0" err="1" smtClean="0">
                <a:solidFill>
                  <a:prstClr val="black"/>
                </a:solidFill>
              </a:rPr>
              <a:t>ПДн</a:t>
            </a:r>
            <a:r>
              <a:rPr lang="ru-RU" sz="2000" dirty="0" smtClean="0">
                <a:solidFill>
                  <a:prstClr val="black"/>
                </a:solidFill>
              </a:rPr>
              <a:t> …“ </a:t>
            </a:r>
            <a:endParaRPr lang="ru-RU" sz="2000" dirty="0">
              <a:solidFill>
                <a:prstClr val="black"/>
              </a:solidFill>
            </a:endParaRPr>
          </a:p>
        </p:txBody>
      </p:sp>
      <p:sp>
        <p:nvSpPr>
          <p:cNvPr id="7" name="Прямоугольник 6"/>
          <p:cNvSpPr/>
          <p:nvPr/>
        </p:nvSpPr>
        <p:spPr>
          <a:xfrm>
            <a:off x="6196327" y="1447804"/>
            <a:ext cx="5765800" cy="4093428"/>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9"/>
            </a:pPr>
            <a:r>
              <a:rPr lang="ru-RU" sz="2000" dirty="0" smtClean="0">
                <a:solidFill>
                  <a:prstClr val="black"/>
                </a:solidFill>
              </a:rPr>
              <a:t>ПП РФ </a:t>
            </a:r>
            <a:r>
              <a:rPr lang="ru-RU" sz="2000" dirty="0">
                <a:solidFill>
                  <a:prstClr val="black"/>
                </a:solidFill>
              </a:rPr>
              <a:t>от 20.10.2021 N 1799 „Об аккредитации </a:t>
            </a:r>
            <a:r>
              <a:rPr lang="ru-RU" sz="2000" dirty="0" smtClean="0">
                <a:solidFill>
                  <a:prstClr val="black"/>
                </a:solidFill>
              </a:rPr>
              <a:t>орг., </a:t>
            </a:r>
            <a:r>
              <a:rPr lang="ru-RU" sz="2000" dirty="0">
                <a:solidFill>
                  <a:prstClr val="black"/>
                </a:solidFill>
              </a:rPr>
              <a:t>владеющих </a:t>
            </a:r>
            <a:r>
              <a:rPr lang="ru-RU" sz="2000" dirty="0" smtClean="0">
                <a:solidFill>
                  <a:prstClr val="black"/>
                </a:solidFill>
              </a:rPr>
              <a:t>ИС, </a:t>
            </a:r>
            <a:r>
              <a:rPr lang="ru-RU" sz="2000" dirty="0">
                <a:solidFill>
                  <a:prstClr val="black"/>
                </a:solidFill>
              </a:rPr>
              <a:t>обеспечивающими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a:t>
            </a:r>
            <a:r>
              <a:rPr lang="ru-RU" sz="2000" dirty="0" err="1" smtClean="0">
                <a:solidFill>
                  <a:prstClr val="black"/>
                </a:solidFill>
              </a:rPr>
              <a:t>аутент</a:t>
            </a:r>
            <a:r>
              <a:rPr lang="ru-RU" sz="2000" dirty="0" smtClean="0">
                <a:solidFill>
                  <a:prstClr val="black"/>
                </a:solidFill>
              </a:rPr>
              <a:t>. с </a:t>
            </a:r>
            <a:r>
              <a:rPr lang="ru-RU" sz="2000" dirty="0">
                <a:solidFill>
                  <a:prstClr val="black"/>
                </a:solidFill>
              </a:rPr>
              <a:t>использованием </a:t>
            </a:r>
            <a:r>
              <a:rPr lang="ru-RU" sz="2000" dirty="0" err="1" smtClean="0">
                <a:solidFill>
                  <a:prstClr val="black"/>
                </a:solidFill>
              </a:rPr>
              <a:t>БПДн</a:t>
            </a:r>
            <a:r>
              <a:rPr lang="ru-RU" sz="2000" dirty="0" smtClean="0">
                <a:solidFill>
                  <a:prstClr val="black"/>
                </a:solidFill>
              </a:rPr>
              <a:t>  ФЛ, </a:t>
            </a:r>
            <a:r>
              <a:rPr lang="ru-RU" sz="2000" dirty="0">
                <a:solidFill>
                  <a:prstClr val="black"/>
                </a:solidFill>
              </a:rPr>
              <a:t>и (или) оказывающих услуги по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a:t>
            </a:r>
            <a:r>
              <a:rPr lang="ru-RU" sz="2000" dirty="0" err="1" smtClean="0">
                <a:solidFill>
                  <a:prstClr val="black"/>
                </a:solidFill>
              </a:rPr>
              <a:t>аутент.с</a:t>
            </a:r>
            <a:r>
              <a:rPr lang="ru-RU" sz="2000" dirty="0" smtClean="0">
                <a:solidFill>
                  <a:prstClr val="black"/>
                </a:solidFill>
              </a:rPr>
              <a:t> </a:t>
            </a:r>
            <a:r>
              <a:rPr lang="ru-RU" sz="2000" dirty="0">
                <a:solidFill>
                  <a:prstClr val="black"/>
                </a:solidFill>
              </a:rPr>
              <a:t>использованием </a:t>
            </a:r>
            <a:r>
              <a:rPr lang="ru-RU" sz="2000" dirty="0" err="1" smtClean="0">
                <a:solidFill>
                  <a:prstClr val="black"/>
                </a:solidFill>
              </a:rPr>
              <a:t>БПДн</a:t>
            </a:r>
            <a:r>
              <a:rPr lang="ru-RU" sz="2000" dirty="0" smtClean="0">
                <a:solidFill>
                  <a:prstClr val="black"/>
                </a:solidFill>
              </a:rPr>
              <a:t>  ФЛ “ </a:t>
            </a:r>
            <a:r>
              <a:rPr lang="ru-RU" sz="2000" dirty="0">
                <a:solidFill>
                  <a:prstClr val="black"/>
                </a:solidFill>
              </a:rPr>
              <a:t>(вместе с „Правилами аккредитации </a:t>
            </a:r>
            <a:r>
              <a:rPr lang="ru-RU" sz="2000" dirty="0" smtClean="0">
                <a:solidFill>
                  <a:prstClr val="black"/>
                </a:solidFill>
              </a:rPr>
              <a:t>…“) </a:t>
            </a:r>
            <a:endParaRPr lang="ru-RU" sz="2000" dirty="0">
              <a:solidFill>
                <a:prstClr val="black"/>
              </a:solidFill>
            </a:endParaRPr>
          </a:p>
          <a:p>
            <a:pPr marL="342900" indent="-342900">
              <a:buFont typeface="+mj-lt"/>
              <a:buAutoNum type="arabicPeriod" startAt="9"/>
            </a:pPr>
            <a:r>
              <a:rPr lang="ru-RU" sz="2000" dirty="0" smtClean="0">
                <a:solidFill>
                  <a:prstClr val="black"/>
                </a:solidFill>
              </a:rPr>
              <a:t>ПП РФ </a:t>
            </a:r>
            <a:r>
              <a:rPr lang="ru-RU" sz="2000" dirty="0">
                <a:solidFill>
                  <a:prstClr val="black"/>
                </a:solidFill>
              </a:rPr>
              <a:t>от 23.10.2021 N 1815 „Об утверждении перечня случаев осуществления сбора и обработки используемых для </a:t>
            </a:r>
            <a:r>
              <a:rPr lang="ru-RU" sz="2000" dirty="0" err="1" smtClean="0">
                <a:solidFill>
                  <a:prstClr val="black"/>
                </a:solidFill>
              </a:rPr>
              <a:t>идент</a:t>
            </a:r>
            <a:r>
              <a:rPr lang="ru-RU" sz="2000" dirty="0" smtClean="0">
                <a:solidFill>
                  <a:prstClr val="black"/>
                </a:solidFill>
              </a:rPr>
              <a:t>. либо </a:t>
            </a:r>
            <a:r>
              <a:rPr lang="ru-RU" sz="2000" dirty="0" err="1" smtClean="0">
                <a:solidFill>
                  <a:prstClr val="black"/>
                </a:solidFill>
              </a:rPr>
              <a:t>идент.и</a:t>
            </a:r>
            <a:r>
              <a:rPr lang="ru-RU" sz="2000" dirty="0" smtClean="0">
                <a:solidFill>
                  <a:prstClr val="black"/>
                </a:solidFill>
              </a:rPr>
              <a:t> аут.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ИС организаций</a:t>
            </a:r>
            <a:r>
              <a:rPr lang="ru-RU" sz="2000" dirty="0">
                <a:solidFill>
                  <a:prstClr val="black"/>
                </a:solidFill>
              </a:rPr>
              <a:t>, осуществляющих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a:t>
            </a:r>
            <a:r>
              <a:rPr lang="ru-RU" sz="2000" dirty="0" err="1" smtClean="0">
                <a:solidFill>
                  <a:prstClr val="black"/>
                </a:solidFill>
              </a:rPr>
              <a:t>аутент</a:t>
            </a:r>
            <a:r>
              <a:rPr lang="ru-RU" sz="2000" dirty="0" smtClean="0">
                <a:solidFill>
                  <a:prstClr val="black"/>
                </a:solidFill>
              </a:rPr>
              <a:t>. с исп. </a:t>
            </a:r>
            <a:r>
              <a:rPr lang="ru-RU" sz="2000" dirty="0" err="1" smtClean="0">
                <a:solidFill>
                  <a:prstClr val="black"/>
                </a:solidFill>
              </a:rPr>
              <a:t>БПДн</a:t>
            </a:r>
            <a:r>
              <a:rPr lang="ru-RU" sz="2000" dirty="0" smtClean="0">
                <a:solidFill>
                  <a:prstClr val="black"/>
                </a:solidFill>
              </a:rPr>
              <a:t>  ФЛ…" </a:t>
            </a:r>
            <a:endParaRPr lang="ru-RU" sz="2000" dirty="0">
              <a:solidFill>
                <a:prstClr val="black"/>
              </a:solidFill>
            </a:endParaRPr>
          </a:p>
        </p:txBody>
      </p:sp>
    </p:spTree>
    <p:extLst>
      <p:ext uri="{BB962C8B-B14F-4D97-AF65-F5344CB8AC3E}">
        <p14:creationId xmlns:p14="http://schemas.microsoft.com/office/powerpoint/2010/main" val="40959824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57</a:t>
            </a:fld>
            <a:endParaRPr dirty="0">
              <a:solidFill>
                <a:prstClr val="black"/>
              </a:solidFill>
            </a:endParaRPr>
          </a:p>
        </p:txBody>
      </p:sp>
      <p:sp>
        <p:nvSpPr>
          <p:cNvPr id="9" name="object 2"/>
          <p:cNvSpPr txBox="1">
            <a:spLocks/>
          </p:cNvSpPr>
          <p:nvPr/>
        </p:nvSpPr>
        <p:spPr>
          <a:xfrm>
            <a:off x="6400799" y="9527"/>
            <a:ext cx="5523228" cy="875240"/>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smtClean="0">
                <a:solidFill>
                  <a:srgbClr val="0070C0"/>
                </a:solidFill>
              </a:rPr>
              <a:t>Персональные данные</a:t>
            </a:r>
            <a:r>
              <a:rPr lang="ru-RU" sz="2800" b="1" kern="0" dirty="0">
                <a:solidFill>
                  <a:srgbClr val="0070C0"/>
                </a:solidFill>
              </a:rPr>
              <a:t>. Единая биометрическая система (ЕБС</a:t>
            </a:r>
            <a:r>
              <a:rPr lang="ru-RU" sz="2800" b="1" kern="0" dirty="0" smtClean="0">
                <a:solidFill>
                  <a:srgbClr val="0070C0"/>
                </a:solidFill>
              </a:rPr>
              <a:t>)…</a:t>
            </a:r>
            <a:endParaRPr lang="ru-RU" sz="2800" b="1" kern="0" dirty="0">
              <a:solidFill>
                <a:srgbClr val="0070C0"/>
              </a:solidFill>
            </a:endParaRPr>
          </a:p>
        </p:txBody>
      </p:sp>
      <p:sp>
        <p:nvSpPr>
          <p:cNvPr id="7" name="Прямоугольник 6"/>
          <p:cNvSpPr/>
          <p:nvPr/>
        </p:nvSpPr>
        <p:spPr>
          <a:xfrm>
            <a:off x="304800" y="228600"/>
            <a:ext cx="5765800" cy="6247864"/>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1"/>
            </a:pPr>
            <a:r>
              <a:rPr lang="ru-RU" sz="2000" dirty="0" smtClean="0">
                <a:solidFill>
                  <a:prstClr val="black"/>
                </a:solidFill>
              </a:rPr>
              <a:t>ПП РФ </a:t>
            </a:r>
            <a:r>
              <a:rPr lang="ru-RU" sz="2000" dirty="0">
                <a:solidFill>
                  <a:prstClr val="black"/>
                </a:solidFill>
              </a:rPr>
              <a:t>от 15.06.2022 N 1066 «О размещении </a:t>
            </a:r>
            <a:r>
              <a:rPr lang="ru-RU" sz="2000" dirty="0" smtClean="0">
                <a:solidFill>
                  <a:prstClr val="black"/>
                </a:solidFill>
              </a:rPr>
              <a:t>ФЛ своих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ЕИС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обеспечивающей 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информации о степени их соответствия предоставленным </a:t>
            </a:r>
            <a:r>
              <a:rPr lang="ru-RU" sz="2000" dirty="0" err="1" smtClean="0">
                <a:solidFill>
                  <a:prstClr val="black"/>
                </a:solidFill>
              </a:rPr>
              <a:t>БПДнФЛ</a:t>
            </a:r>
            <a:r>
              <a:rPr lang="ru-RU" sz="2000" dirty="0" smtClean="0">
                <a:solidFill>
                  <a:prstClr val="black"/>
                </a:solidFill>
              </a:rPr>
              <a:t>» </a:t>
            </a:r>
            <a:r>
              <a:rPr lang="ru-RU" sz="2000" dirty="0">
                <a:solidFill>
                  <a:prstClr val="black"/>
                </a:solidFill>
              </a:rPr>
              <a:t>(вместе с «Правилами </a:t>
            </a:r>
            <a:r>
              <a:rPr lang="ru-RU" sz="2000" dirty="0" smtClean="0">
                <a:solidFill>
                  <a:prstClr val="black"/>
                </a:solidFill>
              </a:rPr>
              <a:t>размещения…»)</a:t>
            </a:r>
            <a:endParaRPr lang="ru-RU" sz="2000" dirty="0">
              <a:solidFill>
                <a:prstClr val="black"/>
              </a:solidFill>
            </a:endParaRPr>
          </a:p>
          <a:p>
            <a:pPr marL="342900" indent="-342900">
              <a:buFont typeface="+mj-lt"/>
              <a:buAutoNum type="arabicPeriod" startAt="11"/>
            </a:pPr>
            <a:r>
              <a:rPr lang="ru-RU" sz="2000" dirty="0" smtClean="0">
                <a:solidFill>
                  <a:prstClr val="black"/>
                </a:solidFill>
              </a:rPr>
              <a:t>ПП РФ </a:t>
            </a:r>
            <a:r>
              <a:rPr lang="ru-RU" sz="2000" dirty="0">
                <a:solidFill>
                  <a:prstClr val="black"/>
                </a:solidFill>
              </a:rPr>
              <a:t>от 15.06.2022 N 1067 «О случаях и сроках использования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размещенных </a:t>
            </a:r>
            <a:r>
              <a:rPr lang="ru-RU" sz="2000" dirty="0" smtClean="0">
                <a:solidFill>
                  <a:prstClr val="black"/>
                </a:solidFill>
              </a:rPr>
              <a:t>ФЛ в ЕИС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обеспечивающей 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информации о степени их соответствия предоставленным </a:t>
            </a:r>
            <a:r>
              <a:rPr lang="ru-RU" sz="2000" dirty="0" err="1" smtClean="0">
                <a:solidFill>
                  <a:prstClr val="black"/>
                </a:solidFill>
              </a:rPr>
              <a:t>БПДнФЛ</a:t>
            </a:r>
            <a:r>
              <a:rPr lang="ru-RU" sz="2000" dirty="0" smtClean="0">
                <a:solidFill>
                  <a:prstClr val="black"/>
                </a:solidFill>
              </a:rPr>
              <a:t>»</a:t>
            </a:r>
            <a:endParaRPr lang="ru-RU" sz="2000" dirty="0">
              <a:solidFill>
                <a:prstClr val="black"/>
              </a:solidFill>
            </a:endParaRPr>
          </a:p>
          <a:p>
            <a:pPr marL="342900" indent="-342900">
              <a:buFont typeface="+mj-lt"/>
              <a:buAutoNum type="arabicPeriod" startAt="11"/>
            </a:pPr>
            <a:r>
              <a:rPr lang="ru-RU" sz="2000" dirty="0" smtClean="0">
                <a:solidFill>
                  <a:prstClr val="black"/>
                </a:solidFill>
              </a:rPr>
              <a:t>ПП РФ </a:t>
            </a:r>
            <a:r>
              <a:rPr lang="ru-RU" sz="2000" dirty="0">
                <a:solidFill>
                  <a:prstClr val="black"/>
                </a:solidFill>
              </a:rPr>
              <a:t>от 16.06.2022 N 1089 «Об </a:t>
            </a:r>
            <a:r>
              <a:rPr lang="ru-RU" sz="2000" dirty="0" smtClean="0">
                <a:solidFill>
                  <a:prstClr val="black"/>
                </a:solidFill>
              </a:rPr>
              <a:t>утв. Положения </a:t>
            </a:r>
            <a:r>
              <a:rPr lang="ru-RU" sz="2000" dirty="0">
                <a:solidFill>
                  <a:prstClr val="black"/>
                </a:solidFill>
              </a:rPr>
              <a:t>о </a:t>
            </a:r>
            <a:r>
              <a:rPr lang="ru-RU" sz="2000" dirty="0" smtClean="0">
                <a:solidFill>
                  <a:prstClr val="black"/>
                </a:solidFill>
              </a:rPr>
              <a:t>ЕИС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обеспечивающей 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информации о степени их соответствия предоставленным </a:t>
            </a:r>
            <a:r>
              <a:rPr lang="ru-RU" sz="2000" dirty="0" err="1" smtClean="0">
                <a:solidFill>
                  <a:prstClr val="black"/>
                </a:solidFill>
              </a:rPr>
              <a:t>БПДнФЛ</a:t>
            </a:r>
            <a:r>
              <a:rPr lang="ru-RU" sz="2000" dirty="0" smtClean="0">
                <a:solidFill>
                  <a:prstClr val="black"/>
                </a:solidFill>
              </a:rPr>
              <a:t>»</a:t>
            </a:r>
            <a:endParaRPr lang="ru-RU" sz="2000" dirty="0">
              <a:solidFill>
                <a:prstClr val="black"/>
              </a:solidFill>
            </a:endParaRPr>
          </a:p>
        </p:txBody>
      </p:sp>
      <p:sp>
        <p:nvSpPr>
          <p:cNvPr id="8" name="Прямоугольник 7"/>
          <p:cNvSpPr/>
          <p:nvPr/>
        </p:nvSpPr>
        <p:spPr>
          <a:xfrm>
            <a:off x="6279512" y="1315655"/>
            <a:ext cx="5765800" cy="4247317"/>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4"/>
            </a:pPr>
            <a:r>
              <a:rPr lang="ru-RU" dirty="0" smtClean="0">
                <a:solidFill>
                  <a:prstClr val="black"/>
                </a:solidFill>
              </a:rPr>
              <a:t>Пр. </a:t>
            </a:r>
            <a:r>
              <a:rPr lang="ru-RU" dirty="0" err="1" smtClean="0">
                <a:solidFill>
                  <a:prstClr val="black"/>
                </a:solidFill>
              </a:rPr>
              <a:t>Минкомсвязи</a:t>
            </a:r>
            <a:r>
              <a:rPr lang="ru-RU" dirty="0" smtClean="0">
                <a:solidFill>
                  <a:prstClr val="black"/>
                </a:solidFill>
              </a:rPr>
              <a:t> </a:t>
            </a:r>
            <a:r>
              <a:rPr lang="ru-RU" dirty="0">
                <a:solidFill>
                  <a:prstClr val="black"/>
                </a:solidFill>
              </a:rPr>
              <a:t>России от 25.06.2018 N 321 «Об </a:t>
            </a:r>
            <a:r>
              <a:rPr lang="ru-RU" dirty="0" smtClean="0">
                <a:solidFill>
                  <a:prstClr val="black"/>
                </a:solidFill>
              </a:rPr>
              <a:t>утв. порядка </a:t>
            </a:r>
            <a:r>
              <a:rPr lang="ru-RU" dirty="0">
                <a:solidFill>
                  <a:prstClr val="black"/>
                </a:solidFill>
              </a:rPr>
              <a:t>обработки, включая сбор и хранение, параметров </a:t>
            </a:r>
            <a:r>
              <a:rPr lang="ru-RU" dirty="0" err="1" smtClean="0">
                <a:solidFill>
                  <a:prstClr val="black"/>
                </a:solidFill>
              </a:rPr>
              <a:t>БПДн</a:t>
            </a:r>
            <a:r>
              <a:rPr lang="ru-RU" dirty="0" smtClean="0">
                <a:solidFill>
                  <a:prstClr val="black"/>
                </a:solidFill>
              </a:rPr>
              <a:t>  </a:t>
            </a:r>
            <a:r>
              <a:rPr lang="ru-RU" dirty="0">
                <a:solidFill>
                  <a:prstClr val="black"/>
                </a:solidFill>
              </a:rPr>
              <a:t>в целях </a:t>
            </a:r>
            <a:r>
              <a:rPr lang="ru-RU" dirty="0" err="1" smtClean="0">
                <a:solidFill>
                  <a:prstClr val="black"/>
                </a:solidFill>
              </a:rPr>
              <a:t>идент</a:t>
            </a:r>
            <a:r>
              <a:rPr lang="ru-RU" dirty="0" smtClean="0">
                <a:solidFill>
                  <a:prstClr val="black"/>
                </a:solidFill>
              </a:rPr>
              <a:t>., </a:t>
            </a:r>
            <a:r>
              <a:rPr lang="ru-RU" dirty="0">
                <a:solidFill>
                  <a:prstClr val="black"/>
                </a:solidFill>
              </a:rPr>
              <a:t>порядка размещения и </a:t>
            </a:r>
            <a:r>
              <a:rPr lang="ru-RU" dirty="0" err="1" smtClean="0">
                <a:solidFill>
                  <a:prstClr val="black"/>
                </a:solidFill>
              </a:rPr>
              <a:t>обн</a:t>
            </a:r>
            <a:r>
              <a:rPr lang="ru-RU" dirty="0" smtClean="0">
                <a:solidFill>
                  <a:prstClr val="black"/>
                </a:solidFill>
              </a:rPr>
              <a:t>. </a:t>
            </a:r>
            <a:r>
              <a:rPr lang="ru-RU" dirty="0" err="1" smtClean="0">
                <a:solidFill>
                  <a:prstClr val="black"/>
                </a:solidFill>
              </a:rPr>
              <a:t>БПДн</a:t>
            </a:r>
            <a:r>
              <a:rPr lang="ru-RU" dirty="0" smtClean="0">
                <a:solidFill>
                  <a:prstClr val="black"/>
                </a:solidFill>
              </a:rPr>
              <a:t>  </a:t>
            </a:r>
            <a:r>
              <a:rPr lang="ru-RU" dirty="0">
                <a:solidFill>
                  <a:prstClr val="black"/>
                </a:solidFill>
              </a:rPr>
              <a:t>в </a:t>
            </a:r>
            <a:r>
              <a:rPr lang="ru-RU" dirty="0" smtClean="0">
                <a:solidFill>
                  <a:prstClr val="black"/>
                </a:solidFill>
              </a:rPr>
              <a:t>ЕБС, </a:t>
            </a:r>
            <a:r>
              <a:rPr lang="ru-RU" dirty="0">
                <a:solidFill>
                  <a:prstClr val="black"/>
                </a:solidFill>
              </a:rPr>
              <a:t>а также требований к </a:t>
            </a:r>
            <a:r>
              <a:rPr lang="ru-RU" dirty="0" smtClean="0">
                <a:solidFill>
                  <a:prstClr val="black"/>
                </a:solidFill>
              </a:rPr>
              <a:t>ИТ и </a:t>
            </a:r>
            <a:r>
              <a:rPr lang="ru-RU" dirty="0" err="1" smtClean="0">
                <a:solidFill>
                  <a:prstClr val="black"/>
                </a:solidFill>
              </a:rPr>
              <a:t>техн</a:t>
            </a:r>
            <a:r>
              <a:rPr lang="ru-RU" dirty="0" smtClean="0">
                <a:solidFill>
                  <a:prstClr val="black"/>
                </a:solidFill>
              </a:rPr>
              <a:t>. средствам</a:t>
            </a:r>
            <a:r>
              <a:rPr lang="ru-RU" dirty="0">
                <a:solidFill>
                  <a:prstClr val="black"/>
                </a:solidFill>
              </a:rPr>
              <a:t>, </a:t>
            </a:r>
            <a:r>
              <a:rPr lang="ru-RU" dirty="0" err="1" smtClean="0">
                <a:solidFill>
                  <a:prstClr val="black"/>
                </a:solidFill>
              </a:rPr>
              <a:t>предн</a:t>
            </a:r>
            <a:r>
              <a:rPr lang="ru-RU" dirty="0" smtClean="0">
                <a:solidFill>
                  <a:prstClr val="black"/>
                </a:solidFill>
              </a:rPr>
              <a:t>. для </a:t>
            </a:r>
            <a:r>
              <a:rPr lang="ru-RU" dirty="0">
                <a:solidFill>
                  <a:prstClr val="black"/>
                </a:solidFill>
              </a:rPr>
              <a:t>обработки </a:t>
            </a:r>
            <a:r>
              <a:rPr lang="ru-RU" dirty="0" err="1" smtClean="0">
                <a:solidFill>
                  <a:prstClr val="black"/>
                </a:solidFill>
              </a:rPr>
              <a:t>БПДн</a:t>
            </a:r>
            <a:r>
              <a:rPr lang="ru-RU" dirty="0" smtClean="0">
                <a:solidFill>
                  <a:prstClr val="black"/>
                </a:solidFill>
              </a:rPr>
              <a:t>  </a:t>
            </a:r>
            <a:r>
              <a:rPr lang="ru-RU" dirty="0">
                <a:solidFill>
                  <a:prstClr val="black"/>
                </a:solidFill>
              </a:rPr>
              <a:t>в целях проведения </a:t>
            </a:r>
            <a:r>
              <a:rPr lang="ru-RU" dirty="0" err="1" smtClean="0">
                <a:solidFill>
                  <a:prstClr val="black"/>
                </a:solidFill>
              </a:rPr>
              <a:t>идент</a:t>
            </a:r>
            <a:r>
              <a:rPr lang="ru-RU" dirty="0" smtClean="0">
                <a:solidFill>
                  <a:prstClr val="black"/>
                </a:solidFill>
              </a:rPr>
              <a:t>.» (МЮ </a:t>
            </a:r>
            <a:r>
              <a:rPr lang="ru-RU" dirty="0">
                <a:solidFill>
                  <a:prstClr val="black"/>
                </a:solidFill>
              </a:rPr>
              <a:t>04.07.2018 N 51532) </a:t>
            </a:r>
          </a:p>
          <a:p>
            <a:pPr marL="342900" indent="-342900">
              <a:buFont typeface="+mj-lt"/>
              <a:buAutoNum type="arabicPeriod" startAt="14"/>
            </a:pPr>
            <a:r>
              <a:rPr lang="ru-RU" dirty="0" smtClean="0">
                <a:solidFill>
                  <a:prstClr val="black"/>
                </a:solidFill>
              </a:rPr>
              <a:t>Пр. </a:t>
            </a:r>
            <a:r>
              <a:rPr lang="ru-RU" dirty="0" err="1" smtClean="0">
                <a:solidFill>
                  <a:prstClr val="black"/>
                </a:solidFill>
              </a:rPr>
              <a:t>Минкомсвязи</a:t>
            </a:r>
            <a:r>
              <a:rPr lang="ru-RU" dirty="0" smtClean="0">
                <a:solidFill>
                  <a:prstClr val="black"/>
                </a:solidFill>
              </a:rPr>
              <a:t> </a:t>
            </a:r>
            <a:r>
              <a:rPr lang="ru-RU" dirty="0">
                <a:solidFill>
                  <a:prstClr val="black"/>
                </a:solidFill>
              </a:rPr>
              <a:t>России от 25.06.2018 N 322 «Об </a:t>
            </a:r>
            <a:r>
              <a:rPr lang="ru-RU" dirty="0" err="1" smtClean="0">
                <a:solidFill>
                  <a:prstClr val="black"/>
                </a:solidFill>
              </a:rPr>
              <a:t>опр-ии</a:t>
            </a:r>
            <a:r>
              <a:rPr lang="ru-RU" dirty="0" smtClean="0">
                <a:solidFill>
                  <a:prstClr val="black"/>
                </a:solidFill>
              </a:rPr>
              <a:t> </a:t>
            </a:r>
            <a:r>
              <a:rPr lang="ru-RU" dirty="0">
                <a:solidFill>
                  <a:prstClr val="black"/>
                </a:solidFill>
              </a:rPr>
              <a:t>размера платы, взимаемой оператором </a:t>
            </a:r>
            <a:r>
              <a:rPr lang="ru-RU" dirty="0" err="1" smtClean="0">
                <a:solidFill>
                  <a:prstClr val="black"/>
                </a:solidFill>
              </a:rPr>
              <a:t>ЕИСПДн</a:t>
            </a:r>
            <a:r>
              <a:rPr lang="ru-RU" dirty="0" smtClean="0">
                <a:solidFill>
                  <a:prstClr val="black"/>
                </a:solidFill>
              </a:rPr>
              <a:t> , </a:t>
            </a:r>
            <a:r>
              <a:rPr lang="ru-RU" dirty="0" err="1" smtClean="0">
                <a:solidFill>
                  <a:prstClr val="black"/>
                </a:solidFill>
              </a:rPr>
              <a:t>обесп</a:t>
            </a:r>
            <a:r>
              <a:rPr lang="ru-RU" dirty="0" smtClean="0">
                <a:solidFill>
                  <a:prstClr val="black"/>
                </a:solidFill>
              </a:rPr>
              <a:t>. обработку</a:t>
            </a:r>
            <a:r>
              <a:rPr lang="ru-RU" dirty="0">
                <a:solidFill>
                  <a:prstClr val="black"/>
                </a:solidFill>
              </a:rPr>
              <a:t>, включая сбор и хранение </a:t>
            </a:r>
            <a:r>
              <a:rPr lang="ru-RU" dirty="0" err="1" smtClean="0">
                <a:solidFill>
                  <a:prstClr val="black"/>
                </a:solidFill>
              </a:rPr>
              <a:t>БПДн</a:t>
            </a:r>
            <a:r>
              <a:rPr lang="ru-RU" dirty="0" smtClean="0">
                <a:solidFill>
                  <a:prstClr val="black"/>
                </a:solidFill>
              </a:rPr>
              <a:t>…, </a:t>
            </a:r>
            <a:r>
              <a:rPr lang="ru-RU" dirty="0">
                <a:solidFill>
                  <a:prstClr val="black"/>
                </a:solidFill>
              </a:rPr>
              <a:t>за </a:t>
            </a:r>
            <a:r>
              <a:rPr lang="ru-RU" dirty="0" err="1" smtClean="0">
                <a:solidFill>
                  <a:prstClr val="black"/>
                </a:solidFill>
              </a:rPr>
              <a:t>предост</a:t>
            </a:r>
            <a:r>
              <a:rPr lang="ru-RU" dirty="0" smtClean="0">
                <a:solidFill>
                  <a:prstClr val="black"/>
                </a:solidFill>
              </a:rPr>
              <a:t>. банкам</a:t>
            </a:r>
            <a:r>
              <a:rPr lang="ru-RU" dirty="0">
                <a:solidFill>
                  <a:prstClr val="black"/>
                </a:solidFill>
              </a:rPr>
              <a:t>, соответствующим критериям, установленным </a:t>
            </a:r>
            <a:r>
              <a:rPr lang="ru-RU" dirty="0" smtClean="0">
                <a:solidFill>
                  <a:prstClr val="black"/>
                </a:solidFill>
              </a:rPr>
              <a:t>2-4 абз.п.5.7 ст.7 ФЗ №115, </a:t>
            </a:r>
            <a:r>
              <a:rPr lang="ru-RU" dirty="0">
                <a:solidFill>
                  <a:prstClr val="black"/>
                </a:solidFill>
              </a:rPr>
              <a:t>информации о степени соответствия </a:t>
            </a:r>
            <a:r>
              <a:rPr lang="ru-RU" dirty="0" err="1" smtClean="0">
                <a:solidFill>
                  <a:prstClr val="black"/>
                </a:solidFill>
              </a:rPr>
              <a:t>БПДн</a:t>
            </a:r>
            <a:r>
              <a:rPr lang="ru-RU" dirty="0" smtClean="0">
                <a:solidFill>
                  <a:prstClr val="black"/>
                </a:solidFill>
              </a:rPr>
              <a:t>  ФЛ, </a:t>
            </a:r>
            <a:r>
              <a:rPr lang="ru-RU" dirty="0">
                <a:solidFill>
                  <a:prstClr val="black"/>
                </a:solidFill>
              </a:rPr>
              <a:t>содержащимся в </a:t>
            </a:r>
            <a:r>
              <a:rPr lang="ru-RU" dirty="0" smtClean="0">
                <a:solidFill>
                  <a:prstClr val="black"/>
                </a:solidFill>
              </a:rPr>
              <a:t>указ. системе</a:t>
            </a:r>
            <a:r>
              <a:rPr lang="ru-RU" dirty="0">
                <a:solidFill>
                  <a:prstClr val="black"/>
                </a:solidFill>
              </a:rPr>
              <a:t>» </a:t>
            </a:r>
          </a:p>
        </p:txBody>
      </p:sp>
    </p:spTree>
    <p:extLst>
      <p:ext uri="{BB962C8B-B14F-4D97-AF65-F5344CB8AC3E}">
        <p14:creationId xmlns:p14="http://schemas.microsoft.com/office/powerpoint/2010/main" val="930580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58</a:t>
            </a:fld>
            <a:endParaRPr dirty="0">
              <a:solidFill>
                <a:prstClr val="black"/>
              </a:solidFill>
            </a:endParaRPr>
          </a:p>
        </p:txBody>
      </p:sp>
      <p:sp>
        <p:nvSpPr>
          <p:cNvPr id="9" name="object 2"/>
          <p:cNvSpPr txBox="1">
            <a:spLocks/>
          </p:cNvSpPr>
          <p:nvPr/>
        </p:nvSpPr>
        <p:spPr>
          <a:xfrm>
            <a:off x="6400799" y="9527"/>
            <a:ext cx="5523228" cy="875240"/>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smtClean="0">
                <a:solidFill>
                  <a:srgbClr val="0070C0"/>
                </a:solidFill>
              </a:rPr>
              <a:t>Персональные данные</a:t>
            </a:r>
            <a:r>
              <a:rPr lang="ru-RU" sz="2800" b="1" kern="0" dirty="0">
                <a:solidFill>
                  <a:srgbClr val="0070C0"/>
                </a:solidFill>
              </a:rPr>
              <a:t>. Единая биометрическая система (ЕБС</a:t>
            </a:r>
            <a:r>
              <a:rPr lang="ru-RU" sz="2800" b="1" kern="0" dirty="0" smtClean="0">
                <a:solidFill>
                  <a:srgbClr val="0070C0"/>
                </a:solidFill>
              </a:rPr>
              <a:t>)…</a:t>
            </a:r>
            <a:endParaRPr lang="ru-RU" sz="2800" b="1" kern="0" dirty="0">
              <a:solidFill>
                <a:srgbClr val="0070C0"/>
              </a:solidFill>
            </a:endParaRPr>
          </a:p>
        </p:txBody>
      </p:sp>
      <p:sp>
        <p:nvSpPr>
          <p:cNvPr id="8" name="Прямоугольник 7"/>
          <p:cNvSpPr/>
          <p:nvPr/>
        </p:nvSpPr>
        <p:spPr>
          <a:xfrm>
            <a:off x="304800" y="28575"/>
            <a:ext cx="5765800" cy="6555641"/>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6"/>
            </a:pPr>
            <a:r>
              <a:rPr lang="ru-RU" sz="2000" dirty="0" smtClean="0">
                <a:solidFill>
                  <a:prstClr val="black"/>
                </a:solidFill>
              </a:rPr>
              <a:t>Пр. </a:t>
            </a:r>
            <a:r>
              <a:rPr lang="ru-RU" sz="2000" dirty="0" err="1">
                <a:solidFill>
                  <a:prstClr val="black"/>
                </a:solidFill>
              </a:rPr>
              <a:t>Минкомсвязи</a:t>
            </a:r>
            <a:r>
              <a:rPr lang="ru-RU" sz="2000" dirty="0">
                <a:solidFill>
                  <a:prstClr val="black"/>
                </a:solidFill>
              </a:rPr>
              <a:t> России от 25.06.2018 N 323 «Об </a:t>
            </a:r>
            <a:r>
              <a:rPr lang="ru-RU" sz="2000" dirty="0" smtClean="0">
                <a:solidFill>
                  <a:prstClr val="black"/>
                </a:solidFill>
              </a:rPr>
              <a:t>утв. форм </a:t>
            </a:r>
            <a:r>
              <a:rPr lang="ru-RU" sz="2000" dirty="0">
                <a:solidFill>
                  <a:prstClr val="black"/>
                </a:solidFill>
              </a:rPr>
              <a:t>подтверждения </a:t>
            </a:r>
            <a:r>
              <a:rPr lang="ru-RU" sz="2000" dirty="0" smtClean="0">
                <a:solidFill>
                  <a:prstClr val="black"/>
                </a:solidFill>
              </a:rPr>
              <a:t>соотв. ИТ и </a:t>
            </a:r>
            <a:r>
              <a:rPr lang="ru-RU" sz="2000" dirty="0" err="1" smtClean="0">
                <a:solidFill>
                  <a:prstClr val="black"/>
                </a:solidFill>
              </a:rPr>
              <a:t>техн</a:t>
            </a:r>
            <a:r>
              <a:rPr lang="ru-RU" sz="2000" dirty="0" smtClean="0">
                <a:solidFill>
                  <a:prstClr val="black"/>
                </a:solidFill>
              </a:rPr>
              <a:t>. средств</a:t>
            </a:r>
            <a:r>
              <a:rPr lang="ru-RU" sz="2000" dirty="0">
                <a:solidFill>
                  <a:prstClr val="black"/>
                </a:solidFill>
              </a:rPr>
              <a:t>, </a:t>
            </a:r>
            <a:r>
              <a:rPr lang="ru-RU" sz="2000" dirty="0" err="1" smtClean="0">
                <a:solidFill>
                  <a:prstClr val="black"/>
                </a:solidFill>
              </a:rPr>
              <a:t>предн</a:t>
            </a:r>
            <a:r>
              <a:rPr lang="ru-RU" sz="2000" dirty="0" smtClean="0">
                <a:solidFill>
                  <a:prstClr val="black"/>
                </a:solidFill>
              </a:rPr>
              <a:t>. для </a:t>
            </a:r>
            <a:r>
              <a:rPr lang="ru-RU" sz="2000" dirty="0">
                <a:solidFill>
                  <a:prstClr val="black"/>
                </a:solidFill>
              </a:rPr>
              <a:t>обработки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целях проведения </a:t>
            </a:r>
            <a:r>
              <a:rPr lang="ru-RU" sz="2000" dirty="0" err="1" smtClean="0">
                <a:solidFill>
                  <a:prstClr val="black"/>
                </a:solidFill>
              </a:rPr>
              <a:t>идент</a:t>
            </a:r>
            <a:r>
              <a:rPr lang="ru-RU" sz="2000" dirty="0" smtClean="0">
                <a:solidFill>
                  <a:prstClr val="black"/>
                </a:solidFill>
              </a:rPr>
              <a:t>., </a:t>
            </a:r>
            <a:r>
              <a:rPr lang="ru-RU" sz="2000" dirty="0">
                <a:solidFill>
                  <a:prstClr val="black"/>
                </a:solidFill>
              </a:rPr>
              <a:t>требованиям к </a:t>
            </a:r>
            <a:r>
              <a:rPr lang="ru-RU" sz="2000" dirty="0" smtClean="0">
                <a:solidFill>
                  <a:prstClr val="black"/>
                </a:solidFill>
              </a:rPr>
              <a:t>ИТ и </a:t>
            </a:r>
            <a:r>
              <a:rPr lang="ru-RU" sz="2000" dirty="0" err="1" smtClean="0">
                <a:solidFill>
                  <a:prstClr val="black"/>
                </a:solidFill>
              </a:rPr>
              <a:t>техн</a:t>
            </a:r>
            <a:r>
              <a:rPr lang="ru-RU" sz="2000" dirty="0" smtClean="0">
                <a:solidFill>
                  <a:prstClr val="black"/>
                </a:solidFill>
              </a:rPr>
              <a:t>. средствам</a:t>
            </a:r>
            <a:r>
              <a:rPr lang="ru-RU" sz="2000" dirty="0">
                <a:solidFill>
                  <a:prstClr val="black"/>
                </a:solidFill>
              </a:rPr>
              <a:t>, предназначенным для указанных целей» </a:t>
            </a:r>
            <a:r>
              <a:rPr lang="ru-RU" sz="2000" dirty="0" smtClean="0">
                <a:solidFill>
                  <a:prstClr val="black"/>
                </a:solidFill>
              </a:rPr>
              <a:t>(МЮ 29.06.2018 </a:t>
            </a:r>
            <a:r>
              <a:rPr lang="ru-RU" sz="2000" dirty="0">
                <a:solidFill>
                  <a:prstClr val="black"/>
                </a:solidFill>
              </a:rPr>
              <a:t>N 51497) </a:t>
            </a:r>
          </a:p>
          <a:p>
            <a:pPr marL="342900" indent="-342900">
              <a:buFont typeface="+mj-lt"/>
              <a:buAutoNum type="arabicPeriod" startAt="16"/>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25.05.2021 N 494 «Об </a:t>
            </a:r>
            <a:r>
              <a:rPr lang="ru-RU" sz="2000" dirty="0" smtClean="0">
                <a:solidFill>
                  <a:prstClr val="black"/>
                </a:solidFill>
              </a:rPr>
              <a:t>утв. перечня </a:t>
            </a:r>
            <a:r>
              <a:rPr lang="ru-RU" sz="2000" dirty="0">
                <a:solidFill>
                  <a:prstClr val="black"/>
                </a:solidFill>
              </a:rPr>
              <a:t>угроз </a:t>
            </a:r>
            <a:r>
              <a:rPr lang="ru-RU" sz="2000" dirty="0" smtClean="0">
                <a:solidFill>
                  <a:prstClr val="black"/>
                </a:solidFill>
              </a:rPr>
              <a:t>без-</a:t>
            </a:r>
            <a:r>
              <a:rPr lang="ru-RU" sz="2000" dirty="0" err="1" smtClean="0">
                <a:solidFill>
                  <a:prstClr val="black"/>
                </a:solidFill>
              </a:rPr>
              <a:t>ти</a:t>
            </a:r>
            <a:r>
              <a:rPr lang="ru-RU" sz="2000" dirty="0">
                <a:solidFill>
                  <a:prstClr val="black"/>
                </a:solidFill>
              </a:rPr>
              <a:t>, </a:t>
            </a:r>
            <a:r>
              <a:rPr lang="ru-RU" sz="2000" dirty="0" smtClean="0">
                <a:solidFill>
                  <a:prstClr val="black"/>
                </a:solidFill>
              </a:rPr>
              <a:t>акт. при </a:t>
            </a:r>
            <a:r>
              <a:rPr lang="ru-RU" sz="2000" dirty="0">
                <a:solidFill>
                  <a:prstClr val="black"/>
                </a:solidFill>
              </a:rPr>
              <a:t>обработке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проверке и передаче </a:t>
            </a:r>
            <a:r>
              <a:rPr lang="ru-RU" sz="2000" dirty="0" smtClean="0">
                <a:solidFill>
                  <a:prstClr val="black"/>
                </a:solidFill>
              </a:rPr>
              <a:t>инф. о </a:t>
            </a:r>
            <a:r>
              <a:rPr lang="ru-RU" sz="2000" dirty="0">
                <a:solidFill>
                  <a:prstClr val="black"/>
                </a:solidFill>
              </a:rPr>
              <a:t>степени их </a:t>
            </a:r>
            <a:r>
              <a:rPr lang="ru-RU" sz="2000" dirty="0" smtClean="0">
                <a:solidFill>
                  <a:prstClr val="black"/>
                </a:solidFill>
              </a:rPr>
              <a:t>соотв. </a:t>
            </a:r>
            <a:r>
              <a:rPr lang="ru-RU" sz="2000" dirty="0" err="1" smtClean="0">
                <a:solidFill>
                  <a:prstClr val="black"/>
                </a:solidFill>
              </a:rPr>
              <a:t>предост</a:t>
            </a:r>
            <a:r>
              <a:rPr lang="ru-RU" sz="2000" dirty="0" smtClean="0">
                <a:solidFill>
                  <a:prstClr val="black"/>
                </a:solidFill>
              </a:rPr>
              <a:t>. </a:t>
            </a:r>
            <a:r>
              <a:rPr lang="ru-RU" sz="2000" dirty="0" err="1" smtClean="0">
                <a:solidFill>
                  <a:prstClr val="black"/>
                </a:solidFill>
              </a:rPr>
              <a:t>БПДнФЛ</a:t>
            </a:r>
            <a:r>
              <a:rPr lang="ru-RU" sz="2000" dirty="0" smtClean="0">
                <a:solidFill>
                  <a:prstClr val="black"/>
                </a:solidFill>
              </a:rPr>
              <a:t> в ЕИС </a:t>
            </a:r>
            <a:r>
              <a:rPr lang="ru-RU" sz="2000" dirty="0" err="1" smtClean="0">
                <a:solidFill>
                  <a:prstClr val="black"/>
                </a:solidFill>
              </a:rPr>
              <a:t>ПДн</a:t>
            </a:r>
            <a:r>
              <a:rPr lang="ru-RU" sz="2000" dirty="0" smtClean="0">
                <a:solidFill>
                  <a:prstClr val="black"/>
                </a:solidFill>
              </a:rPr>
              <a:t> , </a:t>
            </a:r>
            <a:r>
              <a:rPr lang="ru-RU" sz="2000" dirty="0" err="1" smtClean="0">
                <a:solidFill>
                  <a:prstClr val="black"/>
                </a:solidFill>
              </a:rPr>
              <a:t>обесп.обработку</a:t>
            </a:r>
            <a:r>
              <a:rPr lang="ru-RU" sz="2000" dirty="0">
                <a:solidFill>
                  <a:prstClr val="black"/>
                </a:solidFill>
              </a:rPr>
              <a:t>,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a:t>
            </a:r>
            <a:r>
              <a:rPr lang="ru-RU" sz="2000" dirty="0" smtClean="0">
                <a:solidFill>
                  <a:prstClr val="black"/>
                </a:solidFill>
              </a:rPr>
              <a:t>инф. </a:t>
            </a:r>
            <a:r>
              <a:rPr lang="ru-RU" sz="2000" dirty="0">
                <a:solidFill>
                  <a:prstClr val="black"/>
                </a:solidFill>
              </a:rPr>
              <a:t>о степени их </a:t>
            </a:r>
            <a:r>
              <a:rPr lang="ru-RU" sz="2000" dirty="0" smtClean="0">
                <a:solidFill>
                  <a:prstClr val="black"/>
                </a:solidFill>
              </a:rPr>
              <a:t>соотв. </a:t>
            </a:r>
            <a:r>
              <a:rPr lang="ru-RU" sz="2000" dirty="0" err="1" smtClean="0">
                <a:solidFill>
                  <a:prstClr val="black"/>
                </a:solidFill>
              </a:rPr>
              <a:t>предост-ым</a:t>
            </a:r>
            <a:r>
              <a:rPr lang="ru-RU" sz="2000" dirty="0" smtClean="0">
                <a:solidFill>
                  <a:prstClr val="black"/>
                </a:solidFill>
              </a:rPr>
              <a:t> </a:t>
            </a:r>
            <a:r>
              <a:rPr lang="ru-RU" sz="2000" dirty="0" err="1" smtClean="0">
                <a:solidFill>
                  <a:prstClr val="black"/>
                </a:solidFill>
              </a:rPr>
              <a:t>БПДнФЛ</a:t>
            </a:r>
            <a:r>
              <a:rPr lang="ru-RU" sz="2000" dirty="0" smtClean="0">
                <a:solidFill>
                  <a:prstClr val="black"/>
                </a:solidFill>
              </a:rPr>
              <a:t>, </a:t>
            </a:r>
            <a:r>
              <a:rPr lang="ru-RU" sz="2000" dirty="0">
                <a:solidFill>
                  <a:prstClr val="black"/>
                </a:solidFill>
              </a:rPr>
              <a:t>а также </a:t>
            </a:r>
            <a:r>
              <a:rPr lang="ru-RU" sz="2000" dirty="0" smtClean="0">
                <a:solidFill>
                  <a:prstClr val="black"/>
                </a:solidFill>
              </a:rPr>
              <a:t>акт-</a:t>
            </a:r>
            <a:r>
              <a:rPr lang="ru-RU" sz="2000" dirty="0" err="1" smtClean="0">
                <a:solidFill>
                  <a:prstClr val="black"/>
                </a:solidFill>
              </a:rPr>
              <a:t>ых</a:t>
            </a:r>
            <a:r>
              <a:rPr lang="ru-RU" sz="2000" dirty="0" smtClean="0">
                <a:solidFill>
                  <a:prstClr val="black"/>
                </a:solidFill>
              </a:rPr>
              <a:t> </a:t>
            </a:r>
            <a:r>
              <a:rPr lang="ru-RU" sz="2000" dirty="0">
                <a:solidFill>
                  <a:prstClr val="black"/>
                </a:solidFill>
              </a:rPr>
              <a:t>при взаимодействии </a:t>
            </a:r>
            <a:r>
              <a:rPr lang="ru-RU" sz="2000" dirty="0" smtClean="0">
                <a:solidFill>
                  <a:prstClr val="black"/>
                </a:solidFill>
              </a:rPr>
              <a:t>гос. органов</a:t>
            </a:r>
            <a:r>
              <a:rPr lang="ru-RU" sz="2000" dirty="0">
                <a:solidFill>
                  <a:prstClr val="black"/>
                </a:solidFill>
              </a:rPr>
              <a:t>, органов </a:t>
            </a:r>
            <a:r>
              <a:rPr lang="ru-RU" sz="2000" dirty="0" smtClean="0">
                <a:solidFill>
                  <a:prstClr val="black"/>
                </a:solidFill>
              </a:rPr>
              <a:t>МС, ИП, </a:t>
            </a:r>
            <a:r>
              <a:rPr lang="ru-RU" sz="2000" dirty="0">
                <a:solidFill>
                  <a:prstClr val="black"/>
                </a:solidFill>
              </a:rPr>
              <a:t>нотариусов и </a:t>
            </a:r>
            <a:r>
              <a:rPr lang="ru-RU" sz="2000" dirty="0" smtClean="0">
                <a:solidFill>
                  <a:prstClr val="black"/>
                </a:solidFill>
              </a:rPr>
              <a:t>орг., </a:t>
            </a:r>
            <a:r>
              <a:rPr lang="ru-RU" sz="2000" dirty="0">
                <a:solidFill>
                  <a:prstClr val="black"/>
                </a:solidFill>
              </a:rPr>
              <a:t>за </a:t>
            </a:r>
            <a:r>
              <a:rPr lang="ru-RU" sz="2000" dirty="0" err="1" smtClean="0">
                <a:solidFill>
                  <a:prstClr val="black"/>
                </a:solidFill>
              </a:rPr>
              <a:t>искл</a:t>
            </a:r>
            <a:r>
              <a:rPr lang="ru-RU" sz="2000" dirty="0" smtClean="0">
                <a:solidFill>
                  <a:prstClr val="black"/>
                </a:solidFill>
              </a:rPr>
              <a:t>. </a:t>
            </a:r>
            <a:r>
              <a:rPr lang="ru-RU" sz="2000" dirty="0" err="1" smtClean="0">
                <a:solidFill>
                  <a:prstClr val="black"/>
                </a:solidFill>
              </a:rPr>
              <a:t>орг-ий</a:t>
            </a:r>
            <a:r>
              <a:rPr lang="ru-RU" sz="2000" dirty="0" smtClean="0">
                <a:solidFill>
                  <a:prstClr val="black"/>
                </a:solidFill>
              </a:rPr>
              <a:t> фин. рынка</a:t>
            </a:r>
            <a:r>
              <a:rPr lang="ru-RU" sz="2000" dirty="0">
                <a:solidFill>
                  <a:prstClr val="black"/>
                </a:solidFill>
              </a:rPr>
              <a:t>, с указанной системой, с учетом оценки </a:t>
            </a:r>
            <a:r>
              <a:rPr lang="ru-RU" sz="2000" dirty="0" err="1" smtClean="0">
                <a:solidFill>
                  <a:prstClr val="black"/>
                </a:solidFill>
              </a:rPr>
              <a:t>возм</a:t>
            </a:r>
            <a:r>
              <a:rPr lang="ru-RU" sz="2000" dirty="0" smtClean="0">
                <a:solidFill>
                  <a:prstClr val="black"/>
                </a:solidFill>
              </a:rPr>
              <a:t>. </a:t>
            </a:r>
            <a:r>
              <a:rPr lang="ru-RU" sz="2000" dirty="0">
                <a:solidFill>
                  <a:prstClr val="black"/>
                </a:solidFill>
              </a:rPr>
              <a:t>вреда, </a:t>
            </a:r>
            <a:r>
              <a:rPr lang="ru-RU" sz="2000" dirty="0" err="1" smtClean="0">
                <a:solidFill>
                  <a:prstClr val="black"/>
                </a:solidFill>
              </a:rPr>
              <a:t>пров</a:t>
            </a:r>
            <a:r>
              <a:rPr lang="ru-RU" sz="2000" dirty="0" smtClean="0">
                <a:solidFill>
                  <a:prstClr val="black"/>
                </a:solidFill>
              </a:rPr>
              <a:t>-ой </a:t>
            </a:r>
            <a:r>
              <a:rPr lang="ru-RU" sz="2000" dirty="0">
                <a:solidFill>
                  <a:prstClr val="black"/>
                </a:solidFill>
              </a:rPr>
              <a:t>в </a:t>
            </a:r>
            <a:r>
              <a:rPr lang="ru-RU" sz="2000" dirty="0" smtClean="0">
                <a:solidFill>
                  <a:prstClr val="black"/>
                </a:solidFill>
              </a:rPr>
              <a:t>соотв. </a:t>
            </a:r>
            <a:r>
              <a:rPr lang="ru-RU" sz="2000" dirty="0">
                <a:solidFill>
                  <a:prstClr val="black"/>
                </a:solidFill>
              </a:rPr>
              <a:t>с </a:t>
            </a:r>
            <a:r>
              <a:rPr lang="ru-RU" sz="2000" dirty="0" err="1" smtClean="0">
                <a:solidFill>
                  <a:prstClr val="black"/>
                </a:solidFill>
              </a:rPr>
              <a:t>зд</a:t>
            </a:r>
            <a:r>
              <a:rPr lang="ru-RU" sz="2000" dirty="0" smtClean="0">
                <a:solidFill>
                  <a:prstClr val="black"/>
                </a:solidFill>
              </a:rPr>
              <a:t> РФ о </a:t>
            </a:r>
            <a:r>
              <a:rPr lang="ru-RU" sz="2000" dirty="0" err="1" smtClean="0">
                <a:solidFill>
                  <a:prstClr val="black"/>
                </a:solidFill>
              </a:rPr>
              <a:t>ПДн</a:t>
            </a:r>
            <a:r>
              <a:rPr lang="ru-RU" sz="2000" dirty="0" smtClean="0">
                <a:solidFill>
                  <a:prstClr val="black"/>
                </a:solidFill>
              </a:rPr>
              <a:t>» (МЮ 15.09.2021 </a:t>
            </a:r>
            <a:r>
              <a:rPr lang="ru-RU" sz="2000" dirty="0">
                <a:solidFill>
                  <a:prstClr val="black"/>
                </a:solidFill>
              </a:rPr>
              <a:t>N 65009) </a:t>
            </a:r>
          </a:p>
        </p:txBody>
      </p:sp>
      <p:sp>
        <p:nvSpPr>
          <p:cNvPr id="10" name="Прямоугольник 9"/>
          <p:cNvSpPr/>
          <p:nvPr/>
        </p:nvSpPr>
        <p:spPr>
          <a:xfrm>
            <a:off x="6261945" y="1366605"/>
            <a:ext cx="5765800" cy="5324535"/>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18"/>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06.08.2021 N 816 «Об </a:t>
            </a:r>
            <a:r>
              <a:rPr lang="ru-RU" sz="2000" dirty="0" smtClean="0">
                <a:solidFill>
                  <a:prstClr val="black"/>
                </a:solidFill>
              </a:rPr>
              <a:t>утв. методик </a:t>
            </a:r>
            <a:r>
              <a:rPr lang="ru-RU" sz="2000" dirty="0">
                <a:solidFill>
                  <a:prstClr val="black"/>
                </a:solidFill>
              </a:rPr>
              <a:t>проверки </a:t>
            </a:r>
            <a:r>
              <a:rPr lang="ru-RU" sz="2000" dirty="0" err="1" smtClean="0">
                <a:solidFill>
                  <a:prstClr val="black"/>
                </a:solidFill>
              </a:rPr>
              <a:t>соотв-ия</a:t>
            </a:r>
            <a:r>
              <a:rPr lang="ru-RU" sz="2000" dirty="0" smtClean="0">
                <a:solidFill>
                  <a:prstClr val="black"/>
                </a:solidFill>
              </a:rPr>
              <a:t> </a:t>
            </a:r>
            <a:r>
              <a:rPr lang="ru-RU" sz="2000" dirty="0" err="1" smtClean="0">
                <a:solidFill>
                  <a:prstClr val="black"/>
                </a:solidFill>
              </a:rPr>
              <a:t>предост-ых</a:t>
            </a:r>
            <a:r>
              <a:rPr lang="ru-RU" sz="2000" dirty="0" smtClean="0">
                <a:solidFill>
                  <a:prstClr val="black"/>
                </a:solidFill>
              </a:rPr>
              <a:t> </a:t>
            </a:r>
            <a:r>
              <a:rPr lang="ru-RU" sz="2000" dirty="0" err="1" smtClean="0">
                <a:solidFill>
                  <a:prstClr val="black"/>
                </a:solidFill>
              </a:rPr>
              <a:t>БПДн</a:t>
            </a:r>
            <a:r>
              <a:rPr lang="ru-RU" sz="2000" dirty="0" smtClean="0">
                <a:solidFill>
                  <a:prstClr val="black"/>
                </a:solidFill>
              </a:rPr>
              <a:t>  ФЛ его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содержащимся в </a:t>
            </a:r>
            <a:r>
              <a:rPr lang="ru-RU" sz="2000" dirty="0" smtClean="0">
                <a:solidFill>
                  <a:prstClr val="black"/>
                </a:solidFill>
              </a:rPr>
              <a:t>ИС, </a:t>
            </a:r>
            <a:r>
              <a:rPr lang="ru-RU" sz="2000" dirty="0">
                <a:solidFill>
                  <a:prstClr val="black"/>
                </a:solidFill>
              </a:rPr>
              <a:t>обеспечивающих </a:t>
            </a:r>
            <a:r>
              <a:rPr lang="ru-RU" sz="2000" dirty="0" err="1" smtClean="0">
                <a:solidFill>
                  <a:prstClr val="black"/>
                </a:solidFill>
              </a:rPr>
              <a:t>идент</a:t>
            </a:r>
            <a:r>
              <a:rPr lang="ru-RU" sz="2000" dirty="0" smtClean="0">
                <a:solidFill>
                  <a:prstClr val="black"/>
                </a:solidFill>
              </a:rPr>
              <a:t>. </a:t>
            </a:r>
            <a:r>
              <a:rPr lang="ru-RU" sz="2000" dirty="0">
                <a:solidFill>
                  <a:prstClr val="black"/>
                </a:solidFill>
              </a:rPr>
              <a:t>и (или) </a:t>
            </a:r>
            <a:r>
              <a:rPr lang="ru-RU" sz="2000" dirty="0" err="1" smtClean="0">
                <a:solidFill>
                  <a:prstClr val="black"/>
                </a:solidFill>
              </a:rPr>
              <a:t>аутент</a:t>
            </a:r>
            <a:r>
              <a:rPr lang="ru-RU" sz="2000" dirty="0" smtClean="0">
                <a:solidFill>
                  <a:prstClr val="black"/>
                </a:solidFill>
              </a:rPr>
              <a:t>. с </a:t>
            </a:r>
            <a:r>
              <a:rPr lang="ru-RU" sz="2000" dirty="0" err="1" smtClean="0">
                <a:solidFill>
                  <a:prstClr val="black"/>
                </a:solidFill>
              </a:rPr>
              <a:t>исп</a:t>
            </a:r>
            <a:r>
              <a:rPr lang="ru-RU" sz="2000" dirty="0" smtClean="0">
                <a:solidFill>
                  <a:prstClr val="black"/>
                </a:solidFill>
              </a:rPr>
              <a:t>-ем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а также об определении степени взаимного соответствия указанных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достаточной для проведения идентификации, предусмотренной </a:t>
            </a:r>
            <a:r>
              <a:rPr lang="ru-RU" sz="2000" dirty="0" smtClean="0">
                <a:solidFill>
                  <a:prstClr val="black"/>
                </a:solidFill>
              </a:rPr>
              <a:t>№ </a:t>
            </a:r>
            <a:r>
              <a:rPr lang="ru-RU" sz="2000" dirty="0">
                <a:solidFill>
                  <a:prstClr val="black"/>
                </a:solidFill>
              </a:rPr>
              <a:t>149-ФЗ </a:t>
            </a:r>
            <a:r>
              <a:rPr lang="ru-RU" sz="2000" dirty="0" smtClean="0">
                <a:solidFill>
                  <a:prstClr val="black"/>
                </a:solidFill>
              </a:rPr>
              <a:t>(МЮ 08.09.2021 </a:t>
            </a:r>
            <a:r>
              <a:rPr lang="ru-RU" sz="2000" dirty="0">
                <a:solidFill>
                  <a:prstClr val="black"/>
                </a:solidFill>
              </a:rPr>
              <a:t>№ 64922) </a:t>
            </a:r>
          </a:p>
          <a:p>
            <a:pPr marL="342900" indent="-342900">
              <a:buFont typeface="+mj-lt"/>
              <a:buAutoNum type="arabicPeriod" startAt="18"/>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07.07.2021 N 685 „Об определении форм подтверждения соответствия </a:t>
            </a:r>
            <a:r>
              <a:rPr lang="ru-RU" sz="2000" dirty="0" smtClean="0">
                <a:solidFill>
                  <a:prstClr val="black"/>
                </a:solidFill>
              </a:rPr>
              <a:t>ИТ и </a:t>
            </a:r>
            <a:r>
              <a:rPr lang="ru-RU" sz="2000" dirty="0" err="1" smtClean="0">
                <a:solidFill>
                  <a:prstClr val="black"/>
                </a:solidFill>
              </a:rPr>
              <a:t>техн</a:t>
            </a:r>
            <a:r>
              <a:rPr lang="ru-RU" sz="2000" dirty="0" smtClean="0">
                <a:solidFill>
                  <a:prstClr val="black"/>
                </a:solidFill>
              </a:rPr>
              <a:t>. </a:t>
            </a:r>
            <a:r>
              <a:rPr lang="ru-RU" sz="2000" dirty="0">
                <a:solidFill>
                  <a:prstClr val="black"/>
                </a:solidFill>
              </a:rPr>
              <a:t>средств, предназначенных для обработки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требованиям, определенным в соответствии с </a:t>
            </a:r>
            <a:r>
              <a:rPr lang="ru-RU" sz="2000" dirty="0" smtClean="0">
                <a:solidFill>
                  <a:prstClr val="black"/>
                </a:solidFill>
              </a:rPr>
              <a:t>п.1 ч.13 ст. </a:t>
            </a:r>
            <a:r>
              <a:rPr lang="ru-RU" sz="2000" dirty="0">
                <a:solidFill>
                  <a:prstClr val="black"/>
                </a:solidFill>
              </a:rPr>
              <a:t>14.1 </a:t>
            </a:r>
            <a:r>
              <a:rPr lang="ru-RU" sz="2000" dirty="0" smtClean="0">
                <a:solidFill>
                  <a:prstClr val="black"/>
                </a:solidFill>
              </a:rPr>
              <a:t>N 149-ФЗ» (МЮ 03.09.2021 </a:t>
            </a:r>
            <a:r>
              <a:rPr lang="ru-RU" sz="2000" dirty="0">
                <a:solidFill>
                  <a:prstClr val="black"/>
                </a:solidFill>
              </a:rPr>
              <a:t>N 64868) </a:t>
            </a:r>
          </a:p>
        </p:txBody>
      </p:sp>
    </p:spTree>
    <p:extLst>
      <p:ext uri="{BB962C8B-B14F-4D97-AF65-F5344CB8AC3E}">
        <p14:creationId xmlns:p14="http://schemas.microsoft.com/office/powerpoint/2010/main" val="2894861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59</a:t>
            </a:fld>
            <a:endParaRPr dirty="0">
              <a:solidFill>
                <a:prstClr val="black"/>
              </a:solidFill>
            </a:endParaRPr>
          </a:p>
        </p:txBody>
      </p:sp>
      <p:sp>
        <p:nvSpPr>
          <p:cNvPr id="9" name="object 2"/>
          <p:cNvSpPr txBox="1">
            <a:spLocks/>
          </p:cNvSpPr>
          <p:nvPr/>
        </p:nvSpPr>
        <p:spPr>
          <a:xfrm>
            <a:off x="6400799" y="9527"/>
            <a:ext cx="5523228" cy="875240"/>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800" b="1" kern="0" dirty="0" smtClean="0">
                <a:solidFill>
                  <a:srgbClr val="0070C0"/>
                </a:solidFill>
              </a:rPr>
              <a:t>Персональные данные</a:t>
            </a:r>
            <a:r>
              <a:rPr lang="ru-RU" sz="2800" b="1" kern="0" dirty="0">
                <a:solidFill>
                  <a:srgbClr val="0070C0"/>
                </a:solidFill>
              </a:rPr>
              <a:t>. Единая биометрическая система (ЕБС</a:t>
            </a:r>
            <a:r>
              <a:rPr lang="ru-RU" sz="2800" b="1" kern="0" dirty="0" smtClean="0">
                <a:solidFill>
                  <a:srgbClr val="0070C0"/>
                </a:solidFill>
              </a:rPr>
              <a:t>)…</a:t>
            </a:r>
            <a:endParaRPr lang="ru-RU" sz="2800" b="1" kern="0" dirty="0">
              <a:solidFill>
                <a:srgbClr val="0070C0"/>
              </a:solidFill>
            </a:endParaRPr>
          </a:p>
        </p:txBody>
      </p:sp>
      <p:sp>
        <p:nvSpPr>
          <p:cNvPr id="10" name="Прямоугольник 9"/>
          <p:cNvSpPr/>
          <p:nvPr/>
        </p:nvSpPr>
        <p:spPr>
          <a:xfrm>
            <a:off x="304800" y="447147"/>
            <a:ext cx="5765800" cy="5324535"/>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0"/>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01.09.2021 N 902 «Об </a:t>
            </a:r>
            <a:r>
              <a:rPr lang="ru-RU" sz="2000" dirty="0" err="1" smtClean="0">
                <a:solidFill>
                  <a:prstClr val="black"/>
                </a:solidFill>
              </a:rPr>
              <a:t>утв.перечня</a:t>
            </a:r>
            <a:r>
              <a:rPr lang="ru-RU" sz="2000" dirty="0" smtClean="0">
                <a:solidFill>
                  <a:prstClr val="black"/>
                </a:solidFill>
              </a:rPr>
              <a:t> </a:t>
            </a:r>
            <a:r>
              <a:rPr lang="ru-RU" sz="2000" dirty="0">
                <a:solidFill>
                  <a:prstClr val="black"/>
                </a:solidFill>
              </a:rPr>
              <a:t>угроз </a:t>
            </a:r>
            <a:r>
              <a:rPr lang="ru-RU" sz="2000" dirty="0" smtClean="0">
                <a:solidFill>
                  <a:prstClr val="black"/>
                </a:solidFill>
              </a:rPr>
              <a:t>без-</a:t>
            </a:r>
            <a:r>
              <a:rPr lang="ru-RU" sz="2000" dirty="0" err="1" smtClean="0">
                <a:solidFill>
                  <a:prstClr val="black"/>
                </a:solidFill>
              </a:rPr>
              <a:t>ти</a:t>
            </a:r>
            <a:r>
              <a:rPr lang="ru-RU" sz="2000" dirty="0">
                <a:solidFill>
                  <a:prstClr val="black"/>
                </a:solidFill>
              </a:rPr>
              <a:t>, актуальных при обработке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проверке и передаче </a:t>
            </a:r>
            <a:r>
              <a:rPr lang="ru-RU" sz="2000" dirty="0" smtClean="0">
                <a:solidFill>
                  <a:prstClr val="black"/>
                </a:solidFill>
              </a:rPr>
              <a:t>инф. </a:t>
            </a:r>
            <a:r>
              <a:rPr lang="ru-RU" sz="2000" dirty="0">
                <a:solidFill>
                  <a:prstClr val="black"/>
                </a:solidFill>
              </a:rPr>
              <a:t>о степени их соответствия предоставленным </a:t>
            </a:r>
            <a:r>
              <a:rPr lang="ru-RU" sz="2000" dirty="0" err="1" smtClean="0">
                <a:solidFill>
                  <a:prstClr val="black"/>
                </a:solidFill>
              </a:rPr>
              <a:t>БПДнФЛ</a:t>
            </a:r>
            <a:r>
              <a:rPr lang="ru-RU" sz="2000" dirty="0" smtClean="0">
                <a:solidFill>
                  <a:prstClr val="black"/>
                </a:solidFill>
              </a:rPr>
              <a:t> в ИС организаций</a:t>
            </a:r>
            <a:r>
              <a:rPr lang="ru-RU" sz="2000" dirty="0">
                <a:solidFill>
                  <a:prstClr val="black"/>
                </a:solidFill>
              </a:rPr>
              <a:t>, осуществляющих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a:t>
            </a:r>
            <a:r>
              <a:rPr lang="ru-RU" sz="2000" dirty="0" err="1" smtClean="0">
                <a:solidFill>
                  <a:prstClr val="black"/>
                </a:solidFill>
              </a:rPr>
              <a:t>аутент</a:t>
            </a:r>
            <a:r>
              <a:rPr lang="ru-RU" sz="2000" dirty="0" smtClean="0">
                <a:solidFill>
                  <a:prstClr val="black"/>
                </a:solidFill>
              </a:rPr>
              <a:t>. с исп. </a:t>
            </a:r>
            <a:r>
              <a:rPr lang="ru-RU" sz="2000" dirty="0" err="1" smtClean="0">
                <a:solidFill>
                  <a:prstClr val="black"/>
                </a:solidFill>
              </a:rPr>
              <a:t>БПДн</a:t>
            </a:r>
            <a:r>
              <a:rPr lang="ru-RU" sz="2000" dirty="0" smtClean="0">
                <a:solidFill>
                  <a:prstClr val="black"/>
                </a:solidFill>
              </a:rPr>
              <a:t>  ФЛ, </a:t>
            </a:r>
            <a:r>
              <a:rPr lang="ru-RU" sz="2000" dirty="0">
                <a:solidFill>
                  <a:prstClr val="black"/>
                </a:solidFill>
              </a:rPr>
              <a:t>за </a:t>
            </a:r>
            <a:r>
              <a:rPr lang="ru-RU" sz="2000" dirty="0" err="1" smtClean="0">
                <a:solidFill>
                  <a:prstClr val="black"/>
                </a:solidFill>
              </a:rPr>
              <a:t>искл</a:t>
            </a:r>
            <a:r>
              <a:rPr lang="ru-RU" sz="2000" dirty="0" smtClean="0">
                <a:solidFill>
                  <a:prstClr val="black"/>
                </a:solidFill>
              </a:rPr>
              <a:t>. </a:t>
            </a:r>
            <a:r>
              <a:rPr lang="ru-RU" sz="2000" dirty="0" err="1" smtClean="0">
                <a:solidFill>
                  <a:prstClr val="black"/>
                </a:solidFill>
              </a:rPr>
              <a:t>ЕИСПДн</a:t>
            </a:r>
            <a:r>
              <a:rPr lang="ru-RU" sz="2000" dirty="0" smtClean="0">
                <a:solidFill>
                  <a:prstClr val="black"/>
                </a:solidFill>
              </a:rPr>
              <a:t> , </a:t>
            </a:r>
            <a:r>
              <a:rPr lang="ru-RU" sz="2000" dirty="0">
                <a:solidFill>
                  <a:prstClr val="black"/>
                </a:solidFill>
              </a:rPr>
              <a:t>обеспечивающей 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a:t>
            </a:r>
            <a:r>
              <a:rPr lang="ru-RU" sz="2000" dirty="0" smtClean="0">
                <a:solidFill>
                  <a:prstClr val="black"/>
                </a:solidFill>
              </a:rPr>
              <a:t>инф. о </a:t>
            </a:r>
            <a:r>
              <a:rPr lang="ru-RU" sz="2000" dirty="0">
                <a:solidFill>
                  <a:prstClr val="black"/>
                </a:solidFill>
              </a:rPr>
              <a:t>степени их </a:t>
            </a:r>
            <a:r>
              <a:rPr lang="ru-RU" sz="2000" dirty="0" smtClean="0">
                <a:solidFill>
                  <a:prstClr val="black"/>
                </a:solidFill>
              </a:rPr>
              <a:t>соотв. предоставленным </a:t>
            </a:r>
            <a:r>
              <a:rPr lang="ru-RU" sz="2000" dirty="0" err="1" smtClean="0">
                <a:solidFill>
                  <a:prstClr val="black"/>
                </a:solidFill>
              </a:rPr>
              <a:t>БПДнФЛ</a:t>
            </a:r>
            <a:r>
              <a:rPr lang="ru-RU" sz="2000" dirty="0" smtClean="0">
                <a:solidFill>
                  <a:prstClr val="black"/>
                </a:solidFill>
              </a:rPr>
              <a:t>, </a:t>
            </a:r>
            <a:r>
              <a:rPr lang="ru-RU" sz="2000" dirty="0">
                <a:solidFill>
                  <a:prstClr val="black"/>
                </a:solidFill>
              </a:rPr>
              <a:t>а также актуальных при взаимодействии </a:t>
            </a:r>
            <a:r>
              <a:rPr lang="ru-RU" sz="2000" dirty="0" smtClean="0">
                <a:solidFill>
                  <a:prstClr val="black"/>
                </a:solidFill>
              </a:rPr>
              <a:t>госорганов</a:t>
            </a:r>
            <a:r>
              <a:rPr lang="ru-RU" sz="2000" dirty="0">
                <a:solidFill>
                  <a:prstClr val="black"/>
                </a:solidFill>
              </a:rPr>
              <a:t>, органов </a:t>
            </a:r>
            <a:r>
              <a:rPr lang="ru-RU" sz="2000" dirty="0" smtClean="0">
                <a:solidFill>
                  <a:prstClr val="black"/>
                </a:solidFill>
              </a:rPr>
              <a:t>МС, ИП, </a:t>
            </a:r>
            <a:r>
              <a:rPr lang="ru-RU" sz="2000" dirty="0">
                <a:solidFill>
                  <a:prstClr val="black"/>
                </a:solidFill>
              </a:rPr>
              <a:t>нотариусов и организаций, за исключением организаций финансового рынка, с указанными </a:t>
            </a:r>
            <a:r>
              <a:rPr lang="ru-RU" sz="2000" dirty="0" smtClean="0">
                <a:solidFill>
                  <a:prstClr val="black"/>
                </a:solidFill>
              </a:rPr>
              <a:t>ИС, </a:t>
            </a:r>
            <a:r>
              <a:rPr lang="ru-RU" sz="2000" dirty="0">
                <a:solidFill>
                  <a:prstClr val="black"/>
                </a:solidFill>
              </a:rPr>
              <a:t>с учетом оценки </a:t>
            </a:r>
            <a:r>
              <a:rPr lang="ru-RU" sz="2000" dirty="0" err="1" smtClean="0">
                <a:solidFill>
                  <a:prstClr val="black"/>
                </a:solidFill>
              </a:rPr>
              <a:t>возм</a:t>
            </a:r>
            <a:r>
              <a:rPr lang="ru-RU" sz="2000" dirty="0" smtClean="0">
                <a:solidFill>
                  <a:prstClr val="black"/>
                </a:solidFill>
              </a:rPr>
              <a:t>. вреда</a:t>
            </a:r>
            <a:r>
              <a:rPr lang="ru-RU" sz="2000" dirty="0">
                <a:solidFill>
                  <a:prstClr val="black"/>
                </a:solidFill>
              </a:rPr>
              <a:t>, </a:t>
            </a:r>
            <a:r>
              <a:rPr lang="ru-RU" sz="2000" dirty="0" smtClean="0">
                <a:solidFill>
                  <a:prstClr val="black"/>
                </a:solidFill>
              </a:rPr>
              <a:t>…“ (МЮ 03.11.2021 </a:t>
            </a:r>
            <a:r>
              <a:rPr lang="ru-RU" sz="2000" dirty="0">
                <a:solidFill>
                  <a:prstClr val="black"/>
                </a:solidFill>
              </a:rPr>
              <a:t>N 65692</a:t>
            </a:r>
            <a:r>
              <a:rPr lang="ru-RU" sz="2000" dirty="0" smtClean="0">
                <a:solidFill>
                  <a:prstClr val="black"/>
                </a:solidFill>
              </a:rPr>
              <a:t>)</a:t>
            </a:r>
            <a:endParaRPr lang="ru-RU" sz="2000" dirty="0">
              <a:solidFill>
                <a:prstClr val="black"/>
              </a:solidFill>
            </a:endParaRPr>
          </a:p>
        </p:txBody>
      </p:sp>
      <p:sp>
        <p:nvSpPr>
          <p:cNvPr id="7" name="Прямоугольник 6"/>
          <p:cNvSpPr/>
          <p:nvPr/>
        </p:nvSpPr>
        <p:spPr>
          <a:xfrm>
            <a:off x="6279512" y="1209146"/>
            <a:ext cx="5765800" cy="5324535"/>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1"/>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10.09.2021 N 930 „Об утверждении порядка обработки, включая сбор и хранение, параметров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порядка размещения и обновления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a:t>
            </a:r>
            <a:r>
              <a:rPr lang="ru-RU" sz="2000" dirty="0" smtClean="0">
                <a:solidFill>
                  <a:prstClr val="black"/>
                </a:solidFill>
              </a:rPr>
              <a:t>ЕБС и </a:t>
            </a:r>
            <a:r>
              <a:rPr lang="ru-RU" sz="2000" dirty="0">
                <a:solidFill>
                  <a:prstClr val="black"/>
                </a:solidFill>
              </a:rPr>
              <a:t>в иных </a:t>
            </a:r>
            <a:r>
              <a:rPr lang="ru-RU" sz="2000" dirty="0" smtClean="0">
                <a:solidFill>
                  <a:prstClr val="black"/>
                </a:solidFill>
              </a:rPr>
              <a:t>ИС, </a:t>
            </a:r>
            <a:r>
              <a:rPr lang="ru-RU" sz="2000" dirty="0">
                <a:solidFill>
                  <a:prstClr val="black"/>
                </a:solidFill>
              </a:rPr>
              <a:t>обеспечивающих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a:t>
            </a:r>
            <a:r>
              <a:rPr lang="ru-RU" sz="2000" dirty="0" err="1" smtClean="0">
                <a:solidFill>
                  <a:prstClr val="black"/>
                </a:solidFill>
              </a:rPr>
              <a:t>аутент</a:t>
            </a:r>
            <a:r>
              <a:rPr lang="ru-RU" sz="2000" dirty="0" smtClean="0">
                <a:solidFill>
                  <a:prstClr val="black"/>
                </a:solidFill>
              </a:rPr>
              <a:t>. с исп. </a:t>
            </a:r>
            <a:r>
              <a:rPr lang="ru-RU" sz="2000" dirty="0" err="1" smtClean="0">
                <a:solidFill>
                  <a:prstClr val="black"/>
                </a:solidFill>
              </a:rPr>
              <a:t>БПДн</a:t>
            </a:r>
            <a:r>
              <a:rPr lang="ru-RU" sz="2000" dirty="0" smtClean="0">
                <a:solidFill>
                  <a:prstClr val="black"/>
                </a:solidFill>
              </a:rPr>
              <a:t>  ФЛ, </a:t>
            </a:r>
            <a:r>
              <a:rPr lang="ru-RU" sz="2000" dirty="0">
                <a:solidFill>
                  <a:prstClr val="black"/>
                </a:solidFill>
              </a:rPr>
              <a:t>а также требований к </a:t>
            </a:r>
            <a:r>
              <a:rPr lang="ru-RU" sz="2000" dirty="0" smtClean="0">
                <a:solidFill>
                  <a:prstClr val="black"/>
                </a:solidFill>
              </a:rPr>
              <a:t>ИТ и </a:t>
            </a:r>
            <a:r>
              <a:rPr lang="ru-RU" sz="2000" dirty="0" err="1" smtClean="0">
                <a:solidFill>
                  <a:prstClr val="black"/>
                </a:solidFill>
              </a:rPr>
              <a:t>техн</a:t>
            </a:r>
            <a:r>
              <a:rPr lang="ru-RU" sz="2000" dirty="0" smtClean="0">
                <a:solidFill>
                  <a:prstClr val="black"/>
                </a:solidFill>
              </a:rPr>
              <a:t>. средствам</a:t>
            </a:r>
            <a:r>
              <a:rPr lang="ru-RU" sz="2000" dirty="0">
                <a:solidFill>
                  <a:prstClr val="black"/>
                </a:solidFill>
              </a:rPr>
              <a:t>, предназначенным для обработки </a:t>
            </a:r>
            <a:r>
              <a:rPr lang="ru-RU" sz="2000" dirty="0" err="1" smtClean="0">
                <a:solidFill>
                  <a:prstClr val="black"/>
                </a:solidFill>
              </a:rPr>
              <a:t>БПДн</a:t>
            </a:r>
            <a:r>
              <a:rPr lang="ru-RU" sz="2000" dirty="0" smtClean="0">
                <a:solidFill>
                  <a:prstClr val="black"/>
                </a:solidFill>
              </a:rPr>
              <a:t>  </a:t>
            </a:r>
            <a:r>
              <a:rPr lang="ru-RU" sz="2000" dirty="0">
                <a:solidFill>
                  <a:prstClr val="black"/>
                </a:solidFill>
              </a:rPr>
              <a:t>в целях проведения </a:t>
            </a:r>
            <a:r>
              <a:rPr lang="ru-RU" sz="2000" dirty="0" err="1" smtClean="0">
                <a:solidFill>
                  <a:prstClr val="black"/>
                </a:solidFill>
              </a:rPr>
              <a:t>идент</a:t>
            </a:r>
            <a:r>
              <a:rPr lang="ru-RU" sz="2000" dirty="0" smtClean="0">
                <a:solidFill>
                  <a:prstClr val="black"/>
                </a:solidFill>
              </a:rPr>
              <a:t>. “ (МЮ 28.10.2021 </a:t>
            </a:r>
            <a:r>
              <a:rPr lang="ru-RU" sz="2000" dirty="0">
                <a:solidFill>
                  <a:prstClr val="black"/>
                </a:solidFill>
              </a:rPr>
              <a:t>N 65621) </a:t>
            </a:r>
          </a:p>
          <a:p>
            <a:pPr marL="342900" indent="-342900">
              <a:buFont typeface="+mj-lt"/>
              <a:buAutoNum type="arabicPeriod" startAt="21"/>
            </a:pPr>
            <a:r>
              <a:rPr lang="ru-RU" sz="2000" dirty="0" smtClean="0">
                <a:solidFill>
                  <a:prstClr val="black"/>
                </a:solidFill>
              </a:rPr>
              <a:t>Метод. рекомендации </a:t>
            </a:r>
            <a:r>
              <a:rPr lang="ru-RU" sz="2000" dirty="0">
                <a:solidFill>
                  <a:prstClr val="black"/>
                </a:solidFill>
              </a:rPr>
              <a:t>по нейтрализации банками угроз </a:t>
            </a:r>
            <a:r>
              <a:rPr lang="ru-RU" sz="2000" dirty="0" smtClean="0">
                <a:solidFill>
                  <a:prstClr val="black"/>
                </a:solidFill>
              </a:rPr>
              <a:t>без-</a:t>
            </a:r>
            <a:r>
              <a:rPr lang="ru-RU" sz="2000" dirty="0" err="1" smtClean="0">
                <a:solidFill>
                  <a:prstClr val="black"/>
                </a:solidFill>
              </a:rPr>
              <a:t>ти</a:t>
            </a:r>
            <a:r>
              <a:rPr lang="ru-RU" sz="2000" dirty="0">
                <a:solidFill>
                  <a:prstClr val="black"/>
                </a:solidFill>
              </a:rPr>
              <a:t>, актуальных при обработке,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проверке и передаче информации о степени их соответствия </a:t>
            </a:r>
            <a:r>
              <a:rPr lang="ru-RU" sz="2000" dirty="0" err="1" smtClean="0">
                <a:solidFill>
                  <a:prstClr val="black"/>
                </a:solidFill>
              </a:rPr>
              <a:t>предост-ым</a:t>
            </a:r>
            <a:r>
              <a:rPr lang="ru-RU" sz="2000" dirty="0">
                <a:solidFill>
                  <a:prstClr val="black"/>
                </a:solidFill>
              </a:rPr>
              <a:t> </a:t>
            </a:r>
            <a:r>
              <a:rPr lang="ru-RU" sz="2000" dirty="0" err="1">
                <a:solidFill>
                  <a:prstClr val="black"/>
                </a:solidFill>
              </a:rPr>
              <a:t>БПдн</a:t>
            </a:r>
            <a:r>
              <a:rPr lang="en-US" sz="2000" dirty="0" smtClean="0">
                <a:solidFill>
                  <a:prstClr val="black"/>
                </a:solidFill>
              </a:rPr>
              <a:t> </a:t>
            </a:r>
            <a:r>
              <a:rPr lang="ru-RU" sz="2000" dirty="0" smtClean="0">
                <a:solidFill>
                  <a:prstClr val="black"/>
                </a:solidFill>
              </a:rPr>
              <a:t>гражданина РФ (утв</a:t>
            </a:r>
            <a:r>
              <a:rPr lang="ru-RU" sz="2000" dirty="0">
                <a:solidFill>
                  <a:prstClr val="black"/>
                </a:solidFill>
              </a:rPr>
              <a:t>. Банком России от 14.02.2019 N 4-МР</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202554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544" y="188009"/>
            <a:ext cx="11354512"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Техническое регулирование. Сертификация средств защиты информации</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6</a:t>
            </a:fld>
            <a:endParaRPr dirty="0">
              <a:solidFill>
                <a:prstClr val="black"/>
              </a:solidFill>
            </a:endParaRPr>
          </a:p>
        </p:txBody>
      </p:sp>
      <p:sp>
        <p:nvSpPr>
          <p:cNvPr id="3" name="Прямоугольник 2"/>
          <p:cNvSpPr/>
          <p:nvPr/>
        </p:nvSpPr>
        <p:spPr>
          <a:xfrm>
            <a:off x="304800" y="1813670"/>
            <a:ext cx="11684000" cy="4431983"/>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a:pPr>
            <a:r>
              <a:rPr lang="ru-RU" dirty="0">
                <a:solidFill>
                  <a:prstClr val="black"/>
                </a:solidFill>
              </a:rPr>
              <a:t>N 218-ФЗ </a:t>
            </a:r>
            <a:r>
              <a:rPr lang="ru-RU" dirty="0" smtClean="0">
                <a:solidFill>
                  <a:prstClr val="black"/>
                </a:solidFill>
              </a:rPr>
              <a:t>от </a:t>
            </a:r>
            <a:r>
              <a:rPr lang="ru-RU" dirty="0">
                <a:solidFill>
                  <a:prstClr val="black"/>
                </a:solidFill>
              </a:rPr>
              <a:t>30.12.2004 </a:t>
            </a:r>
            <a:r>
              <a:rPr lang="ru-RU" dirty="0" smtClean="0">
                <a:solidFill>
                  <a:prstClr val="black"/>
                </a:solidFill>
              </a:rPr>
              <a:t>«</a:t>
            </a:r>
            <a:r>
              <a:rPr lang="ru-RU" dirty="0">
                <a:solidFill>
                  <a:prstClr val="black"/>
                </a:solidFill>
              </a:rPr>
              <a:t>О кредитных историях»</a:t>
            </a:r>
          </a:p>
          <a:p>
            <a:r>
              <a:rPr lang="ru-RU" sz="1600" dirty="0">
                <a:solidFill>
                  <a:srgbClr val="FF0000"/>
                </a:solidFill>
              </a:rPr>
              <a:t>Комментарий</a:t>
            </a:r>
            <a:r>
              <a:rPr lang="ru-RU" sz="1600" dirty="0">
                <a:solidFill>
                  <a:prstClr val="black"/>
                </a:solidFill>
              </a:rPr>
              <a:t>. Закон устанавливает обязанность использования бюро кредитных историй сертифицированных средств защиты информации.</a:t>
            </a:r>
          </a:p>
          <a:p>
            <a:pPr marL="342900" indent="-342900">
              <a:buFont typeface="+mj-lt"/>
              <a:buAutoNum type="arabicPeriod" startAt="2"/>
            </a:pPr>
            <a:r>
              <a:rPr lang="ru-RU" dirty="0" smtClean="0">
                <a:solidFill>
                  <a:prstClr val="black"/>
                </a:solidFill>
              </a:rPr>
              <a:t>ПП </a:t>
            </a:r>
            <a:r>
              <a:rPr lang="ru-RU" dirty="0">
                <a:solidFill>
                  <a:prstClr val="black"/>
                </a:solidFill>
              </a:rPr>
              <a:t>РФ от 26.06.1995 N 608 «О сертификации средств защиты </a:t>
            </a:r>
            <a:r>
              <a:rPr lang="ru-RU" dirty="0" smtClean="0">
                <a:solidFill>
                  <a:prstClr val="black"/>
                </a:solidFill>
              </a:rPr>
              <a:t>информации»</a:t>
            </a:r>
            <a:endParaRPr lang="ru-RU" dirty="0">
              <a:solidFill>
                <a:prstClr val="black"/>
              </a:solidFill>
            </a:endParaRPr>
          </a:p>
          <a:p>
            <a:pPr marL="342900" indent="-342900">
              <a:buFont typeface="+mj-lt"/>
              <a:buAutoNum type="arabicPeriod" startAt="2"/>
            </a:pPr>
            <a:r>
              <a:rPr lang="ru-RU" dirty="0" smtClean="0">
                <a:solidFill>
                  <a:prstClr val="black"/>
                </a:solidFill>
              </a:rPr>
              <a:t>ПП </a:t>
            </a:r>
            <a:r>
              <a:rPr lang="ru-RU" dirty="0">
                <a:solidFill>
                  <a:prstClr val="black"/>
                </a:solidFill>
              </a:rPr>
              <a:t>РФ от 01.12.2009 N 982 «Об утверждении единого перечня продукции, подлежащей обязательной сертификации, и единого перечня продукции, подтверждение соответствия которой осуществляется в форме принятия декларации о соответствии</a:t>
            </a:r>
            <a:r>
              <a:rPr lang="ru-RU" dirty="0" smtClean="0">
                <a:solidFill>
                  <a:prstClr val="black"/>
                </a:solidFill>
              </a:rPr>
              <a:t>»</a:t>
            </a:r>
            <a:endParaRPr lang="ru-RU" dirty="0">
              <a:solidFill>
                <a:prstClr val="black"/>
              </a:solidFill>
            </a:endParaRPr>
          </a:p>
          <a:p>
            <a:r>
              <a:rPr lang="ru-RU" sz="1600" dirty="0">
                <a:solidFill>
                  <a:srgbClr val="FF0000"/>
                </a:solidFill>
              </a:rPr>
              <a:t>Комментарий</a:t>
            </a:r>
            <a:r>
              <a:rPr lang="ru-RU" sz="1600" dirty="0">
                <a:solidFill>
                  <a:prstClr val="black"/>
                </a:solidFill>
              </a:rPr>
              <a:t>. п.4 Постановления гласит, что оно не распространяется на средства защиты информации.</a:t>
            </a:r>
          </a:p>
          <a:p>
            <a:pPr marL="342900" indent="-342900">
              <a:buFont typeface="+mj-lt"/>
              <a:buAutoNum type="arabicPeriod" startAt="4"/>
            </a:pPr>
            <a:r>
              <a:rPr lang="ru-RU" dirty="0" smtClean="0">
                <a:solidFill>
                  <a:prstClr val="black"/>
                </a:solidFill>
              </a:rPr>
              <a:t>ПП </a:t>
            </a:r>
            <a:r>
              <a:rPr lang="ru-RU" dirty="0">
                <a:solidFill>
                  <a:prstClr val="black"/>
                </a:solidFill>
              </a:rPr>
              <a:t>РФ от 21.04.2010 N 266 «Об особенностях оценки соответствия продукции (работ, услуг), используемой в целях защиты сведений, составляющих </a:t>
            </a:r>
            <a:r>
              <a:rPr lang="ru-RU" dirty="0" smtClean="0">
                <a:solidFill>
                  <a:prstClr val="black"/>
                </a:solidFill>
              </a:rPr>
              <a:t>ГТ </a:t>
            </a:r>
            <a:r>
              <a:rPr lang="ru-RU" dirty="0">
                <a:solidFill>
                  <a:prstClr val="black"/>
                </a:solidFill>
              </a:rPr>
              <a:t>или относимых к охраняемой в соответствии с </a:t>
            </a:r>
            <a:r>
              <a:rPr lang="ru-RU" dirty="0" err="1" smtClean="0">
                <a:solidFill>
                  <a:prstClr val="black"/>
                </a:solidFill>
              </a:rPr>
              <a:t>зак</a:t>
            </a:r>
            <a:r>
              <a:rPr lang="ru-RU" dirty="0" smtClean="0">
                <a:solidFill>
                  <a:prstClr val="black"/>
                </a:solidFill>
              </a:rPr>
              <a:t>-ом РФ </a:t>
            </a:r>
            <a:r>
              <a:rPr lang="ru-RU" dirty="0">
                <a:solidFill>
                  <a:prstClr val="black"/>
                </a:solidFill>
              </a:rPr>
              <a:t>иной </a:t>
            </a:r>
            <a:r>
              <a:rPr lang="ru-RU" dirty="0" smtClean="0">
                <a:solidFill>
                  <a:prstClr val="black"/>
                </a:solidFill>
              </a:rPr>
              <a:t>инф-и </a:t>
            </a:r>
            <a:r>
              <a:rPr lang="ru-RU" dirty="0">
                <a:solidFill>
                  <a:prstClr val="black"/>
                </a:solidFill>
              </a:rPr>
              <a:t>ограниченного доступа, и продукции (работ, услуг), сведения о которой составляют </a:t>
            </a:r>
            <a:r>
              <a:rPr lang="ru-RU" dirty="0" smtClean="0">
                <a:solidFill>
                  <a:prstClr val="black"/>
                </a:solidFill>
              </a:rPr>
              <a:t>ГТ, </a:t>
            </a:r>
            <a:r>
              <a:rPr lang="ru-RU" dirty="0">
                <a:solidFill>
                  <a:prstClr val="black"/>
                </a:solidFill>
              </a:rPr>
              <a:t>предназначенной для </a:t>
            </a:r>
            <a:r>
              <a:rPr lang="ru-RU" dirty="0" err="1" smtClean="0">
                <a:solidFill>
                  <a:prstClr val="black"/>
                </a:solidFill>
              </a:rPr>
              <a:t>эксп</a:t>
            </a:r>
            <a:r>
              <a:rPr lang="ru-RU" dirty="0" smtClean="0">
                <a:solidFill>
                  <a:prstClr val="black"/>
                </a:solidFill>
              </a:rPr>
              <a:t>-и </a:t>
            </a:r>
            <a:r>
              <a:rPr lang="ru-RU" dirty="0">
                <a:solidFill>
                  <a:prstClr val="black"/>
                </a:solidFill>
              </a:rPr>
              <a:t>в загранучреждениях </a:t>
            </a:r>
            <a:r>
              <a:rPr lang="ru-RU" dirty="0" smtClean="0">
                <a:solidFill>
                  <a:prstClr val="black"/>
                </a:solidFill>
              </a:rPr>
              <a:t>РФ, </a:t>
            </a:r>
            <a:r>
              <a:rPr lang="ru-RU" dirty="0">
                <a:solidFill>
                  <a:prstClr val="black"/>
                </a:solidFill>
              </a:rPr>
              <a:t>а также процессов ее проектирования (включая изыскания), производства, строительства, монтажа, наладки, </a:t>
            </a:r>
            <a:r>
              <a:rPr lang="ru-RU" dirty="0" err="1" smtClean="0">
                <a:solidFill>
                  <a:prstClr val="black"/>
                </a:solidFill>
              </a:rPr>
              <a:t>эксп</a:t>
            </a:r>
            <a:r>
              <a:rPr lang="ru-RU" dirty="0" smtClean="0">
                <a:solidFill>
                  <a:prstClr val="black"/>
                </a:solidFill>
              </a:rPr>
              <a:t>-и</a:t>
            </a:r>
            <a:r>
              <a:rPr lang="ru-RU" dirty="0">
                <a:solidFill>
                  <a:prstClr val="black"/>
                </a:solidFill>
              </a:rPr>
              <a:t>, хранения, перевозки, реализации, утилизации и захоронения и о внесении изменения в Положение о </a:t>
            </a:r>
            <a:r>
              <a:rPr lang="ru-RU" dirty="0" err="1" smtClean="0">
                <a:solidFill>
                  <a:prstClr val="black"/>
                </a:solidFill>
              </a:rPr>
              <a:t>серт.СЗИ</a:t>
            </a:r>
            <a:r>
              <a:rPr lang="ru-RU" dirty="0" smtClean="0">
                <a:solidFill>
                  <a:prstClr val="black"/>
                </a:solidFill>
              </a:rPr>
              <a:t>» </a:t>
            </a:r>
            <a:r>
              <a:rPr lang="ru-RU" dirty="0">
                <a:solidFill>
                  <a:prstClr val="black"/>
                </a:solidFill>
              </a:rPr>
              <a:t>(вместе с «Положением об особенностях оценки соответствия продукции (работ, услуг,) используемой в целях защиты сведений, </a:t>
            </a:r>
            <a:r>
              <a:rPr lang="ru-RU" dirty="0" smtClean="0">
                <a:solidFill>
                  <a:prstClr val="black"/>
                </a:solidFill>
              </a:rPr>
              <a:t>…») </a:t>
            </a:r>
            <a:endParaRPr lang="ru-RU" dirty="0">
              <a:solidFill>
                <a:prstClr val="black"/>
              </a:solidFill>
            </a:endParaRPr>
          </a:p>
        </p:txBody>
      </p:sp>
    </p:spTree>
    <p:extLst>
      <p:ext uri="{BB962C8B-B14F-4D97-AF65-F5344CB8AC3E}">
        <p14:creationId xmlns:p14="http://schemas.microsoft.com/office/powerpoint/2010/main" val="1698853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60</a:t>
            </a:fld>
            <a:endParaRPr dirty="0">
              <a:solidFill>
                <a:prstClr val="black"/>
              </a:solidFill>
            </a:endParaRPr>
          </a:p>
        </p:txBody>
      </p:sp>
      <p:sp>
        <p:nvSpPr>
          <p:cNvPr id="9" name="object 2"/>
          <p:cNvSpPr txBox="1">
            <a:spLocks/>
          </p:cNvSpPr>
          <p:nvPr/>
        </p:nvSpPr>
        <p:spPr>
          <a:xfrm>
            <a:off x="101601" y="14674"/>
            <a:ext cx="6171355" cy="752129"/>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400" b="1" kern="0" dirty="0" smtClean="0">
                <a:solidFill>
                  <a:srgbClr val="0070C0"/>
                </a:solidFill>
              </a:rPr>
              <a:t>Перс. данные</a:t>
            </a:r>
            <a:r>
              <a:rPr lang="ru-RU" sz="2400" b="1" kern="0" dirty="0">
                <a:solidFill>
                  <a:srgbClr val="0070C0"/>
                </a:solidFill>
              </a:rPr>
              <a:t>. Единая биометрическая система (ЕБС</a:t>
            </a:r>
            <a:r>
              <a:rPr lang="ru-RU" sz="2400" b="1" kern="0" dirty="0" smtClean="0">
                <a:solidFill>
                  <a:srgbClr val="0070C0"/>
                </a:solidFill>
              </a:rPr>
              <a:t>)…</a:t>
            </a:r>
            <a:endParaRPr lang="ru-RU" sz="2400" b="1" kern="0" dirty="0">
              <a:solidFill>
                <a:srgbClr val="0070C0"/>
              </a:solidFill>
            </a:endParaRPr>
          </a:p>
        </p:txBody>
      </p:sp>
      <p:sp>
        <p:nvSpPr>
          <p:cNvPr id="7" name="Прямоугольник 6"/>
          <p:cNvSpPr/>
          <p:nvPr/>
        </p:nvSpPr>
        <p:spPr>
          <a:xfrm>
            <a:off x="304800" y="990600"/>
            <a:ext cx="5283200" cy="5401479"/>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23"/>
            </a:pPr>
            <a:r>
              <a:rPr lang="ru-RU" sz="2000" dirty="0" smtClean="0">
                <a:solidFill>
                  <a:prstClr val="black"/>
                </a:solidFill>
              </a:rPr>
              <a:t>ПП РФ </a:t>
            </a:r>
            <a:r>
              <a:rPr lang="ru-RU" sz="2000" dirty="0">
                <a:solidFill>
                  <a:prstClr val="black"/>
                </a:solidFill>
              </a:rPr>
              <a:t>от 11.10.2021 N 1729 „Об утверждении Положения о федеральном государственном контроле (надзоре) в сфере </a:t>
            </a:r>
            <a:r>
              <a:rPr lang="ru-RU" sz="2000" dirty="0" err="1" smtClean="0">
                <a:solidFill>
                  <a:prstClr val="black"/>
                </a:solidFill>
              </a:rPr>
              <a:t>идент</a:t>
            </a:r>
            <a:r>
              <a:rPr lang="ru-RU" sz="2000" dirty="0" smtClean="0">
                <a:solidFill>
                  <a:prstClr val="black"/>
                </a:solidFill>
              </a:rPr>
              <a:t>. и </a:t>
            </a:r>
            <a:r>
              <a:rPr lang="ru-RU" sz="2000" dirty="0">
                <a:solidFill>
                  <a:prstClr val="black"/>
                </a:solidFill>
              </a:rPr>
              <a:t>(или) аутентификации“</a:t>
            </a:r>
          </a:p>
          <a:p>
            <a:pPr marL="342900" indent="-342900">
              <a:spcBef>
                <a:spcPts val="600"/>
              </a:spcBef>
              <a:buFont typeface="+mj-lt"/>
              <a:buAutoNum type="arabicPeriod" startAt="23"/>
            </a:pPr>
            <a:r>
              <a:rPr lang="ru-RU" sz="2000" dirty="0" smtClean="0">
                <a:solidFill>
                  <a:prstClr val="black"/>
                </a:solidFill>
              </a:rPr>
              <a:t>Пр. </a:t>
            </a:r>
            <a:r>
              <a:rPr lang="ru-RU" sz="2000" dirty="0" err="1">
                <a:solidFill>
                  <a:prstClr val="black"/>
                </a:solidFill>
              </a:rPr>
              <a:t>Минцифры</a:t>
            </a:r>
            <a:r>
              <a:rPr lang="ru-RU" sz="2000" dirty="0">
                <a:solidFill>
                  <a:prstClr val="black"/>
                </a:solidFill>
              </a:rPr>
              <a:t> России от 19.05.2021 N 474 „Об утверждении методики расчета взимания платы за использование </a:t>
            </a:r>
            <a:r>
              <a:rPr lang="ru-RU" sz="2000" dirty="0" err="1" smtClean="0">
                <a:solidFill>
                  <a:prstClr val="black"/>
                </a:solidFill>
              </a:rPr>
              <a:t>Еинформационной</a:t>
            </a:r>
            <a:r>
              <a:rPr lang="ru-RU" sz="2000" dirty="0" smtClean="0">
                <a:solidFill>
                  <a:prstClr val="black"/>
                </a:solidFill>
              </a:rPr>
              <a:t> </a:t>
            </a:r>
            <a:r>
              <a:rPr lang="ru-RU" sz="2000" dirty="0">
                <a:solidFill>
                  <a:prstClr val="black"/>
                </a:solidFill>
              </a:rPr>
              <a:t>системы </a:t>
            </a:r>
            <a:r>
              <a:rPr lang="ru-RU" sz="2000" dirty="0" err="1" smtClean="0">
                <a:solidFill>
                  <a:prstClr val="black"/>
                </a:solidFill>
              </a:rPr>
              <a:t>ПДн</a:t>
            </a:r>
            <a:r>
              <a:rPr lang="ru-RU" sz="2000" dirty="0" smtClean="0">
                <a:solidFill>
                  <a:prstClr val="black"/>
                </a:solidFill>
              </a:rPr>
              <a:t> , </a:t>
            </a:r>
            <a:r>
              <a:rPr lang="ru-RU" sz="2000" dirty="0">
                <a:solidFill>
                  <a:prstClr val="black"/>
                </a:solidFill>
              </a:rPr>
              <a:t>обеспечивающей обработку, включая сбор и хранение </a:t>
            </a:r>
            <a:r>
              <a:rPr lang="ru-RU" sz="2000" dirty="0" err="1" smtClean="0">
                <a:solidFill>
                  <a:prstClr val="black"/>
                </a:solidFill>
              </a:rPr>
              <a:t>БПДн</a:t>
            </a:r>
            <a:r>
              <a:rPr lang="ru-RU" sz="2000" dirty="0" smtClean="0">
                <a:solidFill>
                  <a:prstClr val="black"/>
                </a:solidFill>
              </a:rPr>
              <a:t> , </a:t>
            </a:r>
            <a:r>
              <a:rPr lang="ru-RU" sz="2000" dirty="0">
                <a:solidFill>
                  <a:prstClr val="black"/>
                </a:solidFill>
              </a:rPr>
              <a:t>их проверку и передачу информации о степени их соответствия представленным биометрическим персональным данным физического лица“ (Зарегистрировано в Минюсте России 29.07.2021 N 64443) </a:t>
            </a:r>
          </a:p>
        </p:txBody>
      </p:sp>
      <p:sp>
        <p:nvSpPr>
          <p:cNvPr id="11" name="object 2"/>
          <p:cNvSpPr txBox="1">
            <a:spLocks/>
          </p:cNvSpPr>
          <p:nvPr/>
        </p:nvSpPr>
        <p:spPr>
          <a:xfrm>
            <a:off x="6426203" y="76201"/>
            <a:ext cx="5523228" cy="382797"/>
          </a:xfrm>
          <a:prstGeom prst="rect">
            <a:avLst/>
          </a:prstGeom>
        </p:spPr>
        <p:txBody>
          <a:bodyPr vert="horz" wrap="square" lIns="0" tIns="13335" rIns="0" bIns="0" rtlCol="0">
            <a:spAutoFit/>
          </a:bodyPr>
          <a:lstStyle>
            <a:lvl1pPr>
              <a:defRPr sz="4000" b="0" i="0">
                <a:solidFill>
                  <a:schemeClr val="tx1"/>
                </a:solidFill>
                <a:latin typeface="Calibri"/>
                <a:ea typeface="+mj-ea"/>
                <a:cs typeface="Calibri"/>
              </a:defRPr>
            </a:lvl1pPr>
          </a:lstStyle>
          <a:p>
            <a:pPr marL="12700" algn="ctr">
              <a:spcBef>
                <a:spcPts val="105"/>
              </a:spcBef>
            </a:pPr>
            <a:r>
              <a:rPr lang="ru-RU" sz="2400" b="1" kern="0" dirty="0" smtClean="0">
                <a:solidFill>
                  <a:srgbClr val="0070C0"/>
                </a:solidFill>
              </a:rPr>
              <a:t>Перс. данные</a:t>
            </a:r>
            <a:r>
              <a:rPr lang="ru-RU" sz="2400" b="1" kern="0" dirty="0">
                <a:solidFill>
                  <a:srgbClr val="0070C0"/>
                </a:solidFill>
              </a:rPr>
              <a:t>. </a:t>
            </a:r>
            <a:r>
              <a:rPr lang="ru-RU" sz="2400" b="1" kern="0" dirty="0" smtClean="0">
                <a:solidFill>
                  <a:srgbClr val="0070C0"/>
                </a:solidFill>
              </a:rPr>
              <a:t>Сроки хранения</a:t>
            </a:r>
            <a:endParaRPr lang="ru-RU" sz="2400" b="1" kern="0" dirty="0">
              <a:solidFill>
                <a:srgbClr val="0070C0"/>
              </a:solidFill>
            </a:endParaRPr>
          </a:p>
        </p:txBody>
      </p:sp>
      <p:sp>
        <p:nvSpPr>
          <p:cNvPr id="12" name="Прямоугольник 11"/>
          <p:cNvSpPr/>
          <p:nvPr/>
        </p:nvSpPr>
        <p:spPr>
          <a:xfrm>
            <a:off x="5791203" y="575406"/>
            <a:ext cx="6261100" cy="5878532"/>
          </a:xfrm>
          <a:prstGeom prst="rect">
            <a:avLst/>
          </a:prstGeom>
          <a:solidFill>
            <a:srgbClr val="F8FFD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a:solidFill>
                  <a:srgbClr val="FF0000"/>
                </a:solidFill>
              </a:rPr>
              <a:t>Комментарий</a:t>
            </a:r>
            <a:r>
              <a:rPr lang="ru-RU" dirty="0">
                <a:solidFill>
                  <a:prstClr val="black"/>
                </a:solidFill>
              </a:rPr>
              <a:t>. Сроки хранения документов по личному составу определяются </a:t>
            </a:r>
            <a:r>
              <a:rPr lang="ru-RU" dirty="0" smtClean="0">
                <a:solidFill>
                  <a:prstClr val="black"/>
                </a:solidFill>
              </a:rPr>
              <a:t>N 125-ФЗ от </a:t>
            </a:r>
            <a:r>
              <a:rPr lang="ru-RU" dirty="0">
                <a:solidFill>
                  <a:prstClr val="black"/>
                </a:solidFill>
              </a:rPr>
              <a:t>22 октября 2004 </a:t>
            </a:r>
            <a:r>
              <a:rPr lang="ru-RU" dirty="0" smtClean="0">
                <a:solidFill>
                  <a:prstClr val="black"/>
                </a:solidFill>
              </a:rPr>
              <a:t>.</a:t>
            </a:r>
            <a:endParaRPr lang="ru-RU" dirty="0">
              <a:solidFill>
                <a:prstClr val="black"/>
              </a:solidFill>
            </a:endParaRPr>
          </a:p>
          <a:p>
            <a:pPr marL="342900" indent="-342900">
              <a:buFont typeface="+mj-lt"/>
              <a:buAutoNum type="arabicPeriod"/>
            </a:pPr>
            <a:r>
              <a:rPr lang="ru-RU" sz="2000" dirty="0" smtClean="0">
                <a:solidFill>
                  <a:prstClr val="black"/>
                </a:solidFill>
              </a:rPr>
              <a:t>Пост. </a:t>
            </a:r>
            <a:r>
              <a:rPr lang="ru-RU" sz="2000" dirty="0">
                <a:solidFill>
                  <a:prstClr val="black"/>
                </a:solidFill>
              </a:rPr>
              <a:t>ФКЦБ РФ от 16.07.2003 N 03-33/</a:t>
            </a:r>
            <a:r>
              <a:rPr lang="ru-RU" sz="2000" dirty="0" err="1">
                <a:solidFill>
                  <a:prstClr val="black"/>
                </a:solidFill>
              </a:rPr>
              <a:t>пс</a:t>
            </a:r>
            <a:r>
              <a:rPr lang="ru-RU" sz="2000" dirty="0">
                <a:solidFill>
                  <a:prstClr val="black"/>
                </a:solidFill>
              </a:rPr>
              <a:t> „Об </a:t>
            </a:r>
            <a:r>
              <a:rPr lang="ru-RU" sz="2000" dirty="0" smtClean="0">
                <a:solidFill>
                  <a:prstClr val="black"/>
                </a:solidFill>
              </a:rPr>
              <a:t>утв. </a:t>
            </a:r>
            <a:r>
              <a:rPr lang="ru-RU" sz="2000" dirty="0" err="1" smtClean="0">
                <a:solidFill>
                  <a:prstClr val="black"/>
                </a:solidFill>
              </a:rPr>
              <a:t>Полож</a:t>
            </a:r>
            <a:r>
              <a:rPr lang="ru-RU" sz="2000" dirty="0" smtClean="0">
                <a:solidFill>
                  <a:prstClr val="black"/>
                </a:solidFill>
              </a:rPr>
              <a:t>. </a:t>
            </a:r>
            <a:r>
              <a:rPr lang="ru-RU" sz="2000" dirty="0">
                <a:solidFill>
                  <a:prstClr val="black"/>
                </a:solidFill>
              </a:rPr>
              <a:t>о порядке и сроках </a:t>
            </a:r>
            <a:r>
              <a:rPr lang="ru-RU" sz="2000" dirty="0" err="1" smtClean="0">
                <a:solidFill>
                  <a:prstClr val="black"/>
                </a:solidFill>
              </a:rPr>
              <a:t>хран</a:t>
            </a:r>
            <a:r>
              <a:rPr lang="ru-RU" sz="2000" dirty="0" smtClean="0">
                <a:solidFill>
                  <a:prstClr val="black"/>
                </a:solidFill>
              </a:rPr>
              <a:t>. док-в АО “ (МЮ 21.08.2003 </a:t>
            </a:r>
            <a:r>
              <a:rPr lang="ru-RU" sz="2000" dirty="0">
                <a:solidFill>
                  <a:prstClr val="black"/>
                </a:solidFill>
              </a:rPr>
              <a:t>N 4994)</a:t>
            </a:r>
          </a:p>
          <a:p>
            <a:pPr marL="342900" indent="-342900">
              <a:buFont typeface="+mj-lt"/>
              <a:buAutoNum type="arabicPeriod"/>
            </a:pPr>
            <a:r>
              <a:rPr lang="ru-RU" sz="2000" dirty="0" smtClean="0">
                <a:solidFill>
                  <a:prstClr val="black"/>
                </a:solidFill>
              </a:rPr>
              <a:t>Пр. </a:t>
            </a:r>
            <a:r>
              <a:rPr lang="ru-RU" sz="2000" dirty="0" err="1">
                <a:solidFill>
                  <a:prstClr val="black"/>
                </a:solidFill>
              </a:rPr>
              <a:t>Росархива</a:t>
            </a:r>
            <a:r>
              <a:rPr lang="ru-RU" sz="2000" dirty="0">
                <a:solidFill>
                  <a:prstClr val="black"/>
                </a:solidFill>
              </a:rPr>
              <a:t> от 20.12.2019 N 236 „Об </a:t>
            </a:r>
            <a:r>
              <a:rPr lang="ru-RU" sz="2000" dirty="0" smtClean="0">
                <a:solidFill>
                  <a:prstClr val="black"/>
                </a:solidFill>
              </a:rPr>
              <a:t>утв. Перечня тип. </a:t>
            </a:r>
            <a:r>
              <a:rPr lang="ru-RU" sz="2000" dirty="0" err="1" smtClean="0">
                <a:solidFill>
                  <a:prstClr val="black"/>
                </a:solidFill>
              </a:rPr>
              <a:t>управл</a:t>
            </a:r>
            <a:r>
              <a:rPr lang="ru-RU" sz="2000" dirty="0" smtClean="0">
                <a:solidFill>
                  <a:prstClr val="black"/>
                </a:solidFill>
              </a:rPr>
              <a:t>. арх. док-</a:t>
            </a:r>
            <a:r>
              <a:rPr lang="ru-RU" sz="2000" dirty="0" err="1" smtClean="0">
                <a:solidFill>
                  <a:prstClr val="black"/>
                </a:solidFill>
              </a:rPr>
              <a:t>ов</a:t>
            </a:r>
            <a:r>
              <a:rPr lang="ru-RU" sz="2000" dirty="0">
                <a:solidFill>
                  <a:prstClr val="black"/>
                </a:solidFill>
              </a:rPr>
              <a:t>, </a:t>
            </a:r>
            <a:r>
              <a:rPr lang="ru-RU" sz="2000" dirty="0" smtClean="0">
                <a:solidFill>
                  <a:prstClr val="black"/>
                </a:solidFill>
              </a:rPr>
              <a:t>образ-</a:t>
            </a:r>
            <a:r>
              <a:rPr lang="ru-RU" sz="2000" dirty="0" err="1" smtClean="0">
                <a:solidFill>
                  <a:prstClr val="black"/>
                </a:solidFill>
              </a:rPr>
              <a:t>ся</a:t>
            </a:r>
            <a:r>
              <a:rPr lang="ru-RU" sz="2000" dirty="0" smtClean="0">
                <a:solidFill>
                  <a:prstClr val="black"/>
                </a:solidFill>
              </a:rPr>
              <a:t> </a:t>
            </a:r>
            <a:r>
              <a:rPr lang="ru-RU" sz="2000" dirty="0">
                <a:solidFill>
                  <a:prstClr val="black"/>
                </a:solidFill>
              </a:rPr>
              <a:t>в процессе </a:t>
            </a:r>
            <a:r>
              <a:rPr lang="ru-RU" sz="2000" dirty="0" err="1" smtClean="0">
                <a:solidFill>
                  <a:prstClr val="black"/>
                </a:solidFill>
              </a:rPr>
              <a:t>деят</a:t>
            </a:r>
            <a:r>
              <a:rPr lang="ru-RU" sz="2000" dirty="0" smtClean="0">
                <a:solidFill>
                  <a:prstClr val="black"/>
                </a:solidFill>
              </a:rPr>
              <a:t>. госорганов</a:t>
            </a:r>
            <a:r>
              <a:rPr lang="ru-RU" sz="2000" dirty="0">
                <a:solidFill>
                  <a:prstClr val="black"/>
                </a:solidFill>
              </a:rPr>
              <a:t>, органов </a:t>
            </a:r>
            <a:r>
              <a:rPr lang="ru-RU" sz="2000" dirty="0" smtClean="0">
                <a:solidFill>
                  <a:prstClr val="black"/>
                </a:solidFill>
              </a:rPr>
              <a:t>МС и </a:t>
            </a:r>
            <a:r>
              <a:rPr lang="ru-RU" sz="2000" dirty="0" err="1" smtClean="0">
                <a:solidFill>
                  <a:prstClr val="black"/>
                </a:solidFill>
              </a:rPr>
              <a:t>орг-ий</a:t>
            </a:r>
            <a:r>
              <a:rPr lang="ru-RU" sz="2000" dirty="0">
                <a:solidFill>
                  <a:prstClr val="black"/>
                </a:solidFill>
              </a:rPr>
              <a:t>, с </a:t>
            </a:r>
            <a:r>
              <a:rPr lang="ru-RU" sz="2000" dirty="0" smtClean="0">
                <a:solidFill>
                  <a:prstClr val="black"/>
                </a:solidFill>
              </a:rPr>
              <a:t>указ. </a:t>
            </a:r>
            <a:r>
              <a:rPr lang="ru-RU" sz="2000" dirty="0">
                <a:solidFill>
                  <a:prstClr val="black"/>
                </a:solidFill>
              </a:rPr>
              <a:t>сроков их хранения“ </a:t>
            </a:r>
            <a:r>
              <a:rPr lang="ru-RU" sz="2000" dirty="0" smtClean="0">
                <a:solidFill>
                  <a:prstClr val="black"/>
                </a:solidFill>
              </a:rPr>
              <a:t>(МЮ 06.02.2020 </a:t>
            </a:r>
            <a:r>
              <a:rPr lang="ru-RU" sz="2000" dirty="0">
                <a:solidFill>
                  <a:prstClr val="black"/>
                </a:solidFill>
              </a:rPr>
              <a:t>N 57449)</a:t>
            </a:r>
          </a:p>
          <a:p>
            <a:pPr marL="342900" indent="-342900">
              <a:buFont typeface="+mj-lt"/>
              <a:buAutoNum type="arabicPeriod"/>
            </a:pPr>
            <a:r>
              <a:rPr lang="ru-RU" sz="2000" dirty="0" smtClean="0">
                <a:solidFill>
                  <a:prstClr val="black"/>
                </a:solidFill>
              </a:rPr>
              <a:t>Пр. </a:t>
            </a:r>
            <a:r>
              <a:rPr lang="ru-RU" sz="2000" dirty="0" err="1">
                <a:solidFill>
                  <a:prstClr val="black"/>
                </a:solidFill>
              </a:rPr>
              <a:t>Росархива</a:t>
            </a:r>
            <a:r>
              <a:rPr lang="ru-RU" sz="2000" dirty="0">
                <a:solidFill>
                  <a:prstClr val="black"/>
                </a:solidFill>
              </a:rPr>
              <a:t> от 28.12.2021 N 142 „Об </a:t>
            </a:r>
            <a:r>
              <a:rPr lang="ru-RU" sz="2000" dirty="0" smtClean="0">
                <a:solidFill>
                  <a:prstClr val="black"/>
                </a:solidFill>
              </a:rPr>
              <a:t>утв. Перечня тип. арх. док-</a:t>
            </a:r>
            <a:r>
              <a:rPr lang="ru-RU" sz="2000" dirty="0" err="1" smtClean="0">
                <a:solidFill>
                  <a:prstClr val="black"/>
                </a:solidFill>
              </a:rPr>
              <a:t>ов</a:t>
            </a:r>
            <a:r>
              <a:rPr lang="ru-RU" sz="2000" dirty="0">
                <a:solidFill>
                  <a:prstClr val="black"/>
                </a:solidFill>
              </a:rPr>
              <a:t>, </a:t>
            </a:r>
            <a:r>
              <a:rPr lang="ru-RU" sz="2000" dirty="0" smtClean="0">
                <a:solidFill>
                  <a:prstClr val="black"/>
                </a:solidFill>
              </a:rPr>
              <a:t>образ-</a:t>
            </a:r>
            <a:r>
              <a:rPr lang="ru-RU" sz="2000" dirty="0" err="1" smtClean="0">
                <a:solidFill>
                  <a:prstClr val="black"/>
                </a:solidFill>
              </a:rPr>
              <a:t>ся</a:t>
            </a:r>
            <a:r>
              <a:rPr lang="ru-RU" sz="2000" dirty="0" smtClean="0">
                <a:solidFill>
                  <a:prstClr val="black"/>
                </a:solidFill>
              </a:rPr>
              <a:t> </a:t>
            </a:r>
            <a:r>
              <a:rPr lang="ru-RU" sz="2000" dirty="0">
                <a:solidFill>
                  <a:prstClr val="black"/>
                </a:solidFill>
              </a:rPr>
              <a:t>в </a:t>
            </a:r>
            <a:r>
              <a:rPr lang="ru-RU" sz="2000" dirty="0" smtClean="0">
                <a:solidFill>
                  <a:prstClr val="black"/>
                </a:solidFill>
              </a:rPr>
              <a:t>НТ </a:t>
            </a:r>
            <a:r>
              <a:rPr lang="ru-RU" sz="2000" dirty="0">
                <a:solidFill>
                  <a:prstClr val="black"/>
                </a:solidFill>
              </a:rPr>
              <a:t>и </a:t>
            </a:r>
            <a:r>
              <a:rPr lang="ru-RU" sz="2000" dirty="0" err="1" smtClean="0">
                <a:solidFill>
                  <a:prstClr val="black"/>
                </a:solidFill>
              </a:rPr>
              <a:t>произв</a:t>
            </a:r>
            <a:r>
              <a:rPr lang="ru-RU" sz="2000" dirty="0" smtClean="0">
                <a:solidFill>
                  <a:prstClr val="black"/>
                </a:solidFill>
              </a:rPr>
              <a:t>-ой </a:t>
            </a:r>
            <a:r>
              <a:rPr lang="ru-RU" sz="2000" dirty="0" err="1" smtClean="0">
                <a:solidFill>
                  <a:prstClr val="black"/>
                </a:solidFill>
              </a:rPr>
              <a:t>деят</a:t>
            </a:r>
            <a:r>
              <a:rPr lang="ru-RU" sz="2000" dirty="0" smtClean="0">
                <a:solidFill>
                  <a:prstClr val="black"/>
                </a:solidFill>
              </a:rPr>
              <a:t>. </a:t>
            </a:r>
            <a:r>
              <a:rPr lang="ru-RU" sz="2000" dirty="0" err="1" smtClean="0">
                <a:solidFill>
                  <a:prstClr val="black"/>
                </a:solidFill>
              </a:rPr>
              <a:t>орг-ий</a:t>
            </a:r>
            <a:r>
              <a:rPr lang="ru-RU" sz="2000" dirty="0">
                <a:solidFill>
                  <a:prstClr val="black"/>
                </a:solidFill>
              </a:rPr>
              <a:t>, с </a:t>
            </a:r>
            <a:r>
              <a:rPr lang="ru-RU" sz="2000" dirty="0" smtClean="0">
                <a:solidFill>
                  <a:prstClr val="black"/>
                </a:solidFill>
              </a:rPr>
              <a:t>указ. </a:t>
            </a:r>
            <a:r>
              <a:rPr lang="ru-RU" sz="2000" dirty="0">
                <a:solidFill>
                  <a:prstClr val="black"/>
                </a:solidFill>
              </a:rPr>
              <a:t>сроков </a:t>
            </a:r>
            <a:r>
              <a:rPr lang="ru-RU" sz="2000" dirty="0" err="1" smtClean="0">
                <a:solidFill>
                  <a:prstClr val="black"/>
                </a:solidFill>
              </a:rPr>
              <a:t>хран</a:t>
            </a:r>
            <a:r>
              <a:rPr lang="ru-RU" sz="2000" dirty="0" smtClean="0">
                <a:solidFill>
                  <a:prstClr val="black"/>
                </a:solidFill>
              </a:rPr>
              <a:t>.“ (МЮ 02.02.2022 </a:t>
            </a:r>
            <a:r>
              <a:rPr lang="ru-RU" sz="2000" dirty="0">
                <a:solidFill>
                  <a:prstClr val="black"/>
                </a:solidFill>
              </a:rPr>
              <a:t>N 67095)</a:t>
            </a:r>
          </a:p>
          <a:p>
            <a:pPr marL="342900" indent="-342900">
              <a:buFont typeface="+mj-lt"/>
              <a:buAutoNum type="arabicPeriod"/>
            </a:pPr>
            <a:r>
              <a:rPr lang="ru-RU" sz="2000" dirty="0">
                <a:solidFill>
                  <a:prstClr val="black"/>
                </a:solidFill>
              </a:rPr>
              <a:t>Положение </a:t>
            </a:r>
            <a:r>
              <a:rPr lang="ru-RU" sz="2000" dirty="0" err="1">
                <a:solidFill>
                  <a:prstClr val="black"/>
                </a:solidFill>
              </a:rPr>
              <a:t>Росархива</a:t>
            </a:r>
            <a:r>
              <a:rPr lang="ru-RU" sz="2000" dirty="0">
                <a:solidFill>
                  <a:prstClr val="black"/>
                </a:solidFill>
              </a:rPr>
              <a:t> N 1, Банка России N 801-П от 12.07.2022 „Об </a:t>
            </a:r>
            <a:r>
              <a:rPr lang="ru-RU" sz="2000" dirty="0" smtClean="0">
                <a:solidFill>
                  <a:prstClr val="black"/>
                </a:solidFill>
              </a:rPr>
              <a:t>утв. Перечня док-</a:t>
            </a:r>
            <a:r>
              <a:rPr lang="ru-RU" sz="2000" dirty="0" err="1" smtClean="0">
                <a:solidFill>
                  <a:prstClr val="black"/>
                </a:solidFill>
              </a:rPr>
              <a:t>ов</a:t>
            </a:r>
            <a:r>
              <a:rPr lang="ru-RU" sz="2000" dirty="0">
                <a:solidFill>
                  <a:prstClr val="black"/>
                </a:solidFill>
              </a:rPr>
              <a:t>, образующихся в процессе </a:t>
            </a:r>
            <a:r>
              <a:rPr lang="ru-RU" sz="2000" dirty="0" err="1" smtClean="0">
                <a:solidFill>
                  <a:prstClr val="black"/>
                </a:solidFill>
              </a:rPr>
              <a:t>деят</a:t>
            </a:r>
            <a:r>
              <a:rPr lang="ru-RU" sz="2000" dirty="0" smtClean="0">
                <a:solidFill>
                  <a:prstClr val="black"/>
                </a:solidFill>
              </a:rPr>
              <a:t>. </a:t>
            </a:r>
            <a:r>
              <a:rPr lang="ru-RU" sz="2000" dirty="0" err="1" smtClean="0">
                <a:solidFill>
                  <a:prstClr val="black"/>
                </a:solidFill>
              </a:rPr>
              <a:t>кред</a:t>
            </a:r>
            <a:r>
              <a:rPr lang="ru-RU" sz="2000" dirty="0" smtClean="0">
                <a:solidFill>
                  <a:prstClr val="black"/>
                </a:solidFill>
              </a:rPr>
              <a:t>. орг., </a:t>
            </a:r>
            <a:r>
              <a:rPr lang="ru-RU" sz="2000" dirty="0">
                <a:solidFill>
                  <a:prstClr val="black"/>
                </a:solidFill>
              </a:rPr>
              <a:t>с указанием сроков их </a:t>
            </a:r>
            <a:r>
              <a:rPr lang="ru-RU" sz="2000" dirty="0" err="1" smtClean="0">
                <a:solidFill>
                  <a:prstClr val="black"/>
                </a:solidFill>
              </a:rPr>
              <a:t>хран</a:t>
            </a:r>
            <a:r>
              <a:rPr lang="ru-RU" sz="2000" dirty="0" smtClean="0">
                <a:solidFill>
                  <a:prstClr val="black"/>
                </a:solidFill>
              </a:rPr>
              <a:t>.“ (МЮ 19.07.2022 </a:t>
            </a:r>
            <a:r>
              <a:rPr lang="ru-RU" sz="2000" dirty="0">
                <a:solidFill>
                  <a:prstClr val="black"/>
                </a:solidFill>
              </a:rPr>
              <a:t>N 69304</a:t>
            </a:r>
            <a:r>
              <a:rPr lang="ru-RU" sz="2000" dirty="0" smtClean="0">
                <a:solidFill>
                  <a:prstClr val="black"/>
                </a:solidFill>
              </a:rPr>
              <a:t>)</a:t>
            </a:r>
            <a:endParaRPr lang="ru-RU" sz="2000" dirty="0">
              <a:solidFill>
                <a:prstClr val="black"/>
              </a:solidFill>
            </a:endParaRPr>
          </a:p>
        </p:txBody>
      </p:sp>
    </p:spTree>
    <p:extLst>
      <p:ext uri="{BB962C8B-B14F-4D97-AF65-F5344CB8AC3E}">
        <p14:creationId xmlns:p14="http://schemas.microsoft.com/office/powerpoint/2010/main" val="3672448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0217" y="162372"/>
            <a:ext cx="10901585" cy="1121461"/>
          </a:xfrm>
          <a:prstGeom prst="rect">
            <a:avLst/>
          </a:prstGeom>
        </p:spPr>
        <p:txBody>
          <a:bodyPr vert="horz" wrap="square" lIns="0" tIns="13335" rIns="0" bIns="0" rtlCol="0">
            <a:spAutoFit/>
          </a:bodyPr>
          <a:lstStyle/>
          <a:p>
            <a:pPr marL="0" indent="0">
              <a:spcBef>
                <a:spcPts val="105"/>
              </a:spcBef>
              <a:buNone/>
            </a:pPr>
            <a:r>
              <a:rPr lang="ru-RU" sz="3600" b="1" dirty="0">
                <a:solidFill>
                  <a:srgbClr val="0070C0"/>
                </a:solidFill>
              </a:rPr>
              <a:t>Техническое регулирование. Сертификация средств защиты </a:t>
            </a:r>
            <a:r>
              <a:rPr lang="ru-RU" sz="3600" b="1" dirty="0" smtClean="0">
                <a:solidFill>
                  <a:srgbClr val="0070C0"/>
                </a:solidFill>
              </a:rPr>
              <a:t>информации…</a:t>
            </a:r>
            <a:endParaRPr sz="3600" b="1" dirty="0">
              <a:solidFill>
                <a:srgbClr val="0070C0"/>
              </a:solidFill>
            </a:endParaRPr>
          </a:p>
        </p:txBody>
      </p:sp>
      <p:sp>
        <p:nvSpPr>
          <p:cNvPr id="6" name="object 6"/>
          <p:cNvSpPr txBox="1">
            <a:spLocks noGrp="1"/>
          </p:cNvSpPr>
          <p:nvPr>
            <p:ph type="sldNum" sz="quarter" idx="7"/>
          </p:nvPr>
        </p:nvSpPr>
        <p:spPr>
          <a:xfrm>
            <a:off x="5080000" y="6277820"/>
            <a:ext cx="2438400" cy="153888"/>
          </a:xfrm>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7</a:t>
            </a:fld>
            <a:endParaRPr dirty="0">
              <a:solidFill>
                <a:prstClr val="black"/>
              </a:solidFill>
            </a:endParaRPr>
          </a:p>
        </p:txBody>
      </p:sp>
      <p:sp>
        <p:nvSpPr>
          <p:cNvPr id="3" name="Прямоугольник 2"/>
          <p:cNvSpPr/>
          <p:nvPr/>
        </p:nvSpPr>
        <p:spPr>
          <a:xfrm>
            <a:off x="304800" y="1447801"/>
            <a:ext cx="11074400" cy="3170099"/>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r>
              <a:rPr lang="ru-RU" sz="2000" dirty="0" smtClean="0">
                <a:solidFill>
                  <a:prstClr val="black"/>
                </a:solidFill>
              </a:rPr>
              <a:t>Пр. </a:t>
            </a:r>
            <a:r>
              <a:rPr lang="ru-RU" sz="2000" dirty="0">
                <a:solidFill>
                  <a:prstClr val="black"/>
                </a:solidFill>
              </a:rPr>
              <a:t>ФСТЭК России от 10.04.2015 N 33 «Об утверждении Правил выполнения отдельных работ по аккредитации органов по сертификации и испытательных лабораторий, выполняющих работы по оценке (подтверждению) соответствия в отношении продукции (работ, услуг), используемой в целях защиты сведений, составляющих </a:t>
            </a:r>
            <a:r>
              <a:rPr lang="ru-RU" sz="2000" dirty="0" smtClean="0">
                <a:solidFill>
                  <a:prstClr val="black"/>
                </a:solidFill>
              </a:rPr>
              <a:t>ГТ </a:t>
            </a:r>
            <a:r>
              <a:rPr lang="ru-RU" sz="2000" dirty="0">
                <a:solidFill>
                  <a:prstClr val="black"/>
                </a:solidFill>
              </a:rPr>
              <a:t>или относимых к охраняемой в соответствии с </a:t>
            </a:r>
            <a:r>
              <a:rPr lang="ru-RU" sz="2000" dirty="0" err="1" smtClean="0">
                <a:solidFill>
                  <a:prstClr val="black"/>
                </a:solidFill>
              </a:rPr>
              <a:t>зак</a:t>
            </a:r>
            <a:r>
              <a:rPr lang="ru-RU" sz="2000" dirty="0" smtClean="0">
                <a:solidFill>
                  <a:prstClr val="black"/>
                </a:solidFill>
              </a:rPr>
              <a:t>-ом РФ </a:t>
            </a:r>
            <a:r>
              <a:rPr lang="ru-RU" sz="2000" dirty="0">
                <a:solidFill>
                  <a:prstClr val="black"/>
                </a:solidFill>
              </a:rPr>
              <a:t>иной </a:t>
            </a:r>
            <a:r>
              <a:rPr lang="ru-RU" sz="2000" dirty="0" smtClean="0">
                <a:solidFill>
                  <a:prstClr val="black"/>
                </a:solidFill>
              </a:rPr>
              <a:t>инф-и </a:t>
            </a:r>
            <a:r>
              <a:rPr lang="ru-RU" sz="2000" dirty="0">
                <a:solidFill>
                  <a:prstClr val="black"/>
                </a:solidFill>
              </a:rPr>
              <a:t>ограниченного доступа, и продукции (работ, услуг), сведения о которой составляют государственную тайну, в установленной ФСТЭК России сфере деятельности»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20.05.2015 </a:t>
            </a:r>
            <a:r>
              <a:rPr lang="ru-RU" sz="2000" dirty="0">
                <a:solidFill>
                  <a:prstClr val="black"/>
                </a:solidFill>
              </a:rPr>
              <a:t>N 37342) </a:t>
            </a:r>
          </a:p>
          <a:p>
            <a:pPr marL="342900" indent="-342900">
              <a:buFont typeface="+mj-lt"/>
              <a:buAutoNum type="arabicPeriod" startAt="5"/>
            </a:pPr>
            <a:r>
              <a:rPr lang="ru-RU" sz="2000" dirty="0" smtClean="0">
                <a:solidFill>
                  <a:prstClr val="black"/>
                </a:solidFill>
              </a:rPr>
              <a:t>Пр. </a:t>
            </a:r>
            <a:r>
              <a:rPr lang="ru-RU" sz="2000" dirty="0">
                <a:solidFill>
                  <a:prstClr val="black"/>
                </a:solidFill>
              </a:rPr>
              <a:t>ФСТЭК России от 03.04.2018 N 55 «Об утверждении Положения о системе сертификации средств защиты информации» </a:t>
            </a:r>
            <a:r>
              <a:rPr lang="ru-RU" sz="2000" dirty="0" smtClean="0">
                <a:solidFill>
                  <a:prstClr val="black"/>
                </a:solidFill>
              </a:rPr>
              <a:t>(</a:t>
            </a:r>
            <a:r>
              <a:rPr lang="ru-RU" sz="2000" dirty="0" err="1" smtClean="0">
                <a:solidFill>
                  <a:prstClr val="black"/>
                </a:solidFill>
              </a:rPr>
              <a:t>Зарег.в</a:t>
            </a:r>
            <a:r>
              <a:rPr lang="ru-RU" sz="2000" dirty="0" smtClean="0">
                <a:solidFill>
                  <a:prstClr val="black"/>
                </a:solidFill>
              </a:rPr>
              <a:t> МЮ 11.05.2018 </a:t>
            </a:r>
            <a:r>
              <a:rPr lang="ru-RU" sz="2000" dirty="0">
                <a:solidFill>
                  <a:prstClr val="black"/>
                </a:solidFill>
              </a:rPr>
              <a:t>N 51063) </a:t>
            </a:r>
          </a:p>
        </p:txBody>
      </p:sp>
    </p:spTree>
    <p:extLst>
      <p:ext uri="{BB962C8B-B14F-4D97-AF65-F5344CB8AC3E}">
        <p14:creationId xmlns:p14="http://schemas.microsoft.com/office/powerpoint/2010/main" val="319065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2945" y="188009"/>
            <a:ext cx="10739215" cy="1121461"/>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Техническое регулирование</a:t>
            </a:r>
            <a:r>
              <a:rPr lang="ru-RU" sz="3600" b="1" dirty="0">
                <a:solidFill>
                  <a:srgbClr val="0070C0"/>
                </a:solidFill>
              </a:rPr>
              <a:t>. Аттестация объектов информатизации</a:t>
            </a:r>
            <a:endParaRPr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8</a:t>
            </a:fld>
            <a:endParaRPr dirty="0">
              <a:solidFill>
                <a:prstClr val="black"/>
              </a:solidFill>
            </a:endParaRPr>
          </a:p>
        </p:txBody>
      </p:sp>
      <p:sp>
        <p:nvSpPr>
          <p:cNvPr id="3" name="Прямоугольник 2"/>
          <p:cNvSpPr/>
          <p:nvPr/>
        </p:nvSpPr>
        <p:spPr>
          <a:xfrm>
            <a:off x="682414" y="1447800"/>
            <a:ext cx="10391988" cy="3570208"/>
          </a:xfrm>
          <a:prstGeom prst="rect">
            <a:avLst/>
          </a:prstGeom>
          <a:solidFill>
            <a:schemeClr val="accent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ru-RU" dirty="0" smtClean="0">
                <a:solidFill>
                  <a:srgbClr val="FF0000"/>
                </a:solidFill>
              </a:rPr>
              <a:t>Комментарий</a:t>
            </a:r>
            <a:r>
              <a:rPr lang="ru-RU" dirty="0">
                <a:solidFill>
                  <a:prstClr val="black"/>
                </a:solidFill>
              </a:rPr>
              <a:t>. Необходимость обязательной аттестации объектов информатизации по требованиям безопасности информации содержится также и в других документах, например, в </a:t>
            </a:r>
            <a:r>
              <a:rPr lang="ru-RU" dirty="0" err="1" smtClean="0">
                <a:solidFill>
                  <a:prstClr val="black"/>
                </a:solidFill>
              </a:rPr>
              <a:t>Пр.е</a:t>
            </a:r>
            <a:r>
              <a:rPr lang="ru-RU" dirty="0" smtClean="0">
                <a:solidFill>
                  <a:prstClr val="black"/>
                </a:solidFill>
              </a:rPr>
              <a:t> </a:t>
            </a:r>
            <a:r>
              <a:rPr lang="ru-RU" dirty="0">
                <a:solidFill>
                  <a:prstClr val="black"/>
                </a:solidFill>
              </a:rPr>
              <a:t>ФСТЭК России от 11.02.2013 N 17 и др</a:t>
            </a:r>
            <a:r>
              <a:rPr lang="ru-RU" dirty="0" smtClean="0">
                <a:solidFill>
                  <a:prstClr val="black"/>
                </a:solidFill>
              </a:rPr>
              <a:t>.</a:t>
            </a:r>
          </a:p>
          <a:p>
            <a:endParaRPr lang="ru-RU" dirty="0">
              <a:solidFill>
                <a:prstClr val="black"/>
              </a:solidFill>
            </a:endParaRPr>
          </a:p>
          <a:p>
            <a:pPr marL="342900" indent="-342900">
              <a:spcAft>
                <a:spcPts val="600"/>
              </a:spcAft>
              <a:buFont typeface="+mj-lt"/>
              <a:buAutoNum type="arabicPeriod"/>
            </a:pPr>
            <a:r>
              <a:rPr lang="ru-RU" dirty="0" smtClean="0">
                <a:solidFill>
                  <a:prstClr val="black"/>
                </a:solidFill>
              </a:rPr>
              <a:t>«</a:t>
            </a:r>
            <a:r>
              <a:rPr lang="ru-RU" dirty="0">
                <a:solidFill>
                  <a:prstClr val="black"/>
                </a:solidFill>
              </a:rPr>
              <a:t>Положение по аттестации объектов информатизации по требованиям безопасности информации» (утв. </a:t>
            </a:r>
            <a:r>
              <a:rPr lang="ru-RU" dirty="0" err="1">
                <a:solidFill>
                  <a:prstClr val="black"/>
                </a:solidFill>
              </a:rPr>
              <a:t>Гостехкомиссией</a:t>
            </a:r>
            <a:r>
              <a:rPr lang="ru-RU" dirty="0">
                <a:solidFill>
                  <a:prstClr val="black"/>
                </a:solidFill>
              </a:rPr>
              <a:t> РФ 25.11.1994) </a:t>
            </a:r>
          </a:p>
          <a:p>
            <a:pPr marL="342900" indent="-342900">
              <a:spcAft>
                <a:spcPts val="600"/>
              </a:spcAft>
              <a:buFont typeface="+mj-lt"/>
              <a:buAutoNum type="arabicPeriod"/>
            </a:pPr>
            <a:r>
              <a:rPr lang="ru-RU" dirty="0">
                <a:solidFill>
                  <a:prstClr val="black"/>
                </a:solidFill>
              </a:rPr>
              <a:t>«Типовое положение об органе по сертификации средств защиты информации по требованиям безопасности информации» (утв. </a:t>
            </a:r>
            <a:r>
              <a:rPr lang="ru-RU" dirty="0" err="1" smtClean="0">
                <a:solidFill>
                  <a:prstClr val="black"/>
                </a:solidFill>
              </a:rPr>
              <a:t>Пр.ом</a:t>
            </a:r>
            <a:r>
              <a:rPr lang="ru-RU" dirty="0" smtClean="0">
                <a:solidFill>
                  <a:prstClr val="black"/>
                </a:solidFill>
              </a:rPr>
              <a:t> </a:t>
            </a:r>
            <a:r>
              <a:rPr lang="ru-RU" dirty="0" err="1">
                <a:solidFill>
                  <a:prstClr val="black"/>
                </a:solidFill>
              </a:rPr>
              <a:t>Гостехкомиссии</a:t>
            </a:r>
            <a:r>
              <a:rPr lang="ru-RU" dirty="0">
                <a:solidFill>
                  <a:prstClr val="black"/>
                </a:solidFill>
              </a:rPr>
              <a:t> от 05.01.1996 N 3</a:t>
            </a:r>
            <a:r>
              <a:rPr lang="ru-RU" dirty="0" smtClean="0">
                <a:solidFill>
                  <a:prstClr val="black"/>
                </a:solidFill>
              </a:rPr>
              <a:t>)</a:t>
            </a:r>
            <a:endParaRPr lang="ru-RU" dirty="0">
              <a:solidFill>
                <a:prstClr val="black"/>
              </a:solidFill>
            </a:endParaRPr>
          </a:p>
          <a:p>
            <a:pPr marL="342900" indent="-342900">
              <a:buFont typeface="+mj-lt"/>
              <a:buAutoNum type="arabicPeriod"/>
            </a:pPr>
            <a:r>
              <a:rPr lang="ru-RU" dirty="0" smtClean="0">
                <a:solidFill>
                  <a:prstClr val="black"/>
                </a:solidFill>
              </a:rPr>
              <a:t>Пр. </a:t>
            </a:r>
            <a:r>
              <a:rPr lang="ru-RU" dirty="0">
                <a:solidFill>
                  <a:prstClr val="black"/>
                </a:solidFill>
              </a:rPr>
              <a:t>ФСТЭК России от 29.04.2021 N 77 «Об утверждении Порядка организации и проведения работ по аттестации объектов информатизации на соответствие требованиям о защите информации ограниченного доступа, не составляющей государственную тайну»</a:t>
            </a:r>
          </a:p>
          <a:p>
            <a:endParaRPr lang="ru-RU" dirty="0">
              <a:solidFill>
                <a:prstClr val="black"/>
              </a:solidFill>
            </a:endParaRPr>
          </a:p>
        </p:txBody>
      </p:sp>
    </p:spTree>
    <p:extLst>
      <p:ext uri="{BB962C8B-B14F-4D97-AF65-F5344CB8AC3E}">
        <p14:creationId xmlns:p14="http://schemas.microsoft.com/office/powerpoint/2010/main" val="2977692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
            <a:ext cx="11887200" cy="1121461"/>
          </a:xfrm>
          <a:prstGeom prst="rect">
            <a:avLst/>
          </a:prstGeom>
        </p:spPr>
        <p:txBody>
          <a:bodyPr vert="horz" wrap="square" lIns="0" tIns="13335" rIns="0" bIns="0" rtlCol="0">
            <a:spAutoFit/>
          </a:bodyPr>
          <a:lstStyle/>
          <a:p>
            <a:pPr marL="0" indent="0">
              <a:spcBef>
                <a:spcPts val="105"/>
              </a:spcBef>
              <a:buNone/>
            </a:pPr>
            <a:r>
              <a:rPr lang="ru-RU" sz="3600" b="1" dirty="0" smtClean="0">
                <a:solidFill>
                  <a:srgbClr val="0070C0"/>
                </a:solidFill>
              </a:rPr>
              <a:t>Техническое регулирование</a:t>
            </a:r>
            <a:r>
              <a:rPr lang="ru-RU" sz="3600" b="1" dirty="0">
                <a:solidFill>
                  <a:srgbClr val="0070C0"/>
                </a:solidFill>
              </a:rPr>
              <a:t>. Аттестация объектов </a:t>
            </a:r>
            <a:r>
              <a:rPr lang="ru-RU" sz="3600" b="1" dirty="0" smtClean="0">
                <a:solidFill>
                  <a:srgbClr val="0070C0"/>
                </a:solidFill>
              </a:rPr>
              <a:t>информатизации…</a:t>
            </a:r>
            <a:endParaRPr sz="3600" b="1" dirty="0">
              <a:solidFill>
                <a:srgbClr val="0070C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solidFill>
                  <a:prstClr val="black"/>
                </a:solidFill>
              </a:rPr>
              <a:pPr marL="38100">
                <a:lnSpc>
                  <a:spcPts val="1240"/>
                </a:lnSpc>
              </a:pPr>
              <a:t>9</a:t>
            </a:fld>
            <a:endParaRPr dirty="0">
              <a:solidFill>
                <a:prstClr val="black"/>
              </a:solidFill>
            </a:endParaRPr>
          </a:p>
        </p:txBody>
      </p:sp>
      <p:sp>
        <p:nvSpPr>
          <p:cNvPr id="3" name="Прямоугольник 2"/>
          <p:cNvSpPr/>
          <p:nvPr/>
        </p:nvSpPr>
        <p:spPr>
          <a:xfrm>
            <a:off x="508000" y="1295400"/>
            <a:ext cx="11074400" cy="3016210"/>
          </a:xfrm>
          <a:prstGeom prst="rect">
            <a:avLst/>
          </a:prstGeom>
          <a:solidFill>
            <a:schemeClr val="accent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a:spAutoFit/>
          </a:bodyPr>
          <a:lstStyle/>
          <a:p>
            <a:pPr marL="342900" indent="-342900">
              <a:buFont typeface="+mj-lt"/>
              <a:buAutoNum type="arabicPeriod" startAt="5"/>
            </a:pPr>
            <a:endParaRPr lang="ru-RU" dirty="0">
              <a:solidFill>
                <a:prstClr val="black"/>
              </a:solidFill>
            </a:endParaRPr>
          </a:p>
          <a:p>
            <a:pPr marL="342900" indent="-342900">
              <a:spcAft>
                <a:spcPts val="600"/>
              </a:spcAft>
              <a:buFont typeface="+mj-lt"/>
              <a:buAutoNum type="arabicPeriod"/>
            </a:pPr>
            <a:r>
              <a:rPr lang="ru-RU" dirty="0" smtClean="0">
                <a:solidFill>
                  <a:prstClr val="black"/>
                </a:solidFill>
              </a:rPr>
              <a:t>ИНФОРМАЦИОННОЕ </a:t>
            </a:r>
            <a:r>
              <a:rPr lang="ru-RU" dirty="0">
                <a:solidFill>
                  <a:prstClr val="black"/>
                </a:solidFill>
              </a:rPr>
              <a:t>СООБЩЕНИЕ ФСТЭК России от 02.09.2021 г. N 240/24/4303 «Об утверждении порядка организации и проведения работ по аттестации объектов информатизации на соответствие требованиям о защите информации ограниченного доступа, не составляющей государственную тайну»</a:t>
            </a:r>
          </a:p>
          <a:p>
            <a:pPr marL="342900" indent="-342900">
              <a:spcAft>
                <a:spcPts val="600"/>
              </a:spcAft>
              <a:buFont typeface="+mj-lt"/>
              <a:buAutoNum type="arabicPeriod"/>
            </a:pPr>
            <a:r>
              <a:rPr lang="ru-RU" dirty="0">
                <a:solidFill>
                  <a:prstClr val="black"/>
                </a:solidFill>
              </a:rPr>
              <a:t>Информационное сообщение </a:t>
            </a:r>
            <a:r>
              <a:rPr lang="ru-RU" dirty="0" err="1">
                <a:solidFill>
                  <a:prstClr val="black"/>
                </a:solidFill>
              </a:rPr>
              <a:t>Минцифры</a:t>
            </a:r>
            <a:r>
              <a:rPr lang="ru-RU" dirty="0">
                <a:solidFill>
                  <a:prstClr val="black"/>
                </a:solidFill>
              </a:rPr>
              <a:t> РФ от 03.06.2022 «Типовое техническое задание на выполнение работ по оценке уровня защищенности информационной инфраструктуры»</a:t>
            </a:r>
          </a:p>
          <a:p>
            <a:pPr marL="342900" indent="-342900">
              <a:buFont typeface="+mj-lt"/>
              <a:buAutoNum type="arabicPeriod"/>
            </a:pPr>
            <a:r>
              <a:rPr lang="ru-RU" dirty="0">
                <a:solidFill>
                  <a:prstClr val="black"/>
                </a:solidFill>
              </a:rPr>
              <a:t>Информационное сообщение ФСТЭК России от 11.04.2022 г. N 240/24/1950 «О порядке представления документов по аттестации объектов информатизации, обрабатывающих информацию ограниченного доступа, не составляющую государственную тайну»</a:t>
            </a:r>
          </a:p>
          <a:p>
            <a:pPr marL="342900" indent="-342900">
              <a:buFont typeface="+mj-lt"/>
              <a:buAutoNum type="arabicPeriod" startAt="5"/>
            </a:pPr>
            <a:endParaRPr lang="ru-RU" dirty="0">
              <a:solidFill>
                <a:prstClr val="black"/>
              </a:solidFill>
            </a:endParaRPr>
          </a:p>
        </p:txBody>
      </p:sp>
    </p:spTree>
    <p:extLst>
      <p:ext uri="{BB962C8B-B14F-4D97-AF65-F5344CB8AC3E}">
        <p14:creationId xmlns:p14="http://schemas.microsoft.com/office/powerpoint/2010/main" val="725788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1_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5233</TotalTime>
  <Words>10891</Words>
  <Application>Microsoft Office PowerPoint</Application>
  <PresentationFormat>Произвольный</PresentationFormat>
  <Paragraphs>526</Paragraphs>
  <Slides>60</Slides>
  <Notes>60</Notes>
  <HiddenSlides>0</HiddenSlides>
  <MMClips>0</MMClips>
  <ScaleCrop>false</ScaleCrop>
  <HeadingPairs>
    <vt:vector size="4" baseType="variant">
      <vt:variant>
        <vt:lpstr>Тема</vt:lpstr>
      </vt:variant>
      <vt:variant>
        <vt:i4>2</vt:i4>
      </vt:variant>
      <vt:variant>
        <vt:lpstr>Заголовки слайдов</vt:lpstr>
      </vt:variant>
      <vt:variant>
        <vt:i4>60</vt:i4>
      </vt:variant>
    </vt:vector>
  </HeadingPairs>
  <TitlesOfParts>
    <vt:vector size="62" baseType="lpstr">
      <vt:lpstr>Воздушный поток</vt:lpstr>
      <vt:lpstr>1_Воздушный поток</vt:lpstr>
      <vt:lpstr>Законодательство РФ в области информационной безопасности</vt:lpstr>
      <vt:lpstr>Законодательство РФ в области ИБ …</vt:lpstr>
      <vt:lpstr>Законодательство РФ в области ИБ …</vt:lpstr>
      <vt:lpstr>Государственные регуляторы</vt:lpstr>
      <vt:lpstr>Техническое регулирование</vt:lpstr>
      <vt:lpstr>Техническое регулирование. Сертификация средств защиты информации</vt:lpstr>
      <vt:lpstr>Техническое регулирование. Сертификация средств защиты информации…</vt:lpstr>
      <vt:lpstr>Техническое регулирование. Аттестация объектов информатизации</vt:lpstr>
      <vt:lpstr>Техническое регулирование. Аттестация объектов информатизации…</vt:lpstr>
      <vt:lpstr>Лицензирование деятельности в области информационной безопасности</vt:lpstr>
      <vt:lpstr>Лицензирование деятельности в области информационной безопасности…</vt:lpstr>
      <vt:lpstr>Лицензирование деятельности в области информационной безопасности…</vt:lpstr>
      <vt:lpstr>Лицензирование деятельности в области информационной безопасности…</vt:lpstr>
      <vt:lpstr>Лицензирование деятельности в области информационной безопасности…</vt:lpstr>
      <vt:lpstr>Лицензирование деятельности в области информационной безопасности…</vt:lpstr>
      <vt:lpstr>Руководящие документы ФСТЭК России</vt:lpstr>
      <vt:lpstr>Криптография</vt:lpstr>
      <vt:lpstr>Криптография…</vt:lpstr>
      <vt:lpstr>Криптография…</vt:lpstr>
      <vt:lpstr>Электронная подпись</vt:lpstr>
      <vt:lpstr>Электронная подпись…</vt:lpstr>
      <vt:lpstr>Электронная подпись…</vt:lpstr>
      <vt:lpstr>Электронная подпись…</vt:lpstr>
      <vt:lpstr>Электронная подпись…</vt:lpstr>
      <vt:lpstr>Электронная подпись…</vt:lpstr>
      <vt:lpstr>Электронная подпись…</vt:lpstr>
      <vt:lpstr>Государственная тайна</vt:lpstr>
      <vt:lpstr>Служебная тайна</vt:lpstr>
      <vt:lpstr>Инсайдерская информация</vt:lpstr>
      <vt:lpstr>Защита связи</vt:lpstr>
      <vt:lpstr>Защита связи…</vt:lpstr>
      <vt:lpstr>Гос. и муниц. информационные системы (ГИС и МИС)</vt:lpstr>
      <vt:lpstr>Государственные и муниципальные информационные системы (ГИС и МИС)</vt:lpstr>
      <vt:lpstr>Государственные и муниципальные информационные системы (ГИС и МИС)</vt:lpstr>
      <vt:lpstr>Государственные и муниципальные информационные системы (ГИС и МИС)…</vt:lpstr>
      <vt:lpstr>Государственные и муниципальные информационные системы (ГИС и МИС)…</vt:lpstr>
      <vt:lpstr>Государственные и муниципальные информационные системы (ГИС и МИС)…</vt:lpstr>
      <vt:lpstr>Государственные и муниципальные информационные системы (ГИС и МИС)…</vt:lpstr>
      <vt:lpstr>Государственные и муниципальные ИС. Обеспечение безопасности</vt:lpstr>
      <vt:lpstr>Подключение к Интернет государственных систем</vt:lpstr>
      <vt:lpstr>Критическая информационная инфраструктура (КИИ)</vt:lpstr>
      <vt:lpstr>Критическая информационная инфраструктура (КИИ)…</vt:lpstr>
      <vt:lpstr>Критическая информационная инфраструктура (КИИ)…</vt:lpstr>
      <vt:lpstr>Критическая информационная инфраструктура (КИИ)…</vt:lpstr>
      <vt:lpstr>Критическая информационная инфраструктура. Связь</vt:lpstr>
      <vt:lpstr>Государственная система обнаружения, предупреждения и ликвидации последствий компьютерных атак (ГосСОПКА)</vt:lpstr>
      <vt:lpstr>Государственная система обнаружения, предупреждения и ликвидации последствий компьютерных атак (ГосСОПКА)…</vt:lpstr>
      <vt:lpstr>Персональные данные (ПДн)</vt:lpstr>
      <vt:lpstr>Персональные данные (ПДн)…</vt:lpstr>
      <vt:lpstr>Персональные данные (ПДн)…</vt:lpstr>
      <vt:lpstr>Персональные данные (ПДн)…</vt:lpstr>
      <vt:lpstr>Перс. данные. Обеспечение безопасности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Шапкина_КЮ</dc:creator>
  <cp:lastModifiedBy>msiSAN</cp:lastModifiedBy>
  <cp:revision>177</cp:revision>
  <dcterms:created xsi:type="dcterms:W3CDTF">2021-06-04T12:43:49Z</dcterms:created>
  <dcterms:modified xsi:type="dcterms:W3CDTF">2023-02-24T08:09:35Z</dcterms:modified>
</cp:coreProperties>
</file>