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1025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9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3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09600" y="292100"/>
            <a:ext cx="10972800" cy="572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2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751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3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0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7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10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C0BE71-5AC1-4F21-AFBB-A79EEDED47A6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8C8FE5B-9BCC-492D-8B79-9EBFA08602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vo.garant.ru/#/document/70380924/entry/1000/doclist/1868/showentries/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B7F-AEA7-7D2F-B343-17E11BABF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206" y="2811218"/>
            <a:ext cx="10407588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1119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863B-C7B9-5C6B-9FB8-1D3C2E592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230" y="1507231"/>
            <a:ext cx="6831673" cy="1086237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399003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4859-3EA1-647C-D3B2-9D61F914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37225"/>
            <a:ext cx="10494146" cy="1485900"/>
          </a:xfrm>
        </p:spPr>
        <p:txBody>
          <a:bodyPr>
            <a:noAutofit/>
          </a:bodyPr>
          <a:lstStyle/>
          <a:p>
            <a:pPr algn="ctr"/>
            <a:r>
              <a:rPr lang="ru-RU" sz="3200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защите персональных данных при их обработке в информационных системах персональных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7A1B-0853-EB9F-47F5-6E300D21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23125"/>
            <a:ext cx="10494146" cy="469961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2227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документ устанавливает требования к защите персональных данных при их обработке в информационных системах персональных данных (далее - информационные системы) и уровни защищенности таких данных.</a:t>
            </a:r>
            <a:endParaRPr lang="ru-RU" dirty="0">
              <a:solidFill>
                <a:srgbClr val="2227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Безопасность персональных данных при их обработке в информационной системе обеспечивается с помощью системы защиты персональных данных, нейтрализующей актуальные угрозы, определенные в соответствии с частью 5 статьи 19 Федерального закона "О персональных данных".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Федеральные органы исполнительной власти, осуществляющие функции по выработке государственной политики и нормативно-правовому регулированию в установленной сфере деятельности, органы государственной власти субъектов Российской Федерации, Банк России, органы государственных внебюджетных фондов, иные государственные органы в пределах своих полномочий принимают нормативные правовые акты, в которых определяют угрозы безопасности персональных данных, актуальные при обработке персональных данных в информационных системах персональных данных, эксплуатируемых при осуществлении соответствующих видов деятельности, с учетом содержания персональных данных, характера и способов их обработки.</a:t>
            </a:r>
          </a:p>
          <a:p>
            <a:pPr marL="0" indent="0" algn="just">
              <a:buNone/>
            </a:pPr>
            <a:r>
              <a:rPr lang="ru-RU" sz="2100" dirty="0">
                <a:solidFill>
                  <a:srgbClr val="2227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защиты персональных данных включает в себя организационные и (или) технические меры, определенные с учетом актуальных угроз безопасности персональных данных и информационных технологий, используемых в информационных системах.</a:t>
            </a:r>
          </a:p>
        </p:txBody>
      </p:sp>
    </p:spTree>
    <p:extLst>
      <p:ext uri="{BB962C8B-B14F-4D97-AF65-F5344CB8AC3E}">
        <p14:creationId xmlns:p14="http://schemas.microsoft.com/office/powerpoint/2010/main" val="275691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5BF4-BB40-D41B-7A5D-E0ECF273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защиты информации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1722-A7BB-4CA4-1EA9-18E5DE31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5" y="1633491"/>
            <a:ext cx="10253709" cy="4776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защиты информации для системы защиты персональных данных осуществляется оператором в соответствии с  нормативными правовыми актами, принятыми Федеральной службой безопасности Российской Федерации и Федеральной службой по техническому и экспортному контролю во исполнение  частью 4 статьи 19 Федерального закона "О персональных данных".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ФСБ России от 10 июля 2014 г. N 378 "Об утверждении Состава и содержания организационных и технических мер по обеспечению безопасности персональных данных при их обработке в информационных системах персональных данных с использованием средств криптографической защиты информации, необходимых для выполнения установленных Правительством Российской Федерации требований к защите персональных данных для каждого из уровней защищенности"</a:t>
            </a:r>
            <a:endParaRPr lang="ru-RU" b="0" i="0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Федеральной службы по техническому и экспортному контролю от 18 февраля 2013 г. N 21 "Об утверждении Состава и содержания организационных и технических мер по обеспечению безопасности персональных данных при их обработке в информационных системах персональных данных"</a:t>
            </a:r>
          </a:p>
        </p:txBody>
      </p:sp>
    </p:spTree>
    <p:extLst>
      <p:ext uri="{BB962C8B-B14F-4D97-AF65-F5344CB8AC3E}">
        <p14:creationId xmlns:p14="http://schemas.microsoft.com/office/powerpoint/2010/main" val="281736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B129-8D99-2AF4-C352-AFE4F5B9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2736"/>
            <a:ext cx="9601200" cy="1080856"/>
          </a:xfrm>
        </p:spPr>
        <p:txBody>
          <a:bodyPr/>
          <a:lstStyle/>
          <a:p>
            <a:pPr algn="ctr"/>
            <a:r>
              <a:rPr lang="ru-RU" dirty="0"/>
              <a:t>ИСПДн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720C-4E4B-3860-396A-9B813A42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3793"/>
            <a:ext cx="10213759" cy="491822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является информационной системой, обрабатывающей специальные категории персональных данных, если в ней обрабатываются персональные данные, касающиеся расовой, национальной принадлежности, политических взглядов, религиозных или философских убеждений, состояния здоровья, интимной жизни субъектов персональных данных.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является информационной системой, обрабатывающей биометрические персональные данные, если в ней обрабатываются сведения, которые характеризуют физиологические и биологические особенности человека, на основании которых можно установить его личность и которые используются оператором для установления личности субъекта персональных данных, и не обрабатываются сведения, относящиеся к специальным категориям персональных данных.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является информационной системой, обрабатывающей общедоступные персональные данные, если в ней обрабатываются персональные данные субъектов персональных данных, полученные только из общедоступных источников персональных данных, созданных в соответствии со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статьей 8 </a:t>
            </a: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закона "О персональных данных".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является информационной системой, обрабатывающей иные категории персональных данных, если в ней не обрабатываются персональные данные, указанные выше.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является информационной системой, обрабатывающей персональные данные сотрудников оператора, если в ней обрабатываются персональные данные только указанных сотрудников. В остальных случаях информационная система персональных данных является информационной системой, обрабатывающей персональные данные субъектов персональных данных, не являющихся сотрудниками оператора.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0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B45D-F100-99B9-B053-9F7F8F44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безопасности персональных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0AA1-DAD4-FE18-C07B-0B294522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733550"/>
            <a:ext cx="10670959" cy="478266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 актуальными угрозами безопасности персональных данных понимается совокупность условий и факторов, создающих актуальную опасность несанкционированного, в том числе случайного, доступа к персональным данным при их обработке в информационной системе, результатом которого могут стать уничтожение, изменение, блокирование, копирование, предоставление, распространение персональных данных, а также иные неправомерные действия.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1-го типа актуальны для информационной системы, если для нее в том числе актуальны угрозы, связанные с наличием недокументированных (недекларированных) возможностей в системном программном обеспечении, используемом в информационной системе.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2-го типа актуальны для информационной системы, если для нее в том числе актуальны угрозы, связанные с наличием недокументированных (недекларированных) возможностей в прикладном программном обеспечении, используемом в информационной системе.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3-го типа актуальны для информационной системы, если для нее актуальны угрозы, не связанные с наличием недокументированных (недекларированных) возможностей в системном и прикладном программном обеспечении, используемом в информационной системе.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63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6196-A0F5-3CB5-6C33-4560D011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9570"/>
            <a:ext cx="9601200" cy="956570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Недекларированные возможности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BDE7-0D80-2EB3-40F9-81AC3416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390"/>
            <a:ext cx="10213759" cy="4571260"/>
          </a:xfrm>
        </p:spPr>
        <p:txBody>
          <a:bodyPr/>
          <a:lstStyle/>
          <a:p>
            <a:pPr marL="0" indent="0" algn="l">
              <a:buNone/>
            </a:pPr>
            <a:r>
              <a:rPr lang="ru-RU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Недекларированные возможности - функциональные возможности ПО, не описанные или не соответствующие описанным в документации, при использовании которых возможно нарушение конфиденциальности, доступности или целостности обрабатываемой информации.</a:t>
            </a:r>
          </a:p>
          <a:p>
            <a:pPr marL="0" indent="0" algn="l">
              <a:buNone/>
            </a:pPr>
            <a:r>
              <a:rPr lang="ru-RU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Реализацией недекларированных возможностей, в частности, являются программные закладки.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88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9972-40F4-330F-EE3F-E7224B77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478" y="159798"/>
            <a:ext cx="9601200" cy="1020932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безопасности персональных данных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E4F9-C31E-3076-A50B-74E7B61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1553591"/>
            <a:ext cx="10759735" cy="52378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угроз безопасности персональных данных, актуальных для информационной системы, производится оператором с учетом оценки возможного вреда, проведенной во исполнение пункта 5 части 1 статьи 18.1 Федерального закона "О персональных данных", и в соответствии с  нормативными правовыми актами, принятыми во исполнение части 5 статьи 19 Федерального закона "О персональных данных".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МЧС России от 5 декабря 2022 г. N 1231 "Об определении угроз безопасности персональных данных, актуальных при обработке персональных данных в информационных системах персональных данных, эксплуатируемых при осуществлении МЧС России функций, определенных законодательством Российской Федерации"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Министерства промышленности и торговли РФ от 24 марта 2022 г. N 954 "Об определении угроз безопасности персональных данных, актуальных при обработке персональных данных в информационных системах персональных данных, эксплуатируемых в сферах деятельности, нормативно-правовое регулирование которых осуществляется Министерством промышленности и торговли Российской Федерации"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Министерства науки и высшего образования РФ от 7 сентября 2021 г. N 840 "Об определении угроз безопасности персональных данных, актуальных при обработке персональных данных в информационных системах персональных данных, эксплуатируемых в сферах деятельности, нормативно-правовое регулирование которых осуществляется Министерством науки и высшего образования Российской Федерации"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5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7E90-2FB4-2371-7A30-CDF201E7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5081"/>
            <a:ext cx="9601200" cy="10364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защищенности ИСПДн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62A75-ED4B-8834-90E7-04DA099BD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99" y="2171700"/>
            <a:ext cx="6633238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6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C7FF-D27A-C87C-69A3-15AC9E4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5384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УЗ4 ИСПДн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9CD9-7BE4-D2D7-7E6D-FE006B65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05016"/>
            <a:ext cx="10366159" cy="49359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4-го уровня защищенности персональных данных при их обработке в информационных системах необходимо выполнение следующих требований: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режима обеспечения безопасности помещений, в которых размещена информационная система, препятствующего возможности неконтролируемого проникновения или пребывания в этих помещениях лиц, не имеющих права доступа в эти помещения;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сохранности носителей персональных данных;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руководителем оператора документа, определяющего перечень лиц, доступ которых к персональным данным, обрабатываемым в информационной системе, необходим для выполнения ими служебных (трудовых) обязанностей;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227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средств защиты информации, прошедших процедуру оценки соответствия требованиям законодательства Российской Федерации в области обеспечения безопасности информации, в случае, когда применение таких средств необходимо для нейтрализации актуальных угроз.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970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154432-2D92-47BA-9ABE-25B6EA26A813}" vid="{62018E01-0FB2-4D56-A564-84D2C2D98E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183</TotalTime>
  <Words>1095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Times New Roman</vt:lpstr>
      <vt:lpstr>Wingdings</vt:lpstr>
      <vt:lpstr>Theme1</vt:lpstr>
      <vt:lpstr>Постановление правительства 1119</vt:lpstr>
      <vt:lpstr>Требования к защите персональных данных при их обработке в информационных системах персональных данных</vt:lpstr>
      <vt:lpstr>Выбор средств защиты информации </vt:lpstr>
      <vt:lpstr>ИСПДн</vt:lpstr>
      <vt:lpstr>Угрозы безопасности персональных данных</vt:lpstr>
      <vt:lpstr>Недекларированные возможности</vt:lpstr>
      <vt:lpstr>Угрозы безопасности персональных данных</vt:lpstr>
      <vt:lpstr>Уровни защищенности ИСПДн</vt:lpstr>
      <vt:lpstr>Требования к УЗ4 ИСПДн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Постановление правительства 1119</dc:title>
  <dc:creator>Катя Карамышева</dc:creator>
  <cp:lastModifiedBy>Катя Карамышева</cp:lastModifiedBy>
  <cp:revision>5</cp:revision>
  <dcterms:created xsi:type="dcterms:W3CDTF">2023-02-26T18:28:36Z</dcterms:created>
  <dcterms:modified xsi:type="dcterms:W3CDTF">2023-02-26T21:32:30Z</dcterms:modified>
</cp:coreProperties>
</file>