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7" r:id="rId3"/>
    <p:sldId id="278" r:id="rId4"/>
    <p:sldId id="281" r:id="rId5"/>
    <p:sldId id="282" r:id="rId6"/>
    <p:sldId id="283" r:id="rId7"/>
    <p:sldId id="279" r:id="rId8"/>
    <p:sldId id="280" r:id="rId9"/>
    <p:sldId id="257" r:id="rId10"/>
    <p:sldId id="258" r:id="rId11"/>
    <p:sldId id="285" r:id="rId12"/>
    <p:sldId id="284" r:id="rId13"/>
    <p:sldId id="266" r:id="rId14"/>
    <p:sldId id="265" r:id="rId15"/>
    <p:sldId id="267" r:id="rId16"/>
    <p:sldId id="259" r:id="rId17"/>
    <p:sldId id="260" r:id="rId18"/>
    <p:sldId id="268" r:id="rId19"/>
    <p:sldId id="261" r:id="rId20"/>
    <p:sldId id="262" r:id="rId21"/>
    <p:sldId id="270" r:id="rId22"/>
    <p:sldId id="271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1EF52-44B6-4F9D-80C7-41BF4C68B7F6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4BBB1-0737-4F95-A4F8-F001E3ED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4BBB1-0737-4F95-A4F8-F001E3ED14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3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89706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01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4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73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8284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1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61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0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986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63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93E38CA-CD02-4A81-B085-996C4CE8E741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79A79B-9299-41B6-845D-8041303132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699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Сертификация СЗИ</a:t>
            </a:r>
          </a:p>
        </p:txBody>
      </p:sp>
    </p:spTree>
    <p:extLst>
      <p:ext uri="{BB962C8B-B14F-4D97-AF65-F5344CB8AC3E}">
        <p14:creationId xmlns:p14="http://schemas.microsoft.com/office/powerpoint/2010/main" val="414674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11351"/>
            <a:ext cx="10133860" cy="16109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Уровни контроля на отсутствие </a:t>
            </a:r>
            <a:r>
              <a:rPr lang="ru-RU" sz="4000" dirty="0" err="1"/>
              <a:t>недекларированных</a:t>
            </a:r>
            <a:r>
              <a:rPr lang="ru-RU" sz="4000" dirty="0"/>
              <a:t> возможностей (НДВ) в ПО средств защиты информации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Классификация по уровню контроля на отсутствие НДВ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99" y="1926454"/>
            <a:ext cx="5964784" cy="472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119890" y="1811045"/>
            <a:ext cx="507211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Руководящий документ Гостехкомиссии России «Защита от несанкционированного доступа к информации. Часть 1. Программное обеспечение средств защиты информации. Классификация по уровню контроля отсутствия недекларированных возможностей», устанавливает классификацию программного обеспечения средств защиты информации (ПО СЗИ) по уровню контроля отсутствия в нем недекларированных возможностей.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Не указанные в документации или описанные с искажениями функциональные возможности, использование которых приводит к нарушению информационной безопасности, называются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недекларированными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 выделил 4 уровня контроля отсутствия НДВ: первый — наивысший, а четвертый — низший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D889-86FF-7A12-47E5-B6DF9BD8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64" y="247650"/>
            <a:ext cx="10386872" cy="1485900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недекларированных возможностей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3FC3-12EC-A47C-7565-EF58D2CA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9721"/>
            <a:ext cx="10613254" cy="439444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Полный доступ к удаленному компьютеру или системе. По сути такие программы аналогичны руткитам и бекдорам, не считая того, что их функциональность заложена в одну из легальных программ пользователя. Могут применяться для шпионажа либо нарушения работы компьютеров, телекоммуникационного оборудования и смартфонов коммерческих и общественных организаций, широких групп граждан. </a:t>
            </a:r>
            <a:endParaRPr lang="en-US" sz="2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Кража паролей доступа, т.е. функции кейлогера. Наличие пароля удаленного доступа к компьютеру обеспечивает столь же обширные возможности, как самый лучший бекдор, а доступ к аккаунтам электронной почты и Skype позволит отслеживать переговоры и переписку даже в тех случаях, когда человек использует для общения другие компьютеры, на которых программ-закладок нет. Особый интерес кража паролей представляет в случаях, когда нужен доступ ко всей внутренней сети, где работает компьютер с закладкой.</a:t>
            </a:r>
            <a:endParaRPr lang="en-US" sz="2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Несанкционированное изменение данных и вывод из строя компьютерных систем. Наибольшую угрозу такие программы представляют в системах АСУ ТП критически важных объектов, управления техникой военного или двойного назначения. Установленные программные закладки позволяют в случае необходимости вывести из строя инфраструктурные и военные объекты потенциального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противника.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71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093-5A0E-E7FB-22D7-6CA6BD69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2736"/>
            <a:ext cx="9601200" cy="770138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доверия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4189-D8D6-85D7-6EFD-8DCEB21B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26" y="1415988"/>
            <a:ext cx="11003872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 1 июня 2019 г. обязательная сертификация средств защиты информации не проводится на соответствие требованиям РД в связи с утверждением «Методики выявления уязвимостей и недекларированных возможностей в программном обеспечении» (далее – Методика) от 11 февраля 2019 г. и приказа ФСТЭК России № 131 от 30 июля 2018 года «Об утверждении Требований по безопасности информации, устанавливающих уровни доверия к средствам технической защиты информации и средствам обеспечения безопасности информационных технологий» (далее – Требования к уровням доверия).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2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0180" y="182880"/>
            <a:ext cx="96012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Требования доверия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202924" y="1072715"/>
            <a:ext cx="10378440" cy="2964179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доверия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являются обязательными требованиями в области технического регулирования к продукции (работам, услугам), используемой в целях защиты сведений, составляющих государственную тайну или относимых к охраняемой в соответствии с законодательством Российской Федерации иной информации ограниченного доступа.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доверия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применяются к программным и программно-техническим средствам технической защиты информации (СТЗИ), средствам обеспечения безопасности информационных технологий (СОБИТ), включая защищенные средства обработки информации.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доверия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устанавливают уровни, характеризующие безопасность применения средств для обработки и защиты информации, содержащей сведения, составляющие государственную тайну, иной информации ограниченного доступа.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87" y="3968319"/>
            <a:ext cx="10153444" cy="27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7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80975"/>
            <a:ext cx="10391775" cy="1914525"/>
          </a:xfrm>
        </p:spPr>
        <p:txBody>
          <a:bodyPr>
            <a:normAutofit/>
          </a:bodyPr>
          <a:lstStyle/>
          <a:p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недавних изменений ФСТЭК России подтверждала отсутствие скрытых возможностей, руководствуясь следующими нормативными актами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6824" y="1743075"/>
            <a:ext cx="10289449" cy="4330065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«Положение о сертификации средств защиты информации по требованиям безопасности информации» (утверждено приказом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Гостехкомиссии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России от 27  октября 1995 г. № 199);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Руководящий документ «Защита от несанкционированного доступа. Часть 1. Программное обеспечение средств защиты информации. Классификация по уровню контроля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недекларированных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возможностей» (утверждён приказом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Гостехкомиссии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России от 4 июня 1999 г. № 114).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2018 - 2020 годах появились новые документы: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«Положение о системе сертификации средств защиты информации» (утверждено приказом ФСТЭК России от 3 апреля 2018 г. № 55, вступило в силу 1 августа 2018 г.);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«Методика выявления уязвимостей и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недекларированных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возможностей в программном обеспечении» (утверждена ФСТЭК России 11 февраля 2019 г., применяется при проведении сертификационных испытаний с 1 мая 2019 г.).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«Требования по безопасности информации, устанавливающие уровни доверия к средствам технической защиты информации и средствам обеспечения безопасности информационных технологий (выписка)»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(утверждены приказом ФСТЭК России от 2 июня 2020 года N 76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14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371600" y="72686"/>
            <a:ext cx="9601200" cy="1485900"/>
          </a:xfrm>
        </p:spPr>
        <p:txBody>
          <a:bodyPr/>
          <a:lstStyle/>
          <a:p>
            <a:r>
              <a:rPr lang="ru-RU" dirty="0"/>
              <a:t>Основные изменения в приказах: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19200" y="1353844"/>
            <a:ext cx="10517079" cy="464746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срока действия сертификата соответствия до 5 лет.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применения средств защиты информации по окончании срока  действия сертификата.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Детализация процедур сертификации и установление сроков их осуществления.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порядка, согласно которому в сертифицированные СЗИ вносятся изменения.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требований, предъявляемых к заявителю на сертификацию и к изготовителю СЗИ.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Уточнение схем сертификации, введение процедуры проверки технической  поддержки.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критериев, на основании которых можно отказать в принятии решения о проведении сертификации, приостановить и прекратить действие сертификатов.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контроля за проведением сертификации.</a:t>
            </a:r>
            <a:b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9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16832"/>
            <a:ext cx="9601200" cy="6136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доверия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094" y="930443"/>
            <a:ext cx="10387263" cy="4936957"/>
          </a:xfrm>
        </p:spPr>
        <p:txBody>
          <a:bodyPr/>
          <a:lstStyle/>
          <a:p>
            <a:pPr marL="0" indent="0" fontAlgn="base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ФСТЭК России от 2 июня 2020 года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76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«Требования по безопасности информации, устанавливающие уровни доверия к средствам технической защиты информации и средствам обеспечения безопасности информационных технологий (выписка)»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71" y="1907713"/>
            <a:ext cx="6031831" cy="46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8233" y="256903"/>
            <a:ext cx="10346924" cy="22821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защищенности средств вычислительной техники.</a:t>
            </a:r>
            <a:b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Руководящий документ «Средства вычислительной техники. Защита от несанкционированного доступа к информации. Показатели защищенности от несанкционированного доступа к информации»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 descr="Классы защищенности средств вычислительной техник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25" y="2924447"/>
            <a:ext cx="100393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51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1701" y="357326"/>
            <a:ext cx="10439400" cy="938814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показателей по классам защищенности СВТ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6814" y="1762218"/>
            <a:ext cx="4537792" cy="428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7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8989" y="188493"/>
            <a:ext cx="9833811" cy="115904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Классификация средств защиты автоматизированных систем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95" y="1467350"/>
            <a:ext cx="6946231" cy="5177957"/>
          </a:xfrm>
        </p:spPr>
      </p:pic>
    </p:spTree>
    <p:extLst>
      <p:ext uri="{BB962C8B-B14F-4D97-AF65-F5344CB8AC3E}">
        <p14:creationId xmlns:p14="http://schemas.microsoft.com/office/powerpoint/2010/main" val="30983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5A7C-5A94-07E5-66D6-948AB3E2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93946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B07D-984F-6DD0-73D8-2BDA80DF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1" y="1187117"/>
            <a:ext cx="11197389" cy="54232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Федеральным законом № 184 «О техническом регулировании» сертификация представляет собой форму осуществляемого органом по сертификации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подтверждения соответствия объектов требованиям технических регламентов, документам по стандартизации или условиям договоров. 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Обязательная сертификация осуществляется на основании законов и законодательных положений и проводится в системах обязательной сертификации, установленных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Постановлением Правительства РФ от 26 июня 1995 г. № 608 «О сертификации средств защиты информации».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соответствии с Постановлением Правительства № 608 обязательная сертификация проводится в рамках систем сертификации Федеральной службы по техническому и экспортному контролю (ФСТЭК России), Федеральной службы безопасности Российской Федерации (ФСБ России), Министерства обороны Российской Федерации (Минобороны России). </a:t>
            </a:r>
          </a:p>
        </p:txBody>
      </p:sp>
    </p:spTree>
    <p:extLst>
      <p:ext uri="{BB962C8B-B14F-4D97-AF65-F5344CB8AC3E}">
        <p14:creationId xmlns:p14="http://schemas.microsoft.com/office/powerpoint/2010/main" val="3523256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38175"/>
            <a:ext cx="9925050" cy="885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Классификация межсетевых экранов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88" y="1524000"/>
            <a:ext cx="7114874" cy="4695825"/>
          </a:xfrm>
        </p:spPr>
      </p:pic>
    </p:spTree>
    <p:extLst>
      <p:ext uri="{BB962C8B-B14F-4D97-AF65-F5344CB8AC3E}">
        <p14:creationId xmlns:p14="http://schemas.microsoft.com/office/powerpoint/2010/main" val="388662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cs.mail.ru/wp-content/uploads/2020/06/k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33" y="3053919"/>
            <a:ext cx="9862135" cy="306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9C7D6-B55D-72BF-6CE6-F9C642B8F498}"/>
              </a:ext>
            </a:extLst>
          </p:cNvPr>
          <p:cNvSpPr txBox="1"/>
          <p:nvPr/>
        </p:nvSpPr>
        <p:spPr>
          <a:xfrm>
            <a:off x="1745942" y="500828"/>
            <a:ext cx="8700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Классификация межсетевых экранов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9F586-C226-1781-9C40-B6BE1F2F39D9}"/>
              </a:ext>
            </a:extLst>
          </p:cNvPr>
          <p:cNvSpPr txBox="1"/>
          <p:nvPr/>
        </p:nvSpPr>
        <p:spPr>
          <a:xfrm>
            <a:off x="1475911" y="1392652"/>
            <a:ext cx="9958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Межсетевой экран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программный или программно-аппаратный элемент компьютерной сети, осуществляющий мониторинг входящего и исходящего сетевого трафика и на основании установленного набора правил безопасности принимает решение: пропустить или блокировать конкретный трафик.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4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50520"/>
            <a:ext cx="9601200" cy="124206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Краткая расшифровка типов МЭ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259" y="1592580"/>
            <a:ext cx="10045157" cy="43288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А — межсетевые экраны уровня сети. Устанавливаются на периметре системы или между составляющими одной физически сегментированной сети. Такие экраны бывают только программно-аппаратными.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Б — межсетевые экраны уровня логических границ сети. Они также используется на периметре системы или между несколькими сегментами, однако в этом случае сеть может быть поделена логически, а не физически. Такие экраны могут быть как программно-аппаратными, так и программными.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В — межсетевые экраны уровня узла. Такой экран применяется на узле информационной системы. Бывают только программными, устанавливаются на мобильном или стационарном оборудовании отдельно взятого узла системы.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Г — межсетевые экраны, используемые на серверах, обслуживающих веб-приложения и службы. Отличие этих экранов заключается в том, что они ведут работу с информационными потоками по протоколу передачи гипертекста от сервера к серверу. Эти МЭ бывают как программными, так и программно-аппаратными.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 — межсетевые экраны используемые в системах управления технологическими и производственными процессами. Они работают с промышленными протоколами передачи информации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HART, CAN,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Бывают как программные, так и программно-аппаратные.</a:t>
            </a:r>
          </a:p>
        </p:txBody>
      </p:sp>
    </p:spTree>
    <p:extLst>
      <p:ext uri="{BB962C8B-B14F-4D97-AF65-F5344CB8AC3E}">
        <p14:creationId xmlns:p14="http://schemas.microsoft.com/office/powerpoint/2010/main" val="118993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Пример размещения межсетевых экранов типа «А»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14" y="1933575"/>
            <a:ext cx="6717671" cy="2842247"/>
          </a:xfrm>
        </p:spPr>
      </p:pic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1652015" y="5280647"/>
            <a:ext cx="9939909" cy="123445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2800" dirty="0"/>
              <a:t>	Межсетевые экраны типа «А» устанавливают на физическом периметре информационных систем. Если в них есть несколько физических сегментов, то такой межсетевой экран может устанавливаться между ними.</a:t>
            </a:r>
            <a:br>
              <a:rPr lang="ru-RU" sz="28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41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949" y="381000"/>
            <a:ext cx="10887075" cy="12477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Пример размещения межсетевого экрана класса «Б»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39" y="1628775"/>
            <a:ext cx="5830028" cy="3971925"/>
          </a:xfrm>
        </p:spPr>
      </p:pic>
      <p:sp>
        <p:nvSpPr>
          <p:cNvPr id="5" name="Прямоугольник 4"/>
          <p:cNvSpPr/>
          <p:nvPr/>
        </p:nvSpPr>
        <p:spPr>
          <a:xfrm>
            <a:off x="1495425" y="5600700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A2A2A"/>
                </a:solidFill>
                <a:latin typeface="Verdana" panose="020B0604030504040204" pitchFamily="34" charset="0"/>
              </a:rPr>
              <a:t>	Межсетевые экраны типа «Б» устанавливаются на логической границе информационных систем. Если в них выделяются логические сегменты, то между ними также может быть установлен межсетевой экран данного типа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80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797A-E61A-D012-D641-E0BAB738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865894" cy="990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сертификации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9AE0-9B1C-3626-19E5-EB934E57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5" y="990599"/>
            <a:ext cx="10924674" cy="563478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сертификации средств защиты информации представляет собой совокупность участников сертификации, осуществляющих ее по установленным правилам.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сертификации ФСТЭК России – это структура, состоящая из следующих участников сертификации: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федерального органа по сертификации (ФСТЭК России);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организаций, аккредитованных ФСТЭК России в качестве органов по сертификации (органы по сертификации);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организаций, аккредитованных ФСТЭК России в качестве испытательных лабораторий (испытательные лаборатории);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изготовители (производители) средств защиты информации.</a:t>
            </a:r>
          </a:p>
          <a:p>
            <a:pPr marL="0" indent="0" algn="just">
              <a:buNone/>
            </a:pPr>
            <a:r>
              <a:rPr lang="ru-RU" sz="2000" b="0" i="0" dirty="0">
                <a:solidFill>
                  <a:srgbClr val="464C55"/>
                </a:solidFill>
                <a:effectLst/>
                <a:latin typeface="PT Serif" panose="020A0603040505020204" pitchFamily="18" charset="-52"/>
              </a:rPr>
              <a:t>	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Центральные органы системы сертификации, органы по сертификации средств защиты информации и испытательные лаборатории проходят аккредитацию на право проведения работ по сертификации, в ходе которой федеральные органы по сертификации определяют возможности выполнения этими органами и лабораториями работ по сертификации средств защиты информации и оформляют официальное разрешение на право проведения указанных работ. 	Аккредитация проводится только при наличии у указанных органов и лабораторий лицензии на соответствующие виды деятельности.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08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9673-1E9E-D56E-332B-F119A811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8650"/>
            <a:ext cx="9601200" cy="885548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орган по сертификации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7D19-5DD9-49D9-B889-9B1FD4F6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74198"/>
            <a:ext cx="11256885" cy="567283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системы сертификации;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выбор способа подтверждения соответствия средств защиты информации требованиям нормативных документов;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правила</a:t>
            </a: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аккредитации центральных органов систем сертификации, органов по сертификации средств защиты информации и испытательных лабораторий;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центральный орган для каждой системы сертификации;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выдает сертификаты и лицензии на применение знака соответствия;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ведет государственный реестр участников сертификации и сертифицированных средств защиты информации;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государственные контроль и надзор за соблюдением участниками сертификации правил сертификации и за сертифицированными средствами защиты информации, а также устанавливает порядок инспекционного контроля;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рассматривает апелляции по вопросам сертификации;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на государственную регистрацию в Комитет Российской Федерации по стандартизации, метрологии и сертификации системы сертификации и знак соответствия;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порядок признания зарубежных сертификатов;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приостанавливает или отменяет действие выданных сертификатов.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95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252C-F4F7-DADE-13B2-FE06A5C4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1" y="408374"/>
            <a:ext cx="10289218" cy="5894772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Органы по сертификации средств защиты информации: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сертифицируют средства защиты информации, выдают сертификаты и лицензии на применение знака соответствия с представлением копий в федеральные органы по сертификации и ведут их учет;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приостанавливают либо отменяют действие выданных ими сертификатов и лицензий на применение знака соответствия;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принимают решение о проведении повторной сертификации при изменениях в технологии изготовления и конструкции (составе) сертифицированных средств защиты информации;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формируют фонд нормативных документов, необходимых для сертификации;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изготовителям по их требованию необходимую информацию в пределах своей компетенции.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Испытательные лаборатории </a:t>
            </a: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проводят сертификационные испытания средств защиты информации и по их результатам оформляют заключения и протоколы, которые направляют в соответствующий орган по сертификации средств защиты информации и изготовителям.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Испытательные лаборатории несут ответственность за полноту испытаний средств защиты информации и достоверность их результатов.</a:t>
            </a:r>
          </a:p>
          <a:p>
            <a:pPr algn="l"/>
            <a:endParaRPr lang="ru-RU" b="0" i="0" dirty="0">
              <a:solidFill>
                <a:srgbClr val="464C55"/>
              </a:solidFill>
              <a:effectLst/>
              <a:latin typeface="PT Serif" panose="020A0603040505020204" pitchFamily="18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39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9A90-228E-539F-0622-D77E894B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3" y="727969"/>
            <a:ext cx="10129423" cy="560181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464C55"/>
                </a:solidFill>
                <a:effectLst/>
                <a:latin typeface="PT Serif" panose="020A0603040505020204" pitchFamily="18" charset="-52"/>
              </a:rPr>
              <a:t>	</a:t>
            </a:r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Изготовители: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производят (реализуют) средства защиты информации только при наличии сертификата;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извещают орган по сертификации, проводивший сертификацию, об изменениях в технологии изготовления и конструкции (составе) сертифицированных средств защиты информации;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маркируют сертифицированные средства защиты информации знаком соответствия в порядке, установленном для данной системы сертификации;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указывают в сопроводительной технической документации сведения о сертификации и нормативных документах, которым средства защиты информации должны соответствовать, а также обеспечивают доведение этой информации до потребителя;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применяют сертификат и знак соответствия, руководствуясь законодательством Российской Федерации и правилами, установленными для данной системы сертификации;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 соответствие средств защиты информации требованиям нормативных документов по защите информации;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 беспрепятственное выполнение своих полномочий должностными лицами органов, осуществляющих сертификацию, и контроль за сертифицированными средствами защиты информации;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прекращают реализацию средств защиты информации при несоответствии их требованиям нормативных документов или по истечении срока действия сертификата, а также в случае приостановки действия сертификата или его отмены.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Изготовители должны иметь лицензию на соответствующий вид деятельности.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05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10A1-B7D2-53A1-7E20-0D610E20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7429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сертификации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D43F-FD36-CA17-755B-4BBB93C1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42" y="1354585"/>
            <a:ext cx="11117942" cy="54102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– разработчик ПО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– антивирусное средство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продажа организациям, работающим с ПДн 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Чтобы доказать безопасность нового антивируса, компании нужно получить на него сертификат ФСТЭК. Для этого нужно обратиться в представительство службы, после чего начинается долгий и сложный процесс сертификации: программу изучают, тестируют, проверяют на уязвимости и наличие недекларируемых возможностей.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тестирования зависят от того, какой уровень сертификата ФСТЭК России требуется подтвердить.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484848"/>
                </a:solidFill>
                <a:effectLst/>
                <a:latin typeface="TT Norms Pro"/>
              </a:rPr>
              <a:t>	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антивирус пройдет проверку, компания получит на него сертификат ФСТЭК. И разработчик ПО сможет гарантировать, что его антивирус безопасен и соответствует техническим требования ФСТЭК.</a:t>
            </a:r>
            <a:endParaRPr lang="ru-RU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1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87F722-72DD-76DA-787B-0A2B0894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49" y="86896"/>
            <a:ext cx="5486400" cy="66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DD07A43-AB97-524E-8AB1-4223EEB1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85" y="1058661"/>
            <a:ext cx="4114801" cy="317598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Срок действия сертификата не может превышать пяти лет.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5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3189" y="215537"/>
            <a:ext cx="9601200" cy="65073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Сертификация СЗИ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6424" y="866275"/>
            <a:ext cx="10664313" cy="121946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Технические, криптографические, программные и другие средства, предназначенные для защиты сведений, составляющих государственную тайну, средства, в которых они реализованы, а также средства контроля эффективности защиты информации являются средствами защиты информации.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1" y="2085734"/>
            <a:ext cx="10494496" cy="45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55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930</TotalTime>
  <Words>2053</Words>
  <Application>Microsoft Office PowerPoint</Application>
  <PresentationFormat>Широкоэкранный</PresentationFormat>
  <Paragraphs>106</Paragraphs>
  <Slides>24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Calibri</vt:lpstr>
      <vt:lpstr>Franklin Gothic Book</vt:lpstr>
      <vt:lpstr>PT Serif</vt:lpstr>
      <vt:lpstr>Times New Roman</vt:lpstr>
      <vt:lpstr>TT Norms Pro</vt:lpstr>
      <vt:lpstr>Verdana</vt:lpstr>
      <vt:lpstr>Wingdings</vt:lpstr>
      <vt:lpstr>Crop</vt:lpstr>
      <vt:lpstr>Лекция 3</vt:lpstr>
      <vt:lpstr>Сертификация</vt:lpstr>
      <vt:lpstr>Система сертификации</vt:lpstr>
      <vt:lpstr>Федеральный орган по сертификации</vt:lpstr>
      <vt:lpstr>Презентация PowerPoint</vt:lpstr>
      <vt:lpstr>Презентация PowerPoint</vt:lpstr>
      <vt:lpstr>Цель сертификации</vt:lpstr>
      <vt:lpstr>Срок действия сертификата не может превышать пяти лет.</vt:lpstr>
      <vt:lpstr>Сертификация СЗИ</vt:lpstr>
      <vt:lpstr>Уровни контроля на отсутствие недекларированных возможностей (НДВ) в ПО средств защиты информации </vt:lpstr>
      <vt:lpstr>Классификация недекларированных возможностей</vt:lpstr>
      <vt:lpstr>Требования доверия </vt:lpstr>
      <vt:lpstr>Требования доверия </vt:lpstr>
      <vt:lpstr>До недавних изменений ФСТЭК России подтверждала отсутствие скрытых возможностей, руководствуясь следующими нормативными актами:</vt:lpstr>
      <vt:lpstr>Основные изменения в приказах:</vt:lpstr>
      <vt:lpstr>Требования доверия </vt:lpstr>
      <vt:lpstr>Классификация защищенности средств вычислительной техники.  Руководящий документ «Средства вычислительной техники. Защита от несанкционированного доступа к информации. Показатели защищенности от несанкционированного доступа к информации»   </vt:lpstr>
      <vt:lpstr>Перечень показателей по классам защищенности СВТ</vt:lpstr>
      <vt:lpstr>Классификация средств защиты автоматизированных систем </vt:lpstr>
      <vt:lpstr>Классификация межсетевых экранов  </vt:lpstr>
      <vt:lpstr>Презентация PowerPoint</vt:lpstr>
      <vt:lpstr>Краткая расшифровка типов МЭ </vt:lpstr>
      <vt:lpstr>Пример размещения межсетевых экранов типа «А»  </vt:lpstr>
      <vt:lpstr>Пример размещения межсетевого экрана класса «Б» 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OFT0757</dc:creator>
  <cp:lastModifiedBy>Lenovo</cp:lastModifiedBy>
  <cp:revision>36</cp:revision>
  <dcterms:created xsi:type="dcterms:W3CDTF">2022-11-01T09:00:38Z</dcterms:created>
  <dcterms:modified xsi:type="dcterms:W3CDTF">2023-04-03T12:10:14Z</dcterms:modified>
</cp:coreProperties>
</file>