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77" r:id="rId4"/>
    <p:sldId id="278" r:id="rId5"/>
    <p:sldId id="257" r:id="rId6"/>
    <p:sldId id="272" r:id="rId7"/>
    <p:sldId id="273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93616-E1F1-4C0A-849B-EECAE50D504D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692BF-1FC6-4653-9948-121D9D8E5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989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4" name="Google Shape;38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Когда нам звонят с неизвестного номера, что мы делаем? Правильно, спрашиваем “Кто это”, т.е. узнаём имя. Имя в данном случае и есть </a:t>
            </a:r>
            <a:r>
              <a:rPr lang="ru-RU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идентификатор</a:t>
            </a: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а ответ вашего собеседника — это будет </a:t>
            </a:r>
            <a:r>
              <a:rPr lang="ru-RU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идентификация</a:t>
            </a: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385" name="Google Shape;385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2" name="Google Shape;39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Получается, что каждый раз, когда вы вставляете ключ в замок, вводите пароль или прикладываете палец к сенсору отпечатков пальцев, вы </a:t>
            </a:r>
            <a:r>
              <a:rPr lang="ru-RU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проходите аутентификацию</a:t>
            </a: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393" name="Google Shape;393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7291924-7345-48D4-A6F5-E0D86B536A14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20E464A-6489-48E5-AE01-78CA2A79D1C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04788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1924-7345-48D4-A6F5-E0D86B536A14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464A-6489-48E5-AE01-78CA2A79D1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95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1924-7345-48D4-A6F5-E0D86B536A14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464A-6489-48E5-AE01-78CA2A79D1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075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609600" y="292100"/>
            <a:ext cx="10972800" cy="5727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291924-7345-48D4-A6F5-E0D86B536A14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0E464A-6489-48E5-AE01-78CA2A79D1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22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1924-7345-48D4-A6F5-E0D86B536A14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464A-6489-48E5-AE01-78CA2A79D1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35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291924-7345-48D4-A6F5-E0D86B536A14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E464A-6489-48E5-AE01-78CA2A79D1C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67694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1924-7345-48D4-A6F5-E0D86B536A14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464A-6489-48E5-AE01-78CA2A79D1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44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1924-7345-48D4-A6F5-E0D86B536A14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464A-6489-48E5-AE01-78CA2A79D1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8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1924-7345-48D4-A6F5-E0D86B536A14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464A-6489-48E5-AE01-78CA2A79D1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03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1924-7345-48D4-A6F5-E0D86B536A14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464A-6489-48E5-AE01-78CA2A79D1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61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291924-7345-48D4-A6F5-E0D86B536A14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E464A-6489-48E5-AE01-78CA2A79D1C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69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291924-7345-48D4-A6F5-E0D86B536A14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E464A-6489-48E5-AE01-78CA2A79D1C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989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7291924-7345-48D4-A6F5-E0D86B536A14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20E464A-6489-48E5-AE01-78CA2A79D1C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720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1EE2E-915E-FA3D-5E80-F9C00071C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199435"/>
            <a:ext cx="8361229" cy="3404571"/>
          </a:xfrm>
        </p:spPr>
        <p:txBody>
          <a:bodyPr>
            <a:normAutofit fontScale="90000"/>
          </a:bodyPr>
          <a:lstStyle/>
          <a:p>
            <a:r>
              <a:rPr lang="ru-RU" sz="49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Меры по обеспечению защиты персональных данных </a:t>
            </a:r>
            <a:br>
              <a:rPr lang="ru-RU" b="1" i="0" dirty="0">
                <a:solidFill>
                  <a:srgbClr val="212529"/>
                </a:solidFill>
                <a:effectLst/>
                <a:latin typeface="Inter"/>
              </a:rPr>
            </a:b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8E00A-294A-5666-4E55-2728F2DFE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4</a:t>
            </a:r>
          </a:p>
        </p:txBody>
      </p:sp>
    </p:spTree>
    <p:extLst>
      <p:ext uri="{BB962C8B-B14F-4D97-AF65-F5344CB8AC3E}">
        <p14:creationId xmlns:p14="http://schemas.microsoft.com/office/powerpoint/2010/main" val="4239391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1"/>
          <p:cNvSpPr txBox="1">
            <a:spLocks noGrp="1"/>
          </p:cNvSpPr>
          <p:nvPr>
            <p:ph type="title"/>
          </p:nvPr>
        </p:nvSpPr>
        <p:spPr>
          <a:xfrm>
            <a:off x="1143001" y="433804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None/>
            </a:pPr>
            <a:r>
              <a:rPr lang="ru-RU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ВЗАИМОСВЯЗЬ ИДЕНТИФИКАЦИИ, АУТЕНТИФИКАЦИИ И АВТОРИЗАЦИИ</a:t>
            </a:r>
            <a:br>
              <a:rPr lang="ru-RU" b="1" dirty="0"/>
            </a:br>
            <a:endParaRPr dirty="0"/>
          </a:p>
        </p:txBody>
      </p:sp>
      <p:sp>
        <p:nvSpPr>
          <p:cNvPr id="410" name="Google Shape;410;p21"/>
          <p:cNvSpPr txBox="1">
            <a:spLocks noGrp="1"/>
          </p:cNvSpPr>
          <p:nvPr>
            <p:ph type="body" idx="1"/>
          </p:nvPr>
        </p:nvSpPr>
        <p:spPr>
          <a:xfrm>
            <a:off x="1195481" y="1658143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Сначала определяют имя (логин или номер) – идентификация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Затем проверяют пароль (ключ или отпечаток пальца) – аутентификация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в конце предоставляют доступ – авторизация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</p:txBody>
      </p:sp>
      <p:pic>
        <p:nvPicPr>
          <p:cNvPr id="411" name="Google Shape;41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2309" y="3946358"/>
            <a:ext cx="8012344" cy="2761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3A66-4A7A-D81B-3FC5-6CEA431C3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1730"/>
            <a:ext cx="9601200" cy="87795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Организационные меры</a:t>
            </a:r>
            <a:br>
              <a:rPr lang="ru-RU" b="1" i="0" dirty="0">
                <a:solidFill>
                  <a:srgbClr val="212529"/>
                </a:solidFill>
                <a:effectLst/>
                <a:latin typeface="Inter"/>
              </a:rPr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42C96-D030-9F8D-B473-D4F954AE0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139687"/>
            <a:ext cx="10634871" cy="571831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Организационная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защита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это регламентация производственной деятельности и взаимоотношений исполнителей на нормативно-правовой основе, исключающей или существенно затрудняющей неправомерное овладение конфиденциальной </a:t>
            </a:r>
            <a:r>
              <a:rPr lang="ru-RU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информацией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и включает в себя </a:t>
            </a:r>
            <a:r>
              <a:rPr lang="ru-RU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организацию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режима охраны, </a:t>
            </a:r>
            <a:r>
              <a:rPr lang="ru-RU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организацию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работы с сотрудниками, документами, </a:t>
            </a:r>
            <a:r>
              <a:rPr lang="ru-RU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организацию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использования технических средств и работу по анализу угроз </a:t>
            </a:r>
            <a:r>
              <a:rPr lang="ru-RU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информационной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разрабатывают внутреннюю документацию</a:t>
            </a:r>
            <a:r>
              <a:rPr lang="ru-RU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устанавливает правила работы с компьютерной техникой и конфиденциальной информацией;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проводят инструктаж </a:t>
            </a:r>
            <a:r>
              <a:rPr lang="ru-RU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 периодические проверки персонала; инициируют подписание дополнительных соглашений к трудовым договорам, где указана ответственность за разглашение или неправомерное использование сведений, ставших известных по работе;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разграничивают зоны ответственности</a:t>
            </a:r>
            <a:r>
              <a:rPr lang="ru-RU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чтобы исключить ситуации, когда массивы наиболее важных данных находятся в распоряжении одного из сотрудников; организуют работу в общих программах документооборота и следят, чтобы критически важные файлы не хранились вне сетевых дисков;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внедряют программные продукты</a:t>
            </a:r>
            <a:r>
              <a:rPr lang="ru-RU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защищают данные от копирования или уничтожения любым пользователем, в том числе топ-менеджментом организации;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составляют планы восстановления системы</a:t>
            </a:r>
            <a:r>
              <a:rPr lang="ru-RU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на случай выхода из строя по любым причинам.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78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6B0A-0BBF-2F36-AF0C-4C0280608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/>
          <a:lstStyle/>
          <a:p>
            <a:pPr algn="ctr"/>
            <a:r>
              <a:rPr lang="ru-RU" dirty="0"/>
              <a:t>Организационно-распорядительная документация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12BF0-4796-8A56-6010-781A3F2E9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947" y="1860884"/>
            <a:ext cx="10491537" cy="47494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Документы,разрабатываемые для предоставления клиенту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сотруднику: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Согласие на обработку ПДн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Политика в области обработки персональных данных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Инструкция по неавтоматизированной обработке персональных данных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Инструкция работника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руководителя структурного подразделения. осуществляющего обработку персональных данных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Согласие на распространение персональных данных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99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43DA9-40E1-BEB4-8BE4-CABCA935D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074" y="705853"/>
            <a:ext cx="9801726" cy="5161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Документация, разрабатываемая для защиты ПДн: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Политика безопасности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Приказы, о назначении отвественных лиц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 о комиссии по определению уровней защищенности ИСПДн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 обрабатываемых в организации ПДн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угроз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нарушителя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доступа </a:t>
            </a:r>
          </a:p>
        </p:txBody>
      </p:sp>
    </p:spTree>
    <p:extLst>
      <p:ext uri="{BB962C8B-B14F-4D97-AF65-F5344CB8AC3E}">
        <p14:creationId xmlns:p14="http://schemas.microsoft.com/office/powerpoint/2010/main" val="226974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F8068-2E31-4C9B-58DC-70002455D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998054"/>
          </a:xfrm>
        </p:spPr>
        <p:txBody>
          <a:bodyPr/>
          <a:lstStyle/>
          <a:p>
            <a:pPr algn="ctr"/>
            <a:r>
              <a:rPr lang="ru-RU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Технические меры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62159-CACB-1CE5-7E6B-21A33E06A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980661"/>
            <a:ext cx="10508974" cy="562968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Технические меры по защите информации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меры по защите информации, предусматривающие обеспечение некриптографическими методами безопасности информации (данных), подлежащей защите в соответствии с действующим законодательством, с применением технических, программных и программно-технических средств.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ru-RU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резервное копирование и удаленное хранение наиболее важных массивов данных в компьютерной системе – на регулярной основе;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ru-RU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дублирование и резервирование всех подсистем сетей, которые имеют значение для сохранности данных;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ru-RU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возможности перераспределять ресурсы сети в случаях нарушения работоспособности отдельных элементов;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ru-RU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возможности использовать резервные системы электропитания;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ru-RU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безопасности от пожара или повреждения оборудования водой;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ru-RU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программного обеспечения, которое обеспечивает защиту баз данных и другой информации от несанкционированного доступа.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В комплекс технических мер входят и меры по обеспечению физической недоступности объектов компьютерных сетей, например, такие практические способы, как оборудование помещения камерами и сигнализацией.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73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17"/>
          <p:cNvGrpSpPr/>
          <p:nvPr/>
        </p:nvGrpSpPr>
        <p:grpSpPr>
          <a:xfrm>
            <a:off x="1376054" y="737067"/>
            <a:ext cx="9999378" cy="1857376"/>
            <a:chOff x="0" y="842167"/>
            <a:chExt cx="9999378" cy="1857376"/>
          </a:xfrm>
        </p:grpSpPr>
        <p:sp>
          <p:nvSpPr>
            <p:cNvPr id="373" name="Google Shape;373;p17"/>
            <p:cNvSpPr/>
            <p:nvPr/>
          </p:nvSpPr>
          <p:spPr>
            <a:xfrm>
              <a:off x="0" y="842168"/>
              <a:ext cx="3095624" cy="1857375"/>
            </a:xfrm>
            <a:prstGeom prst="rect">
              <a:avLst/>
            </a:prstGeom>
            <a:solidFill>
              <a:srgbClr val="99CD49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7"/>
            <p:cNvSpPr txBox="1"/>
            <p:nvPr/>
          </p:nvSpPr>
          <p:spPr>
            <a:xfrm>
              <a:off x="0" y="842168"/>
              <a:ext cx="3095624" cy="1857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2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Авторизация</a:t>
              </a:r>
              <a:endParaRPr sz="3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3405187" y="842168"/>
              <a:ext cx="3095624" cy="1857375"/>
            </a:xfrm>
            <a:prstGeom prst="rect">
              <a:avLst/>
            </a:prstGeom>
            <a:solidFill>
              <a:srgbClr val="99CD49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7"/>
            <p:cNvSpPr txBox="1"/>
            <p:nvPr/>
          </p:nvSpPr>
          <p:spPr>
            <a:xfrm>
              <a:off x="3405187" y="842168"/>
              <a:ext cx="3095624" cy="1857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2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Идентификация</a:t>
              </a:r>
              <a:endParaRPr sz="3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6810375" y="842168"/>
              <a:ext cx="3095624" cy="1857375"/>
            </a:xfrm>
            <a:prstGeom prst="rect">
              <a:avLst/>
            </a:prstGeom>
            <a:solidFill>
              <a:srgbClr val="99CD49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7"/>
            <p:cNvSpPr txBox="1"/>
            <p:nvPr/>
          </p:nvSpPr>
          <p:spPr>
            <a:xfrm>
              <a:off x="6810378" y="842167"/>
              <a:ext cx="3189000" cy="185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2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Аутентификация</a:t>
              </a:r>
              <a:endParaRPr sz="3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pic>
        <p:nvPicPr>
          <p:cNvPr id="379" name="Google Shape;379;p17" descr="http://it-uroki.ru/wp-content/uploads/2017/02/identifikaciya-autentifikaciya-avtorizaciya-00-256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4805" y="3366830"/>
            <a:ext cx="8208496" cy="27905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0" name="Google Shape;380;p17"/>
          <p:cNvCxnSpPr/>
          <p:nvPr/>
        </p:nvCxnSpPr>
        <p:spPr>
          <a:xfrm rot="10800000" flipH="1">
            <a:off x="3988526" y="1645920"/>
            <a:ext cx="269965" cy="8709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1" name="Google Shape;381;p17"/>
          <p:cNvCxnSpPr/>
          <p:nvPr/>
        </p:nvCxnSpPr>
        <p:spPr>
          <a:xfrm rot="10800000" flipH="1">
            <a:off x="7383253" y="1631505"/>
            <a:ext cx="269965" cy="8709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8"/>
          <p:cNvSpPr txBox="1">
            <a:spLocks noGrp="1"/>
          </p:cNvSpPr>
          <p:nvPr>
            <p:ph type="title"/>
          </p:nvPr>
        </p:nvSpPr>
        <p:spPr>
          <a:xfrm>
            <a:off x="926260" y="134423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ИДЕНТИФИКАЦИЯ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8" name="Google Shape;388;p18"/>
          <p:cNvSpPr txBox="1">
            <a:spLocks noGrp="1"/>
          </p:cNvSpPr>
          <p:nvPr>
            <p:ph type="body" idx="1"/>
          </p:nvPr>
        </p:nvSpPr>
        <p:spPr>
          <a:xfrm>
            <a:off x="805237" y="1249923"/>
            <a:ext cx="6044742" cy="5150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lang="ru-RU" sz="2400" b="1" u="sng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Идентификация</a:t>
            </a:r>
            <a:r>
              <a:rPr lang="ru-RU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— это процедура распознавания субъекта по его идентификатору (проще говоря, это определение имени, логина или номера).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lang="ru-RU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Идентификатором может быть: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номер телефона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номер паспорта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номер страницы в социальной сети и т.д.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52387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endParaRPr dirty="0"/>
          </a:p>
          <a:p>
            <a:pPr marL="228600" lvl="0" indent="-52387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endParaRPr dirty="0"/>
          </a:p>
          <a:p>
            <a:pPr marL="228600" lvl="0" indent="-52387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endParaRPr dirty="0"/>
          </a:p>
          <a:p>
            <a:pPr marL="228600" lvl="0" indent="-52387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endParaRPr dirty="0"/>
          </a:p>
        </p:txBody>
      </p:sp>
      <p:pic>
        <p:nvPicPr>
          <p:cNvPr id="389" name="Google Shape;38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18366" y="2776795"/>
            <a:ext cx="4782281" cy="1866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9"/>
          <p:cNvSpPr txBox="1">
            <a:spLocks noGrp="1"/>
          </p:cNvSpPr>
          <p:nvPr>
            <p:ph type="title"/>
          </p:nvPr>
        </p:nvSpPr>
        <p:spPr>
          <a:xfrm>
            <a:off x="2943319" y="268894"/>
            <a:ext cx="6496516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ru-RU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АУТЕНТИФИКАЦИЯ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6" name="Google Shape;396;p19"/>
          <p:cNvSpPr txBox="1">
            <a:spLocks noGrp="1"/>
          </p:cNvSpPr>
          <p:nvPr>
            <p:ph type="body" idx="1"/>
          </p:nvPr>
        </p:nvSpPr>
        <p:spPr>
          <a:xfrm>
            <a:off x="1141412" y="1465729"/>
            <a:ext cx="6859588" cy="494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504825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Wingdings" panose="05000000000000000000" pitchFamily="2" charset="2"/>
              <a:buChar char="Ø"/>
            </a:pPr>
            <a:endParaRPr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lang="ru-RU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Аутентификация</a:t>
            </a: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– это процедура проверки подлинности (пользователя проверяют с помощью пароля, письмо проверяют по электронной подписи и т.д.) 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Чтобы определить чью-то подлинность, можно воспользоваться тремя факторами: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Wingdings" panose="05000000000000000000" pitchFamily="2" charset="2"/>
              <a:buChar char="Ø"/>
            </a:pPr>
            <a:r>
              <a:rPr lang="ru-RU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Пароль</a:t>
            </a: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– то, что мы знаем (слово, PIN-код, код для замка, графический ключ)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Wingdings" panose="05000000000000000000" pitchFamily="2" charset="2"/>
              <a:buChar char="Ø"/>
            </a:pPr>
            <a:r>
              <a:rPr lang="ru-RU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Устройство</a:t>
            </a: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– то, что мы имеем (пластиковая карта, ключ от замка, USB-ключ)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Wingdings" panose="05000000000000000000" pitchFamily="2" charset="2"/>
              <a:buChar char="Ø"/>
            </a:pPr>
            <a:r>
              <a:rPr lang="ru-RU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Биометрика</a:t>
            </a: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– то, что является частью нас (отпечаток пальца, портрет, сетчатка глаза)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666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397" name="Google Shape;397;p19" descr="http://it-uroki.ru/wp-content/uploads/2017/02/otpechatok-paltsa-parol-3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6540" y="2148680"/>
            <a:ext cx="2581275" cy="305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0"/>
          <p:cNvSpPr txBox="1">
            <a:spLocks noGrp="1"/>
          </p:cNvSpPr>
          <p:nvPr>
            <p:ph type="title"/>
          </p:nvPr>
        </p:nvSpPr>
        <p:spPr>
          <a:xfrm>
            <a:off x="1141413" y="322729"/>
            <a:ext cx="9905998" cy="1223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ru-RU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3" name="Google Shape;403;p20"/>
          <p:cNvSpPr txBox="1">
            <a:spLocks noGrp="1"/>
          </p:cNvSpPr>
          <p:nvPr>
            <p:ph type="body" idx="1"/>
          </p:nvPr>
        </p:nvSpPr>
        <p:spPr>
          <a:xfrm>
            <a:off x="1141413" y="1438834"/>
            <a:ext cx="8244634" cy="509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ru-RU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</a:t>
            </a:r>
            <a:r>
              <a:rPr lang="ru-RU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– это предоставление доступа к какому-либо ресурсу (например, к электронной почте).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Открытие двери после проворачивания ключа в замке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электронной почте после ввода пароля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Разблокировка смартфона после сканирования отпечатка пальца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Выдача средств в банке после проверки паспорта и данных о вашем счете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</p:txBody>
      </p:sp>
      <p:pic>
        <p:nvPicPr>
          <p:cNvPr id="404" name="Google Shape;404;p20" descr="http://it-uroki.ru/wp-content/uploads/2017/02/avtorizaciya-dveri-3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2009" y="2091009"/>
            <a:ext cx="2771775" cy="305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F154432-2D92-47BA-9ABE-25B6EA26A813}" vid="{62018E01-0FB2-4D56-A564-84D2C2D98E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187</TotalTime>
  <Words>687</Words>
  <Application>Microsoft Office PowerPoint</Application>
  <PresentationFormat>Widescreen</PresentationFormat>
  <Paragraphs>66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Franklin Gothic Book</vt:lpstr>
      <vt:lpstr>Inter</vt:lpstr>
      <vt:lpstr>Times New Roman</vt:lpstr>
      <vt:lpstr>Twentieth Century</vt:lpstr>
      <vt:lpstr>Wingdings</vt:lpstr>
      <vt:lpstr>Theme1</vt:lpstr>
      <vt:lpstr>Меры по обеспечению защиты персональных данных  </vt:lpstr>
      <vt:lpstr>Организационные меры </vt:lpstr>
      <vt:lpstr>Организационно-распорядительная документация</vt:lpstr>
      <vt:lpstr>PowerPoint Presentation</vt:lpstr>
      <vt:lpstr>Технические меры</vt:lpstr>
      <vt:lpstr>PowerPoint Presentation</vt:lpstr>
      <vt:lpstr>ИДЕНТИФИКАЦИЯ</vt:lpstr>
      <vt:lpstr>АУТЕНТИФИКАЦИЯ</vt:lpstr>
      <vt:lpstr>АВТОРИЗАЦИЯ</vt:lpstr>
      <vt:lpstr>ВЗАИМОСВЯЗЬ ИДЕНТИФИКАЦИИ, АУТЕНТИФИКАЦИИ И АВТОРИЗАЦИИ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Меры по обеспечению информационной безопасности </dc:title>
  <dc:creator>Катя Карамышева</dc:creator>
  <cp:lastModifiedBy>Катя Карамышева</cp:lastModifiedBy>
  <cp:revision>5</cp:revision>
  <dcterms:created xsi:type="dcterms:W3CDTF">2023-03-26T16:22:39Z</dcterms:created>
  <dcterms:modified xsi:type="dcterms:W3CDTF">2023-03-26T22:14:40Z</dcterms:modified>
</cp:coreProperties>
</file>