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6B80F-8CBC-4EC6-B082-E585D9B93137}" type="doc">
      <dgm:prSet loTypeId="urn:microsoft.com/office/officeart/2005/8/layout/defaul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FDEE1603-32B4-473E-ABCA-80252755C418}">
      <dgm:prSet phldrT="[Текст]"/>
      <dgm:spPr/>
      <dgm:t>
        <a:bodyPr/>
        <a:lstStyle/>
        <a:p>
          <a:pPr algn="just"/>
          <a:r>
            <a:rPr lang="ru-RU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Куки тоже относят к персональным данным. Так что если на сайте установлен счетчик </a:t>
          </a:r>
          <a:r>
            <a:rPr lang="ru-RU" b="0" i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Яндекс.Метрики</a:t>
          </a:r>
          <a:r>
            <a:rPr lang="ru-RU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или </a:t>
          </a:r>
          <a:r>
            <a:rPr lang="ru-RU" b="0" i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Google</a:t>
          </a:r>
          <a:r>
            <a:rPr lang="ru-RU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0" i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Analytics</a:t>
          </a:r>
          <a:r>
            <a:rPr lang="ru-RU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то и политика конфиденциальности должна быть. Для </a:t>
          </a:r>
          <a:r>
            <a:rPr lang="ru-RU" b="0" i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cookies</a:t>
          </a:r>
          <a:r>
            <a:rPr lang="ru-RU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можно даже опубликовать отдельный документ.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0DC838-91F0-44CD-A3EF-76DCA7CCED6E}" type="parTrans" cxnId="{9C5FDAED-D9D1-4157-A3AE-FC7614AC9281}">
      <dgm:prSet/>
      <dgm:spPr/>
      <dgm:t>
        <a:bodyPr/>
        <a:lstStyle/>
        <a:p>
          <a:endParaRPr lang="ru-RU"/>
        </a:p>
      </dgm:t>
    </dgm:pt>
    <dgm:pt modelId="{C99E4327-A68F-42DF-9BC2-CFCC392EFBC9}" type="sibTrans" cxnId="{9C5FDAED-D9D1-4157-A3AE-FC7614AC9281}">
      <dgm:prSet/>
      <dgm:spPr/>
      <dgm:t>
        <a:bodyPr/>
        <a:lstStyle/>
        <a:p>
          <a:endParaRPr lang="ru-RU"/>
        </a:p>
      </dgm:t>
    </dgm:pt>
    <dgm:pt modelId="{0ADC48AD-01B4-41FE-8544-27CDFD1892E9}">
      <dgm:prSet phldrT="[Текст]"/>
      <dgm:spPr/>
      <dgm:t>
        <a:bodyPr/>
        <a:lstStyle/>
        <a:p>
          <a:pPr algn="just"/>
          <a:r>
            <a:rPr lang="ru-RU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Большинство сайтов используют инструменты сбора контактов и системы веб-аналитики, значит, политика персональных обработки данных нужна практическим всем. Интернет-магазинам, социальным сетям, образовательным платформам, сайтам с личными кабинетами. Посещаемость или возраст сайта не имеют значения.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17337E-9088-401B-82A6-DEDEB219693C}" type="parTrans" cxnId="{1BC7D199-7E29-42FF-9900-FC7AD132F0A7}">
      <dgm:prSet/>
      <dgm:spPr/>
      <dgm:t>
        <a:bodyPr/>
        <a:lstStyle/>
        <a:p>
          <a:endParaRPr lang="ru-RU"/>
        </a:p>
      </dgm:t>
    </dgm:pt>
    <dgm:pt modelId="{21DDED34-BF44-4E5E-A678-0E5098572785}" type="sibTrans" cxnId="{1BC7D199-7E29-42FF-9900-FC7AD132F0A7}">
      <dgm:prSet/>
      <dgm:spPr/>
      <dgm:t>
        <a:bodyPr/>
        <a:lstStyle/>
        <a:p>
          <a:endParaRPr lang="ru-RU"/>
        </a:p>
      </dgm:t>
    </dgm:pt>
    <dgm:pt modelId="{2BF9562B-AD2A-4324-ABA6-E05FE08004B1}" type="pres">
      <dgm:prSet presAssocID="{BA26B80F-8CBC-4EC6-B082-E585D9B9313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01A0680-DD3A-411C-8676-6EB05EDC5761}" type="pres">
      <dgm:prSet presAssocID="{FDEE1603-32B4-473E-ABCA-80252755C418}" presName="node" presStyleLbl="node1" presStyleIdx="0" presStyleCnt="2" custLinFactY="45476" custLinFactNeighborX="-61487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99FF8E-B096-4426-BBD8-628128C7AAF8}" type="pres">
      <dgm:prSet presAssocID="{C99E4327-A68F-42DF-9BC2-CFCC392EFBC9}" presName="sibTrans" presStyleCnt="0"/>
      <dgm:spPr/>
    </dgm:pt>
    <dgm:pt modelId="{9DF5524B-BB9D-4096-8ABD-B390062A037A}" type="pres">
      <dgm:prSet presAssocID="{0ADC48AD-01B4-41FE-8544-27CDFD1892E9}" presName="node" presStyleLbl="node1" presStyleIdx="1" presStyleCnt="2" custLinFactNeighborX="50000" custLinFactNeighborY="788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BC7D199-7E29-42FF-9900-FC7AD132F0A7}" srcId="{BA26B80F-8CBC-4EC6-B082-E585D9B93137}" destId="{0ADC48AD-01B4-41FE-8544-27CDFD1892E9}" srcOrd="1" destOrd="0" parTransId="{9517337E-9088-401B-82A6-DEDEB219693C}" sibTransId="{21DDED34-BF44-4E5E-A678-0E5098572785}"/>
    <dgm:cxn modelId="{E3775558-EBD1-48A0-8D09-6540D52B8EB5}" type="presOf" srcId="{BA26B80F-8CBC-4EC6-B082-E585D9B93137}" destId="{2BF9562B-AD2A-4324-ABA6-E05FE08004B1}" srcOrd="0" destOrd="0" presId="urn:microsoft.com/office/officeart/2005/8/layout/default"/>
    <dgm:cxn modelId="{A25CE424-00A9-424A-A6E1-2F49D54B500C}" type="presOf" srcId="{0ADC48AD-01B4-41FE-8544-27CDFD1892E9}" destId="{9DF5524B-BB9D-4096-8ABD-B390062A037A}" srcOrd="0" destOrd="0" presId="urn:microsoft.com/office/officeart/2005/8/layout/default"/>
    <dgm:cxn modelId="{9C5FDAED-D9D1-4157-A3AE-FC7614AC9281}" srcId="{BA26B80F-8CBC-4EC6-B082-E585D9B93137}" destId="{FDEE1603-32B4-473E-ABCA-80252755C418}" srcOrd="0" destOrd="0" parTransId="{870DC838-91F0-44CD-A3EF-76DCA7CCED6E}" sibTransId="{C99E4327-A68F-42DF-9BC2-CFCC392EFBC9}"/>
    <dgm:cxn modelId="{0FD3F8F3-5EC8-4454-8DA2-6B5D6A9E14BF}" type="presOf" srcId="{FDEE1603-32B4-473E-ABCA-80252755C418}" destId="{B01A0680-DD3A-411C-8676-6EB05EDC5761}" srcOrd="0" destOrd="0" presId="urn:microsoft.com/office/officeart/2005/8/layout/default"/>
    <dgm:cxn modelId="{23792EB5-CF60-467E-A601-2DAB25B633B1}" type="presParOf" srcId="{2BF9562B-AD2A-4324-ABA6-E05FE08004B1}" destId="{B01A0680-DD3A-411C-8676-6EB05EDC5761}" srcOrd="0" destOrd="0" presId="urn:microsoft.com/office/officeart/2005/8/layout/default"/>
    <dgm:cxn modelId="{CA33B3C8-3784-4D3B-B4C5-52C42F0D75C9}" type="presParOf" srcId="{2BF9562B-AD2A-4324-ABA6-E05FE08004B1}" destId="{5199FF8E-B096-4426-BBD8-628128C7AAF8}" srcOrd="1" destOrd="0" presId="urn:microsoft.com/office/officeart/2005/8/layout/default"/>
    <dgm:cxn modelId="{213F15A2-1645-4F03-B8C5-50A47BE8AA24}" type="presParOf" srcId="{2BF9562B-AD2A-4324-ABA6-E05FE08004B1}" destId="{9DF5524B-BB9D-4096-8ABD-B390062A037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A0680-DD3A-411C-8676-6EB05EDC5761}">
      <dsp:nvSpPr>
        <dsp:cNvPr id="0" name=""/>
        <dsp:cNvSpPr/>
      </dsp:nvSpPr>
      <dsp:spPr>
        <a:xfrm>
          <a:off x="0" y="2310"/>
          <a:ext cx="4885743" cy="29314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Куки тоже относят к персональным данным. Так что если на сайте установлен счетчик </a:t>
          </a:r>
          <a:r>
            <a:rPr lang="ru-RU" sz="2100" b="0" i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Яндекс.Метрики</a:t>
          </a:r>
          <a:r>
            <a:rPr lang="ru-RU" sz="21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или </a:t>
          </a:r>
          <a:r>
            <a:rPr lang="ru-RU" sz="2100" b="0" i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Google</a:t>
          </a:r>
          <a:r>
            <a:rPr lang="ru-RU" sz="21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b="0" i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Analytics</a:t>
          </a:r>
          <a:r>
            <a:rPr lang="ru-RU" sz="21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то и политика конфиденциальности должна быть. Для </a:t>
          </a:r>
          <a:r>
            <a:rPr lang="ru-RU" sz="2100" b="0" i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cookies</a:t>
          </a:r>
          <a:r>
            <a:rPr lang="ru-RU" sz="21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можно даже опубликовать отдельный документ.</a:t>
          </a:r>
          <a:endParaRPr lang="ru-RU" sz="21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310"/>
        <a:ext cx="4885743" cy="2931446"/>
      </dsp:txXfrm>
    </dsp:sp>
    <dsp:sp modelId="{9DF5524B-BB9D-4096-8ABD-B390062A037A}">
      <dsp:nvSpPr>
        <dsp:cNvPr id="0" name=""/>
        <dsp:cNvSpPr/>
      </dsp:nvSpPr>
      <dsp:spPr>
        <a:xfrm>
          <a:off x="5472437" y="2310"/>
          <a:ext cx="4885743" cy="29314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Большинство сайтов используют инструменты сбора контактов и системы веб-аналитики, значит, политика персональных обработки данных нужна практическим всем. Интернет-магазинам, социальным сетям, образовательным платформам, сайтам с личными кабинетами. Посещаемость или возраст сайта не имеют значения.</a:t>
          </a:r>
          <a:endParaRPr lang="ru-RU" sz="21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72437" y="2310"/>
        <a:ext cx="4885743" cy="2931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BF54F8-1A15-40C8-986E-B122272A2EF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19AF02-3897-4256-8D55-0C35EE00FD9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9045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54F8-1A15-40C8-986E-B122272A2EF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AF02-3897-4256-8D55-0C35EE00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00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54F8-1A15-40C8-986E-B122272A2EF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AF02-3897-4256-8D55-0C35EE00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46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609600" y="292100"/>
            <a:ext cx="10972800" cy="5727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BF54F8-1A15-40C8-986E-B122272A2EF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9AF02-3897-4256-8D55-0C35EE00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34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54F8-1A15-40C8-986E-B122272A2EF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AF02-3897-4256-8D55-0C35EE00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64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BF54F8-1A15-40C8-986E-B122272A2EF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19AF02-3897-4256-8D55-0C35EE00FD9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4938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54F8-1A15-40C8-986E-B122272A2EF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AF02-3897-4256-8D55-0C35EE00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84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54F8-1A15-40C8-986E-B122272A2EF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AF02-3897-4256-8D55-0C35EE00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34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54F8-1A15-40C8-986E-B122272A2EF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AF02-3897-4256-8D55-0C35EE00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2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54F8-1A15-40C8-986E-B122272A2EF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AF02-3897-4256-8D55-0C35EE00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13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BF54F8-1A15-40C8-986E-B122272A2EF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19AF02-3897-4256-8D55-0C35EE00FD9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744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BF54F8-1A15-40C8-986E-B122272A2EF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19AF02-3897-4256-8D55-0C35EE00FD9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58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CBF54F8-1A15-40C8-986E-B122272A2EF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C19AF02-3897-4256-8D55-0C35EE00FD9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422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ase.garant.ru/12148567/2/#block_900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384" y="1337772"/>
            <a:ext cx="8361229" cy="396098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Нормативно-правовые документы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80163" y="4353844"/>
            <a:ext cx="6831673" cy="108623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5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28480"/>
            <a:ext cx="9601200" cy="14859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на сайте нет политики конфиденциальности?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91438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Работу с персональными данными в РФ регулирует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№152-ФЗ «‎О персональных данных»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 запрещает использовать данные пользователей без их согласия, устанавливает условия обработки данных, а также определяет права субъекта и обязанности оператора. А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13.11 Кодекса об административных правонарушениях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 ответственность за нарушение законодательства о персональных данных.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479046" y="4283607"/>
            <a:ext cx="5791200" cy="1856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«‎Объединим» эти два закона и получится: если оператор не размещает на сайте политику, — или размещает, но не соблюдает, — ему грозит штраф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753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Штрафы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1217" y="1152939"/>
            <a:ext cx="11039965" cy="445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Так как персональные данные чаще всего собирают компании, коротко пройдемся по штрафам для них. Вот самые частые случаи: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на сайте нет политики — 30–60 тыс. рублей.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на сайте есть политика, но компания не соблюдает ее условия — 60–100 тыс. рублей.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компания не объясняет пользователю, как она обрабатывает его данные — 40–80 тыс. рублей.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персональные данные оказались некорректными, — и пользователь просит это исправить, а компания ничего не делает, — 50–90 тыс. рублей.</a:t>
            </a:r>
          </a:p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687495" y="4549395"/>
            <a:ext cx="5969851" cy="2059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700" dirty="0"/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Наказание может ужесточаться, если компания совершает правонарушение не в первый раз. Помимо штрафов, оператору может грозить блокировка сайта. Например, пользователь пожалуется, что на сайте нет политики,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Роскомнадзор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время проверки ограничит к нему доступ.</a:t>
            </a:r>
          </a:p>
          <a:p>
            <a:r>
              <a:rPr lang="ru-RU" sz="1700" dirty="0"/>
              <a:t/>
            </a:r>
            <a:br>
              <a:rPr lang="ru-RU" sz="1700" dirty="0"/>
            </a:b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410923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6191" y="148738"/>
            <a:ext cx="9601200" cy="14859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Согласие на обработку персональных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6191" y="1827143"/>
            <a:ext cx="10614991" cy="46896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персональных данных субъекта, по общему правилу, должна осуществляться с его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согласия (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ч.1 ст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закона о персональных данных).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тех случаях, когда это прямо предусмотрено законом, согласие должно быть письменным. Утвержденной формы такого документа нет, но в нем как минимум следует указать: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адрес субъекта персональных данных и его паспортные данные;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ФИО, адрес и паспортные данные его представителя, реквизиты доверенности или иного документа, подтверждающего его полномочия (если согласие дает представитель субъекта);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 (или ФИО) и адрес оператора, а также лица, которому оператор поручил обработку данных (если обработка поручена третьему лицу);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обработки персональных данных;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персональных данных, на обработку которых дается согласие субъекта;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действий с персональными данными, на совершение которых дается согласие;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срок, в течение которого действует согласие субъекта, а также способ его отзыва;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подпись субъекта персональных данных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(ч. 4 ст. 9 закона о персональных данных).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015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53" y="202007"/>
            <a:ext cx="6079958" cy="6344796"/>
          </a:xfrm>
        </p:spPr>
      </p:pic>
    </p:spTree>
    <p:extLst>
      <p:ext uri="{BB962C8B-B14F-4D97-AF65-F5344CB8AC3E}">
        <p14:creationId xmlns:p14="http://schemas.microsoft.com/office/powerpoint/2010/main" val="268476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Равнозначен ли электронный документ?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2285999"/>
            <a:ext cx="10343323" cy="400878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Равнозначным согласию в письменной форме признается согласие в электронной форме, скрепленное электронной подписью субъекта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Стоит также отметить, что лицо вправе в любой момент отозвать свое согласие на обработку его персональных данных (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ч. 2 ст. 9 закона о персональных данных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0858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6880" t="17548" r="17631" b="6345"/>
          <a:stretch/>
        </p:blipFill>
        <p:spPr>
          <a:xfrm>
            <a:off x="2712718" y="186846"/>
            <a:ext cx="6930045" cy="65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402020"/>
            <a:ext cx="9601200" cy="98397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конфиденциальности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9929" y="1148946"/>
            <a:ext cx="10144539" cy="264860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конфиденциальности – обязательный нормативно-правовой документ, который должен быть размещен в открытом доступе при обработке персональных данных в Интернет-ресурсах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конфиденциальности это то, что оператор делает, чтобы сохранить в целости данные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4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фиксации и размещения таких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 — снизить риски из законодательства о персональных данных.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54" y="3797553"/>
            <a:ext cx="8412508" cy="279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2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0652" y="445168"/>
            <a:ext cx="10876548" cy="14859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названия «Политики конфиденциальности»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Пользовательское соглашение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Положение об обработке персональных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обработки данных для сайта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приватности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защита персональных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policy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50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63809" cy="14859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нужна политика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конфиденциальности?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сайте есть формы для сбора контактов (регистрация, обратная связь, подписка на рассылку, оформление Интернет-заказа)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сайте используется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(маленькие текстовые файлы, в которых хранится информация о посетители сайта и его действиях)</a:t>
            </a:r>
          </a:p>
          <a:p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945465697"/>
              </p:ext>
            </p:extLst>
          </p:nvPr>
        </p:nvGraphicFramePr>
        <p:xfrm>
          <a:off x="1436253" y="3776869"/>
          <a:ext cx="10358181" cy="2933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266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39148"/>
            <a:ext cx="9601200" cy="12125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чего состоит политика конфиденциальности?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пункты)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0661" y="1722783"/>
            <a:ext cx="10721009" cy="536713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об операторе (наименование, адрес, контактные данные)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Основания обработки персональных данных (законы, которые дают право использовать персональную информацию пользователей. Важно указать, что является согласием на обработку персональных данных – например, поставленная галочка рядом с соответствующим текстом)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сбора и обработки персональных данных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персональных данных, которые собирает оператор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(Собирать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те данные, которые реально будут нужны для работы)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и условия использования персональных данных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(Необходимо указывать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сроки обработки и хранения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данных (как происходит защита персональных данных)</a:t>
            </a:r>
          </a:p>
        </p:txBody>
      </p:sp>
    </p:spTree>
    <p:extLst>
      <p:ext uri="{BB962C8B-B14F-4D97-AF65-F5344CB8AC3E}">
        <p14:creationId xmlns:p14="http://schemas.microsoft.com/office/powerpoint/2010/main" val="367426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24052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чего состоит политика конфиденциальности? (Дополнительные пункты)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2737" y="2584174"/>
            <a:ext cx="10672185" cy="384871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терминов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персональных данных (этот пункт важен, если оператор передает персональные данные субъектов кому-то ещё, например, сервисам аналитики)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Трансграничная передача данных (пункт нужен, если оператор передает данные на территорию иностранных государств)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задаваемые вопросы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с оператором</a:t>
            </a:r>
          </a:p>
        </p:txBody>
      </p:sp>
    </p:spTree>
    <p:extLst>
      <p:ext uri="{BB962C8B-B14F-4D97-AF65-F5344CB8AC3E}">
        <p14:creationId xmlns:p14="http://schemas.microsoft.com/office/powerpoint/2010/main" val="164123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расставления пунктов в ПК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1934817"/>
            <a:ext cx="10449339" cy="4412974"/>
          </a:xfrm>
        </p:spPr>
        <p:txBody>
          <a:bodyPr/>
          <a:lstStyle/>
          <a:p>
            <a:pPr marL="0" indent="0">
              <a:buNone/>
            </a:pP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 строго порядка, в котором нужно располагать пункты в политике конфиденциальности. Но можно ориентироваться на простую логику: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вводные положения, которые постепенно погрузят читателя в тему.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Потом самое важное — зачем оператор собираете данные и как с ними работает.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И, наконец, — дополнительные положения.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61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8537" y="166437"/>
            <a:ext cx="9601200" cy="14859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взять шаблон по составлению?</a:t>
            </a:r>
            <a:r>
              <a:rPr lang="ru-RU" dirty="0"/>
              <a:t>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0653" y="1203159"/>
            <a:ext cx="11036968" cy="533016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Отличный шаблон политики конфиденциальности находится на сайте Роскомнадзора. Его можно взять за основу составления вашей политики конфиденциальности, но не забывать о том, что для каждого отдельного случая своя политика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конфиденциальности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73" y="2521795"/>
            <a:ext cx="8640214" cy="40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размещать политику обработки данных на сайте?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8568" y="2286000"/>
            <a:ext cx="10776110" cy="408829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Закон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определяет точного места на сайте, где должна быть Политика. На практике документ размещают прямо там, где пользователь делится своими данными или дает согласие на их сбор. Например: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всплывающем окне с оповещением 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регистрации на сайте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заполнении форм на сайте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подвале сайта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76" y="4154906"/>
            <a:ext cx="5835824" cy="15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F154432-2D92-47BA-9ABE-25B6EA26A813}" vid="{62018E01-0FB2-4D56-A564-84D2C2D98E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100</TotalTime>
  <Words>696</Words>
  <Application>Microsoft Office PowerPoint</Application>
  <PresentationFormat>Широкоэкранный</PresentationFormat>
  <Paragraphs>71</Paragraphs>
  <Slides>15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Franklin Gothic Book</vt:lpstr>
      <vt:lpstr>Times New Roman</vt:lpstr>
      <vt:lpstr>Wingdings</vt:lpstr>
      <vt:lpstr>Theme1</vt:lpstr>
      <vt:lpstr>Нормативно-правовые документы </vt:lpstr>
      <vt:lpstr>Политика конфиденциальности</vt:lpstr>
      <vt:lpstr>Другие названия «Политики конфиденциальности»</vt:lpstr>
      <vt:lpstr>Когда нужна политика конфиденциальности?</vt:lpstr>
      <vt:lpstr>Из чего состоит политика конфиденциальности? (Основные пункты) </vt:lpstr>
      <vt:lpstr>Из чего состоит политика конфиденциальности? (Дополнительные пункты)</vt:lpstr>
      <vt:lpstr>Порядок расставления пунктов в ПК</vt:lpstr>
      <vt:lpstr>Где взять шаблон по составлению? </vt:lpstr>
      <vt:lpstr>Где размещать политику обработки данных на сайте?</vt:lpstr>
      <vt:lpstr>Если на сайте нет политики конфиденциальности? </vt:lpstr>
      <vt:lpstr>Штрафы </vt:lpstr>
      <vt:lpstr>Согласие на обработку персональных данных</vt:lpstr>
      <vt:lpstr>Презентация PowerPoint</vt:lpstr>
      <vt:lpstr>Равнозначен ли электронный документ?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6</dc:title>
  <dc:creator>Мирон или Даша</dc:creator>
  <cp:lastModifiedBy>OFT0757</cp:lastModifiedBy>
  <cp:revision>23</cp:revision>
  <dcterms:created xsi:type="dcterms:W3CDTF">2023-04-23T15:30:06Z</dcterms:created>
  <dcterms:modified xsi:type="dcterms:W3CDTF">2023-04-24T12:35:57Z</dcterms:modified>
</cp:coreProperties>
</file>