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71" r:id="rId5"/>
    <p:sldId id="258" r:id="rId6"/>
    <p:sldId id="259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65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3EF7A-ABC8-4498-B297-6C89D3B2B68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26472-7E58-4E7F-ABF2-4C001DAC6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32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26472-7E58-4E7F-ABF2-4C001DAC6DB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29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26472-7E58-4E7F-ABF2-4C001DAC6DB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7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429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7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04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09600" y="292100"/>
            <a:ext cx="10972800" cy="572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08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3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609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27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1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3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5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80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FF6AD0-18EC-41AC-A443-0BA4E161F3C5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EAB4AF-E994-49E1-93A5-72D6A88FD9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572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BCE-A87F-9EF2-C0A4-338DCFB86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8860A-0316-B7E6-9DCC-99D171407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0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5A32-39DB-9E4C-DB4C-3DE13952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10559716" cy="65624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проведения оценки(моделирования) угроз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E2B49-BF21-A803-ABA4-BF93AB57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1008993"/>
            <a:ext cx="10896600" cy="58490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/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угроз безопасности информации должна носить систематический характер и осуществляться как на этапе создания систем и сетей, так и в ходе их эксплуатации, в том числе при развитии (модернизации) систем и сетей.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старой методике ФСТЭК модель угроз необходимо было пересматривать каждый год.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Согласно новой методике, оценка угроз необходимо проводить на каждом этапе жизненного цикла системы (Цикл Деминга)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угроз осуществляется: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этапе создания систем и сетей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эксплуатации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развитии (модернизации)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D1FC5-6576-FFF2-7920-F23A9E6C7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86" y="3375921"/>
            <a:ext cx="3410635" cy="32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7007" y="381000"/>
            <a:ext cx="9601200" cy="12060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для внесения изменений в модель угроз безопасности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7973" y="1870841"/>
            <a:ext cx="10857186" cy="475067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требований нормативных правовых актов Российской Федерации, методических документов ФСТЭК России, регламентирующих вопросы оценки угроз безопасности информации;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 архитектуры и условий функционирования систем и сетей, режима обработки информации, правового режима информации, влияющих на угрозы безопасности информации;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выявления, в том числе по результатам контроля уровня защищенности систем и сетей и содержащейся в них информации (анализа уязвимостей, тестирований на проникновение, аудита), новых угроз безопасности информации или новых сценариев реализации существующих угроз;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включения в банк данных угроз безопасности информации ФСТЭК России (bdu.fstec.ru) сведений о новых угрозах безопасности информации, сценариях (тактиках, техниках) их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282982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255" y="325821"/>
            <a:ext cx="11014842" cy="882869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 данных угроз и уязвимостей ФСТЭК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93" y="1407618"/>
            <a:ext cx="8219090" cy="4955608"/>
          </a:xfrm>
        </p:spPr>
      </p:pic>
    </p:spTree>
    <p:extLst>
      <p:ext uri="{BB962C8B-B14F-4D97-AF65-F5344CB8AC3E}">
        <p14:creationId xmlns:p14="http://schemas.microsoft.com/office/powerpoint/2010/main" val="376937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262" y="149773"/>
            <a:ext cx="10352689" cy="14859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 данных угроз и уязвимостей ФСТЭК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7" y="1231523"/>
            <a:ext cx="8334704" cy="5458776"/>
          </a:xfrm>
        </p:spPr>
      </p:pic>
    </p:spTree>
    <p:extLst>
      <p:ext uri="{BB962C8B-B14F-4D97-AF65-F5344CB8AC3E}">
        <p14:creationId xmlns:p14="http://schemas.microsoft.com/office/powerpoint/2010/main" val="33145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98AA-CCCA-B38B-2CA8-5994AD18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47650"/>
            <a:ext cx="9942871" cy="115344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оценки (моделирования) угроз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BBCA-3CC9-8FEE-2FB1-785DBAD9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29" y="1002890"/>
            <a:ext cx="11162071" cy="58551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 результатам оценки должны быть выявлены актуальные угрозы безопасности информации, реализация (возникновение) которых может привести к нарушению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конфиденциальности,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целостности,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доступности,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неотказуемости,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подотчетности,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аутентичности,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достоверности информации,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прекращению функционирования систем и сетей.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 этапе создания систем и сетей результаты оценки угроз безопасности информации должны быть направлены на обоснование выбора: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организационных и технических мер по защите информации (обеспечению безопасности)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средств защиты информации и их функциональных возможностей.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 этапе эксплуатации систем и сетей результаты оценки угроз безопасности информации должны быть направлены на оценку эффективности принятых технических мер, в том числе используемых средств защиты информации.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0CDF46A-3767-01CA-92ED-C977AD532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56" y="1364840"/>
            <a:ext cx="2949676" cy="29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9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B50E-3C58-FC0F-43F6-564EDF45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81" y="457200"/>
            <a:ext cx="10751574" cy="84065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Кто проводит оценку угроз безопасности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4E98-8FF5-B362-95DF-178BFA0A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2" y="1430594"/>
            <a:ext cx="10751574" cy="4970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Оценка угроз безопасности информации 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проводится подразделением по защите информации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Состав экспертной группы для оценки угроз: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подразделение по защите информации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ИТ-специалисты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подразделение, ответственное за эксплуатацию систем и сетей связи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подразделение, ответственное за эксплуатацию автоматизированных систем управления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подразделение, ответственное за выполнение бизнес-процессов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пециалисты сторонний организаций (по решению оператора) </a:t>
            </a:r>
          </a:p>
        </p:txBody>
      </p:sp>
    </p:spTree>
    <p:extLst>
      <p:ext uri="{BB962C8B-B14F-4D97-AF65-F5344CB8AC3E}">
        <p14:creationId xmlns:p14="http://schemas.microsoft.com/office/powerpoint/2010/main" val="96060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AC3D-2E6A-5B57-B29D-64281246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9942"/>
            <a:ext cx="9601200" cy="84065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группа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CE4B-8D83-DDA8-A6AF-4EA0A07D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990600"/>
            <a:ext cx="11090787" cy="5717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2 к Методике оценки угроз безопасности информации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формированию экспертной группы и проведению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Экспертной оценки при оценке угроз безопасности информации</a:t>
            </a:r>
            <a:endParaRPr lang="ru-RU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 экспертной группы должны входить </a:t>
            </a:r>
            <a:r>
              <a:rPr lang="ru-RU" sz="24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трех экспертов.</a:t>
            </a:r>
          </a:p>
          <a:p>
            <a:pPr marL="0" indent="0" algn="just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Для организации работы экспертной группы рекомендуется определять специалиста по защите информации (обеспечению информационной безопасности), имеющего стаж работ </a:t>
            </a:r>
            <a:r>
              <a:rPr lang="ru-RU" sz="24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не менее трех лет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 практический опыт оценки информационных рисков. В экспертную группу для оценки угроз безопасности информации рекомендуется включать специалистов, имеющих опыт работы </a:t>
            </a:r>
            <a:r>
              <a:rPr lang="ru-RU" sz="24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не менее одного года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 соответствующему направлению деятельности, в котором проводится оценка угроз безопасности информации.</a:t>
            </a:r>
            <a:endParaRPr lang="ru-RU" sz="2400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8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EE05-73D6-BACC-0C9F-EA6B86D4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94696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группа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7C46-AFB6-0A99-FB5A-7257E537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076633"/>
            <a:ext cx="11179278" cy="553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Эксперты должны обладать независимостью, основанной на отсутствии коммерческого и финансового интереса или другого давления, которое может оказать влияние на принимаемые решения.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Занижение (ослабление) экспертами прогнозов и предположений при оценке угроз может повлечь наступление непрогнозируемого (неожиданного) ущерба в результате их реализации.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Завышение экспертами прогнозов и предположений при моделировании угроз безопасности информации может повлечь за собой неоправданные расходы на нейтрализацию (блокирование) угроз, являющихся неактуальными.</a:t>
            </a:r>
          </a:p>
          <a:p>
            <a:pPr marL="0" indent="0" algn="just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Любое решение, принимаемое экспертами при оценке угроз безопасности информации, должно исходить из правил, при которых нарушитель находится в наилучших условиях для реализации угрозы безопасности (принципа "гарантированности").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8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91814"/>
            <a:ext cx="10305393" cy="176311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угроз безопасности информации в информационной инфраструктуре на базе центра обработки данных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30" y="2170385"/>
            <a:ext cx="9190729" cy="4020207"/>
          </a:xfrm>
        </p:spPr>
      </p:pic>
    </p:spTree>
    <p:extLst>
      <p:ext uri="{BB962C8B-B14F-4D97-AF65-F5344CB8AC3E}">
        <p14:creationId xmlns:p14="http://schemas.microsoft.com/office/powerpoint/2010/main" val="222020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5758-136C-97D4-B298-203CAAAD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286182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Общая схема проведения оценки угроз</a:t>
            </a:r>
            <a:b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безопасности информации</a:t>
            </a:r>
            <a:b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</a:b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B05D7-AE25-E9B1-1D34-990920A65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302" y="1533832"/>
            <a:ext cx="8187813" cy="5226521"/>
          </a:xfrm>
        </p:spPr>
      </p:pic>
    </p:spTree>
    <p:extLst>
      <p:ext uri="{BB962C8B-B14F-4D97-AF65-F5344CB8AC3E}">
        <p14:creationId xmlns:p14="http://schemas.microsoft.com/office/powerpoint/2010/main" val="368200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630B-12D4-6F10-85DD-6516B43B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5183"/>
            <a:ext cx="9601200" cy="75868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ПП 1119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C5DD-798A-BC90-6904-1F57DA687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1" y="1053870"/>
            <a:ext cx="10786571" cy="55089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Актуальные угрозы безопасности ПДн – совокупность условий и факторов, создающих потенциальную или реально существующую опасность нарушения безопасности информации.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1-го типа – связанные с наличием НДВ в системном ПО, используемом в ИС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2-го типа – связанные с наличием НДВ в прикладном ПО, используемом в ИС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Угрозы 3-го типа – не связанные с наличием НДВ в системном и прикладном ПО, используемом в ИС.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Определение типа угроз безопасности персональных данных, актуальных для информационной системы, производится оператором с учетом оценки возможного вреда, который можеит быть приченен субьектам ПДн в случае нарушения ФЗ №152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7319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B8F5-83A9-83E6-7BC7-2DC8ED27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0" y="140110"/>
            <a:ext cx="11444749" cy="1747684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негативных последствий от реализации (возникновения) угроз безопасности информации</a:t>
            </a:r>
            <a:b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8196-43E5-C13E-D0E2-CB375E88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84" y="2168013"/>
            <a:ext cx="10586755" cy="4361124"/>
          </a:xfrm>
        </p:spPr>
        <p:txBody>
          <a:bodyPr/>
          <a:lstStyle/>
          <a:p>
            <a:pPr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 основе анализа исходных данных определяются событие или группа событий, наступление которых в результате реализации (возникновения) угроз безопасности информации может привести к:</a:t>
            </a:r>
          </a:p>
          <a:p>
            <a:pPr marL="726948" indent="-342900"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нарушению прав граждан;</a:t>
            </a:r>
          </a:p>
          <a:p>
            <a:pPr marL="726948" indent="-342900"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возникновению ущерба в области обеспечения обороны страны, безопасности государства и правопорядка, а также в социальной, экономической, политической, экологической сферах деятельности государства;</a:t>
            </a:r>
          </a:p>
          <a:p>
            <a:pPr marL="726948" indent="-342900" algn="just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возникновению финансовых, производственных, репутационных или иных рисков (видов ущерба) для обладателя информации, оператора.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81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EB8F-90B7-2ABF-C791-35565ABD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5" y="247650"/>
            <a:ext cx="11405936" cy="1148013"/>
          </a:xfrm>
        </p:spPr>
        <p:txBody>
          <a:bodyPr>
            <a:noAutofit/>
          </a:bodyPr>
          <a:lstStyle/>
          <a:p>
            <a:pPr algn="ctr"/>
            <a:r>
              <a:rPr lang="ru-RU" sz="3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негативных последствий от реализации (возникновения) угроз безопасности информации</a:t>
            </a:r>
            <a:endParaRPr lang="ru-RU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345446-7FE0-048A-66EC-8540077F0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531416"/>
              </p:ext>
            </p:extLst>
          </p:nvPr>
        </p:nvGraphicFramePr>
        <p:xfrm>
          <a:off x="818147" y="1395663"/>
          <a:ext cx="11085095" cy="4960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430">
                  <a:extLst>
                    <a:ext uri="{9D8B030D-6E8A-4147-A177-3AD203B41FA5}">
                      <a16:colId xmlns:a16="http://schemas.microsoft.com/office/drawing/2014/main" val="3671710932"/>
                    </a:ext>
                  </a:extLst>
                </a:gridCol>
                <a:gridCol w="6517665">
                  <a:extLst>
                    <a:ext uri="{9D8B030D-6E8A-4147-A177-3AD203B41FA5}">
                      <a16:colId xmlns:a16="http://schemas.microsoft.com/office/drawing/2014/main" val="1893661955"/>
                    </a:ext>
                  </a:extLst>
                </a:gridCol>
              </a:tblGrid>
              <a:tr h="503228">
                <a:tc>
                  <a:txBody>
                    <a:bodyPr/>
                    <a:lstStyle/>
                    <a:p>
                      <a:pPr fontAlgn="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Виды риска (ущерба)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57150" marB="57150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Возможные типовые негативные последствия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68319"/>
                  </a:ext>
                </a:extLst>
              </a:tr>
              <a:tr h="1614330">
                <a:tc>
                  <a:txBody>
                    <a:bodyPr/>
                    <a:lstStyle/>
                    <a:p>
                      <a:pPr fontAlgn="t"/>
                      <a:br>
                        <a:rPr lang="ru-RU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Ущерб физическому лицу</a:t>
                      </a:r>
                    </a:p>
                  </a:txBody>
                  <a:tcPr marL="38100" marR="38100" marT="57150" marB="5715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Нарушение тайны переписки, телефонных переговоров, иных сообщений.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Финансовый, иной материальный ущерб физическому лицу.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Нарушение конфиденциальности (утечка) персональных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34144"/>
                  </a:ext>
                </a:extLst>
              </a:tr>
              <a:tr h="113093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Риски юридическому лицу, индивидуальному предпринимателю, связанные с хозяйственной деятельностью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Потеря (хищение) денежных средств.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Недополучение ожидаемой (прогнозируемой) прибыли.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Необходимость дополнительных (незапланированных) затрат на выплаты штрафов (неустоек) или компенсаций.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94711"/>
                  </a:ext>
                </a:extLst>
              </a:tr>
              <a:tr h="1654355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Ущерб государству в области обеспечения обороны страны, безопасности государства и правопорядка, а также в социальной, экономической, политической, экологической сферах деятельности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Причинение ущерба жизни и здоровью людей.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Прекращение или нарушение функционирования объектов обеспечения жизнедеятельности населения.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Прекращение или нарушение функционирования сети связи.</a:t>
                      </a: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3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50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9BF9-767B-1AB8-C596-0253E9B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47650"/>
            <a:ext cx="10463463" cy="118009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возможных объектов воздействия угроз безопасности информации</a:t>
            </a:r>
            <a:b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663D-A455-E56E-6B79-7AE50D93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126"/>
            <a:ext cx="10463463" cy="4780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воздействия – информационные ресурсы, воздействие на которые в ходе реализации угроз может привести к негативным последствиям. 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объектов воздействия и их интерфейсов определяет границы процесса оценки угроз безопасности информации и разработки модели угроз безопасности информации 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анализа исходных данных и результатов инвентаризации систем и сетей определяются следующие группы информационных ресурсов и компонентов систем и сетей, которые могут являться объектами воздействия: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(данные), содержащаяся в системах и сетях (в том числе защищаемая информация, персональные данные, информация о конфигурации систем и сетей, данные телеметрии, сведения о событиях безопасности и др.);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машинные носители информации, содержащие как защищаемую информацию, так и аутентификационную информацию;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73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A145-B4AA-EAEC-89BF-5BE3C490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1" y="247650"/>
            <a:ext cx="10876547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возможных объектов воздействия угроз безопасности информации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A0D4-C0E4-5500-FEA8-F5E27A4F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1" y="1733550"/>
            <a:ext cx="9978189" cy="4133850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Объекты воздействия определяются на аппаратном, системном и прикладном уровнях, на уровне сетевой модели взаимодействия, а также на уровне пользователей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3DB5C-2998-54CA-0707-90E0EC8F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94" y="2679033"/>
            <a:ext cx="9839184" cy="37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2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7286-D65C-0FE9-6CD6-CA98658E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705"/>
            <a:ext cx="9601200" cy="5654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FCBE-3951-606F-6347-A36B4F4F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640" y="1187115"/>
            <a:ext cx="10958050" cy="54021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недостаток (слабость) программного (программнотехнического) средства или системы и сети в целом, который может быть использован для реализации угроз безопасности информации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Актуальные угрозы безопасности ПДн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совокупность условий и факторов, создающих потенциальную или реально существующую опасность нарушения безопасности информации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реализация угрозы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условие, при котором уязвимость соответствует угрозе. 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подхода: Риск ориентированный подход и моделирование угроз. </a:t>
            </a:r>
          </a:p>
        </p:txBody>
      </p:sp>
    </p:spTree>
    <p:extLst>
      <p:ext uri="{BB962C8B-B14F-4D97-AF65-F5344CB8AC3E}">
        <p14:creationId xmlns:p14="http://schemas.microsoft.com/office/powerpoint/2010/main" val="186209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9C9-7E11-248C-EDA7-B18A66C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9383"/>
            <a:ext cx="9601200" cy="650772"/>
          </a:xfrm>
        </p:spPr>
        <p:txBody>
          <a:bodyPr>
            <a:normAutofit fontScale="90000"/>
          </a:bodyPr>
          <a:lstStyle/>
          <a:p>
            <a:pPr algn="ctr"/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Угроза + Уязвимость = Риск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7941-3C19-2BA7-34AA-43A4B115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8" y="870155"/>
            <a:ext cx="8232150" cy="60025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Риск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сочетание угрозы и уязвимости. </a:t>
            </a:r>
            <a:r>
              <a:rPr lang="ru-RU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риска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это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вероятности того, что непредвиденное событие произойдет. Риск качественно определяется тремя уровнями.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Низкий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Существует маленькая вероятность проявления угрозы. По возможности нужно предпринять действия по устранению уязвимого места, но их стоимость должна быть сопоставлена с малым ущербом от риска.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Уязвимость является значительным уровнем риска для конфиденциальности, целостности, доступности и/или идентифицируемости информации, систем или помещений организации. Существует реальная возможность осуществления такого события. Действия по устранению уязвимости целесообразны.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Уязвимость представляет собой реальную угрозу для конфиденциальности, целостности, доступности и/или идентифицируемости информации, систем или помещений организации. Действия по устранению этой уязвимости должны быть предприняты незамедлительно.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2078-1ACE-8F01-F908-35F436AD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298" y="1965223"/>
            <a:ext cx="3030701" cy="34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9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238E-59A3-1737-E1B6-574593F6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959"/>
            <a:ext cx="9601200" cy="76126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угроз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CCF9-D9BB-F284-E19D-AEC2077A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26" y="1427747"/>
            <a:ext cx="11438021" cy="504629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оценки угроз безопасности информации ФСТЭК России от 5 февраля 2021 г. – Определяет актуальные угрозы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определения актуальных угроз безопасности персональных данных при их обработке в ИСПДн . ФСТЭК России, 2008 г. –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отменена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модель угроз безопасности ПДн при их обработке в ИСПДн (выписка). ФСТЭК России, 2008 г.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Методические рекомендации по разработке НПА, определяющих угрозы безопасности Пдн, актуальные при их обработке в ИС (утв. ФСБ России 31 марта 2015 г. №149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/7/2/6-432) –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класс криптосредств, для использования в ИС</a:t>
            </a:r>
          </a:p>
        </p:txBody>
      </p:sp>
    </p:spTree>
    <p:extLst>
      <p:ext uri="{BB962C8B-B14F-4D97-AF65-F5344CB8AC3E}">
        <p14:creationId xmlns:p14="http://schemas.microsoft.com/office/powerpoint/2010/main" val="300962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6093-482B-130B-AD99-A4649BD2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97819"/>
            <a:ext cx="10688053" cy="94491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уязвимости, угрозы и риска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70FAC5-64D2-1D41-2C4C-239A7359F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99" y="1042737"/>
            <a:ext cx="7659584" cy="571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252D-FC09-DFEB-75C6-878D0416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3931-A610-561D-4D88-368440E1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938" y="1082842"/>
            <a:ext cx="10495546" cy="5185611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угроз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документ, содержащий описание и возможности потенциальных нарушителей, расчеты актуальности угроз информационной безопасности.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построения модели угроз: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действительно необходимые меры защиты и расставить приоритеты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для определения и обоснования стоимости системы защиты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429432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B3D7-5364-3F95-A5E8-937BA427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0526"/>
            <a:ext cx="9601200" cy="79007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моделирования угроз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CDA9-26E5-5A07-56FF-2449C498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19200"/>
            <a:ext cx="10387263" cy="521368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 оценки угроз безопасности: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негативных последствий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(что может произойти?)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Инвентаризация систем и сетей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(где может произойти?)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объектов воздействия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(активы)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источников угроз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возможностей нарушителей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способов реализации угроз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возможности реализации угроз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сценариев реализации угроз. 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63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5890" y="212835"/>
            <a:ext cx="9601200" cy="1048406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для оценки угроз безопасности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6441" y="1261241"/>
            <a:ext cx="10825656" cy="559675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перечень угроз безопасности информации, содержащийся в банке данных угроз безопасности информации ФСТЭК России (bdu.fstec.ru);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векторов (шаблоны) компьютерных атак, содержащиеся в базах данных и иных источниках, опубликованных в сети «Интернет» (CAPEC, ATT&amp;CK, OWASP, STIX, WASC и др.);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на системы и сети;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договоры, соглашения или иные документы, содержащие условия использования информационно-телекоммуникационной инфраструктуры центра обработки данных или облачной инфраструктуры поставщика услуг;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нормативные правовые акты Российской Федерации, в соответствии с которыми создаются и функционируют системы и сети, содержащие в том числе описание назначения, задач (функций) систем и сетей, состав обрабатываемой информации и ее правовой режим;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технологические, производственные карты или иные документы, содержащие описание управленческих, организационных, производственных и иных основных процессов (бизнес-процессов) в рамках выполнения функций (полномочий) или осуществления видов деятельности обладателя информации, оператора;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оценки рисков (ущерба), проведенной обладателем информации и (или) оператором.</a:t>
            </a:r>
          </a:p>
        </p:txBody>
      </p:sp>
    </p:spTree>
    <p:extLst>
      <p:ext uri="{BB962C8B-B14F-4D97-AF65-F5344CB8AC3E}">
        <p14:creationId xmlns:p14="http://schemas.microsoft.com/office/powerpoint/2010/main" val="25375961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154432-2D92-47BA-9ABE-25B6EA26A813}" vid="{62018E01-0FB2-4D56-A564-84D2C2D98E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637</TotalTime>
  <Words>1724</Words>
  <Application>Microsoft Office PowerPoint</Application>
  <PresentationFormat>Widescreen</PresentationFormat>
  <Paragraphs>133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Franklin Gothic Book</vt:lpstr>
      <vt:lpstr>PT Sans</vt:lpstr>
      <vt:lpstr>Times New Roman</vt:lpstr>
      <vt:lpstr>Wingdings</vt:lpstr>
      <vt:lpstr>Theme1</vt:lpstr>
      <vt:lpstr>Модель угроз </vt:lpstr>
      <vt:lpstr>ПП 1119</vt:lpstr>
      <vt:lpstr>Основные определения </vt:lpstr>
      <vt:lpstr>Угроза + Уязвимость = Риск</vt:lpstr>
      <vt:lpstr>Определение типа угроз </vt:lpstr>
      <vt:lpstr>Соотношение уязвимости, угрозы и риска</vt:lpstr>
      <vt:lpstr>Модель угроз </vt:lpstr>
      <vt:lpstr>Задачи моделирования угроз</vt:lpstr>
      <vt:lpstr>Исходные данные для оценки угроз безопасности информации</vt:lpstr>
      <vt:lpstr>Частота проведения оценки(моделирования) угроз</vt:lpstr>
      <vt:lpstr>Условия для внесения изменений в модель угроз безопасности информации</vt:lpstr>
      <vt:lpstr>Банк данных угроз и уязвимостей ФСТЭК</vt:lpstr>
      <vt:lpstr>Банк данных угроз и уязвимостей ФСТЭК</vt:lpstr>
      <vt:lpstr>Результаты оценки (моделирования) угроз</vt:lpstr>
      <vt:lpstr>Кто проводит оценку угроз безопасности </vt:lpstr>
      <vt:lpstr>Экспертная группа </vt:lpstr>
      <vt:lpstr>Экспертная группа </vt:lpstr>
      <vt:lpstr>Оценка угроз безопасности информации в информационной инфраструктуре на базе центра обработки данных</vt:lpstr>
      <vt:lpstr>Общая схема проведения оценки угроз безопасности информации  </vt:lpstr>
      <vt:lpstr>Определение негативных последствий от реализации (возникновения) угроз безопасности информации </vt:lpstr>
      <vt:lpstr>Определение негативных последствий от реализации (возникновения) угроз безопасности информации</vt:lpstr>
      <vt:lpstr>Определение возможных объектов воздействия угроз безопасности информации </vt:lpstr>
      <vt:lpstr>Определение возможных объектов воздействия угроз безопасности информации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угроз </dc:title>
  <dc:creator>Катя Карамышева</dc:creator>
  <cp:lastModifiedBy>Катя Карамышева</cp:lastModifiedBy>
  <cp:revision>15</cp:revision>
  <dcterms:created xsi:type="dcterms:W3CDTF">2023-04-23T15:29:01Z</dcterms:created>
  <dcterms:modified xsi:type="dcterms:W3CDTF">2023-05-11T06:06:58Z</dcterms:modified>
</cp:coreProperties>
</file>