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68" r:id="rId5"/>
    <p:sldId id="258" r:id="rId6"/>
    <p:sldId id="259" r:id="rId7"/>
    <p:sldId id="261" r:id="rId8"/>
    <p:sldId id="263" r:id="rId9"/>
    <p:sldId id="279" r:id="rId10"/>
    <p:sldId id="276" r:id="rId11"/>
    <p:sldId id="277" r:id="rId12"/>
    <p:sldId id="278" r:id="rId13"/>
    <p:sldId id="280" r:id="rId14"/>
    <p:sldId id="281" r:id="rId15"/>
    <p:sldId id="264" r:id="rId16"/>
    <p:sldId id="273" r:id="rId17"/>
    <p:sldId id="274" r:id="rId18"/>
    <p:sldId id="275" r:id="rId19"/>
    <p:sldId id="282" r:id="rId20"/>
    <p:sldId id="283" r:id="rId21"/>
    <p:sldId id="266" r:id="rId22"/>
    <p:sldId id="284" r:id="rId23"/>
    <p:sldId id="270" r:id="rId24"/>
    <p:sldId id="271" r:id="rId25"/>
    <p:sldId id="272" r:id="rId26"/>
    <p:sldId id="28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43" autoAdjust="0"/>
  </p:normalViewPr>
  <p:slideViewPr>
    <p:cSldViewPr>
      <p:cViewPr varScale="1">
        <p:scale>
          <a:sx n="84" d="100"/>
          <a:sy n="84" d="100"/>
        </p:scale>
        <p:origin x="-9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6456D-2084-42C5-B57B-0066EDC593B0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482C-F26B-4182-B981-A87E58405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7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 системы защиты от несанкционированного доступа входят:</a:t>
            </a: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 централизованного управления средствами защиты от несанкционированного доступа;</a:t>
            </a: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сертифицированные средства защиты от несанкционированного доступа;</a:t>
            </a: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встроенные в системное программное обеспечение средства идентификации, аутентификации, авторизации, мониторинга событий и контроля целостности;</a:t>
            </a: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 удаленного администрирования автоматизированных рабочих мест и серверов, входящих в состав информационной системы;</a:t>
            </a: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 резервного копирования и восстановления конфигураций и других параметров настроек применяемых средств защиты от несанкционированного доступа.</a:t>
            </a:r>
          </a:p>
          <a:p>
            <a:endParaRPr lang="ru-RU" sz="1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482C-F26B-4182-B981-A87E58405A3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6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4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7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5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60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3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0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54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5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4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81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6B8B-1887-402B-B169-BA70DE25EFC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D928-B525-4232-8E81-4A5900102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2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sihdocs.ru/dihatelenaya-gimnastika.html" TargetMode="External"/><Relationship Id="rId3" Type="http://schemas.openxmlformats.org/officeDocument/2006/relationships/hyperlink" Target="http://www.psihdocs.ru/metod-proektov-v-internet-obrazovanii.html" TargetMode="External"/><Relationship Id="rId7" Type="http://schemas.openxmlformats.org/officeDocument/2006/relationships/hyperlink" Target="http://www.psihdocs.ru/ekologiya-rodnogo-kraya.html" TargetMode="External"/><Relationship Id="rId2" Type="http://schemas.openxmlformats.org/officeDocument/2006/relationships/hyperlink" Target="http://www.psihdocs.ru/?q=%D0%9E%D1%81%D0%BD%D0%BE%D0%B2%D0%BD%D1%8B%D0%B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sihdocs.ru/lekcii-15-16-v-poslednie-godi-boleshuyu-populyarnoste-v-rabota.html" TargetMode="External"/><Relationship Id="rId5" Type="http://schemas.openxmlformats.org/officeDocument/2006/relationships/hyperlink" Target="http://www.psihdocs.ru/konspekt-lekcij-po-discipline-tehnologiya-postroeniya-zashishe.html?page=5#31,1%_%D0%BF%D1%80%D0%BE%D0%B5%D0%BA%D1%82%D0%BE%D0%B2_%D0%B1%D1%8B%D0%BB%D0%B8_%D0%B0%D0%BD%D0%BD%D1%83%D0%BB%D0%B8%D1%80%D0%BE%D0%B2%D0%B0%D0%BD%D1%8B_%D0%B4%D0%BE_%D0%B7%D0%B0%D0%B2%D0%B5%D1%80%D1%88%D0%B5%D0%BD%D0%B8%D1%8F" TargetMode="External"/><Relationship Id="rId4" Type="http://schemas.openxmlformats.org/officeDocument/2006/relationships/hyperlink" Target="http://www.psihdocs.ru/znakomstvo-s-funkcionalenimi-vozmojnostyami-gis-elektronnoe-ob.html" TargetMode="External"/><Relationship Id="rId9" Type="http://schemas.openxmlformats.org/officeDocument/2006/relationships/hyperlink" Target="http://www.psihdocs.ru/o-metodologicheskih-osnovah-raboti-gep-v-licee-1533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sihdocs.ru/istoriya-predmet-celi-sistemnogo-analiza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ihdocs.ru/lisheniem-svobodi-na-srok-ot-treh-do-semi-let-s-ogranicheniem.html" TargetMode="External"/><Relationship Id="rId2" Type="http://schemas.openxmlformats.org/officeDocument/2006/relationships/hyperlink" Target="http://www.psihdocs.ru/upravlenie-finansami-proekta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41488" y="141288"/>
          <a:ext cx="5059362" cy="1704976"/>
        </p:xfrm>
        <a:graphic>
          <a:graphicData uri="http://schemas.openxmlformats.org/drawingml/2006/table">
            <a:tbl>
              <a:tblPr/>
              <a:tblGrid>
                <a:gridCol w="5059362"/>
              </a:tblGrid>
              <a:tr h="593297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26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МИНОБРНАУКИ РОССИИ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753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высшего образования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«МИРЭА – Российский технологический университет»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РТУ МИРЭА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95570"/>
              </p:ext>
            </p:extLst>
          </p:nvPr>
        </p:nvGraphicFramePr>
        <p:xfrm>
          <a:off x="927100" y="2589213"/>
          <a:ext cx="7886700" cy="2582920"/>
        </p:xfrm>
        <a:graphic>
          <a:graphicData uri="http://schemas.openxmlformats.org/drawingml/2006/table">
            <a:tbl>
              <a:tblPr/>
              <a:tblGrid>
                <a:gridCol w="1676400"/>
                <a:gridCol w="6210300"/>
              </a:tblGrid>
              <a:tr h="221389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защищенных автоматизированных систем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2831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(наименование дисциплины (модуля) в соответствии с учебным планом)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бакалавриат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(бакалавриат, магистратура, специалитет)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обучения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очная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(очная, очно-заочная, заочная)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03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Направление(-я)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подготовки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10.03.01 «Информационная безопасность»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78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(код и наименование)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Институт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кибербезопасности и информационных технологий (ИКБ)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КБ-1 «Защита информации»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 кафедры, реализующей дисциплину (модуль))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Лектор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к.т.н., доц. Коданев Владимир Леонидович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(сокращенно – ученая степень, ученое звание; полностью – ФИО)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76920"/>
              </p:ext>
            </p:extLst>
          </p:nvPr>
        </p:nvGraphicFramePr>
        <p:xfrm>
          <a:off x="1112838" y="5180013"/>
          <a:ext cx="7886700" cy="613410"/>
        </p:xfrm>
        <a:graphic>
          <a:graphicData uri="http://schemas.openxmlformats.org/drawingml/2006/table">
            <a:tbl>
              <a:tblPr/>
              <a:tblGrid>
                <a:gridCol w="4643436"/>
                <a:gridCol w="1081088"/>
                <a:gridCol w="204788"/>
                <a:gridCol w="1957388"/>
              </a:tblGrid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Используются в данной редакции с учебного года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2022/23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0063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(учебный год цифрами)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Проверено и согласовано «____» ________20___г.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(подпись директора Института/Филиала с расшифровкой)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41275"/>
            <a:ext cx="6635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60513" y="1981200"/>
            <a:ext cx="60896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ru-R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ЛЕКЦИОННЫЕ МАТЕРИАЛЫ (ПРЕЗЕНТАЦИИ К ЛЕКЦИОННЫМ МАТЕРИАЛАМ)</a:t>
            </a:r>
            <a:endParaRPr kumimoji="0" lang="ru-RU" altLang="ru-RU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20"/>
          <p:cNvSpPr>
            <a:spLocks noChangeArrowheads="1"/>
          </p:cNvSpPr>
          <p:nvPr/>
        </p:nvSpPr>
        <p:spPr bwMode="auto">
          <a:xfrm>
            <a:off x="4315658" y="5770563"/>
            <a:ext cx="110799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Москва </a:t>
            </a:r>
            <a:r>
              <a:rPr kumimoji="0" lang="ru-RU" altLang="ru-RU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2023 </a:t>
            </a:r>
            <a:r>
              <a:rPr kumimoji="0" lang="ru-RU" alt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г.</a:t>
            </a:r>
            <a:endParaRPr kumimoji="0" lang="ru-RU" altLang="ru-RU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55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16632"/>
            <a:ext cx="85689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u="sng" dirty="0" smtClean="0">
                <a:solidFill>
                  <a:srgbClr val="000000"/>
                </a:solidFill>
                <a:hlinkClick r:id="rId2"/>
              </a:rPr>
              <a:t>Исторические аспекты развития технологий проектирования ИС (АС). Основные</a:t>
            </a:r>
            <a:r>
              <a:rPr lang="ru-RU" b="1" u="sng" dirty="0">
                <a:solidFill>
                  <a:srgbClr val="000000"/>
                </a:solidFill>
              </a:rPr>
              <a:t> </a:t>
            </a:r>
            <a:r>
              <a:rPr lang="ru-RU" b="1" u="sng" dirty="0">
                <a:solidFill>
                  <a:srgbClr val="000000"/>
                </a:solidFill>
                <a:hlinkClick r:id="rId3"/>
              </a:rPr>
              <a:t>проблемы современных </a:t>
            </a:r>
            <a:r>
              <a:rPr lang="ru-RU" b="1" u="sng" dirty="0" smtClean="0">
                <a:solidFill>
                  <a:srgbClr val="000000"/>
                </a:solidFill>
                <a:hlinkClick r:id="rId3"/>
              </a:rPr>
              <a:t>проект</a:t>
            </a:r>
            <a:r>
              <a:rPr lang="ru-RU" b="1" dirty="0" smtClean="0">
                <a:solidFill>
                  <a:srgbClr val="000000"/>
                </a:solidFill>
                <a:hlinkClick r:id="rId3"/>
              </a:rPr>
              <a:t>ов</a:t>
            </a:r>
            <a:endParaRPr lang="ru-RU" b="1" dirty="0">
              <a:solidFill>
                <a:srgbClr val="000000"/>
              </a:solidFill>
            </a:endParaRPr>
          </a:p>
          <a:p>
            <a:pPr indent="452438" algn="just"/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</a:t>
            </a:r>
            <a:r>
              <a:rPr lang="ru-RU" dirty="0" smtClean="0">
                <a:solidFill>
                  <a:srgbClr val="000000"/>
                </a:solidFill>
              </a:rPr>
              <a:t>В </a:t>
            </a:r>
            <a:r>
              <a:rPr lang="ru-RU" dirty="0">
                <a:solidFill>
                  <a:srgbClr val="000000"/>
                </a:solidFill>
              </a:rPr>
              <a:t>конце 60-х годов прошлого века в США было отмечено </a:t>
            </a:r>
            <a:r>
              <a:rPr lang="ru-RU" b="1" dirty="0">
                <a:solidFill>
                  <a:srgbClr val="000000"/>
                </a:solidFill>
              </a:rPr>
              <a:t>явление под названием «</a:t>
            </a:r>
            <a:r>
              <a:rPr lang="ru-RU" b="1" dirty="0" err="1">
                <a:solidFill>
                  <a:srgbClr val="000000"/>
                </a:solidFill>
              </a:rPr>
              <a:t>software</a:t>
            </a:r>
            <a:r>
              <a:rPr lang="ru-RU" dirty="0">
                <a:solidFill>
                  <a:srgbClr val="000000"/>
                </a:solidFill>
              </a:rPr>
              <a:t> </a:t>
            </a:r>
            <a:r>
              <a:rPr lang="ru-RU" b="1" dirty="0" err="1">
                <a:solidFill>
                  <a:srgbClr val="000000"/>
                </a:solidFill>
              </a:rPr>
              <a:t>crisis</a:t>
            </a:r>
            <a:r>
              <a:rPr lang="ru-RU" b="1" dirty="0">
                <a:solidFill>
                  <a:srgbClr val="000000"/>
                </a:solidFill>
              </a:rPr>
              <a:t>» (кризис ПО)</a:t>
            </a:r>
            <a:r>
              <a:rPr lang="ru-RU" dirty="0">
                <a:solidFill>
                  <a:srgbClr val="000000"/>
                </a:solidFill>
              </a:rPr>
              <a:t>. </a:t>
            </a:r>
            <a:r>
              <a:rPr lang="ru-RU" dirty="0" smtClean="0">
                <a:solidFill>
                  <a:srgbClr val="000000"/>
                </a:solidFill>
              </a:rPr>
              <a:t>Это выражалось в том, </a:t>
            </a:r>
            <a:r>
              <a:rPr lang="ru-RU" dirty="0">
                <a:solidFill>
                  <a:srgbClr val="000000"/>
                </a:solidFill>
              </a:rPr>
              <a:t>что большие проекты стали выполняться с отставанием от графика или </a:t>
            </a:r>
            <a:r>
              <a:rPr lang="ru-RU" dirty="0" smtClean="0">
                <a:solidFill>
                  <a:srgbClr val="000000"/>
                </a:solidFill>
              </a:rPr>
              <a:t>с превышением сметы</a:t>
            </a:r>
            <a:r>
              <a:rPr lang="ru-RU" dirty="0">
                <a:solidFill>
                  <a:srgbClr val="000000"/>
                </a:solidFill>
              </a:rPr>
              <a:t> </a:t>
            </a:r>
            <a:r>
              <a:rPr lang="ru-RU" dirty="0" smtClean="0">
                <a:solidFill>
                  <a:srgbClr val="000000"/>
                </a:solidFill>
              </a:rPr>
              <a:t>расходов, </a:t>
            </a:r>
            <a:r>
              <a:rPr lang="ru-RU" dirty="0">
                <a:solidFill>
                  <a:srgbClr val="000000"/>
                </a:solidFill>
              </a:rPr>
              <a:t>разработанный продукт не обладал требуемыми </a:t>
            </a:r>
            <a:r>
              <a:rPr lang="ru-RU" dirty="0">
                <a:hlinkClick r:id="rId4"/>
              </a:rPr>
              <a:t>функциональными возможностями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dirty="0" smtClean="0">
                <a:solidFill>
                  <a:srgbClr val="000000"/>
                </a:solidFill>
              </a:rPr>
              <a:t>производительность его была низка, </a:t>
            </a:r>
            <a:r>
              <a:rPr lang="ru-RU" dirty="0">
                <a:solidFill>
                  <a:srgbClr val="000000"/>
                </a:solidFill>
              </a:rPr>
              <a:t>качество получаемого программного обеспечения не устраивало потребителей.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</a:t>
            </a:r>
            <a:r>
              <a:rPr lang="ru-RU" dirty="0" smtClean="0">
                <a:solidFill>
                  <a:srgbClr val="000000"/>
                </a:solidFill>
              </a:rPr>
              <a:t>Например</a:t>
            </a:r>
            <a:r>
              <a:rPr lang="ru-RU" dirty="0">
                <a:solidFill>
                  <a:srgbClr val="000000"/>
                </a:solidFill>
              </a:rPr>
              <a:t>, результаты исследований, выполненных в 1995 г</a:t>
            </a:r>
            <a:r>
              <a:rPr lang="ru-RU" dirty="0" smtClean="0">
                <a:solidFill>
                  <a:srgbClr val="000000"/>
                </a:solidFill>
              </a:rPr>
              <a:t>. компанией </a:t>
            </a:r>
            <a:r>
              <a:rPr lang="en-US" dirty="0" smtClean="0">
                <a:solidFill>
                  <a:srgbClr val="000000"/>
                </a:solidFill>
              </a:rPr>
              <a:t>Standish Group</a:t>
            </a:r>
            <a:r>
              <a:rPr lang="ru-RU" dirty="0" smtClean="0">
                <a:solidFill>
                  <a:srgbClr val="000000"/>
                </a:solidFill>
              </a:rPr>
              <a:t>, </a:t>
            </a:r>
            <a:r>
              <a:rPr lang="ru-RU" dirty="0">
                <a:solidFill>
                  <a:srgbClr val="000000"/>
                </a:solidFill>
              </a:rPr>
              <a:t>которая проанализировала работу 364 американских корпораций и итоги выполнения более 23 тыс. проектов, связанных с разработкой ПО, выглядели следующим образом</a:t>
            </a:r>
            <a:r>
              <a:rPr lang="ru-RU" dirty="0" smtClean="0">
                <a:solidFill>
                  <a:srgbClr val="000000"/>
                </a:solidFill>
              </a:rPr>
              <a:t>:</a:t>
            </a:r>
          </a:p>
          <a:p>
            <a:pPr marL="285750" lvl="0" indent="257175" algn="just">
              <a:buFont typeface="Arial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31,1% проектов были аннулированы до 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завершения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lvl="0" indent="257175" algn="just">
              <a:buFont typeface="Arial" pitchFamily="34" charset="0"/>
              <a:buChar char="•"/>
            </a:pPr>
            <a:r>
              <a:rPr lang="ru-RU" b="1" dirty="0">
                <a:solidFill>
                  <a:srgbClr val="0000FF"/>
                </a:solidFill>
              </a:rPr>
              <a:t>только 16,2% завершились в срок</a:t>
            </a:r>
            <a:r>
              <a:rPr lang="ru-RU" dirty="0"/>
              <a:t>, не превысили запланированный бюджет и реализовали все </a:t>
            </a:r>
            <a:r>
              <a:rPr lang="ru-RU" dirty="0" smtClean="0"/>
              <a:t>требуемые функции и возможности;</a:t>
            </a:r>
          </a:p>
          <a:p>
            <a:pPr marL="285750" lvl="0" indent="257175" algn="just">
              <a:buFont typeface="Arial" pitchFamily="34" charset="0"/>
              <a:buChar char="•"/>
            </a:pPr>
            <a:r>
              <a:rPr lang="ru-RU" b="1" dirty="0">
                <a:solidFill>
                  <a:srgbClr val="0000FF"/>
                </a:solidFill>
              </a:rPr>
              <a:t>52,7% </a:t>
            </a:r>
            <a:r>
              <a:rPr lang="ru-RU" b="1" dirty="0" smtClean="0">
                <a:solidFill>
                  <a:srgbClr val="0000FF"/>
                </a:solidFill>
              </a:rPr>
              <a:t>проектов завершились с опозданием</a:t>
            </a:r>
            <a:r>
              <a:rPr lang="ru-RU" dirty="0" smtClean="0"/>
              <a:t>, </a:t>
            </a:r>
            <a:r>
              <a:rPr lang="ru-RU" dirty="0"/>
              <a:t>расходы превысили запланированный бюджет, </a:t>
            </a:r>
            <a:r>
              <a:rPr lang="ru-RU" dirty="0" smtClean="0"/>
              <a:t>требуемые функции не были реализованы в полном объеме</a:t>
            </a:r>
            <a:r>
              <a:rPr lang="en-US" dirty="0" smtClean="0"/>
              <a:t>.</a:t>
            </a:r>
          </a:p>
          <a:p>
            <a:pPr marL="285750" algn="just"/>
            <a:r>
              <a:rPr lang="ru-RU" dirty="0"/>
              <a:t>В </a:t>
            </a:r>
            <a:r>
              <a:rPr lang="ru-RU" dirty="0">
                <a:hlinkClick r:id="rId6"/>
              </a:rPr>
              <a:t>последние годы процентное</a:t>
            </a:r>
            <a:r>
              <a:rPr lang="ru-RU" dirty="0"/>
              <a:t> соотношение трех перечисленных категорий проектов также незначительно </a:t>
            </a:r>
            <a:r>
              <a:rPr lang="ru-RU" dirty="0">
                <a:hlinkClick r:id="rId7"/>
              </a:rPr>
              <a:t>меняется в лучшую сторону</a:t>
            </a:r>
            <a:r>
              <a:rPr lang="ru-RU" dirty="0"/>
              <a:t>, однако, по оценкам ведущих аналитиков, это </a:t>
            </a:r>
            <a:r>
              <a:rPr lang="ru-RU" dirty="0">
                <a:hlinkClick r:id="rId8"/>
              </a:rPr>
              <a:t>происходит в основном за счет</a:t>
            </a:r>
            <a:r>
              <a:rPr lang="ru-RU" dirty="0"/>
              <a:t> снижения </a:t>
            </a:r>
            <a:r>
              <a:rPr lang="ru-RU" dirty="0">
                <a:hlinkClick r:id="rId9"/>
              </a:rPr>
              <a:t>масштаба выполняемых проектов</a:t>
            </a:r>
            <a:r>
              <a:rPr lang="ru-RU" dirty="0"/>
              <a:t>, а не за счет повышения управляемости и качества проектирования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9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771669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b="1" dirty="0" smtClean="0"/>
              <a:t>Автоматизированные системы </a:t>
            </a:r>
            <a:r>
              <a:rPr lang="ru-RU" dirty="0" smtClean="0"/>
              <a:t>разделяют </a:t>
            </a:r>
            <a:r>
              <a:rPr lang="ru-RU" dirty="0"/>
              <a:t>на: 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автоматизированные </a:t>
            </a:r>
            <a:r>
              <a:rPr lang="ru-RU" dirty="0"/>
              <a:t>системы управления </a:t>
            </a:r>
            <a:r>
              <a:rPr lang="ru-RU" dirty="0" smtClean="0"/>
              <a:t>(АСУП</a:t>
            </a:r>
            <a:r>
              <a:rPr lang="ru-RU" dirty="0"/>
              <a:t>, АСУ </a:t>
            </a:r>
            <a:r>
              <a:rPr lang="ru-RU" dirty="0" smtClean="0"/>
              <a:t>ТП </a:t>
            </a:r>
            <a:r>
              <a:rPr lang="ru-RU" dirty="0"/>
              <a:t>и др.); 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системы </a:t>
            </a:r>
            <a:r>
              <a:rPr lang="ru-RU" dirty="0"/>
              <a:t>автоматизированного проектирования (САПР); 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автоматизированные </a:t>
            </a:r>
            <a:r>
              <a:rPr lang="ru-RU" dirty="0"/>
              <a:t>системы научных исследований (АСНИ); 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АС </a:t>
            </a:r>
            <a:r>
              <a:rPr lang="ru-RU" dirty="0"/>
              <a:t>обработки и передачи информации (АСОИ); 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автоматизированные </a:t>
            </a:r>
            <a:r>
              <a:rPr lang="ru-RU" dirty="0"/>
              <a:t>системы технологической подготовки производства (</a:t>
            </a:r>
            <a:r>
              <a:rPr lang="ru-RU" dirty="0" smtClean="0"/>
              <a:t>АС ТПП</a:t>
            </a:r>
            <a:r>
              <a:rPr lang="ru-RU" dirty="0"/>
              <a:t>); 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автоматизированные </a:t>
            </a:r>
            <a:r>
              <a:rPr lang="ru-RU" dirty="0"/>
              <a:t>системы контроля и испытаний (АСК); 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системы</a:t>
            </a:r>
            <a:r>
              <a:rPr lang="ru-RU" dirty="0"/>
              <a:t>, автоматизирующие сочетания различных видов деятельности.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18864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</a:rPr>
              <a:t>Назначение автоматизированных </a:t>
            </a:r>
            <a:r>
              <a:rPr lang="ru-RU" sz="2400" b="1" dirty="0" smtClean="0">
                <a:solidFill>
                  <a:srgbClr val="C00000"/>
                </a:solidFill>
              </a:rPr>
              <a:t>систем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(в соответствии с РД 50-680-88 «Метод. Указания. АС. Основные положения»)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864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Состав и структура автоматизированных систем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(в соответствии с РД 50-680-88 «Метод. Указания. АС. Основные положения»)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434" y="1052736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dirty="0" smtClean="0"/>
              <a:t>2.1. В </a:t>
            </a:r>
            <a:r>
              <a:rPr lang="ru-RU" dirty="0"/>
              <a:t>процессе функционирования АС представляет собой совокупность комплекса средств автоматизации (КСА), организационно-методических и технических документов и специалистов, использующих их в процессе своей профессиональной деятельности. </a:t>
            </a:r>
            <a:endParaRPr lang="ru-RU" dirty="0" smtClean="0"/>
          </a:p>
          <a:p>
            <a:pPr indent="444500" algn="just"/>
            <a:r>
              <a:rPr lang="ru-RU" dirty="0" smtClean="0"/>
              <a:t>2.2</a:t>
            </a:r>
            <a:r>
              <a:rPr lang="ru-RU" dirty="0"/>
              <a:t>. В процессе проектирования АС (ее частей) разрабатывают, в общем случае, следующие виды обеспечений: техническое, программное, информационное, организационно-методическое, метрологическое, правовое, математическое, лингвистическое, эргономическое. </a:t>
            </a:r>
            <a:endParaRPr lang="ru-RU" dirty="0" smtClean="0"/>
          </a:p>
          <a:p>
            <a:pPr indent="444500" algn="just"/>
            <a:r>
              <a:rPr lang="ru-RU" dirty="0" smtClean="0"/>
              <a:t>2.3</a:t>
            </a:r>
            <a:r>
              <a:rPr lang="ru-RU" dirty="0"/>
              <a:t>. Проектные решения по программному, техническому и информационному обеспечениям реализуют как изделия в виде взаимоувязанной совокупности компонент и комплексов, входящих в состав АС (их частей) с необходимой документацией. </a:t>
            </a:r>
            <a:endParaRPr lang="ru-RU" dirty="0" smtClean="0"/>
          </a:p>
          <a:p>
            <a:pPr indent="444500" algn="just"/>
            <a:r>
              <a:rPr lang="ru-RU" dirty="0" smtClean="0"/>
              <a:t>2.4</a:t>
            </a:r>
            <a:r>
              <a:rPr lang="ru-RU" dirty="0"/>
              <a:t>. Проектные решения по остальным видам обеспечений входят в состав АС (их частей) в качестве организационно-методических и эксплуатационных документов или реализуют в компонентах программного, технического или информационного обеспечений.</a:t>
            </a:r>
          </a:p>
        </p:txBody>
      </p:sp>
    </p:spTree>
    <p:extLst>
      <p:ext uri="{BB962C8B-B14F-4D97-AF65-F5344CB8AC3E}">
        <p14:creationId xmlns:p14="http://schemas.microsoft.com/office/powerpoint/2010/main" val="39101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864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Состав и структура автоматизированных систем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(в соответствии с РД 50-680-88 «Метод. Указания. АС. Основные положения»)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124744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/>
            <a:r>
              <a:rPr lang="ru-RU" dirty="0"/>
              <a:t>2.5. Внутреннее строение систем характеризуют при помощи структур, описывающих устойчивые связи между их элементами. При описании АС используют следующие виды с</a:t>
            </a:r>
            <a:r>
              <a:rPr lang="ru-RU" b="1" dirty="0">
                <a:solidFill>
                  <a:srgbClr val="FF0000"/>
                </a:solidFill>
              </a:rPr>
              <a:t>труктур</a:t>
            </a:r>
            <a:r>
              <a:rPr lang="ru-RU" dirty="0"/>
              <a:t>, отличающиеся типами элементов и связей между ними: </a:t>
            </a:r>
            <a:endParaRPr lang="ru-RU" dirty="0" smtClean="0"/>
          </a:p>
          <a:p>
            <a:pPr indent="444500"/>
            <a:endParaRPr lang="ru-RU" dirty="0" smtClean="0"/>
          </a:p>
          <a:p>
            <a:pPr indent="444500">
              <a:buAutoNum type="arabicParenR"/>
            </a:pPr>
            <a:r>
              <a:rPr lang="ru-RU" dirty="0" smtClean="0"/>
              <a:t>функциональные </a:t>
            </a:r>
            <a:r>
              <a:rPr lang="ru-RU" dirty="0"/>
              <a:t>(элементы — функции, задачи, процедуры; связи — информационные); </a:t>
            </a:r>
            <a:endParaRPr lang="ru-RU" dirty="0" smtClean="0"/>
          </a:p>
          <a:p>
            <a:pPr indent="444500">
              <a:buAutoNum type="arabicParenR"/>
            </a:pPr>
            <a:r>
              <a:rPr lang="ru-RU" dirty="0" smtClean="0"/>
              <a:t>технические </a:t>
            </a:r>
            <a:r>
              <a:rPr lang="ru-RU" dirty="0"/>
              <a:t>(элементы — устройства, компоненты и комплексы; связи — линии и каналы связи); </a:t>
            </a:r>
            <a:endParaRPr lang="ru-RU" dirty="0" smtClean="0"/>
          </a:p>
          <a:p>
            <a:pPr indent="444500">
              <a:buAutoNum type="arabicParenR"/>
            </a:pPr>
            <a:r>
              <a:rPr lang="ru-RU" dirty="0" smtClean="0"/>
              <a:t>организационные </a:t>
            </a:r>
            <a:r>
              <a:rPr lang="ru-RU" dirty="0"/>
              <a:t>(элементы — коллективы людей и отдельные исполнители; связи — информационные, соподчинения и взаимодействия); </a:t>
            </a:r>
            <a:endParaRPr lang="ru-RU" dirty="0" smtClean="0"/>
          </a:p>
          <a:p>
            <a:pPr indent="444500">
              <a:buAutoNum type="arabicParenR"/>
            </a:pPr>
            <a:r>
              <a:rPr lang="ru-RU" dirty="0" smtClean="0"/>
              <a:t>документальные </a:t>
            </a:r>
            <a:r>
              <a:rPr lang="ru-RU" dirty="0"/>
              <a:t>(элементы — неделимые составные части и документы АС; связи — взаимодействия, </a:t>
            </a:r>
            <a:r>
              <a:rPr lang="ru-RU" dirty="0" err="1"/>
              <a:t>входимости</a:t>
            </a:r>
            <a:r>
              <a:rPr lang="ru-RU" dirty="0"/>
              <a:t> и соподчинения) ; </a:t>
            </a:r>
            <a:endParaRPr lang="ru-RU" dirty="0" smtClean="0"/>
          </a:p>
          <a:p>
            <a:pPr indent="444500">
              <a:buAutoNum type="arabicParenR"/>
            </a:pPr>
            <a:r>
              <a:rPr lang="ru-RU" dirty="0" smtClean="0"/>
              <a:t>алгоритмические </a:t>
            </a:r>
            <a:r>
              <a:rPr lang="ru-RU" dirty="0"/>
              <a:t>(элементы — алгоритмы; связи — информационные) </a:t>
            </a:r>
            <a:r>
              <a:rPr lang="ru-RU" dirty="0" smtClean="0"/>
              <a:t>;</a:t>
            </a:r>
          </a:p>
          <a:p>
            <a:pPr indent="444500">
              <a:buAutoNum type="arabicParenR"/>
            </a:pPr>
            <a:r>
              <a:rPr lang="ru-RU" dirty="0" smtClean="0"/>
              <a:t>программные </a:t>
            </a:r>
            <a:r>
              <a:rPr lang="ru-RU" dirty="0"/>
              <a:t>(элементы — программные модули и изделия; связи — управляющие); </a:t>
            </a:r>
            <a:endParaRPr lang="ru-RU" dirty="0" smtClean="0"/>
          </a:p>
          <a:p>
            <a:pPr indent="444500">
              <a:buAutoNum type="arabicParenR"/>
            </a:pPr>
            <a:r>
              <a:rPr lang="ru-RU" dirty="0" smtClean="0"/>
              <a:t>информационные </a:t>
            </a:r>
            <a:r>
              <a:rPr lang="ru-RU" dirty="0"/>
              <a:t>(элементы — формы существования и представления информации в системе; связи — операции преобразования информации в системе).</a:t>
            </a:r>
          </a:p>
        </p:txBody>
      </p:sp>
    </p:spTree>
    <p:extLst>
      <p:ext uri="{BB962C8B-B14F-4D97-AF65-F5344CB8AC3E}">
        <p14:creationId xmlns:p14="http://schemas.microsoft.com/office/powerpoint/2010/main" val="34283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864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Принципы создания автоматизированных систем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(в соответствии с РД 50-680-88 «Метод. Указания. АС. Основные положения»)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86991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dirty="0" smtClean="0"/>
              <a:t>При </a:t>
            </a:r>
            <a:r>
              <a:rPr lang="ru-RU" dirty="0"/>
              <a:t>создании АС необходимо руководствоваться принципами </a:t>
            </a:r>
            <a:r>
              <a:rPr lang="ru-RU" b="1" dirty="0"/>
              <a:t>системности</a:t>
            </a:r>
            <a:r>
              <a:rPr lang="ru-RU" dirty="0"/>
              <a:t>, </a:t>
            </a:r>
            <a:r>
              <a:rPr lang="ru-RU" b="1" dirty="0"/>
              <a:t>развития</a:t>
            </a:r>
            <a:r>
              <a:rPr lang="ru-RU" dirty="0"/>
              <a:t> (</a:t>
            </a:r>
            <a:r>
              <a:rPr lang="ru-RU" b="1" dirty="0"/>
              <a:t>открытости</a:t>
            </a:r>
            <a:r>
              <a:rPr lang="ru-RU" dirty="0"/>
              <a:t>), </a:t>
            </a:r>
            <a:r>
              <a:rPr lang="ru-RU" b="1" dirty="0"/>
              <a:t>совместимости</a:t>
            </a:r>
            <a:r>
              <a:rPr lang="ru-RU" dirty="0"/>
              <a:t>, </a:t>
            </a:r>
            <a:r>
              <a:rPr lang="ru-RU" b="1" dirty="0"/>
              <a:t>стандартизации</a:t>
            </a:r>
            <a:r>
              <a:rPr lang="ru-RU" dirty="0"/>
              <a:t> (</a:t>
            </a:r>
            <a:r>
              <a:rPr lang="ru-RU" b="1" dirty="0"/>
              <a:t>унификации</a:t>
            </a:r>
            <a:r>
              <a:rPr lang="ru-RU" dirty="0"/>
              <a:t>) и </a:t>
            </a:r>
            <a:r>
              <a:rPr lang="ru-RU" b="1" dirty="0"/>
              <a:t>эффективности</a:t>
            </a:r>
            <a:r>
              <a:rPr lang="ru-RU" dirty="0"/>
              <a:t>. </a:t>
            </a:r>
            <a:endParaRPr lang="ru-RU" dirty="0" smtClean="0"/>
          </a:p>
          <a:p>
            <a:pPr indent="444500" algn="just"/>
            <a:r>
              <a:rPr lang="ru-RU" b="1" dirty="0" smtClean="0">
                <a:solidFill>
                  <a:srgbClr val="C00000"/>
                </a:solidFill>
              </a:rPr>
              <a:t>Принцип </a:t>
            </a:r>
            <a:r>
              <a:rPr lang="ru-RU" b="1" dirty="0">
                <a:solidFill>
                  <a:srgbClr val="C00000"/>
                </a:solidFill>
              </a:rPr>
              <a:t>системности </a:t>
            </a:r>
            <a:r>
              <a:rPr lang="ru-RU" dirty="0"/>
              <a:t>заключается в том, что при декомпозиции должны быть установлены такие связи между структурными элементами системы, которые обеспечивают цельность АС и ее взаимодействие с другими системами. </a:t>
            </a:r>
            <a:endParaRPr lang="ru-RU" dirty="0" smtClean="0"/>
          </a:p>
          <a:p>
            <a:pPr indent="444500" algn="just"/>
            <a:r>
              <a:rPr lang="ru-RU" b="1" dirty="0" smtClean="0">
                <a:solidFill>
                  <a:srgbClr val="C00000"/>
                </a:solidFill>
              </a:rPr>
              <a:t>Принцип </a:t>
            </a:r>
            <a:r>
              <a:rPr lang="ru-RU" b="1" dirty="0">
                <a:solidFill>
                  <a:srgbClr val="C00000"/>
                </a:solidFill>
              </a:rPr>
              <a:t>развития (открытости) </a:t>
            </a:r>
            <a:r>
              <a:rPr lang="ru-RU" dirty="0"/>
              <a:t>заключается в том, что исходя из перспектив развития объекта автоматизации, АС должна создаваться с учетом возможности пополнения и обновления функций и состава АС без нарушения ее функционирования. </a:t>
            </a:r>
            <a:endParaRPr lang="ru-RU" dirty="0" smtClean="0"/>
          </a:p>
          <a:p>
            <a:pPr indent="444500" algn="just"/>
            <a:r>
              <a:rPr lang="ru-RU" b="1" dirty="0" smtClean="0">
                <a:solidFill>
                  <a:srgbClr val="C00000"/>
                </a:solidFill>
              </a:rPr>
              <a:t>Принцип </a:t>
            </a:r>
            <a:r>
              <a:rPr lang="ru-RU" b="1" dirty="0">
                <a:solidFill>
                  <a:srgbClr val="C00000"/>
                </a:solidFill>
              </a:rPr>
              <a:t>совместимости </a:t>
            </a:r>
            <a:r>
              <a:rPr lang="ru-RU" dirty="0"/>
              <a:t>заключается в том, что при создании систем должны быть реализованы информационные интерфейсы, благодаря которым она может взаимодействовать с другими системами в соответствии с установленными правилами. </a:t>
            </a:r>
            <a:endParaRPr lang="ru-RU" dirty="0" smtClean="0"/>
          </a:p>
          <a:p>
            <a:pPr indent="444500" algn="just"/>
            <a:r>
              <a:rPr lang="ru-RU" b="1" dirty="0" smtClean="0">
                <a:solidFill>
                  <a:srgbClr val="C00000"/>
                </a:solidFill>
              </a:rPr>
              <a:t>Принцип </a:t>
            </a:r>
            <a:r>
              <a:rPr lang="ru-RU" b="1" dirty="0">
                <a:solidFill>
                  <a:srgbClr val="C00000"/>
                </a:solidFill>
              </a:rPr>
              <a:t>стандартизации (унификации) </a:t>
            </a:r>
            <a:r>
              <a:rPr lang="ru-RU" dirty="0"/>
              <a:t>заключается в том,, что при создании систем должны быть рационально применены типовые, унифицированные и стандартизованные элементы,, проектные решения, пакеты прикладных программ, комплексы, компоненты. </a:t>
            </a:r>
            <a:endParaRPr lang="ru-RU" dirty="0" smtClean="0"/>
          </a:p>
          <a:p>
            <a:pPr indent="444500" algn="just"/>
            <a:r>
              <a:rPr lang="ru-RU" b="1" dirty="0" smtClean="0">
                <a:solidFill>
                  <a:srgbClr val="C00000"/>
                </a:solidFill>
              </a:rPr>
              <a:t>Принцип </a:t>
            </a:r>
            <a:r>
              <a:rPr lang="ru-RU" b="1" dirty="0">
                <a:solidFill>
                  <a:srgbClr val="C00000"/>
                </a:solidFill>
              </a:rPr>
              <a:t>эффект</a:t>
            </a:r>
            <a:r>
              <a:rPr lang="ru-RU" dirty="0"/>
              <a:t>ивности заключается в достижении рационального соотношения между затратами на создание АС и целевыми эффектами, включая конечные результаты, получаемые в результате автоматизации.</a:t>
            </a:r>
          </a:p>
        </p:txBody>
      </p:sp>
    </p:spTree>
    <p:extLst>
      <p:ext uri="{BB962C8B-B14F-4D97-AF65-F5344CB8AC3E}">
        <p14:creationId xmlns:p14="http://schemas.microsoft.com/office/powerpoint/2010/main" val="22340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4525"/>
            <a:ext cx="9144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algn="ctr">
              <a:lnSpc>
                <a:spcPct val="90000"/>
              </a:lnSpc>
            </a:pPr>
            <a:r>
              <a:rPr lang="ru-RU" altLang="ru-RU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3. Объекты </a:t>
            </a:r>
            <a:r>
              <a:rPr lang="ru-RU" altLang="ru-RU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защиты и угрозы безопасности </a:t>
            </a:r>
            <a:endParaRPr lang="ru-RU" altLang="ru-RU" sz="24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265113" algn="ctr">
              <a:lnSpc>
                <a:spcPct val="90000"/>
              </a:lnSpc>
            </a:pPr>
            <a:r>
              <a:rPr lang="ru-RU" altLang="ru-RU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в </a:t>
            </a:r>
            <a:r>
              <a:rPr lang="ru-RU" altLang="ru-RU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автоматизированных системах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b="1" dirty="0" smtClean="0">
                <a:solidFill>
                  <a:srgbClr val="C00000"/>
                </a:solidFill>
              </a:rPr>
              <a:t>Автоматизированная </a:t>
            </a:r>
            <a:r>
              <a:rPr lang="ru-RU" b="1" dirty="0">
                <a:solidFill>
                  <a:srgbClr val="C00000"/>
                </a:solidFill>
              </a:rPr>
              <a:t>система в защищенном исполнении</a:t>
            </a:r>
            <a:r>
              <a:rPr lang="ru-RU" dirty="0"/>
              <a:t>: Автоматизированная система, реализующая информационную технологию выполнения установленных функций в соответствии с требованиями стандартов и/или нормативных документов по защите информации</a:t>
            </a:r>
            <a:r>
              <a:rPr lang="ru-RU" dirty="0" smtClean="0"/>
              <a:t>. </a:t>
            </a:r>
            <a:r>
              <a:rPr lang="ru-RU" b="1" dirty="0" smtClean="0">
                <a:solidFill>
                  <a:srgbClr val="C00000"/>
                </a:solidFill>
              </a:rPr>
              <a:t>(ГОСТ </a:t>
            </a:r>
            <a:r>
              <a:rPr lang="ru-RU" b="1" dirty="0">
                <a:solidFill>
                  <a:srgbClr val="C00000"/>
                </a:solidFill>
              </a:rPr>
              <a:t>Р 51624-2000 «АСЗИ. Общие требования</a:t>
            </a:r>
            <a:r>
              <a:rPr lang="ru-RU" b="1" dirty="0" smtClean="0">
                <a:solidFill>
                  <a:srgbClr val="C00000"/>
                </a:solidFill>
              </a:rPr>
              <a:t>», ст.3.1.7)</a:t>
            </a:r>
            <a:endParaRPr lang="ru-RU" b="1" dirty="0">
              <a:solidFill>
                <a:srgbClr val="C00000"/>
              </a:solidFill>
            </a:endParaRPr>
          </a:p>
          <a:p>
            <a:pPr indent="444500" algn="just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228671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b="1" dirty="0" smtClean="0">
                <a:solidFill>
                  <a:srgbClr val="C00000"/>
                </a:solidFill>
              </a:rPr>
              <a:t>Система </a:t>
            </a:r>
            <a:r>
              <a:rPr lang="ru-RU" b="1" dirty="0">
                <a:solidFill>
                  <a:srgbClr val="C00000"/>
                </a:solidFill>
              </a:rPr>
              <a:t>защиты информации автоматизированной системы</a:t>
            </a:r>
            <a:r>
              <a:rPr lang="ru-RU" dirty="0"/>
              <a:t>: Совокупность организационных мероприятий, технических, программных и программно-технических средств защиты информации и средств контроля эффективности защиты информации. </a:t>
            </a:r>
            <a:r>
              <a:rPr lang="ru-RU" b="1" dirty="0">
                <a:solidFill>
                  <a:srgbClr val="C00000"/>
                </a:solidFill>
              </a:rPr>
              <a:t>(ГОСТ Р </a:t>
            </a:r>
            <a:r>
              <a:rPr lang="ru-RU" b="1" dirty="0" smtClean="0">
                <a:solidFill>
                  <a:srgbClr val="C00000"/>
                </a:solidFill>
              </a:rPr>
              <a:t>51583-2014 «Защита информации. Порядок создания АСЗИ», ст.3.3)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3645024"/>
            <a:ext cx="8856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b="1" dirty="0">
                <a:solidFill>
                  <a:srgbClr val="C00000"/>
                </a:solidFill>
              </a:rPr>
              <a:t>Защита информации в АСЗИ </a:t>
            </a:r>
            <a:r>
              <a:rPr lang="ru-RU" dirty="0"/>
              <a:t>непрерывно обеспечивается на всех стадиях (этапах) жизненного цикла АСЗИ с учетом ГОСТ Р </a:t>
            </a:r>
            <a:r>
              <a:rPr lang="ru-RU" dirty="0" smtClean="0"/>
              <a:t>51583-2014 </a:t>
            </a:r>
            <a:r>
              <a:rPr lang="ru-RU" dirty="0"/>
              <a:t>путем реализации следующих мероприятий: </a:t>
            </a:r>
            <a:endParaRPr lang="ru-RU" dirty="0" smtClean="0"/>
          </a:p>
          <a:p>
            <a:pPr marL="285750" indent="-285750" algn="just">
              <a:buFontTx/>
              <a:buChar char="-"/>
            </a:pPr>
            <a:r>
              <a:rPr lang="ru-RU" dirty="0" smtClean="0"/>
              <a:t>формирование </a:t>
            </a:r>
            <a:r>
              <a:rPr lang="ru-RU" dirty="0"/>
              <a:t>требований к защите информации в АСЗИ; </a:t>
            </a:r>
            <a:endParaRPr lang="ru-RU" dirty="0" smtClean="0"/>
          </a:p>
          <a:p>
            <a:pPr marL="285750" indent="-285750" algn="just">
              <a:buFontTx/>
              <a:buChar char="-"/>
            </a:pPr>
            <a:r>
              <a:rPr lang="ru-RU" dirty="0" smtClean="0"/>
              <a:t>разработка</a:t>
            </a:r>
            <a:r>
              <a:rPr lang="ru-RU" dirty="0"/>
              <a:t>, модернизация, внедрение, оценка соответствия, ввод в действие системы защиты информации в АСЗИ; </a:t>
            </a:r>
            <a:endParaRPr lang="ru-RU" dirty="0" smtClean="0"/>
          </a:p>
          <a:p>
            <a:pPr marL="285750" indent="-285750" algn="just">
              <a:buFontTx/>
              <a:buChar char="-"/>
            </a:pPr>
            <a:r>
              <a:rPr lang="ru-RU" dirty="0" smtClean="0"/>
              <a:t>обеспечение </a:t>
            </a:r>
            <a:r>
              <a:rPr lang="ru-RU" dirty="0"/>
              <a:t>защиты информации в ходе эксплуатации и выводе из эксплуатации АСЗИ; </a:t>
            </a:r>
            <a:endParaRPr lang="ru-RU" dirty="0" smtClean="0"/>
          </a:p>
          <a:p>
            <a:pPr marL="285750" indent="-285750" algn="just">
              <a:buFontTx/>
              <a:buChar char="-"/>
            </a:pPr>
            <a:r>
              <a:rPr lang="ru-RU" dirty="0" smtClean="0"/>
              <a:t>контроль </a:t>
            </a:r>
            <a:r>
              <a:rPr lang="ru-RU" dirty="0"/>
              <a:t>эффективности защиты информации в ходе эксплуатации АСЗИ.</a:t>
            </a:r>
          </a:p>
        </p:txBody>
      </p:sp>
    </p:spTree>
    <p:extLst>
      <p:ext uri="{BB962C8B-B14F-4D97-AF65-F5344CB8AC3E}">
        <p14:creationId xmlns:p14="http://schemas.microsoft.com/office/powerpoint/2010/main" val="425155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56580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dirty="0"/>
              <a:t>В АСЗИ </a:t>
            </a:r>
            <a:r>
              <a:rPr lang="ru-RU" b="1" dirty="0">
                <a:solidFill>
                  <a:srgbClr val="C00000"/>
                </a:solidFill>
              </a:rPr>
              <a:t>объектами защиты </a:t>
            </a:r>
            <a:r>
              <a:rPr lang="ru-RU" dirty="0"/>
              <a:t>могут являться: </a:t>
            </a:r>
            <a:endParaRPr lang="ru-RU" dirty="0" smtClean="0"/>
          </a:p>
          <a:p>
            <a:pPr indent="444500" algn="just"/>
            <a:r>
              <a:rPr lang="ru-RU" dirty="0" smtClean="0"/>
              <a:t>защищаемая </a:t>
            </a:r>
            <a:r>
              <a:rPr lang="ru-RU" dirty="0"/>
              <a:t>информация, содержащаяся в АСЗИ (буквенно-цифровая, графическая, видео- и речевая информация), </a:t>
            </a:r>
            <a:endParaRPr lang="ru-RU" dirty="0" smtClean="0"/>
          </a:p>
          <a:p>
            <a:pPr indent="444500" algn="just"/>
            <a:r>
              <a:rPr lang="ru-RU" dirty="0" smtClean="0"/>
              <a:t>технические </a:t>
            </a:r>
            <a:r>
              <a:rPr lang="ru-RU" dirty="0"/>
              <a:t>средства (в том числе СВТ, машинные носители информации, средства и системы передачи информации, технические средства обработки информации), </a:t>
            </a:r>
            <a:endParaRPr lang="ru-RU" dirty="0" smtClean="0"/>
          </a:p>
          <a:p>
            <a:pPr indent="444500" algn="just"/>
            <a:r>
              <a:rPr lang="ru-RU" dirty="0" smtClean="0"/>
              <a:t>общее </a:t>
            </a:r>
            <a:r>
              <a:rPr lang="ru-RU" dirty="0"/>
              <a:t>и специальное (прикладное) ПО, </a:t>
            </a:r>
            <a:endParaRPr lang="ru-RU" dirty="0" smtClean="0"/>
          </a:p>
          <a:p>
            <a:pPr indent="444500" algn="just"/>
            <a:r>
              <a:rPr lang="ru-RU" dirty="0" smtClean="0"/>
              <a:t>информационные технологии</a:t>
            </a:r>
            <a:r>
              <a:rPr lang="ru-RU" dirty="0"/>
              <a:t>,</a:t>
            </a:r>
            <a:endParaRPr lang="ru-RU" dirty="0" smtClean="0"/>
          </a:p>
          <a:p>
            <a:pPr indent="444500" algn="just"/>
            <a:r>
              <a:rPr lang="ru-RU" dirty="0" smtClean="0"/>
              <a:t>средства </a:t>
            </a:r>
            <a:r>
              <a:rPr lang="ru-RU" dirty="0"/>
              <a:t>защиты информации. </a:t>
            </a:r>
            <a:endParaRPr lang="ru-RU" dirty="0" smtClean="0"/>
          </a:p>
          <a:p>
            <a:pPr indent="444500" algn="just"/>
            <a:endParaRPr lang="ru-RU" dirty="0"/>
          </a:p>
          <a:p>
            <a:pPr indent="444500" algn="just"/>
            <a:r>
              <a:rPr lang="ru-RU" dirty="0" smtClean="0"/>
              <a:t>Определение </a:t>
            </a:r>
            <a:r>
              <a:rPr lang="ru-RU" dirty="0"/>
              <a:t>конкретного перечня объектов защиты в АСЗИ должно осуществляться исходя из назначения АСЗИ, целей защиты информации, состава и структуры АСЗИ.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149080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Требования к защите информации в АСЗИ включают</a:t>
            </a:r>
            <a:r>
              <a:rPr lang="ru-RU" dirty="0"/>
              <a:t>: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цели </a:t>
            </a:r>
            <a:r>
              <a:rPr lang="ru-RU" dirty="0"/>
              <a:t>и задачи защиты информации в АСЗИ;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требования </a:t>
            </a:r>
            <a:r>
              <a:rPr lang="ru-RU" dirty="0"/>
              <a:t>к организации защиты информации в АСЗИ;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требования </a:t>
            </a:r>
            <a:r>
              <a:rPr lang="ru-RU" dirty="0"/>
              <a:t>к мерам защиты информации в АСЗИ; </a:t>
            </a:r>
            <a:endParaRPr lang="ru-RU" dirty="0" smtClean="0"/>
          </a:p>
          <a:p>
            <a:r>
              <a:rPr lang="ru-RU" dirty="0" smtClean="0"/>
              <a:t>-  требования </a:t>
            </a:r>
            <a:r>
              <a:rPr lang="ru-RU" dirty="0"/>
              <a:t>к основным видам обеспечения АСЗИ. </a:t>
            </a:r>
          </a:p>
        </p:txBody>
      </p:sp>
    </p:spTree>
    <p:extLst>
      <p:ext uri="{BB962C8B-B14F-4D97-AF65-F5344CB8AC3E}">
        <p14:creationId xmlns:p14="http://schemas.microsoft.com/office/powerpoint/2010/main" val="413783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Цели и задачи защиты информации в автоматизированной системе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в </a:t>
            </a:r>
            <a:r>
              <a:rPr lang="ru-RU" b="1" dirty="0">
                <a:solidFill>
                  <a:srgbClr val="C00000"/>
                </a:solidFill>
              </a:rPr>
              <a:t>защищенном исполнении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980728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b="1" dirty="0">
                <a:solidFill>
                  <a:srgbClr val="C00000"/>
                </a:solidFill>
              </a:rPr>
              <a:t>Общей целью защиты информации </a:t>
            </a:r>
            <a:r>
              <a:rPr lang="ru-RU" dirty="0"/>
              <a:t>в АСЗИ является предотвращение или снижение величины ущерба, наносимого обладателю и/или пользователю этой системы или обладателю информации, вследствие реализации угроз безопасности информации. </a:t>
            </a:r>
            <a:endParaRPr lang="ru-RU" dirty="0" smtClean="0"/>
          </a:p>
          <a:p>
            <a:pPr indent="444500" algn="just"/>
            <a:r>
              <a:rPr lang="ru-RU" dirty="0" smtClean="0"/>
              <a:t>Система </a:t>
            </a:r>
            <a:r>
              <a:rPr lang="ru-RU" dirty="0"/>
              <a:t>защиты информации в АСЗИ не должна препятствовать достижению целей создания АСЗИ и ее функционированию по прямому назначению. </a:t>
            </a:r>
            <a:endParaRPr lang="ru-RU" dirty="0" smtClean="0"/>
          </a:p>
          <a:p>
            <a:pPr indent="444500" algn="just"/>
            <a:r>
              <a:rPr lang="ru-RU" b="1" dirty="0">
                <a:solidFill>
                  <a:srgbClr val="C00000"/>
                </a:solidFill>
              </a:rPr>
              <a:t>Частными целями защиты информации</a:t>
            </a:r>
            <a:r>
              <a:rPr lang="ru-RU" dirty="0"/>
              <a:t>, обеспечивающими достижение общей цели АСЗИ, могут являться: </a:t>
            </a:r>
            <a:endParaRPr lang="ru-RU" dirty="0" smtClean="0"/>
          </a:p>
          <a:p>
            <a:pPr indent="444500" algn="just"/>
            <a:r>
              <a:rPr lang="ru-RU" dirty="0" smtClean="0"/>
              <a:t>- </a:t>
            </a:r>
            <a:r>
              <a:rPr lang="ru-RU" dirty="0"/>
              <a:t>предотвращение неправомерного доступа, уничтожения, искажения, копирования, блокирования информации, иных неправомерных действий в ее отношении</a:t>
            </a:r>
            <a:r>
              <a:rPr lang="ru-RU" dirty="0" smtClean="0"/>
              <a:t>;</a:t>
            </a:r>
          </a:p>
          <a:p>
            <a:pPr marL="444500" algn="just">
              <a:buFontTx/>
              <a:buChar char="-"/>
            </a:pPr>
            <a:r>
              <a:rPr lang="ru-RU" dirty="0" smtClean="0"/>
              <a:t> соблюдение </a:t>
            </a:r>
            <a:r>
              <a:rPr lang="ru-RU" dirty="0"/>
              <a:t>информационной технологии выполнения установленных функций; </a:t>
            </a:r>
            <a:endParaRPr lang="ru-RU" dirty="0" smtClean="0"/>
          </a:p>
          <a:p>
            <a:pPr marL="444500" algn="just">
              <a:buFontTx/>
              <a:buChar char="-"/>
            </a:pPr>
            <a:r>
              <a:rPr lang="ru-RU" dirty="0" smtClean="0"/>
              <a:t> соблюдение </a:t>
            </a:r>
            <a:r>
              <a:rPr lang="ru-RU" dirty="0"/>
              <a:t>правового режима использования информационных массивов и программ обработки информации; </a:t>
            </a:r>
            <a:endParaRPr lang="ru-RU" dirty="0" smtClean="0"/>
          </a:p>
          <a:p>
            <a:pPr marL="444500" algn="just">
              <a:buFontTx/>
              <a:buChar char="-"/>
            </a:pPr>
            <a:r>
              <a:rPr lang="ru-RU" dirty="0" smtClean="0"/>
              <a:t> сохранение </a:t>
            </a:r>
            <a:r>
              <a:rPr lang="ru-RU" dirty="0"/>
              <a:t>возможности управления процессом обработки и использования информации в условиях воздействия всех актуальных для АСЗИ угроз безопасности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57700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Задачи защиты информации в АСЗИ включают</a:t>
            </a:r>
            <a:r>
              <a:rPr lang="ru-RU" dirty="0"/>
              <a:t>: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защиту </a:t>
            </a:r>
            <a:r>
              <a:rPr lang="ru-RU" dirty="0"/>
              <a:t>технических средств АСЗИ;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защиту </a:t>
            </a:r>
            <a:r>
              <a:rPr lang="ru-RU" dirty="0"/>
              <a:t>информации, содержащейся в АСЗИ, от НСД;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защиту </a:t>
            </a:r>
            <a:r>
              <a:rPr lang="ru-RU" dirty="0"/>
              <a:t>каналов передачи информации; </a:t>
            </a:r>
            <a:endParaRPr lang="ru-RU" dirty="0" smtClean="0"/>
          </a:p>
          <a:p>
            <a:pPr marL="285750" indent="-285750" algn="just">
              <a:buFontTx/>
              <a:buChar char="-"/>
            </a:pPr>
            <a:r>
              <a:rPr lang="ru-RU" dirty="0" smtClean="0"/>
              <a:t>защиту </a:t>
            </a:r>
            <a:r>
              <a:rPr lang="ru-RU" dirty="0"/>
              <a:t>информации при информационном взаимодействии с иными автоматизированными системами и информационно-телекоммуникационными сетями.</a:t>
            </a:r>
          </a:p>
        </p:txBody>
      </p:sp>
    </p:spTree>
    <p:extLst>
      <p:ext uri="{BB962C8B-B14F-4D97-AF65-F5344CB8AC3E}">
        <p14:creationId xmlns:p14="http://schemas.microsoft.com/office/powerpoint/2010/main" val="74236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Угрозы безопасности </a:t>
            </a:r>
            <a:r>
              <a:rPr lang="ru-RU" b="1" dirty="0" smtClean="0">
                <a:solidFill>
                  <a:srgbClr val="C00000"/>
                </a:solidFill>
              </a:rPr>
              <a:t>информации в АС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49719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b="1" dirty="0">
                <a:solidFill>
                  <a:srgbClr val="C00000"/>
                </a:solidFill>
              </a:rPr>
              <a:t>Под </a:t>
            </a:r>
            <a:r>
              <a:rPr lang="ru-RU" b="1" i="1" dirty="0">
                <a:solidFill>
                  <a:srgbClr val="C00000"/>
                </a:solidFill>
              </a:rPr>
              <a:t>угрозой</a:t>
            </a:r>
            <a:r>
              <a:rPr lang="ru-RU" b="1" i="1" dirty="0"/>
              <a:t> </a:t>
            </a:r>
            <a:r>
              <a:rPr lang="ru-RU" dirty="0"/>
              <a:t>(вообще) обычно понимают потенциально возможное событие, процесс или явление, которое может (воздействуя на что-либо) привести к нанесению ущерба чьим-либо интересам.</a:t>
            </a:r>
          </a:p>
          <a:p>
            <a:pPr indent="444500" algn="just"/>
            <a:r>
              <a:rPr lang="ru-RU" b="1" i="1" dirty="0">
                <a:solidFill>
                  <a:srgbClr val="C00000"/>
                </a:solidFill>
              </a:rPr>
              <a:t>Угрозой интересам субъектов информационных отношений</a:t>
            </a:r>
            <a:r>
              <a:rPr lang="ru-RU" b="1" i="1" dirty="0"/>
              <a:t> </a:t>
            </a:r>
            <a:r>
              <a:rPr lang="ru-RU" dirty="0"/>
              <a:t>будем называть потенциально возможное событие, процесс или явление, которое посредством воздействия на информацию, ее носители и процессы обработки может прямо или косвенно привести к нанесению ущерба интересам данных субъектов.</a:t>
            </a:r>
          </a:p>
          <a:p>
            <a:pPr indent="444500" algn="just"/>
            <a:r>
              <a:rPr lang="ru-RU" b="1" i="1" dirty="0">
                <a:solidFill>
                  <a:srgbClr val="C00000"/>
                </a:solidFill>
              </a:rPr>
              <a:t>Нарушением безопасности</a:t>
            </a:r>
            <a:r>
              <a:rPr lang="ru-RU" b="1" i="1" dirty="0"/>
              <a:t> </a:t>
            </a:r>
            <a:r>
              <a:rPr lang="ru-RU" dirty="0"/>
              <a:t>(просто нарушением или атакой) будем называть реализацию угрозы безопасности.</a:t>
            </a:r>
          </a:p>
          <a:p>
            <a:pPr indent="444500" algn="just"/>
            <a:r>
              <a:rPr lang="ru-RU" dirty="0"/>
              <a:t>В силу особенностей современных АС, перечисленных выше, существует значительное число различных видов угроз безопасности субъектов информационных отношений.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4083847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Источники угроз безопасности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4638035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 стихийные бедствия и аварии (наводнение, ураган, землетрясение, пожар и т.п.);</a:t>
            </a:r>
          </a:p>
          <a:p>
            <a:r>
              <a:rPr lang="ru-RU" dirty="0"/>
              <a:t>• сбои и отказы оборудования (технических средств) АС;</a:t>
            </a:r>
          </a:p>
          <a:p>
            <a:r>
              <a:rPr lang="ru-RU" dirty="0"/>
              <a:t>• ошибки проектирования и разработки компонентов АС (аппаратных средств, технологии обработки информации, программ, структур данных и т.п.);</a:t>
            </a:r>
          </a:p>
          <a:p>
            <a:r>
              <a:rPr lang="ru-RU" dirty="0"/>
              <a:t>• ошибки эксплуатации (пользователей, операторов и другого персонала);</a:t>
            </a:r>
          </a:p>
          <a:p>
            <a:r>
              <a:rPr lang="ru-RU" dirty="0"/>
              <a:t>• преднамеренные действия нарушителей и злоумышленников (обиженных лиц из числа персонала, преступников, шпионов, диверсантов и т.п.).</a:t>
            </a:r>
          </a:p>
        </p:txBody>
      </p:sp>
    </p:spTree>
    <p:extLst>
      <p:ext uri="{BB962C8B-B14F-4D97-AF65-F5344CB8AC3E}">
        <p14:creationId xmlns:p14="http://schemas.microsoft.com/office/powerpoint/2010/main" val="360760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9144000" cy="2209800"/>
          </a:xfrm>
        </p:spPr>
        <p:txBody>
          <a:bodyPr/>
          <a:lstStyle/>
          <a:p>
            <a:pPr algn="ctr" eaLnBrk="1" hangingPunct="1"/>
            <a:r>
              <a:rPr lang="ru-RU" altLang="ru-RU" sz="3200" b="1" dirty="0" smtClean="0">
                <a:latin typeface="+mn-lt"/>
                <a:cs typeface="Times New Roman" panose="02020603050405020304" pitchFamily="18" charset="0"/>
              </a:rPr>
              <a:t>Лекция № 1 </a:t>
            </a:r>
            <a:r>
              <a:rPr lang="ru-RU" altLang="ru-RU" sz="3200" dirty="0" smtClean="0">
                <a:latin typeface="+mn-lt"/>
                <a:cs typeface="Times New Roman" panose="02020603050405020304" pitchFamily="18" charset="0"/>
              </a:rPr>
              <a:t>на тему </a:t>
            </a:r>
            <a:br>
              <a:rPr lang="ru-RU" altLang="ru-RU" sz="3200" dirty="0" smtClean="0">
                <a:latin typeface="+mn-lt"/>
                <a:cs typeface="Times New Roman" panose="02020603050405020304" pitchFamily="18" charset="0"/>
              </a:rPr>
            </a:br>
            <a:r>
              <a:rPr lang="ru-RU" altLang="ru-RU" sz="3200" dirty="0" smtClean="0">
                <a:latin typeface="+mn-lt"/>
                <a:cs typeface="Times New Roman" panose="02020603050405020304" pitchFamily="18" charset="0"/>
              </a:rPr>
              <a:t>«</a:t>
            </a:r>
            <a:r>
              <a:rPr lang="ru-RU" altLang="ru-RU" sz="3200" b="1" dirty="0" smtClean="0">
                <a:latin typeface="+mn-lt"/>
                <a:cs typeface="Times New Roman" panose="02020603050405020304" pitchFamily="18" charset="0"/>
              </a:rPr>
              <a:t>Введение в разработку защищенных АС</a:t>
            </a:r>
            <a:r>
              <a:rPr lang="ru-RU" altLang="ru-RU" sz="3200" dirty="0" smtClean="0">
                <a:latin typeface="+mn-lt"/>
                <a:cs typeface="Times New Roman" panose="02020603050405020304" pitchFamily="18" charset="0"/>
              </a:rPr>
              <a:t>»</a:t>
            </a:r>
            <a:endParaRPr lang="en-US" altLang="ru-RU" sz="3200" dirty="0" smtClean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0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60648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Классификация угроз </a:t>
            </a:r>
            <a:r>
              <a:rPr lang="ru-RU" b="1" dirty="0" smtClean="0">
                <a:solidFill>
                  <a:srgbClr val="C00000"/>
                </a:solidFill>
              </a:rPr>
              <a:t>безопасности</a:t>
            </a:r>
          </a:p>
          <a:p>
            <a:endParaRPr lang="ru-RU" b="1" dirty="0">
              <a:solidFill>
                <a:srgbClr val="C00000"/>
              </a:solidFill>
            </a:endParaRPr>
          </a:p>
          <a:p>
            <a:pPr indent="444500"/>
            <a:r>
              <a:rPr lang="ru-RU" dirty="0"/>
              <a:t>Все множество потенциальных угроз по природе их возникновения разделяется на два класса: </a:t>
            </a:r>
            <a:r>
              <a:rPr lang="ru-RU" b="1" dirty="0"/>
              <a:t>естественные</a:t>
            </a:r>
            <a:r>
              <a:rPr lang="ru-RU" dirty="0"/>
              <a:t> (объективные) и </a:t>
            </a:r>
            <a:r>
              <a:rPr lang="ru-RU" b="1" dirty="0"/>
              <a:t>искусственные</a:t>
            </a:r>
            <a:r>
              <a:rPr lang="ru-RU" dirty="0"/>
              <a:t> (субъективные).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8387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20" y="4221088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dirty="0"/>
              <a:t>Каталог угроз по BSI </a:t>
            </a:r>
            <a:r>
              <a:rPr lang="ru-RU" b="1" dirty="0" smtClean="0"/>
              <a:t>.</a:t>
            </a:r>
          </a:p>
          <a:p>
            <a:pPr fontAlgn="base"/>
            <a:endParaRPr lang="ru-RU" b="1" dirty="0" smtClean="0"/>
          </a:p>
          <a:p>
            <a:pPr fontAlgn="base"/>
            <a:r>
              <a:rPr lang="ru-RU" b="1" dirty="0" smtClean="0"/>
              <a:t>БДУ ФСТЭК РФ.</a:t>
            </a:r>
            <a:r>
              <a:rPr lang="ru-RU" dirty="0"/>
              <a:t> </a:t>
            </a:r>
            <a:endParaRPr lang="ru-RU" dirty="0" smtClean="0"/>
          </a:p>
          <a:p>
            <a:pPr fontAlgn="base"/>
            <a:endParaRPr lang="ru-RU" b="1" dirty="0"/>
          </a:p>
          <a:p>
            <a:pPr fontAlgn="base"/>
            <a:r>
              <a:rPr lang="ru-RU" b="1" dirty="0" smtClean="0"/>
              <a:t>ГОСТ </a:t>
            </a:r>
            <a:r>
              <a:rPr lang="ru-RU" b="1" dirty="0"/>
              <a:t>Р </a:t>
            </a:r>
            <a:r>
              <a:rPr lang="ru-RU" b="1" dirty="0" smtClean="0"/>
              <a:t>51275-2006 </a:t>
            </a:r>
            <a:r>
              <a:rPr lang="ru-RU" dirty="0" smtClean="0"/>
              <a:t>«</a:t>
            </a:r>
            <a:r>
              <a:rPr lang="ru-RU" dirty="0"/>
              <a:t>Защита </a:t>
            </a:r>
            <a:r>
              <a:rPr lang="ru-RU" dirty="0" smtClean="0"/>
              <a:t>информации. Объект информатизации. Факторы, воздействующие на информацию. Общие положения»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4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772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4. Функции </a:t>
            </a:r>
            <a:r>
              <a:rPr lang="ru-RU" altLang="ru-RU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и структура (архитектура) подсистем безопасности автоматизированных систем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28343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/>
            <a:r>
              <a:rPr lang="ru-RU" b="1" dirty="0">
                <a:solidFill>
                  <a:srgbClr val="FF0000"/>
                </a:solidFill>
              </a:rPr>
              <a:t>Основные цели защиты информации в </a:t>
            </a:r>
            <a:r>
              <a:rPr lang="ru-RU" b="1" dirty="0" smtClean="0">
                <a:solidFill>
                  <a:srgbClr val="FF0000"/>
                </a:solidFill>
              </a:rPr>
              <a:t>АИС </a:t>
            </a:r>
            <a:r>
              <a:rPr lang="ru-RU" dirty="0"/>
              <a:t>должны предусматривать</a:t>
            </a:r>
            <a:r>
              <a:rPr lang="ru-RU" dirty="0" smtClean="0"/>
              <a:t>:</a:t>
            </a:r>
          </a:p>
          <a:p>
            <a:pPr indent="444500" algn="just"/>
            <a:r>
              <a:rPr lang="ru-RU" dirty="0" smtClean="0"/>
              <a:t>• </a:t>
            </a:r>
            <a:r>
              <a:rPr lang="ru-RU" dirty="0"/>
              <a:t>предотвращение утечки информации по техническим каналам (в том числе за счет возможно внедренных в технические средства </a:t>
            </a:r>
            <a:r>
              <a:rPr lang="ru-RU" dirty="0" smtClean="0"/>
              <a:t>специальных устройств </a:t>
            </a:r>
            <a:r>
              <a:rPr lang="ru-RU" dirty="0"/>
              <a:t>негласного получения информации</a:t>
            </a:r>
            <a:r>
              <a:rPr lang="ru-RU" dirty="0" smtClean="0"/>
              <a:t>);</a:t>
            </a:r>
          </a:p>
          <a:p>
            <a:pPr indent="444500" algn="just"/>
            <a:r>
              <a:rPr lang="ru-RU" dirty="0" smtClean="0"/>
              <a:t>• </a:t>
            </a:r>
            <a:r>
              <a:rPr lang="ru-RU" dirty="0"/>
              <a:t>предотвращение несанкционированного уничтожения, искажения, копирования, блокирования информации</a:t>
            </a:r>
            <a:r>
              <a:rPr lang="ru-RU" dirty="0" smtClean="0"/>
              <a:t>;</a:t>
            </a:r>
          </a:p>
          <a:p>
            <a:pPr indent="444500" algn="just"/>
            <a:r>
              <a:rPr lang="ru-RU" dirty="0" smtClean="0"/>
              <a:t>• </a:t>
            </a:r>
            <a:r>
              <a:rPr lang="ru-RU" dirty="0"/>
              <a:t>сохранение возможности управления процессом обработки, хранения </a:t>
            </a:r>
            <a:r>
              <a:rPr lang="ru-RU" dirty="0" smtClean="0"/>
              <a:t>и использования </a:t>
            </a:r>
            <a:r>
              <a:rPr lang="ru-RU" dirty="0"/>
              <a:t>информации в условиях несанкционированных воздействий на защищаемую информацию</a:t>
            </a:r>
            <a:r>
              <a:rPr lang="ru-RU" dirty="0" smtClean="0"/>
              <a:t>.</a:t>
            </a:r>
          </a:p>
          <a:p>
            <a:pPr indent="444500" algn="just"/>
            <a:endParaRPr lang="ru-RU" dirty="0"/>
          </a:p>
          <a:p>
            <a:pPr indent="444500" algn="just"/>
            <a:r>
              <a:rPr lang="ru-RU" dirty="0"/>
              <a:t>Подсистема защиты информации должна обеспечивать комплексную защиту</a:t>
            </a:r>
            <a:br>
              <a:rPr lang="ru-RU" dirty="0"/>
            </a:br>
            <a:r>
              <a:rPr lang="ru-RU" dirty="0"/>
              <a:t>информации, передаваемой, накапливаемой и обрабатываемой в </a:t>
            </a:r>
            <a:r>
              <a:rPr lang="ru-RU" dirty="0" smtClean="0"/>
              <a:t>АИС</a:t>
            </a:r>
            <a:r>
              <a:rPr lang="ru-RU" dirty="0"/>
              <a:t>, в том числе</a:t>
            </a:r>
            <a:r>
              <a:rPr lang="ru-RU" dirty="0" smtClean="0"/>
              <a:t>:</a:t>
            </a:r>
          </a:p>
          <a:p>
            <a:pPr indent="444500" algn="just"/>
            <a:r>
              <a:rPr lang="ru-RU" dirty="0" smtClean="0"/>
              <a:t>• </a:t>
            </a:r>
            <a:r>
              <a:rPr lang="ru-RU" dirty="0"/>
              <a:t>конфиденциальность информации</a:t>
            </a:r>
            <a:r>
              <a:rPr lang="ru-RU" dirty="0" smtClean="0"/>
              <a:t>;</a:t>
            </a:r>
          </a:p>
          <a:p>
            <a:pPr indent="444500" algn="just"/>
            <a:r>
              <a:rPr lang="ru-RU" dirty="0" smtClean="0"/>
              <a:t>• </a:t>
            </a:r>
            <a:r>
              <a:rPr lang="ru-RU" dirty="0"/>
              <a:t>целостность информации</a:t>
            </a:r>
            <a:r>
              <a:rPr lang="ru-RU" dirty="0" smtClean="0"/>
              <a:t>;</a:t>
            </a:r>
          </a:p>
          <a:p>
            <a:pPr indent="444500" algn="just"/>
            <a:r>
              <a:rPr lang="ru-RU" dirty="0" smtClean="0"/>
              <a:t>• </a:t>
            </a:r>
            <a:r>
              <a:rPr lang="ru-RU" dirty="0"/>
              <a:t>достоверность информации</a:t>
            </a:r>
            <a:r>
              <a:rPr lang="ru-RU" dirty="0" smtClean="0"/>
              <a:t>;</a:t>
            </a:r>
          </a:p>
          <a:p>
            <a:pPr indent="444500" algn="just"/>
            <a:r>
              <a:rPr lang="ru-RU" dirty="0" smtClean="0"/>
              <a:t>• </a:t>
            </a:r>
            <a:r>
              <a:rPr lang="ru-RU" dirty="0"/>
              <a:t>доступность информации; </a:t>
            </a:r>
            <a:endParaRPr lang="ru-RU" dirty="0" smtClean="0"/>
          </a:p>
          <a:p>
            <a:pPr indent="444500" algn="just"/>
            <a:r>
              <a:rPr lang="ru-RU" dirty="0"/>
              <a:t>• обеспечение подконтрольности (регистрации действий и событий в отношении защищаемых ресурсов</a:t>
            </a:r>
            <a:r>
              <a:rPr lang="ru-RU" dirty="0" smtClean="0"/>
              <a:t>).</a:t>
            </a:r>
          </a:p>
          <a:p>
            <a:pPr indent="444500" algn="just"/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518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772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4. Функции </a:t>
            </a:r>
            <a:r>
              <a:rPr lang="ru-RU" altLang="ru-RU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и структура (архитектура) подсистем безопасности автоматизированных систем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24744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/>
            <a:r>
              <a:rPr lang="ru-RU" dirty="0"/>
              <a:t>Для достижения указанных целей подсистема защиты информации должна</a:t>
            </a:r>
            <a:br>
              <a:rPr lang="ru-RU" dirty="0"/>
            </a:br>
            <a:r>
              <a:rPr lang="ru-RU" dirty="0"/>
              <a:t>реализовывать следующие </a:t>
            </a:r>
            <a:r>
              <a:rPr lang="ru-RU" b="1" dirty="0">
                <a:solidFill>
                  <a:srgbClr val="FF0000"/>
                </a:solidFill>
              </a:rPr>
              <a:t>основные функции</a:t>
            </a:r>
            <a:r>
              <a:rPr lang="ru-RU" dirty="0" smtClean="0"/>
              <a:t>:</a:t>
            </a:r>
          </a:p>
          <a:p>
            <a:pPr indent="444500"/>
            <a:r>
              <a:rPr lang="ru-RU" dirty="0" smtClean="0"/>
              <a:t>• </a:t>
            </a:r>
            <a:r>
              <a:rPr lang="ru-RU" dirty="0"/>
              <a:t>предупреждение о появлении угроз безопасности информации</a:t>
            </a:r>
            <a:r>
              <a:rPr lang="ru-RU" dirty="0" smtClean="0"/>
              <a:t>;</a:t>
            </a:r>
          </a:p>
          <a:p>
            <a:pPr indent="444500"/>
            <a:r>
              <a:rPr lang="ru-RU" dirty="0" smtClean="0"/>
              <a:t>• </a:t>
            </a:r>
            <a:r>
              <a:rPr lang="ru-RU" dirty="0"/>
              <a:t>обнаружение, нейтрализацию и локализацию воздействия угроз безопасности информации</a:t>
            </a:r>
            <a:r>
              <a:rPr lang="ru-RU" dirty="0" smtClean="0"/>
              <a:t>;</a:t>
            </a:r>
          </a:p>
          <a:p>
            <a:pPr indent="444500"/>
            <a:r>
              <a:rPr lang="ru-RU" dirty="0" smtClean="0"/>
              <a:t>• </a:t>
            </a:r>
            <a:r>
              <a:rPr lang="ru-RU" dirty="0"/>
              <a:t>управление доступом к защищаемой информации</a:t>
            </a:r>
            <a:r>
              <a:rPr lang="ru-RU" dirty="0" smtClean="0"/>
              <a:t>;</a:t>
            </a:r>
          </a:p>
          <a:p>
            <a:pPr indent="444500"/>
            <a:r>
              <a:rPr lang="ru-RU" dirty="0" smtClean="0"/>
              <a:t>• </a:t>
            </a:r>
            <a:r>
              <a:rPr lang="ru-RU" dirty="0"/>
              <a:t>восстановление системы защиты информации и защищаемой информации</a:t>
            </a:r>
            <a:br>
              <a:rPr lang="ru-RU" dirty="0"/>
            </a:br>
            <a:r>
              <a:rPr lang="ru-RU" dirty="0"/>
              <a:t>после воздействия угроз</a:t>
            </a:r>
            <a:r>
              <a:rPr lang="ru-RU" dirty="0" smtClean="0"/>
              <a:t>;</a:t>
            </a:r>
          </a:p>
          <a:p>
            <a:pPr indent="444500"/>
            <a:r>
              <a:rPr lang="ru-RU" dirty="0" smtClean="0"/>
              <a:t>• </a:t>
            </a:r>
            <a:r>
              <a:rPr lang="ru-RU" dirty="0"/>
              <a:t>регистрацию событий и попыток несанкционированного доступа к </a:t>
            </a:r>
            <a:r>
              <a:rPr lang="ru-RU" dirty="0" smtClean="0"/>
              <a:t>защищаемой </a:t>
            </a:r>
            <a:r>
              <a:rPr lang="ru-RU" dirty="0"/>
              <a:t>информации и несанкционированного воздействия на нее</a:t>
            </a:r>
            <a:r>
              <a:rPr lang="ru-RU" dirty="0" smtClean="0"/>
              <a:t>;</a:t>
            </a:r>
          </a:p>
          <a:p>
            <a:pPr indent="444500"/>
            <a:r>
              <a:rPr lang="ru-RU" dirty="0" smtClean="0"/>
              <a:t>• </a:t>
            </a:r>
            <a:r>
              <a:rPr lang="ru-RU" dirty="0"/>
              <a:t>обеспечение контроля функционирования средств и системы защиты информации и немедленное реагирование на их выход из строя. </a:t>
            </a:r>
            <a:endParaRPr lang="ru-RU" dirty="0" smtClean="0"/>
          </a:p>
          <a:p>
            <a:pPr indent="444500"/>
            <a:endParaRPr lang="ru-RU" dirty="0"/>
          </a:p>
          <a:p>
            <a:pPr indent="444500" algn="just"/>
            <a:r>
              <a:rPr lang="ru-RU" dirty="0"/>
              <a:t>Подсистема защиты информации должна включать в себя </a:t>
            </a:r>
            <a:r>
              <a:rPr lang="ru-RU" dirty="0" smtClean="0"/>
              <a:t>комплекс взаимосвязанных </a:t>
            </a:r>
            <a:r>
              <a:rPr lang="ru-RU" dirty="0"/>
              <a:t>организационных мер, технологий, сертифицированных </a:t>
            </a:r>
            <a:r>
              <a:rPr lang="ru-RU" dirty="0" smtClean="0"/>
              <a:t>программно-технических </a:t>
            </a:r>
            <a:r>
              <a:rPr lang="ru-RU" dirty="0"/>
              <a:t>средств защиты информации и документированных процедур </a:t>
            </a:r>
            <a:r>
              <a:rPr lang="ru-RU" dirty="0" smtClean="0"/>
              <a:t>по обеспечению </a:t>
            </a:r>
            <a:r>
              <a:rPr lang="ru-RU" dirty="0"/>
              <a:t>в МИС необходимого уровня защиты информации в соответствии </a:t>
            </a:r>
            <a:r>
              <a:rPr lang="ru-RU" dirty="0" smtClean="0"/>
              <a:t>с утвержденной </a:t>
            </a:r>
            <a:r>
              <a:rPr lang="ru-RU" dirty="0"/>
              <a:t>политикой безопасности</a:t>
            </a:r>
            <a:r>
              <a:rPr lang="ru-RU" dirty="0" smtClean="0"/>
              <a:t>.</a:t>
            </a:r>
          </a:p>
          <a:p>
            <a:pPr indent="444500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140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990" y="17947"/>
            <a:ext cx="8999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Типовое техническое решение по созданию системы защиты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от </a:t>
            </a:r>
            <a:r>
              <a:rPr lang="ru-RU" b="1" dirty="0">
                <a:solidFill>
                  <a:srgbClr val="C00000"/>
                </a:solidFill>
              </a:rPr>
              <a:t>несанкционированного доступа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890588"/>
            <a:ext cx="842962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68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712968" cy="447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-25734" y="116632"/>
            <a:ext cx="9169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Типовое </a:t>
            </a:r>
            <a:r>
              <a:rPr lang="ru-RU" b="1" dirty="0">
                <a:solidFill>
                  <a:srgbClr val="C00000"/>
                </a:solidFill>
              </a:rPr>
              <a:t>решение по созданию системы защиты от вредоносного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65130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89815"/>
            <a:ext cx="5760640" cy="600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6774" y="44624"/>
            <a:ext cx="9097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Типовое решение по созданию системы межсетевого экранирования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и </a:t>
            </a:r>
            <a:r>
              <a:rPr lang="ru-RU" b="1" dirty="0">
                <a:solidFill>
                  <a:srgbClr val="C00000"/>
                </a:solidFill>
              </a:rPr>
              <a:t>защиты каналов связи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13" y="3229049"/>
            <a:ext cx="2552701" cy="112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13" y="4437112"/>
            <a:ext cx="2619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345113" y="2708920"/>
            <a:ext cx="2552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Обозначения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280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18" y="142996"/>
            <a:ext cx="9139182" cy="55006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 dirty="0" smtClean="0">
                <a:solidFill>
                  <a:srgbClr val="C00000"/>
                </a:solidFill>
                <a:latin typeface="+mn-lt"/>
              </a:rPr>
              <a:t>Задание на самостоятельную работу:</a:t>
            </a:r>
            <a:endParaRPr lang="ru-RU" altLang="ru-RU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3508" y="1346785"/>
            <a:ext cx="8820980" cy="34778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eaLnBrk="1" hangingPunct="1">
              <a:spcBef>
                <a:spcPct val="0"/>
              </a:spcBef>
              <a:buNone/>
              <a:defRPr/>
            </a:pPr>
            <a:r>
              <a:rPr lang="ru-RU" altLang="ru-RU" sz="2000" dirty="0" smtClean="0"/>
              <a:t>1. Изучить </a:t>
            </a:r>
            <a:r>
              <a:rPr lang="ru-RU" altLang="ru-RU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ГОСТ Р </a:t>
            </a:r>
            <a:r>
              <a:rPr lang="ru-RU" altLang="ru-RU" sz="2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59853-2021</a:t>
            </a:r>
            <a:r>
              <a:rPr lang="ru-RU" altLang="ru-RU" sz="2000" dirty="0" smtClean="0"/>
              <a:t>.  </a:t>
            </a:r>
            <a:r>
              <a:rPr lang="ru-RU" altLang="ru-RU" sz="2000" b="0" dirty="0"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Термины и определения</a:t>
            </a:r>
            <a:endParaRPr lang="ru-RU" altLang="ru-RU" sz="2000" dirty="0" smtClean="0"/>
          </a:p>
          <a:p>
            <a:pPr marL="0" indent="450850" eaLnBrk="1" hangingPunct="1">
              <a:spcBef>
                <a:spcPct val="0"/>
              </a:spcBef>
              <a:buNone/>
              <a:defRPr/>
            </a:pPr>
            <a:endParaRPr lang="ru-RU" altLang="ru-RU" sz="2000" dirty="0" smtClean="0"/>
          </a:p>
          <a:p>
            <a:pPr marL="0" indent="450850" eaLnBrk="1" hangingPunct="1">
              <a:spcBef>
                <a:spcPct val="0"/>
              </a:spcBef>
              <a:buNone/>
              <a:defRPr/>
            </a:pPr>
            <a:r>
              <a:rPr lang="ru-RU" altLang="ru-RU" sz="2000" dirty="0" smtClean="0"/>
              <a:t>2. Изучить </a:t>
            </a:r>
            <a:r>
              <a:rPr lang="ru-RU" altLang="ru-RU" sz="2000" dirty="0" smtClean="0">
                <a:solidFill>
                  <a:srgbClr val="C00000"/>
                </a:solidFill>
              </a:rPr>
              <a:t>ГОСТ Р 59793-2021</a:t>
            </a:r>
            <a:r>
              <a:rPr lang="ru-RU" altLang="ru-RU" sz="2000" dirty="0" smtClean="0"/>
              <a:t>. </a:t>
            </a:r>
            <a:r>
              <a:rPr lang="ru-RU" sz="2000" b="0" dirty="0"/>
              <a:t>Информационная технология. Комплекс стандартов </a:t>
            </a:r>
            <a:r>
              <a:rPr lang="ru-RU" sz="2000" b="0" dirty="0" smtClean="0"/>
              <a:t>на автоматизированные </a:t>
            </a:r>
            <a:r>
              <a:rPr lang="ru-RU" sz="2000" b="0" dirty="0"/>
              <a:t>системы. Автоматизированные системы. </a:t>
            </a:r>
            <a:r>
              <a:rPr lang="ru-RU" sz="2000" b="0" dirty="0" smtClean="0"/>
              <a:t>Стадии создания.</a:t>
            </a:r>
            <a:r>
              <a:rPr lang="ru-RU" sz="2000" dirty="0" smtClean="0"/>
              <a:t>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altLang="ru-RU" sz="2000" dirty="0" smtClean="0"/>
              <a:t> </a:t>
            </a:r>
          </a:p>
          <a:p>
            <a:pPr marL="0" indent="457200" eaLnBrk="1" hangingPunct="1">
              <a:spcBef>
                <a:spcPct val="0"/>
              </a:spcBef>
              <a:buNone/>
              <a:defRPr/>
            </a:pPr>
            <a:r>
              <a:rPr lang="ru-RU" altLang="ru-RU" sz="2000" dirty="0" smtClean="0"/>
              <a:t>3. Изучить </a:t>
            </a:r>
            <a:r>
              <a:rPr lang="ru-RU" altLang="ru-RU" sz="2000" dirty="0" smtClean="0">
                <a:solidFill>
                  <a:srgbClr val="C00000"/>
                </a:solidFill>
              </a:rPr>
              <a:t>ГОСТ Р 51583-2014</a:t>
            </a:r>
            <a:r>
              <a:rPr lang="ru-RU" altLang="ru-RU" sz="2000" dirty="0" smtClean="0"/>
              <a:t>. </a:t>
            </a:r>
            <a:r>
              <a:rPr lang="ru-RU" sz="2000" b="0" dirty="0">
                <a:solidFill>
                  <a:srgbClr val="FFFFFF"/>
                </a:solidFill>
              </a:rPr>
              <a:t>Защита </a:t>
            </a:r>
            <a:r>
              <a:rPr lang="ru-RU" sz="2000" b="0" dirty="0" smtClean="0">
                <a:solidFill>
                  <a:srgbClr val="FFFFFF"/>
                </a:solidFill>
              </a:rPr>
              <a:t>информации. Порядок создания автоматизированных систем в защищенном исполнении. Общие положения.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>
                <a:solidFill>
                  <a:srgbClr val="FFFFFF"/>
                </a:solidFill>
              </a:rPr>
              <a:t/>
            </a:r>
            <a:br>
              <a:rPr lang="ru-RU" sz="2000" dirty="0">
                <a:solidFill>
                  <a:srgbClr val="FFFFFF"/>
                </a:solidFill>
              </a:rPr>
            </a:br>
            <a:endParaRPr lang="ru-RU" altLang="ru-R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6712"/>
            <a:ext cx="9144000" cy="1296144"/>
          </a:xfrm>
        </p:spPr>
        <p:txBody>
          <a:bodyPr/>
          <a:lstStyle/>
          <a:p>
            <a:pPr eaLnBrk="1" hangingPunct="1"/>
            <a:r>
              <a:rPr lang="ru-RU" altLang="ru-RU" sz="3200" b="1" dirty="0" smtClean="0">
                <a:latin typeface="+mn-lt"/>
                <a:cs typeface="Times New Roman" panose="02020603050405020304" pitchFamily="18" charset="0"/>
              </a:rPr>
              <a:t>Учебные вопросы</a:t>
            </a:r>
            <a:endParaRPr lang="en-US" altLang="ru-RU" sz="32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-13202" y="1988840"/>
            <a:ext cx="915720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7655"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marL="722313" indent="-457200" algn="just">
              <a:lnSpc>
                <a:spcPct val="90000"/>
              </a:lnSpc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Нормативная и правовая база в области разработки автоматизированных систем в защищенном исполнении (АСЗИ)</a:t>
            </a:r>
          </a:p>
          <a:p>
            <a:pPr marL="722313" indent="-457200" algn="just">
              <a:lnSpc>
                <a:spcPct val="90000"/>
              </a:lnSpc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Понятие, виды и структура АСЗИ</a:t>
            </a:r>
          </a:p>
          <a:p>
            <a:pPr marL="722313" indent="-457200" algn="just">
              <a:lnSpc>
                <a:spcPct val="90000"/>
              </a:lnSpc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Объекты защиты и угрозы безопасности в автоматизированных системах</a:t>
            </a:r>
          </a:p>
          <a:p>
            <a:pPr marL="722313" indent="-457200" algn="just">
              <a:lnSpc>
                <a:spcPct val="90000"/>
              </a:lnSpc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Функции и структура (архитектура) подсистем безопасности автоматизированных систем</a:t>
            </a:r>
            <a:r>
              <a:rPr lang="ru-RU" sz="20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000" dirty="0"/>
              <a:t>системах персональных данных (утв. </a:t>
            </a:r>
            <a:endParaRPr lang="ru-RU" altLang="ru-RU" sz="20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28703"/>
            <a:ext cx="9036496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7655"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ru-RU" altLang="ru-RU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1. Нормативная и правовая база в области разработки АСЗИ</a:t>
            </a:r>
          </a:p>
          <a:p>
            <a:pPr algn="ctr">
              <a:lnSpc>
                <a:spcPct val="90000"/>
              </a:lnSpc>
            </a:pPr>
            <a:endParaRPr lang="ru-RU" altLang="ru-RU" sz="20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endParaRPr lang="ru-RU" altLang="ru-RU" sz="20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287338" indent="-22225" algn="ctr">
              <a:lnSpc>
                <a:spcPct val="90000"/>
              </a:lnSpc>
            </a:pPr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Федеральные законы</a:t>
            </a:r>
            <a:endParaRPr lang="ru-RU" altLang="ru-RU" sz="20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endParaRPr lang="en-US" altLang="ru-RU" sz="20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altLang="ru-RU" sz="2000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Федеральный закон от 27.07.2006 года № 149-ФЗ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«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О</a:t>
            </a:r>
            <a:r>
              <a:rPr lang="ru-RU" sz="2000" b="0" dirty="0" smtClean="0">
                <a:solidFill>
                  <a:schemeClr val="tx1"/>
                </a:solidFill>
                <a:latin typeface="+mn-lt"/>
              </a:rPr>
              <a:t>б информации, информационных технологиях и о защите информации»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altLang="ru-RU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Федеральный закон от 27.07.2006 года № </a:t>
            </a:r>
            <a:r>
              <a:rPr lang="ru-RU" altLang="ru-RU" sz="2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152-ФЗ </a:t>
            </a:r>
            <a:r>
              <a:rPr lang="ru-RU" altLang="ru-RU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«</a:t>
            </a:r>
            <a:r>
              <a:rPr lang="ru-RU" sz="2000" b="0" dirty="0" smtClean="0">
                <a:solidFill>
                  <a:schemeClr val="tx1"/>
                </a:solidFill>
              </a:rPr>
              <a:t>О защите персональных данных»</a:t>
            </a:r>
            <a:r>
              <a:rPr lang="ru-RU" altLang="ru-RU" sz="20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alt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► </a:t>
            </a:r>
            <a:r>
              <a:rPr lang="ru-RU" altLang="ru-RU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Федеральный закон от </a:t>
            </a:r>
            <a:r>
              <a:rPr lang="ru-RU" altLang="ru-RU" sz="2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29.07.2004 </a:t>
            </a:r>
            <a:r>
              <a:rPr lang="ru-RU" altLang="ru-RU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года № </a:t>
            </a:r>
            <a:r>
              <a:rPr lang="ru-RU" altLang="ru-RU" sz="2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98-ФЗ </a:t>
            </a:r>
            <a:r>
              <a:rPr lang="ru-RU" sz="2000" b="0" dirty="0" smtClean="0">
                <a:solidFill>
                  <a:schemeClr val="tx1"/>
                </a:solidFill>
              </a:rPr>
              <a:t>«О коммерческой тайне»</a:t>
            </a:r>
            <a:r>
              <a:rPr lang="ru-RU" sz="20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altLang="ru-RU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7338" indent="-22225" algn="ctr"/>
            <a:r>
              <a:rPr lang="ru-RU" altLang="ru-RU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Постановления правительства</a:t>
            </a:r>
            <a:endParaRPr lang="ru-RU" altLang="ru-RU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/>
            <a:endParaRPr lang="ru-RU" altLang="ru-RU" sz="20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sz="2000" b="0" dirty="0" smtClean="0">
                <a:solidFill>
                  <a:schemeClr val="tx1"/>
                </a:solidFill>
                <a:latin typeface="+mn-lt"/>
              </a:rPr>
              <a:t>Требования </a:t>
            </a:r>
            <a:r>
              <a:rPr lang="ru-RU" sz="2000" b="0" dirty="0">
                <a:solidFill>
                  <a:schemeClr val="tx1"/>
                </a:solidFill>
                <a:latin typeface="+mn-lt"/>
              </a:rPr>
              <a:t>к защите персональных данных при их обработке в </a:t>
            </a:r>
            <a:r>
              <a:rPr lang="ru-RU" sz="2000" b="0" dirty="0" smtClean="0">
                <a:solidFill>
                  <a:schemeClr val="tx1"/>
                </a:solidFill>
                <a:latin typeface="+mn-lt"/>
              </a:rPr>
              <a:t>информационных системах персональных данных (утв. 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постановлением Правительства РФ от 1 ноября 2012 года № 1119</a:t>
            </a:r>
            <a:r>
              <a:rPr lang="ru-RU" sz="2000" b="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algn="just">
              <a:lnSpc>
                <a:spcPct val="90000"/>
              </a:lnSpc>
            </a:pPr>
            <a:r>
              <a:rPr lang="ru-RU" sz="20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000" dirty="0"/>
              <a:t>системах персональных данных (утв. </a:t>
            </a:r>
            <a:endParaRPr lang="ru-RU" altLang="ru-RU" sz="20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0" y="28703"/>
            <a:ext cx="9144000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7655"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ctr"/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ГОСТы</a:t>
            </a:r>
            <a:endParaRPr lang="ru-RU" altLang="ru-RU" sz="20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endParaRPr lang="en-US" altLang="ru-RU" sz="20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altLang="ru-RU" sz="2000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ГОСТ Р 59853-2021. 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Термины и определения. - М.: Российский институт стандартизации, 2021. </a:t>
            </a: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(Дата введения 01.01.2022 г.)</a:t>
            </a:r>
          </a:p>
          <a:p>
            <a:pPr algn="just">
              <a:lnSpc>
                <a:spcPct val="90000"/>
              </a:lnSpc>
            </a:pPr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altLang="ru-RU" sz="2000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ГОСТ Р 51583-2014.</a:t>
            </a:r>
            <a:r>
              <a:rPr lang="ru-RU" altLang="ru-RU" sz="2000" dirty="0" smtClean="0">
                <a:solidFill>
                  <a:srgbClr val="FFC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Защита информации. Порядок создания автоматизированных систем в защищенном исполнении. Общие сведения. М., 2014.</a:t>
            </a:r>
            <a:endParaRPr lang="ru-RU" altLang="ru-RU" sz="20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altLang="ru-RU" sz="2000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ГОСТ 34.201-2020. </a:t>
            </a: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Виды,  комплектность и обозначение документов при создании автоматизированных систем. - М.:</a:t>
            </a: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Российский институт стандартизации, 2021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 (Дата введения 01.01.2022 г.)</a:t>
            </a:r>
            <a:endParaRPr lang="ru-RU" altLang="ru-RU" sz="20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altLang="ru-RU" sz="2000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ГОСТ 59793-2021. </a:t>
            </a: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Стадии создания. М.: </a:t>
            </a: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Российский институт 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стандартизации, 2021. (</a:t>
            </a: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Дата введения 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30.04.2022 </a:t>
            </a: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г.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90000"/>
              </a:lnSpc>
            </a:pP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altLang="ru-RU" sz="2000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ГОСТ 34.602-2020. </a:t>
            </a: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Техническое задание на создание автоматизированной системы. </a:t>
            </a: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- М.: Российский институт стандартизации, 2021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  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(Дата </a:t>
            </a:r>
            <a:r>
              <a:rPr lang="ru-RU" altLang="ru-RU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введения 01.01.2022 г</a:t>
            </a:r>
            <a:r>
              <a:rPr lang="ru-RU" altLang="ru-RU" sz="2000" b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.)</a:t>
            </a:r>
          </a:p>
          <a:p>
            <a:pPr algn="just">
              <a:lnSpc>
                <a:spcPct val="90000"/>
              </a:lnSpc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altLang="ru-RU" sz="2000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РД </a:t>
            </a:r>
            <a:r>
              <a:rPr lang="en-US" altLang="ru-RU" sz="2000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IDEF0 – 2000</a:t>
            </a:r>
            <a:r>
              <a:rPr lang="ru-RU" altLang="ru-RU" sz="2000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ru-RU" sz="2000" b="0" dirty="0" smtClean="0">
                <a:solidFill>
                  <a:schemeClr val="tx1"/>
                </a:solidFill>
                <a:latin typeface="+mn-lt"/>
              </a:rPr>
              <a:t>Методология функционального моделирования 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IDEF0</a:t>
            </a:r>
            <a:endParaRPr lang="ru-RU" sz="2000" b="0" dirty="0" smtClean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90000"/>
              </a:lnSpc>
            </a:pPr>
            <a:endParaRPr lang="ru-RU" altLang="ru-RU" sz="20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9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0" y="28703"/>
            <a:ext cx="9036496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7655"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endParaRPr lang="ru-RU" altLang="ru-RU" sz="20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Приказы ФСТЭК и ФСБ</a:t>
            </a:r>
            <a:endParaRPr lang="ru-RU" altLang="ru-RU" sz="20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endParaRPr lang="en-US" altLang="ru-RU" sz="20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180975" indent="531813" algn="just">
              <a:defRPr/>
            </a:pPr>
            <a:r>
              <a:rPr lang="ru-RU" altLang="ru-RU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Приказ 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ФСТЭК России от 11.02.2013 г. № 17 </a:t>
            </a:r>
            <a:r>
              <a:rPr lang="ru-RU" sz="2000" b="0" dirty="0">
                <a:solidFill>
                  <a:schemeClr val="tx1"/>
                </a:solidFill>
                <a:latin typeface="+mn-lt"/>
              </a:rPr>
              <a:t>«Об утверждении Требований о защите информации, не составляющей государственную тайну, содержащейся в государственных информационных системах». </a:t>
            </a:r>
          </a:p>
          <a:p>
            <a:pPr marL="180975" indent="531813" algn="just">
              <a:defRPr/>
            </a:pPr>
            <a:r>
              <a:rPr lang="ru-RU" alt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►</a:t>
            </a:r>
            <a:r>
              <a:rPr lang="ru-RU" sz="20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Приказ 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ФСТЭК России от 18.02.2013 № 21 </a:t>
            </a:r>
            <a:r>
              <a:rPr lang="ru-RU" sz="2000" b="0" dirty="0">
                <a:solidFill>
                  <a:schemeClr val="tx1"/>
                </a:solidFill>
                <a:latin typeface="+mn-lt"/>
              </a:rPr>
              <a:t>«Об утверждении Состава и содержания организационных и технических мер по ОБ </a:t>
            </a:r>
            <a:r>
              <a:rPr lang="ru-RU" sz="2000" b="0" dirty="0" err="1">
                <a:solidFill>
                  <a:schemeClr val="tx1"/>
                </a:solidFill>
                <a:latin typeface="+mn-lt"/>
              </a:rPr>
              <a:t>ПДн</a:t>
            </a:r>
            <a:r>
              <a:rPr lang="ru-RU" sz="2000" b="0" dirty="0">
                <a:solidFill>
                  <a:schemeClr val="tx1"/>
                </a:solidFill>
                <a:latin typeface="+mn-lt"/>
              </a:rPr>
              <a:t> при их обработке в </a:t>
            </a:r>
            <a:r>
              <a:rPr lang="ru-RU" sz="2000" b="0" dirty="0" err="1">
                <a:solidFill>
                  <a:schemeClr val="tx1"/>
                </a:solidFill>
                <a:latin typeface="+mn-lt"/>
              </a:rPr>
              <a:t>ИСПДн</a:t>
            </a:r>
            <a:r>
              <a:rPr lang="ru-RU" sz="2000" b="0" dirty="0">
                <a:solidFill>
                  <a:schemeClr val="tx1"/>
                </a:solidFill>
                <a:latin typeface="+mn-lt"/>
              </a:rPr>
              <a:t>».</a:t>
            </a:r>
          </a:p>
          <a:p>
            <a:pPr marL="180975" indent="531813" algn="just">
              <a:defRPr/>
            </a:pPr>
            <a:r>
              <a:rPr lang="ru-RU" alt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►</a:t>
            </a:r>
            <a:r>
              <a:rPr lang="ru-RU" sz="20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Приказ ФСБ России от 09.02.2005 № 66 </a:t>
            </a:r>
            <a:r>
              <a:rPr lang="ru-RU" sz="2000" b="0" dirty="0">
                <a:solidFill>
                  <a:schemeClr val="tx1"/>
                </a:solidFill>
                <a:latin typeface="+mn-lt"/>
              </a:rPr>
              <a:t>«Об утверждении Положения о разработке, производстве, реализации и эксплуатации шифровальных (криптографических) средств защиты информации. (Положение ПКЗ 200)». </a:t>
            </a:r>
          </a:p>
          <a:p>
            <a:pPr marL="180975" indent="531813" algn="just">
              <a:defRPr/>
            </a:pPr>
            <a:r>
              <a:rPr lang="ru-RU" alt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►</a:t>
            </a:r>
            <a:r>
              <a:rPr lang="ru-RU" sz="20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Приказ ФСБ России от 10.07.2014 г. N 378 </a:t>
            </a:r>
            <a:r>
              <a:rPr lang="ru-RU" sz="2000" b="0" dirty="0">
                <a:solidFill>
                  <a:schemeClr val="tx1"/>
                </a:solidFill>
                <a:latin typeface="+mn-lt"/>
              </a:rPr>
              <a:t>«Об утверждении Состава и содержания организационных и технических мер по обеспечению безопасности </a:t>
            </a:r>
            <a:r>
              <a:rPr lang="ru-RU" sz="2000" b="0" dirty="0" err="1">
                <a:solidFill>
                  <a:schemeClr val="tx1"/>
                </a:solidFill>
                <a:latin typeface="+mn-lt"/>
              </a:rPr>
              <a:t>ПДн</a:t>
            </a:r>
            <a:r>
              <a:rPr lang="ru-RU" sz="2000" b="0" dirty="0">
                <a:solidFill>
                  <a:schemeClr val="tx1"/>
                </a:solidFill>
                <a:latin typeface="+mn-lt"/>
              </a:rPr>
              <a:t> при их обработке в информационных системах </a:t>
            </a:r>
            <a:r>
              <a:rPr lang="ru-RU" sz="2000" b="0" dirty="0" err="1">
                <a:solidFill>
                  <a:schemeClr val="tx1"/>
                </a:solidFill>
                <a:latin typeface="+mn-lt"/>
              </a:rPr>
              <a:t>ПДн</a:t>
            </a:r>
            <a:r>
              <a:rPr lang="ru-RU" sz="2000" b="0" dirty="0">
                <a:solidFill>
                  <a:schemeClr val="tx1"/>
                </a:solidFill>
                <a:latin typeface="+mn-lt"/>
              </a:rPr>
              <a:t> (</a:t>
            </a:r>
            <a:r>
              <a:rPr lang="ru-RU" sz="2000" b="0" dirty="0" err="1">
                <a:solidFill>
                  <a:schemeClr val="tx1"/>
                </a:solidFill>
                <a:latin typeface="+mn-lt"/>
              </a:rPr>
              <a:t>ИСПДн</a:t>
            </a:r>
            <a:r>
              <a:rPr lang="ru-RU" sz="2000" b="0" dirty="0">
                <a:solidFill>
                  <a:schemeClr val="tx1"/>
                </a:solidFill>
                <a:latin typeface="+mn-lt"/>
              </a:rPr>
              <a:t>) с использованием средств криптографической защиты информации, необходимых для выполнения установленных Правительством РФ требований к защите </a:t>
            </a:r>
            <a:r>
              <a:rPr lang="ru-RU" sz="2000" b="0" dirty="0" err="1">
                <a:solidFill>
                  <a:schemeClr val="tx1"/>
                </a:solidFill>
                <a:latin typeface="+mn-lt"/>
              </a:rPr>
              <a:t>ПДн</a:t>
            </a:r>
            <a:r>
              <a:rPr lang="ru-RU" sz="2000" b="0" dirty="0">
                <a:solidFill>
                  <a:schemeClr val="tx1"/>
                </a:solidFill>
                <a:latin typeface="+mn-lt"/>
              </a:rPr>
              <a:t> для каждого из уровней защищенности</a:t>
            </a:r>
            <a:r>
              <a:rPr lang="ru-RU" sz="2000" b="0" dirty="0" smtClean="0">
                <a:solidFill>
                  <a:schemeClr val="tx1"/>
                </a:solidFill>
                <a:latin typeface="+mn-lt"/>
              </a:rPr>
              <a:t>».</a:t>
            </a:r>
          </a:p>
          <a:p>
            <a:pPr marL="180975" indent="531813" algn="just">
              <a:defRPr/>
            </a:pPr>
            <a:r>
              <a:rPr lang="ru-RU" alt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►</a:t>
            </a:r>
            <a:r>
              <a:rPr lang="ru-RU" sz="2000" b="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rgbClr val="C00000"/>
                </a:solidFill>
              </a:rPr>
              <a:t>Методический </a:t>
            </a:r>
            <a:r>
              <a:rPr lang="ru-RU" sz="2000" dirty="0">
                <a:solidFill>
                  <a:srgbClr val="C00000"/>
                </a:solidFill>
              </a:rPr>
              <a:t>документ ФСТЭК от 05.02.2021 года </a:t>
            </a:r>
            <a:r>
              <a:rPr lang="ru-RU" sz="2000" b="0" dirty="0">
                <a:solidFill>
                  <a:schemeClr val="tx1"/>
                </a:solidFill>
              </a:rPr>
              <a:t>«Методика оценки угроз безопасности информации». </a:t>
            </a:r>
          </a:p>
          <a:p>
            <a:pPr marL="180975" indent="531813" algn="just">
              <a:defRPr/>
            </a:pPr>
            <a:endParaRPr lang="ru-RU" sz="2000" b="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90000"/>
              </a:lnSpc>
            </a:pPr>
            <a:endParaRPr lang="ru-RU" altLang="ru-RU" sz="20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8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864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algn="ctr">
              <a:lnSpc>
                <a:spcPct val="90000"/>
              </a:lnSpc>
            </a:pPr>
            <a:r>
              <a:rPr lang="ru-RU" altLang="ru-RU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2. Понятие</a:t>
            </a:r>
            <a:r>
              <a:rPr lang="ru-RU" altLang="ru-RU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, виды и структура </a:t>
            </a:r>
            <a:r>
              <a:rPr lang="ru-RU" altLang="ru-RU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АСЗИ</a:t>
            </a:r>
          </a:p>
          <a:p>
            <a:pPr marL="265113" algn="ctr">
              <a:lnSpc>
                <a:spcPct val="90000"/>
              </a:lnSpc>
            </a:pPr>
            <a:r>
              <a:rPr lang="ru-RU" altLang="ru-RU" b="1" dirty="0" smtClean="0">
                <a:cs typeface="Times New Roman" panose="02020603050405020304" pitchFamily="18" charset="0"/>
              </a:rPr>
              <a:t>(</a:t>
            </a:r>
            <a:r>
              <a:rPr lang="ru-RU" altLang="ru-RU" dirty="0">
                <a:cs typeface="Times New Roman" panose="02020603050405020304" pitchFamily="18" charset="0"/>
              </a:rPr>
              <a:t>ГОСТ Р 59853-2021. </a:t>
            </a:r>
            <a:r>
              <a:rPr lang="ru-RU" altLang="ru-RU" dirty="0" smtClean="0">
                <a:cs typeface="Times New Roman" panose="02020603050405020304" pitchFamily="18" charset="0"/>
              </a:rPr>
              <a:t>Комплекс </a:t>
            </a:r>
            <a:r>
              <a:rPr lang="ru-RU" altLang="ru-RU" dirty="0">
                <a:cs typeface="Times New Roman" panose="02020603050405020304" pitchFamily="18" charset="0"/>
              </a:rPr>
              <a:t>стандартов на автоматизированные системы. Автоматизированные системы. Термины и определения</a:t>
            </a:r>
            <a:r>
              <a:rPr lang="ru-RU" altLang="ru-RU" b="1" dirty="0" smtClean="0">
                <a:cs typeface="Times New Roman" panose="02020603050405020304" pitchFamily="18" charset="0"/>
              </a:rPr>
              <a:t>)</a:t>
            </a:r>
            <a:endParaRPr lang="ru-RU" altLang="ru-RU" b="1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340768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/>
            <a:r>
              <a:rPr lang="ru-RU" b="1" i="1" dirty="0">
                <a:solidFill>
                  <a:srgbClr val="C00000"/>
                </a:solidFill>
              </a:rPr>
              <a:t>Система</a:t>
            </a:r>
            <a:r>
              <a:rPr lang="ru-RU" i="1" dirty="0">
                <a:solidFill>
                  <a:srgbClr val="C00000"/>
                </a:solidFill>
              </a:rPr>
              <a:t> </a:t>
            </a:r>
            <a:r>
              <a:rPr lang="ru-RU" dirty="0"/>
              <a:t>– совокупность взаимодействующих компонентов и связей между ними</a:t>
            </a:r>
            <a:r>
              <a:rPr lang="ru-RU" dirty="0" smtClean="0"/>
              <a:t>.</a:t>
            </a:r>
          </a:p>
          <a:p>
            <a:pPr indent="452438"/>
            <a:r>
              <a:rPr lang="ru-RU" b="1" i="1" dirty="0" smtClean="0">
                <a:solidFill>
                  <a:srgbClr val="C00000"/>
                </a:solidFill>
              </a:rPr>
              <a:t>Системный </a:t>
            </a:r>
            <a:r>
              <a:rPr lang="ru-RU" b="1" i="1" dirty="0">
                <a:solidFill>
                  <a:srgbClr val="C00000"/>
                </a:solidFill>
              </a:rPr>
              <a:t>подход</a:t>
            </a:r>
            <a:r>
              <a:rPr lang="ru-RU" dirty="0"/>
              <a:t> – </a:t>
            </a:r>
            <a:r>
              <a:rPr lang="ru-RU" u="sng" dirty="0">
                <a:hlinkClick r:id="rId2"/>
              </a:rPr>
              <a:t>методология исследования объектов любой</a:t>
            </a:r>
            <a:r>
              <a:rPr lang="ru-RU" dirty="0"/>
              <a:t> природы как систем, которая ориентирована на раскрытие целостности объекта, и обеспечивающих его механизмов, выявление многообразных типов связей объекта и на сведение этих связей в единую картину</a:t>
            </a:r>
            <a:r>
              <a:rPr lang="ru-RU" dirty="0" smtClean="0"/>
              <a:t>.</a:t>
            </a:r>
          </a:p>
          <a:p>
            <a:pPr indent="452438"/>
            <a:r>
              <a:rPr lang="ru-RU" b="1" dirty="0" smtClean="0">
                <a:solidFill>
                  <a:srgbClr val="C00000"/>
                </a:solidFill>
              </a:rPr>
              <a:t>Автоматизированный процесс</a:t>
            </a:r>
            <a:r>
              <a:rPr lang="ru-RU" dirty="0" smtClean="0"/>
              <a:t>: Процесс, осуществляемый при совместном участии человека и средств автоматизации.</a:t>
            </a:r>
          </a:p>
          <a:p>
            <a:pPr indent="452438"/>
            <a:r>
              <a:rPr lang="ru-RU" b="1" dirty="0" smtClean="0">
                <a:solidFill>
                  <a:srgbClr val="C00000"/>
                </a:solidFill>
              </a:rPr>
              <a:t>Автоматизированная система (АС): </a:t>
            </a:r>
            <a:r>
              <a:rPr lang="ru-RU" dirty="0" smtClean="0"/>
              <a:t>Система, состоящая из комплекса средств автоматизации, реализующего информационную технологию выполнения установленных функций и персонала, обеспечивающего его функционирование.</a:t>
            </a:r>
          </a:p>
          <a:p>
            <a:pPr indent="452438"/>
            <a:r>
              <a:rPr lang="ru-RU" b="1" i="1" dirty="0" smtClean="0">
                <a:solidFill>
                  <a:srgbClr val="C00000"/>
                </a:solidFill>
              </a:rPr>
              <a:t>Информационные </a:t>
            </a:r>
            <a:r>
              <a:rPr lang="ru-RU" b="1" i="1" dirty="0">
                <a:solidFill>
                  <a:srgbClr val="C00000"/>
                </a:solidFill>
              </a:rPr>
              <a:t>технологии </a:t>
            </a:r>
            <a:r>
              <a:rPr lang="ru-RU" dirty="0"/>
              <a:t>– «процессы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методы </a:t>
            </a:r>
            <a:r>
              <a:rPr lang="ru-RU" dirty="0"/>
              <a:t>поиска, сбора, хранения, </a:t>
            </a:r>
            <a:r>
              <a:rPr lang="ru-RU" dirty="0" smtClean="0"/>
              <a:t>обработки,</a:t>
            </a:r>
            <a:r>
              <a:rPr lang="en-US" dirty="0" smtClean="0"/>
              <a:t> </a:t>
            </a:r>
            <a:r>
              <a:rPr lang="ru-RU" dirty="0" smtClean="0"/>
              <a:t>предоставления</a:t>
            </a:r>
            <a:r>
              <a:rPr lang="ru-RU" dirty="0"/>
              <a:t>, распространения информации и </a:t>
            </a:r>
            <a:r>
              <a:rPr lang="ru-RU" dirty="0" smtClean="0"/>
              <a:t>способы</a:t>
            </a:r>
            <a:r>
              <a:rPr lang="en-US" dirty="0" smtClean="0"/>
              <a:t> </a:t>
            </a:r>
            <a:r>
              <a:rPr lang="ru-RU" dirty="0" smtClean="0"/>
              <a:t>осуществления </a:t>
            </a:r>
            <a:r>
              <a:rPr lang="ru-RU" dirty="0"/>
              <a:t>таких процессов и методов» 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58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06169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b="1" i="1" dirty="0" smtClean="0">
                <a:solidFill>
                  <a:srgbClr val="C00000"/>
                </a:solidFill>
              </a:rPr>
              <a:t>Проект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– </a:t>
            </a:r>
            <a:r>
              <a:rPr lang="ru-RU" dirty="0"/>
              <a:t>временное предприятие, осуществляемое с </a:t>
            </a:r>
            <a:r>
              <a:rPr lang="ru-RU" dirty="0">
                <a:hlinkClick r:id="rId2"/>
              </a:rPr>
              <a:t>целью создания уникального продукта</a:t>
            </a:r>
            <a:r>
              <a:rPr lang="ru-RU" dirty="0"/>
              <a:t> или услуги</a:t>
            </a:r>
            <a:r>
              <a:rPr lang="ru-RU" dirty="0" smtClean="0"/>
              <a:t>.</a:t>
            </a:r>
            <a:endParaRPr lang="en-US" dirty="0" smtClean="0"/>
          </a:p>
          <a:p>
            <a:pPr indent="452438" algn="just"/>
            <a:r>
              <a:rPr lang="ru-RU" b="1" i="1" dirty="0">
                <a:solidFill>
                  <a:srgbClr val="C00000"/>
                </a:solidFill>
              </a:rPr>
              <a:t>Проектирование информационных </a:t>
            </a:r>
            <a:r>
              <a:rPr lang="ru-RU" b="1" i="1" dirty="0" smtClean="0">
                <a:solidFill>
                  <a:srgbClr val="C00000"/>
                </a:solidFill>
              </a:rPr>
              <a:t>систем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– </a:t>
            </a:r>
            <a:r>
              <a:rPr lang="ru-RU" dirty="0"/>
              <a:t>это упорядоченная совокупность методологий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средств </a:t>
            </a:r>
            <a:r>
              <a:rPr lang="ru-RU" dirty="0"/>
              <a:t>создания или модернизации информационных</a:t>
            </a:r>
            <a:br>
              <a:rPr lang="ru-RU" dirty="0"/>
            </a:br>
            <a:r>
              <a:rPr lang="ru-RU" dirty="0" smtClean="0"/>
              <a:t>систем</a:t>
            </a:r>
            <a:r>
              <a:rPr lang="en-US" dirty="0" smtClean="0"/>
              <a:t>.</a:t>
            </a:r>
          </a:p>
          <a:p>
            <a:pPr indent="452438" algn="just"/>
            <a:r>
              <a:rPr lang="ru-RU" b="1" i="1" dirty="0" smtClean="0">
                <a:solidFill>
                  <a:srgbClr val="C00000"/>
                </a:solidFill>
              </a:rPr>
              <a:t>Цель </a:t>
            </a:r>
            <a:r>
              <a:rPr lang="ru-RU" b="1" i="1" dirty="0">
                <a:solidFill>
                  <a:srgbClr val="C00000"/>
                </a:solidFill>
              </a:rPr>
              <a:t>проектирования</a:t>
            </a:r>
            <a:r>
              <a:rPr lang="ru-RU" dirty="0"/>
              <a:t> – создание системы, которая</a:t>
            </a:r>
            <a:r>
              <a:rPr lang="ru-RU" dirty="0" smtClean="0"/>
              <a:t>:</a:t>
            </a:r>
            <a:endParaRPr lang="en-US" dirty="0" smtClean="0"/>
          </a:p>
          <a:p>
            <a:pPr indent="452438" algn="just"/>
            <a:r>
              <a:rPr lang="ru-RU" dirty="0" smtClean="0"/>
              <a:t>- </a:t>
            </a:r>
            <a:r>
              <a:rPr lang="ru-RU" dirty="0"/>
              <a:t>удовлетворяет заданным (возможно неформальным) функциональным спецификациям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 algn="just">
              <a:buFontTx/>
              <a:buChar char="-"/>
            </a:pPr>
            <a:r>
              <a:rPr lang="ru-RU" dirty="0" smtClean="0"/>
              <a:t>согласовано </a:t>
            </a:r>
            <a:r>
              <a:rPr lang="ru-RU" dirty="0"/>
              <a:t>с </a:t>
            </a:r>
            <a:r>
              <a:rPr lang="ru-RU" dirty="0">
                <a:hlinkClick r:id="rId3"/>
              </a:rPr>
              <a:t>ограничением</a:t>
            </a:r>
            <a:r>
              <a:rPr lang="ru-RU" dirty="0"/>
              <a:t>, накладываемым оборудованием;</a:t>
            </a:r>
            <a:br>
              <a:rPr lang="ru-RU" dirty="0"/>
            </a:br>
            <a:r>
              <a:rPr lang="ru-RU" dirty="0"/>
              <a:t>- удовлетворяет явным и неявным требованиям по эксплуатационным качествам и потреблению ресурсов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 algn="just">
              <a:buFontTx/>
              <a:buChar char="-"/>
            </a:pPr>
            <a:r>
              <a:rPr lang="ru-RU" dirty="0" smtClean="0"/>
              <a:t>удовлетворяет </a:t>
            </a:r>
            <a:r>
              <a:rPr lang="ru-RU" dirty="0"/>
              <a:t>явным и неявным критериям дизайна продукта;</a:t>
            </a:r>
            <a:br>
              <a:rPr lang="ru-RU" dirty="0"/>
            </a:br>
            <a:r>
              <a:rPr lang="ru-RU" dirty="0"/>
              <a:t>- удовлетворяет требованиям к самому процессу разработки (например, продолжительность и стоимость), а так же привлечение дополнительных инструментальных средств</a:t>
            </a:r>
            <a:r>
              <a:rPr lang="ru-RU" dirty="0" smtClean="0"/>
              <a:t>.</a:t>
            </a:r>
            <a:endParaRPr lang="en-US" dirty="0" smtClean="0"/>
          </a:p>
          <a:p>
            <a:pPr indent="452438" algn="just"/>
            <a:r>
              <a:rPr lang="ru-RU" b="1" i="1" dirty="0">
                <a:solidFill>
                  <a:srgbClr val="C00000"/>
                </a:solidFill>
              </a:rPr>
              <a:t>Жизненный цикл информационных </a:t>
            </a:r>
            <a:r>
              <a:rPr lang="ru-RU" b="1" i="1" dirty="0" smtClean="0">
                <a:solidFill>
                  <a:srgbClr val="C00000"/>
                </a:solidFill>
              </a:rPr>
              <a:t>системы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– </a:t>
            </a:r>
            <a:r>
              <a:rPr lang="ru-RU" dirty="0"/>
              <a:t>«развитие рассматриваемой системы во времени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начиная </a:t>
            </a:r>
            <a:r>
              <a:rPr lang="ru-RU" dirty="0"/>
              <a:t>от замысла и кончая списанием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</a:p>
          <a:p>
            <a:pPr indent="452438" algn="just"/>
            <a:r>
              <a:rPr lang="ru-RU" dirty="0" smtClean="0"/>
              <a:t> </a:t>
            </a:r>
            <a:r>
              <a:rPr lang="ru-RU" b="1" i="1" dirty="0">
                <a:solidFill>
                  <a:srgbClr val="C00000"/>
                </a:solidFill>
              </a:rPr>
              <a:t>Модель жизненного цикла </a:t>
            </a:r>
            <a:r>
              <a:rPr lang="ru-RU" dirty="0"/>
              <a:t>– «</a:t>
            </a:r>
            <a:r>
              <a:rPr lang="ru-RU" dirty="0" smtClean="0"/>
              <a:t>структурная</a:t>
            </a:r>
            <a:r>
              <a:rPr lang="en-US" dirty="0" smtClean="0"/>
              <a:t> </a:t>
            </a:r>
            <a:r>
              <a:rPr lang="ru-RU" dirty="0" smtClean="0"/>
              <a:t>основа </a:t>
            </a:r>
            <a:r>
              <a:rPr lang="ru-RU" dirty="0"/>
              <a:t>процессов и действий, относящиеся </a:t>
            </a:r>
            <a:r>
              <a:rPr lang="ru-RU" dirty="0" smtClean="0"/>
              <a:t>к</a:t>
            </a:r>
            <a:r>
              <a:rPr lang="en-US" dirty="0" smtClean="0"/>
              <a:t> </a:t>
            </a:r>
            <a:r>
              <a:rPr lang="ru-RU" dirty="0" smtClean="0"/>
              <a:t>жизненному </a:t>
            </a:r>
            <a:r>
              <a:rPr lang="ru-RU" dirty="0"/>
              <a:t>циклу, которая служит в качестве общей</a:t>
            </a:r>
            <a:br>
              <a:rPr lang="ru-RU" dirty="0"/>
            </a:br>
            <a:r>
              <a:rPr lang="ru-RU" dirty="0"/>
              <a:t>ссылки для установления связей и </a:t>
            </a:r>
            <a:r>
              <a:rPr lang="ru-RU" dirty="0" smtClean="0"/>
              <a:t>взаимопонимания</a:t>
            </a:r>
            <a:r>
              <a:rPr lang="en-US" dirty="0" smtClean="0"/>
              <a:t> </a:t>
            </a:r>
            <a:r>
              <a:rPr lang="ru-RU" dirty="0" smtClean="0"/>
              <a:t>сторон»</a:t>
            </a:r>
            <a:r>
              <a:rPr lang="en-US" dirty="0" smtClean="0"/>
              <a:t>.</a:t>
            </a:r>
          </a:p>
          <a:p>
            <a:pPr indent="452438" algn="just"/>
            <a:r>
              <a:rPr lang="ru-RU" b="1" i="1" dirty="0">
                <a:solidFill>
                  <a:srgbClr val="C00000"/>
                </a:solidFill>
              </a:rPr>
              <a:t>Архитектура информационных </a:t>
            </a:r>
            <a:r>
              <a:rPr lang="ru-RU" b="1" i="1" dirty="0" smtClean="0">
                <a:solidFill>
                  <a:srgbClr val="C00000"/>
                </a:solidFill>
              </a:rPr>
              <a:t>систем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– </a:t>
            </a:r>
            <a:r>
              <a:rPr lang="ru-RU" dirty="0"/>
              <a:t>это концепция, </a:t>
            </a:r>
            <a:r>
              <a:rPr lang="ru-RU" dirty="0" smtClean="0"/>
              <a:t>определяющая</a:t>
            </a:r>
            <a:r>
              <a:rPr lang="en-US" dirty="0" smtClean="0"/>
              <a:t> </a:t>
            </a:r>
            <a:r>
              <a:rPr lang="ru-RU" dirty="0" smtClean="0"/>
              <a:t>модель</a:t>
            </a:r>
            <a:r>
              <a:rPr lang="ru-RU" dirty="0"/>
              <a:t>, структуру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выполняемые </a:t>
            </a:r>
            <a:r>
              <a:rPr lang="ru-RU" dirty="0"/>
              <a:t>функции и взаимосвязь компонентов</a:t>
            </a:r>
            <a:br>
              <a:rPr lang="ru-RU" dirty="0"/>
            </a:br>
            <a:r>
              <a:rPr lang="ru-RU" dirty="0"/>
              <a:t>информационной системы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3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06169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b="1" i="1" dirty="0">
                <a:solidFill>
                  <a:srgbClr val="C00000"/>
                </a:solidFill>
              </a:rPr>
              <a:t>Методология </a:t>
            </a:r>
            <a:r>
              <a:rPr lang="ru-RU" b="1" i="1" dirty="0" smtClean="0">
                <a:solidFill>
                  <a:srgbClr val="C00000"/>
                </a:solidFill>
              </a:rPr>
              <a:t>проектирования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ru-RU" b="1" i="1" dirty="0" smtClean="0">
                <a:solidFill>
                  <a:srgbClr val="C00000"/>
                </a:solidFill>
              </a:rPr>
              <a:t>информационных </a:t>
            </a:r>
            <a:r>
              <a:rPr lang="ru-RU" b="1" i="1" dirty="0"/>
              <a:t>систем </a:t>
            </a:r>
            <a:r>
              <a:rPr lang="ru-RU" dirty="0"/>
              <a:t>– это совокупность</a:t>
            </a:r>
            <a:br>
              <a:rPr lang="ru-RU" dirty="0"/>
            </a:br>
            <a:r>
              <a:rPr lang="ru-RU" dirty="0"/>
              <a:t>принципов проектирования (моделирования</a:t>
            </a:r>
            <a:r>
              <a:rPr lang="ru-RU" dirty="0" smtClean="0"/>
              <a:t>),</a:t>
            </a:r>
            <a:r>
              <a:rPr lang="en-US" dirty="0" smtClean="0"/>
              <a:t> </a:t>
            </a:r>
            <a:r>
              <a:rPr lang="ru-RU" dirty="0" smtClean="0"/>
              <a:t>выраженная </a:t>
            </a:r>
            <a:r>
              <a:rPr lang="ru-RU" dirty="0"/>
              <a:t>в определенной концепции. </a:t>
            </a:r>
            <a:endParaRPr lang="en-US" dirty="0" smtClean="0"/>
          </a:p>
          <a:p>
            <a:pPr indent="452438" algn="just"/>
            <a:r>
              <a:rPr lang="ru-RU" b="1" i="1" dirty="0">
                <a:solidFill>
                  <a:srgbClr val="C00000"/>
                </a:solidFill>
              </a:rPr>
              <a:t>Средства моделирования </a:t>
            </a:r>
            <a:r>
              <a:rPr lang="ru-RU" dirty="0"/>
              <a:t>– это </a:t>
            </a:r>
            <a:r>
              <a:rPr lang="ru-RU" dirty="0" smtClean="0"/>
              <a:t>программы</a:t>
            </a:r>
            <a:r>
              <a:rPr lang="en-US" dirty="0" smtClean="0"/>
              <a:t> </a:t>
            </a:r>
            <a:r>
              <a:rPr lang="ru-RU" dirty="0" smtClean="0"/>
              <a:t>описания </a:t>
            </a:r>
            <a:r>
              <a:rPr lang="ru-RU" dirty="0"/>
              <a:t>и моделирования систем</a:t>
            </a:r>
            <a:r>
              <a:rPr lang="ru-RU" dirty="0" smtClean="0"/>
              <a:t>.</a:t>
            </a:r>
            <a:endParaRPr lang="en-US" dirty="0" smtClean="0"/>
          </a:p>
          <a:p>
            <a:pPr indent="452438" algn="just"/>
            <a:r>
              <a:rPr lang="ru-RU" b="1" i="1" dirty="0" smtClean="0">
                <a:solidFill>
                  <a:srgbClr val="C00000"/>
                </a:solidFill>
              </a:rPr>
              <a:t>Типовое </a:t>
            </a:r>
            <a:r>
              <a:rPr lang="ru-RU" b="1" i="1" dirty="0">
                <a:solidFill>
                  <a:srgbClr val="C00000"/>
                </a:solidFill>
              </a:rPr>
              <a:t>проектное решение (ТПР) </a:t>
            </a:r>
            <a:r>
              <a:rPr lang="ru-RU" dirty="0"/>
              <a:t>–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многократно </a:t>
            </a:r>
            <a:r>
              <a:rPr lang="ru-RU" dirty="0"/>
              <a:t>используемое проектное решение</a:t>
            </a:r>
            <a:r>
              <a:rPr lang="ru-RU" dirty="0" smtClean="0"/>
              <a:t>.</a:t>
            </a:r>
            <a:endParaRPr lang="en-US" dirty="0" smtClean="0"/>
          </a:p>
          <a:p>
            <a:pPr indent="452438" algn="just"/>
            <a:r>
              <a:rPr lang="ru-RU" b="1" i="1" dirty="0">
                <a:solidFill>
                  <a:srgbClr val="C00000"/>
                </a:solidFill>
              </a:rPr>
              <a:t>Нотации</a:t>
            </a:r>
            <a:r>
              <a:rPr lang="ru-RU" b="1" i="1" dirty="0"/>
              <a:t> </a:t>
            </a:r>
            <a:r>
              <a:rPr lang="ru-RU" dirty="0"/>
              <a:t>– это определенные </a:t>
            </a:r>
            <a:r>
              <a:rPr lang="ru-RU" dirty="0" smtClean="0"/>
              <a:t>способы</a:t>
            </a:r>
            <a:r>
              <a:rPr lang="en-US" dirty="0" smtClean="0"/>
              <a:t> </a:t>
            </a:r>
            <a:r>
              <a:rPr lang="ru-RU" dirty="0" smtClean="0"/>
              <a:t>представления </a:t>
            </a:r>
            <a:r>
              <a:rPr lang="ru-RU" dirty="0"/>
              <a:t>элементов информационной системы. </a:t>
            </a:r>
            <a:endParaRPr lang="en-US" dirty="0" smtClean="0"/>
          </a:p>
          <a:p>
            <a:pPr indent="452438" algn="just"/>
            <a:r>
              <a:rPr lang="ru-RU" b="1" i="1" dirty="0">
                <a:solidFill>
                  <a:srgbClr val="C00000"/>
                </a:solidFill>
              </a:rPr>
              <a:t>Системный подход </a:t>
            </a:r>
            <a:r>
              <a:rPr lang="ru-RU" dirty="0"/>
              <a:t>– процесс </a:t>
            </a:r>
            <a:r>
              <a:rPr lang="ru-RU" dirty="0" smtClean="0"/>
              <a:t>рассмотрения</a:t>
            </a:r>
            <a:r>
              <a:rPr lang="en-US" dirty="0" smtClean="0"/>
              <a:t> </a:t>
            </a:r>
            <a:r>
              <a:rPr lang="ru-RU" dirty="0" smtClean="0"/>
              <a:t>любой </a:t>
            </a:r>
            <a:r>
              <a:rPr lang="ru-RU" dirty="0"/>
              <a:t>системы в качестве </a:t>
            </a:r>
            <a:r>
              <a:rPr lang="ru-RU" dirty="0" smtClean="0"/>
              <a:t>совокупности</a:t>
            </a:r>
            <a:r>
              <a:rPr lang="en-US" dirty="0" smtClean="0"/>
              <a:t> </a:t>
            </a:r>
            <a:r>
              <a:rPr lang="ru-RU" dirty="0" smtClean="0"/>
              <a:t>взаимосвязанных </a:t>
            </a:r>
            <a:r>
              <a:rPr lang="ru-RU" dirty="0"/>
              <a:t>элементов</a:t>
            </a:r>
            <a:r>
              <a:rPr lang="ru-RU" dirty="0" smtClean="0"/>
              <a:t>.</a:t>
            </a:r>
            <a:endParaRPr lang="en-US" dirty="0" smtClean="0"/>
          </a:p>
          <a:p>
            <a:pPr indent="452438" algn="just"/>
            <a:r>
              <a:rPr lang="ru-RU" b="1" i="1" dirty="0" smtClean="0">
                <a:solidFill>
                  <a:srgbClr val="C00000"/>
                </a:solidFill>
              </a:rPr>
              <a:t>Процессный </a:t>
            </a:r>
            <a:r>
              <a:rPr lang="ru-RU" b="1" i="1" dirty="0">
                <a:solidFill>
                  <a:srgbClr val="C00000"/>
                </a:solidFill>
              </a:rPr>
              <a:t>подход</a:t>
            </a:r>
            <a:r>
              <a:rPr lang="ru-RU" b="1" i="1" dirty="0"/>
              <a:t> </a:t>
            </a:r>
            <a:r>
              <a:rPr lang="ru-RU" dirty="0"/>
              <a:t>– представление </a:t>
            </a:r>
            <a:r>
              <a:rPr lang="ru-RU" dirty="0" smtClean="0"/>
              <a:t>любой</a:t>
            </a:r>
            <a:r>
              <a:rPr lang="en-US" dirty="0" smtClean="0"/>
              <a:t> </a:t>
            </a:r>
            <a:r>
              <a:rPr lang="ru-RU" dirty="0" smtClean="0"/>
              <a:t>системы </a:t>
            </a:r>
            <a:r>
              <a:rPr lang="ru-RU" dirty="0"/>
              <a:t>в качестве совокупности процессов</a:t>
            </a:r>
            <a:r>
              <a:rPr lang="ru-RU" dirty="0" smtClean="0"/>
              <a:t>.</a:t>
            </a:r>
            <a:endParaRPr lang="en-US" dirty="0" smtClean="0"/>
          </a:p>
          <a:p>
            <a:pPr indent="452438" algn="just"/>
            <a:r>
              <a:rPr lang="ru-RU" b="1" i="1" dirty="0" smtClean="0">
                <a:solidFill>
                  <a:srgbClr val="C00000"/>
                </a:solidFill>
              </a:rPr>
              <a:t>Функциональный </a:t>
            </a:r>
            <a:r>
              <a:rPr lang="ru-RU" b="1" i="1" dirty="0">
                <a:solidFill>
                  <a:srgbClr val="C00000"/>
                </a:solidFill>
              </a:rPr>
              <a:t>подход </a:t>
            </a:r>
            <a:r>
              <a:rPr lang="ru-RU" dirty="0"/>
              <a:t>– </a:t>
            </a:r>
            <a:r>
              <a:rPr lang="ru-RU" dirty="0" smtClean="0"/>
              <a:t>предусматривает</a:t>
            </a:r>
            <a:r>
              <a:rPr lang="en-US" dirty="0" smtClean="0"/>
              <a:t> </a:t>
            </a:r>
            <a:r>
              <a:rPr lang="ru-RU" dirty="0" smtClean="0"/>
              <a:t>четкое </a:t>
            </a:r>
            <a:r>
              <a:rPr lang="ru-RU" dirty="0"/>
              <a:t>закрепление за каждой структурной </a:t>
            </a:r>
            <a:r>
              <a:rPr lang="ru-RU" dirty="0" smtClean="0"/>
              <a:t>единицей</a:t>
            </a:r>
            <a:r>
              <a:rPr lang="en-US" dirty="0" smtClean="0"/>
              <a:t> </a:t>
            </a:r>
            <a:r>
              <a:rPr lang="ru-RU" dirty="0" smtClean="0"/>
              <a:t>набора </a:t>
            </a:r>
            <a:r>
              <a:rPr lang="ru-RU" dirty="0"/>
              <a:t>функций</a:t>
            </a:r>
            <a:r>
              <a:rPr lang="ru-RU" dirty="0" smtClean="0"/>
              <a:t>.</a:t>
            </a:r>
            <a:endParaRPr lang="en-US" dirty="0" smtClean="0"/>
          </a:p>
          <a:p>
            <a:pPr indent="452438" algn="just"/>
            <a:r>
              <a:rPr lang="ru-RU" b="1" i="1" dirty="0">
                <a:solidFill>
                  <a:srgbClr val="C00000"/>
                </a:solidFill>
              </a:rPr>
              <a:t>Техническое задание</a:t>
            </a:r>
            <a:r>
              <a:rPr lang="ru-RU" b="1" i="1" dirty="0"/>
              <a:t> </a:t>
            </a:r>
            <a:r>
              <a:rPr lang="ru-RU" dirty="0"/>
              <a:t>– документ, </a:t>
            </a:r>
            <a:r>
              <a:rPr lang="ru-RU" dirty="0" smtClean="0"/>
              <a:t>используемый</a:t>
            </a:r>
            <a:r>
              <a:rPr lang="en-US" dirty="0" smtClean="0"/>
              <a:t> </a:t>
            </a:r>
            <a:r>
              <a:rPr lang="ru-RU" dirty="0" smtClean="0"/>
              <a:t>заказчиком </a:t>
            </a:r>
            <a:r>
              <a:rPr lang="ru-RU" dirty="0"/>
              <a:t>в качестве средства для описания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определения </a:t>
            </a:r>
            <a:r>
              <a:rPr lang="ru-RU" dirty="0"/>
              <a:t>задач, выполняемых при </a:t>
            </a:r>
            <a:r>
              <a:rPr lang="ru-RU" dirty="0" smtClean="0"/>
              <a:t>реализации</a:t>
            </a:r>
            <a:r>
              <a:rPr lang="en-US" dirty="0" smtClean="0"/>
              <a:t> </a:t>
            </a:r>
            <a:r>
              <a:rPr lang="ru-RU" dirty="0" smtClean="0"/>
              <a:t>договора</a:t>
            </a:r>
            <a:r>
              <a:rPr lang="en-US" dirty="0" smtClean="0"/>
              <a:t>.</a:t>
            </a:r>
          </a:p>
          <a:p>
            <a:pPr indent="452438" algn="just"/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en-US" dirty="0" smtClean="0"/>
          </a:p>
          <a:p>
            <a:pPr indent="452438" algn="just"/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en-US" dirty="0" smtClean="0"/>
          </a:p>
          <a:p>
            <a:pPr indent="452438" algn="just"/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517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2127</Words>
  <Application>Microsoft Office PowerPoint</Application>
  <PresentationFormat>Экран (4:3)</PresentationFormat>
  <Paragraphs>243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Презентация PowerPoint</vt:lpstr>
      <vt:lpstr>Лекция № 1 на тему  «Введение в разработку защищенных АС»</vt:lpstr>
      <vt:lpstr>Учебные вопросы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</dc:creator>
  <cp:lastModifiedBy>Владимир</cp:lastModifiedBy>
  <cp:revision>68</cp:revision>
  <dcterms:created xsi:type="dcterms:W3CDTF">2023-02-11T13:54:01Z</dcterms:created>
  <dcterms:modified xsi:type="dcterms:W3CDTF">2023-03-26T09:25:36Z</dcterms:modified>
</cp:coreProperties>
</file>