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6507" r:id="rId1"/>
    <p:sldMasterId id="2147486521" r:id="rId2"/>
  </p:sldMasterIdLst>
  <p:notesMasterIdLst>
    <p:notesMasterId r:id="rId98"/>
  </p:notesMasterIdLst>
  <p:handoutMasterIdLst>
    <p:handoutMasterId r:id="rId99"/>
  </p:handoutMasterIdLst>
  <p:sldIdLst>
    <p:sldId id="576" r:id="rId3"/>
    <p:sldId id="481" r:id="rId4"/>
    <p:sldId id="482" r:id="rId5"/>
    <p:sldId id="574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16" r:id="rId39"/>
    <p:sldId id="517" r:id="rId40"/>
    <p:sldId id="518" r:id="rId41"/>
    <p:sldId id="519" r:id="rId42"/>
    <p:sldId id="520" r:id="rId43"/>
    <p:sldId id="575" r:id="rId44"/>
    <p:sldId id="521" r:id="rId45"/>
    <p:sldId id="522" r:id="rId46"/>
    <p:sldId id="523" r:id="rId47"/>
    <p:sldId id="524" r:id="rId48"/>
    <p:sldId id="525" r:id="rId49"/>
    <p:sldId id="526" r:id="rId50"/>
    <p:sldId id="527" r:id="rId51"/>
    <p:sldId id="528" r:id="rId52"/>
    <p:sldId id="529" r:id="rId53"/>
    <p:sldId id="530" r:id="rId54"/>
    <p:sldId id="531" r:id="rId55"/>
    <p:sldId id="532" r:id="rId56"/>
    <p:sldId id="533" r:id="rId57"/>
    <p:sldId id="534" r:id="rId58"/>
    <p:sldId id="535" r:id="rId59"/>
    <p:sldId id="536" r:id="rId60"/>
    <p:sldId id="537" r:id="rId61"/>
    <p:sldId id="538" r:id="rId62"/>
    <p:sldId id="539" r:id="rId63"/>
    <p:sldId id="540" r:id="rId64"/>
    <p:sldId id="541" r:id="rId65"/>
    <p:sldId id="542" r:id="rId66"/>
    <p:sldId id="543" r:id="rId67"/>
    <p:sldId id="544" r:id="rId68"/>
    <p:sldId id="545" r:id="rId69"/>
    <p:sldId id="546" r:id="rId70"/>
    <p:sldId id="547" r:id="rId71"/>
    <p:sldId id="548" r:id="rId72"/>
    <p:sldId id="549" r:id="rId73"/>
    <p:sldId id="550" r:id="rId74"/>
    <p:sldId id="551" r:id="rId75"/>
    <p:sldId id="552" r:id="rId76"/>
    <p:sldId id="553" r:id="rId77"/>
    <p:sldId id="554" r:id="rId78"/>
    <p:sldId id="555" r:id="rId79"/>
    <p:sldId id="556" r:id="rId80"/>
    <p:sldId id="557" r:id="rId81"/>
    <p:sldId id="558" r:id="rId82"/>
    <p:sldId id="559" r:id="rId83"/>
    <p:sldId id="560" r:id="rId84"/>
    <p:sldId id="561" r:id="rId85"/>
    <p:sldId id="562" r:id="rId86"/>
    <p:sldId id="563" r:id="rId87"/>
    <p:sldId id="564" r:id="rId88"/>
    <p:sldId id="565" r:id="rId89"/>
    <p:sldId id="566" r:id="rId90"/>
    <p:sldId id="567" r:id="rId91"/>
    <p:sldId id="568" r:id="rId92"/>
    <p:sldId id="569" r:id="rId93"/>
    <p:sldId id="570" r:id="rId94"/>
    <p:sldId id="571" r:id="rId95"/>
    <p:sldId id="572" r:id="rId96"/>
    <p:sldId id="573" r:id="rId97"/>
  </p:sldIdLst>
  <p:sldSz cx="9144000" cy="6858000" type="screen4x3"/>
  <p:notesSz cx="6761163" cy="99425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66"/>
    <a:srgbClr val="FFFFFF"/>
    <a:srgbClr val="FF3300"/>
    <a:srgbClr val="006600"/>
    <a:srgbClr val="003399"/>
    <a:srgbClr val="99FF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 autoAdjust="0"/>
    <p:restoredTop sz="86502" autoAdjust="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5563" y="0"/>
            <a:ext cx="2862262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7375"/>
            <a:ext cx="29384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5563" y="9477375"/>
            <a:ext cx="2862262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5AE7CD1-45DE-4159-BEDA-1FB8492CB6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49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DCE23C-FC04-4635-8DD6-BBCD6F492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46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1AD4F5-504A-4058-9486-21C300564CF3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69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1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F20B0-922F-4D52-AEF1-A867E5254A3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832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E1E62-4DA1-438A-B6BD-CFAD8EA079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085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8D487-969E-4B73-B83B-8F3EE77A879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7538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A8C6E-1C2B-4645-B4FE-B4947274827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6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4DCF7-2AFA-47E9-8FB1-D1747A89666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528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9ABC6-F88B-4630-965D-BBFF65A4FFCA}" type="datetime1">
              <a:rPr lang="en-US"/>
              <a:pPr>
                <a:defRPr/>
              </a:pPr>
              <a:t>3/26/2023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9BD53-6573-42F7-8BC8-B4BAC3C72A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47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CD2A-B6D1-4FCB-A94A-E5EA7FEEB3E5}" type="datetime1">
              <a:rPr lang="en-US"/>
              <a:pPr>
                <a:defRPr/>
              </a:pPr>
              <a:t>3/26/2023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600E0-25E7-4834-A2E8-12E7E015B5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13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06F8-4558-42AB-9907-E46632189294}" type="datetime1">
              <a:rPr lang="en-US"/>
              <a:pPr>
                <a:defRPr/>
              </a:pPr>
              <a:t>3/26/2023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11B11-8232-4B19-A7A9-1C5FA7002D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8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EE1D3-90C3-435F-86B1-EB6C100C3FED}" type="datetime1">
              <a:rPr lang="en-US"/>
              <a:pPr>
                <a:defRPr/>
              </a:pPr>
              <a:t>3/26/2023</a:t>
            </a:fld>
            <a:endParaRPr lang="en-US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EC76D-B0AA-4A22-9ACA-F46A0461F3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96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1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77723-2A38-478F-9A9B-9343C95305ED}" type="datetime1">
              <a:rPr lang="en-US"/>
              <a:pPr>
                <a:defRPr/>
              </a:pPr>
              <a:t>3/26/2023</a:t>
            </a:fld>
            <a:endParaRPr lang="en-US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0397B-2EF9-471E-831C-E9DB33A16B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61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07662-DC4B-4F9D-B19B-241E06613DD6}" type="datetime1">
              <a:rPr lang="en-US"/>
              <a:pPr>
                <a:defRPr/>
              </a:pPr>
              <a:t>3/26/2023</a:t>
            </a:fld>
            <a:endParaRPr lang="en-US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C031-FF62-410F-BA62-7CEDCEA266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7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7A5D7-A87A-4CA3-97FA-AEF8109297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9102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EFE83-A51B-42BD-AD81-F123D103F6A5}" type="datetime1">
              <a:rPr lang="en-US"/>
              <a:pPr>
                <a:defRPr/>
              </a:pPr>
              <a:t>3/26/2023</a:t>
            </a:fld>
            <a:endParaRPr lang="en-US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63F28-2442-4B32-BC4C-38FB6ABCB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79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9" cy="381158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DC3B6-4DCE-4FA8-9226-B6A34429081F}" type="datetime1">
              <a:rPr lang="en-US"/>
              <a:pPr>
                <a:defRPr/>
              </a:pPr>
              <a:t>3/26/2023</a:t>
            </a:fld>
            <a:endParaRPr lang="en-US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AED11-CE51-4633-9F67-AACB53DA44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87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9" cy="381158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176CD-930F-44D6-A8AE-FFCA38ADB6B6}" type="datetime1">
              <a:rPr lang="en-US"/>
              <a:pPr>
                <a:defRPr/>
              </a:pPr>
              <a:t>3/26/2023</a:t>
            </a:fld>
            <a:endParaRPr lang="en-US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7AE4F-D630-433E-B8A7-9BC7AE9275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0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C1E90-C9BE-459C-A2FA-12D54FD42A08}" type="datetime1">
              <a:rPr lang="en-US"/>
              <a:pPr>
                <a:defRPr/>
              </a:pPr>
              <a:t>3/26/2023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66B3E-F9D6-441D-B3AD-389CD2285D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87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6"/>
            <a:ext cx="5800725" cy="581183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F817D-B904-4FFD-A384-569226BF1A76}" type="datetime1">
              <a:rPr lang="en-US"/>
              <a:pPr>
                <a:defRPr/>
              </a:pPr>
              <a:t>3/26/2023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7565D-E056-4023-A6C9-E49CA0D747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8"/>
          </a:xfrm>
        </p:spPr>
        <p:txBody>
          <a:bodyPr/>
          <a:lstStyle>
            <a:lvl1pPr marL="0" indent="0">
              <a:buNone/>
              <a:defRPr sz="2400"/>
            </a:lvl1pPr>
            <a:lvl2pPr marL="457223" indent="0">
              <a:buNone/>
              <a:defRPr sz="2000"/>
            </a:lvl2pPr>
            <a:lvl3pPr marL="914445" indent="0">
              <a:buNone/>
              <a:defRPr sz="1800"/>
            </a:lvl3pPr>
            <a:lvl4pPr marL="1371669" indent="0">
              <a:buNone/>
              <a:defRPr sz="1601"/>
            </a:lvl4pPr>
            <a:lvl5pPr marL="1828892" indent="0">
              <a:buNone/>
              <a:defRPr sz="1601"/>
            </a:lvl5pPr>
            <a:lvl6pPr marL="2286114" indent="0">
              <a:buNone/>
              <a:defRPr sz="1601"/>
            </a:lvl6pPr>
            <a:lvl7pPr marL="2743337" indent="0">
              <a:buNone/>
              <a:defRPr sz="1601"/>
            </a:lvl7pPr>
            <a:lvl8pPr marL="3200561" indent="0">
              <a:buNone/>
              <a:defRPr sz="1601"/>
            </a:lvl8pPr>
            <a:lvl9pPr marL="3657783" indent="0">
              <a:buNone/>
              <a:defRPr sz="160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74602-F4EB-4398-B4E0-97667393D6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925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59F2E-E215-4D64-8F43-18A823C7A8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265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365126"/>
            <a:ext cx="7886700" cy="13255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7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789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BC23-1F3C-4BE3-9692-0A8B16D3E8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805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EA1B9-D4A5-491D-8AA6-400DCE322B9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236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E6B59-065D-448E-9CFA-DCFB4FD17FB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545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9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9" y="2057401"/>
            <a:ext cx="2949575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23" indent="0">
              <a:buNone/>
              <a:defRPr sz="1400"/>
            </a:lvl2pPr>
            <a:lvl3pPr marL="914445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7" indent="0">
              <a:buNone/>
              <a:defRPr sz="1001"/>
            </a:lvl7pPr>
            <a:lvl8pPr marL="3200561" indent="0">
              <a:buNone/>
              <a:defRPr sz="1001"/>
            </a:lvl8pPr>
            <a:lvl9pPr marL="3657783" indent="0">
              <a:buNone/>
              <a:defRPr sz="100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0102C-FBF0-4596-B175-FB057FA7610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696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9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9" y="2057401"/>
            <a:ext cx="2949575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23" indent="0">
              <a:buNone/>
              <a:defRPr sz="1400"/>
            </a:lvl2pPr>
            <a:lvl3pPr marL="914445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7" indent="0">
              <a:buNone/>
              <a:defRPr sz="1001"/>
            </a:lvl7pPr>
            <a:lvl8pPr marL="3200561" indent="0">
              <a:buNone/>
              <a:defRPr sz="1001"/>
            </a:lvl8pPr>
            <a:lvl9pPr marL="3657783" indent="0">
              <a:buNone/>
              <a:defRPr sz="100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F66E3-D0DA-46ED-AA5E-9B2F5DAA0C3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1987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87A56B1-F50D-4710-B39B-11C0B0FB08E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76934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6508" r:id="rId1"/>
    <p:sldLayoutId id="2147486509" r:id="rId2"/>
    <p:sldLayoutId id="2147486510" r:id="rId3"/>
    <p:sldLayoutId id="2147486511" r:id="rId4"/>
    <p:sldLayoutId id="2147486512" r:id="rId5"/>
    <p:sldLayoutId id="2147486513" r:id="rId6"/>
    <p:sldLayoutId id="2147486514" r:id="rId7"/>
    <p:sldLayoutId id="2147486515" r:id="rId8"/>
    <p:sldLayoutId id="2147486516" r:id="rId9"/>
    <p:sldLayoutId id="2147486517" r:id="rId10"/>
    <p:sldLayoutId id="2147486518" r:id="rId11"/>
    <p:sldLayoutId id="2147486519" r:id="rId12"/>
    <p:sldLayoutId id="214748652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23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45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69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92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628650" y="1827213"/>
            <a:ext cx="788670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E4EF47-7C59-4203-924E-5F3EBA124B90}" type="datetime1">
              <a:rPr lang="en-US"/>
              <a:pPr>
                <a:defRPr/>
              </a:pPr>
              <a:t>3/26/2023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BFCF23-335D-44E2-870B-DFF62BB414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22" r:id="rId1"/>
    <p:sldLayoutId id="2147486523" r:id="rId2"/>
    <p:sldLayoutId id="2147486524" r:id="rId3"/>
    <p:sldLayoutId id="2147486525" r:id="rId4"/>
    <p:sldLayoutId id="2147486526" r:id="rId5"/>
    <p:sldLayoutId id="2147486527" r:id="rId6"/>
    <p:sldLayoutId id="2147486528" r:id="rId7"/>
    <p:sldLayoutId id="2147486529" r:id="rId8"/>
    <p:sldLayoutId id="2147486530" r:id="rId9"/>
    <p:sldLayoutId id="2147486531" r:id="rId10"/>
    <p:sldLayoutId id="2147486532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685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2057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2743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741488" y="141288"/>
          <a:ext cx="5059362" cy="1704976"/>
        </p:xfrm>
        <a:graphic>
          <a:graphicData uri="http://schemas.openxmlformats.org/drawingml/2006/table">
            <a:tbl>
              <a:tblPr/>
              <a:tblGrid>
                <a:gridCol w="5059362">
                  <a:extLst>
                    <a:ext uri="{9D8B030D-6E8A-4147-A177-3AD203B41FA5}">
                      <a16:colId xmlns:a16="http://schemas.microsoft.com/office/drawing/2014/main" xmlns="" val="66401383"/>
                    </a:ext>
                  </a:extLst>
                </a:gridCol>
              </a:tblGrid>
              <a:tr h="593297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3062409"/>
                  </a:ext>
                </a:extLst>
              </a:tr>
              <a:tr h="285926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МИНОБРНАУКИ РОССИИ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4106236"/>
                  </a:ext>
                </a:extLst>
              </a:tr>
              <a:tr h="825753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Федеральное государственное бюджетное образовательное учреждение 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высшего образования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«МИРЭА – Российский технологический университет»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РТУ МИРЭА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70008055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05136"/>
              </p:ext>
            </p:extLst>
          </p:nvPr>
        </p:nvGraphicFramePr>
        <p:xfrm>
          <a:off x="927100" y="2589213"/>
          <a:ext cx="7886700" cy="2582861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3236519043"/>
                    </a:ext>
                  </a:extLst>
                </a:gridCol>
                <a:gridCol w="6210300">
                  <a:extLst>
                    <a:ext uri="{9D8B030D-6E8A-4147-A177-3AD203B41FA5}">
                      <a16:colId xmlns:a16="http://schemas.microsoft.com/office/drawing/2014/main" xmlns="" val="3712273829"/>
                    </a:ext>
                  </a:extLst>
                </a:gridCol>
              </a:tblGrid>
              <a:tr h="221389">
                <a:tc gridSpan="2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защищенных автоматизированных систем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6022820"/>
                  </a:ext>
                </a:extLst>
              </a:tr>
              <a:tr h="142831">
                <a:tc gridSpan="2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(наименование дисциплины (модуля) в соответствии с учебным планом)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478051"/>
                  </a:ext>
                </a:extLst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бакалавриат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7726114"/>
                  </a:ext>
                </a:extLst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(бакалавриат, магистратура, специалитет)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6052187"/>
                  </a:ext>
                </a:extLst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обучения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очная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3155725"/>
                  </a:ext>
                </a:extLst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(очная, очно-заочная, заочная)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9930397"/>
                  </a:ext>
                </a:extLst>
              </a:tr>
              <a:tr h="378503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Направление(-я)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подготовки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10.03.01 «Информационная безопасность»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7823361"/>
                  </a:ext>
                </a:extLst>
              </a:tr>
              <a:tr h="173778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(код и наименование)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6545717"/>
                  </a:ext>
                </a:extLst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Институт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кибербезопасности</a:t>
                      </a: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цифровых технологий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5110498"/>
                  </a:ext>
                </a:extLst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(полное и краткое наименование)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0344209"/>
                  </a:ext>
                </a:extLst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КБ-1 «Защита информации»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7574331"/>
                  </a:ext>
                </a:extLst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(полное и краткое наименование кафедры, реализующей дисциплину (модуль))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5506576"/>
                  </a:ext>
                </a:extLst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Лектор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к.т.н., доц. </a:t>
                      </a:r>
                      <a:r>
                        <a:rPr kumimoji="0" lang="ru-RU" altLang="ru-RU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Коданев</a:t>
                      </a: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Владимир Леонидович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83002084"/>
                  </a:ext>
                </a:extLst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(сокращенно – ученая степень, ученое звание; полностью – ФИО)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836518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1112838" y="5180013"/>
          <a:ext cx="7886700" cy="612776"/>
        </p:xfrm>
        <a:graphic>
          <a:graphicData uri="http://schemas.openxmlformats.org/drawingml/2006/table">
            <a:tbl>
              <a:tblPr/>
              <a:tblGrid>
                <a:gridCol w="4643436">
                  <a:extLst>
                    <a:ext uri="{9D8B030D-6E8A-4147-A177-3AD203B41FA5}">
                      <a16:colId xmlns:a16="http://schemas.microsoft.com/office/drawing/2014/main" xmlns="" val="528213706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xmlns="" val="38054659"/>
                    </a:ext>
                  </a:extLst>
                </a:gridCol>
                <a:gridCol w="204788">
                  <a:extLst>
                    <a:ext uri="{9D8B030D-6E8A-4147-A177-3AD203B41FA5}">
                      <a16:colId xmlns:a16="http://schemas.microsoft.com/office/drawing/2014/main" xmlns="" val="856294460"/>
                    </a:ext>
                  </a:extLst>
                </a:gridCol>
                <a:gridCol w="1957388">
                  <a:extLst>
                    <a:ext uri="{9D8B030D-6E8A-4147-A177-3AD203B41FA5}">
                      <a16:colId xmlns:a16="http://schemas.microsoft.com/office/drawing/2014/main" xmlns="" val="4088552047"/>
                    </a:ext>
                  </a:extLst>
                </a:gridCol>
              </a:tblGrid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Используются в данной редакции с учебного года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2022/23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531918"/>
                  </a:ext>
                </a:extLst>
              </a:tr>
              <a:tr h="140063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(учебный год цифрами)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1111695"/>
                  </a:ext>
                </a:extLst>
              </a:tr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Проверено и согласовано «____» ________20___г.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0013494"/>
                  </a:ext>
                </a:extLst>
              </a:tr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(подпись директора Института/Филиала с расшифровкой)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3484228"/>
                  </a:ext>
                </a:extLst>
              </a:tr>
            </a:tbl>
          </a:graphicData>
        </a:graphic>
      </p:graphicFrame>
      <p:pic>
        <p:nvPicPr>
          <p:cNvPr id="5174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41275"/>
            <a:ext cx="66357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75" name="Group 6"/>
          <p:cNvGrpSpPr>
            <a:grpSpLocks noChangeAspect="1"/>
          </p:cNvGrpSpPr>
          <p:nvPr/>
        </p:nvGrpSpPr>
        <p:grpSpPr bwMode="auto">
          <a:xfrm>
            <a:off x="547688" y="1289050"/>
            <a:ext cx="4371975" cy="33338"/>
            <a:chOff x="2003" y="6118"/>
            <a:chExt cx="7062" cy="55"/>
          </a:xfrm>
        </p:grpSpPr>
        <p:sp>
          <p:nvSpPr>
            <p:cNvPr id="5179" name="AutoShape 7"/>
            <p:cNvSpPr>
              <a:spLocks noChangeAspect="1" noChangeArrowheads="1" noTextEdit="1"/>
            </p:cNvSpPr>
            <p:nvPr/>
          </p:nvSpPr>
          <p:spPr bwMode="auto">
            <a:xfrm>
              <a:off x="2003" y="6118"/>
              <a:ext cx="7062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5176" name="Line 8"/>
          <p:cNvSpPr>
            <a:spLocks noChangeShapeType="1"/>
          </p:cNvSpPr>
          <p:nvPr/>
        </p:nvSpPr>
        <p:spPr bwMode="auto">
          <a:xfrm flipV="1">
            <a:off x="2379663" y="1876425"/>
            <a:ext cx="42005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77" name="Rectangle 10"/>
          <p:cNvSpPr>
            <a:spLocks noChangeArrowheads="1"/>
          </p:cNvSpPr>
          <p:nvPr/>
        </p:nvSpPr>
        <p:spPr bwMode="auto">
          <a:xfrm>
            <a:off x="1560513" y="1981200"/>
            <a:ext cx="60896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ЛЕКЦИОННЫЕ МАТЕРИАЛЫ (ПРЕЗЕНТАЦИИ К ЛЕКЦИОННЫМ МАТЕРИАЛАМ)</a:t>
            </a:r>
            <a:endParaRPr kumimoji="0" lang="ru-RU" altLang="ru-RU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62" name="Прямоугольник 20"/>
          <p:cNvSpPr>
            <a:spLocks noChangeArrowheads="1"/>
          </p:cNvSpPr>
          <p:nvPr/>
        </p:nvSpPr>
        <p:spPr bwMode="auto">
          <a:xfrm>
            <a:off x="4316413" y="5770563"/>
            <a:ext cx="110799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Москва </a:t>
            </a:r>
            <a:r>
              <a:rPr kumimoji="0" lang="ru-RU" altLang="ru-RU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2023 </a:t>
            </a:r>
            <a:r>
              <a:rPr kumimoji="0" lang="ru-RU" alt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г.</a:t>
            </a:r>
            <a:endParaRPr kumimoji="0" lang="ru-RU" altLang="ru-RU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2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Номер слайда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14400">
              <a:spcBef>
                <a:spcPct val="20000"/>
              </a:spcBef>
              <a:buChar char="•"/>
              <a:defRPr sz="315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14425" indent="-428625" defTabSz="914400">
              <a:spcBef>
                <a:spcPct val="20000"/>
              </a:spcBef>
              <a:buChar char="–"/>
              <a:defRPr sz="28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14500" indent="-342900" defTabSz="9144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400300" indent="-342900" defTabSz="914400">
              <a:spcBef>
                <a:spcPct val="20000"/>
              </a:spcBef>
              <a:buChar char="–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086100" indent="-342900" defTabSz="914400">
              <a:spcBef>
                <a:spcPct val="20000"/>
              </a:spcBef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71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4577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51435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8293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529DAF-7799-4265-BFC1-2524E529A24A}" type="slidenum">
              <a:rPr lang="ru-RU" altLang="ru-RU" sz="135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350"/>
          </a:p>
        </p:txBody>
      </p:sp>
      <p:sp>
        <p:nvSpPr>
          <p:cNvPr id="57347" name="Прямоугольник 1"/>
          <p:cNvSpPr>
            <a:spLocks noChangeArrowheads="1"/>
          </p:cNvSpPr>
          <p:nvPr/>
        </p:nvSpPr>
        <p:spPr bwMode="auto">
          <a:xfrm>
            <a:off x="0" y="2509838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ru-RU" altLang="ru-RU" sz="3000" dirty="0">
                <a:cs typeface="Calibri" panose="020F0502020204030204" pitchFamily="34" charset="0"/>
              </a:rPr>
              <a:t>В последствии методология </a:t>
            </a:r>
            <a:r>
              <a:rPr lang="en-US" altLang="ru-RU" sz="3000" dirty="0">
                <a:cs typeface="Calibri" panose="020F0502020204030204" pitchFamily="34" charset="0"/>
              </a:rPr>
              <a:t>SADT</a:t>
            </a:r>
            <a:r>
              <a:rPr lang="ru-RU" altLang="ru-RU" sz="3000" dirty="0">
                <a:cs typeface="Calibri" panose="020F0502020204030204" pitchFamily="34" charset="0"/>
              </a:rPr>
              <a:t> была переименована в </a:t>
            </a:r>
            <a:r>
              <a:rPr lang="en-US" altLang="ru-RU" sz="3000" dirty="0">
                <a:cs typeface="Calibri" panose="020F0502020204030204" pitchFamily="34" charset="0"/>
              </a:rPr>
              <a:t>IDEF</a:t>
            </a:r>
            <a:r>
              <a:rPr lang="ru-RU" altLang="ru-RU" sz="3000" dirty="0">
                <a:cs typeface="Calibri" panose="020F0502020204030204" pitchFamily="34" charset="0"/>
              </a:rPr>
              <a:t> (</a:t>
            </a:r>
            <a:r>
              <a:rPr lang="en-US" altLang="ru-RU" sz="3000" dirty="0">
                <a:cs typeface="Calibri" panose="020F0502020204030204" pitchFamily="34" charset="0"/>
              </a:rPr>
              <a:t>ICAM </a:t>
            </a:r>
            <a:r>
              <a:rPr lang="en-US" altLang="ru-RU" sz="3000" dirty="0" err="1">
                <a:cs typeface="Calibri" panose="020F0502020204030204" pitchFamily="34" charset="0"/>
              </a:rPr>
              <a:t>DEFinition</a:t>
            </a:r>
            <a:r>
              <a:rPr lang="ru-RU" altLang="ru-RU" sz="3000" dirty="0">
                <a:cs typeface="Calibri" panose="020F0502020204030204" pitchFamily="34" charset="0"/>
              </a:rPr>
              <a:t>, далее – </a:t>
            </a:r>
            <a:r>
              <a:rPr lang="en-US" altLang="ru-RU" sz="3000" dirty="0">
                <a:cs typeface="Calibri" panose="020F0502020204030204" pitchFamily="34" charset="0"/>
              </a:rPr>
              <a:t>Integrated </a:t>
            </a:r>
            <a:r>
              <a:rPr lang="en-US" altLang="ru-RU" sz="3000" dirty="0" err="1">
                <a:cs typeface="Calibri" panose="020F0502020204030204" pitchFamily="34" charset="0"/>
              </a:rPr>
              <a:t>DEFinition</a:t>
            </a:r>
            <a:r>
              <a:rPr lang="ru-RU" altLang="ru-RU" sz="3000" dirty="0">
                <a:cs typeface="Calibri" panose="020F0502020204030204" pitchFamily="34" charset="0"/>
              </a:rPr>
              <a:t>) и утверждена в качестве федерального стандарта США.</a:t>
            </a:r>
            <a:endParaRPr lang="ru-RU" altLang="ru-RU" sz="3000" dirty="0"/>
          </a:p>
        </p:txBody>
      </p:sp>
    </p:spTree>
    <p:extLst>
      <p:ext uri="{BB962C8B-B14F-4D97-AF65-F5344CB8AC3E}">
        <p14:creationId xmlns:p14="http://schemas.microsoft.com/office/powerpoint/2010/main" val="26847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Номер слайда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14400">
              <a:spcBef>
                <a:spcPct val="20000"/>
              </a:spcBef>
              <a:buChar char="•"/>
              <a:defRPr sz="315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14425" indent="-428625" defTabSz="914400">
              <a:spcBef>
                <a:spcPct val="20000"/>
              </a:spcBef>
              <a:buChar char="–"/>
              <a:defRPr sz="28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14500" indent="-342900" defTabSz="9144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400300" indent="-342900" defTabSz="914400">
              <a:spcBef>
                <a:spcPct val="20000"/>
              </a:spcBef>
              <a:buChar char="–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086100" indent="-342900" defTabSz="914400">
              <a:spcBef>
                <a:spcPct val="20000"/>
              </a:spcBef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71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4577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51435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8293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5CD32F-41AD-43B4-AD91-27E1DA18328C}" type="slidenum">
              <a:rPr lang="ru-RU" altLang="ru-RU" sz="135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90488" y="71438"/>
            <a:ext cx="8910638" cy="563231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включает следующие методологии:</a:t>
            </a:r>
          </a:p>
          <a:p>
            <a:pPr algn="just">
              <a:buFont typeface="Symbol" panose="05050102010706020507" pitchFamily="18" charset="2"/>
              <a:buChar char=""/>
              <a:defRPr/>
            </a:pPr>
            <a:r>
              <a:rPr lang="ru-RU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ru-RU" altLang="ru-RU" sz="2400" b="0" dirty="0">
                <a:ea typeface="Calibri" panose="020F0502020204030204" pitchFamily="34" charset="0"/>
                <a:cs typeface="Times New Roman" panose="02020603050405020304" pitchFamily="18" charset="0"/>
              </a:rPr>
              <a:t>– используется для функционального моделирования бизнес-процессов верхнего уровня, образующих общую структуру процесса;</a:t>
            </a:r>
          </a:p>
          <a:p>
            <a:pPr algn="just">
              <a:buFont typeface="Symbol" panose="05050102010706020507" pitchFamily="18" charset="2"/>
              <a:buChar char=""/>
              <a:defRPr/>
            </a:pPr>
            <a:r>
              <a:rPr lang="ru-RU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altLang="ru-RU" sz="2400" b="0" dirty="0">
                <a:ea typeface="Calibri" panose="020F0502020204030204" pitchFamily="34" charset="0"/>
                <a:cs typeface="Times New Roman" panose="02020603050405020304" pitchFamily="18" charset="0"/>
              </a:rPr>
              <a:t>– методология моделирования внутрисистемных информационных потоков;</a:t>
            </a:r>
          </a:p>
          <a:p>
            <a:pPr algn="just">
              <a:buFont typeface="Symbol" panose="05050102010706020507" pitchFamily="18" charset="2"/>
              <a:buChar char=""/>
              <a:defRPr/>
            </a:pPr>
            <a:r>
              <a:rPr lang="ru-RU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>
                <a:ea typeface="Calibri" panose="020F0502020204030204" pitchFamily="34" charset="0"/>
                <a:cs typeface="Times New Roman" panose="02020603050405020304" pitchFamily="18" charset="0"/>
              </a:rPr>
              <a:t>– методология моделирования реляционных структур;</a:t>
            </a:r>
          </a:p>
          <a:p>
            <a:pPr algn="just">
              <a:buFont typeface="Symbol" panose="05050102010706020507" pitchFamily="18" charset="2"/>
              <a:buChar char=""/>
              <a:defRPr/>
            </a:pPr>
            <a:r>
              <a:rPr lang="ru-RU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ru-RU" altLang="ru-RU" sz="2400" b="0" dirty="0">
                <a:ea typeface="Calibri" panose="020F0502020204030204" pitchFamily="34" charset="0"/>
                <a:cs typeface="Times New Roman" panose="02020603050405020304" pitchFamily="18" charset="0"/>
              </a:rPr>
              <a:t>– методология моделирования атомарных функций (не подлежащих дальнейшей декомпозиции) в виде потоков работ;</a:t>
            </a:r>
          </a:p>
          <a:p>
            <a:pPr algn="just">
              <a:buFont typeface="Symbol" panose="05050102010706020507" pitchFamily="18" charset="2"/>
              <a:buChar char=""/>
              <a:defRPr/>
            </a:pPr>
            <a:r>
              <a:rPr lang="ru-RU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ru-RU" altLang="ru-RU" sz="2400" b="0" dirty="0">
                <a:ea typeface="Calibri" panose="020F0502020204030204" pitchFamily="34" charset="0"/>
                <a:cs typeface="Times New Roman" panose="02020603050405020304" pitchFamily="18" charset="0"/>
              </a:rPr>
              <a:t>– методология объектно-ориентированного моделирования систем в виде классов, диаграмм наследования и др.</a:t>
            </a:r>
          </a:p>
          <a:p>
            <a:pPr algn="just">
              <a:buFont typeface="Symbol" panose="05050102010706020507" pitchFamily="18" charset="2"/>
              <a:buChar char=""/>
              <a:defRPr/>
            </a:pPr>
            <a:r>
              <a:rPr lang="ru-RU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altLang="ru-RU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ru-RU" altLang="ru-RU" sz="2400" b="0" dirty="0">
                <a:ea typeface="Calibri" panose="020F0502020204030204" pitchFamily="34" charset="0"/>
                <a:cs typeface="Times New Roman" panose="02020603050405020304" pitchFamily="18" charset="0"/>
              </a:rPr>
              <a:t>– онтологическое моделирование сложных систем путем создания словаря терминов и правил для формулирования и описания системы в определенный момент </a:t>
            </a:r>
            <a:r>
              <a:rPr lang="ru-RU" altLang="ru-RU" sz="2400" b="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времени.</a:t>
            </a:r>
            <a:endParaRPr lang="ru-RU" altLang="ru-RU" sz="2400" b="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Номер слайда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914400">
              <a:spcBef>
                <a:spcPct val="20000"/>
              </a:spcBef>
              <a:buChar char="•"/>
              <a:defRPr sz="315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14425" indent="-428625" defTabSz="914400">
              <a:spcBef>
                <a:spcPct val="20000"/>
              </a:spcBef>
              <a:buChar char="–"/>
              <a:defRPr sz="28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14500" indent="-342900" defTabSz="9144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400300" indent="-342900" defTabSz="914400">
              <a:spcBef>
                <a:spcPct val="20000"/>
              </a:spcBef>
              <a:buChar char="–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086100" indent="-342900" defTabSz="914400">
              <a:spcBef>
                <a:spcPct val="20000"/>
              </a:spcBef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71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4577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51435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8293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5CD32F-41AD-43B4-AD91-27E1DA18328C}" type="slidenum">
              <a:rPr lang="ru-RU" altLang="ru-RU" sz="135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90488" y="71438"/>
            <a:ext cx="8910638" cy="674030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457200" algn="just">
              <a:defRPr/>
            </a:pPr>
            <a:r>
              <a:rPr lang="ru-RU" altLang="ru-RU" sz="2400" dirty="0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Языки описания моделей: </a:t>
            </a:r>
            <a:r>
              <a:rPr lang="ru-RU" alt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аналитические, численные, логические, теоретико-множественные, лингвистические, графические.</a:t>
            </a:r>
          </a:p>
          <a:p>
            <a:pPr indent="457200" algn="just">
              <a:defRPr/>
            </a:pPr>
            <a:r>
              <a:rPr lang="ru-RU" alt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Графические </a:t>
            </a:r>
            <a:r>
              <a:rPr lang="ru-RU" alt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модели (схемы, диаграммы, графики, чертежи) – наглядны.</a:t>
            </a:r>
          </a:p>
          <a:p>
            <a:pPr indent="457200" algn="just">
              <a:defRPr/>
            </a:pPr>
            <a:r>
              <a:rPr lang="ru-RU" altLang="ru-RU" sz="2400" dirty="0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Нотация</a:t>
            </a:r>
            <a:r>
              <a:rPr lang="ru-RU" alt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— система условных обозначений (знаков) и правил их использования, принятая в конкретной методологии.</a:t>
            </a:r>
          </a:p>
          <a:p>
            <a:pPr indent="457200" algn="just">
              <a:defRPr/>
            </a:pPr>
            <a:endParaRPr lang="ru-RU" alt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defRPr/>
            </a:pPr>
            <a:r>
              <a:rPr lang="ru-RU" altLang="ru-RU" sz="2400" dirty="0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нотации:</a:t>
            </a:r>
          </a:p>
          <a:p>
            <a:pPr indent="457200" algn="just">
              <a:defRPr/>
            </a:pPr>
            <a:r>
              <a:rPr lang="ru-RU" alt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простота — </a:t>
            </a:r>
            <a:r>
              <a:rPr lang="ru-RU" altLang="ru-RU" sz="2400" b="0" dirty="0">
                <a:ea typeface="Calibri" panose="020F0502020204030204" pitchFamily="34" charset="0"/>
                <a:cs typeface="Times New Roman" panose="02020603050405020304" pitchFamily="18" charset="0"/>
              </a:rPr>
              <a:t>простой знак предпочтительнее сложного;</a:t>
            </a:r>
          </a:p>
          <a:p>
            <a:pPr indent="457200" algn="just">
              <a:defRPr/>
            </a:pPr>
            <a:r>
              <a:rPr lang="ru-RU" alt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наглядность — </a:t>
            </a:r>
            <a:r>
              <a:rPr lang="ru-RU" altLang="ru-RU" sz="2400" b="0" dirty="0">
                <a:ea typeface="Calibri" panose="020F0502020204030204" pitchFamily="34" charset="0"/>
                <a:cs typeface="Times New Roman" panose="02020603050405020304" pitchFamily="18" charset="0"/>
              </a:rPr>
              <a:t>хотя бы отдаленное сходство с оригиналом;</a:t>
            </a:r>
          </a:p>
          <a:p>
            <a:pPr indent="457200" algn="just">
              <a:defRPr/>
            </a:pPr>
            <a:r>
              <a:rPr lang="ru-RU" alt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индивидуальность — </a:t>
            </a:r>
            <a:r>
              <a:rPr lang="ru-RU" altLang="ru-RU" sz="2400" b="0" dirty="0">
                <a:ea typeface="Calibri" panose="020F0502020204030204" pitchFamily="34" charset="0"/>
                <a:cs typeface="Times New Roman" panose="02020603050405020304" pitchFamily="18" charset="0"/>
              </a:rPr>
              <a:t>достаточное отличие от других обозначений;</a:t>
            </a:r>
          </a:p>
          <a:p>
            <a:pPr indent="457200" algn="just">
              <a:defRPr/>
            </a:pPr>
            <a:r>
              <a:rPr lang="ru-RU" alt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однозначность — </a:t>
            </a:r>
            <a:r>
              <a:rPr lang="ru-RU" altLang="ru-RU" sz="2400" b="0" dirty="0">
                <a:ea typeface="Calibri" panose="020F0502020204030204" pitchFamily="34" charset="0"/>
                <a:cs typeface="Times New Roman" panose="02020603050405020304" pitchFamily="18" charset="0"/>
              </a:rPr>
              <a:t>нельзя обозначать одним символом различные объекты;</a:t>
            </a:r>
          </a:p>
          <a:p>
            <a:pPr indent="457200" algn="just">
              <a:defRPr/>
            </a:pPr>
            <a:r>
              <a:rPr lang="ru-RU" alt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определенность — </a:t>
            </a:r>
            <a:r>
              <a:rPr lang="ru-RU" altLang="ru-RU" sz="2400" b="0" dirty="0">
                <a:ea typeface="Calibri" panose="020F0502020204030204" pitchFamily="34" charset="0"/>
                <a:cs typeface="Times New Roman" panose="02020603050405020304" pitchFamily="18" charset="0"/>
              </a:rPr>
              <a:t>четкие правила использования модели;</a:t>
            </a:r>
          </a:p>
          <a:p>
            <a:pPr indent="457200" algn="just">
              <a:defRPr/>
            </a:pPr>
            <a:r>
              <a:rPr lang="ru-RU" altLang="ru-RU" sz="2400" b="0" dirty="0">
                <a:ea typeface="Calibri" panose="020F0502020204030204" pitchFamily="34" charset="0"/>
                <a:cs typeface="Times New Roman" panose="02020603050405020304" pitchFamily="18" charset="0"/>
              </a:rPr>
              <a:t>учет устоявшихся традиций.</a:t>
            </a:r>
          </a:p>
        </p:txBody>
      </p:sp>
    </p:spTree>
    <p:extLst>
      <p:ext uri="{BB962C8B-B14F-4D97-AF65-F5344CB8AC3E}">
        <p14:creationId xmlns:p14="http://schemas.microsoft.com/office/powerpoint/2010/main" val="20832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36070"/>
            <a:ext cx="9144000" cy="666750"/>
          </a:xfrm>
          <a:noFill/>
          <a:ln>
            <a:noFill/>
          </a:ln>
          <a:effectLst/>
        </p:spPr>
        <p:txBody>
          <a:bodyPr rtlCol="0">
            <a:noAutofit/>
          </a:bodyPr>
          <a:lstStyle/>
          <a:p>
            <a:pPr indent="685800" algn="ctr"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1. Методология функционального моделирования </a:t>
            </a:r>
            <a:r>
              <a:rPr lang="ru-RU" sz="3600" b="1" dirty="0" smtClean="0"/>
              <a:t>(</a:t>
            </a:r>
            <a:r>
              <a:rPr lang="en-US" sz="3600" b="1" dirty="0" smtClean="0"/>
              <a:t>IDEF0</a:t>
            </a:r>
            <a:r>
              <a:rPr lang="ru-RU" sz="3600" b="1" dirty="0" smtClean="0"/>
              <a:t>)</a:t>
            </a:r>
            <a:endParaRPr lang="ru-RU" sz="36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72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00213"/>
            <a:ext cx="8352928" cy="3886200"/>
          </a:xfrm>
          <a:noFill/>
          <a:ln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ru-RU" altLang="ru-RU" b="1" dirty="0" smtClean="0"/>
              <a:t>В основе </a:t>
            </a:r>
            <a:r>
              <a:rPr lang="en-US" altLang="ru-RU" b="1" i="1" dirty="0" smtClean="0"/>
              <a:t>IDEF</a:t>
            </a:r>
            <a:r>
              <a:rPr lang="ru-RU" altLang="ru-RU" b="1" i="1" dirty="0" smtClean="0"/>
              <a:t>0</a:t>
            </a:r>
            <a:r>
              <a:rPr lang="ru-RU" altLang="ru-RU" b="1" dirty="0" smtClean="0"/>
              <a:t>-методологии лежат  </a:t>
            </a:r>
            <a:endParaRPr lang="ru-RU" altLang="ru-RU" b="1" dirty="0" smtClean="0"/>
          </a:p>
          <a:p>
            <a:pPr marL="0" indent="0" eaLnBrk="1" hangingPunct="1">
              <a:buNone/>
              <a:defRPr/>
            </a:pPr>
            <a:r>
              <a:rPr lang="ru-RU" altLang="ru-RU" b="1" dirty="0" smtClean="0"/>
              <a:t>4 </a:t>
            </a:r>
            <a:r>
              <a:rPr lang="ru-RU" altLang="ru-RU" b="1" dirty="0" smtClean="0"/>
              <a:t>основных понятия</a:t>
            </a:r>
            <a:r>
              <a:rPr lang="ru-RU" altLang="ru-RU" dirty="0" smtClean="0"/>
              <a:t>:</a:t>
            </a:r>
          </a:p>
          <a:p>
            <a:pPr eaLnBrk="1" hangingPunct="1">
              <a:defRPr/>
            </a:pPr>
            <a:r>
              <a:rPr lang="ru-RU" altLang="ru-RU" dirty="0" smtClean="0"/>
              <a:t>1) функциональный блок;</a:t>
            </a:r>
          </a:p>
          <a:p>
            <a:pPr eaLnBrk="1" hangingPunct="1">
              <a:defRPr/>
            </a:pPr>
            <a:r>
              <a:rPr lang="ru-RU" altLang="ru-RU" dirty="0" smtClean="0"/>
              <a:t>2) интерфейсная дуга (стрелка);</a:t>
            </a:r>
          </a:p>
          <a:p>
            <a:pPr eaLnBrk="1" hangingPunct="1">
              <a:defRPr/>
            </a:pPr>
            <a:r>
              <a:rPr lang="ru-RU" altLang="ru-RU" dirty="0" smtClean="0"/>
              <a:t>3) декомпозиция;</a:t>
            </a:r>
          </a:p>
          <a:p>
            <a:pPr eaLnBrk="1" hangingPunct="1">
              <a:defRPr/>
            </a:pPr>
            <a:r>
              <a:rPr lang="ru-RU" altLang="ru-RU" dirty="0" smtClean="0"/>
              <a:t>4) глоссарий.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16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07" y="259557"/>
            <a:ext cx="8229600" cy="74056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Функциональный блок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0" y="981076"/>
            <a:ext cx="9144000" cy="1223963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ru-RU" altLang="ru-RU" sz="2000"/>
              <a:t>Олицетворяет некоторую конкретную функцию или работу в рамках рассматриваемой системы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ru-RU" altLang="ru-RU" sz="2000"/>
              <a:t>Графически изображается в виде прямоугольника, содержащего имя и номер,  используется для описания функции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2050257" y="2320851"/>
            <a:ext cx="5266341" cy="4113801"/>
            <a:chOff x="3404" y="4697"/>
            <a:chExt cx="3807" cy="2339"/>
          </a:xfrm>
        </p:grpSpPr>
        <p:sp>
          <p:nvSpPr>
            <p:cNvPr id="3087" name="Line 5"/>
            <p:cNvSpPr>
              <a:spLocks noChangeShapeType="1"/>
            </p:cNvSpPr>
            <p:nvPr/>
          </p:nvSpPr>
          <p:spPr bwMode="auto">
            <a:xfrm>
              <a:off x="5241" y="4697"/>
              <a:ext cx="0" cy="6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3088" name="Rectangle 6"/>
            <p:cNvSpPr>
              <a:spLocks noChangeArrowheads="1"/>
            </p:cNvSpPr>
            <p:nvPr/>
          </p:nvSpPr>
          <p:spPr bwMode="auto">
            <a:xfrm>
              <a:off x="4533" y="5406"/>
              <a:ext cx="1609" cy="7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altLang="ru-RU" sz="2000" dirty="0"/>
                <a:t>Управлять предприятием</a:t>
              </a:r>
            </a:p>
            <a:p>
              <a:pPr algn="r" eaLnBrk="1" hangingPunct="1">
                <a:defRPr/>
              </a:pPr>
              <a:endParaRPr lang="ru-RU" altLang="ru-RU" sz="1100" dirty="0"/>
            </a:p>
            <a:p>
              <a:pPr algn="r" eaLnBrk="1" hangingPunct="1">
                <a:defRPr/>
              </a:pPr>
              <a:r>
                <a:rPr lang="ru-RU" altLang="ru-RU" sz="2000" dirty="0"/>
                <a:t>А0</a:t>
              </a:r>
            </a:p>
          </p:txBody>
        </p:sp>
        <p:sp>
          <p:nvSpPr>
            <p:cNvPr id="3089" name="Line 7"/>
            <p:cNvSpPr>
              <a:spLocks noChangeShapeType="1"/>
            </p:cNvSpPr>
            <p:nvPr/>
          </p:nvSpPr>
          <p:spPr bwMode="auto">
            <a:xfrm>
              <a:off x="3404" y="5699"/>
              <a:ext cx="11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3090" name="Line 8"/>
            <p:cNvSpPr>
              <a:spLocks noChangeShapeType="1"/>
            </p:cNvSpPr>
            <p:nvPr/>
          </p:nvSpPr>
          <p:spPr bwMode="auto">
            <a:xfrm>
              <a:off x="6142" y="5699"/>
              <a:ext cx="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3091" name="Line 9"/>
            <p:cNvSpPr>
              <a:spLocks noChangeShapeType="1"/>
            </p:cNvSpPr>
            <p:nvPr/>
          </p:nvSpPr>
          <p:spPr bwMode="auto">
            <a:xfrm flipV="1">
              <a:off x="5241" y="6146"/>
              <a:ext cx="0" cy="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3092" name="Text Box 10"/>
            <p:cNvSpPr txBox="1">
              <a:spLocks noChangeArrowheads="1"/>
            </p:cNvSpPr>
            <p:nvPr/>
          </p:nvSpPr>
          <p:spPr bwMode="auto">
            <a:xfrm>
              <a:off x="5280" y="4715"/>
              <a:ext cx="1448" cy="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000" dirty="0"/>
                <a:t>управление</a:t>
              </a:r>
            </a:p>
          </p:txBody>
        </p:sp>
        <p:sp>
          <p:nvSpPr>
            <p:cNvPr id="3093" name="Text Box 11"/>
            <p:cNvSpPr txBox="1">
              <a:spLocks noChangeArrowheads="1"/>
            </p:cNvSpPr>
            <p:nvPr/>
          </p:nvSpPr>
          <p:spPr bwMode="auto">
            <a:xfrm>
              <a:off x="3532" y="5446"/>
              <a:ext cx="805" cy="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000" dirty="0"/>
                <a:t>вход</a:t>
              </a:r>
            </a:p>
          </p:txBody>
        </p:sp>
        <p:sp>
          <p:nvSpPr>
            <p:cNvPr id="3094" name="Text Box 12"/>
            <p:cNvSpPr txBox="1">
              <a:spLocks noChangeArrowheads="1"/>
            </p:cNvSpPr>
            <p:nvPr/>
          </p:nvSpPr>
          <p:spPr bwMode="auto">
            <a:xfrm>
              <a:off x="6246" y="5446"/>
              <a:ext cx="965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000" dirty="0"/>
                <a:t>выход</a:t>
              </a:r>
            </a:p>
          </p:txBody>
        </p:sp>
        <p:sp>
          <p:nvSpPr>
            <p:cNvPr id="3095" name="Text Box 13"/>
            <p:cNvSpPr txBox="1">
              <a:spLocks noChangeArrowheads="1"/>
            </p:cNvSpPr>
            <p:nvPr/>
          </p:nvSpPr>
          <p:spPr bwMode="auto">
            <a:xfrm>
              <a:off x="5227" y="6592"/>
              <a:ext cx="1286" cy="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000" dirty="0"/>
                <a:t>механизм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69108" y="4242555"/>
            <a:ext cx="3691079" cy="1894008"/>
            <a:chOff x="282" y="2750"/>
            <a:chExt cx="2235" cy="1096"/>
          </a:xfrm>
        </p:grpSpPr>
        <p:sp>
          <p:nvSpPr>
            <p:cNvPr id="3085" name="Text Box 16"/>
            <p:cNvSpPr txBox="1">
              <a:spLocks noChangeArrowheads="1"/>
            </p:cNvSpPr>
            <p:nvPr/>
          </p:nvSpPr>
          <p:spPr bwMode="auto">
            <a:xfrm>
              <a:off x="282" y="3080"/>
              <a:ext cx="2091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000" dirty="0"/>
                <a:t>Наименование осуществляется оборотом глагола </a:t>
              </a:r>
              <a:r>
                <a:rPr lang="ru-RU" altLang="ru-RU" sz="2000" u="sng" dirty="0"/>
                <a:t>или </a:t>
              </a:r>
              <a:r>
                <a:rPr lang="ru-RU" altLang="ru-RU" sz="2000" dirty="0"/>
                <a:t>существительного</a:t>
              </a:r>
            </a:p>
          </p:txBody>
        </p:sp>
        <p:sp>
          <p:nvSpPr>
            <p:cNvPr id="3086" name="Line 17"/>
            <p:cNvSpPr>
              <a:spLocks noChangeShapeType="1"/>
            </p:cNvSpPr>
            <p:nvPr/>
          </p:nvSpPr>
          <p:spPr bwMode="auto">
            <a:xfrm flipV="1">
              <a:off x="1518" y="2750"/>
              <a:ext cx="999" cy="54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522484" y="4736468"/>
            <a:ext cx="3673977" cy="1400730"/>
            <a:chOff x="3507" y="2963"/>
            <a:chExt cx="2266" cy="747"/>
          </a:xfrm>
        </p:grpSpPr>
        <p:sp>
          <p:nvSpPr>
            <p:cNvPr id="3083" name="Text Box 19"/>
            <p:cNvSpPr txBox="1">
              <a:spLocks noChangeArrowheads="1"/>
            </p:cNvSpPr>
            <p:nvPr/>
          </p:nvSpPr>
          <p:spPr bwMode="auto">
            <a:xfrm>
              <a:off x="4090" y="3004"/>
              <a:ext cx="168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000" dirty="0"/>
                <a:t>Каждый блок в рамках единой системы имеет уникальный номер</a:t>
              </a:r>
            </a:p>
          </p:txBody>
        </p:sp>
        <p:sp>
          <p:nvSpPr>
            <p:cNvPr id="3084" name="Line 20"/>
            <p:cNvSpPr>
              <a:spLocks noChangeShapeType="1"/>
            </p:cNvSpPr>
            <p:nvPr/>
          </p:nvSpPr>
          <p:spPr bwMode="auto">
            <a:xfrm flipH="1" flipV="1">
              <a:off x="3507" y="2963"/>
              <a:ext cx="634" cy="91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55500" y="2312566"/>
            <a:ext cx="3984818" cy="1611191"/>
            <a:chOff x="249" y="1616"/>
            <a:chExt cx="2268" cy="861"/>
          </a:xfrm>
        </p:grpSpPr>
        <p:sp>
          <p:nvSpPr>
            <p:cNvPr id="3080" name="Text Box 22"/>
            <p:cNvSpPr txBox="1">
              <a:spLocks noChangeArrowheads="1"/>
            </p:cNvSpPr>
            <p:nvPr/>
          </p:nvSpPr>
          <p:spPr bwMode="auto">
            <a:xfrm>
              <a:off x="249" y="1616"/>
              <a:ext cx="1359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ru-RU" altLang="ru-RU" sz="2000" dirty="0"/>
                <a:t>Каждая сторона функционального блока имеет свое назначение</a:t>
              </a:r>
            </a:p>
          </p:txBody>
        </p:sp>
        <p:sp>
          <p:nvSpPr>
            <p:cNvPr id="3081" name="Line 23"/>
            <p:cNvSpPr>
              <a:spLocks noChangeShapeType="1"/>
            </p:cNvSpPr>
            <p:nvPr/>
          </p:nvSpPr>
          <p:spPr bwMode="auto">
            <a:xfrm>
              <a:off x="1564" y="1888"/>
              <a:ext cx="953" cy="36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3082" name="Line 24"/>
            <p:cNvSpPr>
              <a:spLocks noChangeShapeType="1"/>
            </p:cNvSpPr>
            <p:nvPr/>
          </p:nvSpPr>
          <p:spPr bwMode="auto">
            <a:xfrm>
              <a:off x="1564" y="1888"/>
              <a:ext cx="636" cy="589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605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07" y="135733"/>
            <a:ext cx="8229600" cy="595313"/>
          </a:xfrm>
          <a:noFill/>
          <a:ln>
            <a:noFill/>
          </a:ln>
          <a:effec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/>
              <a:t>Интерфейсная дуга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1907" y="721426"/>
            <a:ext cx="9144000" cy="48244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chemeClr val="tx1"/>
              </a:buClr>
            </a:pPr>
            <a:r>
              <a:rPr lang="ru-RU" altLang="ru-RU" sz="2400" dirty="0"/>
              <a:t>Интерфейсная дуга отображает элемент системы, который обрабатывается функциональным блоком или оказывает иное влияние на функцию, отображаемую функциональным блоком. </a:t>
            </a:r>
            <a:endParaRPr lang="en-US" altLang="ru-RU" sz="2400" dirty="0"/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</a:pPr>
            <a:endParaRPr lang="ru-RU" altLang="ru-RU" sz="2400" dirty="0"/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</a:pPr>
            <a:r>
              <a:rPr lang="ru-RU" altLang="ru-RU" sz="2400" i="1" dirty="0"/>
              <a:t>Графически</a:t>
            </a:r>
            <a:r>
              <a:rPr lang="ru-RU" altLang="ru-RU" sz="2400" dirty="0"/>
              <a:t> изображается в виде однонаправленной стрелки.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</a:pPr>
            <a:endParaRPr lang="en-US" altLang="ru-RU" sz="2400" dirty="0"/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</a:pPr>
            <a:r>
              <a:rPr lang="ru-RU" altLang="ru-RU" sz="2400" dirty="0"/>
              <a:t>Каждая дуга должна иметь свое уникальное </a:t>
            </a:r>
            <a:r>
              <a:rPr lang="ru-RU" altLang="ru-RU" sz="2400" i="1" dirty="0"/>
              <a:t>название</a:t>
            </a:r>
            <a:r>
              <a:rPr lang="ru-RU" altLang="ru-RU" sz="2400" dirty="0"/>
              <a:t>, сформулированное оборотом существительного (должно отвечать на вопросы кто?, что?). </a:t>
            </a:r>
            <a:endParaRPr lang="en-US" altLang="ru-RU" sz="2400" dirty="0"/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</a:pPr>
            <a:endParaRPr lang="en-US" altLang="ru-RU" sz="2400" u="sng" dirty="0"/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</a:pPr>
            <a:r>
              <a:rPr lang="ru-RU" altLang="ru-RU" sz="2400" u="sng" dirty="0">
                <a:solidFill>
                  <a:srgbClr val="FFC000"/>
                </a:solidFill>
              </a:rPr>
              <a:t>Примеры</a:t>
            </a:r>
            <a:r>
              <a:rPr lang="ru-RU" altLang="ru-RU" sz="2400" dirty="0">
                <a:solidFill>
                  <a:srgbClr val="FFC000"/>
                </a:solidFill>
              </a:rPr>
              <a:t>:</a:t>
            </a:r>
            <a:r>
              <a:rPr lang="ru-RU" altLang="ru-RU" sz="2400" dirty="0"/>
              <a:t> информация, разработчик, документ, обработанная заявка.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</a:pPr>
            <a:endParaRPr lang="en-US" altLang="ru-RU" sz="2400" dirty="0"/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</a:pPr>
            <a:r>
              <a:rPr lang="ru-RU" altLang="ru-RU" sz="2400" dirty="0"/>
              <a:t>В зависимости от того, к какой стороне блока она подходит, интерфейсная дуга будет являться </a:t>
            </a:r>
            <a:r>
              <a:rPr lang="ru-RU" altLang="ru-RU" sz="2400" i="1" dirty="0">
                <a:solidFill>
                  <a:srgbClr val="FFC000"/>
                </a:solidFill>
              </a:rPr>
              <a:t>входящей</a:t>
            </a:r>
            <a:r>
              <a:rPr lang="ru-RU" altLang="ru-RU" sz="2400" i="1" dirty="0"/>
              <a:t>, </a:t>
            </a:r>
            <a:r>
              <a:rPr lang="ru-RU" altLang="ru-RU" sz="2400" i="1" dirty="0">
                <a:solidFill>
                  <a:srgbClr val="FFC000"/>
                </a:solidFill>
              </a:rPr>
              <a:t>выходящей</a:t>
            </a:r>
            <a:r>
              <a:rPr lang="ru-RU" altLang="ru-RU" sz="2400" i="1" dirty="0"/>
              <a:t>, </a:t>
            </a:r>
            <a:r>
              <a:rPr lang="ru-RU" altLang="ru-RU" sz="2400" i="1" dirty="0">
                <a:solidFill>
                  <a:srgbClr val="FFC000"/>
                </a:solidFill>
              </a:rPr>
              <a:t>управления</a:t>
            </a:r>
            <a:r>
              <a:rPr lang="ru-RU" altLang="ru-RU" sz="2400" i="1" dirty="0"/>
              <a:t>, </a:t>
            </a:r>
            <a:r>
              <a:rPr lang="ru-RU" altLang="ru-RU" sz="2400" i="1" dirty="0">
                <a:solidFill>
                  <a:srgbClr val="FFC000"/>
                </a:solidFill>
              </a:rPr>
              <a:t>механизма</a:t>
            </a:r>
            <a:r>
              <a:rPr lang="ru-RU" altLang="ru-RU" sz="2400" dirty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0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9132"/>
          </a:xfrm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Интерфейсная</a:t>
            </a:r>
            <a:r>
              <a:rPr lang="ru-RU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3600" b="1" dirty="0"/>
              <a:t>дуга</a:t>
            </a:r>
          </a:p>
        </p:txBody>
      </p:sp>
      <p:grpSp>
        <p:nvGrpSpPr>
          <p:cNvPr id="63491" name="Group 4"/>
          <p:cNvGrpSpPr>
            <a:grpSpLocks/>
          </p:cNvGrpSpPr>
          <p:nvPr/>
        </p:nvGrpSpPr>
        <p:grpSpPr bwMode="auto">
          <a:xfrm>
            <a:off x="1302545" y="1964532"/>
            <a:ext cx="5879306" cy="3836193"/>
            <a:chOff x="3404" y="4665"/>
            <a:chExt cx="3670" cy="2368"/>
          </a:xfrm>
          <a:noFill/>
        </p:grpSpPr>
        <p:sp>
          <p:nvSpPr>
            <p:cNvPr id="5137" name="Line 5"/>
            <p:cNvSpPr>
              <a:spLocks noChangeShapeType="1"/>
            </p:cNvSpPr>
            <p:nvPr/>
          </p:nvSpPr>
          <p:spPr bwMode="auto">
            <a:xfrm>
              <a:off x="5240" y="4697"/>
              <a:ext cx="0" cy="69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1650"/>
            </a:p>
          </p:txBody>
        </p:sp>
        <p:sp>
          <p:nvSpPr>
            <p:cNvPr id="5138" name="Rectangle 6"/>
            <p:cNvSpPr>
              <a:spLocks noChangeArrowheads="1"/>
            </p:cNvSpPr>
            <p:nvPr/>
          </p:nvSpPr>
          <p:spPr bwMode="auto">
            <a:xfrm>
              <a:off x="4534" y="5404"/>
              <a:ext cx="1411" cy="742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altLang="ru-RU" sz="1650"/>
                <a:t>Функциональный блок</a:t>
              </a:r>
            </a:p>
            <a:p>
              <a:pPr algn="r" eaLnBrk="1" hangingPunct="1">
                <a:defRPr/>
              </a:pPr>
              <a:endParaRPr lang="ru-RU" altLang="ru-RU" sz="1650"/>
            </a:p>
            <a:p>
              <a:pPr algn="r" eaLnBrk="1" hangingPunct="1">
                <a:defRPr/>
              </a:pPr>
              <a:r>
                <a:rPr lang="ru-RU" altLang="ru-RU" sz="1650"/>
                <a:t>А0</a:t>
              </a:r>
            </a:p>
          </p:txBody>
        </p:sp>
        <p:sp>
          <p:nvSpPr>
            <p:cNvPr id="5139" name="Line 7"/>
            <p:cNvSpPr>
              <a:spLocks noChangeShapeType="1"/>
            </p:cNvSpPr>
            <p:nvPr/>
          </p:nvSpPr>
          <p:spPr bwMode="auto">
            <a:xfrm>
              <a:off x="3404" y="5700"/>
              <a:ext cx="1130" cy="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1650"/>
            </a:p>
          </p:txBody>
        </p:sp>
        <p:sp>
          <p:nvSpPr>
            <p:cNvPr id="5140" name="Line 8"/>
            <p:cNvSpPr>
              <a:spLocks noChangeShapeType="1"/>
            </p:cNvSpPr>
            <p:nvPr/>
          </p:nvSpPr>
          <p:spPr bwMode="auto">
            <a:xfrm>
              <a:off x="5944" y="5700"/>
              <a:ext cx="1130" cy="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1650"/>
            </a:p>
          </p:txBody>
        </p:sp>
        <p:sp>
          <p:nvSpPr>
            <p:cNvPr id="5141" name="Line 9"/>
            <p:cNvSpPr>
              <a:spLocks noChangeShapeType="1"/>
            </p:cNvSpPr>
            <p:nvPr/>
          </p:nvSpPr>
          <p:spPr bwMode="auto">
            <a:xfrm flipV="1">
              <a:off x="5240" y="6147"/>
              <a:ext cx="1" cy="886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1650"/>
            </a:p>
          </p:txBody>
        </p:sp>
        <p:sp>
          <p:nvSpPr>
            <p:cNvPr id="5142" name="Text Box 10"/>
            <p:cNvSpPr txBox="1">
              <a:spLocks noChangeArrowheads="1"/>
            </p:cNvSpPr>
            <p:nvPr/>
          </p:nvSpPr>
          <p:spPr bwMode="auto">
            <a:xfrm>
              <a:off x="5379" y="4665"/>
              <a:ext cx="1271" cy="4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1650"/>
                <a:t>управление</a:t>
              </a:r>
            </a:p>
          </p:txBody>
        </p:sp>
        <p:sp>
          <p:nvSpPr>
            <p:cNvPr id="5143" name="Text Box 11"/>
            <p:cNvSpPr txBox="1">
              <a:spLocks noChangeArrowheads="1"/>
            </p:cNvSpPr>
            <p:nvPr/>
          </p:nvSpPr>
          <p:spPr bwMode="auto">
            <a:xfrm>
              <a:off x="3543" y="5455"/>
              <a:ext cx="705" cy="4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1650" dirty="0"/>
                <a:t>вход</a:t>
              </a:r>
            </a:p>
          </p:txBody>
        </p:sp>
        <p:sp>
          <p:nvSpPr>
            <p:cNvPr id="5144" name="Text Box 12"/>
            <p:cNvSpPr txBox="1">
              <a:spLocks noChangeArrowheads="1"/>
            </p:cNvSpPr>
            <p:nvPr/>
          </p:nvSpPr>
          <p:spPr bwMode="auto">
            <a:xfrm>
              <a:off x="6222" y="5332"/>
              <a:ext cx="847" cy="4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1650" dirty="0"/>
                <a:t>выход</a:t>
              </a:r>
            </a:p>
          </p:txBody>
        </p:sp>
        <p:sp>
          <p:nvSpPr>
            <p:cNvPr id="5145" name="Text Box 13"/>
            <p:cNvSpPr txBox="1">
              <a:spLocks noChangeArrowheads="1"/>
            </p:cNvSpPr>
            <p:nvPr/>
          </p:nvSpPr>
          <p:spPr bwMode="auto">
            <a:xfrm>
              <a:off x="5379" y="6260"/>
              <a:ext cx="1128" cy="4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1650"/>
                <a:t>механизм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69095" y="4907248"/>
            <a:ext cx="4448175" cy="1187231"/>
            <a:chOff x="748" y="2976"/>
            <a:chExt cx="2540" cy="688"/>
          </a:xfrm>
          <a:noFill/>
        </p:grpSpPr>
        <p:sp>
          <p:nvSpPr>
            <p:cNvPr id="5135" name="Text Box 17"/>
            <p:cNvSpPr txBox="1">
              <a:spLocks noChangeArrowheads="1"/>
            </p:cNvSpPr>
            <p:nvPr/>
          </p:nvSpPr>
          <p:spPr bwMode="auto">
            <a:xfrm>
              <a:off x="748" y="3022"/>
              <a:ext cx="1951" cy="642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prstDash val="lgDash"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altLang="ru-RU" sz="1650" b="0" dirty="0">
                  <a:solidFill>
                    <a:srgbClr val="FFC000"/>
                  </a:solidFill>
                </a:rPr>
                <a:t>Ресурсы, необходимые для проведения работы (человеческие ресурсы, оборудование, ИС)</a:t>
              </a:r>
            </a:p>
          </p:txBody>
        </p:sp>
        <p:sp>
          <p:nvSpPr>
            <p:cNvPr id="5136" name="Line 24"/>
            <p:cNvSpPr>
              <a:spLocks noChangeShapeType="1"/>
            </p:cNvSpPr>
            <p:nvPr/>
          </p:nvSpPr>
          <p:spPr bwMode="auto">
            <a:xfrm flipV="1">
              <a:off x="2699" y="2976"/>
              <a:ext cx="589" cy="363"/>
            </a:xfrm>
            <a:prstGeom prst="line">
              <a:avLst/>
            </a:prstGeom>
            <a:grpFill/>
            <a:ln w="9525">
              <a:solidFill>
                <a:srgbClr val="FFC000"/>
              </a:solidFill>
              <a:prstDash val="lgDash"/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1650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91054" y="1915018"/>
            <a:ext cx="2643188" cy="1409699"/>
            <a:chOff x="703" y="1117"/>
            <a:chExt cx="1509" cy="816"/>
          </a:xfrm>
          <a:noFill/>
        </p:grpSpPr>
        <p:sp>
          <p:nvSpPr>
            <p:cNvPr id="5133" name="Text Box 14"/>
            <p:cNvSpPr txBox="1">
              <a:spLocks noChangeArrowheads="1"/>
            </p:cNvSpPr>
            <p:nvPr/>
          </p:nvSpPr>
          <p:spPr bwMode="auto">
            <a:xfrm>
              <a:off x="703" y="1117"/>
              <a:ext cx="1509" cy="494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prstDash val="lgDash"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altLang="ru-RU" sz="1650" b="0" dirty="0">
                  <a:solidFill>
                    <a:srgbClr val="FFC000"/>
                  </a:solidFill>
                </a:rPr>
                <a:t>Ресурсы, перерабатываемые системой</a:t>
              </a:r>
            </a:p>
          </p:txBody>
        </p:sp>
        <p:sp>
          <p:nvSpPr>
            <p:cNvPr id="5134" name="Line 26"/>
            <p:cNvSpPr>
              <a:spLocks noChangeShapeType="1"/>
            </p:cNvSpPr>
            <p:nvPr/>
          </p:nvSpPr>
          <p:spPr bwMode="auto">
            <a:xfrm>
              <a:off x="1474" y="1706"/>
              <a:ext cx="136" cy="227"/>
            </a:xfrm>
            <a:prstGeom prst="line">
              <a:avLst/>
            </a:prstGeom>
            <a:grpFill/>
            <a:ln w="9525">
              <a:solidFill>
                <a:srgbClr val="FFC000"/>
              </a:solidFill>
              <a:prstDash val="lgDash"/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1650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950620" y="1269208"/>
            <a:ext cx="3652838" cy="1108117"/>
            <a:chOff x="3424" y="890"/>
            <a:chExt cx="2087" cy="643"/>
          </a:xfrm>
          <a:noFill/>
        </p:grpSpPr>
        <p:sp>
          <p:nvSpPr>
            <p:cNvPr id="5131" name="Text Box 16"/>
            <p:cNvSpPr txBox="1">
              <a:spLocks noChangeArrowheads="1"/>
            </p:cNvSpPr>
            <p:nvPr/>
          </p:nvSpPr>
          <p:spPr bwMode="auto">
            <a:xfrm>
              <a:off x="4014" y="890"/>
              <a:ext cx="1497" cy="643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prstDash val="lgDash"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altLang="ru-RU" sz="1650" b="0" dirty="0">
                  <a:solidFill>
                    <a:srgbClr val="FFC000"/>
                  </a:solidFill>
                </a:rPr>
                <a:t>Регулирует работу системы, управляет (нормативная документация и т.п.)</a:t>
              </a:r>
            </a:p>
          </p:txBody>
        </p:sp>
        <p:sp>
          <p:nvSpPr>
            <p:cNvPr id="5132" name="Line 28"/>
            <p:cNvSpPr>
              <a:spLocks noChangeShapeType="1"/>
            </p:cNvSpPr>
            <p:nvPr/>
          </p:nvSpPr>
          <p:spPr bwMode="auto">
            <a:xfrm flipH="1">
              <a:off x="3424" y="1071"/>
              <a:ext cx="590" cy="274"/>
            </a:xfrm>
            <a:prstGeom prst="line">
              <a:avLst/>
            </a:prstGeom>
            <a:grpFill/>
            <a:ln w="9525">
              <a:solidFill>
                <a:srgbClr val="FFC000"/>
              </a:solidFill>
              <a:prstDash val="lgDash"/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1650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071315" y="3379144"/>
            <a:ext cx="2498805" cy="2616363"/>
            <a:chOff x="3878" y="2024"/>
            <a:chExt cx="1632" cy="1700"/>
          </a:xfrm>
          <a:noFill/>
        </p:grpSpPr>
        <p:sp>
          <p:nvSpPr>
            <p:cNvPr id="5129" name="Text Box 15"/>
            <p:cNvSpPr txBox="1">
              <a:spLocks noChangeArrowheads="1"/>
            </p:cNvSpPr>
            <p:nvPr/>
          </p:nvSpPr>
          <p:spPr bwMode="auto">
            <a:xfrm>
              <a:off x="4059" y="2839"/>
              <a:ext cx="1451" cy="885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prstDash val="lgDash"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altLang="ru-RU" sz="1650" b="0" dirty="0">
                  <a:solidFill>
                    <a:srgbClr val="FFC000"/>
                  </a:solidFill>
                </a:rPr>
                <a:t>Результат работы системы, переработанные ресурсы, продукт деятельности</a:t>
              </a:r>
            </a:p>
          </p:txBody>
        </p:sp>
        <p:sp>
          <p:nvSpPr>
            <p:cNvPr id="5130" name="Line 30"/>
            <p:cNvSpPr>
              <a:spLocks noChangeShapeType="1"/>
            </p:cNvSpPr>
            <p:nvPr/>
          </p:nvSpPr>
          <p:spPr bwMode="auto">
            <a:xfrm flipH="1" flipV="1">
              <a:off x="3878" y="2024"/>
              <a:ext cx="590" cy="815"/>
            </a:xfrm>
            <a:prstGeom prst="line">
              <a:avLst/>
            </a:prstGeom>
            <a:grpFill/>
            <a:ln w="9525">
              <a:solidFill>
                <a:srgbClr val="FFC000"/>
              </a:solidFill>
              <a:prstDash val="lgDash"/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1650"/>
            </a:p>
          </p:txBody>
        </p:sp>
      </p:grpSp>
      <p:sp>
        <p:nvSpPr>
          <p:cNvPr id="63496" name="Text Box 32"/>
          <p:cNvSpPr txBox="1">
            <a:spLocks noChangeArrowheads="1"/>
          </p:cNvSpPr>
          <p:nvPr/>
        </p:nvSpPr>
        <p:spPr bwMode="auto">
          <a:xfrm>
            <a:off x="417234" y="6307933"/>
            <a:ext cx="8357160" cy="346249"/>
          </a:xfrm>
          <a:prstGeom prst="rect">
            <a:avLst/>
          </a:prstGeom>
          <a:noFill/>
          <a:ln w="9525" cap="rnd">
            <a:solidFill>
              <a:schemeClr val="accent2"/>
            </a:solidFill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ru-RU" altLang="ru-RU" sz="1650">
                <a:latin typeface="Arial" panose="020B0604020202020204" pitchFamily="34" charset="0"/>
              </a:rPr>
              <a:t>Стрелки входа может не быть. Остальные интерфейсные дуги обязательны.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314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913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Декомпозиция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69207"/>
            <a:ext cx="9144000" cy="4895850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ru-RU" sz="2400" dirty="0"/>
              <a:t>Принцип декомпозиции применяется при разбиении сложных процессов на составляющие его функции. При этом уровень детализации определяется непосредственно разработчиком модели.</a:t>
            </a:r>
            <a:endParaRPr lang="en-US" sz="2400" dirty="0"/>
          </a:p>
          <a:p>
            <a:pPr algn="just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endParaRPr lang="ru-RU" sz="2400" dirty="0"/>
          </a:p>
          <a:p>
            <a:pPr algn="just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ru-RU" sz="2400" dirty="0"/>
              <a:t>Модель </a:t>
            </a:r>
            <a:r>
              <a:rPr lang="en-US" sz="2400" dirty="0"/>
              <a:t>IDEF</a:t>
            </a:r>
            <a:r>
              <a:rPr lang="ru-RU" sz="2400" dirty="0"/>
              <a:t>0 всегда начинается с рассмотрения системы как единого целого, т.е. одного функционального блока с интерфейсными дугами, простирающимися за пределы рассматриваемой области. Такая диаграмма называется </a:t>
            </a:r>
            <a:r>
              <a:rPr lang="ru-RU" sz="2400" i="1" dirty="0">
                <a:solidFill>
                  <a:srgbClr val="FFFF00"/>
                </a:solidFill>
              </a:rPr>
              <a:t>контекстной</a:t>
            </a:r>
            <a:r>
              <a:rPr lang="ru-RU" sz="2400" dirty="0"/>
              <a:t>, она обозначается идентификатором А-0. </a:t>
            </a:r>
          </a:p>
          <a:p>
            <a:pPr algn="just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endParaRPr lang="en-US" sz="2400" dirty="0"/>
          </a:p>
          <a:p>
            <a:pPr algn="just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ru-RU" sz="2400" dirty="0"/>
              <a:t>Для определения границ системы на контекстной диаграмме обязательно должны быть цель и точка зрения.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14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913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Цель моделирования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3520"/>
            <a:ext cx="9144000" cy="3745706"/>
          </a:xfrm>
        </p:spPr>
        <p:txBody>
          <a:bodyPr/>
          <a:lstStyle/>
          <a:p>
            <a:pPr marL="0" indent="457223" algn="just" eaLnBrk="1" hangingPunct="1">
              <a:lnSpc>
                <a:spcPct val="80000"/>
              </a:lnSpc>
              <a:spcBef>
                <a:spcPct val="0"/>
              </a:spcBef>
              <a:buNone/>
              <a:defRPr/>
            </a:pPr>
            <a:endParaRPr lang="ru-RU" altLang="ru-RU" sz="2801" u="sng" dirty="0"/>
          </a:p>
          <a:p>
            <a:pPr marL="0" indent="457223" algn="just" eaLnBrk="1" hangingPunct="1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ru-RU" altLang="ru-RU" sz="2801" b="1" u="sng" dirty="0"/>
              <a:t>Примеры целей</a:t>
            </a:r>
            <a:r>
              <a:rPr lang="ru-RU" altLang="ru-RU" sz="2801" b="1" dirty="0"/>
              <a:t>: </a:t>
            </a:r>
            <a:r>
              <a:rPr lang="ru-RU" altLang="ru-RU" sz="2801" dirty="0"/>
              <a:t>«Идентифицировать слабые стороны процесса сбора данных», «Определить ответственность сотрудников для написания должностных инструкций» и т.п.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49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2420888"/>
            <a:ext cx="7886700" cy="927172"/>
          </a:xfrm>
        </p:spPr>
        <p:txBody>
          <a:bodyPr/>
          <a:lstStyle/>
          <a:p>
            <a:pPr eaLnBrk="1" hangingPunct="1"/>
            <a:r>
              <a:rPr lang="ru-RU" altLang="ru-RU" sz="400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Методологии </a:t>
            </a:r>
            <a:r>
              <a:rPr lang="en-US" altLang="ru-RU" sz="400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IDEF0, DFD, </a:t>
            </a:r>
            <a:r>
              <a:rPr lang="en-US" altLang="ru-RU" sz="400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IDEF3</a:t>
            </a:r>
            <a:endParaRPr lang="en-US" altLang="ru-RU" sz="400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2159000" y="908720"/>
            <a:ext cx="4859339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по теме  №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 </a:t>
            </a:r>
            <a:endParaRPr lang="ru-RU" altLang="ru-RU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5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913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Точка зрения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082"/>
            <a:ext cx="9144000" cy="4248150"/>
          </a:xfrm>
        </p:spPr>
        <p:txBody>
          <a:bodyPr rtlCol="0">
            <a:normAutofit/>
          </a:bodyPr>
          <a:lstStyle/>
          <a:p>
            <a:pPr indent="457200" algn="just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ru-RU" sz="2801" u="sng" dirty="0">
                <a:solidFill>
                  <a:schemeClr val="hlink"/>
                </a:solidFill>
              </a:rPr>
              <a:t>Точка зрения</a:t>
            </a:r>
            <a:r>
              <a:rPr lang="ru-RU" sz="2801" dirty="0"/>
              <a:t> – позиция, с которой будет строиться модель. В качестве точки зрения берется взгляд человека, который видит систему в нужном для моделирования аспекте</a:t>
            </a:r>
            <a:r>
              <a:rPr lang="ru-RU" sz="2801" dirty="0" smtClean="0"/>
              <a:t>. </a:t>
            </a:r>
          </a:p>
          <a:p>
            <a:pPr indent="457200" algn="just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ru-RU" sz="2801" dirty="0" smtClean="0"/>
              <a:t>Как правило, выбирается точка зрения человека, </a:t>
            </a:r>
            <a:r>
              <a:rPr lang="ru-RU" sz="2801" dirty="0" smtClean="0">
                <a:solidFill>
                  <a:schemeClr val="hlink"/>
                </a:solidFill>
              </a:rPr>
              <a:t>ответственного</a:t>
            </a:r>
            <a:r>
              <a:rPr lang="ru-RU" sz="2801" dirty="0" smtClean="0"/>
              <a:t> за выполнение моделируемой работы.</a:t>
            </a:r>
            <a:endParaRPr lang="ru-RU" sz="2801" dirty="0">
              <a:solidFill>
                <a:schemeClr val="hlink"/>
              </a:solidFill>
            </a:endParaRPr>
          </a:p>
          <a:p>
            <a:pPr indent="457200" algn="just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ru-RU" sz="2801" dirty="0">
                <a:solidFill>
                  <a:schemeClr val="hlink"/>
                </a:solidFill>
              </a:rPr>
              <a:t>Между целью и точкой зрения должно быть жесткое соответствие</a:t>
            </a:r>
            <a:r>
              <a:rPr lang="ru-RU" sz="2801" dirty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33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Прямоугольник 1"/>
          <p:cNvSpPr>
            <a:spLocks noChangeArrowheads="1"/>
          </p:cNvSpPr>
          <p:nvPr/>
        </p:nvSpPr>
        <p:spPr bwMode="auto">
          <a:xfrm>
            <a:off x="0" y="2133601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457200"/>
            <a:r>
              <a:rPr lang="ru-RU" altLang="ru-RU" sz="2400" b="0" dirty="0"/>
              <a:t>Как и во всех структурных методологиях диаграммой верхнего уровня является контекстная диаграмма. </a:t>
            </a:r>
          </a:p>
          <a:p>
            <a:pPr indent="457200"/>
            <a:endParaRPr lang="ru-RU" altLang="ru-RU" sz="2400" b="0" dirty="0"/>
          </a:p>
          <a:p>
            <a:pPr indent="457200"/>
            <a:r>
              <a:rPr lang="ru-RU" altLang="ru-RU" sz="2400" b="0" dirty="0"/>
              <a:t>Ее роль состоит в определении границ моделируемой системы.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57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595313"/>
          </a:xfrm>
          <a:noFill/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Декомпозиция</a:t>
            </a:r>
          </a:p>
        </p:txBody>
      </p:sp>
      <p:sp>
        <p:nvSpPr>
          <p:cNvPr id="9219" name="AutoShape 5"/>
          <p:cNvSpPr>
            <a:spLocks noChangeAspect="1" noChangeArrowheads="1"/>
          </p:cNvSpPr>
          <p:nvPr/>
        </p:nvSpPr>
        <p:spPr bwMode="auto">
          <a:xfrm>
            <a:off x="1259682" y="685800"/>
            <a:ext cx="6553200" cy="6172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ru-RU" altLang="ru-RU" sz="2000"/>
          </a:p>
        </p:txBody>
      </p:sp>
      <p:grpSp>
        <p:nvGrpSpPr>
          <p:cNvPr id="68612" name="Group 6"/>
          <p:cNvGrpSpPr>
            <a:grpSpLocks/>
          </p:cNvGrpSpPr>
          <p:nvPr/>
        </p:nvGrpSpPr>
        <p:grpSpPr bwMode="auto">
          <a:xfrm>
            <a:off x="3059907" y="1269207"/>
            <a:ext cx="2590800" cy="1512093"/>
            <a:chOff x="4110" y="2088"/>
            <a:chExt cx="2824" cy="1951"/>
          </a:xfrm>
          <a:noFill/>
        </p:grpSpPr>
        <p:sp>
          <p:nvSpPr>
            <p:cNvPr id="9285" name="Rectangle 7"/>
            <p:cNvSpPr>
              <a:spLocks noChangeArrowheads="1"/>
            </p:cNvSpPr>
            <p:nvPr/>
          </p:nvSpPr>
          <p:spPr bwMode="auto">
            <a:xfrm>
              <a:off x="4110" y="2088"/>
              <a:ext cx="2824" cy="195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1200"/>
            </a:p>
          </p:txBody>
        </p:sp>
        <p:grpSp>
          <p:nvGrpSpPr>
            <p:cNvPr id="68678" name="Group 8"/>
            <p:cNvGrpSpPr>
              <a:grpSpLocks/>
            </p:cNvGrpSpPr>
            <p:nvPr/>
          </p:nvGrpSpPr>
          <p:grpSpPr bwMode="auto">
            <a:xfrm>
              <a:off x="4957" y="2228"/>
              <a:ext cx="1130" cy="836"/>
              <a:chOff x="4957" y="2228"/>
              <a:chExt cx="1130" cy="836"/>
            </a:xfrm>
            <a:grpFill/>
          </p:grpSpPr>
          <p:sp>
            <p:nvSpPr>
              <p:cNvPr id="9289" name="Rectangle 9"/>
              <p:cNvSpPr>
                <a:spLocks noChangeArrowheads="1"/>
              </p:cNvSpPr>
              <p:nvPr/>
            </p:nvSpPr>
            <p:spPr bwMode="auto">
              <a:xfrm>
                <a:off x="5099" y="2377"/>
                <a:ext cx="846" cy="5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defRPr/>
                </a:pPr>
                <a:endParaRPr lang="ru-RU" altLang="ru-RU" sz="1200"/>
              </a:p>
              <a:p>
                <a:pPr algn="r" eaLnBrk="1" hangingPunct="1">
                  <a:defRPr/>
                </a:pPr>
                <a:r>
                  <a:rPr lang="ru-RU" altLang="ru-RU" sz="1200"/>
                  <a:t>А0</a:t>
                </a:r>
              </a:p>
            </p:txBody>
          </p:sp>
          <p:sp>
            <p:nvSpPr>
              <p:cNvPr id="9290" name="Line 10"/>
              <p:cNvSpPr>
                <a:spLocks noChangeShapeType="1"/>
              </p:cNvSpPr>
              <p:nvPr/>
            </p:nvSpPr>
            <p:spPr bwMode="auto">
              <a:xfrm>
                <a:off x="4956" y="2647"/>
                <a:ext cx="14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200"/>
              </a:p>
            </p:txBody>
          </p:sp>
          <p:sp>
            <p:nvSpPr>
              <p:cNvPr id="9291" name="Line 11"/>
              <p:cNvSpPr>
                <a:spLocks noChangeShapeType="1"/>
              </p:cNvSpPr>
              <p:nvPr/>
            </p:nvSpPr>
            <p:spPr bwMode="auto">
              <a:xfrm>
                <a:off x="5522" y="2229"/>
                <a:ext cx="0" cy="13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200"/>
              </a:p>
            </p:txBody>
          </p:sp>
          <p:sp>
            <p:nvSpPr>
              <p:cNvPr id="9292" name="Line 12"/>
              <p:cNvSpPr>
                <a:spLocks noChangeShapeType="1"/>
              </p:cNvSpPr>
              <p:nvPr/>
            </p:nvSpPr>
            <p:spPr bwMode="auto">
              <a:xfrm>
                <a:off x="5948" y="2647"/>
                <a:ext cx="14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200"/>
              </a:p>
            </p:txBody>
          </p:sp>
          <p:sp>
            <p:nvSpPr>
              <p:cNvPr id="9293" name="Line 13"/>
              <p:cNvSpPr>
                <a:spLocks noChangeShapeType="1"/>
              </p:cNvSpPr>
              <p:nvPr/>
            </p:nvSpPr>
            <p:spPr bwMode="auto">
              <a:xfrm flipV="1">
                <a:off x="5522" y="2924"/>
                <a:ext cx="0" cy="14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200"/>
              </a:p>
            </p:txBody>
          </p:sp>
        </p:grpSp>
        <p:sp>
          <p:nvSpPr>
            <p:cNvPr id="9287" name="Text Box 14"/>
            <p:cNvSpPr txBox="1">
              <a:spLocks noChangeArrowheads="1"/>
            </p:cNvSpPr>
            <p:nvPr/>
          </p:nvSpPr>
          <p:spPr bwMode="auto">
            <a:xfrm>
              <a:off x="4250" y="3342"/>
              <a:ext cx="1272" cy="55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1200"/>
                <a:t>Цель:</a:t>
              </a:r>
            </a:p>
            <a:p>
              <a:pPr eaLnBrk="1" hangingPunct="1">
                <a:defRPr/>
              </a:pPr>
              <a:r>
                <a:rPr lang="ru-RU" altLang="ru-RU" sz="1200"/>
                <a:t>Т.зрения:</a:t>
              </a:r>
            </a:p>
          </p:txBody>
        </p:sp>
        <p:sp>
          <p:nvSpPr>
            <p:cNvPr id="9288" name="Text Box 15"/>
            <p:cNvSpPr txBox="1">
              <a:spLocks noChangeArrowheads="1"/>
            </p:cNvSpPr>
            <p:nvPr/>
          </p:nvSpPr>
          <p:spPr bwMode="auto">
            <a:xfrm>
              <a:off x="5913" y="3483"/>
              <a:ext cx="881" cy="4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1200" dirty="0"/>
                <a:t>А-0</a:t>
              </a:r>
            </a:p>
            <a:p>
              <a:pPr eaLnBrk="1" hangingPunct="1">
                <a:defRPr/>
              </a:pPr>
              <a:endParaRPr lang="ru-RU" altLang="ru-RU" sz="1200" dirty="0"/>
            </a:p>
          </p:txBody>
        </p:sp>
      </p:grp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2483645" y="1916908"/>
            <a:ext cx="3686175" cy="2652713"/>
            <a:chOff x="1565" y="935"/>
            <a:chExt cx="2322" cy="1670"/>
          </a:xfrm>
          <a:noFill/>
        </p:grpSpPr>
        <p:grpSp>
          <p:nvGrpSpPr>
            <p:cNvPr id="68658" name="Group 77"/>
            <p:cNvGrpSpPr>
              <a:grpSpLocks/>
            </p:cNvGrpSpPr>
            <p:nvPr/>
          </p:nvGrpSpPr>
          <p:grpSpPr bwMode="auto">
            <a:xfrm>
              <a:off x="1565" y="1525"/>
              <a:ext cx="2322" cy="1080"/>
              <a:chOff x="3546" y="4318"/>
              <a:chExt cx="3811" cy="2090"/>
            </a:xfrm>
            <a:grpFill/>
          </p:grpSpPr>
          <p:sp>
            <p:nvSpPr>
              <p:cNvPr id="9269" name="Rectangle 78"/>
              <p:cNvSpPr>
                <a:spLocks noChangeArrowheads="1"/>
              </p:cNvSpPr>
              <p:nvPr/>
            </p:nvSpPr>
            <p:spPr bwMode="auto">
              <a:xfrm>
                <a:off x="3546" y="4319"/>
                <a:ext cx="3811" cy="208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1200"/>
              </a:p>
            </p:txBody>
          </p:sp>
          <p:grpSp>
            <p:nvGrpSpPr>
              <p:cNvPr id="68662" name="Group 79"/>
              <p:cNvGrpSpPr>
                <a:grpSpLocks/>
              </p:cNvGrpSpPr>
              <p:nvPr/>
            </p:nvGrpSpPr>
            <p:grpSpPr bwMode="auto">
              <a:xfrm>
                <a:off x="3828" y="4597"/>
                <a:ext cx="3247" cy="1254"/>
                <a:chOff x="3828" y="4597"/>
                <a:chExt cx="3247" cy="1254"/>
              </a:xfrm>
              <a:grpFill/>
            </p:grpSpPr>
            <p:sp>
              <p:nvSpPr>
                <p:cNvPr id="9272" name="Rectangle 80"/>
                <p:cNvSpPr>
                  <a:spLocks noChangeArrowheads="1"/>
                </p:cNvSpPr>
                <p:nvPr/>
              </p:nvSpPr>
              <p:spPr bwMode="auto">
                <a:xfrm>
                  <a:off x="3969" y="4737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 dirty="0"/>
                    <a:t>А1</a:t>
                  </a:r>
                </a:p>
              </p:txBody>
            </p:sp>
            <p:sp>
              <p:nvSpPr>
                <p:cNvPr id="9273" name="Rectangle 81"/>
                <p:cNvSpPr>
                  <a:spLocks noChangeArrowheads="1"/>
                </p:cNvSpPr>
                <p:nvPr/>
              </p:nvSpPr>
              <p:spPr bwMode="auto">
                <a:xfrm>
                  <a:off x="6227" y="5294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А3</a:t>
                  </a:r>
                </a:p>
              </p:txBody>
            </p:sp>
            <p:sp>
              <p:nvSpPr>
                <p:cNvPr id="9274" name="Rectangle 82"/>
                <p:cNvSpPr>
                  <a:spLocks noChangeArrowheads="1"/>
                </p:cNvSpPr>
                <p:nvPr/>
              </p:nvSpPr>
              <p:spPr bwMode="auto">
                <a:xfrm>
                  <a:off x="5099" y="5015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А2</a:t>
                  </a:r>
                </a:p>
              </p:txBody>
            </p:sp>
            <p:sp>
              <p:nvSpPr>
                <p:cNvPr id="9275" name="Line 83"/>
                <p:cNvSpPr>
                  <a:spLocks noChangeShapeType="1"/>
                </p:cNvSpPr>
                <p:nvPr/>
              </p:nvSpPr>
              <p:spPr bwMode="auto">
                <a:xfrm>
                  <a:off x="3829" y="4876"/>
                  <a:ext cx="14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9276" name="Line 84"/>
                <p:cNvSpPr>
                  <a:spLocks noChangeShapeType="1"/>
                </p:cNvSpPr>
                <p:nvPr/>
              </p:nvSpPr>
              <p:spPr bwMode="auto">
                <a:xfrm>
                  <a:off x="6934" y="5433"/>
                  <a:ext cx="14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9277" name="Line 85"/>
                <p:cNvSpPr>
                  <a:spLocks noChangeShapeType="1"/>
                </p:cNvSpPr>
                <p:nvPr/>
              </p:nvSpPr>
              <p:spPr bwMode="auto">
                <a:xfrm>
                  <a:off x="4393" y="4598"/>
                  <a:ext cx="2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9278" name="Line 86"/>
                <p:cNvSpPr>
                  <a:spLocks noChangeShapeType="1"/>
                </p:cNvSpPr>
                <p:nvPr/>
              </p:nvSpPr>
              <p:spPr bwMode="auto">
                <a:xfrm>
                  <a:off x="5523" y="4876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9279" name="Line 87"/>
                <p:cNvSpPr>
                  <a:spLocks noChangeShapeType="1"/>
                </p:cNvSpPr>
                <p:nvPr/>
              </p:nvSpPr>
              <p:spPr bwMode="auto">
                <a:xfrm>
                  <a:off x="6648" y="5155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928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4393" y="5155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9281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5523" y="5433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9282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6648" y="5712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cxnSp>
              <p:nvCxnSpPr>
                <p:cNvPr id="68675" name="AutoShape 91"/>
                <p:cNvCxnSpPr>
                  <a:cxnSpLocks noChangeShapeType="1"/>
                  <a:stCxn id="9272" idx="3"/>
                  <a:endCxn id="9274" idx="1"/>
                </p:cNvCxnSpPr>
                <p:nvPr/>
              </p:nvCxnSpPr>
              <p:spPr bwMode="auto">
                <a:xfrm>
                  <a:off x="4676" y="4945"/>
                  <a:ext cx="423" cy="279"/>
                </a:xfrm>
                <a:prstGeom prst="bentConnector3">
                  <a:avLst>
                    <a:gd name="adj1" fmla="val 49815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/>
              </p:spPr>
            </p:cxnSp>
            <p:cxnSp>
              <p:nvCxnSpPr>
                <p:cNvPr id="68676" name="AutoShape 92"/>
                <p:cNvCxnSpPr>
                  <a:cxnSpLocks noChangeShapeType="1"/>
                  <a:stCxn id="9274" idx="3"/>
                  <a:endCxn id="9273" idx="1"/>
                </p:cNvCxnSpPr>
                <p:nvPr/>
              </p:nvCxnSpPr>
              <p:spPr bwMode="auto">
                <a:xfrm>
                  <a:off x="5806" y="5224"/>
                  <a:ext cx="422" cy="278"/>
                </a:xfrm>
                <a:prstGeom prst="bentConnector3">
                  <a:avLst>
                    <a:gd name="adj1" fmla="val 49815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/>
              </p:spPr>
            </p:cxnSp>
          </p:grpSp>
          <p:sp>
            <p:nvSpPr>
              <p:cNvPr id="9271" name="Text Box 93"/>
              <p:cNvSpPr txBox="1">
                <a:spLocks noChangeArrowheads="1"/>
              </p:cNvSpPr>
              <p:nvPr/>
            </p:nvSpPr>
            <p:spPr bwMode="auto">
              <a:xfrm>
                <a:off x="6510" y="5990"/>
                <a:ext cx="707" cy="27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defRPr/>
                </a:pPr>
                <a:r>
                  <a:rPr lang="ru-RU" altLang="ru-RU" sz="1200"/>
                  <a:t>А0</a:t>
                </a:r>
              </a:p>
            </p:txBody>
          </p:sp>
        </p:grpSp>
        <p:sp>
          <p:nvSpPr>
            <p:cNvPr id="9267" name="Line 94"/>
            <p:cNvSpPr>
              <a:spLocks noChangeShapeType="1"/>
            </p:cNvSpPr>
            <p:nvPr/>
          </p:nvSpPr>
          <p:spPr bwMode="auto">
            <a:xfrm flipH="1">
              <a:off x="1565" y="935"/>
              <a:ext cx="907" cy="59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ru-RU" sz="1200"/>
            </a:p>
          </p:txBody>
        </p:sp>
        <p:sp>
          <p:nvSpPr>
            <p:cNvPr id="9268" name="Line 95"/>
            <p:cNvSpPr>
              <a:spLocks noChangeShapeType="1"/>
            </p:cNvSpPr>
            <p:nvPr/>
          </p:nvSpPr>
          <p:spPr bwMode="auto">
            <a:xfrm>
              <a:off x="2970" y="935"/>
              <a:ext cx="908" cy="59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ru-RU" sz="1200"/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1402558" y="3429001"/>
            <a:ext cx="3024188" cy="2938463"/>
            <a:chOff x="884" y="1933"/>
            <a:chExt cx="1905" cy="1851"/>
          </a:xfrm>
          <a:noFill/>
        </p:grpSpPr>
        <p:grpSp>
          <p:nvGrpSpPr>
            <p:cNvPr id="68639" name="Group 35"/>
            <p:cNvGrpSpPr>
              <a:grpSpLocks/>
            </p:cNvGrpSpPr>
            <p:nvPr/>
          </p:nvGrpSpPr>
          <p:grpSpPr bwMode="auto">
            <a:xfrm>
              <a:off x="884" y="2704"/>
              <a:ext cx="1892" cy="1080"/>
              <a:chOff x="3546" y="4318"/>
              <a:chExt cx="3811" cy="2090"/>
            </a:xfrm>
            <a:grpFill/>
          </p:grpSpPr>
          <p:sp>
            <p:nvSpPr>
              <p:cNvPr id="9250" name="Rectangle 36"/>
              <p:cNvSpPr>
                <a:spLocks noChangeArrowheads="1"/>
              </p:cNvSpPr>
              <p:nvPr/>
            </p:nvSpPr>
            <p:spPr bwMode="auto">
              <a:xfrm>
                <a:off x="3546" y="4318"/>
                <a:ext cx="3810" cy="209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1350"/>
              </a:p>
            </p:txBody>
          </p:sp>
          <p:grpSp>
            <p:nvGrpSpPr>
              <p:cNvPr id="68643" name="Group 37"/>
              <p:cNvGrpSpPr>
                <a:grpSpLocks/>
              </p:cNvGrpSpPr>
              <p:nvPr/>
            </p:nvGrpSpPr>
            <p:grpSpPr bwMode="auto">
              <a:xfrm>
                <a:off x="3828" y="4597"/>
                <a:ext cx="3247" cy="1254"/>
                <a:chOff x="3828" y="4597"/>
                <a:chExt cx="3247" cy="1254"/>
              </a:xfrm>
              <a:grpFill/>
            </p:grpSpPr>
            <p:sp>
              <p:nvSpPr>
                <p:cNvPr id="9253" name="Rectangle 38"/>
                <p:cNvSpPr>
                  <a:spLocks noChangeArrowheads="1"/>
                </p:cNvSpPr>
                <p:nvPr/>
              </p:nvSpPr>
              <p:spPr bwMode="auto">
                <a:xfrm>
                  <a:off x="3969" y="4736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 dirty="0"/>
                    <a:t>А11</a:t>
                  </a:r>
                </a:p>
              </p:txBody>
            </p:sp>
            <p:sp>
              <p:nvSpPr>
                <p:cNvPr id="9254" name="Rectangle 39"/>
                <p:cNvSpPr>
                  <a:spLocks noChangeArrowheads="1"/>
                </p:cNvSpPr>
                <p:nvPr/>
              </p:nvSpPr>
              <p:spPr bwMode="auto">
                <a:xfrm>
                  <a:off x="6229" y="5293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А13</a:t>
                  </a:r>
                </a:p>
              </p:txBody>
            </p:sp>
            <p:sp>
              <p:nvSpPr>
                <p:cNvPr id="9255" name="Rectangle 40"/>
                <p:cNvSpPr>
                  <a:spLocks noChangeArrowheads="1"/>
                </p:cNvSpPr>
                <p:nvPr/>
              </p:nvSpPr>
              <p:spPr bwMode="auto">
                <a:xfrm>
                  <a:off x="5099" y="5015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А12</a:t>
                  </a:r>
                </a:p>
              </p:txBody>
            </p:sp>
            <p:sp>
              <p:nvSpPr>
                <p:cNvPr id="9256" name="Line 41"/>
                <p:cNvSpPr>
                  <a:spLocks noChangeShapeType="1"/>
                </p:cNvSpPr>
                <p:nvPr/>
              </p:nvSpPr>
              <p:spPr bwMode="auto">
                <a:xfrm>
                  <a:off x="3827" y="4875"/>
                  <a:ext cx="142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sp>
              <p:nvSpPr>
                <p:cNvPr id="9257" name="Line 42"/>
                <p:cNvSpPr>
                  <a:spLocks noChangeShapeType="1"/>
                </p:cNvSpPr>
                <p:nvPr/>
              </p:nvSpPr>
              <p:spPr bwMode="auto">
                <a:xfrm>
                  <a:off x="6933" y="5433"/>
                  <a:ext cx="142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sp>
              <p:nvSpPr>
                <p:cNvPr id="9258" name="Line 43"/>
                <p:cNvSpPr>
                  <a:spLocks noChangeShapeType="1"/>
                </p:cNvSpPr>
                <p:nvPr/>
              </p:nvSpPr>
              <p:spPr bwMode="auto">
                <a:xfrm>
                  <a:off x="4392" y="4597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sp>
              <p:nvSpPr>
                <p:cNvPr id="9259" name="Line 44"/>
                <p:cNvSpPr>
                  <a:spLocks noChangeShapeType="1"/>
                </p:cNvSpPr>
                <p:nvPr/>
              </p:nvSpPr>
              <p:spPr bwMode="auto">
                <a:xfrm>
                  <a:off x="5522" y="4875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sp>
              <p:nvSpPr>
                <p:cNvPr id="9260" name="Line 45"/>
                <p:cNvSpPr>
                  <a:spLocks noChangeShapeType="1"/>
                </p:cNvSpPr>
                <p:nvPr/>
              </p:nvSpPr>
              <p:spPr bwMode="auto">
                <a:xfrm>
                  <a:off x="6652" y="5154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sp>
              <p:nvSpPr>
                <p:cNvPr id="926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392" y="5154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sp>
              <p:nvSpPr>
                <p:cNvPr id="926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5522" y="5433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sp>
              <p:nvSpPr>
                <p:cNvPr id="926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6652" y="5711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cxnSp>
              <p:nvCxnSpPr>
                <p:cNvPr id="68656" name="AutoShape 49"/>
                <p:cNvCxnSpPr>
                  <a:cxnSpLocks noChangeShapeType="1"/>
                  <a:stCxn id="9253" idx="3"/>
                  <a:endCxn id="9255" idx="1"/>
                </p:cNvCxnSpPr>
                <p:nvPr/>
              </p:nvCxnSpPr>
              <p:spPr bwMode="auto">
                <a:xfrm>
                  <a:off x="4676" y="4945"/>
                  <a:ext cx="423" cy="279"/>
                </a:xfrm>
                <a:prstGeom prst="bentConnector3">
                  <a:avLst>
                    <a:gd name="adj1" fmla="val 49815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/>
              </p:spPr>
            </p:cxnSp>
            <p:cxnSp>
              <p:nvCxnSpPr>
                <p:cNvPr id="68657" name="AutoShape 50"/>
                <p:cNvCxnSpPr>
                  <a:cxnSpLocks noChangeShapeType="1"/>
                  <a:stCxn id="9255" idx="3"/>
                  <a:endCxn id="9254" idx="1"/>
                </p:cNvCxnSpPr>
                <p:nvPr/>
              </p:nvCxnSpPr>
              <p:spPr bwMode="auto">
                <a:xfrm>
                  <a:off x="5806" y="5224"/>
                  <a:ext cx="422" cy="278"/>
                </a:xfrm>
                <a:prstGeom prst="bentConnector3">
                  <a:avLst>
                    <a:gd name="adj1" fmla="val 49815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/>
              </p:spPr>
            </p:cxnSp>
          </p:grpSp>
          <p:sp>
            <p:nvSpPr>
              <p:cNvPr id="9252" name="Text Box 51"/>
              <p:cNvSpPr txBox="1">
                <a:spLocks noChangeArrowheads="1"/>
              </p:cNvSpPr>
              <p:nvPr/>
            </p:nvSpPr>
            <p:spPr bwMode="auto">
              <a:xfrm>
                <a:off x="6510" y="5990"/>
                <a:ext cx="704" cy="27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defRPr/>
                </a:pPr>
                <a:r>
                  <a:rPr lang="ru-RU" altLang="ru-RU" sz="1350"/>
                  <a:t>А1</a:t>
                </a:r>
              </a:p>
            </p:txBody>
          </p:sp>
        </p:grpSp>
        <p:sp>
          <p:nvSpPr>
            <p:cNvPr id="9248" name="Line 97"/>
            <p:cNvSpPr>
              <a:spLocks noChangeShapeType="1"/>
            </p:cNvSpPr>
            <p:nvPr/>
          </p:nvSpPr>
          <p:spPr bwMode="auto">
            <a:xfrm flipH="1">
              <a:off x="884" y="1933"/>
              <a:ext cx="952" cy="7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ru-RU" sz="1350"/>
            </a:p>
          </p:txBody>
        </p:sp>
        <p:sp>
          <p:nvSpPr>
            <p:cNvPr id="9249" name="Line 98"/>
            <p:cNvSpPr>
              <a:spLocks noChangeShapeType="1"/>
            </p:cNvSpPr>
            <p:nvPr/>
          </p:nvSpPr>
          <p:spPr bwMode="auto">
            <a:xfrm>
              <a:off x="2244" y="1933"/>
              <a:ext cx="545" cy="81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ru-RU" sz="1350"/>
            </a:p>
          </p:txBody>
        </p:sp>
      </p:grpSp>
      <p:grpSp>
        <p:nvGrpSpPr>
          <p:cNvPr id="10" name="Group 102"/>
          <p:cNvGrpSpPr>
            <a:grpSpLocks/>
          </p:cNvGrpSpPr>
          <p:nvPr/>
        </p:nvGrpSpPr>
        <p:grpSpPr bwMode="auto">
          <a:xfrm>
            <a:off x="4500563" y="3933826"/>
            <a:ext cx="3024188" cy="2433638"/>
            <a:chOff x="2835" y="2251"/>
            <a:chExt cx="1905" cy="1533"/>
          </a:xfrm>
          <a:noFill/>
        </p:grpSpPr>
        <p:grpSp>
          <p:nvGrpSpPr>
            <p:cNvPr id="68620" name="Group 52"/>
            <p:cNvGrpSpPr>
              <a:grpSpLocks/>
            </p:cNvGrpSpPr>
            <p:nvPr/>
          </p:nvGrpSpPr>
          <p:grpSpPr bwMode="auto">
            <a:xfrm>
              <a:off x="2835" y="2704"/>
              <a:ext cx="1892" cy="1080"/>
              <a:chOff x="3546" y="4318"/>
              <a:chExt cx="3811" cy="2090"/>
            </a:xfrm>
            <a:grpFill/>
          </p:grpSpPr>
          <p:sp>
            <p:nvSpPr>
              <p:cNvPr id="9231" name="Rectangle 53"/>
              <p:cNvSpPr>
                <a:spLocks noChangeArrowheads="1"/>
              </p:cNvSpPr>
              <p:nvPr/>
            </p:nvSpPr>
            <p:spPr bwMode="auto">
              <a:xfrm>
                <a:off x="3546" y="4318"/>
                <a:ext cx="3810" cy="209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1350"/>
              </a:p>
            </p:txBody>
          </p:sp>
          <p:grpSp>
            <p:nvGrpSpPr>
              <p:cNvPr id="68624" name="Group 54"/>
              <p:cNvGrpSpPr>
                <a:grpSpLocks/>
              </p:cNvGrpSpPr>
              <p:nvPr/>
            </p:nvGrpSpPr>
            <p:grpSpPr bwMode="auto">
              <a:xfrm>
                <a:off x="3828" y="4597"/>
                <a:ext cx="3247" cy="1254"/>
                <a:chOff x="3828" y="4597"/>
                <a:chExt cx="3247" cy="1254"/>
              </a:xfrm>
              <a:grpFill/>
            </p:grpSpPr>
            <p:sp>
              <p:nvSpPr>
                <p:cNvPr id="9234" name="Rectangle 55"/>
                <p:cNvSpPr>
                  <a:spLocks noChangeArrowheads="1"/>
                </p:cNvSpPr>
                <p:nvPr/>
              </p:nvSpPr>
              <p:spPr bwMode="auto">
                <a:xfrm>
                  <a:off x="3969" y="4736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 dirty="0"/>
                    <a:t>А31</a:t>
                  </a:r>
                </a:p>
              </p:txBody>
            </p:sp>
            <p:sp>
              <p:nvSpPr>
                <p:cNvPr id="9235" name="Rectangle 56"/>
                <p:cNvSpPr>
                  <a:spLocks noChangeArrowheads="1"/>
                </p:cNvSpPr>
                <p:nvPr/>
              </p:nvSpPr>
              <p:spPr bwMode="auto">
                <a:xfrm>
                  <a:off x="6229" y="5293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А33</a:t>
                  </a:r>
                </a:p>
              </p:txBody>
            </p:sp>
            <p:sp>
              <p:nvSpPr>
                <p:cNvPr id="9236" name="Rectangle 57"/>
                <p:cNvSpPr>
                  <a:spLocks noChangeArrowheads="1"/>
                </p:cNvSpPr>
                <p:nvPr/>
              </p:nvSpPr>
              <p:spPr bwMode="auto">
                <a:xfrm>
                  <a:off x="5099" y="5015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А32</a:t>
                  </a:r>
                </a:p>
              </p:txBody>
            </p:sp>
            <p:sp>
              <p:nvSpPr>
                <p:cNvPr id="9237" name="Line 58"/>
                <p:cNvSpPr>
                  <a:spLocks noChangeShapeType="1"/>
                </p:cNvSpPr>
                <p:nvPr/>
              </p:nvSpPr>
              <p:spPr bwMode="auto">
                <a:xfrm>
                  <a:off x="3827" y="4875"/>
                  <a:ext cx="142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sp>
              <p:nvSpPr>
                <p:cNvPr id="9238" name="Line 59"/>
                <p:cNvSpPr>
                  <a:spLocks noChangeShapeType="1"/>
                </p:cNvSpPr>
                <p:nvPr/>
              </p:nvSpPr>
              <p:spPr bwMode="auto">
                <a:xfrm>
                  <a:off x="6933" y="5433"/>
                  <a:ext cx="142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sp>
              <p:nvSpPr>
                <p:cNvPr id="9239" name="Line 60"/>
                <p:cNvSpPr>
                  <a:spLocks noChangeShapeType="1"/>
                </p:cNvSpPr>
                <p:nvPr/>
              </p:nvSpPr>
              <p:spPr bwMode="auto">
                <a:xfrm>
                  <a:off x="4392" y="4597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sp>
              <p:nvSpPr>
                <p:cNvPr id="9240" name="Line 61"/>
                <p:cNvSpPr>
                  <a:spLocks noChangeShapeType="1"/>
                </p:cNvSpPr>
                <p:nvPr/>
              </p:nvSpPr>
              <p:spPr bwMode="auto">
                <a:xfrm>
                  <a:off x="5522" y="4875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sp>
              <p:nvSpPr>
                <p:cNvPr id="9241" name="Line 62"/>
                <p:cNvSpPr>
                  <a:spLocks noChangeShapeType="1"/>
                </p:cNvSpPr>
                <p:nvPr/>
              </p:nvSpPr>
              <p:spPr bwMode="auto">
                <a:xfrm>
                  <a:off x="6652" y="5154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sp>
              <p:nvSpPr>
                <p:cNvPr id="9242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392" y="5154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sp>
              <p:nvSpPr>
                <p:cNvPr id="9243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522" y="5433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sp>
              <p:nvSpPr>
                <p:cNvPr id="9244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6652" y="5711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350"/>
                </a:p>
              </p:txBody>
            </p:sp>
            <p:cxnSp>
              <p:nvCxnSpPr>
                <p:cNvPr id="68637" name="AutoShape 66"/>
                <p:cNvCxnSpPr>
                  <a:cxnSpLocks noChangeShapeType="1"/>
                  <a:stCxn id="9234" idx="3"/>
                  <a:endCxn id="9236" idx="1"/>
                </p:cNvCxnSpPr>
                <p:nvPr/>
              </p:nvCxnSpPr>
              <p:spPr bwMode="auto">
                <a:xfrm>
                  <a:off x="4676" y="4945"/>
                  <a:ext cx="423" cy="279"/>
                </a:xfrm>
                <a:prstGeom prst="bentConnector3">
                  <a:avLst>
                    <a:gd name="adj1" fmla="val 49815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/>
              </p:spPr>
            </p:cxnSp>
            <p:cxnSp>
              <p:nvCxnSpPr>
                <p:cNvPr id="68638" name="AutoShape 67"/>
                <p:cNvCxnSpPr>
                  <a:cxnSpLocks noChangeShapeType="1"/>
                  <a:stCxn id="9236" idx="3"/>
                  <a:endCxn id="9235" idx="1"/>
                </p:cNvCxnSpPr>
                <p:nvPr/>
              </p:nvCxnSpPr>
              <p:spPr bwMode="auto">
                <a:xfrm>
                  <a:off x="5806" y="5224"/>
                  <a:ext cx="422" cy="278"/>
                </a:xfrm>
                <a:prstGeom prst="bentConnector3">
                  <a:avLst>
                    <a:gd name="adj1" fmla="val 49815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/>
              </p:spPr>
            </p:cxnSp>
          </p:grpSp>
          <p:sp>
            <p:nvSpPr>
              <p:cNvPr id="9233" name="Text Box 68"/>
              <p:cNvSpPr txBox="1">
                <a:spLocks noChangeArrowheads="1"/>
              </p:cNvSpPr>
              <p:nvPr/>
            </p:nvSpPr>
            <p:spPr bwMode="auto">
              <a:xfrm>
                <a:off x="6510" y="5990"/>
                <a:ext cx="704" cy="27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defRPr/>
                </a:pPr>
                <a:r>
                  <a:rPr lang="ru-RU" altLang="ru-RU" sz="1350"/>
                  <a:t>А3</a:t>
                </a:r>
              </a:p>
            </p:txBody>
          </p:sp>
        </p:grpSp>
        <p:sp>
          <p:nvSpPr>
            <p:cNvPr id="9229" name="Line 100"/>
            <p:cNvSpPr>
              <a:spLocks noChangeShapeType="1"/>
            </p:cNvSpPr>
            <p:nvPr/>
          </p:nvSpPr>
          <p:spPr bwMode="auto">
            <a:xfrm flipH="1">
              <a:off x="2835" y="2251"/>
              <a:ext cx="363" cy="45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ru-RU" sz="1350"/>
            </a:p>
          </p:txBody>
        </p:sp>
        <p:sp>
          <p:nvSpPr>
            <p:cNvPr id="9230" name="Line 101"/>
            <p:cNvSpPr>
              <a:spLocks noChangeShapeType="1"/>
            </p:cNvSpPr>
            <p:nvPr/>
          </p:nvSpPr>
          <p:spPr bwMode="auto">
            <a:xfrm>
              <a:off x="3606" y="2251"/>
              <a:ext cx="1134" cy="45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ru-RU" sz="1350"/>
            </a:p>
          </p:txBody>
        </p:sp>
      </p:grpSp>
      <p:sp>
        <p:nvSpPr>
          <p:cNvPr id="9224" name="Text Box 104"/>
          <p:cNvSpPr txBox="1">
            <a:spLocks noChangeArrowheads="1"/>
          </p:cNvSpPr>
          <p:nvPr/>
        </p:nvSpPr>
        <p:spPr bwMode="auto">
          <a:xfrm>
            <a:off x="6588920" y="1557338"/>
            <a:ext cx="1928813" cy="70788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2000" b="0" dirty="0">
                <a:solidFill>
                  <a:srgbClr val="FFC000"/>
                </a:solidFill>
              </a:rPr>
              <a:t>Контекстная диаграмма</a:t>
            </a:r>
          </a:p>
        </p:txBody>
      </p:sp>
      <p:sp>
        <p:nvSpPr>
          <p:cNvPr id="19561" name="Text Box 105"/>
          <p:cNvSpPr txBox="1">
            <a:spLocks noChangeArrowheads="1"/>
          </p:cNvSpPr>
          <p:nvPr/>
        </p:nvSpPr>
        <p:spPr bwMode="auto">
          <a:xfrm>
            <a:off x="6372226" y="3069432"/>
            <a:ext cx="2521745" cy="10156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b="0" dirty="0">
                <a:solidFill>
                  <a:srgbClr val="FFC000"/>
                </a:solidFill>
              </a:rPr>
              <a:t>Декомпозиция контекстной диаграммы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385763" y="6381750"/>
            <a:ext cx="4043363" cy="40011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dirty="0">
                <a:solidFill>
                  <a:srgbClr val="FFC000"/>
                </a:solidFill>
              </a:rPr>
              <a:t>Декомпозиция блока А1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4500563" y="6381750"/>
            <a:ext cx="3312320" cy="40011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dirty="0">
                <a:solidFill>
                  <a:srgbClr val="FFC000"/>
                </a:solidFill>
              </a:rPr>
              <a:t>Декомпозиция блока А3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875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" grpId="0"/>
      <p:bldP spid="19562" grpId="0"/>
      <p:bldP spid="195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595313"/>
          </a:xfrm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/>
              <a:t>Декомпозиция</a:t>
            </a:r>
          </a:p>
        </p:txBody>
      </p:sp>
      <p:grpSp>
        <p:nvGrpSpPr>
          <p:cNvPr id="69635" name="Group 6"/>
          <p:cNvGrpSpPr>
            <a:grpSpLocks noChangeAspect="1"/>
          </p:cNvGrpSpPr>
          <p:nvPr/>
        </p:nvGrpSpPr>
        <p:grpSpPr bwMode="auto">
          <a:xfrm>
            <a:off x="1042988" y="1197770"/>
            <a:ext cx="7055645" cy="2950368"/>
            <a:chOff x="2275" y="332"/>
            <a:chExt cx="7200" cy="2648"/>
          </a:xfrm>
          <a:noFill/>
        </p:grpSpPr>
        <p:sp>
          <p:nvSpPr>
            <p:cNvPr id="10248" name="AutoShape 7"/>
            <p:cNvSpPr>
              <a:spLocks noChangeAspect="1" noChangeArrowheads="1"/>
            </p:cNvSpPr>
            <p:nvPr/>
          </p:nvSpPr>
          <p:spPr bwMode="auto">
            <a:xfrm>
              <a:off x="2275" y="332"/>
              <a:ext cx="7200" cy="2648"/>
            </a:xfrm>
            <a:prstGeom prst="rect">
              <a:avLst/>
            </a:prstGeom>
            <a:grpFill/>
            <a:ln w="19050">
              <a:solidFill>
                <a:schemeClr val="hlink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  <p:grpSp>
          <p:nvGrpSpPr>
            <p:cNvPr id="69641" name="Group 8"/>
            <p:cNvGrpSpPr>
              <a:grpSpLocks/>
            </p:cNvGrpSpPr>
            <p:nvPr/>
          </p:nvGrpSpPr>
          <p:grpSpPr bwMode="auto">
            <a:xfrm>
              <a:off x="2699" y="611"/>
              <a:ext cx="4375" cy="2090"/>
              <a:chOff x="2699" y="611"/>
              <a:chExt cx="4375" cy="2090"/>
            </a:xfrm>
            <a:grpFill/>
          </p:grpSpPr>
          <p:sp>
            <p:nvSpPr>
              <p:cNvPr id="10250" name="Rectangle 9"/>
              <p:cNvSpPr>
                <a:spLocks noChangeArrowheads="1"/>
              </p:cNvSpPr>
              <p:nvPr/>
            </p:nvSpPr>
            <p:spPr bwMode="auto">
              <a:xfrm>
                <a:off x="5099" y="612"/>
                <a:ext cx="848" cy="4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u-RU" altLang="ru-RU" sz="2000"/>
                  <a:t>А0</a:t>
                </a:r>
              </a:p>
            </p:txBody>
          </p:sp>
          <p:sp>
            <p:nvSpPr>
              <p:cNvPr id="10251" name="Rectangle 10"/>
              <p:cNvSpPr>
                <a:spLocks noChangeArrowheads="1"/>
              </p:cNvSpPr>
              <p:nvPr/>
            </p:nvSpPr>
            <p:spPr bwMode="auto">
              <a:xfrm>
                <a:off x="3969" y="1448"/>
                <a:ext cx="846" cy="4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u-RU" altLang="ru-RU" sz="2000"/>
                  <a:t>А1</a:t>
                </a:r>
              </a:p>
            </p:txBody>
          </p:sp>
          <p:sp>
            <p:nvSpPr>
              <p:cNvPr id="10252" name="Rectangle 11"/>
              <p:cNvSpPr>
                <a:spLocks noChangeArrowheads="1"/>
              </p:cNvSpPr>
              <p:nvPr/>
            </p:nvSpPr>
            <p:spPr bwMode="auto">
              <a:xfrm>
                <a:off x="5099" y="1448"/>
                <a:ext cx="846" cy="4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u-RU" altLang="ru-RU" sz="2000"/>
                  <a:t>А2</a:t>
                </a:r>
              </a:p>
            </p:txBody>
          </p:sp>
          <p:sp>
            <p:nvSpPr>
              <p:cNvPr id="10253" name="Rectangle 12"/>
              <p:cNvSpPr>
                <a:spLocks noChangeArrowheads="1"/>
              </p:cNvSpPr>
              <p:nvPr/>
            </p:nvSpPr>
            <p:spPr bwMode="auto">
              <a:xfrm>
                <a:off x="6229" y="1448"/>
                <a:ext cx="846" cy="4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u-RU" altLang="ru-RU" sz="2000"/>
                  <a:t>А3</a:t>
                </a:r>
              </a:p>
            </p:txBody>
          </p:sp>
          <p:sp>
            <p:nvSpPr>
              <p:cNvPr id="10254" name="Rectangle 13"/>
              <p:cNvSpPr>
                <a:spLocks noChangeArrowheads="1"/>
              </p:cNvSpPr>
              <p:nvPr/>
            </p:nvSpPr>
            <p:spPr bwMode="auto">
              <a:xfrm>
                <a:off x="2698" y="2283"/>
                <a:ext cx="846" cy="4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u-RU" altLang="ru-RU" sz="2000"/>
                  <a:t>А11</a:t>
                </a:r>
              </a:p>
            </p:txBody>
          </p:sp>
          <p:sp>
            <p:nvSpPr>
              <p:cNvPr id="10255" name="Rectangle 14"/>
              <p:cNvSpPr>
                <a:spLocks noChangeArrowheads="1"/>
              </p:cNvSpPr>
              <p:nvPr/>
            </p:nvSpPr>
            <p:spPr bwMode="auto">
              <a:xfrm>
                <a:off x="3969" y="2283"/>
                <a:ext cx="846" cy="4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u-RU" altLang="ru-RU" sz="2000"/>
                  <a:t>А12</a:t>
                </a:r>
              </a:p>
            </p:txBody>
          </p:sp>
          <p:sp>
            <p:nvSpPr>
              <p:cNvPr id="10256" name="Rectangle 15"/>
              <p:cNvSpPr>
                <a:spLocks noChangeArrowheads="1"/>
              </p:cNvSpPr>
              <p:nvPr/>
            </p:nvSpPr>
            <p:spPr bwMode="auto">
              <a:xfrm>
                <a:off x="5240" y="2283"/>
                <a:ext cx="846" cy="4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u-RU" altLang="ru-RU" sz="2000"/>
                  <a:t>А13</a:t>
                </a:r>
              </a:p>
            </p:txBody>
          </p:sp>
          <p:sp>
            <p:nvSpPr>
              <p:cNvPr id="10257" name="Line 16"/>
              <p:cNvSpPr>
                <a:spLocks noChangeShapeType="1"/>
              </p:cNvSpPr>
              <p:nvPr/>
            </p:nvSpPr>
            <p:spPr bwMode="auto">
              <a:xfrm>
                <a:off x="5521" y="1029"/>
                <a:ext cx="0" cy="419"/>
              </a:xfrm>
              <a:prstGeom prst="line">
                <a:avLst/>
              </a:prstGeom>
              <a:grpFill/>
              <a:ln w="19050">
                <a:solidFill>
                  <a:schemeClr val="hlink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0258" name="Line 17"/>
              <p:cNvSpPr>
                <a:spLocks noChangeShapeType="1"/>
              </p:cNvSpPr>
              <p:nvPr/>
            </p:nvSpPr>
            <p:spPr bwMode="auto">
              <a:xfrm flipH="1">
                <a:off x="4392" y="1029"/>
                <a:ext cx="1130" cy="4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0259" name="Line 18"/>
              <p:cNvSpPr>
                <a:spLocks noChangeShapeType="1"/>
              </p:cNvSpPr>
              <p:nvPr/>
            </p:nvSpPr>
            <p:spPr bwMode="auto">
              <a:xfrm>
                <a:off x="5521" y="1029"/>
                <a:ext cx="1130" cy="4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0260" name="Line 19"/>
              <p:cNvSpPr>
                <a:spLocks noChangeShapeType="1"/>
              </p:cNvSpPr>
              <p:nvPr/>
            </p:nvSpPr>
            <p:spPr bwMode="auto">
              <a:xfrm flipH="1">
                <a:off x="3121" y="1864"/>
                <a:ext cx="1271" cy="4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0261" name="Line 20"/>
              <p:cNvSpPr>
                <a:spLocks noChangeShapeType="1"/>
              </p:cNvSpPr>
              <p:nvPr/>
            </p:nvSpPr>
            <p:spPr bwMode="auto">
              <a:xfrm>
                <a:off x="4392" y="1864"/>
                <a:ext cx="141" cy="4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0262" name="Line 21"/>
              <p:cNvSpPr>
                <a:spLocks noChangeShapeType="1"/>
              </p:cNvSpPr>
              <p:nvPr/>
            </p:nvSpPr>
            <p:spPr bwMode="auto">
              <a:xfrm>
                <a:off x="4392" y="1864"/>
                <a:ext cx="1271" cy="41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</p:grpSp>
      </p:grpSp>
      <p:sp>
        <p:nvSpPr>
          <p:cNvPr id="10244" name="Rectangle 22"/>
          <p:cNvSpPr>
            <a:spLocks noChangeArrowheads="1"/>
          </p:cNvSpPr>
          <p:nvPr/>
        </p:nvSpPr>
        <p:spPr bwMode="auto">
          <a:xfrm>
            <a:off x="1042988" y="4293395"/>
            <a:ext cx="7058025" cy="237648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z="2000"/>
          </a:p>
        </p:txBody>
      </p:sp>
      <p:sp>
        <p:nvSpPr>
          <p:cNvPr id="10245" name="Rectangle 23"/>
          <p:cNvSpPr>
            <a:spLocks noChangeArrowheads="1"/>
          </p:cNvSpPr>
          <p:nvPr/>
        </p:nvSpPr>
        <p:spPr bwMode="auto">
          <a:xfrm>
            <a:off x="1059652" y="4321345"/>
            <a:ext cx="4071948" cy="2246769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/>
              <a:t>А0 ____________</a:t>
            </a:r>
          </a:p>
          <a:p>
            <a:pPr algn="ctr" eaLnBrk="1" hangingPunct="1">
              <a:defRPr/>
            </a:pPr>
            <a:r>
              <a:rPr lang="ru-RU" altLang="ru-RU" sz="2000"/>
              <a:t>	А1____________</a:t>
            </a:r>
          </a:p>
          <a:p>
            <a:pPr algn="ctr" eaLnBrk="1" hangingPunct="1">
              <a:defRPr/>
            </a:pPr>
            <a:r>
              <a:rPr lang="ru-RU" altLang="ru-RU" sz="2000"/>
              <a:t>		А11___________</a:t>
            </a:r>
          </a:p>
          <a:p>
            <a:pPr algn="ctr" eaLnBrk="1" hangingPunct="1">
              <a:defRPr/>
            </a:pPr>
            <a:r>
              <a:rPr lang="ru-RU" altLang="ru-RU" sz="2000"/>
              <a:t>		А12___________</a:t>
            </a:r>
          </a:p>
          <a:p>
            <a:pPr algn="ctr" eaLnBrk="1" hangingPunct="1">
              <a:defRPr/>
            </a:pPr>
            <a:r>
              <a:rPr lang="ru-RU" altLang="ru-RU" sz="2000"/>
              <a:t>		А13___________</a:t>
            </a:r>
          </a:p>
          <a:p>
            <a:pPr algn="ctr" eaLnBrk="1" hangingPunct="1">
              <a:defRPr/>
            </a:pPr>
            <a:r>
              <a:rPr lang="ru-RU" altLang="ru-RU" sz="2000"/>
              <a:t>	А2____________</a:t>
            </a:r>
          </a:p>
          <a:p>
            <a:pPr algn="ctr" eaLnBrk="1" hangingPunct="1">
              <a:defRPr/>
            </a:pPr>
            <a:r>
              <a:rPr lang="ru-RU" altLang="ru-RU" sz="2000"/>
              <a:t>	А3____________</a:t>
            </a:r>
          </a:p>
        </p:txBody>
      </p:sp>
      <p:sp>
        <p:nvSpPr>
          <p:cNvPr id="69638" name="Text Box 24"/>
          <p:cNvSpPr txBox="1">
            <a:spLocks noChangeArrowheads="1"/>
          </p:cNvSpPr>
          <p:nvPr/>
        </p:nvSpPr>
        <p:spPr bwMode="auto">
          <a:xfrm>
            <a:off x="5785746" y="3574258"/>
            <a:ext cx="2280240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ru-RU" altLang="ru-RU" sz="2400">
                <a:latin typeface="Arial" panose="020B0604020202020204" pitchFamily="34" charset="0"/>
              </a:rPr>
              <a:t>Дерево узлов</a:t>
            </a:r>
          </a:p>
        </p:txBody>
      </p:sp>
      <p:sp>
        <p:nvSpPr>
          <p:cNvPr id="69639" name="Text Box 25"/>
          <p:cNvSpPr txBox="1">
            <a:spLocks noChangeArrowheads="1"/>
          </p:cNvSpPr>
          <p:nvPr/>
        </p:nvSpPr>
        <p:spPr bwMode="auto">
          <a:xfrm>
            <a:off x="5860796" y="6165058"/>
            <a:ext cx="224920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ru-RU" altLang="ru-RU" sz="2400">
                <a:latin typeface="Arial" panose="020B0604020202020204" pitchFamily="34" charset="0"/>
              </a:rPr>
              <a:t>Индекс узлов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A4D60C-E607-4855-A687-22FAFE95BF6F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19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595313"/>
          </a:xfrm>
          <a:noFill/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Нумерация работ и диаграмм</a:t>
            </a:r>
          </a:p>
        </p:txBody>
      </p:sp>
      <p:grpSp>
        <p:nvGrpSpPr>
          <p:cNvPr id="70659" name="Group 4"/>
          <p:cNvGrpSpPr>
            <a:grpSpLocks/>
          </p:cNvGrpSpPr>
          <p:nvPr/>
        </p:nvGrpSpPr>
        <p:grpSpPr bwMode="auto">
          <a:xfrm>
            <a:off x="3636170" y="1269207"/>
            <a:ext cx="2590800" cy="1512093"/>
            <a:chOff x="4110" y="2088"/>
            <a:chExt cx="2824" cy="1951"/>
          </a:xfrm>
          <a:noFill/>
        </p:grpSpPr>
        <p:sp>
          <p:nvSpPr>
            <p:cNvPr id="11341" name="Rectangle 5"/>
            <p:cNvSpPr>
              <a:spLocks noChangeArrowheads="1"/>
            </p:cNvSpPr>
            <p:nvPr/>
          </p:nvSpPr>
          <p:spPr bwMode="auto">
            <a:xfrm>
              <a:off x="4110" y="2088"/>
              <a:ext cx="2824" cy="195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1200"/>
            </a:p>
          </p:txBody>
        </p:sp>
        <p:grpSp>
          <p:nvGrpSpPr>
            <p:cNvPr id="70734" name="Group 6"/>
            <p:cNvGrpSpPr>
              <a:grpSpLocks/>
            </p:cNvGrpSpPr>
            <p:nvPr/>
          </p:nvGrpSpPr>
          <p:grpSpPr bwMode="auto">
            <a:xfrm>
              <a:off x="4957" y="2228"/>
              <a:ext cx="1130" cy="836"/>
              <a:chOff x="4957" y="2228"/>
              <a:chExt cx="1130" cy="836"/>
            </a:xfrm>
            <a:grpFill/>
          </p:grpSpPr>
          <p:sp>
            <p:nvSpPr>
              <p:cNvPr id="11345" name="Rectangle 7"/>
              <p:cNvSpPr>
                <a:spLocks noChangeArrowheads="1"/>
              </p:cNvSpPr>
              <p:nvPr/>
            </p:nvSpPr>
            <p:spPr bwMode="auto">
              <a:xfrm>
                <a:off x="5099" y="2377"/>
                <a:ext cx="846" cy="5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defRPr/>
                </a:pPr>
                <a:endParaRPr lang="ru-RU" altLang="ru-RU" sz="1200"/>
              </a:p>
              <a:p>
                <a:pPr algn="r" eaLnBrk="1" hangingPunct="1">
                  <a:defRPr/>
                </a:pPr>
                <a:r>
                  <a:rPr lang="ru-RU" altLang="ru-RU" sz="1200"/>
                  <a:t>А0</a:t>
                </a:r>
              </a:p>
            </p:txBody>
          </p:sp>
          <p:sp>
            <p:nvSpPr>
              <p:cNvPr id="11346" name="Line 8"/>
              <p:cNvSpPr>
                <a:spLocks noChangeShapeType="1"/>
              </p:cNvSpPr>
              <p:nvPr/>
            </p:nvSpPr>
            <p:spPr bwMode="auto">
              <a:xfrm>
                <a:off x="4956" y="2647"/>
                <a:ext cx="14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200"/>
              </a:p>
            </p:txBody>
          </p:sp>
          <p:sp>
            <p:nvSpPr>
              <p:cNvPr id="11347" name="Line 9"/>
              <p:cNvSpPr>
                <a:spLocks noChangeShapeType="1"/>
              </p:cNvSpPr>
              <p:nvPr/>
            </p:nvSpPr>
            <p:spPr bwMode="auto">
              <a:xfrm>
                <a:off x="5522" y="2229"/>
                <a:ext cx="0" cy="13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200"/>
              </a:p>
            </p:txBody>
          </p:sp>
          <p:sp>
            <p:nvSpPr>
              <p:cNvPr id="11348" name="Line 10"/>
              <p:cNvSpPr>
                <a:spLocks noChangeShapeType="1"/>
              </p:cNvSpPr>
              <p:nvPr/>
            </p:nvSpPr>
            <p:spPr bwMode="auto">
              <a:xfrm>
                <a:off x="5948" y="2647"/>
                <a:ext cx="14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200"/>
              </a:p>
            </p:txBody>
          </p:sp>
          <p:sp>
            <p:nvSpPr>
              <p:cNvPr id="11349" name="Line 11"/>
              <p:cNvSpPr>
                <a:spLocks noChangeShapeType="1"/>
              </p:cNvSpPr>
              <p:nvPr/>
            </p:nvSpPr>
            <p:spPr bwMode="auto">
              <a:xfrm flipV="1">
                <a:off x="5522" y="2924"/>
                <a:ext cx="0" cy="14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1200"/>
              </a:p>
            </p:txBody>
          </p:sp>
        </p:grpSp>
        <p:sp>
          <p:nvSpPr>
            <p:cNvPr id="11343" name="Text Box 12"/>
            <p:cNvSpPr txBox="1">
              <a:spLocks noChangeArrowheads="1"/>
            </p:cNvSpPr>
            <p:nvPr/>
          </p:nvSpPr>
          <p:spPr bwMode="auto">
            <a:xfrm>
              <a:off x="4250" y="3342"/>
              <a:ext cx="1272" cy="55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1200"/>
                <a:t>Цель:</a:t>
              </a:r>
            </a:p>
            <a:p>
              <a:pPr eaLnBrk="1" hangingPunct="1">
                <a:defRPr/>
              </a:pPr>
              <a:r>
                <a:rPr lang="ru-RU" altLang="ru-RU" sz="1200"/>
                <a:t>Т.зрения:</a:t>
              </a:r>
            </a:p>
          </p:txBody>
        </p:sp>
        <p:sp>
          <p:nvSpPr>
            <p:cNvPr id="11344" name="Text Box 13"/>
            <p:cNvSpPr txBox="1">
              <a:spLocks noChangeArrowheads="1"/>
            </p:cNvSpPr>
            <p:nvPr/>
          </p:nvSpPr>
          <p:spPr bwMode="auto">
            <a:xfrm>
              <a:off x="6228" y="3483"/>
              <a:ext cx="706" cy="4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1200" dirty="0"/>
                <a:t>А-0</a:t>
              </a:r>
            </a:p>
            <a:p>
              <a:pPr eaLnBrk="1" hangingPunct="1">
                <a:defRPr/>
              </a:pPr>
              <a:endParaRPr lang="ru-RU" altLang="ru-RU" sz="1200" dirty="0"/>
            </a:p>
          </p:txBody>
        </p:sp>
      </p:grpSp>
      <p:grpSp>
        <p:nvGrpSpPr>
          <p:cNvPr id="70660" name="Group 14"/>
          <p:cNvGrpSpPr>
            <a:grpSpLocks/>
          </p:cNvGrpSpPr>
          <p:nvPr/>
        </p:nvGrpSpPr>
        <p:grpSpPr bwMode="auto">
          <a:xfrm>
            <a:off x="3059907" y="1916908"/>
            <a:ext cx="3686175" cy="2650331"/>
            <a:chOff x="1565" y="935"/>
            <a:chExt cx="2322" cy="1670"/>
          </a:xfrm>
          <a:noFill/>
        </p:grpSpPr>
        <p:grpSp>
          <p:nvGrpSpPr>
            <p:cNvPr id="70714" name="Group 15"/>
            <p:cNvGrpSpPr>
              <a:grpSpLocks/>
            </p:cNvGrpSpPr>
            <p:nvPr/>
          </p:nvGrpSpPr>
          <p:grpSpPr bwMode="auto">
            <a:xfrm>
              <a:off x="1565" y="1525"/>
              <a:ext cx="2322" cy="1080"/>
              <a:chOff x="3546" y="4318"/>
              <a:chExt cx="3811" cy="2090"/>
            </a:xfrm>
            <a:grpFill/>
          </p:grpSpPr>
          <p:sp>
            <p:nvSpPr>
              <p:cNvPr id="11325" name="Rectangle 16"/>
              <p:cNvSpPr>
                <a:spLocks noChangeArrowheads="1"/>
              </p:cNvSpPr>
              <p:nvPr/>
            </p:nvSpPr>
            <p:spPr bwMode="auto">
              <a:xfrm>
                <a:off x="3546" y="4317"/>
                <a:ext cx="3811" cy="209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1200"/>
              </a:p>
            </p:txBody>
          </p:sp>
          <p:grpSp>
            <p:nvGrpSpPr>
              <p:cNvPr id="70718" name="Group 17"/>
              <p:cNvGrpSpPr>
                <a:grpSpLocks/>
              </p:cNvGrpSpPr>
              <p:nvPr/>
            </p:nvGrpSpPr>
            <p:grpSpPr bwMode="auto">
              <a:xfrm>
                <a:off x="3828" y="4597"/>
                <a:ext cx="3247" cy="1254"/>
                <a:chOff x="3828" y="4597"/>
                <a:chExt cx="3247" cy="1254"/>
              </a:xfrm>
              <a:grpFill/>
            </p:grpSpPr>
            <p:sp>
              <p:nvSpPr>
                <p:cNvPr id="11328" name="Rectangle 18"/>
                <p:cNvSpPr>
                  <a:spLocks noChangeArrowheads="1"/>
                </p:cNvSpPr>
                <p:nvPr/>
              </p:nvSpPr>
              <p:spPr bwMode="auto">
                <a:xfrm>
                  <a:off x="3969" y="4735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А1</a:t>
                  </a:r>
                </a:p>
              </p:txBody>
            </p:sp>
            <p:sp>
              <p:nvSpPr>
                <p:cNvPr id="11329" name="Rectangle 19"/>
                <p:cNvSpPr>
                  <a:spLocks noChangeArrowheads="1"/>
                </p:cNvSpPr>
                <p:nvPr/>
              </p:nvSpPr>
              <p:spPr bwMode="auto">
                <a:xfrm>
                  <a:off x="6227" y="5293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А3</a:t>
                  </a:r>
                </a:p>
              </p:txBody>
            </p:sp>
            <p:sp>
              <p:nvSpPr>
                <p:cNvPr id="11330" name="Rectangle 20"/>
                <p:cNvSpPr>
                  <a:spLocks noChangeArrowheads="1"/>
                </p:cNvSpPr>
                <p:nvPr/>
              </p:nvSpPr>
              <p:spPr bwMode="auto">
                <a:xfrm>
                  <a:off x="5099" y="5014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А2</a:t>
                  </a:r>
                </a:p>
              </p:txBody>
            </p:sp>
            <p:sp>
              <p:nvSpPr>
                <p:cNvPr id="11331" name="Line 21"/>
                <p:cNvSpPr>
                  <a:spLocks noChangeShapeType="1"/>
                </p:cNvSpPr>
                <p:nvPr/>
              </p:nvSpPr>
              <p:spPr bwMode="auto">
                <a:xfrm>
                  <a:off x="3829" y="4875"/>
                  <a:ext cx="14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32" name="Line 22"/>
                <p:cNvSpPr>
                  <a:spLocks noChangeShapeType="1"/>
                </p:cNvSpPr>
                <p:nvPr/>
              </p:nvSpPr>
              <p:spPr bwMode="auto">
                <a:xfrm>
                  <a:off x="6934" y="5432"/>
                  <a:ext cx="14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33" name="Line 23"/>
                <p:cNvSpPr>
                  <a:spLocks noChangeShapeType="1"/>
                </p:cNvSpPr>
                <p:nvPr/>
              </p:nvSpPr>
              <p:spPr bwMode="auto">
                <a:xfrm>
                  <a:off x="4393" y="4596"/>
                  <a:ext cx="2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34" name="Line 24"/>
                <p:cNvSpPr>
                  <a:spLocks noChangeShapeType="1"/>
                </p:cNvSpPr>
                <p:nvPr/>
              </p:nvSpPr>
              <p:spPr bwMode="auto">
                <a:xfrm>
                  <a:off x="5523" y="4875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35" name="Line 25"/>
                <p:cNvSpPr>
                  <a:spLocks noChangeShapeType="1"/>
                </p:cNvSpPr>
                <p:nvPr/>
              </p:nvSpPr>
              <p:spPr bwMode="auto">
                <a:xfrm>
                  <a:off x="6648" y="5154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3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393" y="5154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3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5523" y="5432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3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6648" y="5711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cxnSp>
              <p:nvCxnSpPr>
                <p:cNvPr id="70731" name="AutoShape 29"/>
                <p:cNvCxnSpPr>
                  <a:cxnSpLocks noChangeShapeType="1"/>
                  <a:stCxn id="11328" idx="3"/>
                  <a:endCxn id="11330" idx="1"/>
                </p:cNvCxnSpPr>
                <p:nvPr/>
              </p:nvCxnSpPr>
              <p:spPr bwMode="auto">
                <a:xfrm>
                  <a:off x="4676" y="4945"/>
                  <a:ext cx="423" cy="279"/>
                </a:xfrm>
                <a:prstGeom prst="bentConnector3">
                  <a:avLst>
                    <a:gd name="adj1" fmla="val 49815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/>
              </p:spPr>
            </p:cxnSp>
            <p:cxnSp>
              <p:nvCxnSpPr>
                <p:cNvPr id="70732" name="AutoShape 30"/>
                <p:cNvCxnSpPr>
                  <a:cxnSpLocks noChangeShapeType="1"/>
                  <a:stCxn id="11330" idx="3"/>
                  <a:endCxn id="11329" idx="1"/>
                </p:cNvCxnSpPr>
                <p:nvPr/>
              </p:nvCxnSpPr>
              <p:spPr bwMode="auto">
                <a:xfrm>
                  <a:off x="5806" y="5224"/>
                  <a:ext cx="422" cy="278"/>
                </a:xfrm>
                <a:prstGeom prst="bentConnector3">
                  <a:avLst>
                    <a:gd name="adj1" fmla="val 49815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/>
              </p:spPr>
            </p:cxnSp>
          </p:grpSp>
          <p:sp>
            <p:nvSpPr>
              <p:cNvPr id="11327" name="Text Box 31"/>
              <p:cNvSpPr txBox="1">
                <a:spLocks noChangeArrowheads="1"/>
              </p:cNvSpPr>
              <p:nvPr/>
            </p:nvSpPr>
            <p:spPr bwMode="auto">
              <a:xfrm>
                <a:off x="6510" y="5990"/>
                <a:ext cx="707" cy="27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defRPr/>
                </a:pPr>
                <a:r>
                  <a:rPr lang="ru-RU" altLang="ru-RU" sz="1200"/>
                  <a:t>А0</a:t>
                </a:r>
              </a:p>
            </p:txBody>
          </p:sp>
        </p:grpSp>
        <p:sp>
          <p:nvSpPr>
            <p:cNvPr id="11323" name="Line 32"/>
            <p:cNvSpPr>
              <a:spLocks noChangeShapeType="1"/>
            </p:cNvSpPr>
            <p:nvPr/>
          </p:nvSpPr>
          <p:spPr bwMode="auto">
            <a:xfrm flipH="1">
              <a:off x="1565" y="935"/>
              <a:ext cx="907" cy="59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ru-RU" sz="1200"/>
            </a:p>
          </p:txBody>
        </p:sp>
        <p:sp>
          <p:nvSpPr>
            <p:cNvPr id="11324" name="Line 33"/>
            <p:cNvSpPr>
              <a:spLocks noChangeShapeType="1"/>
            </p:cNvSpPr>
            <p:nvPr/>
          </p:nvSpPr>
          <p:spPr bwMode="auto">
            <a:xfrm>
              <a:off x="2970" y="935"/>
              <a:ext cx="908" cy="59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ru-RU" sz="1200"/>
            </a:p>
          </p:txBody>
        </p:sp>
      </p:grpSp>
      <p:grpSp>
        <p:nvGrpSpPr>
          <p:cNvPr id="70661" name="Group 34"/>
          <p:cNvGrpSpPr>
            <a:grpSpLocks/>
          </p:cNvGrpSpPr>
          <p:nvPr/>
        </p:nvGrpSpPr>
        <p:grpSpPr bwMode="auto">
          <a:xfrm>
            <a:off x="1978820" y="3500438"/>
            <a:ext cx="3024188" cy="2938463"/>
            <a:chOff x="884" y="1933"/>
            <a:chExt cx="1905" cy="1851"/>
          </a:xfrm>
          <a:noFill/>
        </p:grpSpPr>
        <p:grpSp>
          <p:nvGrpSpPr>
            <p:cNvPr id="70695" name="Group 35"/>
            <p:cNvGrpSpPr>
              <a:grpSpLocks/>
            </p:cNvGrpSpPr>
            <p:nvPr/>
          </p:nvGrpSpPr>
          <p:grpSpPr bwMode="auto">
            <a:xfrm>
              <a:off x="884" y="2704"/>
              <a:ext cx="1892" cy="1080"/>
              <a:chOff x="3546" y="4318"/>
              <a:chExt cx="3811" cy="2090"/>
            </a:xfrm>
            <a:grpFill/>
          </p:grpSpPr>
          <p:sp>
            <p:nvSpPr>
              <p:cNvPr id="11306" name="Rectangle 36"/>
              <p:cNvSpPr>
                <a:spLocks noChangeArrowheads="1"/>
              </p:cNvSpPr>
              <p:nvPr/>
            </p:nvSpPr>
            <p:spPr bwMode="auto">
              <a:xfrm>
                <a:off x="3546" y="4318"/>
                <a:ext cx="3810" cy="209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1200"/>
              </a:p>
            </p:txBody>
          </p:sp>
          <p:grpSp>
            <p:nvGrpSpPr>
              <p:cNvPr id="70699" name="Group 37"/>
              <p:cNvGrpSpPr>
                <a:grpSpLocks/>
              </p:cNvGrpSpPr>
              <p:nvPr/>
            </p:nvGrpSpPr>
            <p:grpSpPr bwMode="auto">
              <a:xfrm>
                <a:off x="3828" y="4597"/>
                <a:ext cx="3247" cy="1254"/>
                <a:chOff x="3828" y="4597"/>
                <a:chExt cx="3247" cy="1254"/>
              </a:xfrm>
              <a:grpFill/>
            </p:grpSpPr>
            <p:sp>
              <p:nvSpPr>
                <p:cNvPr id="11309" name="Rectangle 38"/>
                <p:cNvSpPr>
                  <a:spLocks noChangeArrowheads="1"/>
                </p:cNvSpPr>
                <p:nvPr/>
              </p:nvSpPr>
              <p:spPr bwMode="auto">
                <a:xfrm>
                  <a:off x="3969" y="4736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А11</a:t>
                  </a:r>
                </a:p>
              </p:txBody>
            </p:sp>
            <p:sp>
              <p:nvSpPr>
                <p:cNvPr id="11310" name="Rectangle 39"/>
                <p:cNvSpPr>
                  <a:spLocks noChangeArrowheads="1"/>
                </p:cNvSpPr>
                <p:nvPr/>
              </p:nvSpPr>
              <p:spPr bwMode="auto">
                <a:xfrm>
                  <a:off x="6229" y="5293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А13</a:t>
                  </a:r>
                </a:p>
              </p:txBody>
            </p:sp>
            <p:sp>
              <p:nvSpPr>
                <p:cNvPr id="11311" name="Rectangle 40"/>
                <p:cNvSpPr>
                  <a:spLocks noChangeArrowheads="1"/>
                </p:cNvSpPr>
                <p:nvPr/>
              </p:nvSpPr>
              <p:spPr bwMode="auto">
                <a:xfrm>
                  <a:off x="5099" y="5015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А12</a:t>
                  </a:r>
                </a:p>
              </p:txBody>
            </p:sp>
            <p:sp>
              <p:nvSpPr>
                <p:cNvPr id="11312" name="Line 41"/>
                <p:cNvSpPr>
                  <a:spLocks noChangeShapeType="1"/>
                </p:cNvSpPr>
                <p:nvPr/>
              </p:nvSpPr>
              <p:spPr bwMode="auto">
                <a:xfrm>
                  <a:off x="3827" y="4875"/>
                  <a:ext cx="142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13" name="Line 42"/>
                <p:cNvSpPr>
                  <a:spLocks noChangeShapeType="1"/>
                </p:cNvSpPr>
                <p:nvPr/>
              </p:nvSpPr>
              <p:spPr bwMode="auto">
                <a:xfrm>
                  <a:off x="6933" y="5433"/>
                  <a:ext cx="142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14" name="Line 43"/>
                <p:cNvSpPr>
                  <a:spLocks noChangeShapeType="1"/>
                </p:cNvSpPr>
                <p:nvPr/>
              </p:nvSpPr>
              <p:spPr bwMode="auto">
                <a:xfrm>
                  <a:off x="4392" y="4597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15" name="Line 44"/>
                <p:cNvSpPr>
                  <a:spLocks noChangeShapeType="1"/>
                </p:cNvSpPr>
                <p:nvPr/>
              </p:nvSpPr>
              <p:spPr bwMode="auto">
                <a:xfrm>
                  <a:off x="5522" y="4875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16" name="Line 45"/>
                <p:cNvSpPr>
                  <a:spLocks noChangeShapeType="1"/>
                </p:cNvSpPr>
                <p:nvPr/>
              </p:nvSpPr>
              <p:spPr bwMode="auto">
                <a:xfrm>
                  <a:off x="6652" y="5154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1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392" y="5154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18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5522" y="5433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1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6652" y="5711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cxnSp>
              <p:nvCxnSpPr>
                <p:cNvPr id="70712" name="AutoShape 49"/>
                <p:cNvCxnSpPr>
                  <a:cxnSpLocks noChangeShapeType="1"/>
                  <a:stCxn id="11309" idx="3"/>
                  <a:endCxn id="11311" idx="1"/>
                </p:cNvCxnSpPr>
                <p:nvPr/>
              </p:nvCxnSpPr>
              <p:spPr bwMode="auto">
                <a:xfrm>
                  <a:off x="4676" y="4945"/>
                  <a:ext cx="423" cy="279"/>
                </a:xfrm>
                <a:prstGeom prst="bentConnector3">
                  <a:avLst>
                    <a:gd name="adj1" fmla="val 49815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/>
              </p:spPr>
            </p:cxnSp>
            <p:cxnSp>
              <p:nvCxnSpPr>
                <p:cNvPr id="70713" name="AutoShape 50"/>
                <p:cNvCxnSpPr>
                  <a:cxnSpLocks noChangeShapeType="1"/>
                  <a:stCxn id="11311" idx="3"/>
                  <a:endCxn id="11310" idx="1"/>
                </p:cNvCxnSpPr>
                <p:nvPr/>
              </p:nvCxnSpPr>
              <p:spPr bwMode="auto">
                <a:xfrm>
                  <a:off x="5806" y="5224"/>
                  <a:ext cx="422" cy="278"/>
                </a:xfrm>
                <a:prstGeom prst="bentConnector3">
                  <a:avLst>
                    <a:gd name="adj1" fmla="val 49815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/>
              </p:spPr>
            </p:cxnSp>
          </p:grpSp>
          <p:sp>
            <p:nvSpPr>
              <p:cNvPr id="11308" name="Text Box 51"/>
              <p:cNvSpPr txBox="1">
                <a:spLocks noChangeArrowheads="1"/>
              </p:cNvSpPr>
              <p:nvPr/>
            </p:nvSpPr>
            <p:spPr bwMode="auto">
              <a:xfrm>
                <a:off x="6510" y="5990"/>
                <a:ext cx="704" cy="27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defRPr/>
                </a:pPr>
                <a:r>
                  <a:rPr lang="ru-RU" altLang="ru-RU" sz="1200"/>
                  <a:t>А1</a:t>
                </a:r>
              </a:p>
            </p:txBody>
          </p:sp>
        </p:grpSp>
        <p:sp>
          <p:nvSpPr>
            <p:cNvPr id="11304" name="Line 52"/>
            <p:cNvSpPr>
              <a:spLocks noChangeShapeType="1"/>
            </p:cNvSpPr>
            <p:nvPr/>
          </p:nvSpPr>
          <p:spPr bwMode="auto">
            <a:xfrm flipH="1">
              <a:off x="884" y="1933"/>
              <a:ext cx="952" cy="7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ru-RU" sz="1200"/>
            </a:p>
          </p:txBody>
        </p:sp>
        <p:sp>
          <p:nvSpPr>
            <p:cNvPr id="11305" name="Line 53"/>
            <p:cNvSpPr>
              <a:spLocks noChangeShapeType="1"/>
            </p:cNvSpPr>
            <p:nvPr/>
          </p:nvSpPr>
          <p:spPr bwMode="auto">
            <a:xfrm>
              <a:off x="2244" y="1933"/>
              <a:ext cx="545" cy="81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ru-RU" sz="1200"/>
            </a:p>
          </p:txBody>
        </p:sp>
      </p:grpSp>
      <p:grpSp>
        <p:nvGrpSpPr>
          <p:cNvPr id="70662" name="Group 54"/>
          <p:cNvGrpSpPr>
            <a:grpSpLocks/>
          </p:cNvGrpSpPr>
          <p:nvPr/>
        </p:nvGrpSpPr>
        <p:grpSpPr bwMode="auto">
          <a:xfrm>
            <a:off x="5076826" y="4005263"/>
            <a:ext cx="3024188" cy="2433638"/>
            <a:chOff x="2835" y="2251"/>
            <a:chExt cx="1905" cy="1533"/>
          </a:xfrm>
          <a:noFill/>
        </p:grpSpPr>
        <p:grpSp>
          <p:nvGrpSpPr>
            <p:cNvPr id="70676" name="Group 55"/>
            <p:cNvGrpSpPr>
              <a:grpSpLocks/>
            </p:cNvGrpSpPr>
            <p:nvPr/>
          </p:nvGrpSpPr>
          <p:grpSpPr bwMode="auto">
            <a:xfrm>
              <a:off x="2835" y="2704"/>
              <a:ext cx="1892" cy="1080"/>
              <a:chOff x="3546" y="4318"/>
              <a:chExt cx="3811" cy="2090"/>
            </a:xfrm>
            <a:grpFill/>
          </p:grpSpPr>
          <p:sp>
            <p:nvSpPr>
              <p:cNvPr id="11287" name="Rectangle 56"/>
              <p:cNvSpPr>
                <a:spLocks noChangeArrowheads="1"/>
              </p:cNvSpPr>
              <p:nvPr/>
            </p:nvSpPr>
            <p:spPr bwMode="auto">
              <a:xfrm>
                <a:off x="3546" y="4318"/>
                <a:ext cx="3810" cy="209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1200"/>
              </a:p>
            </p:txBody>
          </p:sp>
          <p:grpSp>
            <p:nvGrpSpPr>
              <p:cNvPr id="70680" name="Group 57"/>
              <p:cNvGrpSpPr>
                <a:grpSpLocks/>
              </p:cNvGrpSpPr>
              <p:nvPr/>
            </p:nvGrpSpPr>
            <p:grpSpPr bwMode="auto">
              <a:xfrm>
                <a:off x="3828" y="4597"/>
                <a:ext cx="3247" cy="1254"/>
                <a:chOff x="3828" y="4597"/>
                <a:chExt cx="3247" cy="1254"/>
              </a:xfrm>
              <a:grpFill/>
            </p:grpSpPr>
            <p:sp>
              <p:nvSpPr>
                <p:cNvPr id="11290" name="Rectangle 58"/>
                <p:cNvSpPr>
                  <a:spLocks noChangeArrowheads="1"/>
                </p:cNvSpPr>
                <p:nvPr/>
              </p:nvSpPr>
              <p:spPr bwMode="auto">
                <a:xfrm>
                  <a:off x="3969" y="4736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А31</a:t>
                  </a:r>
                </a:p>
              </p:txBody>
            </p:sp>
            <p:sp>
              <p:nvSpPr>
                <p:cNvPr id="11291" name="Rectangle 59"/>
                <p:cNvSpPr>
                  <a:spLocks noChangeArrowheads="1"/>
                </p:cNvSpPr>
                <p:nvPr/>
              </p:nvSpPr>
              <p:spPr bwMode="auto">
                <a:xfrm>
                  <a:off x="6229" y="5293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А33</a:t>
                  </a:r>
                </a:p>
              </p:txBody>
            </p:sp>
            <p:sp>
              <p:nvSpPr>
                <p:cNvPr id="11292" name="Rectangle 60"/>
                <p:cNvSpPr>
                  <a:spLocks noChangeArrowheads="1"/>
                </p:cNvSpPr>
                <p:nvPr/>
              </p:nvSpPr>
              <p:spPr bwMode="auto">
                <a:xfrm>
                  <a:off x="5099" y="5015"/>
                  <a:ext cx="707" cy="41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ru-RU" altLang="ru-RU" sz="1200"/>
                    <a:t>А32</a:t>
                  </a:r>
                </a:p>
              </p:txBody>
            </p:sp>
            <p:sp>
              <p:nvSpPr>
                <p:cNvPr id="11293" name="Line 61"/>
                <p:cNvSpPr>
                  <a:spLocks noChangeShapeType="1"/>
                </p:cNvSpPr>
                <p:nvPr/>
              </p:nvSpPr>
              <p:spPr bwMode="auto">
                <a:xfrm>
                  <a:off x="3827" y="4875"/>
                  <a:ext cx="142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294" name="Line 62"/>
                <p:cNvSpPr>
                  <a:spLocks noChangeShapeType="1"/>
                </p:cNvSpPr>
                <p:nvPr/>
              </p:nvSpPr>
              <p:spPr bwMode="auto">
                <a:xfrm>
                  <a:off x="6933" y="5433"/>
                  <a:ext cx="142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295" name="Line 63"/>
                <p:cNvSpPr>
                  <a:spLocks noChangeShapeType="1"/>
                </p:cNvSpPr>
                <p:nvPr/>
              </p:nvSpPr>
              <p:spPr bwMode="auto">
                <a:xfrm>
                  <a:off x="4392" y="4597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296" name="Line 64"/>
                <p:cNvSpPr>
                  <a:spLocks noChangeShapeType="1"/>
                </p:cNvSpPr>
                <p:nvPr/>
              </p:nvSpPr>
              <p:spPr bwMode="auto">
                <a:xfrm>
                  <a:off x="5522" y="4875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297" name="Line 65"/>
                <p:cNvSpPr>
                  <a:spLocks noChangeShapeType="1"/>
                </p:cNvSpPr>
                <p:nvPr/>
              </p:nvSpPr>
              <p:spPr bwMode="auto">
                <a:xfrm>
                  <a:off x="6652" y="5154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29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392" y="5154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29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522" y="5433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sp>
              <p:nvSpPr>
                <p:cNvPr id="1130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6652" y="5711"/>
                  <a:ext cx="0" cy="13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1200"/>
                </a:p>
              </p:txBody>
            </p:sp>
            <p:cxnSp>
              <p:nvCxnSpPr>
                <p:cNvPr id="70693" name="AutoShape 69"/>
                <p:cNvCxnSpPr>
                  <a:cxnSpLocks noChangeShapeType="1"/>
                  <a:stCxn id="11290" idx="3"/>
                  <a:endCxn id="11292" idx="1"/>
                </p:cNvCxnSpPr>
                <p:nvPr/>
              </p:nvCxnSpPr>
              <p:spPr bwMode="auto">
                <a:xfrm>
                  <a:off x="4676" y="4945"/>
                  <a:ext cx="423" cy="279"/>
                </a:xfrm>
                <a:prstGeom prst="bentConnector3">
                  <a:avLst>
                    <a:gd name="adj1" fmla="val 49815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/>
              </p:spPr>
            </p:cxnSp>
            <p:cxnSp>
              <p:nvCxnSpPr>
                <p:cNvPr id="70694" name="AutoShape 70"/>
                <p:cNvCxnSpPr>
                  <a:cxnSpLocks noChangeShapeType="1"/>
                  <a:stCxn id="11292" idx="3"/>
                  <a:endCxn id="11291" idx="1"/>
                </p:cNvCxnSpPr>
                <p:nvPr/>
              </p:nvCxnSpPr>
              <p:spPr bwMode="auto">
                <a:xfrm>
                  <a:off x="5806" y="5224"/>
                  <a:ext cx="422" cy="278"/>
                </a:xfrm>
                <a:prstGeom prst="bentConnector3">
                  <a:avLst>
                    <a:gd name="adj1" fmla="val 49815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/>
              </p:spPr>
            </p:cxnSp>
          </p:grpSp>
          <p:sp>
            <p:nvSpPr>
              <p:cNvPr id="11289" name="Text Box 71"/>
              <p:cNvSpPr txBox="1">
                <a:spLocks noChangeArrowheads="1"/>
              </p:cNvSpPr>
              <p:nvPr/>
            </p:nvSpPr>
            <p:spPr bwMode="auto">
              <a:xfrm>
                <a:off x="6510" y="5990"/>
                <a:ext cx="704" cy="27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defRPr/>
                </a:pPr>
                <a:r>
                  <a:rPr lang="ru-RU" altLang="ru-RU" sz="1200"/>
                  <a:t>А3</a:t>
                </a:r>
              </a:p>
            </p:txBody>
          </p:sp>
        </p:grpSp>
        <p:sp>
          <p:nvSpPr>
            <p:cNvPr id="11285" name="Line 72"/>
            <p:cNvSpPr>
              <a:spLocks noChangeShapeType="1"/>
            </p:cNvSpPr>
            <p:nvPr/>
          </p:nvSpPr>
          <p:spPr bwMode="auto">
            <a:xfrm flipH="1">
              <a:off x="2835" y="2251"/>
              <a:ext cx="363" cy="45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ru-RU" sz="1200"/>
            </a:p>
          </p:txBody>
        </p:sp>
        <p:sp>
          <p:nvSpPr>
            <p:cNvPr id="11286" name="Line 73"/>
            <p:cNvSpPr>
              <a:spLocks noChangeShapeType="1"/>
            </p:cNvSpPr>
            <p:nvPr/>
          </p:nvSpPr>
          <p:spPr bwMode="auto">
            <a:xfrm>
              <a:off x="3606" y="2251"/>
              <a:ext cx="1134" cy="45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ru-RU" sz="1200"/>
            </a:p>
          </p:txBody>
        </p: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5579270" y="1557338"/>
            <a:ext cx="3331368" cy="935832"/>
            <a:chOff x="3515" y="981"/>
            <a:chExt cx="2098" cy="589"/>
          </a:xfrm>
          <a:noFill/>
        </p:grpSpPr>
        <p:sp>
          <p:nvSpPr>
            <p:cNvPr id="11282" name="Text Box 77"/>
            <p:cNvSpPr txBox="1">
              <a:spLocks noChangeArrowheads="1"/>
            </p:cNvSpPr>
            <p:nvPr/>
          </p:nvSpPr>
          <p:spPr bwMode="auto">
            <a:xfrm>
              <a:off x="3786" y="981"/>
              <a:ext cx="1827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altLang="ru-RU" sz="1200">
                  <a:solidFill>
                    <a:srgbClr val="FFC000"/>
                  </a:solidFill>
                </a:rPr>
                <a:t>Номер контекстной диаграммы</a:t>
              </a:r>
            </a:p>
          </p:txBody>
        </p:sp>
        <p:sp>
          <p:nvSpPr>
            <p:cNvPr id="11283" name="Line 78"/>
            <p:cNvSpPr>
              <a:spLocks noChangeShapeType="1"/>
            </p:cNvSpPr>
            <p:nvPr/>
          </p:nvSpPr>
          <p:spPr bwMode="auto">
            <a:xfrm flipH="1">
              <a:off x="3515" y="1207"/>
              <a:ext cx="589" cy="363"/>
            </a:xfrm>
            <a:prstGeom prst="lin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1200">
                <a:solidFill>
                  <a:srgbClr val="FFC000"/>
                </a:solidFill>
              </a:endParaRPr>
            </a:p>
          </p:txBody>
        </p:sp>
      </p:grpSp>
      <p:grpSp>
        <p:nvGrpSpPr>
          <p:cNvPr id="14" name="Group 82"/>
          <p:cNvGrpSpPr>
            <a:grpSpLocks/>
          </p:cNvGrpSpPr>
          <p:nvPr/>
        </p:nvGrpSpPr>
        <p:grpSpPr bwMode="auto">
          <a:xfrm>
            <a:off x="250032" y="1269208"/>
            <a:ext cx="4321968" cy="647325"/>
            <a:chOff x="158" y="799"/>
            <a:chExt cx="2722" cy="408"/>
          </a:xfrm>
          <a:noFill/>
        </p:grpSpPr>
        <p:sp>
          <p:nvSpPr>
            <p:cNvPr id="11280" name="Text Box 80"/>
            <p:cNvSpPr txBox="1">
              <a:spLocks noChangeArrowheads="1"/>
            </p:cNvSpPr>
            <p:nvPr/>
          </p:nvSpPr>
          <p:spPr bwMode="auto">
            <a:xfrm>
              <a:off x="158" y="799"/>
              <a:ext cx="1724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altLang="ru-RU" sz="1200" dirty="0">
                  <a:solidFill>
                    <a:srgbClr val="FFC000"/>
                  </a:solidFill>
                </a:rPr>
                <a:t>Номер функционального</a:t>
              </a:r>
            </a:p>
            <a:p>
              <a:pPr algn="ctr" eaLnBrk="1" hangingPunct="1">
                <a:defRPr/>
              </a:pPr>
              <a:r>
                <a:rPr lang="ru-RU" altLang="ru-RU" sz="1200" dirty="0">
                  <a:solidFill>
                    <a:srgbClr val="FFC000"/>
                  </a:solidFill>
                </a:rPr>
                <a:t>блока на контекстной диаграмме</a:t>
              </a:r>
            </a:p>
          </p:txBody>
        </p:sp>
        <p:sp>
          <p:nvSpPr>
            <p:cNvPr id="11281" name="Line 81"/>
            <p:cNvSpPr>
              <a:spLocks noChangeShapeType="1"/>
            </p:cNvSpPr>
            <p:nvPr/>
          </p:nvSpPr>
          <p:spPr bwMode="auto">
            <a:xfrm flipV="1">
              <a:off x="1292" y="1117"/>
              <a:ext cx="1588" cy="90"/>
            </a:xfrm>
            <a:prstGeom prst="lin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120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Group 91"/>
          <p:cNvGrpSpPr>
            <a:grpSpLocks/>
          </p:cNvGrpSpPr>
          <p:nvPr/>
        </p:nvGrpSpPr>
        <p:grpSpPr bwMode="auto">
          <a:xfrm>
            <a:off x="6517484" y="3330576"/>
            <a:ext cx="2755901" cy="2979738"/>
            <a:chOff x="4105" y="1962"/>
            <a:chExt cx="1736" cy="1877"/>
          </a:xfrm>
          <a:noFill/>
        </p:grpSpPr>
        <p:sp>
          <p:nvSpPr>
            <p:cNvPr id="11277" name="Text Box 86"/>
            <p:cNvSpPr txBox="1">
              <a:spLocks noChangeArrowheads="1"/>
            </p:cNvSpPr>
            <p:nvPr/>
          </p:nvSpPr>
          <p:spPr bwMode="auto">
            <a:xfrm>
              <a:off x="4197" y="1962"/>
              <a:ext cx="1644" cy="4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altLang="ru-RU" sz="1200" dirty="0">
                  <a:solidFill>
                    <a:srgbClr val="FFC000"/>
                  </a:solidFill>
                </a:rPr>
                <a:t>Диаграммы декомпозиции имеют номер  декомпозируемого блока</a:t>
              </a:r>
            </a:p>
          </p:txBody>
        </p:sp>
        <p:sp>
          <p:nvSpPr>
            <p:cNvPr id="11278" name="Line 87"/>
            <p:cNvSpPr>
              <a:spLocks noChangeShapeType="1"/>
            </p:cNvSpPr>
            <p:nvPr/>
          </p:nvSpPr>
          <p:spPr bwMode="auto">
            <a:xfrm flipH="1">
              <a:off x="4105" y="2432"/>
              <a:ext cx="453" cy="272"/>
            </a:xfrm>
            <a:prstGeom prst="lin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1200"/>
            </a:p>
          </p:txBody>
        </p:sp>
        <p:sp>
          <p:nvSpPr>
            <p:cNvPr id="11279" name="Line 88"/>
            <p:cNvSpPr>
              <a:spLocks noChangeShapeType="1"/>
            </p:cNvSpPr>
            <p:nvPr/>
          </p:nvSpPr>
          <p:spPr bwMode="auto">
            <a:xfrm flipH="1">
              <a:off x="4967" y="2432"/>
              <a:ext cx="180" cy="1407"/>
            </a:xfrm>
            <a:prstGeom prst="lin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1200"/>
            </a:p>
          </p:txBody>
        </p:sp>
      </p:grpSp>
      <p:grpSp>
        <p:nvGrpSpPr>
          <p:cNvPr id="16" name="Group 93"/>
          <p:cNvGrpSpPr>
            <a:grpSpLocks/>
          </p:cNvGrpSpPr>
          <p:nvPr/>
        </p:nvGrpSpPr>
        <p:grpSpPr bwMode="auto">
          <a:xfrm>
            <a:off x="178595" y="3357563"/>
            <a:ext cx="3100388" cy="1801206"/>
            <a:chOff x="113" y="2115"/>
            <a:chExt cx="1953" cy="1135"/>
          </a:xfrm>
          <a:noFill/>
        </p:grpSpPr>
        <p:sp>
          <p:nvSpPr>
            <p:cNvPr id="11275" name="Text Box 90"/>
            <p:cNvSpPr txBox="1">
              <a:spLocks noChangeArrowheads="1"/>
            </p:cNvSpPr>
            <p:nvPr/>
          </p:nvSpPr>
          <p:spPr bwMode="auto">
            <a:xfrm>
              <a:off x="113" y="2115"/>
              <a:ext cx="1953" cy="5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1200" u="sng" dirty="0">
                  <a:solidFill>
                    <a:srgbClr val="FFC000"/>
                  </a:solidFill>
                </a:rPr>
                <a:t>Формат номера блока:</a:t>
              </a:r>
            </a:p>
            <a:p>
              <a:pPr eaLnBrk="1" hangingPunct="1">
                <a:buFontTx/>
                <a:buAutoNum type="arabicPeriod"/>
                <a:defRPr/>
              </a:pPr>
              <a:r>
                <a:rPr lang="ru-RU" altLang="ru-RU" sz="1200" dirty="0">
                  <a:solidFill>
                    <a:srgbClr val="FFC000"/>
                  </a:solidFill>
                </a:rPr>
                <a:t>Префикс</a:t>
              </a:r>
            </a:p>
            <a:p>
              <a:pPr eaLnBrk="1" hangingPunct="1">
                <a:buFontTx/>
                <a:buAutoNum type="arabicPeriod"/>
                <a:defRPr/>
              </a:pPr>
              <a:r>
                <a:rPr lang="ru-RU" altLang="ru-RU" sz="1200" dirty="0">
                  <a:solidFill>
                    <a:srgbClr val="FFC000"/>
                  </a:solidFill>
                </a:rPr>
                <a:t>Номер родительской работы</a:t>
              </a:r>
            </a:p>
            <a:p>
              <a:pPr eaLnBrk="1" hangingPunct="1">
                <a:defRPr/>
              </a:pPr>
              <a:r>
                <a:rPr lang="ru-RU" altLang="ru-RU" sz="1200" dirty="0">
                  <a:solidFill>
                    <a:srgbClr val="FFC000"/>
                  </a:solidFill>
                </a:rPr>
                <a:t>3. Собственный порядковый номер</a:t>
              </a:r>
            </a:p>
          </p:txBody>
        </p:sp>
        <p:sp>
          <p:nvSpPr>
            <p:cNvPr id="11276" name="Line 92"/>
            <p:cNvSpPr>
              <a:spLocks noChangeShapeType="1"/>
            </p:cNvSpPr>
            <p:nvPr/>
          </p:nvSpPr>
          <p:spPr bwMode="auto">
            <a:xfrm>
              <a:off x="975" y="2387"/>
              <a:ext cx="680" cy="863"/>
            </a:xfrm>
            <a:prstGeom prst="lin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ru-RU" sz="120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490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102632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Основные правила построения диаграмм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69107" y="1628775"/>
            <a:ext cx="8229600" cy="1878807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1. На одной диаграмме рекомендуется рисовать от 3 до 6 блоков. Иначе диаграмма будет плохо читаемой.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2. Функциональные блоки должны располагаться слева направо сверху вниз в порядке доминирования.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3. Следует избегать излишнего пересечения стрелок.</a:t>
            </a:r>
          </a:p>
          <a:p>
            <a:pPr eaLnBrk="1" hangingPunct="1">
              <a:lnSpc>
                <a:spcPct val="80000"/>
              </a:lnSpc>
            </a:pPr>
            <a:endParaRPr lang="ru-RU" altLang="ru-RU" sz="2400" dirty="0"/>
          </a:p>
        </p:txBody>
      </p:sp>
      <p:grpSp>
        <p:nvGrpSpPr>
          <p:cNvPr id="71684" name="Group 4"/>
          <p:cNvGrpSpPr>
            <a:grpSpLocks noChangeAspect="1"/>
          </p:cNvGrpSpPr>
          <p:nvPr/>
        </p:nvGrpSpPr>
        <p:grpSpPr bwMode="auto">
          <a:xfrm>
            <a:off x="250032" y="3860007"/>
            <a:ext cx="8677275" cy="2552700"/>
            <a:chOff x="2275" y="253"/>
            <a:chExt cx="7200" cy="2091"/>
          </a:xfrm>
        </p:grpSpPr>
        <p:sp>
          <p:nvSpPr>
            <p:cNvPr id="12293" name="AutoShape 5"/>
            <p:cNvSpPr>
              <a:spLocks noChangeAspect="1" noChangeArrowheads="1"/>
            </p:cNvSpPr>
            <p:nvPr/>
          </p:nvSpPr>
          <p:spPr bwMode="auto">
            <a:xfrm>
              <a:off x="2275" y="253"/>
              <a:ext cx="7200" cy="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  <p:grpSp>
          <p:nvGrpSpPr>
            <p:cNvPr id="71686" name="Group 6"/>
            <p:cNvGrpSpPr>
              <a:grpSpLocks/>
            </p:cNvGrpSpPr>
            <p:nvPr/>
          </p:nvGrpSpPr>
          <p:grpSpPr bwMode="auto">
            <a:xfrm>
              <a:off x="2557" y="392"/>
              <a:ext cx="2542" cy="1810"/>
              <a:chOff x="2557" y="392"/>
              <a:chExt cx="2542" cy="1810"/>
            </a:xfrm>
          </p:grpSpPr>
          <p:sp>
            <p:nvSpPr>
              <p:cNvPr id="12304" name="Rectangle 7"/>
              <p:cNvSpPr>
                <a:spLocks noChangeArrowheads="1"/>
              </p:cNvSpPr>
              <p:nvPr/>
            </p:nvSpPr>
            <p:spPr bwMode="auto">
              <a:xfrm>
                <a:off x="2840" y="949"/>
                <a:ext cx="848" cy="5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000"/>
              </a:p>
            </p:txBody>
          </p:sp>
          <p:sp>
            <p:nvSpPr>
              <p:cNvPr id="12305" name="Rectangle 8"/>
              <p:cNvSpPr>
                <a:spLocks noChangeArrowheads="1"/>
              </p:cNvSpPr>
              <p:nvPr/>
            </p:nvSpPr>
            <p:spPr bwMode="auto">
              <a:xfrm>
                <a:off x="4251" y="1646"/>
                <a:ext cx="848" cy="5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000"/>
              </a:p>
            </p:txBody>
          </p:sp>
          <p:cxnSp>
            <p:nvCxnSpPr>
              <p:cNvPr id="71698" name="AutoShape 9"/>
              <p:cNvCxnSpPr>
                <a:cxnSpLocks noChangeShapeType="1"/>
                <a:endCxn id="12304" idx="0"/>
              </p:cNvCxnSpPr>
              <p:nvPr/>
            </p:nvCxnSpPr>
            <p:spPr bwMode="auto">
              <a:xfrm rot="16200000" flipH="1">
                <a:off x="2773" y="459"/>
                <a:ext cx="558" cy="423"/>
              </a:xfrm>
              <a:prstGeom prst="bentConnector3">
                <a:avLst>
                  <a:gd name="adj1" fmla="val 97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699" name="AutoShape 10"/>
              <p:cNvCxnSpPr>
                <a:cxnSpLocks noChangeShapeType="1"/>
                <a:endCxn id="12305" idx="0"/>
              </p:cNvCxnSpPr>
              <p:nvPr/>
            </p:nvCxnSpPr>
            <p:spPr bwMode="auto">
              <a:xfrm>
                <a:off x="3263" y="671"/>
                <a:ext cx="1412" cy="97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08" name="Line 11"/>
              <p:cNvSpPr>
                <a:spLocks noChangeShapeType="1"/>
              </p:cNvSpPr>
              <p:nvPr/>
            </p:nvSpPr>
            <p:spPr bwMode="auto">
              <a:xfrm>
                <a:off x="3688" y="1367"/>
                <a:ext cx="1411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cxnSp>
            <p:nvCxnSpPr>
              <p:cNvPr id="71701" name="AutoShape 12"/>
              <p:cNvCxnSpPr>
                <a:cxnSpLocks noChangeShapeType="1"/>
                <a:stCxn id="12304" idx="3"/>
                <a:endCxn id="12305" idx="1"/>
              </p:cNvCxnSpPr>
              <p:nvPr/>
            </p:nvCxnSpPr>
            <p:spPr bwMode="auto">
              <a:xfrm>
                <a:off x="3687" y="1228"/>
                <a:ext cx="564" cy="696"/>
              </a:xfrm>
              <a:prstGeom prst="bentConnector3">
                <a:avLst>
                  <a:gd name="adj1" fmla="val 4993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10" name="Line 13"/>
              <p:cNvSpPr>
                <a:spLocks noChangeShapeType="1"/>
              </p:cNvSpPr>
              <p:nvPr/>
            </p:nvSpPr>
            <p:spPr bwMode="auto">
              <a:xfrm>
                <a:off x="2561" y="1786"/>
                <a:ext cx="1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</p:grpSp>
        <p:grpSp>
          <p:nvGrpSpPr>
            <p:cNvPr id="71687" name="Group 14"/>
            <p:cNvGrpSpPr>
              <a:grpSpLocks/>
            </p:cNvGrpSpPr>
            <p:nvPr/>
          </p:nvGrpSpPr>
          <p:grpSpPr bwMode="auto">
            <a:xfrm>
              <a:off x="6651" y="532"/>
              <a:ext cx="2404" cy="1672"/>
              <a:chOff x="5804" y="2065"/>
              <a:chExt cx="2403" cy="1673"/>
            </a:xfrm>
          </p:grpSpPr>
          <p:sp>
            <p:nvSpPr>
              <p:cNvPr id="12297" name="Rectangle 15"/>
              <p:cNvSpPr>
                <a:spLocks noChangeArrowheads="1"/>
              </p:cNvSpPr>
              <p:nvPr/>
            </p:nvSpPr>
            <p:spPr bwMode="auto">
              <a:xfrm>
                <a:off x="5806" y="2483"/>
                <a:ext cx="847" cy="5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000"/>
              </a:p>
            </p:txBody>
          </p:sp>
          <p:sp>
            <p:nvSpPr>
              <p:cNvPr id="12298" name="Rectangle 16"/>
              <p:cNvSpPr>
                <a:spLocks noChangeArrowheads="1"/>
              </p:cNvSpPr>
              <p:nvPr/>
            </p:nvSpPr>
            <p:spPr bwMode="auto">
              <a:xfrm>
                <a:off x="7357" y="3179"/>
                <a:ext cx="830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000"/>
              </a:p>
            </p:txBody>
          </p:sp>
          <p:cxnSp>
            <p:nvCxnSpPr>
              <p:cNvPr id="71691" name="AutoShape 17"/>
              <p:cNvCxnSpPr>
                <a:cxnSpLocks noChangeShapeType="1"/>
                <a:endCxn id="12297" idx="0"/>
              </p:cNvCxnSpPr>
              <p:nvPr/>
            </p:nvCxnSpPr>
            <p:spPr bwMode="auto">
              <a:xfrm rot="16200000" flipH="1">
                <a:off x="6020" y="2273"/>
                <a:ext cx="418" cy="1"/>
              </a:xfrm>
              <a:prstGeom prst="bentConnector3">
                <a:avLst>
                  <a:gd name="adj1" fmla="val 4990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692" name="AutoShape 18"/>
              <p:cNvCxnSpPr>
                <a:cxnSpLocks noChangeShapeType="1"/>
                <a:endCxn id="12298" idx="0"/>
              </p:cNvCxnSpPr>
              <p:nvPr/>
            </p:nvCxnSpPr>
            <p:spPr bwMode="auto">
              <a:xfrm>
                <a:off x="6231" y="2065"/>
                <a:ext cx="1551" cy="111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01" name="Line 19"/>
              <p:cNvSpPr>
                <a:spLocks noChangeShapeType="1"/>
              </p:cNvSpPr>
              <p:nvPr/>
            </p:nvSpPr>
            <p:spPr bwMode="auto">
              <a:xfrm>
                <a:off x="5806" y="3597"/>
                <a:ext cx="15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cxnSp>
            <p:nvCxnSpPr>
              <p:cNvPr id="71694" name="AutoShape 20"/>
              <p:cNvCxnSpPr>
                <a:cxnSpLocks noChangeShapeType="1"/>
                <a:stCxn id="12297" idx="3"/>
                <a:endCxn id="12298" idx="1"/>
              </p:cNvCxnSpPr>
              <p:nvPr/>
            </p:nvCxnSpPr>
            <p:spPr bwMode="auto">
              <a:xfrm>
                <a:off x="6653" y="2761"/>
                <a:ext cx="704" cy="697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03" name="Line 21"/>
              <p:cNvSpPr>
                <a:spLocks noChangeShapeType="1"/>
              </p:cNvSpPr>
              <p:nvPr/>
            </p:nvSpPr>
            <p:spPr bwMode="auto">
              <a:xfrm>
                <a:off x="6652" y="2621"/>
                <a:ext cx="15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</p:grpSp>
        <p:sp>
          <p:nvSpPr>
            <p:cNvPr id="12296" name="AutoShape 22"/>
            <p:cNvSpPr>
              <a:spLocks noChangeArrowheads="1"/>
            </p:cNvSpPr>
            <p:nvPr/>
          </p:nvSpPr>
          <p:spPr bwMode="auto">
            <a:xfrm>
              <a:off x="5521" y="1228"/>
              <a:ext cx="848" cy="279"/>
            </a:xfrm>
            <a:prstGeom prst="rightArrow">
              <a:avLst>
                <a:gd name="adj1" fmla="val 50000"/>
                <a:gd name="adj2" fmla="val 7589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60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883445"/>
          </a:xfrm>
          <a:noFill/>
          <a:ln>
            <a:noFill/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правила построения диаграмм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69107" y="1628776"/>
            <a:ext cx="8229600" cy="100727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4. Выход одного блока может являться входом (управлением) для другого. Могут быть и обратные связи по входу и управлению.</a:t>
            </a:r>
          </a:p>
        </p:txBody>
      </p:sp>
      <p:sp>
        <p:nvSpPr>
          <p:cNvPr id="13316" name="Rectangle 13"/>
          <p:cNvSpPr>
            <a:spLocks noChangeArrowheads="1"/>
          </p:cNvSpPr>
          <p:nvPr/>
        </p:nvSpPr>
        <p:spPr bwMode="auto">
          <a:xfrm>
            <a:off x="1" y="2447895"/>
            <a:ext cx="18473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z="2000"/>
          </a:p>
        </p:txBody>
      </p:sp>
      <p:grpSp>
        <p:nvGrpSpPr>
          <p:cNvPr id="72709" name="Group 29"/>
          <p:cNvGrpSpPr>
            <a:grpSpLocks/>
          </p:cNvGrpSpPr>
          <p:nvPr/>
        </p:nvGrpSpPr>
        <p:grpSpPr bwMode="auto">
          <a:xfrm>
            <a:off x="1547814" y="3069432"/>
            <a:ext cx="6703126" cy="2746272"/>
            <a:chOff x="1111" y="1842"/>
            <a:chExt cx="3992" cy="1541"/>
          </a:xfrm>
        </p:grpSpPr>
        <p:grpSp>
          <p:nvGrpSpPr>
            <p:cNvPr id="72710" name="Group 15"/>
            <p:cNvGrpSpPr>
              <a:grpSpLocks noChangeAspect="1"/>
            </p:cNvGrpSpPr>
            <p:nvPr/>
          </p:nvGrpSpPr>
          <p:grpSpPr bwMode="auto">
            <a:xfrm>
              <a:off x="1111" y="1979"/>
              <a:ext cx="3402" cy="1208"/>
              <a:chOff x="2275" y="2106"/>
              <a:chExt cx="4376" cy="1534"/>
            </a:xfrm>
          </p:grpSpPr>
          <p:sp>
            <p:nvSpPr>
              <p:cNvPr id="13323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2275" y="2108"/>
                <a:ext cx="4376" cy="1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000"/>
              </a:p>
            </p:txBody>
          </p:sp>
          <p:grpSp>
            <p:nvGrpSpPr>
              <p:cNvPr id="72716" name="Group 17"/>
              <p:cNvGrpSpPr>
                <a:grpSpLocks/>
              </p:cNvGrpSpPr>
              <p:nvPr/>
            </p:nvGrpSpPr>
            <p:grpSpPr bwMode="auto">
              <a:xfrm>
                <a:off x="2699" y="2245"/>
                <a:ext cx="3670" cy="1253"/>
                <a:chOff x="2699" y="2245"/>
                <a:chExt cx="3951" cy="1253"/>
              </a:xfrm>
            </p:grpSpPr>
            <p:sp>
              <p:nvSpPr>
                <p:cNvPr id="13325" name="Rectangle 18"/>
                <p:cNvSpPr>
                  <a:spLocks noChangeArrowheads="1"/>
                </p:cNvSpPr>
                <p:nvPr/>
              </p:nvSpPr>
              <p:spPr bwMode="auto">
                <a:xfrm>
                  <a:off x="2679" y="2249"/>
                  <a:ext cx="1005" cy="4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ru-RU" altLang="ru-RU" sz="2000"/>
                </a:p>
              </p:txBody>
            </p:sp>
            <p:sp>
              <p:nvSpPr>
                <p:cNvPr id="13326" name="Rectangle 19"/>
                <p:cNvSpPr>
                  <a:spLocks noChangeArrowheads="1"/>
                </p:cNvSpPr>
                <p:nvPr/>
              </p:nvSpPr>
              <p:spPr bwMode="auto">
                <a:xfrm>
                  <a:off x="4110" y="2663"/>
                  <a:ext cx="986" cy="4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ru-RU" altLang="ru-RU" sz="2000"/>
                </a:p>
              </p:txBody>
            </p:sp>
            <p:sp>
              <p:nvSpPr>
                <p:cNvPr id="13327" name="Rectangle 20"/>
                <p:cNvSpPr>
                  <a:spLocks noChangeArrowheads="1"/>
                </p:cNvSpPr>
                <p:nvPr/>
              </p:nvSpPr>
              <p:spPr bwMode="auto">
                <a:xfrm>
                  <a:off x="5662" y="3081"/>
                  <a:ext cx="988" cy="4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ru-RU" altLang="ru-RU" sz="2000"/>
                </a:p>
              </p:txBody>
            </p:sp>
            <p:cxnSp>
              <p:nvCxnSpPr>
                <p:cNvPr id="72720" name="AutoShape 21"/>
                <p:cNvCxnSpPr>
                  <a:cxnSpLocks noChangeShapeType="1"/>
                  <a:stCxn id="13325" idx="3"/>
                  <a:endCxn id="13326" idx="1"/>
                </p:cNvCxnSpPr>
                <p:nvPr/>
              </p:nvCxnSpPr>
              <p:spPr bwMode="auto">
                <a:xfrm>
                  <a:off x="3687" y="2454"/>
                  <a:ext cx="423" cy="418"/>
                </a:xfrm>
                <a:prstGeom prst="bentConnector3">
                  <a:avLst>
                    <a:gd name="adj1" fmla="val 49815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721" name="AutoShape 22"/>
                <p:cNvCxnSpPr>
                  <a:cxnSpLocks noChangeShapeType="1"/>
                  <a:stCxn id="13325" idx="3"/>
                  <a:endCxn id="13327" idx="1"/>
                </p:cNvCxnSpPr>
                <p:nvPr/>
              </p:nvCxnSpPr>
              <p:spPr bwMode="auto">
                <a:xfrm>
                  <a:off x="3687" y="2454"/>
                  <a:ext cx="1976" cy="836"/>
                </a:xfrm>
                <a:prstGeom prst="bentConnector3">
                  <a:avLst>
                    <a:gd name="adj1" fmla="val 10477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722" name="AutoShape 23"/>
                <p:cNvCxnSpPr>
                  <a:cxnSpLocks noChangeShapeType="1"/>
                  <a:stCxn id="13325" idx="3"/>
                  <a:endCxn id="13327" idx="0"/>
                </p:cNvCxnSpPr>
                <p:nvPr/>
              </p:nvCxnSpPr>
              <p:spPr bwMode="auto">
                <a:xfrm>
                  <a:off x="3687" y="2454"/>
                  <a:ext cx="2470" cy="627"/>
                </a:xfrm>
                <a:prstGeom prst="bentConnector2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1306" y="3158"/>
              <a:ext cx="129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ru-RU" sz="2000" dirty="0">
                  <a:solidFill>
                    <a:srgbClr val="FFFF00"/>
                  </a:solidFill>
                  <a:latin typeface="Arial" charset="0"/>
                </a:rPr>
                <a:t>Связь по входу</a:t>
              </a: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3317" y="1842"/>
              <a:ext cx="178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ru-RU" sz="2000" dirty="0">
                  <a:solidFill>
                    <a:srgbClr val="FFFF00"/>
                  </a:solidFill>
                  <a:latin typeface="Arial" charset="0"/>
                </a:rPr>
                <a:t>Связь по управлению</a:t>
              </a:r>
            </a:p>
          </p:txBody>
        </p:sp>
        <p:sp>
          <p:nvSpPr>
            <p:cNvPr id="13321" name="Line 27"/>
            <p:cNvSpPr>
              <a:spLocks noChangeShapeType="1"/>
            </p:cNvSpPr>
            <p:nvPr/>
          </p:nvSpPr>
          <p:spPr bwMode="auto">
            <a:xfrm flipV="1">
              <a:off x="2064" y="2931"/>
              <a:ext cx="4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13322" name="Line 28"/>
            <p:cNvSpPr>
              <a:spLocks noChangeShapeType="1"/>
            </p:cNvSpPr>
            <p:nvPr/>
          </p:nvSpPr>
          <p:spPr bwMode="auto">
            <a:xfrm flipH="1">
              <a:off x="3379" y="2024"/>
              <a:ext cx="54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83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07" y="457200"/>
            <a:ext cx="8217693" cy="812007"/>
          </a:xfrm>
          <a:noFill/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Основные правила построения диаграмм</a:t>
            </a:r>
          </a:p>
        </p:txBody>
      </p:sp>
      <p:grpSp>
        <p:nvGrpSpPr>
          <p:cNvPr id="73731" name="Group 7"/>
          <p:cNvGrpSpPr>
            <a:grpSpLocks/>
          </p:cNvGrpSpPr>
          <p:nvPr/>
        </p:nvGrpSpPr>
        <p:grpSpPr bwMode="auto">
          <a:xfrm>
            <a:off x="611983" y="1557338"/>
            <a:ext cx="4319588" cy="1943100"/>
            <a:chOff x="3122" y="7346"/>
            <a:chExt cx="3953" cy="1951"/>
          </a:xfrm>
          <a:noFill/>
        </p:grpSpPr>
        <p:sp>
          <p:nvSpPr>
            <p:cNvPr id="14361" name="Rectangle 8"/>
            <p:cNvSpPr>
              <a:spLocks noChangeArrowheads="1"/>
            </p:cNvSpPr>
            <p:nvPr/>
          </p:nvSpPr>
          <p:spPr bwMode="auto">
            <a:xfrm>
              <a:off x="3122" y="7346"/>
              <a:ext cx="987" cy="41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  <p:sp>
          <p:nvSpPr>
            <p:cNvPr id="14362" name="Rectangle 9"/>
            <p:cNvSpPr>
              <a:spLocks noChangeArrowheads="1"/>
            </p:cNvSpPr>
            <p:nvPr/>
          </p:nvSpPr>
          <p:spPr bwMode="auto">
            <a:xfrm>
              <a:off x="4534" y="7764"/>
              <a:ext cx="987" cy="41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  <p:cxnSp>
          <p:nvCxnSpPr>
            <p:cNvPr id="73755" name="AutoShape 10"/>
            <p:cNvCxnSpPr>
              <a:cxnSpLocks noChangeShapeType="1"/>
              <a:stCxn id="14361" idx="3"/>
              <a:endCxn id="14362" idx="1"/>
            </p:cNvCxnSpPr>
            <p:nvPr/>
          </p:nvCxnSpPr>
          <p:spPr bwMode="auto">
            <a:xfrm>
              <a:off x="4110" y="7555"/>
              <a:ext cx="424" cy="418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</p:cxnSp>
        <p:sp>
          <p:nvSpPr>
            <p:cNvPr id="14364" name="Rectangle 11"/>
            <p:cNvSpPr>
              <a:spLocks noChangeArrowheads="1"/>
            </p:cNvSpPr>
            <p:nvPr/>
          </p:nvSpPr>
          <p:spPr bwMode="auto">
            <a:xfrm>
              <a:off x="6088" y="8183"/>
              <a:ext cx="987" cy="41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  <p:cxnSp>
          <p:nvCxnSpPr>
            <p:cNvPr id="73757" name="AutoShape 12"/>
            <p:cNvCxnSpPr>
              <a:cxnSpLocks noChangeShapeType="1"/>
              <a:stCxn id="14362" idx="3"/>
              <a:endCxn id="14364" idx="1"/>
            </p:cNvCxnSpPr>
            <p:nvPr/>
          </p:nvCxnSpPr>
          <p:spPr bwMode="auto">
            <a:xfrm>
              <a:off x="5522" y="7973"/>
              <a:ext cx="565" cy="418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</p:cxnSp>
        <p:cxnSp>
          <p:nvCxnSpPr>
            <p:cNvPr id="73758" name="AutoShape 13"/>
            <p:cNvCxnSpPr>
              <a:cxnSpLocks noChangeShapeType="1"/>
              <a:stCxn id="14364" idx="3"/>
              <a:endCxn id="14361" idx="1"/>
            </p:cNvCxnSpPr>
            <p:nvPr/>
          </p:nvCxnSpPr>
          <p:spPr bwMode="auto">
            <a:xfrm flipH="1" flipV="1">
              <a:off x="3122" y="7555"/>
              <a:ext cx="3953" cy="836"/>
            </a:xfrm>
            <a:prstGeom prst="bentConnector5">
              <a:avLst>
                <a:gd name="adj1" fmla="val -7144"/>
                <a:gd name="adj2" fmla="val -45741"/>
                <a:gd name="adj3" fmla="val 107144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</p:cxn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3547" y="8879"/>
              <a:ext cx="3397" cy="4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ru-RU" sz="1601" dirty="0">
                  <a:solidFill>
                    <a:srgbClr val="FFC000"/>
                  </a:solidFill>
                  <a:latin typeface="Arial" charset="0"/>
                </a:rPr>
                <a:t>а) обратная связь по входу</a:t>
              </a:r>
            </a:p>
          </p:txBody>
        </p:sp>
      </p:grpSp>
      <p:grpSp>
        <p:nvGrpSpPr>
          <p:cNvPr id="73732" name="Group 15"/>
          <p:cNvGrpSpPr>
            <a:grpSpLocks/>
          </p:cNvGrpSpPr>
          <p:nvPr/>
        </p:nvGrpSpPr>
        <p:grpSpPr bwMode="auto">
          <a:xfrm>
            <a:off x="683420" y="3574257"/>
            <a:ext cx="4393406" cy="1657350"/>
            <a:chOff x="3404" y="9575"/>
            <a:chExt cx="4230" cy="1812"/>
          </a:xfrm>
          <a:noFill/>
        </p:grpSpPr>
        <p:sp>
          <p:nvSpPr>
            <p:cNvPr id="14354" name="Rectangle 16"/>
            <p:cNvSpPr>
              <a:spLocks noChangeArrowheads="1"/>
            </p:cNvSpPr>
            <p:nvPr/>
          </p:nvSpPr>
          <p:spPr bwMode="auto">
            <a:xfrm>
              <a:off x="3404" y="9575"/>
              <a:ext cx="988" cy="41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  <p:sp>
          <p:nvSpPr>
            <p:cNvPr id="14355" name="Rectangle 17"/>
            <p:cNvSpPr>
              <a:spLocks noChangeArrowheads="1"/>
            </p:cNvSpPr>
            <p:nvPr/>
          </p:nvSpPr>
          <p:spPr bwMode="auto">
            <a:xfrm>
              <a:off x="4816" y="9994"/>
              <a:ext cx="988" cy="41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  <p:cxnSp>
          <p:nvCxnSpPr>
            <p:cNvPr id="73748" name="AutoShape 18"/>
            <p:cNvCxnSpPr>
              <a:cxnSpLocks noChangeShapeType="1"/>
            </p:cNvCxnSpPr>
            <p:nvPr/>
          </p:nvCxnSpPr>
          <p:spPr bwMode="auto">
            <a:xfrm>
              <a:off x="4393" y="9784"/>
              <a:ext cx="423" cy="418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</p:cxnSp>
        <p:sp>
          <p:nvSpPr>
            <p:cNvPr id="14357" name="Rectangle 19"/>
            <p:cNvSpPr>
              <a:spLocks noChangeArrowheads="1"/>
            </p:cNvSpPr>
            <p:nvPr/>
          </p:nvSpPr>
          <p:spPr bwMode="auto">
            <a:xfrm>
              <a:off x="6368" y="10411"/>
              <a:ext cx="988" cy="41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  <p:cxnSp>
          <p:nvCxnSpPr>
            <p:cNvPr id="73750" name="AutoShape 20"/>
            <p:cNvCxnSpPr>
              <a:cxnSpLocks noChangeShapeType="1"/>
            </p:cNvCxnSpPr>
            <p:nvPr/>
          </p:nvCxnSpPr>
          <p:spPr bwMode="auto">
            <a:xfrm>
              <a:off x="5804" y="10202"/>
              <a:ext cx="565" cy="418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</p:cxnSp>
        <p:cxnSp>
          <p:nvCxnSpPr>
            <p:cNvPr id="73751" name="AutoShape 21"/>
            <p:cNvCxnSpPr>
              <a:cxnSpLocks noChangeShapeType="1"/>
              <a:stCxn id="14357" idx="3"/>
              <a:endCxn id="14355" idx="0"/>
            </p:cNvCxnSpPr>
            <p:nvPr/>
          </p:nvCxnSpPr>
          <p:spPr bwMode="auto">
            <a:xfrm flipH="1" flipV="1">
              <a:off x="5310" y="9993"/>
              <a:ext cx="2047" cy="627"/>
            </a:xfrm>
            <a:prstGeom prst="bentConnector4">
              <a:avLst>
                <a:gd name="adj1" fmla="val -13792"/>
                <a:gd name="adj2" fmla="val 144444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</p:cxn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3686" y="10968"/>
              <a:ext cx="3948" cy="4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ru-RU" sz="1601" dirty="0">
                  <a:solidFill>
                    <a:srgbClr val="FFC000"/>
                  </a:solidFill>
                  <a:latin typeface="Arial" charset="0"/>
                </a:rPr>
                <a:t>б) обратная связь по управлению</a:t>
              </a:r>
            </a:p>
          </p:txBody>
        </p:sp>
      </p:grpSp>
      <p:sp>
        <p:nvSpPr>
          <p:cNvPr id="14341" name="Text Box 36"/>
          <p:cNvSpPr txBox="1">
            <a:spLocks noChangeArrowheads="1"/>
          </p:cNvSpPr>
          <p:nvPr/>
        </p:nvSpPr>
        <p:spPr bwMode="auto">
          <a:xfrm>
            <a:off x="5579270" y="1754815"/>
            <a:ext cx="3240881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1500" i="1" dirty="0">
                <a:solidFill>
                  <a:srgbClr val="FFC000"/>
                </a:solidFill>
              </a:rPr>
              <a:t>Обратная связь по входу</a:t>
            </a:r>
            <a:r>
              <a:rPr lang="ru-RU" altLang="ru-RU" sz="1500" dirty="0">
                <a:solidFill>
                  <a:srgbClr val="FFC000"/>
                </a:solidFill>
              </a:rPr>
              <a:t>, как правило, используется для описания циклов. </a:t>
            </a:r>
          </a:p>
        </p:txBody>
      </p:sp>
      <p:sp>
        <p:nvSpPr>
          <p:cNvPr id="73734" name="Text Box 37"/>
          <p:cNvSpPr txBox="1">
            <a:spLocks noChangeArrowheads="1"/>
          </p:cNvSpPr>
          <p:nvPr/>
        </p:nvSpPr>
        <p:spPr bwMode="auto">
          <a:xfrm>
            <a:off x="5650707" y="3240714"/>
            <a:ext cx="3169443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1500" i="1">
                <a:solidFill>
                  <a:srgbClr val="FFC000"/>
                </a:solidFill>
                <a:latin typeface="Arial" panose="020B0604020202020204" pitchFamily="34" charset="0"/>
              </a:rPr>
              <a:t>Обратная связь по управлению</a:t>
            </a:r>
            <a:r>
              <a:rPr lang="ru-RU" altLang="ru-RU" sz="1500">
                <a:solidFill>
                  <a:srgbClr val="FFC000"/>
                </a:solidFill>
                <a:latin typeface="Arial" panose="020B0604020202020204" pitchFamily="34" charset="0"/>
              </a:rPr>
              <a:t> – выход нижестоящей работы передается на управление вышестоящей </a:t>
            </a:r>
          </a:p>
        </p:txBody>
      </p:sp>
      <p:sp>
        <p:nvSpPr>
          <p:cNvPr id="14343" name="Text Box 38"/>
          <p:cNvSpPr txBox="1">
            <a:spLocks noChangeArrowheads="1"/>
          </p:cNvSpPr>
          <p:nvPr/>
        </p:nvSpPr>
        <p:spPr bwMode="auto">
          <a:xfrm>
            <a:off x="5667376" y="5155239"/>
            <a:ext cx="3169445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1500" i="1">
                <a:solidFill>
                  <a:srgbClr val="FFC000"/>
                </a:solidFill>
              </a:rPr>
              <a:t>Обратная связь по механизму</a:t>
            </a:r>
            <a:r>
              <a:rPr lang="ru-RU" altLang="ru-RU" sz="1500">
                <a:solidFill>
                  <a:srgbClr val="FFC000"/>
                </a:solidFill>
              </a:rPr>
              <a:t> – выход нижестоящей работы создает ресурсы, выполняющие вышестоящую работу</a:t>
            </a:r>
          </a:p>
        </p:txBody>
      </p:sp>
      <p:sp>
        <p:nvSpPr>
          <p:cNvPr id="14344" name="Line 44"/>
          <p:cNvSpPr>
            <a:spLocks noChangeShapeType="1"/>
          </p:cNvSpPr>
          <p:nvPr/>
        </p:nvSpPr>
        <p:spPr bwMode="auto">
          <a:xfrm>
            <a:off x="4931570" y="249317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ru-RU" sz="2000"/>
          </a:p>
        </p:txBody>
      </p:sp>
      <p:sp>
        <p:nvSpPr>
          <p:cNvPr id="14345" name="Line 45"/>
          <p:cNvSpPr>
            <a:spLocks noChangeShapeType="1"/>
          </p:cNvSpPr>
          <p:nvPr/>
        </p:nvSpPr>
        <p:spPr bwMode="auto">
          <a:xfrm>
            <a:off x="323850" y="1628775"/>
            <a:ext cx="2881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ru-RU" sz="2000"/>
          </a:p>
        </p:txBody>
      </p:sp>
      <p:sp>
        <p:nvSpPr>
          <p:cNvPr id="14346" name="Line 46"/>
          <p:cNvSpPr>
            <a:spLocks noChangeShapeType="1"/>
          </p:cNvSpPr>
          <p:nvPr/>
        </p:nvSpPr>
        <p:spPr bwMode="auto">
          <a:xfrm>
            <a:off x="395288" y="3717132"/>
            <a:ext cx="2881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ru-RU" sz="2000"/>
          </a:p>
        </p:txBody>
      </p:sp>
      <p:sp>
        <p:nvSpPr>
          <p:cNvPr id="14347" name="Line 47"/>
          <p:cNvSpPr>
            <a:spLocks noChangeShapeType="1"/>
          </p:cNvSpPr>
          <p:nvPr/>
        </p:nvSpPr>
        <p:spPr bwMode="auto">
          <a:xfrm>
            <a:off x="4788695" y="4581525"/>
            <a:ext cx="2881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ru-RU" sz="2000"/>
          </a:p>
        </p:txBody>
      </p:sp>
      <p:grpSp>
        <p:nvGrpSpPr>
          <p:cNvPr id="73740" name="Group 52"/>
          <p:cNvGrpSpPr>
            <a:grpSpLocks/>
          </p:cNvGrpSpPr>
          <p:nvPr/>
        </p:nvGrpSpPr>
        <p:grpSpPr bwMode="auto">
          <a:xfrm>
            <a:off x="683420" y="5300663"/>
            <a:ext cx="2809875" cy="721520"/>
            <a:chOff x="476" y="3430"/>
            <a:chExt cx="1769" cy="454"/>
          </a:xfrm>
          <a:noFill/>
        </p:grpSpPr>
        <p:sp>
          <p:nvSpPr>
            <p:cNvPr id="14350" name="Rectangle 48"/>
            <p:cNvSpPr>
              <a:spLocks noChangeArrowheads="1"/>
            </p:cNvSpPr>
            <p:nvPr/>
          </p:nvSpPr>
          <p:spPr bwMode="auto">
            <a:xfrm>
              <a:off x="476" y="3430"/>
              <a:ext cx="726" cy="2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  <p:sp>
          <p:nvSpPr>
            <p:cNvPr id="14351" name="Rectangle 49"/>
            <p:cNvSpPr>
              <a:spLocks noChangeArrowheads="1"/>
            </p:cNvSpPr>
            <p:nvPr/>
          </p:nvSpPr>
          <p:spPr bwMode="auto">
            <a:xfrm>
              <a:off x="1474" y="3611"/>
              <a:ext cx="771" cy="2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  <p:cxnSp>
          <p:nvCxnSpPr>
            <p:cNvPr id="73744" name="AutoShape 50"/>
            <p:cNvCxnSpPr>
              <a:cxnSpLocks noChangeShapeType="1"/>
              <a:stCxn id="14350" idx="3"/>
              <a:endCxn id="14351" idx="1"/>
            </p:cNvCxnSpPr>
            <p:nvPr/>
          </p:nvCxnSpPr>
          <p:spPr bwMode="auto">
            <a:xfrm>
              <a:off x="1202" y="3566"/>
              <a:ext cx="272" cy="182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</p:cxnSp>
        <p:cxnSp>
          <p:nvCxnSpPr>
            <p:cNvPr id="73745" name="AutoShape 51"/>
            <p:cNvCxnSpPr>
              <a:cxnSpLocks noChangeShapeType="1"/>
              <a:stCxn id="14351" idx="3"/>
              <a:endCxn id="14350" idx="2"/>
            </p:cNvCxnSpPr>
            <p:nvPr/>
          </p:nvCxnSpPr>
          <p:spPr bwMode="auto">
            <a:xfrm flipH="1" flipV="1">
              <a:off x="839" y="3702"/>
              <a:ext cx="1406" cy="46"/>
            </a:xfrm>
            <a:prstGeom prst="bentConnector4">
              <a:avLst>
                <a:gd name="adj1" fmla="val -10171"/>
                <a:gd name="adj2" fmla="val -608694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</p:cxnSp>
      </p:grp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1116807" y="6381750"/>
            <a:ext cx="4102893" cy="33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sz="1601" dirty="0">
                <a:solidFill>
                  <a:srgbClr val="FFC000"/>
                </a:solidFill>
                <a:latin typeface="Arial" charset="0"/>
              </a:rPr>
              <a:t>в) обратная связь по механизму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AF34FA80-F164-47B5-BB9D-7F7B8B5A1F1A}" type="slidenum">
              <a:rPr lang="ru-RU" altLang="ru-RU" smtClean="0"/>
              <a:pPr>
                <a:defRPr/>
              </a:pPr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30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488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solidFill>
                  <a:schemeClr val="tx2"/>
                </a:solidFill>
              </a:rPr>
              <a:t>Основные правила построения диаграмм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28776"/>
            <a:ext cx="9144000" cy="1014413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altLang="ru-RU" sz="2801"/>
              <a:t>5. Стрелки могут быть сливающимися и разветвляющимися</a:t>
            </a:r>
          </a:p>
        </p:txBody>
      </p:sp>
      <p:grpSp>
        <p:nvGrpSpPr>
          <p:cNvPr id="74756" name="Group 5"/>
          <p:cNvGrpSpPr>
            <a:grpSpLocks noChangeAspect="1"/>
          </p:cNvGrpSpPr>
          <p:nvPr/>
        </p:nvGrpSpPr>
        <p:grpSpPr bwMode="auto">
          <a:xfrm>
            <a:off x="469107" y="2655095"/>
            <a:ext cx="8277225" cy="3652838"/>
            <a:chOff x="2275" y="1626"/>
            <a:chExt cx="4800" cy="2090"/>
          </a:xfrm>
        </p:grpSpPr>
        <p:sp>
          <p:nvSpPr>
            <p:cNvPr id="15365" name="AutoShape 6"/>
            <p:cNvSpPr>
              <a:spLocks noChangeAspect="1" noChangeArrowheads="1"/>
            </p:cNvSpPr>
            <p:nvPr/>
          </p:nvSpPr>
          <p:spPr bwMode="auto">
            <a:xfrm>
              <a:off x="2275" y="1626"/>
              <a:ext cx="4800" cy="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  <p:sp>
          <p:nvSpPr>
            <p:cNvPr id="15366" name="Rectangle 7"/>
            <p:cNvSpPr>
              <a:spLocks noChangeArrowheads="1"/>
            </p:cNvSpPr>
            <p:nvPr/>
          </p:nvSpPr>
          <p:spPr bwMode="auto">
            <a:xfrm>
              <a:off x="2699" y="1765"/>
              <a:ext cx="706" cy="4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>
                <a:solidFill>
                  <a:schemeClr val="bg1"/>
                </a:solidFill>
              </a:endParaRPr>
            </a:p>
          </p:txBody>
        </p:sp>
        <p:sp>
          <p:nvSpPr>
            <p:cNvPr id="15367" name="Rectangle 8"/>
            <p:cNvSpPr>
              <a:spLocks noChangeArrowheads="1"/>
            </p:cNvSpPr>
            <p:nvPr/>
          </p:nvSpPr>
          <p:spPr bwMode="auto">
            <a:xfrm>
              <a:off x="3688" y="2183"/>
              <a:ext cx="703" cy="4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  <p:sp>
          <p:nvSpPr>
            <p:cNvPr id="15368" name="Rectangle 9"/>
            <p:cNvSpPr>
              <a:spLocks noChangeArrowheads="1"/>
            </p:cNvSpPr>
            <p:nvPr/>
          </p:nvSpPr>
          <p:spPr bwMode="auto">
            <a:xfrm>
              <a:off x="4675" y="2602"/>
              <a:ext cx="704" cy="4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  <p:grpSp>
          <p:nvGrpSpPr>
            <p:cNvPr id="74761" name="Group 10"/>
            <p:cNvGrpSpPr>
              <a:grpSpLocks/>
            </p:cNvGrpSpPr>
            <p:nvPr/>
          </p:nvGrpSpPr>
          <p:grpSpPr bwMode="auto">
            <a:xfrm>
              <a:off x="3404" y="1974"/>
              <a:ext cx="1271" cy="836"/>
              <a:chOff x="3404" y="1974"/>
              <a:chExt cx="1271" cy="836"/>
            </a:xfrm>
          </p:grpSpPr>
          <p:cxnSp>
            <p:nvCxnSpPr>
              <p:cNvPr id="74771" name="AutoShape 11"/>
              <p:cNvCxnSpPr>
                <a:cxnSpLocks noChangeShapeType="1"/>
                <a:stCxn id="15366" idx="3"/>
                <a:endCxn id="15367" idx="1"/>
              </p:cNvCxnSpPr>
              <p:nvPr/>
            </p:nvCxnSpPr>
            <p:spPr bwMode="auto">
              <a:xfrm>
                <a:off x="3404" y="1974"/>
                <a:ext cx="283" cy="418"/>
              </a:xfrm>
              <a:prstGeom prst="bentConnector3">
                <a:avLst>
                  <a:gd name="adj1" fmla="val 49861"/>
                </a:avLst>
              </a:prstGeom>
              <a:noFill/>
              <a:ln w="19050">
                <a:solidFill>
                  <a:srgbClr val="92D05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72" name="AutoShape 12"/>
              <p:cNvCxnSpPr>
                <a:cxnSpLocks noChangeShapeType="1"/>
                <a:endCxn id="15368" idx="1"/>
              </p:cNvCxnSpPr>
              <p:nvPr/>
            </p:nvCxnSpPr>
            <p:spPr bwMode="auto">
              <a:xfrm>
                <a:off x="3546" y="2322"/>
                <a:ext cx="1129" cy="488"/>
              </a:xfrm>
              <a:prstGeom prst="bentConnector3">
                <a:avLst>
                  <a:gd name="adj1" fmla="val -69"/>
                </a:avLst>
              </a:prstGeom>
              <a:noFill/>
              <a:ln w="19050">
                <a:solidFill>
                  <a:srgbClr val="92D05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762" name="Group 13"/>
            <p:cNvGrpSpPr>
              <a:grpSpLocks/>
            </p:cNvGrpSpPr>
            <p:nvPr/>
          </p:nvGrpSpPr>
          <p:grpSpPr bwMode="auto">
            <a:xfrm>
              <a:off x="3404" y="1904"/>
              <a:ext cx="2965" cy="837"/>
              <a:chOff x="3404" y="1904"/>
              <a:chExt cx="2965" cy="837"/>
            </a:xfrm>
          </p:grpSpPr>
          <p:sp>
            <p:nvSpPr>
              <p:cNvPr id="15375" name="Line 14"/>
              <p:cNvSpPr>
                <a:spLocks noChangeShapeType="1"/>
              </p:cNvSpPr>
              <p:nvPr/>
            </p:nvSpPr>
            <p:spPr bwMode="auto">
              <a:xfrm>
                <a:off x="5382" y="2739"/>
                <a:ext cx="987" cy="0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5376" name="Line 15"/>
              <p:cNvSpPr>
                <a:spLocks noChangeShapeType="1"/>
              </p:cNvSpPr>
              <p:nvPr/>
            </p:nvSpPr>
            <p:spPr bwMode="auto">
              <a:xfrm>
                <a:off x="3406" y="1904"/>
                <a:ext cx="2400" cy="0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5377" name="Line 16"/>
              <p:cNvSpPr>
                <a:spLocks noChangeShapeType="1"/>
              </p:cNvSpPr>
              <p:nvPr/>
            </p:nvSpPr>
            <p:spPr bwMode="auto">
              <a:xfrm>
                <a:off x="5806" y="1904"/>
                <a:ext cx="0" cy="837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5378" name="Line 17"/>
              <p:cNvSpPr>
                <a:spLocks noChangeShapeType="1"/>
              </p:cNvSpPr>
              <p:nvPr/>
            </p:nvSpPr>
            <p:spPr bwMode="auto">
              <a:xfrm>
                <a:off x="4393" y="2322"/>
                <a:ext cx="1411" cy="0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</p:grpSp>
        <p:grpSp>
          <p:nvGrpSpPr>
            <p:cNvPr id="74763" name="Group 18"/>
            <p:cNvGrpSpPr>
              <a:grpSpLocks/>
            </p:cNvGrpSpPr>
            <p:nvPr/>
          </p:nvGrpSpPr>
          <p:grpSpPr bwMode="auto">
            <a:xfrm>
              <a:off x="2699" y="3159"/>
              <a:ext cx="3105" cy="557"/>
              <a:chOff x="2699" y="3159"/>
              <a:chExt cx="3105" cy="557"/>
            </a:xfrm>
          </p:grpSpPr>
          <p:sp>
            <p:nvSpPr>
              <p:cNvPr id="15372" name="Line 19"/>
              <p:cNvSpPr>
                <a:spLocks noChangeShapeType="1"/>
              </p:cNvSpPr>
              <p:nvPr/>
            </p:nvSpPr>
            <p:spPr bwMode="auto">
              <a:xfrm>
                <a:off x="2699" y="3298"/>
                <a:ext cx="423" cy="0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5373" name="Line 20"/>
              <p:cNvSpPr>
                <a:spLocks noChangeShapeType="1"/>
              </p:cNvSpPr>
              <p:nvPr/>
            </p:nvSpPr>
            <p:spPr bwMode="auto">
              <a:xfrm>
                <a:off x="2699" y="3577"/>
                <a:ext cx="423" cy="0"/>
              </a:xfrm>
              <a:prstGeom prst="line">
                <a:avLst/>
              </a:prstGeom>
              <a:noFill/>
              <a:ln w="19050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5374" name="Text Box 21"/>
              <p:cNvSpPr txBox="1">
                <a:spLocks noChangeArrowheads="1"/>
              </p:cNvSpPr>
              <p:nvPr/>
            </p:nvSpPr>
            <p:spPr bwMode="auto">
              <a:xfrm>
                <a:off x="3405" y="3159"/>
                <a:ext cx="240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ru-RU" altLang="ru-RU" sz="2000" dirty="0"/>
                  <a:t>Слияние стрелок</a:t>
                </a:r>
              </a:p>
              <a:p>
                <a:pPr eaLnBrk="1" hangingPunct="1">
                  <a:defRPr/>
                </a:pPr>
                <a:endParaRPr lang="ru-RU" altLang="ru-RU" sz="2000" dirty="0"/>
              </a:p>
              <a:p>
                <a:pPr eaLnBrk="1" hangingPunct="1">
                  <a:defRPr/>
                </a:pPr>
                <a:r>
                  <a:rPr lang="ru-RU" altLang="ru-RU" sz="2000" dirty="0"/>
                  <a:t>Разветвление стрелок</a:t>
                </a:r>
              </a:p>
            </p:txBody>
          </p: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3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0545" y="9526"/>
            <a:ext cx="8229600" cy="5953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Граничные стрелки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-13846" y="639137"/>
            <a:ext cx="9144002" cy="1830048"/>
          </a:xfrm>
        </p:spPr>
        <p:txBody>
          <a:bodyPr rtlCol="0">
            <a:noAutofit/>
          </a:bodyPr>
          <a:lstStyle/>
          <a:p>
            <a:pPr marL="0" indent="342900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 dirty="0"/>
              <a:t>Стрелки на контекстной диаграмме служат для описания взаимодействия системы с окружающим миром. Они могут начинаться у границы диаграммы и заканчиваться у функционального блока и наоборот. </a:t>
            </a:r>
          </a:p>
          <a:p>
            <a:pPr marL="0" indent="342900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800" dirty="0"/>
          </a:p>
          <a:p>
            <a:pPr marL="0" indent="342900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 dirty="0"/>
              <a:t>Такие стрелки называются </a:t>
            </a:r>
            <a:r>
              <a:rPr lang="ru-RU" sz="1800" b="1" dirty="0">
                <a:solidFill>
                  <a:srgbClr val="FFC000"/>
                </a:solidFill>
              </a:rPr>
              <a:t>граничными</a:t>
            </a:r>
            <a:r>
              <a:rPr lang="ru-RU" sz="1800" dirty="0"/>
              <a:t>. Граничные стрелки помечаются с помощью </a:t>
            </a:r>
            <a:r>
              <a:rPr lang="en-US" sz="1800" b="1" dirty="0">
                <a:solidFill>
                  <a:schemeClr val="hlink"/>
                </a:solidFill>
              </a:rPr>
              <a:t>ICOM</a:t>
            </a:r>
            <a:r>
              <a:rPr lang="ru-RU" sz="1800" b="1" dirty="0">
                <a:solidFill>
                  <a:schemeClr val="hlink"/>
                </a:solidFill>
              </a:rPr>
              <a:t>-меток</a:t>
            </a:r>
            <a:r>
              <a:rPr lang="ru-RU" sz="1800" dirty="0"/>
              <a:t> (</a:t>
            </a:r>
            <a:r>
              <a:rPr lang="en-US" sz="1800" dirty="0"/>
              <a:t>Input</a:t>
            </a:r>
            <a:r>
              <a:rPr lang="ru-RU" sz="1800" dirty="0"/>
              <a:t>, </a:t>
            </a:r>
            <a:r>
              <a:rPr lang="en-US" sz="1800" dirty="0"/>
              <a:t>Control</a:t>
            </a:r>
            <a:r>
              <a:rPr lang="ru-RU" sz="1800" dirty="0"/>
              <a:t>, </a:t>
            </a:r>
            <a:r>
              <a:rPr lang="en-US" sz="1800" dirty="0"/>
              <a:t>Output</a:t>
            </a:r>
            <a:r>
              <a:rPr lang="ru-RU" sz="1800" dirty="0"/>
              <a:t>, </a:t>
            </a:r>
            <a:r>
              <a:rPr lang="en-US" sz="1800" dirty="0"/>
              <a:t>Mechanism</a:t>
            </a:r>
            <a:r>
              <a:rPr lang="ru-RU" sz="1800" dirty="0"/>
              <a:t>) </a:t>
            </a:r>
          </a:p>
        </p:txBody>
      </p:sp>
      <p:grpSp>
        <p:nvGrpSpPr>
          <p:cNvPr id="75780" name="Group 29"/>
          <p:cNvGrpSpPr>
            <a:grpSpLocks/>
          </p:cNvGrpSpPr>
          <p:nvPr/>
        </p:nvGrpSpPr>
        <p:grpSpPr bwMode="auto">
          <a:xfrm>
            <a:off x="540545" y="3429001"/>
            <a:ext cx="7848600" cy="3100388"/>
            <a:chOff x="340" y="1842"/>
            <a:chExt cx="4888" cy="1771"/>
          </a:xfrm>
          <a:noFill/>
        </p:grpSpPr>
        <p:grpSp>
          <p:nvGrpSpPr>
            <p:cNvPr id="75781" name="Group 4"/>
            <p:cNvGrpSpPr>
              <a:grpSpLocks noChangeAspect="1"/>
            </p:cNvGrpSpPr>
            <p:nvPr/>
          </p:nvGrpSpPr>
          <p:grpSpPr bwMode="auto">
            <a:xfrm>
              <a:off x="1382" y="1842"/>
              <a:ext cx="2812" cy="1771"/>
              <a:chOff x="2697" y="5690"/>
              <a:chExt cx="3812" cy="2369"/>
            </a:xfrm>
            <a:grpFill/>
          </p:grpSpPr>
          <p:sp>
            <p:nvSpPr>
              <p:cNvPr id="16398" name="AutoShape 5"/>
              <p:cNvSpPr>
                <a:spLocks noChangeAspect="1" noChangeArrowheads="1"/>
              </p:cNvSpPr>
              <p:nvPr/>
            </p:nvSpPr>
            <p:spPr bwMode="auto">
              <a:xfrm>
                <a:off x="2697" y="5690"/>
                <a:ext cx="3812" cy="236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000"/>
              </a:p>
            </p:txBody>
          </p:sp>
          <p:grpSp>
            <p:nvGrpSpPr>
              <p:cNvPr id="75791" name="Group 6"/>
              <p:cNvGrpSpPr>
                <a:grpSpLocks/>
              </p:cNvGrpSpPr>
              <p:nvPr/>
            </p:nvGrpSpPr>
            <p:grpSpPr bwMode="auto">
              <a:xfrm>
                <a:off x="2840" y="5692"/>
                <a:ext cx="3621" cy="2227"/>
                <a:chOff x="2840" y="5692"/>
                <a:chExt cx="3621" cy="2227"/>
              </a:xfrm>
              <a:grpFill/>
            </p:grpSpPr>
            <p:sp>
              <p:nvSpPr>
                <p:cNvPr id="16400" name="Rectangle 7"/>
                <p:cNvSpPr>
                  <a:spLocks noChangeArrowheads="1"/>
                </p:cNvSpPr>
                <p:nvPr/>
              </p:nvSpPr>
              <p:spPr bwMode="auto">
                <a:xfrm>
                  <a:off x="4111" y="6525"/>
                  <a:ext cx="1128" cy="557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ru-RU" altLang="ru-RU" sz="2000"/>
                </a:p>
              </p:txBody>
            </p:sp>
            <p:sp>
              <p:nvSpPr>
                <p:cNvPr id="16401" name="Line 8"/>
                <p:cNvSpPr>
                  <a:spLocks noChangeShapeType="1"/>
                </p:cNvSpPr>
                <p:nvPr/>
              </p:nvSpPr>
              <p:spPr bwMode="auto">
                <a:xfrm>
                  <a:off x="3262" y="6665"/>
                  <a:ext cx="848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2000"/>
                </a:p>
              </p:txBody>
            </p:sp>
            <p:sp>
              <p:nvSpPr>
                <p:cNvPr id="16402" name="Line 9"/>
                <p:cNvSpPr>
                  <a:spLocks noChangeShapeType="1"/>
                </p:cNvSpPr>
                <p:nvPr/>
              </p:nvSpPr>
              <p:spPr bwMode="auto">
                <a:xfrm>
                  <a:off x="3262" y="6942"/>
                  <a:ext cx="848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2000"/>
                </a:p>
              </p:txBody>
            </p:sp>
            <p:sp>
              <p:nvSpPr>
                <p:cNvPr id="16403" name="Line 10"/>
                <p:cNvSpPr>
                  <a:spLocks noChangeShapeType="1"/>
                </p:cNvSpPr>
                <p:nvPr/>
              </p:nvSpPr>
              <p:spPr bwMode="auto">
                <a:xfrm>
                  <a:off x="4676" y="5967"/>
                  <a:ext cx="0" cy="55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2000"/>
                </a:p>
              </p:txBody>
            </p:sp>
            <p:sp>
              <p:nvSpPr>
                <p:cNvPr id="16404" name="Line 11"/>
                <p:cNvSpPr>
                  <a:spLocks noChangeShapeType="1"/>
                </p:cNvSpPr>
                <p:nvPr/>
              </p:nvSpPr>
              <p:spPr bwMode="auto">
                <a:xfrm>
                  <a:off x="5239" y="6665"/>
                  <a:ext cx="708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2000"/>
                </a:p>
              </p:txBody>
            </p:sp>
            <p:sp>
              <p:nvSpPr>
                <p:cNvPr id="16405" name="Line 12"/>
                <p:cNvSpPr>
                  <a:spLocks noChangeShapeType="1"/>
                </p:cNvSpPr>
                <p:nvPr/>
              </p:nvSpPr>
              <p:spPr bwMode="auto">
                <a:xfrm>
                  <a:off x="5239" y="6944"/>
                  <a:ext cx="708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2000"/>
                </a:p>
              </p:txBody>
            </p:sp>
            <p:sp>
              <p:nvSpPr>
                <p:cNvPr id="1640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676" y="7082"/>
                  <a:ext cx="0" cy="55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ru-RU" sz="2000"/>
                </a:p>
              </p:txBody>
            </p:sp>
            <p:sp>
              <p:nvSpPr>
                <p:cNvPr id="1640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6525"/>
                  <a:ext cx="422" cy="2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ru-RU" sz="1601"/>
                    <a:t>I1</a:t>
                  </a:r>
                  <a:endParaRPr lang="ru-RU" altLang="ru-RU" sz="1601"/>
                </a:p>
              </p:txBody>
            </p:sp>
            <p:sp>
              <p:nvSpPr>
                <p:cNvPr id="1640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840" y="6805"/>
                  <a:ext cx="422" cy="27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ru-RU" sz="1601"/>
                    <a:t>I2</a:t>
                  </a:r>
                  <a:endParaRPr lang="ru-RU" altLang="ru-RU" sz="1601"/>
                </a:p>
              </p:txBody>
            </p:sp>
            <p:sp>
              <p:nvSpPr>
                <p:cNvPr id="1640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392" y="7641"/>
                  <a:ext cx="565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ru-RU" sz="1601" dirty="0"/>
                    <a:t>M1</a:t>
                  </a:r>
                  <a:endParaRPr lang="ru-RU" altLang="ru-RU" sz="1601" dirty="0"/>
                </a:p>
              </p:txBody>
            </p:sp>
            <p:sp>
              <p:nvSpPr>
                <p:cNvPr id="164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5692"/>
                  <a:ext cx="565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ru-RU" sz="1601" dirty="0"/>
                    <a:t>C1</a:t>
                  </a:r>
                  <a:endParaRPr lang="ru-RU" altLang="ru-RU" sz="1601" dirty="0"/>
                </a:p>
              </p:txBody>
            </p:sp>
            <p:sp>
              <p:nvSpPr>
                <p:cNvPr id="1641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898" y="6524"/>
                  <a:ext cx="563" cy="27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ru-RU" sz="1601" dirty="0"/>
                    <a:t>O1</a:t>
                  </a:r>
                  <a:endParaRPr lang="ru-RU" altLang="ru-RU" sz="1601" dirty="0"/>
                </a:p>
              </p:txBody>
            </p:sp>
            <p:sp>
              <p:nvSpPr>
                <p:cNvPr id="1641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898" y="6814"/>
                  <a:ext cx="563" cy="27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ru-RU" sz="1601" dirty="0"/>
                    <a:t>O2</a:t>
                  </a:r>
                  <a:endParaRPr lang="ru-RU" altLang="ru-RU" sz="1601" dirty="0"/>
                </a:p>
              </p:txBody>
            </p:sp>
          </p:grpSp>
        </p:grpSp>
        <p:grpSp>
          <p:nvGrpSpPr>
            <p:cNvPr id="75782" name="Group 26"/>
            <p:cNvGrpSpPr>
              <a:grpSpLocks/>
            </p:cNvGrpSpPr>
            <p:nvPr/>
          </p:nvGrpSpPr>
          <p:grpSpPr bwMode="auto">
            <a:xfrm>
              <a:off x="2925" y="1888"/>
              <a:ext cx="2303" cy="734"/>
              <a:chOff x="2925" y="1888"/>
              <a:chExt cx="2303" cy="734"/>
            </a:xfrm>
            <a:grpFill/>
          </p:grpSpPr>
          <p:sp>
            <p:nvSpPr>
              <p:cNvPr id="16395" name="Text Box 20"/>
              <p:cNvSpPr txBox="1">
                <a:spLocks noChangeArrowheads="1"/>
              </p:cNvSpPr>
              <p:nvPr/>
            </p:nvSpPr>
            <p:spPr bwMode="auto">
              <a:xfrm>
                <a:off x="4286" y="1888"/>
                <a:ext cx="942" cy="40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ru-RU" sz="2000" dirty="0">
                    <a:solidFill>
                      <a:srgbClr val="FFC000"/>
                    </a:solidFill>
                  </a:rPr>
                  <a:t>ICOM</a:t>
                </a:r>
                <a:r>
                  <a:rPr lang="ru-RU" altLang="ru-RU" sz="2000" dirty="0">
                    <a:solidFill>
                      <a:srgbClr val="FFC000"/>
                    </a:solidFill>
                  </a:rPr>
                  <a:t>-метки</a:t>
                </a:r>
              </a:p>
            </p:txBody>
          </p:sp>
          <p:sp>
            <p:nvSpPr>
              <p:cNvPr id="16396" name="Line 21"/>
              <p:cNvSpPr>
                <a:spLocks noChangeShapeType="1"/>
              </p:cNvSpPr>
              <p:nvPr/>
            </p:nvSpPr>
            <p:spPr bwMode="auto">
              <a:xfrm flipH="1" flipV="1">
                <a:off x="2925" y="1979"/>
                <a:ext cx="1407" cy="90"/>
              </a:xfrm>
              <a:prstGeom prst="line">
                <a:avLst/>
              </a:prstGeom>
              <a:grpFill/>
              <a:ln w="9525">
                <a:solidFill>
                  <a:srgbClr val="FFC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6397" name="Line 22"/>
              <p:cNvSpPr>
                <a:spLocks noChangeShapeType="1"/>
              </p:cNvSpPr>
              <p:nvPr/>
            </p:nvSpPr>
            <p:spPr bwMode="auto">
              <a:xfrm flipH="1">
                <a:off x="3999" y="2077"/>
                <a:ext cx="319" cy="545"/>
              </a:xfrm>
              <a:prstGeom prst="line">
                <a:avLst/>
              </a:prstGeom>
              <a:grpFill/>
              <a:ln w="9525">
                <a:solidFill>
                  <a:srgbClr val="FFC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</p:grpSp>
        <p:grpSp>
          <p:nvGrpSpPr>
            <p:cNvPr id="75783" name="Group 27"/>
            <p:cNvGrpSpPr>
              <a:grpSpLocks/>
            </p:cNvGrpSpPr>
            <p:nvPr/>
          </p:nvGrpSpPr>
          <p:grpSpPr bwMode="auto">
            <a:xfrm>
              <a:off x="340" y="2840"/>
              <a:ext cx="2315" cy="632"/>
              <a:chOff x="340" y="2840"/>
              <a:chExt cx="2315" cy="632"/>
            </a:xfrm>
            <a:grpFill/>
          </p:grpSpPr>
          <p:sp>
            <p:nvSpPr>
              <p:cNvPr id="16392" name="Text Box 23"/>
              <p:cNvSpPr txBox="1">
                <a:spLocks noChangeArrowheads="1"/>
              </p:cNvSpPr>
              <p:nvPr/>
            </p:nvSpPr>
            <p:spPr bwMode="auto">
              <a:xfrm>
                <a:off x="340" y="3068"/>
                <a:ext cx="942" cy="40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ru-RU" sz="2000" dirty="0">
                    <a:solidFill>
                      <a:srgbClr val="FFC000"/>
                    </a:solidFill>
                  </a:rPr>
                  <a:t>ICOM</a:t>
                </a:r>
                <a:r>
                  <a:rPr lang="ru-RU" altLang="ru-RU" sz="2000" dirty="0">
                    <a:solidFill>
                      <a:srgbClr val="FFC000"/>
                    </a:solidFill>
                  </a:rPr>
                  <a:t>-метки</a:t>
                </a:r>
              </a:p>
            </p:txBody>
          </p:sp>
          <p:sp>
            <p:nvSpPr>
              <p:cNvPr id="16393" name="Line 24"/>
              <p:cNvSpPr>
                <a:spLocks noChangeShapeType="1"/>
              </p:cNvSpPr>
              <p:nvPr/>
            </p:nvSpPr>
            <p:spPr bwMode="auto">
              <a:xfrm flipV="1">
                <a:off x="1248" y="2840"/>
                <a:ext cx="271" cy="272"/>
              </a:xfrm>
              <a:prstGeom prst="line">
                <a:avLst/>
              </a:prstGeom>
              <a:grpFill/>
              <a:ln w="9525">
                <a:solidFill>
                  <a:srgbClr val="FFC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6394" name="Line 25"/>
              <p:cNvSpPr>
                <a:spLocks noChangeShapeType="1"/>
              </p:cNvSpPr>
              <p:nvPr/>
            </p:nvSpPr>
            <p:spPr bwMode="auto">
              <a:xfrm>
                <a:off x="1248" y="3112"/>
                <a:ext cx="1407" cy="226"/>
              </a:xfrm>
              <a:prstGeom prst="line">
                <a:avLst/>
              </a:prstGeom>
              <a:grpFill/>
              <a:ln w="9525">
                <a:solidFill>
                  <a:srgbClr val="FFC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980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57200"/>
            <a:ext cx="8604448" cy="1100138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Вопросы: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7504" y="1981200"/>
            <a:ext cx="9036496" cy="2419893"/>
          </a:xfrm>
        </p:spPr>
        <p:txBody>
          <a:bodyPr wrap="square">
            <a:spAutoFit/>
          </a:bodyPr>
          <a:lstStyle/>
          <a:p>
            <a:pPr marL="0" indent="457223" algn="just" eaLnBrk="1" hangingPunct="1">
              <a:spcBef>
                <a:spcPct val="0"/>
              </a:spcBef>
              <a:buNone/>
            </a:pPr>
            <a:r>
              <a:rPr lang="ru-RU" altLang="ru-RU" sz="2801" dirty="0">
                <a:solidFill>
                  <a:srgbClr val="003366"/>
                </a:solidFill>
              </a:rPr>
              <a:t>1. Методология функционального </a:t>
            </a:r>
            <a:r>
              <a:rPr lang="ru-RU" altLang="ru-RU" sz="2801" dirty="0" smtClean="0">
                <a:solidFill>
                  <a:srgbClr val="003366"/>
                </a:solidFill>
              </a:rPr>
              <a:t>моделирования (IDEF0).</a:t>
            </a:r>
            <a:endParaRPr lang="ru-RU" altLang="ru-RU" sz="2801" dirty="0">
              <a:solidFill>
                <a:srgbClr val="003366"/>
              </a:solidFill>
            </a:endParaRPr>
          </a:p>
          <a:p>
            <a:pPr marL="0" indent="457223" algn="just" eaLnBrk="1" hangingPunct="1">
              <a:spcBef>
                <a:spcPct val="0"/>
              </a:spcBef>
              <a:buNone/>
            </a:pPr>
            <a:r>
              <a:rPr lang="ru-RU" altLang="ru-RU" sz="2801" dirty="0">
                <a:solidFill>
                  <a:srgbClr val="003366"/>
                </a:solidFill>
              </a:rPr>
              <a:t>2. Методология графического структурного анализа </a:t>
            </a:r>
            <a:r>
              <a:rPr lang="ru-RU" altLang="ru-RU" sz="2801" dirty="0" smtClean="0">
                <a:solidFill>
                  <a:srgbClr val="003366"/>
                </a:solidFill>
              </a:rPr>
              <a:t>(DFD).</a:t>
            </a:r>
            <a:endParaRPr lang="ru-RU" altLang="ru-RU" sz="2801" dirty="0">
              <a:solidFill>
                <a:srgbClr val="003366"/>
              </a:solidFill>
            </a:endParaRPr>
          </a:p>
          <a:p>
            <a:pPr marL="0" indent="457223" algn="just" eaLnBrk="1" hangingPunct="1">
              <a:spcBef>
                <a:spcPct val="0"/>
              </a:spcBef>
              <a:buNone/>
            </a:pPr>
            <a:r>
              <a:rPr lang="ru-RU" altLang="ru-RU" sz="2801" dirty="0">
                <a:solidFill>
                  <a:srgbClr val="003366"/>
                </a:solidFill>
              </a:rPr>
              <a:t>3. Методология </a:t>
            </a:r>
            <a:r>
              <a:rPr lang="ru-RU" altLang="ru-RU" sz="2801" dirty="0" smtClean="0">
                <a:solidFill>
                  <a:srgbClr val="003366"/>
                </a:solidFill>
              </a:rPr>
              <a:t>моделирования </a:t>
            </a:r>
            <a:r>
              <a:rPr lang="ru-RU" altLang="ru-RU" sz="2801" dirty="0">
                <a:solidFill>
                  <a:srgbClr val="003366"/>
                </a:solidFill>
              </a:rPr>
              <a:t>атомарных функций в виде потоков </a:t>
            </a:r>
            <a:r>
              <a:rPr lang="ru-RU" altLang="ru-RU" sz="2801" dirty="0" smtClean="0">
                <a:solidFill>
                  <a:srgbClr val="003366"/>
                </a:solidFill>
              </a:rPr>
              <a:t>работ (IDEF3).</a:t>
            </a:r>
            <a:endParaRPr lang="ru-RU" altLang="ru-RU" sz="280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913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Тоннельные стрелки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3520"/>
            <a:ext cx="9144000" cy="1838325"/>
          </a:xfrm>
        </p:spPr>
        <p:txBody>
          <a:bodyPr/>
          <a:lstStyle/>
          <a:p>
            <a:pPr marL="0" indent="342900" algn="just" eaLnBrk="1" hangingPunct="1">
              <a:lnSpc>
                <a:spcPct val="80000"/>
              </a:lnSpc>
              <a:buNone/>
            </a:pPr>
            <a:r>
              <a:rPr lang="ru-RU" altLang="ru-RU" sz="2400" dirty="0"/>
              <a:t>Иногда необходимо отобразить граничные стрелки, которые значимы на данном уровне и не значимы на родительской диаграмме. </a:t>
            </a:r>
          </a:p>
          <a:p>
            <a:pPr marL="0" indent="342900" algn="just" eaLnBrk="1" hangingPunct="1">
              <a:lnSpc>
                <a:spcPct val="80000"/>
              </a:lnSpc>
              <a:buNone/>
            </a:pPr>
            <a:r>
              <a:rPr lang="ru-RU" altLang="ru-RU" sz="2400" dirty="0"/>
              <a:t>Например, некоторые данные используются только на данном уровне и не используются на других. Без использования механизма </a:t>
            </a:r>
            <a:r>
              <a:rPr lang="ru-RU" altLang="ru-RU" sz="2400" dirty="0" err="1"/>
              <a:t>тоннелирования</a:t>
            </a:r>
            <a:r>
              <a:rPr lang="ru-RU" altLang="ru-RU" sz="2400" dirty="0"/>
              <a:t> малозначимая стрелка появится на всех уровнях модели, что затруднит чтение диаграмм. </a:t>
            </a:r>
          </a:p>
        </p:txBody>
      </p:sp>
      <p:grpSp>
        <p:nvGrpSpPr>
          <p:cNvPr id="76804" name="Group 4"/>
          <p:cNvGrpSpPr>
            <a:grpSpLocks noChangeAspect="1"/>
          </p:cNvGrpSpPr>
          <p:nvPr/>
        </p:nvGrpSpPr>
        <p:grpSpPr bwMode="auto">
          <a:xfrm>
            <a:off x="1331120" y="4652963"/>
            <a:ext cx="6224588" cy="888207"/>
            <a:chOff x="2275" y="-900"/>
            <a:chExt cx="3953" cy="557"/>
          </a:xfrm>
        </p:grpSpPr>
        <p:sp>
          <p:nvSpPr>
            <p:cNvPr id="17413" name="AutoShape 5"/>
            <p:cNvSpPr>
              <a:spLocks noChangeAspect="1" noChangeArrowheads="1"/>
            </p:cNvSpPr>
            <p:nvPr/>
          </p:nvSpPr>
          <p:spPr bwMode="auto">
            <a:xfrm>
              <a:off x="2275" y="-900"/>
              <a:ext cx="3953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/>
            </a:p>
          </p:txBody>
        </p:sp>
        <p:grpSp>
          <p:nvGrpSpPr>
            <p:cNvPr id="76806" name="Group 6"/>
            <p:cNvGrpSpPr>
              <a:grpSpLocks/>
            </p:cNvGrpSpPr>
            <p:nvPr/>
          </p:nvGrpSpPr>
          <p:grpSpPr bwMode="auto">
            <a:xfrm>
              <a:off x="2681" y="-761"/>
              <a:ext cx="3193" cy="282"/>
              <a:chOff x="2681" y="-761"/>
              <a:chExt cx="3193" cy="282"/>
            </a:xfrm>
          </p:grpSpPr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2697" y="-622"/>
                <a:ext cx="1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7416" name="Arc 8"/>
              <p:cNvSpPr>
                <a:spLocks/>
              </p:cNvSpPr>
              <p:nvPr/>
            </p:nvSpPr>
            <p:spPr bwMode="auto">
              <a:xfrm rot="-1355094">
                <a:off x="2697" y="-761"/>
                <a:ext cx="204" cy="149"/>
              </a:xfrm>
              <a:custGeom>
                <a:avLst/>
                <a:gdLst>
                  <a:gd name="T0" fmla="*/ 0 w 25333"/>
                  <a:gd name="T1" fmla="*/ 0 h 21600"/>
                  <a:gd name="T2" fmla="*/ 0 w 25333"/>
                  <a:gd name="T3" fmla="*/ 0 h 21600"/>
                  <a:gd name="T4" fmla="*/ 0 w 2533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333"/>
                  <a:gd name="T10" fmla="*/ 0 h 21600"/>
                  <a:gd name="T11" fmla="*/ 25333 w 2533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33" h="21600" fill="none" extrusionOk="0">
                    <a:moveTo>
                      <a:pt x="-1" y="854"/>
                    </a:moveTo>
                    <a:cubicBezTo>
                      <a:pt x="1954" y="287"/>
                      <a:pt x="3980" y="-1"/>
                      <a:pt x="6016" y="0"/>
                    </a:cubicBezTo>
                    <a:cubicBezTo>
                      <a:pt x="14195" y="0"/>
                      <a:pt x="21673" y="4620"/>
                      <a:pt x="25333" y="11934"/>
                    </a:cubicBezTo>
                  </a:path>
                  <a:path w="25333" h="21600" stroke="0" extrusionOk="0">
                    <a:moveTo>
                      <a:pt x="-1" y="854"/>
                    </a:moveTo>
                    <a:cubicBezTo>
                      <a:pt x="1954" y="287"/>
                      <a:pt x="3980" y="-1"/>
                      <a:pt x="6016" y="0"/>
                    </a:cubicBezTo>
                    <a:cubicBezTo>
                      <a:pt x="14195" y="0"/>
                      <a:pt x="21673" y="4620"/>
                      <a:pt x="25333" y="11934"/>
                    </a:cubicBezTo>
                    <a:lnTo>
                      <a:pt x="6016" y="21600"/>
                    </a:lnTo>
                    <a:lnTo>
                      <a:pt x="-1" y="854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7417" name="Arc 9"/>
              <p:cNvSpPr>
                <a:spLocks/>
              </p:cNvSpPr>
              <p:nvPr/>
            </p:nvSpPr>
            <p:spPr bwMode="auto">
              <a:xfrm rot="-5658135">
                <a:off x="2709" y="-647"/>
                <a:ext cx="140" cy="195"/>
              </a:xfrm>
              <a:custGeom>
                <a:avLst/>
                <a:gdLst>
                  <a:gd name="T0" fmla="*/ 0 w 21600"/>
                  <a:gd name="T1" fmla="*/ 0 h 23546"/>
                  <a:gd name="T2" fmla="*/ 0 w 21600"/>
                  <a:gd name="T3" fmla="*/ 0 h 23546"/>
                  <a:gd name="T4" fmla="*/ 0 w 21600"/>
                  <a:gd name="T5" fmla="*/ 0 h 235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546"/>
                  <a:gd name="T11" fmla="*/ 21600 w 21600"/>
                  <a:gd name="T12" fmla="*/ 23546 h 235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546" fill="none" extrusionOk="0">
                    <a:moveTo>
                      <a:pt x="2646" y="23545"/>
                    </a:moveTo>
                    <a:cubicBezTo>
                      <a:pt x="909" y="20369"/>
                      <a:pt x="0" y="16807"/>
                      <a:pt x="0" y="13187"/>
                    </a:cubicBezTo>
                    <a:cubicBezTo>
                      <a:pt x="-1" y="8415"/>
                      <a:pt x="1579" y="3778"/>
                      <a:pt x="4492" y="-1"/>
                    </a:cubicBezTo>
                  </a:path>
                  <a:path w="21600" h="23546" stroke="0" extrusionOk="0">
                    <a:moveTo>
                      <a:pt x="2646" y="23545"/>
                    </a:moveTo>
                    <a:cubicBezTo>
                      <a:pt x="909" y="20369"/>
                      <a:pt x="0" y="16807"/>
                      <a:pt x="0" y="13187"/>
                    </a:cubicBezTo>
                    <a:cubicBezTo>
                      <a:pt x="-1" y="8415"/>
                      <a:pt x="1579" y="3778"/>
                      <a:pt x="4492" y="-1"/>
                    </a:cubicBezTo>
                    <a:lnTo>
                      <a:pt x="21600" y="13187"/>
                    </a:lnTo>
                    <a:lnTo>
                      <a:pt x="2646" y="23545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534" y="-622"/>
                <a:ext cx="1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7419" name="Arc 11"/>
              <p:cNvSpPr>
                <a:spLocks/>
              </p:cNvSpPr>
              <p:nvPr/>
            </p:nvSpPr>
            <p:spPr bwMode="auto">
              <a:xfrm rot="15941865">
                <a:off x="5691" y="-691"/>
                <a:ext cx="139" cy="197"/>
              </a:xfrm>
              <a:custGeom>
                <a:avLst/>
                <a:gdLst>
                  <a:gd name="T0" fmla="*/ 0 w 21600"/>
                  <a:gd name="T1" fmla="*/ 0 h 23546"/>
                  <a:gd name="T2" fmla="*/ 0 w 21600"/>
                  <a:gd name="T3" fmla="*/ 0 h 23546"/>
                  <a:gd name="T4" fmla="*/ 0 w 21600"/>
                  <a:gd name="T5" fmla="*/ 0 h 235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546"/>
                  <a:gd name="T11" fmla="*/ 21600 w 21600"/>
                  <a:gd name="T12" fmla="*/ 23546 h 235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546" fill="none" extrusionOk="0">
                    <a:moveTo>
                      <a:pt x="2646" y="23545"/>
                    </a:moveTo>
                    <a:cubicBezTo>
                      <a:pt x="909" y="20369"/>
                      <a:pt x="0" y="16807"/>
                      <a:pt x="0" y="13187"/>
                    </a:cubicBezTo>
                    <a:cubicBezTo>
                      <a:pt x="-1" y="8415"/>
                      <a:pt x="1579" y="3778"/>
                      <a:pt x="4492" y="-1"/>
                    </a:cubicBezTo>
                  </a:path>
                  <a:path w="21600" h="23546" stroke="0" extrusionOk="0">
                    <a:moveTo>
                      <a:pt x="2646" y="23545"/>
                    </a:moveTo>
                    <a:cubicBezTo>
                      <a:pt x="909" y="20369"/>
                      <a:pt x="0" y="16807"/>
                      <a:pt x="0" y="13187"/>
                    </a:cubicBezTo>
                    <a:cubicBezTo>
                      <a:pt x="-1" y="8415"/>
                      <a:pt x="1579" y="3778"/>
                      <a:pt x="4492" y="-1"/>
                    </a:cubicBezTo>
                    <a:lnTo>
                      <a:pt x="21600" y="13187"/>
                    </a:lnTo>
                    <a:lnTo>
                      <a:pt x="2646" y="23545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  <p:sp>
            <p:nvSpPr>
              <p:cNvPr id="17420" name="Arc 12"/>
              <p:cNvSpPr>
                <a:spLocks/>
              </p:cNvSpPr>
              <p:nvPr/>
            </p:nvSpPr>
            <p:spPr bwMode="auto">
              <a:xfrm rot="20244906">
                <a:off x="5671" y="-747"/>
                <a:ext cx="203" cy="148"/>
              </a:xfrm>
              <a:custGeom>
                <a:avLst/>
                <a:gdLst>
                  <a:gd name="T0" fmla="*/ 0 w 25333"/>
                  <a:gd name="T1" fmla="*/ 0 h 21600"/>
                  <a:gd name="T2" fmla="*/ 0 w 25333"/>
                  <a:gd name="T3" fmla="*/ 0 h 21600"/>
                  <a:gd name="T4" fmla="*/ 0 w 2533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333"/>
                  <a:gd name="T10" fmla="*/ 0 h 21600"/>
                  <a:gd name="T11" fmla="*/ 25333 w 2533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33" h="21600" fill="none" extrusionOk="0">
                    <a:moveTo>
                      <a:pt x="-1" y="854"/>
                    </a:moveTo>
                    <a:cubicBezTo>
                      <a:pt x="1954" y="287"/>
                      <a:pt x="3980" y="-1"/>
                      <a:pt x="6016" y="0"/>
                    </a:cubicBezTo>
                    <a:cubicBezTo>
                      <a:pt x="14195" y="0"/>
                      <a:pt x="21673" y="4620"/>
                      <a:pt x="25333" y="11934"/>
                    </a:cubicBezTo>
                  </a:path>
                  <a:path w="25333" h="21600" stroke="0" extrusionOk="0">
                    <a:moveTo>
                      <a:pt x="-1" y="854"/>
                    </a:moveTo>
                    <a:cubicBezTo>
                      <a:pt x="1954" y="287"/>
                      <a:pt x="3980" y="-1"/>
                      <a:pt x="6016" y="0"/>
                    </a:cubicBezTo>
                    <a:cubicBezTo>
                      <a:pt x="14195" y="0"/>
                      <a:pt x="21673" y="4620"/>
                      <a:pt x="25333" y="11934"/>
                    </a:cubicBezTo>
                    <a:lnTo>
                      <a:pt x="6016" y="21600"/>
                    </a:lnTo>
                    <a:lnTo>
                      <a:pt x="-1" y="854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/>
              </a:p>
            </p:txBody>
          </p: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56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913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Глоссарий и </a:t>
            </a:r>
            <a:r>
              <a:rPr lang="en-US" sz="3600" b="1" dirty="0"/>
              <a:t>FEO</a:t>
            </a:r>
            <a:r>
              <a:rPr lang="ru-RU" sz="3600" b="1" dirty="0"/>
              <a:t>-страница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7338"/>
            <a:ext cx="9144000" cy="3933384"/>
          </a:xfrm>
        </p:spPr>
        <p:txBody>
          <a:bodyPr rtlCol="0">
            <a:spAutoFit/>
          </a:bodyPr>
          <a:lstStyle/>
          <a:p>
            <a:pPr marL="0" indent="342900" algn="just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ru-RU" sz="2400" dirty="0"/>
              <a:t>Для каждого из элементов в </a:t>
            </a:r>
            <a:r>
              <a:rPr lang="en-US" sz="2400" dirty="0"/>
              <a:t>IDEF</a:t>
            </a:r>
            <a:r>
              <a:rPr lang="ru-RU" sz="2400" dirty="0"/>
              <a:t>0 существует стандарт, подразумевающий создание и поддержку набора соответствующих определений, ключевых слов, повествований, изложений и т</a:t>
            </a:r>
            <a:r>
              <a:rPr lang="ru-RU" sz="2400" dirty="0" smtClean="0"/>
              <a:t>. д</a:t>
            </a:r>
            <a:r>
              <a:rPr lang="ru-RU" sz="2400" dirty="0"/>
              <a:t>, которые характеризуют объект, отраженный данным элементом. Этот набор – </a:t>
            </a:r>
            <a:r>
              <a:rPr lang="ru-RU" sz="2400" b="1" dirty="0">
                <a:solidFill>
                  <a:srgbClr val="FFC000"/>
                </a:solidFill>
              </a:rPr>
              <a:t>глоссарий</a:t>
            </a:r>
            <a:r>
              <a:rPr lang="ru-RU" sz="2400" dirty="0"/>
              <a:t>, являющийся описанием сущности данного элемента.</a:t>
            </a:r>
          </a:p>
          <a:p>
            <a:pPr marL="0" indent="0" algn="just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2400" dirty="0"/>
          </a:p>
          <a:p>
            <a:pPr marL="0" indent="342900" algn="just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400" b="1" dirty="0">
                <a:solidFill>
                  <a:schemeClr val="hlink"/>
                </a:solidFill>
              </a:rPr>
              <a:t>FEO</a:t>
            </a:r>
            <a:r>
              <a:rPr lang="ru-RU" sz="2400" b="1" dirty="0">
                <a:solidFill>
                  <a:schemeClr val="hlink"/>
                </a:solidFill>
              </a:rPr>
              <a:t>-диаграмма</a:t>
            </a:r>
            <a:r>
              <a:rPr lang="ru-RU" sz="2400" dirty="0"/>
              <a:t> (</a:t>
            </a:r>
            <a:r>
              <a:rPr lang="en-US" sz="2400" i="1" dirty="0"/>
              <a:t>For Exposition Only</a:t>
            </a:r>
            <a:r>
              <a:rPr lang="en-US" sz="2400" dirty="0"/>
              <a:t>)</a:t>
            </a:r>
            <a:r>
              <a:rPr lang="ru-RU" sz="2400" dirty="0"/>
              <a:t> – это диаграмма, которая поясняет особо интересные и тонкие аспекты диаграмм. Эти диаграммы не ограничены синтаксисом </a:t>
            </a:r>
            <a:r>
              <a:rPr lang="en-US" sz="2400" dirty="0"/>
              <a:t>IDEF</a:t>
            </a:r>
            <a:r>
              <a:rPr lang="ru-RU" sz="2400" dirty="0"/>
              <a:t>0. В них может быть текстовая, графическая информация, схемы, альтернативная точка зрения на процесс и т.п.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720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11001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Мастерская страница </a:t>
            </a:r>
            <a:br>
              <a:rPr lang="ru-RU" sz="3600" b="1" dirty="0"/>
            </a:br>
            <a:r>
              <a:rPr lang="ru-RU" sz="3600" b="1" dirty="0"/>
              <a:t>(каркас диаграммы)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9144000" cy="4040982"/>
          </a:xfrm>
        </p:spPr>
        <p:txBody>
          <a:bodyPr rtlCol="0">
            <a:normAutofit/>
          </a:bodyPr>
          <a:lstStyle/>
          <a:p>
            <a:pPr marL="609630" indent="-609630" algn="just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ru-RU" sz="28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Стандартный бланк для диаграмм (облегчает подшивку и копирование)</a:t>
            </a:r>
          </a:p>
          <a:p>
            <a:pPr marL="609630" indent="-609630" algn="just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ru-RU" sz="28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Разделен на 3 основные части:</a:t>
            </a:r>
          </a:p>
          <a:p>
            <a:pPr marL="990650" lvl="1" indent="-533427" algn="just" eaLnBrk="1" fontAlgn="auto" hangingPunct="1">
              <a:spcAft>
                <a:spcPts val="0"/>
              </a:spcAft>
              <a:buNone/>
              <a:defRPr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 рабочей информации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(для отслеживания диаграммы в процессе моделирования)</a:t>
            </a:r>
          </a:p>
          <a:p>
            <a:pPr marL="990650" lvl="1" indent="-533427" algn="just" eaLnBrk="1" fontAlgn="auto" hangingPunct="1">
              <a:spcAft>
                <a:spcPts val="0"/>
              </a:spcAft>
              <a:buNone/>
              <a:defRPr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 сообщений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(область рисования диаграммы)</a:t>
            </a:r>
          </a:p>
          <a:p>
            <a:pPr marL="990650" lvl="1" indent="-533427" algn="just" eaLnBrk="1" fontAlgn="auto" hangingPunct="1">
              <a:spcAft>
                <a:spcPts val="0"/>
              </a:spcAft>
              <a:buNone/>
              <a:defRPr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 идентификации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(идентификация диаграммы и ее позиционирование в иерархии)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04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07" y="0"/>
            <a:ext cx="8229600" cy="621507"/>
          </a:xfrm>
        </p:spPr>
        <p:txBody>
          <a:bodyPr rtlCol="0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Мастерская страница</a:t>
            </a:r>
          </a:p>
        </p:txBody>
      </p:sp>
      <p:pic>
        <p:nvPicPr>
          <p:cNvPr id="798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7" r="13693"/>
          <a:stretch>
            <a:fillRect/>
          </a:stretch>
        </p:blipFill>
        <p:spPr bwMode="auto">
          <a:xfrm>
            <a:off x="0" y="488157"/>
            <a:ext cx="9144000" cy="6353175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276601" y="3283745"/>
            <a:ext cx="316706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500">
                <a:latin typeface="Arial" panose="020B0604020202020204" pitchFamily="34" charset="0"/>
              </a:rPr>
              <a:t>Поле сообщений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69108" y="5734055"/>
            <a:ext cx="3526705" cy="789885"/>
            <a:chOff x="158" y="3657"/>
            <a:chExt cx="2222" cy="496"/>
          </a:xfrm>
        </p:grpSpPr>
        <p:sp>
          <p:nvSpPr>
            <p:cNvPr id="79903" name="Text Box 13"/>
            <p:cNvSpPr txBox="1">
              <a:spLocks noChangeArrowheads="1"/>
            </p:cNvSpPr>
            <p:nvPr/>
          </p:nvSpPr>
          <p:spPr bwMode="auto">
            <a:xfrm>
              <a:off x="158" y="3657"/>
              <a:ext cx="204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500">
                  <a:latin typeface="Arial" panose="020B0604020202020204" pitchFamily="34" charset="0"/>
                </a:rPr>
                <a:t>Поле идентификации</a:t>
              </a:r>
            </a:p>
          </p:txBody>
        </p:sp>
        <p:sp>
          <p:nvSpPr>
            <p:cNvPr id="20512" name="Line 14"/>
            <p:cNvSpPr>
              <a:spLocks noChangeShapeType="1"/>
            </p:cNvSpPr>
            <p:nvPr/>
          </p:nvSpPr>
          <p:spPr bwMode="auto">
            <a:xfrm>
              <a:off x="1927" y="3793"/>
              <a:ext cx="453" cy="3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1500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1127356" y="1124744"/>
            <a:ext cx="2794986" cy="610323"/>
            <a:chOff x="302" y="799"/>
            <a:chExt cx="1762" cy="384"/>
          </a:xfrm>
        </p:grpSpPr>
        <p:sp>
          <p:nvSpPr>
            <p:cNvPr id="79901" name="Text Box 38"/>
            <p:cNvSpPr txBox="1">
              <a:spLocks noChangeArrowheads="1"/>
            </p:cNvSpPr>
            <p:nvPr/>
          </p:nvSpPr>
          <p:spPr bwMode="auto">
            <a:xfrm>
              <a:off x="302" y="980"/>
              <a:ext cx="176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altLang="ru-RU" sz="1500" dirty="0">
                  <a:latin typeface="Arial" panose="020B0604020202020204" pitchFamily="34" charset="0"/>
                </a:rPr>
                <a:t>Поле рабочей информации</a:t>
              </a:r>
            </a:p>
          </p:txBody>
        </p:sp>
        <p:sp>
          <p:nvSpPr>
            <p:cNvPr id="20510" name="Line 39"/>
            <p:cNvSpPr>
              <a:spLocks noChangeShapeType="1"/>
            </p:cNvSpPr>
            <p:nvPr/>
          </p:nvSpPr>
          <p:spPr bwMode="auto">
            <a:xfrm flipV="1">
              <a:off x="1655" y="799"/>
              <a:ext cx="205" cy="22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1500"/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987824" y="1303634"/>
            <a:ext cx="4467225" cy="3565526"/>
            <a:chOff x="2426" y="247"/>
            <a:chExt cx="2813" cy="2246"/>
          </a:xfrm>
        </p:grpSpPr>
        <p:sp>
          <p:nvSpPr>
            <p:cNvPr id="20507" name="Text Box 41"/>
            <p:cNvSpPr txBox="1">
              <a:spLocks noChangeArrowheads="1"/>
            </p:cNvSpPr>
            <p:nvPr/>
          </p:nvSpPr>
          <p:spPr bwMode="auto">
            <a:xfrm>
              <a:off x="2426" y="981"/>
              <a:ext cx="2813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500" dirty="0"/>
                <a:t>Статусы проекта:</a:t>
              </a:r>
            </a:p>
            <a:p>
              <a:pPr algn="ctr" eaLnBrk="1" hangingPunct="1">
                <a:defRPr/>
              </a:pPr>
              <a:r>
                <a:rPr lang="ru-RU" altLang="ru-RU" sz="1500" dirty="0"/>
                <a:t>1) </a:t>
              </a:r>
              <a:r>
                <a:rPr lang="ru-RU" altLang="ru-RU" sz="1500" i="1" dirty="0"/>
                <a:t>Рабочая версия</a:t>
              </a:r>
              <a:r>
                <a:rPr lang="ru-RU" altLang="ru-RU" sz="1500" dirty="0"/>
                <a:t> – диаграмма с большим числом изменений на стадии разработки</a:t>
              </a:r>
            </a:p>
            <a:p>
              <a:pPr algn="ctr" eaLnBrk="1" hangingPunct="1">
                <a:defRPr/>
              </a:pPr>
              <a:r>
                <a:rPr lang="ru-RU" altLang="ru-RU" sz="1500" dirty="0"/>
                <a:t>2) </a:t>
              </a:r>
              <a:r>
                <a:rPr lang="ru-RU" altLang="ru-RU" sz="1500" i="1" dirty="0"/>
                <a:t>Эскиз</a:t>
              </a:r>
              <a:r>
                <a:rPr lang="ru-RU" altLang="ru-RU" sz="1500" dirty="0"/>
                <a:t> имеет меньше изменений и свидетельствует о достижении некоторого согласия ряда читателей</a:t>
              </a:r>
            </a:p>
            <a:p>
              <a:pPr algn="ctr" eaLnBrk="1" hangingPunct="1">
                <a:defRPr/>
              </a:pPr>
              <a:r>
                <a:rPr lang="ru-RU" altLang="ru-RU" sz="1500" dirty="0"/>
                <a:t>3) </a:t>
              </a:r>
              <a:r>
                <a:rPr lang="ru-RU" altLang="ru-RU" sz="1500" i="1" dirty="0"/>
                <a:t>Рекомендовано</a:t>
              </a:r>
              <a:r>
                <a:rPr lang="ru-RU" altLang="ru-RU" sz="1500" dirty="0"/>
                <a:t> – сопутствующие тексты утверждены</a:t>
              </a:r>
            </a:p>
            <a:p>
              <a:pPr algn="ctr" eaLnBrk="1" hangingPunct="1">
                <a:defRPr/>
              </a:pPr>
              <a:r>
                <a:rPr lang="ru-RU" altLang="ru-RU" sz="1500" dirty="0"/>
                <a:t>4) </a:t>
              </a:r>
              <a:r>
                <a:rPr lang="ru-RU" altLang="ru-RU" sz="1500" i="1" dirty="0"/>
                <a:t>Публикация </a:t>
              </a:r>
              <a:r>
                <a:rPr lang="ru-RU" altLang="ru-RU" sz="1500" dirty="0"/>
                <a:t>– материал может печататься.</a:t>
              </a:r>
            </a:p>
          </p:txBody>
        </p:sp>
        <p:sp>
          <p:nvSpPr>
            <p:cNvPr id="20508" name="Line 42"/>
            <p:cNvSpPr>
              <a:spLocks noChangeShapeType="1"/>
            </p:cNvSpPr>
            <p:nvPr/>
          </p:nvSpPr>
          <p:spPr bwMode="auto">
            <a:xfrm flipV="1">
              <a:off x="3515" y="247"/>
              <a:ext cx="208" cy="6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1500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94309" y="907171"/>
            <a:ext cx="3512345" cy="2755900"/>
            <a:chOff x="464" y="593"/>
            <a:chExt cx="2213" cy="1736"/>
          </a:xfrm>
        </p:grpSpPr>
        <p:sp>
          <p:nvSpPr>
            <p:cNvPr id="20505" name="Text Box 44"/>
            <p:cNvSpPr txBox="1">
              <a:spLocks noChangeArrowheads="1"/>
            </p:cNvSpPr>
            <p:nvPr/>
          </p:nvSpPr>
          <p:spPr bwMode="auto">
            <a:xfrm>
              <a:off x="464" y="1253"/>
              <a:ext cx="2213" cy="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ru-RU" altLang="ru-RU" sz="1500" dirty="0"/>
                <a:t>Сведения о модели: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ru-RU" altLang="ru-RU" sz="1500" dirty="0"/>
                <a:t>-автор;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ru-RU" altLang="ru-RU" sz="1500" dirty="0"/>
                <a:t>-название проекта;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ru-RU" altLang="ru-RU" sz="1500" dirty="0"/>
                <a:t>-замечания;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ru-RU" altLang="ru-RU" sz="1500" dirty="0"/>
                <a:t>-дата создания и пересмотра.</a:t>
              </a:r>
            </a:p>
          </p:txBody>
        </p:sp>
        <p:sp>
          <p:nvSpPr>
            <p:cNvPr id="20506" name="Line 45"/>
            <p:cNvSpPr>
              <a:spLocks noChangeShapeType="1"/>
            </p:cNvSpPr>
            <p:nvPr/>
          </p:nvSpPr>
          <p:spPr bwMode="auto">
            <a:xfrm flipV="1">
              <a:off x="790" y="593"/>
              <a:ext cx="317" cy="64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1500"/>
            </a:p>
          </p:txBody>
        </p:sp>
      </p:grpSp>
      <p:sp>
        <p:nvSpPr>
          <p:cNvPr id="20489" name="Text Box 48"/>
          <p:cNvSpPr txBox="1">
            <a:spLocks noChangeArrowheads="1"/>
          </p:cNvSpPr>
          <p:nvPr/>
        </p:nvSpPr>
        <p:spPr bwMode="auto">
          <a:xfrm>
            <a:off x="6098383" y="1762126"/>
            <a:ext cx="21455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ru-RU" altLang="ru-RU" sz="1500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364088" y="693142"/>
            <a:ext cx="2014538" cy="1663700"/>
            <a:chOff x="3742" y="618"/>
            <a:chExt cx="1270" cy="1048"/>
          </a:xfrm>
        </p:grpSpPr>
        <p:sp>
          <p:nvSpPr>
            <p:cNvPr id="20503" name="Text Box 49"/>
            <p:cNvSpPr txBox="1">
              <a:spLocks noChangeArrowheads="1"/>
            </p:cNvSpPr>
            <p:nvPr/>
          </p:nvSpPr>
          <p:spPr bwMode="auto">
            <a:xfrm>
              <a:off x="3742" y="1026"/>
              <a:ext cx="127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500" dirty="0"/>
                <a:t>Сведения о читателях-экспертах и дате экспертизы</a:t>
              </a:r>
            </a:p>
          </p:txBody>
        </p:sp>
        <p:sp>
          <p:nvSpPr>
            <p:cNvPr id="20504" name="Line 50"/>
            <p:cNvSpPr>
              <a:spLocks noChangeShapeType="1"/>
            </p:cNvSpPr>
            <p:nvPr/>
          </p:nvSpPr>
          <p:spPr bwMode="auto">
            <a:xfrm flipV="1">
              <a:off x="4423" y="618"/>
              <a:ext cx="182" cy="40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1500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7379716" y="907257"/>
            <a:ext cx="1728788" cy="1433427"/>
            <a:chOff x="4513" y="709"/>
            <a:chExt cx="1089" cy="902"/>
          </a:xfrm>
        </p:grpSpPr>
        <p:sp>
          <p:nvSpPr>
            <p:cNvPr id="20501" name="Text Box 54"/>
            <p:cNvSpPr txBox="1">
              <a:spLocks noChangeArrowheads="1"/>
            </p:cNvSpPr>
            <p:nvPr/>
          </p:nvSpPr>
          <p:spPr bwMode="auto">
            <a:xfrm>
              <a:off x="4513" y="1117"/>
              <a:ext cx="1089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500" dirty="0"/>
                <a:t>Сведения о родительской работе</a:t>
              </a:r>
            </a:p>
          </p:txBody>
        </p:sp>
        <p:sp>
          <p:nvSpPr>
            <p:cNvPr id="20502" name="Line 55"/>
            <p:cNvSpPr>
              <a:spLocks noChangeShapeType="1"/>
            </p:cNvSpPr>
            <p:nvPr/>
          </p:nvSpPr>
          <p:spPr bwMode="auto">
            <a:xfrm flipV="1">
              <a:off x="5192" y="709"/>
              <a:ext cx="137" cy="3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1500"/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3318867" y="5083971"/>
            <a:ext cx="2981325" cy="1516856"/>
            <a:chOff x="1882" y="3203"/>
            <a:chExt cx="1879" cy="955"/>
          </a:xfrm>
        </p:grpSpPr>
        <p:sp>
          <p:nvSpPr>
            <p:cNvPr id="20499" name="Text Box 57"/>
            <p:cNvSpPr txBox="1">
              <a:spLocks noChangeArrowheads="1"/>
            </p:cNvSpPr>
            <p:nvPr/>
          </p:nvSpPr>
          <p:spPr bwMode="auto">
            <a:xfrm>
              <a:off x="1882" y="3203"/>
              <a:ext cx="1879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altLang="ru-RU" sz="1575" dirty="0"/>
                <a:t>Название диаграммы (совпадает с названием родительской работы)</a:t>
              </a:r>
            </a:p>
          </p:txBody>
        </p:sp>
        <p:sp>
          <p:nvSpPr>
            <p:cNvPr id="20500" name="Line 58"/>
            <p:cNvSpPr>
              <a:spLocks noChangeShapeType="1"/>
            </p:cNvSpPr>
            <p:nvPr/>
          </p:nvSpPr>
          <p:spPr bwMode="auto">
            <a:xfrm flipH="1">
              <a:off x="2972" y="3794"/>
              <a:ext cx="180" cy="36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1575"/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469107" y="5157787"/>
            <a:ext cx="1495425" cy="1365968"/>
            <a:chOff x="295" y="3249"/>
            <a:chExt cx="943" cy="860"/>
          </a:xfrm>
        </p:grpSpPr>
        <p:sp>
          <p:nvSpPr>
            <p:cNvPr id="20497" name="Text Box 60"/>
            <p:cNvSpPr txBox="1">
              <a:spLocks noChangeArrowheads="1"/>
            </p:cNvSpPr>
            <p:nvPr/>
          </p:nvSpPr>
          <p:spPr bwMode="auto">
            <a:xfrm>
              <a:off x="295" y="3249"/>
              <a:ext cx="94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575"/>
                <a:t>Номер диаграммы</a:t>
              </a:r>
            </a:p>
          </p:txBody>
        </p:sp>
        <p:sp>
          <p:nvSpPr>
            <p:cNvPr id="20498" name="Line 61"/>
            <p:cNvSpPr>
              <a:spLocks noChangeShapeType="1"/>
            </p:cNvSpPr>
            <p:nvPr/>
          </p:nvSpPr>
          <p:spPr bwMode="auto">
            <a:xfrm>
              <a:off x="521" y="3612"/>
              <a:ext cx="0" cy="49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1575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6877050" y="5083972"/>
            <a:ext cx="1800225" cy="1440656"/>
            <a:chOff x="4332" y="3203"/>
            <a:chExt cx="1134" cy="907"/>
          </a:xfrm>
        </p:grpSpPr>
        <p:sp>
          <p:nvSpPr>
            <p:cNvPr id="20495" name="Text Box 63"/>
            <p:cNvSpPr txBox="1">
              <a:spLocks noChangeArrowheads="1"/>
            </p:cNvSpPr>
            <p:nvPr/>
          </p:nvSpPr>
          <p:spPr bwMode="auto">
            <a:xfrm>
              <a:off x="4332" y="3203"/>
              <a:ext cx="1134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575"/>
                <a:t>Уникальный номер версии диаграммы</a:t>
              </a:r>
            </a:p>
          </p:txBody>
        </p:sp>
        <p:sp>
          <p:nvSpPr>
            <p:cNvPr id="20496" name="Line 64"/>
            <p:cNvSpPr>
              <a:spLocks noChangeShapeType="1"/>
            </p:cNvSpPr>
            <p:nvPr/>
          </p:nvSpPr>
          <p:spPr bwMode="auto">
            <a:xfrm>
              <a:off x="4649" y="3749"/>
              <a:ext cx="544" cy="36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1575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858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4775"/>
            <a:ext cx="9144000" cy="66913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000" b="1" dirty="0"/>
              <a:t>Пример модели процесса постройки садового домика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493295" y="2707483"/>
            <a:ext cx="2519363" cy="1440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dirty="0"/>
              <a:t>Построить дом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71551" y="2995611"/>
            <a:ext cx="2521745" cy="432617"/>
            <a:chOff x="612" y="1706"/>
            <a:chExt cx="1588" cy="273"/>
          </a:xfrm>
        </p:grpSpPr>
        <p:sp>
          <p:nvSpPr>
            <p:cNvPr id="21521" name="Line 5"/>
            <p:cNvSpPr>
              <a:spLocks noChangeShapeType="1"/>
            </p:cNvSpPr>
            <p:nvPr/>
          </p:nvSpPr>
          <p:spPr bwMode="auto">
            <a:xfrm>
              <a:off x="612" y="1979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 b="0"/>
            </a:p>
          </p:txBody>
        </p:sp>
        <p:sp>
          <p:nvSpPr>
            <p:cNvPr id="21522" name="Text Box 6"/>
            <p:cNvSpPr txBox="1">
              <a:spLocks noChangeArrowheads="1"/>
            </p:cNvSpPr>
            <p:nvPr/>
          </p:nvSpPr>
          <p:spPr bwMode="auto">
            <a:xfrm>
              <a:off x="657" y="1706"/>
              <a:ext cx="12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2000" b="0"/>
                <a:t>Материалы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860133" y="4148141"/>
            <a:ext cx="2088356" cy="1438276"/>
            <a:chOff x="3061" y="2432"/>
            <a:chExt cx="1316" cy="906"/>
          </a:xfrm>
        </p:grpSpPr>
        <p:sp>
          <p:nvSpPr>
            <p:cNvPr id="21519" name="Line 8"/>
            <p:cNvSpPr>
              <a:spLocks noChangeShapeType="1"/>
            </p:cNvSpPr>
            <p:nvPr/>
          </p:nvSpPr>
          <p:spPr bwMode="auto">
            <a:xfrm flipV="1">
              <a:off x="3061" y="2432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 b="0"/>
            </a:p>
          </p:txBody>
        </p:sp>
        <p:sp>
          <p:nvSpPr>
            <p:cNvPr id="21520" name="Text Box 9"/>
            <p:cNvSpPr txBox="1">
              <a:spLocks noChangeArrowheads="1"/>
            </p:cNvSpPr>
            <p:nvPr/>
          </p:nvSpPr>
          <p:spPr bwMode="auto">
            <a:xfrm>
              <a:off x="3153" y="2887"/>
              <a:ext cx="1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2000" b="0" dirty="0"/>
                <a:t>Строители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012657" y="3069435"/>
            <a:ext cx="2447925" cy="399338"/>
            <a:chOff x="3787" y="1752"/>
            <a:chExt cx="1542" cy="252"/>
          </a:xfrm>
        </p:grpSpPr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3787" y="1979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 b="0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4150" y="1752"/>
              <a:ext cx="9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2000" b="0"/>
                <a:t>Дом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683920" y="1774034"/>
            <a:ext cx="2159793" cy="935831"/>
            <a:chOff x="2950" y="935"/>
            <a:chExt cx="1361" cy="590"/>
          </a:xfrm>
        </p:grpSpPr>
        <p:sp>
          <p:nvSpPr>
            <p:cNvPr id="21515" name="Line 18"/>
            <p:cNvSpPr>
              <a:spLocks noChangeShapeType="1"/>
            </p:cNvSpPr>
            <p:nvPr/>
          </p:nvSpPr>
          <p:spPr bwMode="auto">
            <a:xfrm>
              <a:off x="3016" y="93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 b="0"/>
            </a:p>
          </p:txBody>
        </p:sp>
        <p:sp>
          <p:nvSpPr>
            <p:cNvPr id="21516" name="Text Box 19"/>
            <p:cNvSpPr txBox="1">
              <a:spLocks noChangeArrowheads="1"/>
            </p:cNvSpPr>
            <p:nvPr/>
          </p:nvSpPr>
          <p:spPr bwMode="auto">
            <a:xfrm>
              <a:off x="2950" y="940"/>
              <a:ext cx="13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2000" b="0" dirty="0"/>
                <a:t>Проект дома</a:t>
              </a:r>
            </a:p>
          </p:txBody>
        </p:sp>
      </p:grp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457201" y="5588795"/>
            <a:ext cx="82081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Цель:</a:t>
            </a:r>
            <a:r>
              <a:rPr lang="ru-RU" sz="2000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sz="2000" dirty="0" smtClean="0">
                <a:solidFill>
                  <a:srgbClr val="FFFFFF"/>
                </a:solidFill>
                <a:latin typeface="Arial" charset="0"/>
              </a:rPr>
              <a:t>определить </a:t>
            </a:r>
            <a:r>
              <a:rPr lang="ru-RU" sz="2000" dirty="0">
                <a:solidFill>
                  <a:srgbClr val="FFFFFF"/>
                </a:solidFill>
                <a:latin typeface="Arial" charset="0"/>
              </a:rPr>
              <a:t>действия, необходимые </a:t>
            </a:r>
            <a:r>
              <a:rPr lang="ru-RU" sz="2000" dirty="0">
                <a:latin typeface="Arial" charset="0"/>
              </a:rPr>
              <a:t>для постройки дачного домика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457200" y="6410325"/>
            <a:ext cx="82796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Точка зрения:</a:t>
            </a:r>
            <a:r>
              <a:rPr lang="ru-RU" sz="2000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sz="2000" dirty="0">
                <a:solidFill>
                  <a:srgbClr val="FFFFFF"/>
                </a:solidFill>
                <a:latin typeface="Arial" charset="0"/>
              </a:rPr>
              <a:t>владельца дачного участка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2135982" y="933450"/>
            <a:ext cx="57411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dirty="0">
                <a:solidFill>
                  <a:srgbClr val="FFC000"/>
                </a:solidFill>
              </a:rPr>
              <a:t>1. Строим контекстную диаграмму(А-0)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035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37" grpId="0"/>
      <p:bldP spid="34838" grpId="0"/>
      <p:bldP spid="348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199036"/>
            <a:ext cx="8748713" cy="5762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000" b="1" dirty="0"/>
              <a:t>Пример модели процесса постройки садового домика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032" y="1052513"/>
            <a:ext cx="8715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2000">
                <a:solidFill>
                  <a:schemeClr val="hlink"/>
                </a:solidFill>
              </a:rPr>
              <a:t>2. Декомпозируем контекстную диаграмму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259682" y="2059783"/>
            <a:ext cx="1512093" cy="7929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/>
              <a:t>Заложить </a:t>
            </a:r>
          </a:p>
          <a:p>
            <a:pPr algn="ctr" eaLnBrk="1" hangingPunct="1">
              <a:defRPr/>
            </a:pPr>
            <a:r>
              <a:rPr lang="ru-RU" altLang="ru-RU" sz="2000"/>
              <a:t>фундамент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202782" y="2707483"/>
            <a:ext cx="1369218" cy="7929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/>
              <a:t>Возвести </a:t>
            </a:r>
          </a:p>
          <a:p>
            <a:pPr algn="ctr" eaLnBrk="1" hangingPunct="1">
              <a:defRPr/>
            </a:pPr>
            <a:r>
              <a:rPr lang="ru-RU" altLang="ru-RU" sz="2000"/>
              <a:t>стены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003008" y="3574257"/>
            <a:ext cx="1366838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/>
              <a:t>Положить</a:t>
            </a:r>
          </a:p>
          <a:p>
            <a:pPr algn="ctr" eaLnBrk="1" hangingPunct="1">
              <a:defRPr/>
            </a:pPr>
            <a:r>
              <a:rPr lang="ru-RU" altLang="ru-RU" sz="2000"/>
              <a:t>крышу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6660357" y="4581525"/>
            <a:ext cx="1512093" cy="7929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/>
              <a:t>Выполнить</a:t>
            </a:r>
          </a:p>
          <a:p>
            <a:pPr algn="ctr" eaLnBrk="1" hangingPunct="1">
              <a:defRPr/>
            </a:pPr>
            <a:r>
              <a:rPr lang="ru-RU" altLang="ru-RU" sz="2000"/>
              <a:t>отделку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-91429" y="2063905"/>
            <a:ext cx="1440656" cy="429265"/>
            <a:chOff x="-57" y="1254"/>
            <a:chExt cx="907" cy="271"/>
          </a:xfrm>
        </p:grpSpPr>
        <p:sp>
          <p:nvSpPr>
            <p:cNvPr id="22575" name="Line 11"/>
            <p:cNvSpPr>
              <a:spLocks noChangeShapeType="1"/>
            </p:cNvSpPr>
            <p:nvPr/>
          </p:nvSpPr>
          <p:spPr bwMode="auto">
            <a:xfrm>
              <a:off x="158" y="1525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2576" name="Text Box 12"/>
            <p:cNvSpPr txBox="1">
              <a:spLocks noChangeArrowheads="1"/>
            </p:cNvSpPr>
            <p:nvPr/>
          </p:nvSpPr>
          <p:spPr bwMode="auto">
            <a:xfrm>
              <a:off x="-57" y="1254"/>
              <a:ext cx="9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575" b="0" dirty="0"/>
                <a:t>Материалы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050257" y="1412082"/>
            <a:ext cx="2162175" cy="647700"/>
            <a:chOff x="1292" y="890"/>
            <a:chExt cx="1362" cy="408"/>
          </a:xfrm>
        </p:grpSpPr>
        <p:sp>
          <p:nvSpPr>
            <p:cNvPr id="22573" name="Line 14"/>
            <p:cNvSpPr>
              <a:spLocks noChangeShapeType="1"/>
            </p:cNvSpPr>
            <p:nvPr/>
          </p:nvSpPr>
          <p:spPr bwMode="auto">
            <a:xfrm>
              <a:off x="1292" y="102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 b="0"/>
            </a:p>
          </p:txBody>
        </p:sp>
        <p:sp>
          <p:nvSpPr>
            <p:cNvPr id="22574" name="Text Box 15"/>
            <p:cNvSpPr txBox="1">
              <a:spLocks noChangeArrowheads="1"/>
            </p:cNvSpPr>
            <p:nvPr/>
          </p:nvSpPr>
          <p:spPr bwMode="auto">
            <a:xfrm>
              <a:off x="1338" y="890"/>
              <a:ext cx="13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600" b="0" dirty="0"/>
                <a:t>Проект дома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896116" y="2852738"/>
            <a:ext cx="1514404" cy="3780644"/>
            <a:chOff x="1150" y="1797"/>
            <a:chExt cx="953" cy="2382"/>
          </a:xfrm>
        </p:grpSpPr>
        <p:sp>
          <p:nvSpPr>
            <p:cNvPr id="22571" name="Line 19"/>
            <p:cNvSpPr>
              <a:spLocks noChangeShapeType="1"/>
            </p:cNvSpPr>
            <p:nvPr/>
          </p:nvSpPr>
          <p:spPr bwMode="auto">
            <a:xfrm flipV="1">
              <a:off x="1247" y="1797"/>
              <a:ext cx="0" cy="2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 b="0"/>
            </a:p>
          </p:txBody>
        </p:sp>
        <p:sp>
          <p:nvSpPr>
            <p:cNvPr id="22572" name="Text Box 20"/>
            <p:cNvSpPr txBox="1">
              <a:spLocks noChangeArrowheads="1"/>
            </p:cNvSpPr>
            <p:nvPr/>
          </p:nvSpPr>
          <p:spPr bwMode="auto">
            <a:xfrm>
              <a:off x="1150" y="3968"/>
              <a:ext cx="95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575" b="0" dirty="0"/>
                <a:t>Строители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8171698" y="4507707"/>
            <a:ext cx="793710" cy="504825"/>
            <a:chOff x="5148" y="2795"/>
            <a:chExt cx="499" cy="318"/>
          </a:xfrm>
        </p:grpSpPr>
        <p:sp>
          <p:nvSpPr>
            <p:cNvPr id="22569" name="Line 24"/>
            <p:cNvSpPr>
              <a:spLocks noChangeShapeType="1"/>
            </p:cNvSpPr>
            <p:nvPr/>
          </p:nvSpPr>
          <p:spPr bwMode="auto">
            <a:xfrm>
              <a:off x="5148" y="311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 b="0"/>
            </a:p>
          </p:txBody>
        </p:sp>
        <p:sp>
          <p:nvSpPr>
            <p:cNvPr id="22570" name="Text Box 25"/>
            <p:cNvSpPr txBox="1">
              <a:spLocks noChangeArrowheads="1"/>
            </p:cNvSpPr>
            <p:nvPr/>
          </p:nvSpPr>
          <p:spPr bwMode="auto">
            <a:xfrm>
              <a:off x="5207" y="2795"/>
              <a:ext cx="3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altLang="ru-RU" sz="1600" b="0" dirty="0"/>
                <a:t>Дом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050257" y="1774032"/>
            <a:ext cx="5474493" cy="2807493"/>
            <a:chOff x="1292" y="1117"/>
            <a:chExt cx="3402" cy="1769"/>
          </a:xfrm>
        </p:grpSpPr>
        <p:sp>
          <p:nvSpPr>
            <p:cNvPr id="22565" name="Line 28"/>
            <p:cNvSpPr>
              <a:spLocks noChangeShapeType="1"/>
            </p:cNvSpPr>
            <p:nvPr/>
          </p:nvSpPr>
          <p:spPr bwMode="auto">
            <a:xfrm>
              <a:off x="4694" y="1117"/>
              <a:ext cx="0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2566" name="Line 31"/>
            <p:cNvSpPr>
              <a:spLocks noChangeShapeType="1"/>
            </p:cNvSpPr>
            <p:nvPr/>
          </p:nvSpPr>
          <p:spPr bwMode="auto">
            <a:xfrm>
              <a:off x="1292" y="1117"/>
              <a:ext cx="34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2567" name="Line 32"/>
            <p:cNvSpPr>
              <a:spLocks noChangeShapeType="1"/>
            </p:cNvSpPr>
            <p:nvPr/>
          </p:nvSpPr>
          <p:spPr bwMode="auto">
            <a:xfrm>
              <a:off x="3606" y="1117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2568" name="Line 33"/>
            <p:cNvSpPr>
              <a:spLocks noChangeShapeType="1"/>
            </p:cNvSpPr>
            <p:nvPr/>
          </p:nvSpPr>
          <p:spPr bwMode="auto">
            <a:xfrm>
              <a:off x="2724" y="112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050257" y="3500438"/>
            <a:ext cx="5400675" cy="2736057"/>
            <a:chOff x="1292" y="2205"/>
            <a:chExt cx="3402" cy="1724"/>
          </a:xfrm>
        </p:grpSpPr>
        <p:sp>
          <p:nvSpPr>
            <p:cNvPr id="22561" name="Line 43"/>
            <p:cNvSpPr>
              <a:spLocks noChangeShapeType="1"/>
            </p:cNvSpPr>
            <p:nvPr/>
          </p:nvSpPr>
          <p:spPr bwMode="auto">
            <a:xfrm flipV="1">
              <a:off x="4694" y="338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2562" name="Line 44"/>
            <p:cNvSpPr>
              <a:spLocks noChangeShapeType="1"/>
            </p:cNvSpPr>
            <p:nvPr/>
          </p:nvSpPr>
          <p:spPr bwMode="auto">
            <a:xfrm>
              <a:off x="1292" y="3929"/>
              <a:ext cx="34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2563" name="Line 45"/>
            <p:cNvSpPr>
              <a:spLocks noChangeShapeType="1"/>
            </p:cNvSpPr>
            <p:nvPr/>
          </p:nvSpPr>
          <p:spPr bwMode="auto">
            <a:xfrm flipV="1">
              <a:off x="3606" y="2750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2564" name="Line 46"/>
            <p:cNvSpPr>
              <a:spLocks noChangeShapeType="1"/>
            </p:cNvSpPr>
            <p:nvPr/>
          </p:nvSpPr>
          <p:spPr bwMode="auto">
            <a:xfrm flipV="1">
              <a:off x="2426" y="2205"/>
              <a:ext cx="0" cy="1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469108" y="5517357"/>
            <a:ext cx="6984206" cy="577850"/>
            <a:chOff x="340" y="3475"/>
            <a:chExt cx="4400" cy="364"/>
          </a:xfrm>
        </p:grpSpPr>
        <p:sp>
          <p:nvSpPr>
            <p:cNvPr id="22557" name="Text Box 48"/>
            <p:cNvSpPr txBox="1">
              <a:spLocks noChangeArrowheads="1"/>
            </p:cNvSpPr>
            <p:nvPr/>
          </p:nvSpPr>
          <p:spPr bwMode="auto">
            <a:xfrm>
              <a:off x="340" y="3521"/>
              <a:ext cx="9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575" b="0" dirty="0"/>
                <a:t>Каменщики</a:t>
              </a:r>
            </a:p>
          </p:txBody>
        </p:sp>
        <p:sp>
          <p:nvSpPr>
            <p:cNvPr id="22558" name="Text Box 49"/>
            <p:cNvSpPr txBox="1">
              <a:spLocks noChangeArrowheads="1"/>
            </p:cNvSpPr>
            <p:nvPr/>
          </p:nvSpPr>
          <p:spPr bwMode="auto">
            <a:xfrm>
              <a:off x="1519" y="3521"/>
              <a:ext cx="86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575" b="0" dirty="0"/>
                <a:t>Плотники</a:t>
              </a:r>
            </a:p>
          </p:txBody>
        </p:sp>
        <p:sp>
          <p:nvSpPr>
            <p:cNvPr id="22559" name="Text Box 50"/>
            <p:cNvSpPr txBox="1">
              <a:spLocks noChangeArrowheads="1"/>
            </p:cNvSpPr>
            <p:nvPr/>
          </p:nvSpPr>
          <p:spPr bwMode="auto">
            <a:xfrm>
              <a:off x="2517" y="3521"/>
              <a:ext cx="108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575" b="0"/>
                <a:t>Кровельщики</a:t>
              </a:r>
            </a:p>
          </p:txBody>
        </p:sp>
        <p:sp>
          <p:nvSpPr>
            <p:cNvPr id="22560" name="Text Box 51"/>
            <p:cNvSpPr txBox="1">
              <a:spLocks noChangeArrowheads="1"/>
            </p:cNvSpPr>
            <p:nvPr/>
          </p:nvSpPr>
          <p:spPr bwMode="auto">
            <a:xfrm>
              <a:off x="3696" y="3475"/>
              <a:ext cx="104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575" b="0"/>
                <a:t>Мастера по отделке</a:t>
              </a: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754857" y="2493170"/>
            <a:ext cx="5905500" cy="2736056"/>
            <a:chOff x="476" y="1570"/>
            <a:chExt cx="3719" cy="1724"/>
          </a:xfrm>
        </p:grpSpPr>
        <p:sp>
          <p:nvSpPr>
            <p:cNvPr id="22553" name="Line 55"/>
            <p:cNvSpPr>
              <a:spLocks noChangeShapeType="1"/>
            </p:cNvSpPr>
            <p:nvPr/>
          </p:nvSpPr>
          <p:spPr bwMode="auto">
            <a:xfrm>
              <a:off x="476" y="3294"/>
              <a:ext cx="37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2554" name="Line 58"/>
            <p:cNvSpPr>
              <a:spLocks noChangeShapeType="1"/>
            </p:cNvSpPr>
            <p:nvPr/>
          </p:nvSpPr>
          <p:spPr bwMode="auto">
            <a:xfrm>
              <a:off x="476" y="1570"/>
              <a:ext cx="0" cy="1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2555" name="Line 59"/>
            <p:cNvSpPr>
              <a:spLocks noChangeShapeType="1"/>
            </p:cNvSpPr>
            <p:nvPr/>
          </p:nvSpPr>
          <p:spPr bwMode="auto">
            <a:xfrm>
              <a:off x="476" y="2659"/>
              <a:ext cx="2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2556" name="Line 60"/>
            <p:cNvSpPr>
              <a:spLocks noChangeShapeType="1"/>
            </p:cNvSpPr>
            <p:nvPr/>
          </p:nvSpPr>
          <p:spPr bwMode="auto">
            <a:xfrm>
              <a:off x="476" y="2160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2771775" y="2205038"/>
            <a:ext cx="1583532" cy="912020"/>
            <a:chOff x="1746" y="1382"/>
            <a:chExt cx="998" cy="574"/>
          </a:xfrm>
        </p:grpSpPr>
        <p:cxnSp>
          <p:nvCxnSpPr>
            <p:cNvPr id="81943" name="AutoShape 62"/>
            <p:cNvCxnSpPr>
              <a:cxnSpLocks noChangeShapeType="1"/>
              <a:stCxn id="35845" idx="3"/>
              <a:endCxn id="35846" idx="1"/>
            </p:cNvCxnSpPr>
            <p:nvPr/>
          </p:nvCxnSpPr>
          <p:spPr bwMode="auto">
            <a:xfrm>
              <a:off x="1746" y="1548"/>
              <a:ext cx="272" cy="408"/>
            </a:xfrm>
            <a:prstGeom prst="bentConnector3">
              <a:avLst>
                <a:gd name="adj1" fmla="val 4963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2" name="Text Box 63"/>
            <p:cNvSpPr txBox="1">
              <a:spLocks noChangeArrowheads="1"/>
            </p:cNvSpPr>
            <p:nvPr/>
          </p:nvSpPr>
          <p:spPr bwMode="auto">
            <a:xfrm>
              <a:off x="1847" y="1382"/>
              <a:ext cx="8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575" b="0" dirty="0"/>
                <a:t>Фундамент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4571999" y="2735673"/>
            <a:ext cx="1020007" cy="981460"/>
            <a:chOff x="2880" y="1723"/>
            <a:chExt cx="642" cy="619"/>
          </a:xfrm>
        </p:grpSpPr>
        <p:cxnSp>
          <p:nvCxnSpPr>
            <p:cNvPr id="81941" name="AutoShape 82"/>
            <p:cNvCxnSpPr>
              <a:cxnSpLocks noChangeShapeType="1"/>
            </p:cNvCxnSpPr>
            <p:nvPr/>
          </p:nvCxnSpPr>
          <p:spPr bwMode="auto">
            <a:xfrm>
              <a:off x="2880" y="1797"/>
              <a:ext cx="272" cy="54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0" name="Text Box 83"/>
            <p:cNvSpPr txBox="1">
              <a:spLocks noChangeArrowheads="1"/>
            </p:cNvSpPr>
            <p:nvPr/>
          </p:nvSpPr>
          <p:spPr bwMode="auto">
            <a:xfrm>
              <a:off x="3024" y="1723"/>
              <a:ext cx="4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altLang="ru-RU" sz="1575" b="0" dirty="0"/>
                <a:t>Стены</a:t>
              </a:r>
            </a:p>
          </p:txBody>
        </p:sp>
      </p:grpSp>
      <p:grpSp>
        <p:nvGrpSpPr>
          <p:cNvPr id="12" name="Group 92"/>
          <p:cNvGrpSpPr>
            <a:grpSpLocks/>
          </p:cNvGrpSpPr>
          <p:nvPr/>
        </p:nvGrpSpPr>
        <p:grpSpPr bwMode="auto">
          <a:xfrm>
            <a:off x="6404141" y="3519267"/>
            <a:ext cx="1035876" cy="1299291"/>
            <a:chOff x="4014" y="2158"/>
            <a:chExt cx="653" cy="818"/>
          </a:xfrm>
        </p:grpSpPr>
        <p:cxnSp>
          <p:nvCxnSpPr>
            <p:cNvPr id="81939" name="AutoShape 90"/>
            <p:cNvCxnSpPr>
              <a:cxnSpLocks noChangeShapeType="1"/>
            </p:cNvCxnSpPr>
            <p:nvPr/>
          </p:nvCxnSpPr>
          <p:spPr bwMode="auto">
            <a:xfrm>
              <a:off x="4014" y="2341"/>
              <a:ext cx="182" cy="635"/>
            </a:xfrm>
            <a:prstGeom prst="bentConnector3">
              <a:avLst>
                <a:gd name="adj1" fmla="val 4944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8" name="Text Box 91"/>
            <p:cNvSpPr txBox="1">
              <a:spLocks noChangeArrowheads="1"/>
            </p:cNvSpPr>
            <p:nvPr/>
          </p:nvSpPr>
          <p:spPr bwMode="auto">
            <a:xfrm>
              <a:off x="4032" y="2158"/>
              <a:ext cx="63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ru-RU" altLang="ru-RU" sz="1575" b="0" dirty="0"/>
                <a:t>Крыша</a:t>
              </a:r>
            </a:p>
          </p:txBody>
        </p:sp>
      </p:grp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33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 animBg="1"/>
      <p:bldP spid="35847" grpId="0" animBg="1"/>
      <p:bldP spid="358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744" y="27384"/>
            <a:ext cx="8508207" cy="1021557"/>
          </a:xfrm>
        </p:spPr>
        <p:txBody>
          <a:bodyPr/>
          <a:lstStyle/>
          <a:p>
            <a:pPr>
              <a:defRPr/>
            </a:pPr>
            <a:r>
              <a:rPr lang="ru-RU" sz="3000" b="1"/>
              <a:t>Пример модели процесса постройки садового домика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9207"/>
            <a:ext cx="8229600" cy="388143"/>
          </a:xfrm>
        </p:spPr>
        <p:txBody>
          <a:bodyPr/>
          <a:lstStyle/>
          <a:p>
            <a:pPr marL="0" indent="0" algn="r">
              <a:lnSpc>
                <a:spcPct val="80000"/>
              </a:lnSpc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Декомпозируем блок А4 (Выполнить отделку)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828675" y="2493170"/>
            <a:ext cx="2266950" cy="1019537"/>
            <a:chOff x="793" y="1298"/>
            <a:chExt cx="1048" cy="60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793" y="1298"/>
              <a:ext cx="953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Выполнить </a:t>
              </a:r>
            </a:p>
            <a:p>
              <a:pPr algn="ctr">
                <a:defRPr/>
              </a:pPr>
              <a:r>
                <a:rPr lang="ru-RU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отделку </a:t>
              </a:r>
            </a:p>
            <a:p>
              <a:pPr algn="ctr">
                <a:defRPr/>
              </a:pPr>
              <a:r>
                <a:rPr lang="ru-RU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потолка</a:t>
              </a:r>
            </a:p>
          </p:txBody>
        </p:sp>
        <p:sp>
          <p:nvSpPr>
            <p:cNvPr id="82989" name="Text Box 6"/>
            <p:cNvSpPr txBox="1">
              <a:spLocks noChangeArrowheads="1"/>
            </p:cNvSpPr>
            <p:nvPr/>
          </p:nvSpPr>
          <p:spPr bwMode="auto">
            <a:xfrm>
              <a:off x="1502" y="1711"/>
              <a:ext cx="33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ru-RU" sz="1500">
                  <a:cs typeface="Times New Roman" panose="02020603050405020304" pitchFamily="18" charset="0"/>
                </a:rPr>
                <a:t>А4.1</a:t>
              </a:r>
            </a:p>
          </p:txBody>
        </p:sp>
      </p:grp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3493295" y="3429001"/>
            <a:ext cx="2171700" cy="1045165"/>
            <a:chOff x="793" y="1298"/>
            <a:chExt cx="1003" cy="590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793" y="1298"/>
              <a:ext cx="954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Наклеить</a:t>
              </a:r>
            </a:p>
            <a:p>
              <a:pPr algn="ctr">
                <a:defRPr/>
              </a:pPr>
              <a:r>
                <a:rPr lang="ru-RU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обои</a:t>
              </a:r>
            </a:p>
          </p:txBody>
        </p:sp>
        <p:sp>
          <p:nvSpPr>
            <p:cNvPr id="82987" name="Text Box 9"/>
            <p:cNvSpPr txBox="1">
              <a:spLocks noChangeArrowheads="1"/>
            </p:cNvSpPr>
            <p:nvPr/>
          </p:nvSpPr>
          <p:spPr bwMode="auto">
            <a:xfrm>
              <a:off x="1491" y="1706"/>
              <a:ext cx="3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ru-RU" sz="1500">
                  <a:cs typeface="Times New Roman" panose="02020603050405020304" pitchFamily="18" charset="0"/>
                </a:rPr>
                <a:t>А4.2</a:t>
              </a:r>
            </a:p>
          </p:txBody>
        </p:sp>
      </p:grp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6155533" y="4436270"/>
            <a:ext cx="2233613" cy="1044580"/>
            <a:chOff x="793" y="1298"/>
            <a:chExt cx="998" cy="590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793" y="1298"/>
              <a:ext cx="953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Покрасить </a:t>
              </a:r>
            </a:p>
            <a:p>
              <a:pPr algn="ctr">
                <a:defRPr/>
              </a:pPr>
              <a:r>
                <a:rPr lang="ru-RU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пол</a:t>
              </a:r>
            </a:p>
          </p:txBody>
        </p:sp>
        <p:sp>
          <p:nvSpPr>
            <p:cNvPr id="82985" name="Text Box 12"/>
            <p:cNvSpPr txBox="1">
              <a:spLocks noChangeArrowheads="1"/>
            </p:cNvSpPr>
            <p:nvPr/>
          </p:nvSpPr>
          <p:spPr bwMode="auto">
            <a:xfrm>
              <a:off x="1486" y="1705"/>
              <a:ext cx="30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ru-RU" sz="1500">
                  <a:cs typeface="Times New Roman" panose="02020603050405020304" pitchFamily="18" charset="0"/>
                </a:rPr>
                <a:t>А4.3</a:t>
              </a:r>
            </a:p>
          </p:txBody>
        </p: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8279608" y="4507708"/>
            <a:ext cx="938213" cy="982663"/>
            <a:chOff x="5215" y="2791"/>
            <a:chExt cx="591" cy="619"/>
          </a:xfrm>
        </p:grpSpPr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5284" y="2791"/>
              <a:ext cx="5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Дом</a:t>
              </a:r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5215" y="311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5330" y="3158"/>
              <a:ext cx="4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О1</a:t>
              </a:r>
            </a:p>
          </p:txBody>
        </p:sp>
      </p:grp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0" y="2781300"/>
            <a:ext cx="469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ru-RU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96" name="Group 28"/>
          <p:cNvGrpSpPr>
            <a:grpSpLocks/>
          </p:cNvGrpSpPr>
          <p:nvPr/>
        </p:nvGrpSpPr>
        <p:grpSpPr bwMode="auto">
          <a:xfrm>
            <a:off x="-20919" y="2036836"/>
            <a:ext cx="1400931" cy="705901"/>
            <a:chOff x="-13" y="1278"/>
            <a:chExt cx="825" cy="445"/>
          </a:xfrm>
        </p:grpSpPr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45" y="1705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0" y="1278"/>
              <a:ext cx="8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Крыша</a:t>
              </a:r>
            </a:p>
          </p:txBody>
        </p:sp>
        <p:sp>
          <p:nvSpPr>
            <p:cNvPr id="7195" name="Text Box 27"/>
            <p:cNvSpPr txBox="1">
              <a:spLocks noChangeArrowheads="1"/>
            </p:cNvSpPr>
            <p:nvPr/>
          </p:nvSpPr>
          <p:spPr bwMode="auto">
            <a:xfrm>
              <a:off x="-13" y="1471"/>
              <a:ext cx="4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ru-RU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7201" name="Group 33"/>
          <p:cNvGrpSpPr>
            <a:grpSpLocks/>
          </p:cNvGrpSpPr>
          <p:nvPr/>
        </p:nvGrpSpPr>
        <p:grpSpPr bwMode="auto">
          <a:xfrm>
            <a:off x="9526" y="2902745"/>
            <a:ext cx="1693070" cy="939800"/>
            <a:chOff x="0" y="1820"/>
            <a:chExt cx="1066" cy="592"/>
          </a:xfrm>
        </p:grpSpPr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>
              <a:off x="90" y="2069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9" name="Text Box 31"/>
            <p:cNvSpPr txBox="1">
              <a:spLocks noChangeArrowheads="1"/>
            </p:cNvSpPr>
            <p:nvPr/>
          </p:nvSpPr>
          <p:spPr bwMode="auto">
            <a:xfrm>
              <a:off x="4" y="1820"/>
              <a:ext cx="4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ru-RU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200" name="Text Box 32"/>
            <p:cNvSpPr txBox="1">
              <a:spLocks noChangeArrowheads="1"/>
            </p:cNvSpPr>
            <p:nvPr/>
          </p:nvSpPr>
          <p:spPr bwMode="auto">
            <a:xfrm>
              <a:off x="0" y="2160"/>
              <a:ext cx="106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Материалы</a:t>
              </a:r>
            </a:p>
          </p:txBody>
        </p:sp>
      </p:grpSp>
      <p:grpSp>
        <p:nvGrpSpPr>
          <p:cNvPr id="7205" name="Group 37"/>
          <p:cNvGrpSpPr>
            <a:grpSpLocks/>
          </p:cNvGrpSpPr>
          <p:nvPr/>
        </p:nvGrpSpPr>
        <p:grpSpPr bwMode="auto">
          <a:xfrm>
            <a:off x="1116808" y="3500438"/>
            <a:ext cx="3383756" cy="3210709"/>
            <a:chOff x="613" y="2205"/>
            <a:chExt cx="2132" cy="2022"/>
          </a:xfrm>
        </p:grpSpPr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066" y="2205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03" name="Text Box 35"/>
            <p:cNvSpPr txBox="1">
              <a:spLocks noChangeArrowheads="1"/>
            </p:cNvSpPr>
            <p:nvPr/>
          </p:nvSpPr>
          <p:spPr bwMode="auto">
            <a:xfrm flipH="1">
              <a:off x="613" y="3843"/>
              <a:ext cx="5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04" name="Text Box 36"/>
            <p:cNvSpPr txBox="1">
              <a:spLocks noChangeArrowheads="1"/>
            </p:cNvSpPr>
            <p:nvPr/>
          </p:nvSpPr>
          <p:spPr bwMode="auto">
            <a:xfrm>
              <a:off x="1066" y="3975"/>
              <a:ext cx="16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Мастера по отделке</a:t>
              </a:r>
            </a:p>
          </p:txBody>
        </p:sp>
      </p:grpSp>
      <p:grpSp>
        <p:nvGrpSpPr>
          <p:cNvPr id="7209" name="Group 41"/>
          <p:cNvGrpSpPr>
            <a:grpSpLocks/>
          </p:cNvGrpSpPr>
          <p:nvPr/>
        </p:nvGrpSpPr>
        <p:grpSpPr bwMode="auto">
          <a:xfrm>
            <a:off x="1379482" y="1670379"/>
            <a:ext cx="3121082" cy="834205"/>
            <a:chOff x="901" y="1045"/>
            <a:chExt cx="1737" cy="525"/>
          </a:xfrm>
        </p:grpSpPr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>
              <a:off x="1155" y="107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07" name="Text Box 39"/>
            <p:cNvSpPr txBox="1">
              <a:spLocks noChangeArrowheads="1"/>
            </p:cNvSpPr>
            <p:nvPr/>
          </p:nvSpPr>
          <p:spPr bwMode="auto">
            <a:xfrm>
              <a:off x="901" y="1045"/>
              <a:ext cx="3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08" name="Text Box 40"/>
            <p:cNvSpPr txBox="1">
              <a:spLocks noChangeArrowheads="1"/>
            </p:cNvSpPr>
            <p:nvPr/>
          </p:nvSpPr>
          <p:spPr bwMode="auto">
            <a:xfrm>
              <a:off x="1322" y="1051"/>
              <a:ext cx="13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Проект дома</a:t>
              </a:r>
            </a:p>
          </p:txBody>
        </p:sp>
      </p:grpSp>
      <p:grpSp>
        <p:nvGrpSpPr>
          <p:cNvPr id="7213" name="Group 45"/>
          <p:cNvGrpSpPr>
            <a:grpSpLocks/>
          </p:cNvGrpSpPr>
          <p:nvPr/>
        </p:nvGrpSpPr>
        <p:grpSpPr bwMode="auto">
          <a:xfrm>
            <a:off x="1835945" y="2059783"/>
            <a:ext cx="5472113" cy="2376488"/>
            <a:chOff x="1156" y="1298"/>
            <a:chExt cx="3448" cy="1497"/>
          </a:xfrm>
        </p:grpSpPr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>
              <a:off x="1156" y="1298"/>
              <a:ext cx="3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>
              <a:off x="4604" y="1298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>
              <a:off x="2880" y="1298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17" name="Group 49"/>
          <p:cNvGrpSpPr>
            <a:grpSpLocks/>
          </p:cNvGrpSpPr>
          <p:nvPr/>
        </p:nvGrpSpPr>
        <p:grpSpPr bwMode="auto">
          <a:xfrm>
            <a:off x="1835945" y="4507707"/>
            <a:ext cx="5472113" cy="1657350"/>
            <a:chOff x="1156" y="2840"/>
            <a:chExt cx="3448" cy="1044"/>
          </a:xfrm>
        </p:grpSpPr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>
              <a:off x="1156" y="3884"/>
              <a:ext cx="3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flipV="1">
              <a:off x="4604" y="3429"/>
              <a:ext cx="0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flipV="1">
              <a:off x="2880" y="2840"/>
              <a:ext cx="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218" name="AutoShape 50"/>
          <p:cNvCxnSpPr>
            <a:cxnSpLocks noChangeShapeType="1"/>
          </p:cNvCxnSpPr>
          <p:nvPr/>
        </p:nvCxnSpPr>
        <p:spPr bwMode="auto">
          <a:xfrm>
            <a:off x="2890838" y="2990851"/>
            <a:ext cx="602457" cy="959645"/>
          </a:xfrm>
          <a:prstGeom prst="bentConnector3">
            <a:avLst>
              <a:gd name="adj1" fmla="val 4987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9" name="AutoShape 51"/>
          <p:cNvCxnSpPr>
            <a:cxnSpLocks noChangeShapeType="1"/>
            <a:endCxn id="35845" idx="1"/>
          </p:cNvCxnSpPr>
          <p:nvPr/>
        </p:nvCxnSpPr>
        <p:spPr bwMode="auto">
          <a:xfrm>
            <a:off x="5555457" y="3950495"/>
            <a:ext cx="600075" cy="10096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2919600" y="2299496"/>
            <a:ext cx="1770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Отделанный потолок</a:t>
            </a:r>
          </a:p>
        </p:txBody>
      </p:sp>
      <p:sp>
        <p:nvSpPr>
          <p:cNvPr id="7221" name="Text Box 53"/>
          <p:cNvSpPr txBox="1">
            <a:spLocks noChangeArrowheads="1"/>
          </p:cNvSpPr>
          <p:nvPr/>
        </p:nvSpPr>
        <p:spPr bwMode="auto">
          <a:xfrm>
            <a:off x="5650711" y="3195686"/>
            <a:ext cx="17287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Отделанные стены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36</a:t>
            </a:fld>
            <a:endParaRPr lang="ru-RU" alt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2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0" grpId="0"/>
      <p:bldP spid="72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" y="761885"/>
            <a:ext cx="8758238" cy="5048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ru-RU" sz="2000" dirty="0"/>
              <a:t>Дерево нашей функциональной модели примет следующий вид: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 t="17487" r="62613" b="30083"/>
          <a:stretch>
            <a:fillRect/>
          </a:stretch>
        </p:blipFill>
        <p:spPr bwMode="auto">
          <a:xfrm>
            <a:off x="1493659" y="1491796"/>
            <a:ext cx="5576888" cy="453152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3576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3028950" y="6355558"/>
            <a:ext cx="3086100" cy="366713"/>
          </a:xfrm>
          <a:noFill/>
        </p:spPr>
        <p:txBody>
          <a:bodyPr/>
          <a:lstStyle>
            <a:lvl1pPr defTabSz="914400">
              <a:spcBef>
                <a:spcPct val="20000"/>
              </a:spcBef>
              <a:buChar char="•"/>
              <a:defRPr sz="315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14425" indent="-428625" defTabSz="914400">
              <a:spcBef>
                <a:spcPct val="20000"/>
              </a:spcBef>
              <a:buChar char="–"/>
              <a:defRPr sz="28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14500" indent="-342900" defTabSz="9144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400300" indent="-342900" defTabSz="914400">
              <a:spcBef>
                <a:spcPct val="20000"/>
              </a:spcBef>
              <a:buChar char="–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086100" indent="-342900" defTabSz="914400">
              <a:spcBef>
                <a:spcPct val="20000"/>
              </a:spcBef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71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4577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51435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8293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5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D2A3997-6A50-44CA-86F5-AD02EDE00A15}" type="slidenum">
              <a:rPr lang="ru-RU" altLang="ru-RU" sz="1350"/>
              <a:pPr algn="ctr">
                <a:spcBef>
                  <a:spcPct val="0"/>
                </a:spcBef>
                <a:buFontTx/>
                <a:buNone/>
              </a:pPr>
              <a:t>38</a:t>
            </a:fld>
            <a:endParaRPr lang="ru-RU" altLang="ru-RU" sz="1350"/>
          </a:p>
        </p:txBody>
      </p:sp>
      <p:sp>
        <p:nvSpPr>
          <p:cNvPr id="84995" name="Прямоугольник 1"/>
          <p:cNvSpPr>
            <a:spLocks noChangeArrowheads="1"/>
          </p:cNvSpPr>
          <p:nvPr/>
        </p:nvSpPr>
        <p:spPr bwMode="auto">
          <a:xfrm>
            <a:off x="0" y="1593057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ru-RU" altLang="ru-RU" sz="3000">
                <a:cs typeface="Calibri" panose="020F0502020204030204" pitchFamily="34" charset="0"/>
              </a:rPr>
              <a:t>Для описания потоков данных между компонентами исследуемой системы (процессами, подпроцессами) используется методология </a:t>
            </a:r>
            <a:r>
              <a:rPr lang="en-US" altLang="ru-RU" sz="3000">
                <a:cs typeface="Calibri" panose="020F0502020204030204" pitchFamily="34" charset="0"/>
              </a:rPr>
              <a:t>DFD</a:t>
            </a:r>
            <a:r>
              <a:rPr lang="ru-RU" altLang="ru-RU" sz="3000">
                <a:cs typeface="Calibri" panose="020F0502020204030204" pitchFamily="34" charset="0"/>
              </a:rPr>
              <a:t> (</a:t>
            </a:r>
            <a:r>
              <a:rPr lang="en-US" altLang="ru-RU" sz="3000">
                <a:cs typeface="Calibri" panose="020F0502020204030204" pitchFamily="34" charset="0"/>
              </a:rPr>
              <a:t>Data Flow Diagrams</a:t>
            </a:r>
            <a:r>
              <a:rPr lang="ru-RU" altLang="ru-RU" sz="3000">
                <a:cs typeface="Calibri" panose="020F0502020204030204" pitchFamily="34" charset="0"/>
              </a:rPr>
              <a:t>) – диаграммы потоков данных. Данная методология используется для детализации процессов, представленных в </a:t>
            </a:r>
            <a:r>
              <a:rPr lang="en-US" altLang="ru-RU" sz="3000">
                <a:cs typeface="Calibri" panose="020F0502020204030204" pitchFamily="34" charset="0"/>
              </a:rPr>
              <a:t>IDEF</a:t>
            </a:r>
            <a:r>
              <a:rPr lang="ru-RU" altLang="ru-RU" sz="3000">
                <a:cs typeface="Calibri" panose="020F0502020204030204" pitchFamily="34" charset="0"/>
              </a:rPr>
              <a:t>0 и </a:t>
            </a:r>
            <a:r>
              <a:rPr lang="en-US" altLang="ru-RU" sz="3000">
                <a:cs typeface="Calibri" panose="020F0502020204030204" pitchFamily="34" charset="0"/>
              </a:rPr>
              <a:t>IDEF</a:t>
            </a:r>
            <a:r>
              <a:rPr lang="ru-RU" altLang="ru-RU" sz="3000">
                <a:cs typeface="Calibri" panose="020F0502020204030204" pitchFamily="34" charset="0"/>
              </a:rPr>
              <a:t>3</a:t>
            </a:r>
            <a:endParaRPr lang="ru-RU" altLang="ru-RU" sz="3000"/>
          </a:p>
        </p:txBody>
      </p:sp>
    </p:spTree>
    <p:extLst>
      <p:ext uri="{BB962C8B-B14F-4D97-AF65-F5344CB8AC3E}">
        <p14:creationId xmlns:p14="http://schemas.microsoft.com/office/powerpoint/2010/main" val="11182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48880"/>
            <a:ext cx="9144000" cy="1024978"/>
          </a:xfrm>
        </p:spPr>
        <p:txBody>
          <a:bodyPr rtlCol="0">
            <a:noAutofit/>
          </a:bodyPr>
          <a:lstStyle/>
          <a:p>
            <a:pPr indent="685800" algn="ctr" eaLnBrk="1" fontAlgn="auto" hangingPunct="1">
              <a:spcAft>
                <a:spcPts val="0"/>
              </a:spcAft>
              <a:defRPr/>
            </a:pPr>
            <a:r>
              <a:rPr lang="ru-RU" sz="3600" b="1" dirty="0"/>
              <a:t>2. </a:t>
            </a:r>
            <a:r>
              <a:rPr lang="ru-RU" sz="3600" b="1" dirty="0" smtClean="0"/>
              <a:t>Методология графического структурного анализа (</a:t>
            </a:r>
            <a:r>
              <a:rPr lang="en-US" sz="3600" b="1" dirty="0" smtClean="0"/>
              <a:t>DFD</a:t>
            </a:r>
            <a:r>
              <a:rPr lang="ru-RU" sz="3600" b="1" dirty="0" smtClean="0"/>
              <a:t>)</a:t>
            </a:r>
            <a:endParaRPr lang="ru-RU" sz="36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39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44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z="2000" smtClean="0"/>
              <a:pPr>
                <a:defRPr/>
              </a:pPr>
              <a:t>4</a:t>
            </a:fld>
            <a:endParaRPr lang="ru-RU" altLang="ru-RU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512" y="980728"/>
            <a:ext cx="8928992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38113" tIns="69057" rIns="138113" bIns="69057" anchor="b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 Narrow" panose="020B0606020202030204" pitchFamily="34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 Narrow" panose="020B0606020202030204" pitchFamily="34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 Narrow" panose="020B0606020202030204" pitchFamily="34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 Narrow" panose="020B0606020202030204" pitchFamily="34" charset="0"/>
              </a:defRPr>
            </a:lvl5pPr>
            <a:lvl6pPr marL="304815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667" b="1">
                <a:solidFill>
                  <a:schemeClr val="tx2"/>
                </a:solidFill>
                <a:latin typeface="Arial Narrow" panose="020B0606020202030204" pitchFamily="34" charset="0"/>
              </a:defRPr>
            </a:lvl6pPr>
            <a:lvl7pPr marL="60963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667" b="1">
                <a:solidFill>
                  <a:schemeClr val="tx2"/>
                </a:solidFill>
                <a:latin typeface="Arial Narrow" panose="020B0606020202030204" pitchFamily="34" charset="0"/>
              </a:defRPr>
            </a:lvl7pPr>
            <a:lvl8pPr marL="914446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667" b="1">
                <a:solidFill>
                  <a:schemeClr val="tx2"/>
                </a:solidFill>
                <a:latin typeface="Arial Narrow" panose="020B0606020202030204" pitchFamily="34" charset="0"/>
              </a:defRPr>
            </a:lvl8pPr>
            <a:lvl9pPr marL="1219261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667" b="1">
                <a:solidFill>
                  <a:schemeClr val="tx2"/>
                </a:solidFill>
                <a:latin typeface="Arial Narrow" panose="020B0606020202030204" pitchFamily="34" charset="0"/>
              </a:defRPr>
            </a:lvl9pPr>
          </a:lstStyle>
          <a:p>
            <a:pPr indent="457200" algn="just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ru-RU" sz="200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Литература</a:t>
            </a:r>
            <a:r>
              <a:rPr lang="ru-RU" sz="200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pPr indent="457200" algn="just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endParaRPr lang="ru-RU" sz="2000" dirty="0">
              <a:solidFill>
                <a:srgbClr val="003366"/>
              </a:solidFill>
              <a:latin typeface="+mn-lt"/>
              <a:cs typeface="Times New Roman" panose="02020603050405020304" pitchFamily="18" charset="0"/>
            </a:endParaRPr>
          </a:p>
          <a:p>
            <a:pPr indent="457200"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Ипатова, Э.Р. 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Методологии и технологии системного проектирования информационных </a:t>
            </a:r>
            <a:r>
              <a:rPr 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систем: 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учебник / Э.Р. Ипатова, Ю.В. Ипатов. </a:t>
            </a:r>
            <a:r>
              <a:rPr 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– 3-е изд., стер. -М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.: </a:t>
            </a:r>
            <a:r>
              <a:rPr 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Флинта, 2021. - 256 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с.</a:t>
            </a:r>
            <a:r>
              <a:rPr lang="ru-RU" sz="200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	</a:t>
            </a:r>
          </a:p>
          <a:p>
            <a:pPr indent="457200"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 err="1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Гутгарц</a:t>
            </a:r>
            <a:r>
              <a:rPr lang="ru-RU" sz="200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Р.Д</a:t>
            </a:r>
            <a:r>
              <a:rPr lang="ru-RU" sz="200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. 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Проектирование автоматизированных систем обработки информации и </a:t>
            </a:r>
            <a:r>
              <a:rPr 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управления: 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учеб. пособие для академического </a:t>
            </a:r>
            <a:r>
              <a:rPr lang="ru-RU" sz="2000" b="0" dirty="0" err="1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бакалавриата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 / Р. Д. </a:t>
            </a:r>
            <a:r>
              <a:rPr lang="ru-RU" sz="2000" b="0" dirty="0" err="1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Гутгарц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. </a:t>
            </a:r>
            <a:r>
              <a:rPr 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- 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М</a:t>
            </a:r>
            <a:r>
              <a:rPr 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.: </a:t>
            </a:r>
            <a:r>
              <a:rPr lang="ru-RU" sz="2000" b="0" dirty="0" err="1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Юрайт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, 2019. </a:t>
            </a:r>
            <a:r>
              <a:rPr 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- 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304 с</a:t>
            </a:r>
            <a:r>
              <a:rPr 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Горбаченко, В.И. </a:t>
            </a:r>
            <a:r>
              <a:rPr 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Проектирование </a:t>
            </a:r>
            <a:r>
              <a:rPr lang="ru-RU" sz="2000" b="0" dirty="0">
                <a:latin typeface="+mn-lt"/>
              </a:rPr>
              <a:t>информационных систем с CA </a:t>
            </a:r>
            <a:r>
              <a:rPr lang="ru-RU" sz="2000" b="0" dirty="0" err="1">
                <a:latin typeface="+mn-lt"/>
              </a:rPr>
              <a:t>ERwin</a:t>
            </a:r>
            <a:r>
              <a:rPr lang="ru-RU" sz="2000" b="0" dirty="0">
                <a:latin typeface="+mn-lt"/>
              </a:rPr>
              <a:t> </a:t>
            </a:r>
            <a:r>
              <a:rPr lang="ru-RU" sz="2000" b="0" dirty="0" err="1">
                <a:latin typeface="+mn-lt"/>
              </a:rPr>
              <a:t>Modeling</a:t>
            </a:r>
            <a:r>
              <a:rPr lang="ru-RU" sz="2000" b="0" dirty="0">
                <a:latin typeface="+mn-lt"/>
              </a:rPr>
              <a:t> </a:t>
            </a:r>
            <a:r>
              <a:rPr lang="ru-RU" sz="2000" b="0" dirty="0" err="1">
                <a:latin typeface="+mn-lt"/>
              </a:rPr>
              <a:t>Suite</a:t>
            </a:r>
            <a:r>
              <a:rPr lang="ru-RU" sz="2000" b="0" dirty="0">
                <a:latin typeface="+mn-lt"/>
              </a:rPr>
              <a:t> </a:t>
            </a:r>
            <a:r>
              <a:rPr lang="ru-RU" sz="2000" b="0" dirty="0" smtClean="0">
                <a:latin typeface="+mn-lt"/>
              </a:rPr>
              <a:t>7.3: учебное </a:t>
            </a:r>
            <a:r>
              <a:rPr lang="ru-RU" sz="2000" b="0" dirty="0">
                <a:latin typeface="+mn-lt"/>
              </a:rPr>
              <a:t>пособие / </a:t>
            </a:r>
            <a:r>
              <a:rPr lang="ru-RU" sz="2000" b="0" dirty="0" smtClean="0">
                <a:latin typeface="+mn-lt"/>
              </a:rPr>
              <a:t>В.И</a:t>
            </a:r>
            <a:r>
              <a:rPr lang="ru-RU" sz="2000" b="0" dirty="0">
                <a:latin typeface="+mn-lt"/>
              </a:rPr>
              <a:t>. Горбаченко, </a:t>
            </a:r>
            <a:r>
              <a:rPr lang="ru-RU" sz="2000" b="0" dirty="0" smtClean="0">
                <a:latin typeface="+mn-lt"/>
              </a:rPr>
              <a:t>Г.Ф</a:t>
            </a:r>
            <a:r>
              <a:rPr lang="ru-RU" sz="2000" b="0" dirty="0">
                <a:latin typeface="+mn-lt"/>
              </a:rPr>
              <a:t>. Убиенных, </a:t>
            </a:r>
            <a:r>
              <a:rPr lang="ru-RU" sz="2000" b="0" dirty="0" smtClean="0">
                <a:latin typeface="+mn-lt"/>
              </a:rPr>
              <a:t>Г.В</a:t>
            </a:r>
            <a:r>
              <a:rPr lang="ru-RU" sz="2000" b="0" dirty="0">
                <a:latin typeface="+mn-lt"/>
              </a:rPr>
              <a:t>. </a:t>
            </a:r>
            <a:r>
              <a:rPr lang="ru-RU" sz="2000" b="0" dirty="0" err="1" smtClean="0">
                <a:latin typeface="+mn-lt"/>
              </a:rPr>
              <a:t>Бобрышева</a:t>
            </a:r>
            <a:r>
              <a:rPr lang="ru-RU" sz="2000" b="0" dirty="0" smtClean="0">
                <a:latin typeface="+mn-lt"/>
              </a:rPr>
              <a:t>. </a:t>
            </a:r>
            <a:r>
              <a:rPr lang="ru-RU" sz="2000" b="0" dirty="0">
                <a:latin typeface="+mn-lt"/>
              </a:rPr>
              <a:t>– Пенза</a:t>
            </a:r>
            <a:r>
              <a:rPr lang="ru-RU" sz="2000" b="0" dirty="0" smtClean="0">
                <a:latin typeface="+mn-lt"/>
              </a:rPr>
              <a:t>: Изд-во </a:t>
            </a:r>
            <a:r>
              <a:rPr lang="ru-RU" sz="2000" b="0" dirty="0">
                <a:latin typeface="+mn-lt"/>
              </a:rPr>
              <a:t>ПГУ, 2012. – 154 </a:t>
            </a:r>
            <a:r>
              <a:rPr lang="ru-RU" sz="2000" b="0" dirty="0" smtClean="0">
                <a:latin typeface="+mn-lt"/>
              </a:rPr>
              <a:t>с.</a:t>
            </a:r>
          </a:p>
          <a:p>
            <a:pPr indent="457200" algn="just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b="0" dirty="0">
                <a:latin typeface="+mn-lt"/>
              </a:rPr>
              <a:t> </a:t>
            </a:r>
            <a:r>
              <a:rPr lang="ru-RU" sz="200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Маклаков С.В</a:t>
            </a:r>
            <a:r>
              <a:rPr lang="ru-RU" sz="200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. 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Создание информационных систем с </a:t>
            </a:r>
            <a:r>
              <a:rPr lang="ru-RU" sz="2000" b="0" dirty="0" err="1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AllFusion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000" b="0" dirty="0" err="1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Modeling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000" b="0" dirty="0" err="1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Suite</a:t>
            </a:r>
            <a:r>
              <a:rPr 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. – М.: ДИАЛОГ-МИФИ, 2006, </a:t>
            </a:r>
            <a:r>
              <a:rPr lang="ru-RU" sz="2000" b="0" dirty="0"/>
              <a:t>–</a:t>
            </a:r>
            <a:r>
              <a:rPr 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 432 с.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defRPr/>
            </a:pPr>
            <a:endParaRPr lang="ru-RU" sz="2000" b="0" dirty="0">
              <a:solidFill>
                <a:srgbClr val="003366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883445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вопросы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74033"/>
            <a:ext cx="8229600" cy="3309938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ru-RU" altLang="ru-RU" dirty="0" smtClean="0"/>
              <a:t>Определение и функциональное назначение </a:t>
            </a:r>
            <a:r>
              <a:rPr lang="en-US" altLang="ru-RU" dirty="0" smtClean="0"/>
              <a:t>DFD</a:t>
            </a:r>
            <a:r>
              <a:rPr lang="ru-RU" altLang="ru-RU" dirty="0" smtClean="0"/>
              <a:t>-моделей</a:t>
            </a: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/>
              <a:t>Основные компоненты </a:t>
            </a:r>
            <a:r>
              <a:rPr lang="en-US" altLang="ru-RU" dirty="0" smtClean="0"/>
              <a:t>DFD</a:t>
            </a:r>
            <a:r>
              <a:rPr lang="ru-RU" altLang="ru-RU" dirty="0" smtClean="0"/>
              <a:t>-моделей</a:t>
            </a: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/>
              <a:t>Иерархия </a:t>
            </a:r>
            <a:r>
              <a:rPr lang="en-US" altLang="ru-RU" dirty="0" smtClean="0"/>
              <a:t>DFD</a:t>
            </a:r>
            <a:endParaRPr lang="ru-RU" altLang="ru-RU" dirty="0" smtClean="0"/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/>
              <a:t>Рассмотрение примера </a:t>
            </a:r>
            <a:r>
              <a:rPr lang="en-US" altLang="ru-RU" dirty="0" smtClean="0"/>
              <a:t>DFD</a:t>
            </a:r>
            <a:r>
              <a:rPr lang="ru-RU" altLang="ru-RU" dirty="0" smtClean="0"/>
              <a:t>-модели</a:t>
            </a:r>
          </a:p>
          <a:p>
            <a:pPr eaLnBrk="1" hangingPunct="1"/>
            <a:endParaRPr lang="ru-RU" alt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40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346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28776"/>
            <a:ext cx="9144000" cy="446484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ru-RU" b="1" i="1" dirty="0" smtClean="0">
                <a:solidFill>
                  <a:srgbClr val="FFC000"/>
                </a:solidFill>
              </a:rPr>
              <a:t>DFD</a:t>
            </a:r>
            <a:r>
              <a:rPr lang="ru-RU" altLang="ru-RU" b="1" i="1" dirty="0">
                <a:solidFill>
                  <a:srgbClr val="FFC000"/>
                </a:solidFill>
              </a:rPr>
              <a:t> (</a:t>
            </a:r>
            <a:r>
              <a:rPr lang="ru-RU" altLang="ru-RU" b="1" i="1" dirty="0" err="1">
                <a:solidFill>
                  <a:srgbClr val="FFC000"/>
                </a:solidFill>
              </a:rPr>
              <a:t>Data</a:t>
            </a:r>
            <a:r>
              <a:rPr lang="ru-RU" altLang="ru-RU" b="1" i="1" dirty="0">
                <a:solidFill>
                  <a:srgbClr val="FFC000"/>
                </a:solidFill>
              </a:rPr>
              <a:t> </a:t>
            </a:r>
            <a:r>
              <a:rPr lang="ru-RU" altLang="ru-RU" b="1" i="1" dirty="0" err="1">
                <a:solidFill>
                  <a:srgbClr val="FFC000"/>
                </a:solidFill>
              </a:rPr>
              <a:t>Flow</a:t>
            </a:r>
            <a:r>
              <a:rPr lang="ru-RU" altLang="ru-RU" b="1" i="1" dirty="0">
                <a:solidFill>
                  <a:srgbClr val="FFC000"/>
                </a:solidFill>
              </a:rPr>
              <a:t> </a:t>
            </a:r>
            <a:r>
              <a:rPr lang="ru-RU" altLang="ru-RU" b="1" i="1" dirty="0" err="1">
                <a:solidFill>
                  <a:srgbClr val="FFC000"/>
                </a:solidFill>
              </a:rPr>
              <a:t>Diagrams</a:t>
            </a:r>
            <a:r>
              <a:rPr lang="ru-RU" altLang="ru-RU" b="1" i="1" dirty="0">
                <a:solidFill>
                  <a:srgbClr val="FFC000"/>
                </a:solidFill>
              </a:rPr>
              <a:t> – диаграммы потоков данных)</a:t>
            </a:r>
            <a:r>
              <a:rPr lang="ru-RU" altLang="ru-RU" i="1" dirty="0" smtClean="0"/>
              <a:t> – методология </a:t>
            </a:r>
            <a:r>
              <a:rPr lang="ru-RU" altLang="ru-RU" i="1" dirty="0"/>
              <a:t>графического структурного анализа, описывающая внешние по отношению к системе источники и адресаты данных, логические функции, потоки данных и хранилища данных, к которым осуществляется доступ.</a:t>
            </a:r>
            <a:endParaRPr lang="ru-RU" alt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41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60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6"/>
            <a:ext cx="8229600" cy="446484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i="1" u="sng" dirty="0" smtClean="0">
                <a:solidFill>
                  <a:srgbClr val="FFC000"/>
                </a:solidFill>
              </a:rPr>
              <a:t>Модель системы</a:t>
            </a:r>
            <a:r>
              <a:rPr lang="ru-RU" altLang="ru-RU" i="1" dirty="0" smtClean="0">
                <a:solidFill>
                  <a:srgbClr val="FFC000"/>
                </a:solidFill>
              </a:rPr>
              <a:t> </a:t>
            </a:r>
            <a:r>
              <a:rPr lang="ru-RU" altLang="ru-RU" i="1" dirty="0" smtClean="0"/>
              <a:t>определяется как иерархия диаграмм потоков данных, описывающих асинхронный процесс преобразования информации от ее входа в систему до выдачи пользователю.</a:t>
            </a:r>
            <a:r>
              <a:rPr lang="ru-RU" altLang="ru-RU" dirty="0" smtClean="0"/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42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453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082"/>
            <a:ext cx="822960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altLang="ru-RU" sz="2801" dirty="0"/>
              <a:t>Главная </a:t>
            </a:r>
            <a:r>
              <a:rPr lang="ru-RU" altLang="ru-RU" sz="2801" b="1" i="1" dirty="0">
                <a:solidFill>
                  <a:srgbClr val="FFC000"/>
                </a:solidFill>
              </a:rPr>
              <a:t>цель</a:t>
            </a:r>
            <a:r>
              <a:rPr lang="ru-RU" altLang="ru-RU" sz="2801" dirty="0"/>
              <a:t> такого представления – продемонстрировать, как каждый процесс преобразует свои входные данные в выходные, а также выявить отношения между этими процессами.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altLang="ru-RU" sz="2801" b="1" i="1" u="sng" dirty="0">
                <a:solidFill>
                  <a:schemeClr val="hlink"/>
                </a:solidFill>
              </a:rPr>
              <a:t>Примечание</a:t>
            </a:r>
            <a:r>
              <a:rPr lang="ru-RU" altLang="ru-RU" sz="2801" i="1" dirty="0">
                <a:solidFill>
                  <a:schemeClr val="hlink"/>
                </a:solidFill>
              </a:rPr>
              <a:t>.</a:t>
            </a:r>
            <a:r>
              <a:rPr lang="ru-RU" altLang="ru-RU" sz="2801" i="1" dirty="0"/>
              <a:t> </a:t>
            </a:r>
            <a:r>
              <a:rPr lang="en-US" altLang="ru-RU" sz="2801" i="1" dirty="0"/>
              <a:t>DFD</a:t>
            </a:r>
            <a:r>
              <a:rPr lang="ru-RU" altLang="ru-RU" sz="2801" i="1" dirty="0"/>
              <a:t>-модели могут быть использованы в дополнение к модели </a:t>
            </a:r>
            <a:r>
              <a:rPr lang="en-US" altLang="ru-RU" sz="2801" i="1" dirty="0"/>
              <a:t>IDEF</a:t>
            </a:r>
            <a:r>
              <a:rPr lang="ru-RU" altLang="ru-RU" sz="2801" i="1" dirty="0"/>
              <a:t>0 для более наглядного отображения текущих операций документооборота в корпоративных системах обработки информации.</a:t>
            </a:r>
            <a:r>
              <a:rPr lang="ru-RU" altLang="ru-RU" sz="2801" dirty="0"/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43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47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4882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/>
              <a:t>Основные компоненты диаграмм потоков данных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i="1" dirty="0" smtClean="0"/>
              <a:t>Основными компонентами</a:t>
            </a:r>
            <a:r>
              <a:rPr lang="ru-RU" altLang="ru-RU" dirty="0" smtClean="0"/>
              <a:t> диаграмм потоков данных являются: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ru-RU" altLang="ru-RU" dirty="0" smtClean="0"/>
              <a:t>внешние сущности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ru-RU" altLang="ru-RU" dirty="0" smtClean="0"/>
              <a:t>системы и подсистемы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ru-RU" altLang="ru-RU" dirty="0" smtClean="0"/>
              <a:t>процессы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ru-RU" altLang="ru-RU" dirty="0" smtClean="0"/>
              <a:t>накопители данных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ru-RU" altLang="ru-RU" dirty="0" smtClean="0"/>
              <a:t>потоки данных.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44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139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71575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/>
              <a:t>Нотации, используемые в </a:t>
            </a:r>
            <a:r>
              <a:rPr lang="en-US" sz="4001" b="1" dirty="0"/>
              <a:t>DFD</a:t>
            </a:r>
            <a:r>
              <a:rPr lang="ru-RU" sz="4001" b="1" dirty="0"/>
              <a:t>-моделировании</a:t>
            </a:r>
          </a:p>
        </p:txBody>
      </p:sp>
      <p:grpSp>
        <p:nvGrpSpPr>
          <p:cNvPr id="91139" name="Group 9"/>
          <p:cNvGrpSpPr>
            <a:grpSpLocks/>
          </p:cNvGrpSpPr>
          <p:nvPr/>
        </p:nvGrpSpPr>
        <p:grpSpPr bwMode="auto">
          <a:xfrm>
            <a:off x="1402557" y="1988345"/>
            <a:ext cx="6627018" cy="2881313"/>
            <a:chOff x="884" y="1207"/>
            <a:chExt cx="4174" cy="1814"/>
          </a:xfrm>
        </p:grpSpPr>
        <p:sp>
          <p:nvSpPr>
            <p:cNvPr id="91141" name="Rectangle 4"/>
            <p:cNvSpPr>
              <a:spLocks noChangeArrowheads="1"/>
            </p:cNvSpPr>
            <p:nvPr/>
          </p:nvSpPr>
          <p:spPr bwMode="auto">
            <a:xfrm>
              <a:off x="2018" y="1207"/>
              <a:ext cx="1951" cy="63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latin typeface="Arial" panose="020B0604020202020204" pitchFamily="34" charset="0"/>
                </a:rPr>
                <a:t>Нотации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latin typeface="Arial" panose="020B0604020202020204" pitchFamily="34" charset="0"/>
                </a:rPr>
                <a:t>DFD</a:t>
              </a:r>
              <a:r>
                <a:rPr lang="ru-RU" altLang="ru-RU" sz="2400">
                  <a:latin typeface="Arial" panose="020B0604020202020204" pitchFamily="34" charset="0"/>
                </a:rPr>
                <a:t>-моделирования</a:t>
              </a:r>
            </a:p>
          </p:txBody>
        </p:sp>
        <p:sp>
          <p:nvSpPr>
            <p:cNvPr id="91142" name="Rectangle 5"/>
            <p:cNvSpPr>
              <a:spLocks noChangeArrowheads="1"/>
            </p:cNvSpPr>
            <p:nvPr/>
          </p:nvSpPr>
          <p:spPr bwMode="auto">
            <a:xfrm>
              <a:off x="884" y="2432"/>
              <a:ext cx="1860" cy="58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latin typeface="Arial" panose="020B0604020202020204" pitchFamily="34" charset="0"/>
                </a:rPr>
                <a:t>Гейна-Сарсона </a:t>
              </a:r>
              <a:endParaRPr lang="en-US" altLang="ru-RU" sz="2400"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latin typeface="Arial" panose="020B0604020202020204" pitchFamily="34" charset="0"/>
                </a:rPr>
                <a:t>(Gene-Sarson)</a:t>
              </a:r>
              <a:endParaRPr lang="ru-RU" altLang="ru-RU" sz="1800">
                <a:latin typeface="Arial" panose="020B0604020202020204" pitchFamily="34" charset="0"/>
              </a:endParaRPr>
            </a:p>
          </p:txBody>
        </p:sp>
        <p:sp>
          <p:nvSpPr>
            <p:cNvPr id="91143" name="Rectangle 6"/>
            <p:cNvSpPr>
              <a:spLocks noChangeArrowheads="1"/>
            </p:cNvSpPr>
            <p:nvPr/>
          </p:nvSpPr>
          <p:spPr bwMode="auto">
            <a:xfrm>
              <a:off x="3152" y="2432"/>
              <a:ext cx="1906" cy="58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latin typeface="Arial" panose="020B0604020202020204" pitchFamily="34" charset="0"/>
                </a:rPr>
                <a:t>Йордона-ДеМарко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latin typeface="Arial" panose="020B0604020202020204" pitchFamily="34" charset="0"/>
                </a:rPr>
                <a:t>(</a:t>
              </a:r>
              <a:r>
                <a:rPr lang="en-US" altLang="ru-RU" sz="2400">
                  <a:latin typeface="Arial" panose="020B0604020202020204" pitchFamily="34" charset="0"/>
                </a:rPr>
                <a:t>Yordon-DeMarco</a:t>
              </a:r>
              <a:r>
                <a:rPr lang="ru-RU" altLang="ru-RU" sz="2400">
                  <a:latin typeface="Arial" panose="020B0604020202020204" pitchFamily="34" charset="0"/>
                </a:rPr>
                <a:t>) </a:t>
              </a:r>
            </a:p>
          </p:txBody>
        </p:sp>
        <p:sp>
          <p:nvSpPr>
            <p:cNvPr id="91144" name="AutoShape 7"/>
            <p:cNvSpPr>
              <a:spLocks noChangeArrowheads="1"/>
            </p:cNvSpPr>
            <p:nvPr/>
          </p:nvSpPr>
          <p:spPr bwMode="auto">
            <a:xfrm rot="-1463985">
              <a:off x="3515" y="1933"/>
              <a:ext cx="317" cy="454"/>
            </a:xfrm>
            <a:prstGeom prst="downArrow">
              <a:avLst>
                <a:gd name="adj1" fmla="val 50000"/>
                <a:gd name="adj2" fmla="val 358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>
                <a:latin typeface="Arial" panose="020B0604020202020204" pitchFamily="34" charset="0"/>
              </a:endParaRPr>
            </a:p>
          </p:txBody>
        </p:sp>
        <p:sp>
          <p:nvSpPr>
            <p:cNvPr id="91145" name="AutoShape 8"/>
            <p:cNvSpPr>
              <a:spLocks noChangeArrowheads="1"/>
            </p:cNvSpPr>
            <p:nvPr/>
          </p:nvSpPr>
          <p:spPr bwMode="auto">
            <a:xfrm rot="1219031">
              <a:off x="2200" y="1933"/>
              <a:ext cx="317" cy="454"/>
            </a:xfrm>
            <a:prstGeom prst="downArrow">
              <a:avLst>
                <a:gd name="adj1" fmla="val 50000"/>
                <a:gd name="adj2" fmla="val 358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>
                <a:latin typeface="Arial" panose="020B0604020202020204" pitchFamily="34" charset="0"/>
              </a:endParaRPr>
            </a:p>
          </p:txBody>
        </p:sp>
      </p:grp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0" y="5734051"/>
            <a:ext cx="9144000" cy="1061829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100" u="sng" dirty="0">
                <a:latin typeface="Arial" charset="0"/>
              </a:rPr>
              <a:t>Примечание</a:t>
            </a:r>
            <a:r>
              <a:rPr lang="ru-RU" sz="2100" dirty="0">
                <a:latin typeface="Arial" charset="0"/>
              </a:rPr>
              <a:t>. В зависимости от используемой нотации графическое представление элементов диаграмм будет различным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45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146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7749"/>
            <a:ext cx="8229600" cy="74057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z="3600" b="1" dirty="0"/>
              <a:t>Внешняя сущность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7770"/>
            <a:ext cx="8229600" cy="265985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lang="ru-RU" altLang="ru-RU" sz="2201" dirty="0"/>
              <a:t>Представляет собой </a:t>
            </a:r>
            <a:r>
              <a:rPr lang="ru-RU" altLang="ru-RU" sz="2201" i="1" dirty="0">
                <a:solidFill>
                  <a:srgbClr val="FFC000"/>
                </a:solidFill>
              </a:rPr>
              <a:t>материальный объект</a:t>
            </a:r>
            <a:r>
              <a:rPr lang="ru-RU" altLang="ru-RU" sz="2201" dirty="0">
                <a:solidFill>
                  <a:srgbClr val="FFC000"/>
                </a:solidFill>
              </a:rPr>
              <a:t> </a:t>
            </a:r>
            <a:r>
              <a:rPr lang="ru-RU" altLang="ru-RU" sz="2201" dirty="0"/>
              <a:t>или </a:t>
            </a:r>
            <a:r>
              <a:rPr lang="ru-RU" altLang="ru-RU" sz="2201" i="1" dirty="0">
                <a:solidFill>
                  <a:srgbClr val="FFC000"/>
                </a:solidFill>
              </a:rPr>
              <a:t>физическое лицо</a:t>
            </a:r>
            <a:r>
              <a:rPr lang="ru-RU" altLang="ru-RU" sz="2201" dirty="0"/>
              <a:t>, являющееся </a:t>
            </a:r>
            <a:r>
              <a:rPr lang="ru-RU" altLang="ru-RU" sz="2201" dirty="0">
                <a:solidFill>
                  <a:srgbClr val="FFC000"/>
                </a:solidFill>
              </a:rPr>
              <a:t>источником</a:t>
            </a:r>
            <a:r>
              <a:rPr lang="ru-RU" altLang="ru-RU" sz="2201" dirty="0"/>
              <a:t> или </a:t>
            </a:r>
            <a:r>
              <a:rPr lang="ru-RU" altLang="ru-RU" sz="2201" dirty="0">
                <a:solidFill>
                  <a:srgbClr val="FFC000"/>
                </a:solidFill>
              </a:rPr>
              <a:t>приемником информации </a:t>
            </a:r>
            <a:r>
              <a:rPr lang="ru-RU" altLang="ru-RU" sz="2201" dirty="0"/>
              <a:t>(например, заказчики, клиенты, поставщики, склад, персонал, банк).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lang="ru-RU" altLang="ru-RU" sz="2201" dirty="0"/>
              <a:t>Внешняя сущность находится </a:t>
            </a:r>
            <a:r>
              <a:rPr lang="ru-RU" altLang="ru-RU" sz="2201" u="sng" dirty="0"/>
              <a:t>за пределами</a:t>
            </a:r>
            <a:r>
              <a:rPr lang="ru-RU" altLang="ru-RU" sz="2201" dirty="0"/>
              <a:t> границ анализируемой системы.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lang="ru-RU" altLang="ru-RU" sz="2201" dirty="0"/>
              <a:t>Одна и та же внешняя сущность может быть использована многократно на одной или нескольких диаграммах.</a:t>
            </a:r>
            <a:r>
              <a:rPr lang="ru-RU" altLang="ru-RU" sz="2400" dirty="0"/>
              <a:t> 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860133" y="3933826"/>
            <a:ext cx="3383756" cy="2580469"/>
            <a:chOff x="3061" y="2478"/>
            <a:chExt cx="2132" cy="1625"/>
          </a:xfrm>
        </p:grpSpPr>
        <p:pic>
          <p:nvPicPr>
            <p:cNvPr id="92168" name="Picture 3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4" t="24525" r="82663" b="59291"/>
            <a:stretch>
              <a:fillRect/>
            </a:stretch>
          </p:blipFill>
          <p:spPr bwMode="auto">
            <a:xfrm>
              <a:off x="3288" y="2478"/>
              <a:ext cx="1633" cy="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</p:pic>
        <p:sp>
          <p:nvSpPr>
            <p:cNvPr id="22537" name="Text Box 36"/>
            <p:cNvSpPr txBox="1">
              <a:spLocks noChangeArrowheads="1"/>
            </p:cNvSpPr>
            <p:nvPr/>
          </p:nvSpPr>
          <p:spPr bwMode="auto">
            <a:xfrm>
              <a:off x="3061" y="3657"/>
              <a:ext cx="213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ru-RU" altLang="ru-RU" sz="2000"/>
                <a:t>Внешняя сущность в нотации Гейна-Сарсона</a:t>
              </a:r>
              <a:r>
                <a:rPr lang="ru-RU" altLang="ru-RU" sz="1800"/>
                <a:t> </a:t>
              </a:r>
            </a:p>
          </p:txBody>
        </p:sp>
      </p:grp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197388" y="4148138"/>
            <a:ext cx="4015044" cy="2351088"/>
            <a:chOff x="125" y="2613"/>
            <a:chExt cx="2528" cy="1481"/>
          </a:xfrm>
        </p:grpSpPr>
        <p:sp>
          <p:nvSpPr>
            <p:cNvPr id="22534" name="Text Box 35"/>
            <p:cNvSpPr txBox="1">
              <a:spLocks noChangeArrowheads="1"/>
            </p:cNvSpPr>
            <p:nvPr/>
          </p:nvSpPr>
          <p:spPr bwMode="auto">
            <a:xfrm>
              <a:off x="125" y="3648"/>
              <a:ext cx="252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ru-RU" altLang="ru-RU" sz="2000" dirty="0"/>
                <a:t>Внешняя сущность в нотации </a:t>
              </a:r>
              <a:r>
                <a:rPr lang="ru-RU" altLang="ru-RU" sz="2000" dirty="0" err="1"/>
                <a:t>Йордона-ДеМарко</a:t>
              </a:r>
              <a:r>
                <a:rPr lang="ru-RU" altLang="ru-RU" sz="1800" dirty="0"/>
                <a:t> </a:t>
              </a:r>
            </a:p>
          </p:txBody>
        </p:sp>
        <p:sp>
          <p:nvSpPr>
            <p:cNvPr id="92167" name="Rectangle 11"/>
            <p:cNvSpPr>
              <a:spLocks noChangeArrowheads="1"/>
            </p:cNvSpPr>
            <p:nvPr/>
          </p:nvSpPr>
          <p:spPr bwMode="auto">
            <a:xfrm>
              <a:off x="793" y="2613"/>
              <a:ext cx="1407" cy="68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Имя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9DDD6F-DE9C-416C-B4DF-627FAA522C59}" type="slidenum">
              <a:rPr lang="ru-RU" altLang="ru-RU" smtClean="0"/>
              <a:pPr>
                <a:defRPr/>
              </a:pPr>
              <a:t>46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301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4565" y="251140"/>
            <a:ext cx="8229600" cy="595313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/>
              <a:t>Система и подсистема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" y="910538"/>
            <a:ext cx="9143999" cy="165496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lang="ru-RU" sz="2000" dirty="0"/>
              <a:t>При построении модели сложной системы она может быть представлена в самом общем виде на так называемой </a:t>
            </a:r>
            <a:r>
              <a:rPr lang="ru-RU" sz="2000" dirty="0">
                <a:solidFill>
                  <a:srgbClr val="FFC000"/>
                </a:solidFill>
              </a:rPr>
              <a:t>контекстной диаграмме </a:t>
            </a:r>
            <a:r>
              <a:rPr lang="ru-RU" sz="2000" dirty="0"/>
              <a:t>в виде одной </a:t>
            </a:r>
            <a:r>
              <a:rPr lang="ru-RU" sz="2000" dirty="0">
                <a:solidFill>
                  <a:srgbClr val="FFC000"/>
                </a:solidFill>
              </a:rPr>
              <a:t>системы</a:t>
            </a:r>
            <a:r>
              <a:rPr lang="ru-RU" sz="2000" dirty="0"/>
              <a:t>, либо в виде ряда </a:t>
            </a:r>
            <a:r>
              <a:rPr lang="ru-RU" sz="2000" dirty="0">
                <a:solidFill>
                  <a:srgbClr val="FFC000"/>
                </a:solidFill>
              </a:rPr>
              <a:t>подсистем</a:t>
            </a:r>
            <a:r>
              <a:rPr lang="ru-RU" sz="2000" dirty="0"/>
              <a:t>.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lang="ru-RU" sz="2000" i="1" dirty="0">
                <a:solidFill>
                  <a:schemeClr val="hlink"/>
                </a:solidFill>
              </a:rPr>
              <a:t>Наименование</a:t>
            </a:r>
            <a:r>
              <a:rPr lang="ru-RU" sz="2000" dirty="0"/>
              <a:t> системы/подсистемы представляется в виде словосочетания с отглагольным существительным (рассмотрение повестки дня, решение задачи, получение денег и т.п.).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297" y="2781301"/>
            <a:ext cx="8975778" cy="2007395"/>
            <a:chOff x="-89" y="1888"/>
            <a:chExt cx="5849" cy="1265"/>
          </a:xfrm>
        </p:grpSpPr>
        <p:grpSp>
          <p:nvGrpSpPr>
            <p:cNvPr id="93197" name="Group 4"/>
            <p:cNvGrpSpPr>
              <a:grpSpLocks noChangeAspect="1"/>
            </p:cNvGrpSpPr>
            <p:nvPr/>
          </p:nvGrpSpPr>
          <p:grpSpPr bwMode="auto">
            <a:xfrm>
              <a:off x="1640" y="1888"/>
              <a:ext cx="4120" cy="1265"/>
              <a:chOff x="1621" y="2754"/>
              <a:chExt cx="5861" cy="1800"/>
            </a:xfrm>
          </p:grpSpPr>
          <p:sp>
            <p:nvSpPr>
              <p:cNvPr id="93199" name="AutoShape 5"/>
              <p:cNvSpPr>
                <a:spLocks noChangeAspect="1" noChangeArrowheads="1"/>
              </p:cNvSpPr>
              <p:nvPr/>
            </p:nvSpPr>
            <p:spPr bwMode="auto">
              <a:xfrm>
                <a:off x="1722" y="2754"/>
                <a:ext cx="5760" cy="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93200" name="Group 6"/>
              <p:cNvGrpSpPr>
                <a:grpSpLocks/>
              </p:cNvGrpSpPr>
              <p:nvPr/>
            </p:nvGrpSpPr>
            <p:grpSpPr bwMode="auto">
              <a:xfrm>
                <a:off x="1621" y="2935"/>
                <a:ext cx="5861" cy="1440"/>
                <a:chOff x="1621" y="2935"/>
                <a:chExt cx="5861" cy="1440"/>
              </a:xfrm>
            </p:grpSpPr>
            <p:grpSp>
              <p:nvGrpSpPr>
                <p:cNvPr id="93201" name="Group 7"/>
                <p:cNvGrpSpPr>
                  <a:grpSpLocks/>
                </p:cNvGrpSpPr>
                <p:nvPr/>
              </p:nvGrpSpPr>
              <p:grpSpPr bwMode="auto">
                <a:xfrm>
                  <a:off x="1621" y="2935"/>
                  <a:ext cx="5320" cy="1440"/>
                  <a:chOff x="2906" y="-70"/>
                  <a:chExt cx="4172" cy="1115"/>
                </a:xfrm>
              </p:grpSpPr>
              <p:grpSp>
                <p:nvGrpSpPr>
                  <p:cNvPr id="9320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906" y="-70"/>
                    <a:ext cx="4172" cy="1115"/>
                    <a:chOff x="2906" y="-70"/>
                    <a:chExt cx="4172" cy="1115"/>
                  </a:xfrm>
                </p:grpSpPr>
                <p:sp>
                  <p:nvSpPr>
                    <p:cNvPr id="93205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-70"/>
                      <a:ext cx="1553" cy="1115"/>
                    </a:xfrm>
                    <a:prstGeom prst="flowChartAlternate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ru-RU" altLang="ru-RU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574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208"/>
                      <a:ext cx="155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ru-RU" sz="1800"/>
                    </a:p>
                  </p:txBody>
                </p:sp>
                <p:sp>
                  <p:nvSpPr>
                    <p:cNvPr id="23575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765"/>
                      <a:ext cx="155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ru-RU" sz="1800"/>
                    </a:p>
                  </p:txBody>
                </p:sp>
                <p:sp>
                  <p:nvSpPr>
                    <p:cNvPr id="93208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25" y="219"/>
                      <a:ext cx="1270" cy="41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ru-RU" altLang="ru-RU" sz="15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Наименование системы</a:t>
                      </a:r>
                    </a:p>
                  </p:txBody>
                </p:sp>
                <p:sp>
                  <p:nvSpPr>
                    <p:cNvPr id="93209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49" y="-70"/>
                      <a:ext cx="423" cy="2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ru-RU" altLang="ru-RU" sz="15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3578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06" y="764"/>
                      <a:ext cx="1626" cy="2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altLang="ru-RU" sz="1500" dirty="0">
                          <a:solidFill>
                            <a:schemeClr val="bg1"/>
                          </a:solidFill>
                        </a:rPr>
                        <a:t>Персонал, </a:t>
                      </a:r>
                      <a:r>
                        <a:rPr lang="ru-RU" altLang="ru-RU" sz="1500" dirty="0" err="1">
                          <a:solidFill>
                            <a:schemeClr val="bg1"/>
                          </a:solidFill>
                        </a:rPr>
                        <a:t>оборуд</a:t>
                      </a:r>
                      <a:r>
                        <a:rPr lang="ru-RU" altLang="ru-RU" sz="1500" dirty="0">
                          <a:solidFill>
                            <a:schemeClr val="bg1"/>
                          </a:solidFill>
                        </a:rPr>
                        <a:t>-е</a:t>
                      </a:r>
                    </a:p>
                  </p:txBody>
                </p:sp>
                <p:sp>
                  <p:nvSpPr>
                    <p:cNvPr id="93211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60" y="-70"/>
                      <a:ext cx="2118" cy="2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ru-RU" altLang="ru-RU" sz="1800">
                          <a:latin typeface="Arial" panose="020B0604020202020204" pitchFamily="34" charset="0"/>
                        </a:rPr>
                        <a:t>Поле идентификации</a:t>
                      </a:r>
                    </a:p>
                  </p:txBody>
                </p:sp>
                <p:sp>
                  <p:nvSpPr>
                    <p:cNvPr id="93212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60" y="348"/>
                      <a:ext cx="2116" cy="27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ru-RU" altLang="ru-RU" sz="1800">
                          <a:latin typeface="Arial" panose="020B0604020202020204" pitchFamily="34" charset="0"/>
                        </a:rPr>
                        <a:t>Поле имени</a:t>
                      </a:r>
                    </a:p>
                  </p:txBody>
                </p:sp>
                <p:sp>
                  <p:nvSpPr>
                    <p:cNvPr id="23581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4" y="69"/>
                      <a:ext cx="56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 type="triangle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ru-RU" sz="1800"/>
                    </a:p>
                  </p:txBody>
                </p:sp>
                <p:sp>
                  <p:nvSpPr>
                    <p:cNvPr id="23582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4" y="488"/>
                      <a:ext cx="56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 type="triangle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ru-RU" sz="1800"/>
                    </a:p>
                  </p:txBody>
                </p:sp>
                <p:sp>
                  <p:nvSpPr>
                    <p:cNvPr id="2358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4" y="904"/>
                      <a:ext cx="56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 type="triangle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ru-RU" sz="1800"/>
                    </a:p>
                  </p:txBody>
                </p:sp>
              </p:grpSp>
              <p:sp>
                <p:nvSpPr>
                  <p:cNvPr id="2357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122" y="765"/>
                    <a:ext cx="127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 sz="1800"/>
                  </a:p>
                </p:txBody>
              </p:sp>
            </p:grpSp>
            <p:sp>
              <p:nvSpPr>
                <p:cNvPr id="9320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42" y="4014"/>
                  <a:ext cx="3240" cy="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1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19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ru-RU" altLang="ru-RU" sz="1800" dirty="0">
                      <a:latin typeface="Arial" panose="020B0604020202020204" pitchFamily="34" charset="0"/>
                    </a:rPr>
                    <a:t>Поле физической реализации</a:t>
                  </a:r>
                </a:p>
              </p:txBody>
            </p:sp>
          </p:grpSp>
        </p:grpSp>
        <p:sp>
          <p:nvSpPr>
            <p:cNvPr id="93198" name="Text Box 23"/>
            <p:cNvSpPr txBox="1">
              <a:spLocks noChangeArrowheads="1"/>
            </p:cNvSpPr>
            <p:nvPr/>
          </p:nvSpPr>
          <p:spPr bwMode="auto">
            <a:xfrm>
              <a:off x="-89" y="2147"/>
              <a:ext cx="1990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 dirty="0">
                  <a:solidFill>
                    <a:srgbClr val="FFC000"/>
                  </a:solidFill>
                  <a:latin typeface="Arial" panose="020B0604020202020204" pitchFamily="34" charset="0"/>
                </a:rPr>
                <a:t>Система/подсистема </a:t>
              </a:r>
              <a:endParaRPr lang="en-US" altLang="ru-RU" sz="1800" dirty="0">
                <a:solidFill>
                  <a:srgbClr val="FFC0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 dirty="0">
                  <a:solidFill>
                    <a:srgbClr val="FFC000"/>
                  </a:solidFill>
                  <a:latin typeface="Arial" panose="020B0604020202020204" pitchFamily="34" charset="0"/>
                </a:rPr>
                <a:t>в нотации </a:t>
              </a:r>
              <a:r>
                <a:rPr lang="ru-RU" altLang="ru-RU" sz="1800" dirty="0" err="1">
                  <a:solidFill>
                    <a:srgbClr val="FFC000"/>
                  </a:solidFill>
                  <a:latin typeface="Arial" panose="020B0604020202020204" pitchFamily="34" charset="0"/>
                </a:rPr>
                <a:t>Гейна-Сарсона</a:t>
              </a:r>
              <a:r>
                <a:rPr lang="ru-RU" altLang="ru-RU" sz="1800" dirty="0">
                  <a:solidFill>
                    <a:srgbClr val="FFC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0310" name="Group 70"/>
          <p:cNvGrpSpPr>
            <a:grpSpLocks/>
          </p:cNvGrpSpPr>
          <p:nvPr/>
        </p:nvGrpSpPr>
        <p:grpSpPr bwMode="auto">
          <a:xfrm>
            <a:off x="90488" y="5048248"/>
            <a:ext cx="7613546" cy="1728787"/>
            <a:chOff x="476" y="3203"/>
            <a:chExt cx="4242" cy="908"/>
          </a:xfrm>
        </p:grpSpPr>
        <p:sp>
          <p:nvSpPr>
            <p:cNvPr id="93190" name="Oval 63"/>
            <p:cNvSpPr>
              <a:spLocks noChangeArrowheads="1"/>
            </p:cNvSpPr>
            <p:nvPr/>
          </p:nvSpPr>
          <p:spPr bwMode="auto">
            <a:xfrm>
              <a:off x="476" y="3203"/>
              <a:ext cx="1044" cy="9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>
                  <a:latin typeface="Arial" panose="020B0604020202020204" pitchFamily="34" charset="0"/>
                </a:rPr>
                <a:t>Имя системы/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>
                  <a:latin typeface="Arial" panose="020B0604020202020204" pitchFamily="34" charset="0"/>
                </a:rPr>
                <a:t>подсистемы</a:t>
              </a:r>
            </a:p>
          </p:txBody>
        </p:sp>
        <p:sp>
          <p:nvSpPr>
            <p:cNvPr id="93191" name="Oval 64"/>
            <p:cNvSpPr>
              <a:spLocks noChangeArrowheads="1"/>
            </p:cNvSpPr>
            <p:nvPr/>
          </p:nvSpPr>
          <p:spPr bwMode="auto">
            <a:xfrm>
              <a:off x="2064" y="3249"/>
              <a:ext cx="985" cy="8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>
                <a:latin typeface="Arial" panose="020B0604020202020204" pitchFamily="34" charset="0"/>
              </a:endParaRPr>
            </a:p>
          </p:txBody>
        </p:sp>
        <p:sp>
          <p:nvSpPr>
            <p:cNvPr id="23560" name="Line 65"/>
            <p:cNvSpPr>
              <a:spLocks noChangeShapeType="1"/>
            </p:cNvSpPr>
            <p:nvPr/>
          </p:nvSpPr>
          <p:spPr bwMode="auto">
            <a:xfrm flipV="1">
              <a:off x="2064" y="3647"/>
              <a:ext cx="984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93193" name="Text Box 66"/>
            <p:cNvSpPr txBox="1">
              <a:spLocks noChangeArrowheads="1"/>
            </p:cNvSpPr>
            <p:nvPr/>
          </p:nvSpPr>
          <p:spPr bwMode="auto">
            <a:xfrm>
              <a:off x="2381" y="3385"/>
              <a:ext cx="22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3194" name="Text Box 67"/>
            <p:cNvSpPr txBox="1">
              <a:spLocks noChangeArrowheads="1"/>
            </p:cNvSpPr>
            <p:nvPr/>
          </p:nvSpPr>
          <p:spPr bwMode="auto">
            <a:xfrm>
              <a:off x="2290" y="3702"/>
              <a:ext cx="45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 dirty="0">
                  <a:latin typeface="Arial" panose="020B0604020202020204" pitchFamily="34" charset="0"/>
                </a:rPr>
                <a:t>имя</a:t>
              </a:r>
            </a:p>
          </p:txBody>
        </p:sp>
        <p:sp>
          <p:nvSpPr>
            <p:cNvPr id="93195" name="Text Box 68"/>
            <p:cNvSpPr txBox="1">
              <a:spLocks noChangeArrowheads="1"/>
            </p:cNvSpPr>
            <p:nvPr/>
          </p:nvSpPr>
          <p:spPr bwMode="auto">
            <a:xfrm>
              <a:off x="1520" y="3566"/>
              <a:ext cx="45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>
                  <a:latin typeface="Arial" panose="020B0604020202020204" pitchFamily="34" charset="0"/>
                </a:rPr>
                <a:t>или</a:t>
              </a:r>
            </a:p>
          </p:txBody>
        </p:sp>
        <p:sp>
          <p:nvSpPr>
            <p:cNvPr id="93196" name="Text Box 69"/>
            <p:cNvSpPr txBox="1">
              <a:spLocks noChangeArrowheads="1"/>
            </p:cNvSpPr>
            <p:nvPr/>
          </p:nvSpPr>
          <p:spPr bwMode="auto">
            <a:xfrm>
              <a:off x="3157" y="3464"/>
              <a:ext cx="1561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ru-RU" altLang="ru-RU" sz="1800" dirty="0">
                  <a:solidFill>
                    <a:srgbClr val="FFC000"/>
                  </a:solidFill>
                  <a:latin typeface="Arial" panose="020B0604020202020204" pitchFamily="34" charset="0"/>
                </a:rPr>
                <a:t>Система/подсистема в нотации </a:t>
              </a:r>
              <a:r>
                <a:rPr lang="ru-RU" altLang="ru-RU" sz="1800" dirty="0" err="1">
                  <a:solidFill>
                    <a:srgbClr val="FFC000"/>
                  </a:solidFill>
                  <a:latin typeface="Arial" panose="020B0604020202020204" pitchFamily="34" charset="0"/>
                </a:rPr>
                <a:t>Йордона-ДеМарко</a:t>
              </a:r>
              <a:endParaRPr lang="ru-RU" altLang="ru-RU" sz="1800" dirty="0">
                <a:solidFill>
                  <a:srgbClr val="FFC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47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553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2007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Процесс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28775"/>
            <a:ext cx="9144000" cy="4526757"/>
          </a:xfrm>
        </p:spPr>
        <p:txBody>
          <a:bodyPr/>
          <a:lstStyle/>
          <a:p>
            <a:pPr indent="6804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801" dirty="0"/>
              <a:t>Представляет собой </a:t>
            </a:r>
            <a:r>
              <a:rPr lang="ru-RU" sz="2801" i="1" dirty="0"/>
              <a:t>преобразование</a:t>
            </a:r>
            <a:r>
              <a:rPr lang="ru-RU" sz="2801" dirty="0"/>
              <a:t> входных потоков в выходные в соответствии с определенным алгоритмом. </a:t>
            </a:r>
          </a:p>
          <a:p>
            <a:pPr indent="6804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801" u="sng" dirty="0">
                <a:solidFill>
                  <a:srgbClr val="FFC000"/>
                </a:solidFill>
              </a:rPr>
              <a:t>Примеры</a:t>
            </a:r>
            <a:r>
              <a:rPr lang="ru-RU" sz="2801" dirty="0">
                <a:solidFill>
                  <a:srgbClr val="FFC000"/>
                </a:solidFill>
              </a:rPr>
              <a:t>:</a:t>
            </a:r>
            <a:r>
              <a:rPr lang="ru-RU" sz="2801" dirty="0"/>
              <a:t> обработка входных документов и выпуск отчетности определенным подразделением, процессы физически реализованного устройства.</a:t>
            </a:r>
          </a:p>
          <a:p>
            <a:pPr indent="680400" algn="just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801" dirty="0"/>
              <a:t>Процесс </a:t>
            </a:r>
            <a:r>
              <a:rPr lang="ru-RU" sz="2801" i="1" dirty="0">
                <a:solidFill>
                  <a:srgbClr val="FFC000"/>
                </a:solidFill>
              </a:rPr>
              <a:t>именуется</a:t>
            </a:r>
            <a:r>
              <a:rPr lang="ru-RU" sz="2801" dirty="0">
                <a:solidFill>
                  <a:schemeClr val="accent2"/>
                </a:solidFill>
              </a:rPr>
              <a:t> </a:t>
            </a:r>
            <a:r>
              <a:rPr lang="ru-RU" sz="2801" dirty="0"/>
              <a:t>в виде словосочетания с </a:t>
            </a:r>
            <a:r>
              <a:rPr lang="ru-RU" sz="2801" dirty="0">
                <a:solidFill>
                  <a:srgbClr val="FFC000"/>
                </a:solidFill>
              </a:rPr>
              <a:t>активным глаголом </a:t>
            </a:r>
            <a:r>
              <a:rPr lang="ru-RU" sz="2801" dirty="0"/>
              <a:t>в неопределенной форме, за которым следует существительное в винительном падеже.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48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418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74057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z="4001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Процесс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95288" y="1628776"/>
            <a:ext cx="8424863" cy="2086797"/>
            <a:chOff x="249" y="1026"/>
            <a:chExt cx="5307" cy="1314"/>
          </a:xfrm>
        </p:grpSpPr>
        <p:grpSp>
          <p:nvGrpSpPr>
            <p:cNvPr id="95246" name="Group 4"/>
            <p:cNvGrpSpPr>
              <a:grpSpLocks/>
            </p:cNvGrpSpPr>
            <p:nvPr/>
          </p:nvGrpSpPr>
          <p:grpSpPr bwMode="auto">
            <a:xfrm>
              <a:off x="249" y="1026"/>
              <a:ext cx="3856" cy="1314"/>
              <a:chOff x="1722" y="2935"/>
              <a:chExt cx="5760" cy="1490"/>
            </a:xfrm>
          </p:grpSpPr>
          <p:grpSp>
            <p:nvGrpSpPr>
              <p:cNvPr id="95248" name="Group 5"/>
              <p:cNvGrpSpPr>
                <a:grpSpLocks/>
              </p:cNvGrpSpPr>
              <p:nvPr/>
            </p:nvGrpSpPr>
            <p:grpSpPr bwMode="auto">
              <a:xfrm>
                <a:off x="1722" y="2935"/>
                <a:ext cx="5220" cy="1490"/>
                <a:chOff x="2984" y="-70"/>
                <a:chExt cx="4094" cy="1154"/>
              </a:xfrm>
            </p:grpSpPr>
            <p:grpSp>
              <p:nvGrpSpPr>
                <p:cNvPr id="95250" name="Group 6"/>
                <p:cNvGrpSpPr>
                  <a:grpSpLocks/>
                </p:cNvGrpSpPr>
                <p:nvPr/>
              </p:nvGrpSpPr>
              <p:grpSpPr bwMode="auto">
                <a:xfrm>
                  <a:off x="2984" y="-70"/>
                  <a:ext cx="4094" cy="1154"/>
                  <a:chOff x="2984" y="-70"/>
                  <a:chExt cx="4094" cy="1154"/>
                </a:xfrm>
              </p:grpSpPr>
              <p:sp>
                <p:nvSpPr>
                  <p:cNvPr id="95252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-70"/>
                    <a:ext cx="1553" cy="1115"/>
                  </a:xfrm>
                  <a:prstGeom prst="flowChartAlternateProcess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9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ru-RU" altLang="ru-RU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62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984" y="208"/>
                    <a:ext cx="15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 sz="2000"/>
                  </a:p>
                </p:txBody>
              </p:sp>
              <p:sp>
                <p:nvSpPr>
                  <p:cNvPr id="25622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984" y="766"/>
                    <a:ext cx="15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 sz="2000"/>
                  </a:p>
                </p:txBody>
              </p:sp>
              <p:sp>
                <p:nvSpPr>
                  <p:cNvPr id="25623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0" y="349"/>
                    <a:ext cx="1367" cy="41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ru-RU" altLang="ru-RU" sz="1601" dirty="0">
                        <a:solidFill>
                          <a:schemeClr val="bg1"/>
                        </a:solidFill>
                      </a:rPr>
                      <a:t>Наименование процесса</a:t>
                    </a:r>
                  </a:p>
                </p:txBody>
              </p:sp>
              <p:sp>
                <p:nvSpPr>
                  <p:cNvPr id="95256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56" y="-70"/>
                    <a:ext cx="616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9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ru-RU" altLang="ru-RU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1.1</a:t>
                    </a:r>
                  </a:p>
                </p:txBody>
              </p:sp>
              <p:sp>
                <p:nvSpPr>
                  <p:cNvPr id="2562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4" y="716"/>
                    <a:ext cx="1553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ru-RU" altLang="ru-RU" sz="1601" dirty="0" err="1">
                        <a:solidFill>
                          <a:schemeClr val="bg1"/>
                        </a:solidFill>
                      </a:rPr>
                      <a:t>Оборуд</a:t>
                    </a:r>
                    <a:r>
                      <a:rPr lang="ru-RU" altLang="ru-RU" sz="1601" dirty="0">
                        <a:solidFill>
                          <a:schemeClr val="bg1"/>
                        </a:solidFill>
                      </a:rPr>
                      <a:t>-е</a:t>
                    </a:r>
                  </a:p>
                </p:txBody>
              </p:sp>
              <p:sp>
                <p:nvSpPr>
                  <p:cNvPr id="9525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0" y="-70"/>
                    <a:ext cx="2118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9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ru-RU" altLang="ru-RU" sz="1800">
                        <a:latin typeface="Arial" panose="020B0604020202020204" pitchFamily="34" charset="0"/>
                      </a:rPr>
                      <a:t>Поле идентификации</a:t>
                    </a:r>
                  </a:p>
                </p:txBody>
              </p:sp>
              <p:sp>
                <p:nvSpPr>
                  <p:cNvPr id="9525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0" y="348"/>
                    <a:ext cx="2116" cy="2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19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ru-RU" altLang="ru-RU" sz="1800">
                        <a:latin typeface="Arial" panose="020B0604020202020204" pitchFamily="34" charset="0"/>
                      </a:rPr>
                      <a:t>Поле имени</a:t>
                    </a:r>
                  </a:p>
                </p:txBody>
              </p:sp>
              <p:sp>
                <p:nvSpPr>
                  <p:cNvPr id="2562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313" y="31"/>
                    <a:ext cx="564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C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 sz="2000"/>
                  </a:p>
                </p:txBody>
              </p:sp>
              <p:sp>
                <p:nvSpPr>
                  <p:cNvPr id="2562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313" y="448"/>
                    <a:ext cx="564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C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 sz="2000"/>
                  </a:p>
                </p:txBody>
              </p:sp>
              <p:sp>
                <p:nvSpPr>
                  <p:cNvPr id="2563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313" y="866"/>
                    <a:ext cx="564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C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ru-RU" sz="2000"/>
                  </a:p>
                </p:txBody>
              </p:sp>
            </p:grpSp>
            <p:sp>
              <p:nvSpPr>
                <p:cNvPr id="25619" name="Line 18"/>
                <p:cNvSpPr>
                  <a:spLocks noChangeShapeType="1"/>
                </p:cNvSpPr>
                <p:nvPr/>
              </p:nvSpPr>
              <p:spPr bwMode="auto">
                <a:xfrm>
                  <a:off x="3125" y="766"/>
                  <a:ext cx="127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 sz="2000"/>
                </a:p>
              </p:txBody>
            </p:sp>
          </p:grpSp>
          <p:sp>
            <p:nvSpPr>
              <p:cNvPr id="95249" name="Text Box 19"/>
              <p:cNvSpPr txBox="1">
                <a:spLocks noChangeArrowheads="1"/>
              </p:cNvSpPr>
              <p:nvPr/>
            </p:nvSpPr>
            <p:spPr bwMode="auto">
              <a:xfrm>
                <a:off x="4242" y="4014"/>
                <a:ext cx="3240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>
                    <a:latin typeface="Arial" panose="020B0604020202020204" pitchFamily="34" charset="0"/>
                  </a:rPr>
                  <a:t>Поле физической реализации</a:t>
                </a:r>
              </a:p>
            </p:txBody>
          </p:sp>
        </p:grpSp>
        <p:sp>
          <p:nvSpPr>
            <p:cNvPr id="25615" name="Text Box 20"/>
            <p:cNvSpPr txBox="1">
              <a:spLocks noChangeArrowheads="1"/>
            </p:cNvSpPr>
            <p:nvPr/>
          </p:nvSpPr>
          <p:spPr bwMode="auto">
            <a:xfrm>
              <a:off x="3651" y="1297"/>
              <a:ext cx="190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ru-RU" altLang="ru-RU" sz="2000" dirty="0">
                  <a:solidFill>
                    <a:srgbClr val="FFC000"/>
                  </a:solidFill>
                </a:rPr>
                <a:t>Процесс в нотации </a:t>
              </a:r>
              <a:r>
                <a:rPr lang="ru-RU" altLang="ru-RU" sz="2000" dirty="0" err="1">
                  <a:solidFill>
                    <a:srgbClr val="FFC000"/>
                  </a:solidFill>
                </a:rPr>
                <a:t>Гейна-Сарсона</a:t>
              </a:r>
              <a:r>
                <a:rPr lang="ru-RU" altLang="ru-RU" sz="2000" dirty="0">
                  <a:solidFill>
                    <a:srgbClr val="FFC000"/>
                  </a:solidFill>
                </a:rPr>
                <a:t> </a:t>
              </a:r>
            </a:p>
          </p:txBody>
        </p:sp>
      </p:grp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83420" y="5734051"/>
            <a:ext cx="770572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ru-RU" sz="2400" u="sng" dirty="0">
                <a:solidFill>
                  <a:srgbClr val="FFC000"/>
                </a:solidFill>
                <a:latin typeface="Arial" panose="020B0604020202020204" pitchFamily="34" charset="0"/>
              </a:rPr>
              <a:t>!!!!! </a:t>
            </a:r>
            <a:r>
              <a:rPr lang="ru-RU" altLang="ru-RU" sz="2400" u="sng" dirty="0">
                <a:solidFill>
                  <a:srgbClr val="FFC000"/>
                </a:solidFill>
                <a:latin typeface="Arial" panose="020B0604020202020204" pitchFamily="34" charset="0"/>
              </a:rPr>
              <a:t>Процесс отличается от системы/подсистемы по полю наименования</a:t>
            </a:r>
            <a:r>
              <a:rPr lang="en-US" altLang="ru-RU" sz="2400" dirty="0">
                <a:solidFill>
                  <a:srgbClr val="FFC000"/>
                </a:solidFill>
                <a:latin typeface="Arial" panose="020B0604020202020204" pitchFamily="34" charset="0"/>
              </a:rPr>
              <a:t>!!!!</a:t>
            </a:r>
            <a:endParaRPr lang="ru-RU" altLang="ru-RU" sz="1800" dirty="0">
              <a:solidFill>
                <a:srgbClr val="FFC000"/>
              </a:solidFill>
              <a:latin typeface="Arial" panose="020B0604020202020204" pitchFamily="34" charset="0"/>
            </a:endParaRPr>
          </a:p>
        </p:txBody>
      </p:sp>
      <p:grpSp>
        <p:nvGrpSpPr>
          <p:cNvPr id="12323" name="Group 35"/>
          <p:cNvGrpSpPr>
            <a:grpSpLocks/>
          </p:cNvGrpSpPr>
          <p:nvPr/>
        </p:nvGrpSpPr>
        <p:grpSpPr bwMode="auto">
          <a:xfrm>
            <a:off x="469108" y="4005265"/>
            <a:ext cx="8279606" cy="1440658"/>
            <a:chOff x="295" y="2523"/>
            <a:chExt cx="5216" cy="908"/>
          </a:xfrm>
        </p:grpSpPr>
        <p:sp>
          <p:nvSpPr>
            <p:cNvPr id="25606" name="Text Box 22"/>
            <p:cNvSpPr txBox="1">
              <a:spLocks noChangeArrowheads="1"/>
            </p:cNvSpPr>
            <p:nvPr/>
          </p:nvSpPr>
          <p:spPr bwMode="auto">
            <a:xfrm>
              <a:off x="3742" y="2660"/>
              <a:ext cx="176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ru-RU" altLang="ru-RU" sz="2000" dirty="0">
                  <a:solidFill>
                    <a:srgbClr val="FFC000"/>
                  </a:solidFill>
                </a:rPr>
                <a:t>Процесс в нотации </a:t>
              </a:r>
              <a:r>
                <a:rPr lang="ru-RU" altLang="ru-RU" sz="2000" dirty="0" err="1">
                  <a:solidFill>
                    <a:srgbClr val="FFC000"/>
                  </a:solidFill>
                </a:rPr>
                <a:t>Йордона-ДеМарко</a:t>
              </a:r>
              <a:endParaRPr lang="ru-RU" altLang="ru-RU" sz="1800" dirty="0">
                <a:solidFill>
                  <a:srgbClr val="FFC000"/>
                </a:solidFill>
              </a:endParaRPr>
            </a:p>
          </p:txBody>
        </p:sp>
        <p:grpSp>
          <p:nvGrpSpPr>
            <p:cNvPr id="95239" name="Group 34"/>
            <p:cNvGrpSpPr>
              <a:grpSpLocks/>
            </p:cNvGrpSpPr>
            <p:nvPr/>
          </p:nvGrpSpPr>
          <p:grpSpPr bwMode="auto">
            <a:xfrm>
              <a:off x="295" y="2523"/>
              <a:ext cx="2495" cy="908"/>
              <a:chOff x="295" y="2523"/>
              <a:chExt cx="2495" cy="908"/>
            </a:xfrm>
          </p:grpSpPr>
          <p:sp>
            <p:nvSpPr>
              <p:cNvPr id="95240" name="Oval 27"/>
              <p:cNvSpPr>
                <a:spLocks noChangeArrowheads="1"/>
              </p:cNvSpPr>
              <p:nvPr/>
            </p:nvSpPr>
            <p:spPr bwMode="auto">
              <a:xfrm>
                <a:off x="295" y="2523"/>
                <a:ext cx="952" cy="90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 dirty="0">
                    <a:solidFill>
                      <a:srgbClr val="FFC000"/>
                    </a:solidFill>
                    <a:latin typeface="Arial" panose="020B0604020202020204" pitchFamily="34" charset="0"/>
                  </a:rPr>
                  <a:t>Имя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 dirty="0">
                    <a:solidFill>
                      <a:srgbClr val="FFC000"/>
                    </a:solidFill>
                    <a:latin typeface="Arial" panose="020B0604020202020204" pitchFamily="34" charset="0"/>
                  </a:rPr>
                  <a:t>процесса</a:t>
                </a:r>
              </a:p>
            </p:txBody>
          </p:sp>
          <p:sp>
            <p:nvSpPr>
              <p:cNvPr id="95241" name="Oval 28"/>
              <p:cNvSpPr>
                <a:spLocks noChangeArrowheads="1"/>
              </p:cNvSpPr>
              <p:nvPr/>
            </p:nvSpPr>
            <p:spPr bwMode="auto">
              <a:xfrm>
                <a:off x="1883" y="2569"/>
                <a:ext cx="907" cy="8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1800">
                  <a:solidFill>
                    <a:srgbClr val="FFC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610" name="Line 29"/>
              <p:cNvSpPr>
                <a:spLocks noChangeShapeType="1"/>
              </p:cNvSpPr>
              <p:nvPr/>
            </p:nvSpPr>
            <p:spPr bwMode="auto">
              <a:xfrm>
                <a:off x="1882" y="2978"/>
                <a:ext cx="9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95243" name="Text Box 30"/>
              <p:cNvSpPr txBox="1">
                <a:spLocks noChangeArrowheads="1"/>
              </p:cNvSpPr>
              <p:nvPr/>
            </p:nvSpPr>
            <p:spPr bwMode="auto">
              <a:xfrm>
                <a:off x="2200" y="2705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ru-RU" altLang="ru-RU" sz="1800">
                    <a:solidFill>
                      <a:srgbClr val="FFC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5244" name="Text Box 31"/>
              <p:cNvSpPr txBox="1">
                <a:spLocks noChangeArrowheads="1"/>
              </p:cNvSpPr>
              <p:nvPr/>
            </p:nvSpPr>
            <p:spPr bwMode="auto">
              <a:xfrm>
                <a:off x="2109" y="3022"/>
                <a:ext cx="4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ru-RU" altLang="ru-RU" sz="1800">
                    <a:solidFill>
                      <a:srgbClr val="FFC000"/>
                    </a:solidFill>
                    <a:latin typeface="Arial" panose="020B0604020202020204" pitchFamily="34" charset="0"/>
                  </a:rPr>
                  <a:t>имя</a:t>
                </a:r>
              </a:p>
            </p:txBody>
          </p:sp>
          <p:sp>
            <p:nvSpPr>
              <p:cNvPr id="95245" name="Text Box 32"/>
              <p:cNvSpPr txBox="1">
                <a:spLocks noChangeArrowheads="1"/>
              </p:cNvSpPr>
              <p:nvPr/>
            </p:nvSpPr>
            <p:spPr bwMode="auto">
              <a:xfrm>
                <a:off x="1339" y="2886"/>
                <a:ext cx="4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9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ru-RU" altLang="ru-RU" sz="1800">
                    <a:solidFill>
                      <a:srgbClr val="FFC000"/>
                    </a:solidFill>
                    <a:latin typeface="Arial" panose="020B0604020202020204" pitchFamily="34" charset="0"/>
                  </a:rPr>
                  <a:t>или</a:t>
                </a:r>
              </a:p>
            </p:txBody>
          </p:sp>
        </p:grpSp>
      </p:grp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49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430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0" y="2060848"/>
            <a:ext cx="9144000" cy="2933700"/>
          </a:xfrm>
        </p:spPr>
        <p:txBody>
          <a:bodyPr/>
          <a:lstStyle/>
          <a:p>
            <a:pPr marL="0" indent="647700" algn="just">
              <a:spcBef>
                <a:spcPct val="0"/>
              </a:spcBef>
              <a:buNone/>
            </a:pPr>
            <a:endParaRPr lang="ru-RU" altLang="ru-RU" sz="2250" dirty="0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marL="0" indent="647700" algn="just">
              <a:spcBef>
                <a:spcPct val="0"/>
              </a:spcBef>
              <a:buNone/>
            </a:pPr>
            <a:r>
              <a:rPr lang="ru-RU" altLang="ru-RU" sz="2250" dirty="0">
                <a:solidFill>
                  <a:srgbClr val="003366"/>
                </a:solidFill>
                <a:latin typeface="Times New Roman" panose="02020603050405020304" pitchFamily="18" charset="0"/>
              </a:rPr>
              <a:t>Методология </a:t>
            </a:r>
            <a:r>
              <a:rPr lang="en-US" altLang="ru-RU" sz="225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SADT</a:t>
            </a:r>
            <a:r>
              <a:rPr lang="ru-RU" altLang="ru-RU" sz="2250" dirty="0">
                <a:solidFill>
                  <a:srgbClr val="003366"/>
                </a:solidFill>
                <a:latin typeface="Times New Roman" panose="02020603050405020304" pitchFamily="18" charset="0"/>
              </a:rPr>
              <a:t> (</a:t>
            </a:r>
            <a:r>
              <a:rPr lang="en-US" altLang="ru-RU" sz="2250" dirty="0">
                <a:solidFill>
                  <a:srgbClr val="003366"/>
                </a:solidFill>
                <a:latin typeface="Times New Roman" panose="02020603050405020304" pitchFamily="18" charset="0"/>
              </a:rPr>
              <a:t>Structured Analysis and Design Technique</a:t>
            </a:r>
            <a:r>
              <a:rPr lang="ru-RU" altLang="ru-RU" sz="2250" dirty="0">
                <a:solidFill>
                  <a:srgbClr val="003366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647700" algn="just">
              <a:spcBef>
                <a:spcPct val="0"/>
              </a:spcBef>
              <a:buNone/>
            </a:pPr>
            <a:endParaRPr lang="ru-RU" altLang="ru-RU" sz="2250" dirty="0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marL="0" indent="647700" algn="just">
              <a:spcBef>
                <a:spcPct val="0"/>
              </a:spcBef>
              <a:buNone/>
            </a:pPr>
            <a:r>
              <a:rPr lang="ru-RU" altLang="ru-RU" sz="225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Создана и опробована на практике </a:t>
            </a:r>
            <a:r>
              <a:rPr lang="ru-RU" altLang="ru-RU" sz="2250" dirty="0">
                <a:solidFill>
                  <a:srgbClr val="003366"/>
                </a:solidFill>
                <a:latin typeface="Times New Roman" panose="02020603050405020304" pitchFamily="18" charset="0"/>
              </a:rPr>
              <a:t>в период с 1969 по 1973 гг. </a:t>
            </a:r>
          </a:p>
          <a:p>
            <a:pPr marL="0" indent="647700" algn="just">
              <a:spcBef>
                <a:spcPct val="0"/>
              </a:spcBef>
              <a:buNone/>
            </a:pPr>
            <a:endParaRPr lang="ru-RU" altLang="ru-RU" sz="225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marL="0" indent="647700" algn="just">
              <a:spcBef>
                <a:spcPct val="0"/>
              </a:spcBef>
              <a:buNone/>
            </a:pPr>
            <a:r>
              <a:rPr lang="ru-RU" altLang="ru-RU" sz="225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Автор: </a:t>
            </a:r>
            <a:r>
              <a:rPr lang="ru-RU" altLang="ru-RU" sz="2250" dirty="0">
                <a:solidFill>
                  <a:srgbClr val="003366"/>
                </a:solidFill>
                <a:latin typeface="Times New Roman" panose="02020603050405020304" pitchFamily="18" charset="0"/>
              </a:rPr>
              <a:t>Дуглас Росс. </a:t>
            </a:r>
          </a:p>
          <a:p>
            <a:pPr marL="0" indent="647700" algn="just">
              <a:spcBef>
                <a:spcPct val="0"/>
              </a:spcBef>
              <a:buNone/>
            </a:pPr>
            <a:r>
              <a:rPr lang="ru-RU" altLang="ru-RU" sz="225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Назначение: </a:t>
            </a:r>
            <a:r>
              <a:rPr lang="ru-RU" altLang="ru-RU" sz="2250" dirty="0">
                <a:solidFill>
                  <a:srgbClr val="003366"/>
                </a:solidFill>
                <a:latin typeface="Times New Roman" panose="02020603050405020304" pitchFamily="18" charset="0"/>
              </a:rPr>
              <a:t>моделирование</a:t>
            </a:r>
            <a:r>
              <a:rPr lang="en-US" altLang="ru-RU" sz="2250" dirty="0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50" dirty="0">
                <a:solidFill>
                  <a:srgbClr val="003366"/>
                </a:solidFill>
                <a:latin typeface="Times New Roman" panose="02020603050405020304" pitchFamily="18" charset="0"/>
              </a:rPr>
              <a:t>систем на основе принципов структурного анализа.</a:t>
            </a:r>
            <a:r>
              <a:rPr lang="en-US" altLang="ru-RU" sz="2250" dirty="0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endParaRPr lang="ru-RU" altLang="ru-RU" sz="2250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 defTabSz="914445">
              <a:defRPr/>
            </a:pPr>
            <a:fld id="{1AE7564B-AA4F-4B79-8C9D-3964C605BB6B}" type="slidenum">
              <a:rPr kumimoji="1" lang="ru-RU" altLang="ru-RU" b="0">
                <a:solidFill>
                  <a:srgbClr val="003366"/>
                </a:solidFill>
              </a:rPr>
              <a:pPr defTabSz="914445">
                <a:defRPr/>
              </a:pPr>
              <a:t>5</a:t>
            </a:fld>
            <a:endParaRPr kumimoji="1" lang="ru-RU" altLang="ru-RU" b="0">
              <a:solidFill>
                <a:srgbClr val="003366"/>
              </a:solidFill>
            </a:endParaRPr>
          </a:p>
        </p:txBody>
      </p:sp>
      <p:sp>
        <p:nvSpPr>
          <p:cNvPr id="52228" name="Rectangle 9"/>
          <p:cNvSpPr txBox="1">
            <a:spLocks noChangeArrowheads="1"/>
          </p:cNvSpPr>
          <p:nvPr/>
        </p:nvSpPr>
        <p:spPr bwMode="auto">
          <a:xfrm>
            <a:off x="0" y="260648"/>
            <a:ext cx="9144000" cy="115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113" tIns="69057" rIns="138113" bIns="69057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95300" indent="-1905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2000" indent="-1524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66800" indent="-1524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1524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152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152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152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152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</a:t>
            </a:r>
            <a:r>
              <a:rPr lang="ru-RU" altLang="ru-RU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структурного анализа </a:t>
            </a:r>
            <a:endParaRPr lang="ru-RU" altLang="ru-RU" sz="36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 </a:t>
            </a:r>
            <a:r>
              <a:rPr lang="en-US" altLang="ru-RU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SADT</a:t>
            </a:r>
            <a:endParaRPr lang="ru-RU" altLang="ru-RU" sz="3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42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9132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/>
              <a:t>Накопитель данных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9208"/>
            <a:ext cx="8229600" cy="200263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altLang="ru-RU" sz="2801"/>
              <a:t>Это абстрактное устройство для хранения информации, которую можно в любой момент поместить в накопитель и через некоторое время извлечь. </a:t>
            </a:r>
          </a:p>
        </p:txBody>
      </p:sp>
      <p:pic>
        <p:nvPicPr>
          <p:cNvPr id="96260" name="Picture 4" descr="store_d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33" y="3212307"/>
            <a:ext cx="287893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95288" y="4507707"/>
            <a:ext cx="8353425" cy="16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ru-RU" altLang="ru-RU" sz="2801" u="sng"/>
              <a:t>Примеры</a:t>
            </a:r>
            <a:r>
              <a:rPr lang="ru-RU" altLang="ru-RU" sz="2801"/>
              <a:t>: ящик в картотеке, таблицы в ОЗУ, файл на электронном носителе</a:t>
            </a:r>
            <a:r>
              <a:rPr lang="ru-RU" altLang="ru-RU" sz="1800"/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ru-RU" altLang="ru-RU" sz="1800"/>
              <a:t>Примечание: В нотациях Гейна-Сарсона и Йордона-ДеМарко графическое представление данного элемента аналогичное.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50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98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740570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>
                <a:solidFill>
                  <a:schemeClr val="tx2"/>
                </a:solidFill>
              </a:rPr>
              <a:t>Поток данных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69107" y="1412082"/>
            <a:ext cx="8229600" cy="2162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altLang="ru-RU" sz="2801"/>
              <a:t>Определяет информацию, передаваемую через некоторые соединения от источника к приемнику. Реальный поток данных может быть информацией, передаваемой по кабелю между двумя устройствами, пересылаемыми по почте письмами и т.п.</a:t>
            </a:r>
          </a:p>
        </p:txBody>
      </p:sp>
      <p:grpSp>
        <p:nvGrpSpPr>
          <p:cNvPr id="97284" name="Group 4"/>
          <p:cNvGrpSpPr>
            <a:grpSpLocks/>
          </p:cNvGrpSpPr>
          <p:nvPr/>
        </p:nvGrpSpPr>
        <p:grpSpPr bwMode="auto">
          <a:xfrm>
            <a:off x="1693070" y="3860008"/>
            <a:ext cx="5976938" cy="2450306"/>
            <a:chOff x="3407" y="1289"/>
            <a:chExt cx="3812" cy="1115"/>
          </a:xfrm>
        </p:grpSpPr>
        <p:sp>
          <p:nvSpPr>
            <p:cNvPr id="97285" name="AutoShape 5"/>
            <p:cNvSpPr>
              <a:spLocks noChangeArrowheads="1"/>
            </p:cNvSpPr>
            <p:nvPr/>
          </p:nvSpPr>
          <p:spPr bwMode="auto">
            <a:xfrm>
              <a:off x="5666" y="1289"/>
              <a:ext cx="1553" cy="111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>
                <a:latin typeface="Arial" panose="020B0604020202020204" pitchFamily="34" charset="0"/>
              </a:endParaRP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5665" y="1567"/>
              <a:ext cx="15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5665" y="2126"/>
              <a:ext cx="15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548" y="1428"/>
              <a:ext cx="1271" cy="8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ru-RU" sz="1200">
                <a:solidFill>
                  <a:schemeClr val="bg1"/>
                </a:solidFill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ru-RU" sz="2000" dirty="0">
                <a:solidFill>
                  <a:schemeClr val="bg1"/>
                </a:solidFill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ru-RU" altLang="ru-RU" sz="2000" dirty="0">
                  <a:solidFill>
                    <a:schemeClr val="bg1"/>
                  </a:solidFill>
                </a:rPr>
                <a:t>Деканат</a:t>
              </a: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3407" y="1289"/>
              <a:ext cx="141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3407" y="1289"/>
              <a:ext cx="1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3407" y="1289"/>
              <a:ext cx="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3407" y="2126"/>
              <a:ext cx="141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4678" y="1289"/>
              <a:ext cx="141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5807" y="1567"/>
              <a:ext cx="1271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ru-RU" altLang="ru-RU" sz="2000" dirty="0">
                  <a:solidFill>
                    <a:schemeClr val="bg1"/>
                  </a:solidFill>
                </a:rPr>
                <a:t>Заполнить ведомость</a:t>
              </a: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5807" y="2126"/>
              <a:ext cx="141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ru-RU" altLang="ru-RU" sz="1901" dirty="0">
                  <a:solidFill>
                    <a:schemeClr val="bg1"/>
                  </a:solidFill>
                </a:rPr>
                <a:t>Преподаватель</a:t>
              </a:r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5807" y="1289"/>
              <a:ext cx="127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ru-RU" altLang="ru-RU" sz="2000">
                  <a:solidFill>
                    <a:schemeClr val="bg1"/>
                  </a:solidFill>
                </a:rPr>
                <a:t>1.1.1</a:t>
              </a:r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4819" y="1846"/>
              <a:ext cx="84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ru-RU" sz="2000"/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4819" y="1567"/>
              <a:ext cx="98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ru-RU" altLang="ru-RU" sz="1700" dirty="0"/>
                <a:t>Ведомость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51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2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07" y="476250"/>
            <a:ext cx="8229600" cy="792957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>
                <a:solidFill>
                  <a:schemeClr val="tx2"/>
                </a:solidFill>
              </a:rPr>
              <a:t>Нумерация объектов</a:t>
            </a:r>
          </a:p>
        </p:txBody>
      </p:sp>
      <p:graphicFrame>
        <p:nvGraphicFramePr>
          <p:cNvPr id="16418" name="Group 34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457200" y="1600200"/>
          <a:ext cx="8229600" cy="498003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104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Системы, подсистемы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C004C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Префикс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 + собственный номер</a:t>
                      </a:r>
                    </a:p>
                  </a:txBody>
                  <a:tcPr marT="45621" marB="456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Процессы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Префикс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+номер родительской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подсистемы+собственный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 номер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1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Внешние сущности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Префикс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+номер</a:t>
                      </a:r>
                    </a:p>
                  </a:txBody>
                  <a:tcPr marT="45621" marB="456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Хранилища данных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Префикс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+номер</a:t>
                      </a:r>
                    </a:p>
                  </a:txBody>
                  <a:tcPr marT="45621" marB="45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83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" t="24525" r="78804" b="59065"/>
          <a:stretch>
            <a:fillRect/>
          </a:stretch>
        </p:blipFill>
        <p:spPr bwMode="auto">
          <a:xfrm>
            <a:off x="1188245" y="2205038"/>
            <a:ext cx="2881313" cy="143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9" name="Text Box 20"/>
          <p:cNvSpPr txBox="1">
            <a:spLocks noChangeArrowheads="1"/>
          </p:cNvSpPr>
          <p:nvPr/>
        </p:nvSpPr>
        <p:spPr bwMode="auto">
          <a:xfrm>
            <a:off x="5560220" y="330517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9832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24525" r="78787" b="59065"/>
          <a:stretch>
            <a:fillRect/>
          </a:stretch>
        </p:blipFill>
        <p:spPr bwMode="auto">
          <a:xfrm>
            <a:off x="5364958" y="2133601"/>
            <a:ext cx="2376488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21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24072" r="78813" b="55891"/>
          <a:stretch>
            <a:fillRect/>
          </a:stretch>
        </p:blipFill>
        <p:spPr bwMode="auto">
          <a:xfrm>
            <a:off x="1259682" y="4724400"/>
            <a:ext cx="2447925" cy="134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22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" t="60950" r="78804" b="22934"/>
          <a:stretch>
            <a:fillRect/>
          </a:stretch>
        </p:blipFill>
        <p:spPr bwMode="auto">
          <a:xfrm>
            <a:off x="5076826" y="4798220"/>
            <a:ext cx="30241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6892BE-A6D3-43A6-9E39-66CB529ED478}" type="slidenum">
              <a:rPr lang="ru-RU" altLang="ru-RU" smtClean="0"/>
              <a:pPr>
                <a:defRPr/>
              </a:pPr>
              <a:t>52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90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740570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/>
              <a:t>Уровни </a:t>
            </a:r>
            <a:r>
              <a:rPr lang="en-US" sz="4001" b="1" dirty="0"/>
              <a:t>DFD</a:t>
            </a:r>
            <a:r>
              <a:rPr lang="ru-RU" sz="4001" b="1" dirty="0"/>
              <a:t>-модели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626520" y="1700213"/>
            <a:ext cx="3890963" cy="79295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Arial" panose="020B0604020202020204" pitchFamily="34" charset="0"/>
              </a:rPr>
              <a:t>Уровень системы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626520" y="2564607"/>
            <a:ext cx="3890963" cy="1512093"/>
            <a:chOff x="1655" y="1616"/>
            <a:chExt cx="2450" cy="952"/>
          </a:xfrm>
        </p:grpSpPr>
        <p:sp>
          <p:nvSpPr>
            <p:cNvPr id="99336" name="Oval 5"/>
            <p:cNvSpPr>
              <a:spLocks noChangeArrowheads="1"/>
            </p:cNvSpPr>
            <p:nvPr/>
          </p:nvSpPr>
          <p:spPr bwMode="auto">
            <a:xfrm>
              <a:off x="1655" y="2069"/>
              <a:ext cx="2450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latin typeface="Arial" panose="020B0604020202020204" pitchFamily="34" charset="0"/>
                </a:rPr>
                <a:t>Уровень подсистемы</a:t>
              </a:r>
            </a:p>
          </p:txBody>
        </p:sp>
        <p:sp>
          <p:nvSpPr>
            <p:cNvPr id="99337" name="AutoShape 7"/>
            <p:cNvSpPr>
              <a:spLocks noChangeArrowheads="1"/>
            </p:cNvSpPr>
            <p:nvPr/>
          </p:nvSpPr>
          <p:spPr bwMode="auto">
            <a:xfrm>
              <a:off x="2835" y="1616"/>
              <a:ext cx="227" cy="408"/>
            </a:xfrm>
            <a:prstGeom prst="downArrow">
              <a:avLst>
                <a:gd name="adj1" fmla="val 50000"/>
                <a:gd name="adj2" fmla="val 449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700338" y="4221958"/>
            <a:ext cx="3888582" cy="1509713"/>
            <a:chOff x="1701" y="2614"/>
            <a:chExt cx="2450" cy="952"/>
          </a:xfrm>
        </p:grpSpPr>
        <p:sp>
          <p:nvSpPr>
            <p:cNvPr id="99334" name="Oval 6"/>
            <p:cNvSpPr>
              <a:spLocks noChangeArrowheads="1"/>
            </p:cNvSpPr>
            <p:nvPr/>
          </p:nvSpPr>
          <p:spPr bwMode="auto">
            <a:xfrm>
              <a:off x="1701" y="3067"/>
              <a:ext cx="2450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latin typeface="Arial" panose="020B0604020202020204" pitchFamily="34" charset="0"/>
                </a:rPr>
                <a:t>Уровень процесса</a:t>
              </a:r>
            </a:p>
          </p:txBody>
        </p:sp>
        <p:sp>
          <p:nvSpPr>
            <p:cNvPr id="99335" name="AutoShape 8"/>
            <p:cNvSpPr>
              <a:spLocks noChangeArrowheads="1"/>
            </p:cNvSpPr>
            <p:nvPr/>
          </p:nvSpPr>
          <p:spPr bwMode="auto">
            <a:xfrm>
              <a:off x="2835" y="2614"/>
              <a:ext cx="227" cy="408"/>
            </a:xfrm>
            <a:prstGeom prst="downArrow">
              <a:avLst>
                <a:gd name="adj1" fmla="val 50000"/>
                <a:gd name="adj2" fmla="val 449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>
                <a:latin typeface="Arial" panose="020B0604020202020204" pitchFamily="34" charset="0"/>
              </a:endParaRP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53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03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3782" y="155910"/>
            <a:ext cx="8229600" cy="450057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b="1" dirty="0"/>
              <a:t>Построение иерархии </a:t>
            </a:r>
            <a:r>
              <a:rPr lang="en-US" sz="3200" b="1" dirty="0"/>
              <a:t>DFD</a:t>
            </a:r>
            <a:endParaRPr lang="ru-RU" sz="3200" b="1" dirty="0"/>
          </a:p>
        </p:txBody>
      </p:sp>
      <p:sp>
        <p:nvSpPr>
          <p:cNvPr id="100355" name="Rectangle 4"/>
          <p:cNvSpPr>
            <a:spLocks noGrp="1" noChangeArrowheads="1"/>
          </p:cNvSpPr>
          <p:nvPr>
            <p:ph idx="1"/>
          </p:nvPr>
        </p:nvSpPr>
        <p:spPr>
          <a:xfrm>
            <a:off x="395998" y="708987"/>
            <a:ext cx="8982536" cy="504825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ru-RU" altLang="ru-RU" sz="2400" b="1" dirty="0">
                <a:solidFill>
                  <a:srgbClr val="FFC000"/>
                </a:solidFill>
              </a:rPr>
              <a:t>1. Построение диаграмм уровня системы и подсистемы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9" t="17154" r="22794" b="19067"/>
          <a:stretch>
            <a:fillRect/>
          </a:stretch>
        </p:blipFill>
        <p:spPr bwMode="auto">
          <a:xfrm>
            <a:off x="1018695" y="1164432"/>
            <a:ext cx="6984207" cy="554116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54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153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7127" y="294024"/>
            <a:ext cx="8229600" cy="450057"/>
          </a:xfrm>
        </p:spPr>
        <p:txBody>
          <a:bodyPr/>
          <a:lstStyle/>
          <a:p>
            <a:pPr eaLnBrk="1" hangingPunct="1">
              <a:defRPr/>
            </a:pPr>
            <a:r>
              <a:rPr lang="ru-RU" sz="2801" b="1" dirty="0"/>
              <a:t>Построение иерархии </a:t>
            </a:r>
            <a:r>
              <a:rPr lang="en-US" sz="2801" b="1" dirty="0"/>
              <a:t>DFD</a:t>
            </a:r>
            <a:endParaRPr lang="ru-RU" sz="2801" b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7127" y="825669"/>
            <a:ext cx="8229600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altLang="ru-RU" sz="2000" b="1" dirty="0">
                <a:solidFill>
                  <a:srgbClr val="FFC000"/>
                </a:solidFill>
              </a:rPr>
              <a:t>2. Построение диаграмм уровня процесса</a:t>
            </a:r>
            <a:r>
              <a:rPr lang="ru-RU" altLang="ru-RU" sz="2801" b="1" dirty="0">
                <a:solidFill>
                  <a:srgbClr val="FFC000"/>
                </a:solidFill>
              </a:rPr>
              <a:t>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5787" r="3548" b="21336"/>
          <a:stretch>
            <a:fillRect/>
          </a:stretch>
        </p:blipFill>
        <p:spPr bwMode="auto">
          <a:xfrm>
            <a:off x="0" y="1412082"/>
            <a:ext cx="9144000" cy="511254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55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70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1079" y="188641"/>
            <a:ext cx="8229600" cy="864395"/>
          </a:xfrm>
        </p:spPr>
        <p:txBody>
          <a:bodyPr/>
          <a:lstStyle/>
          <a:p>
            <a:pPr eaLnBrk="1" hangingPunct="1">
              <a:defRPr/>
            </a:pPr>
            <a:r>
              <a:rPr lang="ru-RU" sz="2801" b="1" dirty="0"/>
              <a:t>Пример </a:t>
            </a:r>
            <a:r>
              <a:rPr lang="en-US" sz="2801" b="1" dirty="0"/>
              <a:t>DFD</a:t>
            </a:r>
            <a:r>
              <a:rPr lang="ru-RU" sz="2801" b="1" dirty="0"/>
              <a:t>-модели</a:t>
            </a:r>
            <a:br>
              <a:rPr lang="ru-RU" sz="2801" b="1" dirty="0"/>
            </a:br>
            <a:r>
              <a:rPr lang="ru-RU" sz="2801" b="1" dirty="0"/>
              <a:t>постройки дачного домика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91079" y="1215380"/>
            <a:ext cx="8229600" cy="4333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altLang="ru-RU" sz="2000" b="1" dirty="0">
                <a:solidFill>
                  <a:srgbClr val="FFC000"/>
                </a:solidFill>
              </a:rPr>
              <a:t>1. Контекстная диаграмма уровня системы</a:t>
            </a:r>
          </a:p>
        </p:txBody>
      </p:sp>
      <p:pic>
        <p:nvPicPr>
          <p:cNvPr id="1024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14090" r="17264" b="19716"/>
          <a:stretch>
            <a:fillRect/>
          </a:stretch>
        </p:blipFill>
        <p:spPr bwMode="auto">
          <a:xfrm>
            <a:off x="395288" y="1924051"/>
            <a:ext cx="7848600" cy="457676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56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349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5" y="333376"/>
            <a:ext cx="8229600" cy="883445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ru-RU" sz="2801" b="1" dirty="0"/>
              <a:t>Пример </a:t>
            </a:r>
            <a:r>
              <a:rPr lang="en-US" sz="2801" b="1" dirty="0"/>
              <a:t>DFD</a:t>
            </a:r>
            <a:r>
              <a:rPr lang="ru-RU" sz="2801" b="1" dirty="0"/>
              <a:t>-модели</a:t>
            </a:r>
            <a:br>
              <a:rPr lang="ru-RU" sz="2801" b="1" dirty="0"/>
            </a:br>
            <a:r>
              <a:rPr lang="ru-RU" sz="2801" b="1" dirty="0"/>
              <a:t>постройки дачного домика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69107" y="1412083"/>
            <a:ext cx="8229600" cy="4333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altLang="ru-RU" sz="2000" b="1" dirty="0">
                <a:solidFill>
                  <a:srgbClr val="FFC000"/>
                </a:solidFill>
              </a:rPr>
              <a:t>2. Диаграмма уровня подсистемы</a:t>
            </a:r>
          </a:p>
        </p:txBody>
      </p:sp>
      <p:pic>
        <p:nvPicPr>
          <p:cNvPr id="1034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18739" r="8005" b="19687"/>
          <a:stretch>
            <a:fillRect/>
          </a:stretch>
        </p:blipFill>
        <p:spPr bwMode="auto">
          <a:xfrm>
            <a:off x="216695" y="2040732"/>
            <a:ext cx="8748713" cy="412432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57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824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07" y="476251"/>
            <a:ext cx="8229600" cy="595313"/>
          </a:xfrm>
        </p:spPr>
        <p:txBody>
          <a:bodyPr/>
          <a:lstStyle/>
          <a:p>
            <a:pPr eaLnBrk="1" hangingPunct="1">
              <a:defRPr/>
            </a:pPr>
            <a:r>
              <a:rPr lang="ru-RU" sz="2801" b="1" dirty="0"/>
              <a:t>Пример </a:t>
            </a:r>
            <a:r>
              <a:rPr lang="en-US" sz="2801" b="1" dirty="0"/>
              <a:t>DFD</a:t>
            </a:r>
            <a:r>
              <a:rPr lang="ru-RU" sz="2801" b="1" dirty="0"/>
              <a:t>-модели</a:t>
            </a:r>
            <a:br>
              <a:rPr lang="ru-RU" sz="2801" b="1" dirty="0"/>
            </a:br>
            <a:r>
              <a:rPr lang="ru-RU" sz="2801" b="1" dirty="0"/>
              <a:t>постройки дачного домика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9107" y="1269208"/>
            <a:ext cx="8229600" cy="5191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altLang="ru-RU" sz="2000" b="1" dirty="0">
                <a:solidFill>
                  <a:srgbClr val="FFC000"/>
                </a:solidFill>
              </a:rPr>
              <a:t>3. Диаграмма уровня процесса</a:t>
            </a:r>
          </a:p>
        </p:txBody>
      </p:sp>
      <p:pic>
        <p:nvPicPr>
          <p:cNvPr id="1044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t="18739" r="7349" b="17793"/>
          <a:stretch>
            <a:fillRect/>
          </a:stretch>
        </p:blipFill>
        <p:spPr bwMode="auto">
          <a:xfrm>
            <a:off x="261938" y="2107406"/>
            <a:ext cx="8643938" cy="414099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58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50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07" y="476250"/>
            <a:ext cx="8229600" cy="792957"/>
          </a:xfrm>
        </p:spPr>
        <p:txBody>
          <a:bodyPr/>
          <a:lstStyle/>
          <a:p>
            <a:pPr eaLnBrk="1" hangingPunct="1">
              <a:defRPr/>
            </a:pPr>
            <a:r>
              <a:rPr lang="ru-RU" sz="4001" b="1" dirty="0"/>
              <a:t>Изученные понятия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69107" y="1774032"/>
            <a:ext cx="8229600" cy="38862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ru-RU" altLang="ru-RU" dirty="0" smtClean="0"/>
              <a:t>Диаграмма потоков данных</a:t>
            </a: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/>
              <a:t>Внешняя сущность</a:t>
            </a: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/>
              <a:t>Накопитель данных</a:t>
            </a: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/>
              <a:t>Система / Подсистема / Процесс</a:t>
            </a: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/>
              <a:t>Поток данных</a:t>
            </a:r>
          </a:p>
          <a:p>
            <a:pPr eaLnBrk="1" hangingPunct="1">
              <a:buClr>
                <a:schemeClr val="tx1"/>
              </a:buClr>
            </a:pPr>
            <a:r>
              <a:rPr lang="ru-RU" altLang="ru-RU" dirty="0" smtClean="0"/>
              <a:t>Иерархия </a:t>
            </a:r>
            <a:r>
              <a:rPr lang="en-US" altLang="ru-RU" dirty="0" smtClean="0"/>
              <a:t>DFD</a:t>
            </a:r>
            <a:endParaRPr lang="ru-RU" alt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59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408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794"/>
            <a:ext cx="9144000" cy="954882"/>
          </a:xfrm>
          <a:solidFill>
            <a:srgbClr val="FFFFFF"/>
          </a:solidFill>
          <a:ln>
            <a:solidFill>
              <a:schemeClr val="tx1"/>
            </a:solidFill>
          </a:ln>
          <a:effectLst/>
        </p:spPr>
        <p:txBody>
          <a:bodyPr rtlCol="0">
            <a:normAutofit fontScale="90000"/>
          </a:bodyPr>
          <a:lstStyle/>
          <a:p>
            <a:pPr algn="ctr" defTabSz="685835" eaLnBrk="1" fontAlgn="auto" hangingPunct="1">
              <a:spcAft>
                <a:spcPts val="0"/>
              </a:spcAft>
              <a:defRPr/>
            </a:pPr>
            <a:r>
              <a:rPr lang="ru-RU" sz="3600" b="1" dirty="0">
                <a:solidFill>
                  <a:srgbClr val="003366"/>
                </a:solidFill>
              </a:rPr>
              <a:t>Сущность структурного </a:t>
            </a:r>
            <a:br>
              <a:rPr lang="ru-RU" sz="3600" b="1" dirty="0">
                <a:solidFill>
                  <a:srgbClr val="003366"/>
                </a:solidFill>
              </a:rPr>
            </a:br>
            <a:r>
              <a:rPr lang="ru-RU" sz="3600" b="1" dirty="0">
                <a:solidFill>
                  <a:srgbClr val="003366"/>
                </a:solidFill>
              </a:rPr>
              <a:t>подхода к моделированию систем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-1558" y="1628800"/>
            <a:ext cx="9144000" cy="1152525"/>
          </a:xfrm>
          <a:solidFill>
            <a:srgbClr val="FFFFFF"/>
          </a:solidFill>
        </p:spPr>
        <p:txBody>
          <a:bodyPr/>
          <a:lstStyle/>
          <a:p>
            <a:pPr marL="0" indent="673895" algn="just" eaLnBrk="1" hangingPunct="1">
              <a:spcBef>
                <a:spcPct val="0"/>
              </a:spcBef>
              <a:buNone/>
            </a:pPr>
            <a:r>
              <a:rPr lang="ru-RU" altLang="ru-RU" sz="2400" dirty="0">
                <a:solidFill>
                  <a:srgbClr val="003366"/>
                </a:solidFill>
              </a:rPr>
              <a:t>Система разбивается на функциональные подсистемы, которые, в свою очередь, делятся на подфункции, подфункции – на задачи и т.д. до конкретных процедур </a:t>
            </a: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1"/>
          </p:nvPr>
        </p:nvSpPr>
        <p:spPr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z="2000" smtClean="0">
                <a:solidFill>
                  <a:srgbClr val="003366"/>
                </a:solidFill>
              </a:rPr>
              <a:pPr>
                <a:defRPr/>
              </a:pPr>
              <a:t>6</a:t>
            </a:fld>
            <a:endParaRPr lang="ru-RU" altLang="ru-RU" sz="2000" dirty="0">
              <a:solidFill>
                <a:srgbClr val="003366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611983" y="3429000"/>
            <a:ext cx="8084344" cy="2880558"/>
            <a:chOff x="611983" y="3429000"/>
            <a:chExt cx="8084344" cy="2880558"/>
          </a:xfrm>
        </p:grpSpPr>
        <p:sp>
          <p:nvSpPr>
            <p:cNvPr id="4100" name="Oval 4"/>
            <p:cNvSpPr>
              <a:spLocks noChangeArrowheads="1"/>
            </p:cNvSpPr>
            <p:nvPr/>
          </p:nvSpPr>
          <p:spPr bwMode="auto">
            <a:xfrm>
              <a:off x="611983" y="4436270"/>
              <a:ext cx="1440656" cy="5762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609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09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09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09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09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09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09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09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09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ru-RU" altLang="ru-RU" sz="1800" b="0" dirty="0">
                  <a:solidFill>
                    <a:srgbClr val="003366"/>
                  </a:solidFill>
                  <a:latin typeface="Arial" panose="020B0604020202020204" pitchFamily="34" charset="0"/>
                </a:rPr>
                <a:t>Система</a:t>
              </a:r>
            </a:p>
          </p:txBody>
        </p:sp>
        <p:grpSp>
          <p:nvGrpSpPr>
            <p:cNvPr id="2" name="Group 37"/>
            <p:cNvGrpSpPr>
              <a:grpSpLocks/>
            </p:cNvGrpSpPr>
            <p:nvPr/>
          </p:nvGrpSpPr>
          <p:grpSpPr bwMode="auto">
            <a:xfrm>
              <a:off x="1835945" y="3809364"/>
              <a:ext cx="1800225" cy="719138"/>
              <a:chOff x="1202" y="2704"/>
              <a:chExt cx="1135" cy="454"/>
            </a:xfrm>
            <a:solidFill>
              <a:srgbClr val="FFFFFF"/>
            </a:solidFill>
          </p:grpSpPr>
          <p:sp>
            <p:nvSpPr>
              <p:cNvPr id="53294" name="Oval 5"/>
              <p:cNvSpPr>
                <a:spLocks noChangeArrowheads="1"/>
              </p:cNvSpPr>
              <p:nvPr/>
            </p:nvSpPr>
            <p:spPr bwMode="auto">
              <a:xfrm>
                <a:off x="1565" y="2704"/>
                <a:ext cx="772" cy="2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ru-RU" altLang="ru-RU" sz="18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Функция 1</a:t>
                </a:r>
              </a:p>
            </p:txBody>
          </p:sp>
          <p:sp>
            <p:nvSpPr>
              <p:cNvPr id="53295" name="Line 17"/>
              <p:cNvSpPr>
                <a:spLocks noChangeShapeType="1"/>
              </p:cNvSpPr>
              <p:nvPr/>
            </p:nvSpPr>
            <p:spPr bwMode="auto">
              <a:xfrm flipV="1">
                <a:off x="1202" y="2886"/>
                <a:ext cx="408" cy="27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3366"/>
                  </a:solidFill>
                </a:endParaRPr>
              </a:p>
            </p:txBody>
          </p:sp>
        </p:grp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1979712" y="4364833"/>
              <a:ext cx="1657350" cy="431006"/>
              <a:chOff x="1338" y="3067"/>
              <a:chExt cx="1043" cy="272"/>
            </a:xfrm>
            <a:solidFill>
              <a:srgbClr val="FFFFFF"/>
            </a:solidFill>
          </p:grpSpPr>
          <p:sp>
            <p:nvSpPr>
              <p:cNvPr id="53292" name="Oval 6"/>
              <p:cNvSpPr>
                <a:spLocks noChangeArrowheads="1"/>
              </p:cNvSpPr>
              <p:nvPr/>
            </p:nvSpPr>
            <p:spPr bwMode="auto">
              <a:xfrm>
                <a:off x="1565" y="3067"/>
                <a:ext cx="816" cy="2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ru-RU" altLang="ru-RU" sz="18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Функция 2</a:t>
                </a:r>
              </a:p>
            </p:txBody>
          </p:sp>
          <p:sp>
            <p:nvSpPr>
              <p:cNvPr id="53293" name="Line 19"/>
              <p:cNvSpPr>
                <a:spLocks noChangeShapeType="1"/>
              </p:cNvSpPr>
              <p:nvPr/>
            </p:nvSpPr>
            <p:spPr bwMode="auto">
              <a:xfrm flipV="1">
                <a:off x="1338" y="3203"/>
                <a:ext cx="227" cy="9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3366"/>
                  </a:solidFill>
                </a:endParaRPr>
              </a:p>
            </p:txBody>
          </p:sp>
        </p:grpSp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2050257" y="4795839"/>
              <a:ext cx="1243751" cy="562706"/>
              <a:chOff x="1338" y="3339"/>
              <a:chExt cx="783" cy="354"/>
            </a:xfrm>
            <a:solidFill>
              <a:srgbClr val="FFFFFF"/>
            </a:solidFill>
          </p:grpSpPr>
          <p:sp>
            <p:nvSpPr>
              <p:cNvPr id="4138" name="Text Box 8"/>
              <p:cNvSpPr txBox="1">
                <a:spLocks noChangeArrowheads="1"/>
              </p:cNvSpPr>
              <p:nvPr/>
            </p:nvSpPr>
            <p:spPr bwMode="auto">
              <a:xfrm>
                <a:off x="1779" y="3364"/>
                <a:ext cx="342" cy="329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defRPr/>
                </a:pPr>
                <a:r>
                  <a:rPr lang="ru-RU" altLang="ru-RU" sz="2801" b="0">
                    <a:solidFill>
                      <a:srgbClr val="003366"/>
                    </a:solidFill>
                  </a:rPr>
                  <a:t>…</a:t>
                </a:r>
              </a:p>
            </p:txBody>
          </p:sp>
          <p:sp>
            <p:nvSpPr>
              <p:cNvPr id="53291" name="Line 20"/>
              <p:cNvSpPr>
                <a:spLocks noChangeShapeType="1"/>
              </p:cNvSpPr>
              <p:nvPr/>
            </p:nvSpPr>
            <p:spPr bwMode="auto">
              <a:xfrm>
                <a:off x="1338" y="3339"/>
                <a:ext cx="453" cy="2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3366"/>
                  </a:solidFill>
                </a:endParaRPr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907382" y="4941095"/>
              <a:ext cx="1800225" cy="1007268"/>
              <a:chOff x="1247" y="3430"/>
              <a:chExt cx="1134" cy="635"/>
            </a:xfrm>
            <a:solidFill>
              <a:srgbClr val="FFFFFF"/>
            </a:solidFill>
          </p:grpSpPr>
          <p:sp>
            <p:nvSpPr>
              <p:cNvPr id="53288" name="Oval 7"/>
              <p:cNvSpPr>
                <a:spLocks noChangeArrowheads="1"/>
              </p:cNvSpPr>
              <p:nvPr/>
            </p:nvSpPr>
            <p:spPr bwMode="auto">
              <a:xfrm>
                <a:off x="1565" y="3793"/>
                <a:ext cx="816" cy="2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ru-RU" altLang="ru-RU" sz="18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Функция </a:t>
                </a:r>
                <a:r>
                  <a:rPr lang="en-US" altLang="ru-RU" sz="18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n</a:t>
                </a:r>
                <a:endParaRPr lang="ru-RU" altLang="ru-RU" sz="1800" b="0">
                  <a:solidFill>
                    <a:srgbClr val="003366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289" name="Line 21"/>
              <p:cNvSpPr>
                <a:spLocks noChangeShapeType="1"/>
              </p:cNvSpPr>
              <p:nvPr/>
            </p:nvSpPr>
            <p:spPr bwMode="auto">
              <a:xfrm>
                <a:off x="1247" y="3430"/>
                <a:ext cx="318" cy="45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3366"/>
                  </a:solidFill>
                </a:endParaRPr>
              </a:p>
            </p:txBody>
          </p:sp>
        </p:grpSp>
        <p:sp>
          <p:nvSpPr>
            <p:cNvPr id="53287" name="Line 23"/>
            <p:cNvSpPr>
              <a:spLocks noChangeShapeType="1"/>
            </p:cNvSpPr>
            <p:nvPr/>
          </p:nvSpPr>
          <p:spPr bwMode="auto">
            <a:xfrm>
              <a:off x="3707607" y="4579408"/>
              <a:ext cx="504825" cy="144994"/>
            </a:xfrm>
            <a:prstGeom prst="lin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3600">
                <a:solidFill>
                  <a:srgbClr val="003366"/>
                </a:solidFill>
              </a:endParaRPr>
            </a:p>
          </p:txBody>
        </p:sp>
        <p:sp>
          <p:nvSpPr>
            <p:cNvPr id="4132" name="Text Box 12"/>
            <p:cNvSpPr txBox="1">
              <a:spLocks noChangeArrowheads="1"/>
            </p:cNvSpPr>
            <p:nvPr/>
          </p:nvSpPr>
          <p:spPr bwMode="auto">
            <a:xfrm>
              <a:off x="4860697" y="4777981"/>
              <a:ext cx="544029" cy="5232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defRPr/>
              </a:pPr>
              <a:r>
                <a:rPr lang="ru-RU" altLang="ru-RU" sz="2801" b="0" dirty="0">
                  <a:solidFill>
                    <a:srgbClr val="003366"/>
                  </a:solidFill>
                </a:rPr>
                <a:t>…</a:t>
              </a:r>
            </a:p>
          </p:txBody>
        </p:sp>
        <p:sp>
          <p:nvSpPr>
            <p:cNvPr id="53285" name="Line 25"/>
            <p:cNvSpPr>
              <a:spLocks noChangeShapeType="1"/>
            </p:cNvSpPr>
            <p:nvPr/>
          </p:nvSpPr>
          <p:spPr bwMode="auto">
            <a:xfrm>
              <a:off x="3707609" y="4653136"/>
              <a:ext cx="1008407" cy="443925"/>
            </a:xfrm>
            <a:prstGeom prst="lin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3600">
                <a:solidFill>
                  <a:srgbClr val="003366"/>
                </a:solidFill>
              </a:endParaRPr>
            </a:p>
          </p:txBody>
        </p:sp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5938836" y="4795839"/>
              <a:ext cx="1676400" cy="562706"/>
              <a:chOff x="3787" y="3339"/>
              <a:chExt cx="1056" cy="354"/>
            </a:xfrm>
            <a:solidFill>
              <a:srgbClr val="FFFFFF"/>
            </a:solidFill>
          </p:grpSpPr>
          <p:sp>
            <p:nvSpPr>
              <p:cNvPr id="4130" name="Text Box 16"/>
              <p:cNvSpPr txBox="1">
                <a:spLocks noChangeArrowheads="1"/>
              </p:cNvSpPr>
              <p:nvPr/>
            </p:nvSpPr>
            <p:spPr bwMode="auto">
              <a:xfrm>
                <a:off x="4500" y="3364"/>
                <a:ext cx="343" cy="329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defRPr/>
                </a:pPr>
                <a:r>
                  <a:rPr lang="ru-RU" altLang="ru-RU" sz="2801" b="0">
                    <a:solidFill>
                      <a:srgbClr val="003366"/>
                    </a:solidFill>
                  </a:rPr>
                  <a:t>…</a:t>
                </a:r>
              </a:p>
            </p:txBody>
          </p:sp>
          <p:sp>
            <p:nvSpPr>
              <p:cNvPr id="53283" name="Line 29"/>
              <p:cNvSpPr>
                <a:spLocks noChangeShapeType="1"/>
              </p:cNvSpPr>
              <p:nvPr/>
            </p:nvSpPr>
            <p:spPr bwMode="auto">
              <a:xfrm>
                <a:off x="3787" y="3339"/>
                <a:ext cx="726" cy="2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3366"/>
                  </a:solidFill>
                </a:endParaRPr>
              </a:p>
            </p:txBody>
          </p:sp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5938839" y="4476750"/>
              <a:ext cx="2610672" cy="534243"/>
              <a:chOff x="3787" y="3138"/>
              <a:chExt cx="1645" cy="337"/>
            </a:xfrm>
            <a:solidFill>
              <a:srgbClr val="FFFFFF"/>
            </a:solidFill>
          </p:grpSpPr>
          <p:sp>
            <p:nvSpPr>
              <p:cNvPr id="53279" name="Oval 14"/>
              <p:cNvSpPr>
                <a:spLocks noChangeArrowheads="1"/>
              </p:cNvSpPr>
              <p:nvPr/>
            </p:nvSpPr>
            <p:spPr bwMode="auto">
              <a:xfrm>
                <a:off x="4150" y="3203"/>
                <a:ext cx="861" cy="2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ru-RU" altLang="ru-RU" sz="18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Задача 2</a:t>
                </a:r>
              </a:p>
            </p:txBody>
          </p:sp>
          <p:sp>
            <p:nvSpPr>
              <p:cNvPr id="53280" name="Line 27"/>
              <p:cNvSpPr>
                <a:spLocks noChangeShapeType="1"/>
              </p:cNvSpPr>
              <p:nvPr/>
            </p:nvSpPr>
            <p:spPr bwMode="auto">
              <a:xfrm flipV="1">
                <a:off x="3787" y="3294"/>
                <a:ext cx="363" cy="45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3366"/>
                  </a:solidFill>
                </a:endParaRPr>
              </a:p>
            </p:txBody>
          </p:sp>
          <p:sp>
            <p:nvSpPr>
              <p:cNvPr id="4129" name="Text Box 31"/>
              <p:cNvSpPr txBox="1">
                <a:spLocks noChangeArrowheads="1"/>
              </p:cNvSpPr>
              <p:nvPr/>
            </p:nvSpPr>
            <p:spPr bwMode="auto">
              <a:xfrm>
                <a:off x="5089" y="3138"/>
                <a:ext cx="343" cy="330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defRPr/>
                </a:pPr>
                <a:r>
                  <a:rPr lang="ru-RU" altLang="ru-RU" sz="2801" b="0">
                    <a:solidFill>
                      <a:srgbClr val="003366"/>
                    </a:solidFill>
                  </a:rPr>
                  <a:t>…</a:t>
                </a:r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3636170" y="3429000"/>
              <a:ext cx="2302668" cy="1078707"/>
              <a:chOff x="2336" y="2478"/>
              <a:chExt cx="1451" cy="680"/>
            </a:xfrm>
            <a:solidFill>
              <a:srgbClr val="FFFFFF"/>
            </a:solidFill>
          </p:grpSpPr>
          <p:sp>
            <p:nvSpPr>
              <p:cNvPr id="53276" name="Oval 9"/>
              <p:cNvSpPr>
                <a:spLocks noChangeArrowheads="1"/>
              </p:cNvSpPr>
              <p:nvPr/>
            </p:nvSpPr>
            <p:spPr bwMode="auto">
              <a:xfrm>
                <a:off x="2699" y="2840"/>
                <a:ext cx="1088" cy="2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ru-RU" altLang="ru-RU" sz="1800" b="0" dirty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Подфункция 1</a:t>
                </a:r>
              </a:p>
            </p:txBody>
          </p:sp>
          <p:sp>
            <p:nvSpPr>
              <p:cNvPr id="53277" name="Line 22"/>
              <p:cNvSpPr>
                <a:spLocks noChangeShapeType="1"/>
              </p:cNvSpPr>
              <p:nvPr/>
            </p:nvSpPr>
            <p:spPr bwMode="auto">
              <a:xfrm flipV="1">
                <a:off x="2336" y="3022"/>
                <a:ext cx="408" cy="13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3366"/>
                  </a:solidFill>
                </a:endParaRPr>
              </a:p>
            </p:txBody>
          </p:sp>
          <p:sp>
            <p:nvSpPr>
              <p:cNvPr id="4126" name="Text Box 34"/>
              <p:cNvSpPr txBox="1">
                <a:spLocks noChangeArrowheads="1"/>
              </p:cNvSpPr>
              <p:nvPr/>
            </p:nvSpPr>
            <p:spPr bwMode="auto">
              <a:xfrm>
                <a:off x="3061" y="2478"/>
                <a:ext cx="343" cy="330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defRPr/>
                </a:pPr>
                <a:r>
                  <a:rPr lang="ru-RU" altLang="ru-RU" sz="2801" b="0">
                    <a:solidFill>
                      <a:srgbClr val="003366"/>
                    </a:solidFill>
                  </a:rPr>
                  <a:t>…</a:t>
                </a:r>
              </a:p>
            </p:txBody>
          </p:sp>
        </p:grp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6012656" y="3469482"/>
              <a:ext cx="2465444" cy="1254918"/>
              <a:chOff x="3833" y="2503"/>
              <a:chExt cx="1554" cy="791"/>
            </a:xfrm>
            <a:solidFill>
              <a:srgbClr val="FFFFFF"/>
            </a:solidFill>
          </p:grpSpPr>
          <p:sp>
            <p:nvSpPr>
              <p:cNvPr id="53272" name="Oval 13"/>
              <p:cNvSpPr>
                <a:spLocks noChangeArrowheads="1"/>
              </p:cNvSpPr>
              <p:nvPr/>
            </p:nvSpPr>
            <p:spPr bwMode="auto">
              <a:xfrm>
                <a:off x="4150" y="2840"/>
                <a:ext cx="816" cy="2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ru-RU" altLang="ru-RU" sz="18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Задача 1</a:t>
                </a:r>
              </a:p>
            </p:txBody>
          </p:sp>
          <p:sp>
            <p:nvSpPr>
              <p:cNvPr id="53273" name="Line 26"/>
              <p:cNvSpPr>
                <a:spLocks noChangeShapeType="1"/>
              </p:cNvSpPr>
              <p:nvPr/>
            </p:nvSpPr>
            <p:spPr bwMode="auto">
              <a:xfrm flipV="1">
                <a:off x="3833" y="3022"/>
                <a:ext cx="317" cy="27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3366"/>
                  </a:solidFill>
                </a:endParaRPr>
              </a:p>
            </p:txBody>
          </p:sp>
          <p:sp>
            <p:nvSpPr>
              <p:cNvPr id="4122" name="Text Box 30"/>
              <p:cNvSpPr txBox="1">
                <a:spLocks noChangeArrowheads="1"/>
              </p:cNvSpPr>
              <p:nvPr/>
            </p:nvSpPr>
            <p:spPr bwMode="auto">
              <a:xfrm>
                <a:off x="5044" y="2685"/>
                <a:ext cx="343" cy="330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defRPr/>
                </a:pPr>
                <a:r>
                  <a:rPr lang="ru-RU" altLang="ru-RU" sz="2801" b="0">
                    <a:solidFill>
                      <a:srgbClr val="003366"/>
                    </a:solidFill>
                  </a:rPr>
                  <a:t>…</a:t>
                </a:r>
              </a:p>
            </p:txBody>
          </p:sp>
          <p:sp>
            <p:nvSpPr>
              <p:cNvPr id="4123" name="Text Box 35"/>
              <p:cNvSpPr txBox="1">
                <a:spLocks noChangeArrowheads="1"/>
              </p:cNvSpPr>
              <p:nvPr/>
            </p:nvSpPr>
            <p:spPr bwMode="auto">
              <a:xfrm>
                <a:off x="4364" y="2503"/>
                <a:ext cx="343" cy="330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defRPr/>
                </a:pPr>
                <a:r>
                  <a:rPr lang="ru-RU" altLang="ru-RU" sz="2801" b="0">
                    <a:solidFill>
                      <a:srgbClr val="003366"/>
                    </a:solidFill>
                  </a:rPr>
                  <a:t>…</a:t>
                </a:r>
              </a:p>
            </p:txBody>
          </p:sp>
        </p:grpSp>
        <p:grpSp>
          <p:nvGrpSpPr>
            <p:cNvPr id="12" name="Group 56"/>
            <p:cNvGrpSpPr>
              <a:grpSpLocks/>
            </p:cNvGrpSpPr>
            <p:nvPr/>
          </p:nvGrpSpPr>
          <p:grpSpPr bwMode="auto">
            <a:xfrm>
              <a:off x="5938839" y="4795834"/>
              <a:ext cx="2757488" cy="1513724"/>
              <a:chOff x="3787" y="3339"/>
              <a:chExt cx="1737" cy="953"/>
            </a:xfrm>
            <a:solidFill>
              <a:srgbClr val="FFFFFF"/>
            </a:solidFill>
          </p:grpSpPr>
          <p:sp>
            <p:nvSpPr>
              <p:cNvPr id="53268" name="Oval 15"/>
              <p:cNvSpPr>
                <a:spLocks noChangeArrowheads="1"/>
              </p:cNvSpPr>
              <p:nvPr/>
            </p:nvSpPr>
            <p:spPr bwMode="auto">
              <a:xfrm>
                <a:off x="4150" y="3702"/>
                <a:ext cx="861" cy="2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ru-RU" altLang="ru-RU" sz="18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Задача </a:t>
                </a:r>
                <a:r>
                  <a:rPr lang="en-US" altLang="ru-RU" sz="18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n</a:t>
                </a:r>
                <a:endParaRPr lang="ru-RU" altLang="ru-RU" sz="1800" b="0">
                  <a:solidFill>
                    <a:srgbClr val="003366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269" name="Line 28"/>
              <p:cNvSpPr>
                <a:spLocks noChangeShapeType="1"/>
              </p:cNvSpPr>
              <p:nvPr/>
            </p:nvSpPr>
            <p:spPr bwMode="auto">
              <a:xfrm>
                <a:off x="3787" y="3339"/>
                <a:ext cx="408" cy="409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3366"/>
                  </a:solidFill>
                </a:endParaRPr>
              </a:p>
            </p:txBody>
          </p:sp>
          <p:sp>
            <p:nvSpPr>
              <p:cNvPr id="4118" name="Text Box 32"/>
              <p:cNvSpPr txBox="1">
                <a:spLocks noChangeArrowheads="1"/>
              </p:cNvSpPr>
              <p:nvPr/>
            </p:nvSpPr>
            <p:spPr bwMode="auto">
              <a:xfrm>
                <a:off x="5181" y="3591"/>
                <a:ext cx="343" cy="329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defRPr/>
                </a:pPr>
                <a:r>
                  <a:rPr lang="ru-RU" altLang="ru-RU" sz="2801" b="0">
                    <a:solidFill>
                      <a:srgbClr val="003366"/>
                    </a:solidFill>
                  </a:rPr>
                  <a:t>…</a:t>
                </a:r>
              </a:p>
            </p:txBody>
          </p:sp>
          <p:sp>
            <p:nvSpPr>
              <p:cNvPr id="4119" name="Text Box 36"/>
              <p:cNvSpPr txBox="1">
                <a:spLocks noChangeArrowheads="1"/>
              </p:cNvSpPr>
              <p:nvPr/>
            </p:nvSpPr>
            <p:spPr bwMode="auto">
              <a:xfrm>
                <a:off x="4468" y="3963"/>
                <a:ext cx="343" cy="329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defRPr/>
                </a:pPr>
                <a:r>
                  <a:rPr lang="ru-RU" altLang="ru-RU" sz="2801" b="0" dirty="0">
                    <a:solidFill>
                      <a:srgbClr val="003366"/>
                    </a:solidFill>
                  </a:rPr>
                  <a:t>…</a:t>
                </a:r>
              </a:p>
            </p:txBody>
          </p:sp>
        </p:grp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3636170" y="4724398"/>
              <a:ext cx="2376488" cy="1461270"/>
              <a:chOff x="2336" y="3294"/>
              <a:chExt cx="1497" cy="920"/>
            </a:xfrm>
            <a:solidFill>
              <a:srgbClr val="FFFFFF"/>
            </a:solidFill>
          </p:grpSpPr>
          <p:sp>
            <p:nvSpPr>
              <p:cNvPr id="53265" name="Oval 11"/>
              <p:cNvSpPr>
                <a:spLocks noChangeArrowheads="1"/>
              </p:cNvSpPr>
              <p:nvPr/>
            </p:nvSpPr>
            <p:spPr bwMode="auto">
              <a:xfrm>
                <a:off x="2699" y="3612"/>
                <a:ext cx="1134" cy="2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609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609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ru-RU" altLang="ru-RU" sz="18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Подфункция </a:t>
                </a:r>
                <a:r>
                  <a:rPr lang="en-US" altLang="ru-RU" sz="18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n</a:t>
                </a:r>
                <a:endParaRPr lang="ru-RU" altLang="ru-RU" sz="1800" b="0">
                  <a:solidFill>
                    <a:srgbClr val="003366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266" name="Line 44"/>
              <p:cNvSpPr>
                <a:spLocks noChangeShapeType="1"/>
              </p:cNvSpPr>
              <p:nvPr/>
            </p:nvSpPr>
            <p:spPr bwMode="auto">
              <a:xfrm>
                <a:off x="2336" y="3294"/>
                <a:ext cx="408" cy="40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>
                  <a:solidFill>
                    <a:srgbClr val="003366"/>
                  </a:solidFill>
                </a:endParaRPr>
              </a:p>
            </p:txBody>
          </p:sp>
          <p:sp>
            <p:nvSpPr>
              <p:cNvPr id="4115" name="Text Box 45"/>
              <p:cNvSpPr txBox="1">
                <a:spLocks noChangeArrowheads="1"/>
              </p:cNvSpPr>
              <p:nvPr/>
            </p:nvSpPr>
            <p:spPr bwMode="auto">
              <a:xfrm>
                <a:off x="3152" y="3885"/>
                <a:ext cx="343" cy="329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defRPr/>
                </a:pPr>
                <a:r>
                  <a:rPr lang="ru-RU" altLang="ru-RU" sz="2801" b="0">
                    <a:solidFill>
                      <a:srgbClr val="003366"/>
                    </a:solidFill>
                  </a:rPr>
                  <a:t>…</a:t>
                </a:r>
              </a:p>
            </p:txBody>
          </p:sp>
        </p:grpSp>
        <p:sp>
          <p:nvSpPr>
            <p:cNvPr id="53286" name="Oval 10"/>
            <p:cNvSpPr>
              <a:spLocks noChangeArrowheads="1"/>
            </p:cNvSpPr>
            <p:nvPr/>
          </p:nvSpPr>
          <p:spPr bwMode="auto">
            <a:xfrm>
              <a:off x="4212432" y="4507708"/>
              <a:ext cx="1800225" cy="4333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609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09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09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09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09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09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09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09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09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ru-RU" altLang="ru-RU" sz="1800" b="0" dirty="0">
                  <a:solidFill>
                    <a:srgbClr val="003366"/>
                  </a:solidFill>
                  <a:latin typeface="Arial" panose="020B0604020202020204" pitchFamily="34" charset="0"/>
                </a:rPr>
                <a:t>Подфункция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7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8780"/>
            <a:ext cx="9144000" cy="2054040"/>
          </a:xfrm>
        </p:spPr>
        <p:txBody>
          <a:bodyPr rtlCol="0">
            <a:noAutofit/>
          </a:bodyPr>
          <a:lstStyle/>
          <a:p>
            <a:pPr indent="685800"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ru-RU" sz="4000" b="1" dirty="0">
                <a:solidFill>
                  <a:schemeClr val="bg1"/>
                </a:solidFill>
              </a:rPr>
              <a:t>. </a:t>
            </a:r>
            <a:r>
              <a:rPr lang="ru-RU" sz="4000" b="1" dirty="0" smtClean="0">
                <a:solidFill>
                  <a:schemeClr val="bg1"/>
                </a:solidFill>
              </a:rPr>
              <a:t>Методология моделирования </a:t>
            </a:r>
            <a:r>
              <a:rPr lang="ru-RU" sz="4000" b="1" dirty="0">
                <a:solidFill>
                  <a:schemeClr val="bg1"/>
                </a:solidFill>
              </a:rPr>
              <a:t>атомарных функций </a:t>
            </a:r>
            <a:r>
              <a:rPr lang="ru-RU" sz="4000" b="1" dirty="0" smtClean="0">
                <a:solidFill>
                  <a:schemeClr val="bg1"/>
                </a:solidFill>
              </a:rPr>
              <a:t>в </a:t>
            </a:r>
            <a:r>
              <a:rPr lang="ru-RU" sz="4000" b="1" dirty="0">
                <a:solidFill>
                  <a:schemeClr val="bg1"/>
                </a:solidFill>
              </a:rPr>
              <a:t>виде потоков </a:t>
            </a:r>
            <a:r>
              <a:rPr lang="ru-RU" sz="4000" b="1" dirty="0" smtClean="0">
                <a:solidFill>
                  <a:schemeClr val="bg1"/>
                </a:solidFill>
              </a:rPr>
              <a:t>работ (</a:t>
            </a:r>
            <a:r>
              <a:rPr lang="en-US" sz="4000" b="1" dirty="0">
                <a:solidFill>
                  <a:schemeClr val="bg1"/>
                </a:solidFill>
              </a:rPr>
              <a:t>IDEF3</a:t>
            </a:r>
            <a:r>
              <a:rPr lang="ru-RU" sz="4000" b="1" dirty="0" smtClean="0">
                <a:solidFill>
                  <a:schemeClr val="bg1"/>
                </a:solidFill>
              </a:rPr>
              <a:t>)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z="1600" smtClean="0"/>
              <a:pPr>
                <a:defRPr/>
              </a:pPr>
              <a:t>60</a:t>
            </a:fld>
            <a:endParaRPr lang="ru-RU" altLang="ru-RU" sz="1600" dirty="0"/>
          </a:p>
        </p:txBody>
      </p:sp>
    </p:spTree>
    <p:extLst>
      <p:ext uri="{BB962C8B-B14F-4D97-AF65-F5344CB8AC3E}">
        <p14:creationId xmlns:p14="http://schemas.microsoft.com/office/powerpoint/2010/main" val="20293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883445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/>
              <a:t>Основные вопросы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628776"/>
            <a:ext cx="8964488" cy="4464845"/>
          </a:xfrm>
        </p:spPr>
        <p:txBody>
          <a:bodyPr/>
          <a:lstStyle/>
          <a:p>
            <a:pPr marL="342917" indent="-342917" eaLnBrk="1" hangingPunct="1">
              <a:defRPr/>
            </a:pPr>
            <a:r>
              <a:rPr lang="ru-RU" altLang="ru-RU" sz="2700" dirty="0"/>
              <a:t>Понятие динамического моделирования</a:t>
            </a:r>
          </a:p>
          <a:p>
            <a:pPr marL="342917" indent="-342917" eaLnBrk="1" hangingPunct="1">
              <a:defRPr/>
            </a:pPr>
            <a:r>
              <a:rPr lang="ru-RU" altLang="ru-RU" sz="2700" dirty="0"/>
              <a:t>Методология </a:t>
            </a:r>
            <a:r>
              <a:rPr lang="en-US" altLang="ru-RU" sz="2700" dirty="0"/>
              <a:t>IDEF3</a:t>
            </a:r>
            <a:endParaRPr lang="ru-RU" altLang="ru-RU" sz="2700" dirty="0"/>
          </a:p>
          <a:p>
            <a:pPr marL="342917" indent="-342917" eaLnBrk="1" hangingPunct="1">
              <a:defRPr/>
            </a:pPr>
            <a:r>
              <a:rPr lang="ru-RU" altLang="ru-RU" sz="2700" dirty="0"/>
              <a:t>Основные элементы динамической модели</a:t>
            </a:r>
          </a:p>
          <a:p>
            <a:pPr marL="342917" indent="-342917" eaLnBrk="1" hangingPunct="1">
              <a:defRPr/>
            </a:pPr>
            <a:r>
              <a:rPr lang="ru-RU" altLang="ru-RU" sz="2700" dirty="0"/>
              <a:t>Правила и особенности построения </a:t>
            </a:r>
            <a:r>
              <a:rPr lang="en-US" altLang="ru-RU" sz="2700" dirty="0"/>
              <a:t>IDEF3</a:t>
            </a:r>
            <a:r>
              <a:rPr lang="ru-RU" altLang="ru-RU" sz="2700" dirty="0"/>
              <a:t>-модели</a:t>
            </a:r>
          </a:p>
          <a:p>
            <a:pPr marL="342917" indent="-342917" eaLnBrk="1" hangingPunct="1">
              <a:defRPr/>
            </a:pPr>
            <a:r>
              <a:rPr lang="ru-RU" altLang="ru-RU" sz="2700" dirty="0"/>
              <a:t>Декомпозиция в </a:t>
            </a:r>
            <a:r>
              <a:rPr lang="en-US" altLang="ru-RU" sz="2700" dirty="0"/>
              <a:t>IDEF3</a:t>
            </a:r>
            <a:r>
              <a:rPr lang="ru-RU" altLang="ru-RU" sz="2700" dirty="0"/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61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232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79511" y="1593057"/>
            <a:ext cx="8969251" cy="4752975"/>
          </a:xfrm>
        </p:spPr>
        <p:txBody>
          <a:bodyPr/>
          <a:lstStyle/>
          <a:p>
            <a:pPr marL="0" indent="342917" eaLnBrk="1" hangingPunct="1">
              <a:spcBef>
                <a:spcPts val="0"/>
              </a:spcBef>
              <a:buNone/>
              <a:defRPr/>
            </a:pPr>
            <a:r>
              <a:rPr lang="ru-RU" altLang="ru-RU" sz="2801" dirty="0"/>
              <a:t>В общем случае, </a:t>
            </a:r>
            <a:r>
              <a:rPr lang="ru-RU" altLang="ru-RU" sz="2801" dirty="0">
                <a:solidFill>
                  <a:schemeClr val="hlink"/>
                </a:solidFill>
              </a:rPr>
              <a:t>процесс – это упорядоченная последовательность действий</a:t>
            </a:r>
            <a:r>
              <a:rPr lang="ru-RU" altLang="ru-RU" sz="2801" dirty="0"/>
              <a:t>. </a:t>
            </a:r>
            <a:endParaRPr lang="en-US" altLang="ru-RU" sz="2801" dirty="0"/>
          </a:p>
          <a:p>
            <a:pPr marL="0" indent="342917" eaLnBrk="1" hangingPunct="1">
              <a:spcBef>
                <a:spcPts val="0"/>
              </a:spcBef>
              <a:buNone/>
              <a:defRPr/>
            </a:pPr>
            <a:endParaRPr lang="ru-RU" altLang="ru-RU" sz="2801" dirty="0"/>
          </a:p>
          <a:p>
            <a:pPr marL="0" indent="342917" eaLnBrk="1" hangingPunct="1">
              <a:spcBef>
                <a:spcPts val="0"/>
              </a:spcBef>
              <a:buNone/>
              <a:defRPr/>
            </a:pPr>
            <a:r>
              <a:rPr lang="ru-RU" altLang="ru-RU" sz="2801" dirty="0"/>
              <a:t>Следовательно, процессная модель </a:t>
            </a:r>
            <a:r>
              <a:rPr lang="en-US" altLang="ru-RU" sz="2801" dirty="0"/>
              <a:t>IDEF3 </a:t>
            </a:r>
            <a:r>
              <a:rPr lang="ru-RU" altLang="ru-RU" sz="2801" i="1" dirty="0"/>
              <a:t>позволяет</a:t>
            </a:r>
            <a:r>
              <a:rPr lang="ru-RU" altLang="ru-RU" sz="2801" dirty="0"/>
              <a:t>:</a:t>
            </a:r>
          </a:p>
          <a:p>
            <a:pPr marL="0" indent="342917" eaLnBrk="1" hangingPunct="1">
              <a:spcBef>
                <a:spcPts val="0"/>
              </a:spcBef>
              <a:defRPr/>
            </a:pPr>
            <a:r>
              <a:rPr lang="ru-RU" altLang="ru-RU" sz="2801" dirty="0" smtClean="0"/>
              <a:t>отразить </a:t>
            </a:r>
            <a:r>
              <a:rPr lang="ru-RU" altLang="ru-RU" sz="2801" dirty="0"/>
              <a:t>последовательность </a:t>
            </a:r>
            <a:r>
              <a:rPr lang="ru-RU" altLang="ru-RU" sz="2801" dirty="0" smtClean="0"/>
              <a:t>процессов;</a:t>
            </a:r>
            <a:endParaRPr lang="ru-RU" altLang="ru-RU" sz="2801" dirty="0"/>
          </a:p>
          <a:p>
            <a:pPr marL="0" indent="342917" eaLnBrk="1" hangingPunct="1">
              <a:spcBef>
                <a:spcPts val="0"/>
              </a:spcBef>
              <a:defRPr/>
            </a:pPr>
            <a:r>
              <a:rPr lang="ru-RU" altLang="ru-RU" sz="2801" dirty="0" smtClean="0"/>
              <a:t>показать </a:t>
            </a:r>
            <a:r>
              <a:rPr lang="ru-RU" altLang="ru-RU" sz="2801" dirty="0"/>
              <a:t>логику взаимодействия элементов системы.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62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8742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28775"/>
            <a:ext cx="9144000" cy="1728217"/>
          </a:xfrm>
        </p:spPr>
        <p:txBody>
          <a:bodyPr/>
          <a:lstStyle/>
          <a:p>
            <a:pPr marL="0" indent="342917" algn="just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ru-RU" altLang="ru-RU" sz="2801" b="1" i="1" dirty="0">
                <a:solidFill>
                  <a:schemeClr val="hlink"/>
                </a:solidFill>
              </a:rPr>
              <a:t>Цель </a:t>
            </a:r>
            <a:r>
              <a:rPr lang="en-US" altLang="ru-RU" sz="2801" b="1" i="1" dirty="0">
                <a:solidFill>
                  <a:schemeClr val="hlink"/>
                </a:solidFill>
              </a:rPr>
              <a:t>IDEF</a:t>
            </a:r>
            <a:r>
              <a:rPr lang="ru-RU" altLang="ru-RU" sz="2801" b="1" i="1" dirty="0">
                <a:solidFill>
                  <a:schemeClr val="hlink"/>
                </a:solidFill>
              </a:rPr>
              <a:t>3</a:t>
            </a:r>
            <a:r>
              <a:rPr lang="ru-RU" altLang="ru-RU" sz="2801" dirty="0"/>
              <a:t> - дать возможность аналитикам описать ситуацию, когда процессы выполняются в определенной последовательности, а также объекты, участвующие совместно в одном процессе.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63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7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9144000" cy="3886200"/>
          </a:xfrm>
        </p:spPr>
        <p:txBody>
          <a:bodyPr/>
          <a:lstStyle/>
          <a:p>
            <a:pPr marL="0" indent="342917" eaLnBrk="1" hangingPunct="1">
              <a:spcBef>
                <a:spcPts val="0"/>
              </a:spcBef>
              <a:buNone/>
              <a:defRPr/>
            </a:pPr>
            <a:r>
              <a:rPr lang="ru-RU" altLang="ru-RU" b="1" dirty="0"/>
              <a:t>Основные элементы</a:t>
            </a:r>
            <a:r>
              <a:rPr lang="ru-RU" altLang="ru-RU" dirty="0"/>
              <a:t> </a:t>
            </a:r>
            <a:r>
              <a:rPr lang="en-US" altLang="ru-RU" dirty="0"/>
              <a:t>IDEF</a:t>
            </a:r>
            <a:r>
              <a:rPr lang="ru-RU" altLang="ru-RU" dirty="0"/>
              <a:t>3-модели:</a:t>
            </a:r>
            <a:endParaRPr lang="ru-RU" altLang="ru-RU" i="1" dirty="0"/>
          </a:p>
          <a:p>
            <a:pPr marL="0" indent="342917" eaLnBrk="1" hangingPunct="1">
              <a:spcBef>
                <a:spcPts val="0"/>
              </a:spcBef>
              <a:buNone/>
              <a:defRPr/>
            </a:pPr>
            <a:r>
              <a:rPr lang="ru-RU" altLang="ru-RU" i="1" dirty="0"/>
              <a:t>1) единицы работ;</a:t>
            </a:r>
          </a:p>
          <a:p>
            <a:pPr marL="0" indent="342917" eaLnBrk="1" hangingPunct="1">
              <a:spcBef>
                <a:spcPts val="0"/>
              </a:spcBef>
              <a:buNone/>
              <a:defRPr/>
            </a:pPr>
            <a:r>
              <a:rPr lang="ru-RU" altLang="ru-RU" i="1" dirty="0"/>
              <a:t>2) связи;</a:t>
            </a:r>
          </a:p>
          <a:p>
            <a:pPr marL="0" indent="342917" eaLnBrk="1" hangingPunct="1">
              <a:spcBef>
                <a:spcPts val="0"/>
              </a:spcBef>
              <a:buNone/>
              <a:defRPr/>
            </a:pPr>
            <a:r>
              <a:rPr lang="ru-RU" altLang="ru-RU" i="1" dirty="0"/>
              <a:t>3) перекрестки;</a:t>
            </a:r>
          </a:p>
          <a:p>
            <a:pPr marL="0" indent="342917" eaLnBrk="1" hangingPunct="1">
              <a:spcBef>
                <a:spcPts val="0"/>
              </a:spcBef>
              <a:buNone/>
              <a:defRPr/>
            </a:pPr>
            <a:r>
              <a:rPr lang="ru-RU" altLang="ru-RU" i="1" dirty="0"/>
              <a:t>4) объекты ссылок.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64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34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32474"/>
            <a:ext cx="8229600" cy="95488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/>
              <a:t>Единицы работ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3520"/>
            <a:ext cx="9144000" cy="1009650"/>
          </a:xfrm>
        </p:spPr>
        <p:txBody>
          <a:bodyPr/>
          <a:lstStyle/>
          <a:p>
            <a:pPr marL="342917" indent="-342917" eaLnBrk="1" hangingPunct="1">
              <a:lnSpc>
                <a:spcPct val="90000"/>
              </a:lnSpc>
              <a:defRPr/>
            </a:pPr>
            <a:r>
              <a:rPr lang="ru-RU" altLang="ru-RU" sz="2801" b="1" u="sng" dirty="0"/>
              <a:t>Единица работ (</a:t>
            </a:r>
            <a:r>
              <a:rPr lang="en-US" altLang="ru-RU" sz="2801" b="1" u="sng" dirty="0"/>
              <a:t>UOW</a:t>
            </a:r>
            <a:r>
              <a:rPr lang="ru-RU" altLang="ru-RU" sz="2801" b="1" u="sng" dirty="0"/>
              <a:t>, </a:t>
            </a:r>
            <a:r>
              <a:rPr lang="en-US" altLang="ru-RU" sz="2801" b="1" u="sng" dirty="0"/>
              <a:t>Unit of Work</a:t>
            </a:r>
            <a:r>
              <a:rPr lang="ru-RU" altLang="ru-RU" sz="2801" b="1" u="sng" dirty="0"/>
              <a:t>)</a:t>
            </a:r>
            <a:r>
              <a:rPr lang="ru-RU" altLang="ru-RU" sz="2801" dirty="0"/>
              <a:t> является центральным компонентом модели.</a:t>
            </a:r>
            <a:r>
              <a:rPr lang="ru-RU" altLang="ru-RU" dirty="0"/>
              <a:t>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7" t="34164" r="47900" b="39886"/>
          <a:stretch>
            <a:fillRect/>
          </a:stretch>
        </p:blipFill>
        <p:spPr bwMode="auto">
          <a:xfrm>
            <a:off x="2555083" y="2997995"/>
            <a:ext cx="3888581" cy="251936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323851" y="3933825"/>
            <a:ext cx="2519363" cy="2247091"/>
            <a:chOff x="204" y="2478"/>
            <a:chExt cx="1587" cy="1415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204" y="2478"/>
              <a:ext cx="1497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2000" b="0" dirty="0"/>
                <a:t>Номер работы является уникальным, присваивается при ее создании и не меняется никогда</a:t>
              </a:r>
            </a:p>
          </p:txBody>
        </p:sp>
        <p:sp>
          <p:nvSpPr>
            <p:cNvPr id="111626" name="Line 7"/>
            <p:cNvSpPr>
              <a:spLocks noChangeShapeType="1"/>
            </p:cNvSpPr>
            <p:nvPr/>
          </p:nvSpPr>
          <p:spPr bwMode="auto">
            <a:xfrm>
              <a:off x="1429" y="2840"/>
              <a:ext cx="362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</p:grpSp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5003007" y="2781301"/>
            <a:ext cx="3960018" cy="3139139"/>
            <a:chOff x="3152" y="1752"/>
            <a:chExt cx="2494" cy="1977"/>
          </a:xfrm>
        </p:grpSpPr>
        <p:sp>
          <p:nvSpPr>
            <p:cNvPr id="7175" name="Text Box 5"/>
            <p:cNvSpPr txBox="1">
              <a:spLocks noChangeArrowheads="1"/>
            </p:cNvSpPr>
            <p:nvPr/>
          </p:nvSpPr>
          <p:spPr bwMode="auto">
            <a:xfrm>
              <a:off x="4104" y="1752"/>
              <a:ext cx="1542" cy="1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ru-RU" altLang="ru-RU" sz="1800" b="0" dirty="0"/>
                <a:t>Словосочетание с отглагольным существительным, изображающим действие (выполнение, изготовление,…)</a:t>
              </a:r>
            </a:p>
            <a:p>
              <a:pPr defTabSz="914445" eaLnBrk="1" hangingPunct="1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ru-RU" altLang="ru-RU" sz="1800" i="1" dirty="0"/>
                <a:t>Или</a:t>
              </a:r>
            </a:p>
            <a:p>
              <a:pPr defTabSz="914445" eaLnBrk="1" hangingPunct="1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ru-RU" altLang="ru-RU" sz="1800" b="0" dirty="0"/>
                <a:t>Инфинитив глагола (изготовить продукцию)</a:t>
              </a:r>
            </a:p>
          </p:txBody>
        </p:sp>
        <p:sp>
          <p:nvSpPr>
            <p:cNvPr id="111624" name="Line 8"/>
            <p:cNvSpPr>
              <a:spLocks noChangeShapeType="1"/>
            </p:cNvSpPr>
            <p:nvPr/>
          </p:nvSpPr>
          <p:spPr bwMode="auto">
            <a:xfrm flipH="1">
              <a:off x="3152" y="2251"/>
              <a:ext cx="998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65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3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102632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b="1" dirty="0"/>
              <a:t>Связи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7338"/>
            <a:ext cx="9144000" cy="4607720"/>
          </a:xfrm>
        </p:spPr>
        <p:txBody>
          <a:bodyPr/>
          <a:lstStyle/>
          <a:p>
            <a:pPr marL="342917" indent="-342917" eaLnBrk="1" hangingPunct="1">
              <a:defRPr/>
            </a:pPr>
            <a:r>
              <a:rPr lang="ru-RU" altLang="ru-RU" sz="2801" b="1" u="sng" dirty="0"/>
              <a:t>Связи</a:t>
            </a:r>
            <a:r>
              <a:rPr lang="ru-RU" altLang="ru-RU" sz="2801" dirty="0"/>
              <a:t> показывают </a:t>
            </a:r>
            <a:r>
              <a:rPr lang="ru-RU" altLang="ru-RU" sz="2801" i="1" dirty="0"/>
              <a:t>взаимоотношения </a:t>
            </a:r>
            <a:r>
              <a:rPr lang="ru-RU" altLang="ru-RU" sz="2801" dirty="0"/>
              <a:t>работ. </a:t>
            </a:r>
          </a:p>
          <a:p>
            <a:pPr marL="342917" indent="-342917" eaLnBrk="1" hangingPunct="1">
              <a:defRPr/>
            </a:pPr>
            <a:r>
              <a:rPr lang="ru-RU" altLang="ru-RU" sz="2801" dirty="0"/>
              <a:t>Связи </a:t>
            </a:r>
            <a:r>
              <a:rPr lang="ru-RU" altLang="ru-RU" sz="2801" i="1" dirty="0" err="1">
                <a:solidFill>
                  <a:schemeClr val="hlink"/>
                </a:solidFill>
              </a:rPr>
              <a:t>однонаправлены</a:t>
            </a:r>
            <a:r>
              <a:rPr lang="ru-RU" altLang="ru-RU" sz="2801" dirty="0">
                <a:solidFill>
                  <a:schemeClr val="hlink"/>
                </a:solidFill>
              </a:rPr>
              <a:t> </a:t>
            </a:r>
            <a:r>
              <a:rPr lang="ru-RU" altLang="ru-RU" sz="2801" dirty="0"/>
              <a:t>и могут быть направлены куда угодно</a:t>
            </a:r>
          </a:p>
          <a:p>
            <a:pPr marL="342917" indent="-342917" eaLnBrk="1" hangingPunct="1">
              <a:defRPr/>
            </a:pPr>
            <a:r>
              <a:rPr lang="ru-RU" altLang="ru-RU" sz="2801" dirty="0"/>
              <a:t>Обычно диаграммы рисуют таким образом, чтобы связи были направлены слева направо</a:t>
            </a:r>
          </a:p>
          <a:p>
            <a:pPr marL="342917" indent="-342917" eaLnBrk="1" hangingPunct="1">
              <a:defRPr/>
            </a:pPr>
            <a:r>
              <a:rPr lang="ru-RU" altLang="ru-RU" sz="2801" dirty="0"/>
              <a:t>Различают </a:t>
            </a:r>
            <a:r>
              <a:rPr lang="ru-RU" altLang="ru-RU" sz="2801" i="1" dirty="0">
                <a:solidFill>
                  <a:schemeClr val="hlink"/>
                </a:solidFill>
              </a:rPr>
              <a:t>3 типа</a:t>
            </a:r>
            <a:r>
              <a:rPr lang="ru-RU" altLang="ru-RU" sz="2801" dirty="0"/>
              <a:t> связей:</a:t>
            </a:r>
          </a:p>
          <a:p>
            <a:pPr marL="742988" lvl="1" indent="-285765" eaLnBrk="1" hangingPunct="1">
              <a:defRPr/>
            </a:pPr>
            <a:r>
              <a:rPr lang="ru-RU" altLang="ru-RU" sz="2400" dirty="0"/>
              <a:t>Старшая стрелка</a:t>
            </a:r>
          </a:p>
          <a:p>
            <a:pPr marL="742988" lvl="1" indent="-285765" eaLnBrk="1" hangingPunct="1">
              <a:defRPr/>
            </a:pPr>
            <a:r>
              <a:rPr lang="ru-RU" altLang="ru-RU" sz="2400" dirty="0"/>
              <a:t>Стрелка отношений</a:t>
            </a:r>
          </a:p>
          <a:p>
            <a:pPr marL="742988" lvl="1" indent="-285765" eaLnBrk="1" hangingPunct="1">
              <a:defRPr/>
            </a:pPr>
            <a:r>
              <a:rPr lang="ru-RU" altLang="ru-RU" sz="2400" dirty="0"/>
              <a:t>Поток объектов.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66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168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488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/>
              <a:t>Связь «старшая стрелка»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3520"/>
            <a:ext cx="9144000" cy="15097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/>
              <a:t>Связь типа «</a:t>
            </a:r>
            <a:r>
              <a:rPr lang="ru-RU" altLang="ru-RU" sz="2400" i="1">
                <a:solidFill>
                  <a:schemeClr val="hlink"/>
                </a:solidFill>
              </a:rPr>
              <a:t>временное предшествование</a:t>
            </a:r>
            <a:r>
              <a:rPr lang="ru-RU" altLang="ru-RU" sz="2400"/>
              <a:t>» - </a:t>
            </a:r>
            <a:r>
              <a:rPr lang="en-US" altLang="ru-RU" sz="2400" i="1"/>
              <a:t>Precedence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Соединяет единицы работ</a:t>
            </a:r>
            <a:endParaRPr lang="en-US" altLang="ru-RU" sz="2400"/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Показывает, что работа-источник должна быть закончена </a:t>
            </a:r>
            <a:r>
              <a:rPr lang="ru-RU" altLang="ru-RU" sz="2400">
                <a:solidFill>
                  <a:schemeClr val="hlink"/>
                </a:solidFill>
              </a:rPr>
              <a:t>прежде</a:t>
            </a:r>
            <a:r>
              <a:rPr lang="ru-RU" altLang="ru-RU" sz="2400"/>
              <a:t>, чем начнется работа-цель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8" t="28520" r="40247" b="42969"/>
          <a:stretch>
            <a:fillRect/>
          </a:stretch>
        </p:blipFill>
        <p:spPr bwMode="auto">
          <a:xfrm>
            <a:off x="1402557" y="3231358"/>
            <a:ext cx="6048375" cy="221456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grpSp>
        <p:nvGrpSpPr>
          <p:cNvPr id="8197" name="Group 5"/>
          <p:cNvGrpSpPr>
            <a:grpSpLocks noChangeAspect="1"/>
          </p:cNvGrpSpPr>
          <p:nvPr/>
        </p:nvGrpSpPr>
        <p:grpSpPr bwMode="auto">
          <a:xfrm>
            <a:off x="1547813" y="5300663"/>
            <a:ext cx="5688807" cy="1314450"/>
            <a:chOff x="2276" y="417"/>
            <a:chExt cx="3671" cy="836"/>
          </a:xfrm>
        </p:grpSpPr>
        <p:sp>
          <p:nvSpPr>
            <p:cNvPr id="113670" name="AutoShape 6"/>
            <p:cNvSpPr>
              <a:spLocks noChangeAspect="1" noChangeArrowheads="1"/>
            </p:cNvSpPr>
            <p:nvPr/>
          </p:nvSpPr>
          <p:spPr bwMode="auto">
            <a:xfrm>
              <a:off x="2276" y="417"/>
              <a:ext cx="3671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grpSp>
          <p:nvGrpSpPr>
            <p:cNvPr id="113671" name="Group 7"/>
            <p:cNvGrpSpPr>
              <a:grpSpLocks/>
            </p:cNvGrpSpPr>
            <p:nvPr/>
          </p:nvGrpSpPr>
          <p:grpSpPr bwMode="auto">
            <a:xfrm>
              <a:off x="2982" y="556"/>
              <a:ext cx="2682" cy="697"/>
              <a:chOff x="2982" y="556"/>
              <a:chExt cx="2682" cy="697"/>
            </a:xfrm>
          </p:grpSpPr>
          <p:sp>
            <p:nvSpPr>
              <p:cNvPr id="113672" name="Line 8"/>
              <p:cNvSpPr>
                <a:spLocks noChangeShapeType="1"/>
              </p:cNvSpPr>
              <p:nvPr/>
            </p:nvSpPr>
            <p:spPr bwMode="auto">
              <a:xfrm>
                <a:off x="2982" y="696"/>
                <a:ext cx="26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3673" name="Line 9"/>
              <p:cNvSpPr>
                <a:spLocks noChangeShapeType="1"/>
              </p:cNvSpPr>
              <p:nvPr/>
            </p:nvSpPr>
            <p:spPr bwMode="auto">
              <a:xfrm>
                <a:off x="3547" y="69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3674" name="Line 10"/>
              <p:cNvSpPr>
                <a:spLocks noChangeShapeType="1"/>
              </p:cNvSpPr>
              <p:nvPr/>
            </p:nvSpPr>
            <p:spPr bwMode="auto">
              <a:xfrm>
                <a:off x="3547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3675" name="Line 11"/>
              <p:cNvSpPr>
                <a:spLocks noChangeShapeType="1"/>
              </p:cNvSpPr>
              <p:nvPr/>
            </p:nvSpPr>
            <p:spPr bwMode="auto">
              <a:xfrm>
                <a:off x="3970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3676" name="Line 12"/>
              <p:cNvSpPr>
                <a:spLocks noChangeShapeType="1"/>
              </p:cNvSpPr>
              <p:nvPr/>
            </p:nvSpPr>
            <p:spPr bwMode="auto">
              <a:xfrm>
                <a:off x="4394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3677" name="Line 13"/>
              <p:cNvSpPr>
                <a:spLocks noChangeShapeType="1"/>
              </p:cNvSpPr>
              <p:nvPr/>
            </p:nvSpPr>
            <p:spPr bwMode="auto">
              <a:xfrm>
                <a:off x="4817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9230" name="Text Box 14"/>
              <p:cNvSpPr txBox="1">
                <a:spLocks noChangeArrowheads="1"/>
              </p:cNvSpPr>
              <p:nvPr/>
            </p:nvSpPr>
            <p:spPr bwMode="auto">
              <a:xfrm>
                <a:off x="3264" y="835"/>
                <a:ext cx="56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 dirty="0"/>
                  <a:t>1.1</a:t>
                </a:r>
              </a:p>
            </p:txBody>
          </p:sp>
          <p:sp>
            <p:nvSpPr>
              <p:cNvPr id="9231" name="Text Box 15"/>
              <p:cNvSpPr txBox="1">
                <a:spLocks noChangeArrowheads="1"/>
              </p:cNvSpPr>
              <p:nvPr/>
            </p:nvSpPr>
            <p:spPr bwMode="auto">
              <a:xfrm>
                <a:off x="3688" y="835"/>
                <a:ext cx="56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 dirty="0"/>
                  <a:t>1.1</a:t>
                </a:r>
                <a:r>
                  <a:rPr lang="en-US" altLang="ru-RU" sz="2000" dirty="0">
                    <a:latin typeface="Times New Roman" panose="02020603050405020304" pitchFamily="18" charset="0"/>
                  </a:rPr>
                  <a:t>´</a:t>
                </a:r>
                <a:endParaRPr lang="ru-RU" altLang="ru-RU" sz="2000" b="0" dirty="0"/>
              </a:p>
            </p:txBody>
          </p:sp>
          <p:sp>
            <p:nvSpPr>
              <p:cNvPr id="9232" name="Text Box 16"/>
              <p:cNvSpPr txBox="1">
                <a:spLocks noChangeArrowheads="1"/>
              </p:cNvSpPr>
              <p:nvPr/>
            </p:nvSpPr>
            <p:spPr bwMode="auto">
              <a:xfrm>
                <a:off x="4111" y="835"/>
                <a:ext cx="565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/>
                  <a:t>1.</a:t>
                </a:r>
                <a:r>
                  <a:rPr lang="en-US" altLang="ru-RU" sz="2000" b="0"/>
                  <a:t>2</a:t>
                </a:r>
                <a:endParaRPr lang="ru-RU" altLang="ru-RU" sz="2000" b="0"/>
              </a:p>
            </p:txBody>
          </p:sp>
          <p:sp>
            <p:nvSpPr>
              <p:cNvPr id="9233" name="Text Box 17"/>
              <p:cNvSpPr txBox="1">
                <a:spLocks noChangeArrowheads="1"/>
              </p:cNvSpPr>
              <p:nvPr/>
            </p:nvSpPr>
            <p:spPr bwMode="auto">
              <a:xfrm>
                <a:off x="4535" y="835"/>
                <a:ext cx="565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/>
                  <a:t>1.</a:t>
                </a:r>
                <a:r>
                  <a:rPr lang="en-US" altLang="ru-RU" sz="2000" b="0"/>
                  <a:t>2</a:t>
                </a:r>
                <a:r>
                  <a:rPr lang="en-US" altLang="ru-RU" sz="2000">
                    <a:latin typeface="Times New Roman" panose="02020603050405020304" pitchFamily="18" charset="0"/>
                  </a:rPr>
                  <a:t>´</a:t>
                </a:r>
                <a:endParaRPr lang="ru-RU" altLang="ru-RU" sz="2000" b="0"/>
              </a:p>
            </p:txBody>
          </p: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67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814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488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/>
              <a:t>Стрелка отношений</a:t>
            </a:r>
            <a:r>
              <a:rPr lang="ru-RU" altLang="ru-RU" b="1" dirty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083"/>
            <a:ext cx="9144000" cy="1757363"/>
          </a:xfrm>
        </p:spPr>
        <p:txBody>
          <a:bodyPr/>
          <a:lstStyle/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801" dirty="0"/>
              <a:t>Связь типа </a:t>
            </a:r>
            <a:r>
              <a:rPr lang="ru-RU" altLang="ru-RU" sz="2801" dirty="0">
                <a:solidFill>
                  <a:schemeClr val="hlink"/>
                </a:solidFill>
              </a:rPr>
              <a:t>нечеткое отношение</a:t>
            </a:r>
            <a:r>
              <a:rPr lang="ru-RU" altLang="ru-RU" sz="2801" dirty="0"/>
              <a:t> - </a:t>
            </a:r>
            <a:r>
              <a:rPr lang="en-US" altLang="ru-RU" sz="2801" i="1" dirty="0"/>
              <a:t>Relational</a:t>
            </a:r>
            <a:r>
              <a:rPr lang="ru-RU" altLang="ru-RU" sz="2801" dirty="0"/>
              <a:t> 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801" dirty="0"/>
              <a:t>Изображается в виде </a:t>
            </a:r>
            <a:r>
              <a:rPr lang="ru-RU" altLang="ru-RU" sz="2801" u="sng" dirty="0"/>
              <a:t>пунктирной линии</a:t>
            </a:r>
            <a:r>
              <a:rPr lang="ru-RU" altLang="ru-RU" sz="2801" dirty="0"/>
              <a:t>, используется для изображения связи между единицами работ, а также между единицами работ и объектами ссылок 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1" t="30310" r="40193" b="43451"/>
          <a:stretch>
            <a:fillRect/>
          </a:stretch>
        </p:blipFill>
        <p:spPr bwMode="auto">
          <a:xfrm>
            <a:off x="1331120" y="3429001"/>
            <a:ext cx="6481763" cy="215979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grpSp>
        <p:nvGrpSpPr>
          <p:cNvPr id="9221" name="Group 5"/>
          <p:cNvGrpSpPr>
            <a:grpSpLocks noChangeAspect="1"/>
          </p:cNvGrpSpPr>
          <p:nvPr/>
        </p:nvGrpSpPr>
        <p:grpSpPr bwMode="auto">
          <a:xfrm>
            <a:off x="1693070" y="5545932"/>
            <a:ext cx="5688806" cy="1312068"/>
            <a:chOff x="2276" y="417"/>
            <a:chExt cx="3671" cy="836"/>
          </a:xfrm>
        </p:grpSpPr>
        <p:sp>
          <p:nvSpPr>
            <p:cNvPr id="114694" name="AutoShape 6"/>
            <p:cNvSpPr>
              <a:spLocks noChangeAspect="1" noChangeArrowheads="1"/>
            </p:cNvSpPr>
            <p:nvPr/>
          </p:nvSpPr>
          <p:spPr bwMode="auto">
            <a:xfrm>
              <a:off x="2276" y="417"/>
              <a:ext cx="3671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>
                <a:solidFill>
                  <a:srgbClr val="000000"/>
                </a:solidFill>
              </a:endParaRPr>
            </a:p>
          </p:txBody>
        </p:sp>
        <p:grpSp>
          <p:nvGrpSpPr>
            <p:cNvPr id="114695" name="Group 7"/>
            <p:cNvGrpSpPr>
              <a:grpSpLocks/>
            </p:cNvGrpSpPr>
            <p:nvPr/>
          </p:nvGrpSpPr>
          <p:grpSpPr bwMode="auto">
            <a:xfrm>
              <a:off x="2982" y="556"/>
              <a:ext cx="2682" cy="697"/>
              <a:chOff x="2982" y="556"/>
              <a:chExt cx="2682" cy="697"/>
            </a:xfrm>
          </p:grpSpPr>
          <p:sp>
            <p:nvSpPr>
              <p:cNvPr id="114696" name="Line 8"/>
              <p:cNvSpPr>
                <a:spLocks noChangeShapeType="1"/>
              </p:cNvSpPr>
              <p:nvPr/>
            </p:nvSpPr>
            <p:spPr bwMode="auto">
              <a:xfrm>
                <a:off x="2982" y="696"/>
                <a:ext cx="26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4697" name="Line 9"/>
              <p:cNvSpPr>
                <a:spLocks noChangeShapeType="1"/>
              </p:cNvSpPr>
              <p:nvPr/>
            </p:nvSpPr>
            <p:spPr bwMode="auto">
              <a:xfrm>
                <a:off x="3547" y="69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4698" name="Line 10"/>
              <p:cNvSpPr>
                <a:spLocks noChangeShapeType="1"/>
              </p:cNvSpPr>
              <p:nvPr/>
            </p:nvSpPr>
            <p:spPr bwMode="auto">
              <a:xfrm>
                <a:off x="3547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4699" name="Line 11"/>
              <p:cNvSpPr>
                <a:spLocks noChangeShapeType="1"/>
              </p:cNvSpPr>
              <p:nvPr/>
            </p:nvSpPr>
            <p:spPr bwMode="auto">
              <a:xfrm>
                <a:off x="3970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4700" name="Line 12"/>
              <p:cNvSpPr>
                <a:spLocks noChangeShapeType="1"/>
              </p:cNvSpPr>
              <p:nvPr/>
            </p:nvSpPr>
            <p:spPr bwMode="auto">
              <a:xfrm>
                <a:off x="4394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14701" name="Line 13"/>
              <p:cNvSpPr>
                <a:spLocks noChangeShapeType="1"/>
              </p:cNvSpPr>
              <p:nvPr/>
            </p:nvSpPr>
            <p:spPr bwMode="auto">
              <a:xfrm>
                <a:off x="4817" y="556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0254" name="Text Box 14"/>
              <p:cNvSpPr txBox="1">
                <a:spLocks noChangeArrowheads="1"/>
              </p:cNvSpPr>
              <p:nvPr/>
            </p:nvSpPr>
            <p:spPr bwMode="auto">
              <a:xfrm>
                <a:off x="3264" y="836"/>
                <a:ext cx="564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 dirty="0"/>
                  <a:t>1.1</a:t>
                </a:r>
              </a:p>
            </p:txBody>
          </p:sp>
          <p:sp>
            <p:nvSpPr>
              <p:cNvPr id="10255" name="Text Box 15"/>
              <p:cNvSpPr txBox="1">
                <a:spLocks noChangeArrowheads="1"/>
              </p:cNvSpPr>
              <p:nvPr/>
            </p:nvSpPr>
            <p:spPr bwMode="auto">
              <a:xfrm>
                <a:off x="3688" y="836"/>
                <a:ext cx="564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/>
                  <a:t>1.2</a:t>
                </a:r>
              </a:p>
            </p:txBody>
          </p:sp>
          <p:sp>
            <p:nvSpPr>
              <p:cNvPr id="10256" name="Text Box 16"/>
              <p:cNvSpPr txBox="1">
                <a:spLocks noChangeArrowheads="1"/>
              </p:cNvSpPr>
              <p:nvPr/>
            </p:nvSpPr>
            <p:spPr bwMode="auto">
              <a:xfrm>
                <a:off x="4111" y="836"/>
                <a:ext cx="565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/>
                  <a:t>1.1</a:t>
                </a:r>
                <a:r>
                  <a:rPr lang="en-US" altLang="ru-RU" sz="2000">
                    <a:latin typeface="Times New Roman" panose="02020603050405020304" pitchFamily="18" charset="0"/>
                  </a:rPr>
                  <a:t>´</a:t>
                </a:r>
                <a:endParaRPr lang="en-US" altLang="ru-RU" sz="2000" b="0" baseline="30000"/>
              </a:p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ru-RU" altLang="ru-RU" sz="2000" b="0"/>
              </a:p>
            </p:txBody>
          </p:sp>
          <p:sp>
            <p:nvSpPr>
              <p:cNvPr id="10257" name="Text Box 17"/>
              <p:cNvSpPr txBox="1">
                <a:spLocks noChangeArrowheads="1"/>
              </p:cNvSpPr>
              <p:nvPr/>
            </p:nvSpPr>
            <p:spPr bwMode="auto">
              <a:xfrm>
                <a:off x="4535" y="836"/>
                <a:ext cx="565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45" eaLnBrk="1" hangingPunct="1"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ru-RU" altLang="ru-RU" sz="2000" b="0"/>
                  <a:t>1.</a:t>
                </a:r>
                <a:r>
                  <a:rPr lang="en-US" altLang="ru-RU" sz="2000" b="0"/>
                  <a:t>2</a:t>
                </a:r>
                <a:r>
                  <a:rPr lang="en-US" altLang="ru-RU" sz="2000">
                    <a:latin typeface="Times New Roman" panose="02020603050405020304" pitchFamily="18" charset="0"/>
                  </a:rPr>
                  <a:t>´</a:t>
                </a:r>
                <a:endParaRPr lang="ru-RU" altLang="ru-RU" sz="2000" b="0"/>
              </a:p>
            </p:txBody>
          </p: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68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79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488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/>
              <a:t>Поток объектов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2088357"/>
          </a:xfrm>
        </p:spPr>
        <p:txBody>
          <a:bodyPr/>
          <a:lstStyle/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599"/>
              <a:t>Стрелка, изображающая </a:t>
            </a:r>
            <a:r>
              <a:rPr lang="ru-RU" altLang="ru-RU" sz="2599">
                <a:solidFill>
                  <a:schemeClr val="hlink"/>
                </a:solidFill>
              </a:rPr>
              <a:t>поток объектов</a:t>
            </a:r>
            <a:r>
              <a:rPr lang="ru-RU" altLang="ru-RU" sz="2599"/>
              <a:t> - </a:t>
            </a:r>
            <a:r>
              <a:rPr lang="en-US" altLang="ru-RU" sz="2599" i="1"/>
              <a:t>Object Flow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599"/>
              <a:t>Применяется для описания того факта, что объект используется в двух и более единицах работ, например, когда объект порождается в одной работе и используется в другой</a:t>
            </a:r>
            <a:r>
              <a:rPr lang="ru-RU" altLang="ru-RU" sz="2400"/>
              <a:t>  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1" t="30452" r="40193" b="42915"/>
          <a:stretch>
            <a:fillRect/>
          </a:stretch>
        </p:blipFill>
        <p:spPr bwMode="auto">
          <a:xfrm>
            <a:off x="1188245" y="3788570"/>
            <a:ext cx="6838950" cy="237648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69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1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24588"/>
            <a:ext cx="9144000" cy="54003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b="1" dirty="0">
                <a:solidFill>
                  <a:srgbClr val="003366"/>
                </a:solidFill>
              </a:rPr>
              <a:t>Базовые принципы структурного подхода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538288"/>
            <a:ext cx="9144000" cy="4893647"/>
          </a:xfrm>
          <a:noFill/>
          <a:ln>
            <a:noFill/>
          </a:ln>
        </p:spPr>
        <p:txBody>
          <a:bodyPr>
            <a:spAutoFit/>
          </a:bodyPr>
          <a:lstStyle/>
          <a:p>
            <a:pPr marL="0" indent="673895" algn="just" eaLnBrk="1" hangingPunct="1">
              <a:spcBef>
                <a:spcPct val="0"/>
              </a:spcBef>
            </a:pPr>
            <a:r>
              <a:rPr lang="ru-RU" altLang="ru-RU" sz="2400" b="1" dirty="0">
                <a:solidFill>
                  <a:srgbClr val="003366"/>
                </a:solidFill>
              </a:rPr>
              <a:t>принцип </a:t>
            </a:r>
            <a:r>
              <a:rPr lang="ru-RU" altLang="ru-RU" sz="2400" b="1" i="1" dirty="0">
                <a:solidFill>
                  <a:srgbClr val="003366"/>
                </a:solidFill>
              </a:rPr>
              <a:t>«Разделяй и властвуй»</a:t>
            </a:r>
            <a:r>
              <a:rPr lang="ru-RU" altLang="ru-RU" sz="2400" b="1" dirty="0">
                <a:solidFill>
                  <a:srgbClr val="003366"/>
                </a:solidFill>
              </a:rPr>
              <a:t>  </a:t>
            </a:r>
            <a:r>
              <a:rPr lang="ru-RU" altLang="ru-RU" sz="2400" dirty="0">
                <a:solidFill>
                  <a:srgbClr val="003366"/>
                </a:solidFill>
              </a:rPr>
              <a:t>(решение сложных проблем путем их разбиения на множество меньших независимых задач, легких для понимания и решения)</a:t>
            </a:r>
          </a:p>
          <a:p>
            <a:pPr marL="0" indent="673895" algn="just" eaLnBrk="1" hangingPunct="1">
              <a:spcBef>
                <a:spcPct val="0"/>
              </a:spcBef>
            </a:pPr>
            <a:r>
              <a:rPr lang="ru-RU" altLang="ru-RU" sz="2400" b="1" dirty="0">
                <a:solidFill>
                  <a:srgbClr val="003366"/>
                </a:solidFill>
              </a:rPr>
              <a:t>принцип </a:t>
            </a:r>
            <a:r>
              <a:rPr lang="ru-RU" altLang="ru-RU" sz="2400" b="1" i="1" dirty="0">
                <a:solidFill>
                  <a:srgbClr val="003366"/>
                </a:solidFill>
              </a:rPr>
              <a:t>иерархического упорядочивания </a:t>
            </a:r>
            <a:r>
              <a:rPr lang="ru-RU" altLang="ru-RU" sz="2400" dirty="0">
                <a:solidFill>
                  <a:srgbClr val="003366"/>
                </a:solidFill>
              </a:rPr>
              <a:t>(организация составных частей проблемы в иерархические древовидные структуры с добавлением новых деталей на каждом уровне) </a:t>
            </a:r>
          </a:p>
          <a:p>
            <a:pPr marL="0" indent="673895" algn="just" eaLnBrk="1" hangingPunct="1">
              <a:spcBef>
                <a:spcPct val="0"/>
              </a:spcBef>
            </a:pPr>
            <a:r>
              <a:rPr lang="ru-RU" altLang="ru-RU" sz="2400" b="1" dirty="0">
                <a:solidFill>
                  <a:srgbClr val="003366"/>
                </a:solidFill>
              </a:rPr>
              <a:t>принцип </a:t>
            </a:r>
            <a:r>
              <a:rPr lang="ru-RU" altLang="ru-RU" sz="2400" b="1" i="1" dirty="0">
                <a:solidFill>
                  <a:srgbClr val="003366"/>
                </a:solidFill>
              </a:rPr>
              <a:t>абстрагирования</a:t>
            </a:r>
            <a:r>
              <a:rPr lang="ru-RU" altLang="ru-RU" sz="2400" b="1" dirty="0">
                <a:solidFill>
                  <a:srgbClr val="003366"/>
                </a:solidFill>
              </a:rPr>
              <a:t> </a:t>
            </a:r>
            <a:r>
              <a:rPr lang="ru-RU" altLang="ru-RU" sz="2400" dirty="0">
                <a:solidFill>
                  <a:srgbClr val="003366"/>
                </a:solidFill>
              </a:rPr>
              <a:t>(выделение существенных аспектов системы и отвлечение от несущественных)</a:t>
            </a:r>
          </a:p>
          <a:p>
            <a:pPr marL="0" indent="673895" algn="just" eaLnBrk="1" hangingPunct="1">
              <a:spcBef>
                <a:spcPct val="0"/>
              </a:spcBef>
            </a:pPr>
            <a:r>
              <a:rPr lang="ru-RU" altLang="ru-RU" sz="2400" b="1" dirty="0">
                <a:solidFill>
                  <a:srgbClr val="003366"/>
                </a:solidFill>
              </a:rPr>
              <a:t>принцип </a:t>
            </a:r>
            <a:r>
              <a:rPr lang="ru-RU" altLang="ru-RU" sz="2400" b="1" i="1" dirty="0">
                <a:solidFill>
                  <a:srgbClr val="003366"/>
                </a:solidFill>
              </a:rPr>
              <a:t>непротиворечивости</a:t>
            </a:r>
            <a:r>
              <a:rPr lang="ru-RU" altLang="ru-RU" sz="2400" b="1" dirty="0">
                <a:solidFill>
                  <a:srgbClr val="003366"/>
                </a:solidFill>
              </a:rPr>
              <a:t> </a:t>
            </a:r>
            <a:r>
              <a:rPr lang="ru-RU" altLang="ru-RU" sz="2400" dirty="0">
                <a:solidFill>
                  <a:srgbClr val="003366"/>
                </a:solidFill>
              </a:rPr>
              <a:t>(обоснованность и согласованность элементов)</a:t>
            </a:r>
          </a:p>
          <a:p>
            <a:pPr marL="0" indent="673895" algn="just" eaLnBrk="1" hangingPunct="1">
              <a:spcBef>
                <a:spcPct val="0"/>
              </a:spcBef>
            </a:pPr>
            <a:r>
              <a:rPr lang="ru-RU" altLang="ru-RU" sz="2400" b="1" dirty="0">
                <a:solidFill>
                  <a:srgbClr val="003366"/>
                </a:solidFill>
              </a:rPr>
              <a:t>принцип </a:t>
            </a:r>
            <a:r>
              <a:rPr lang="ru-RU" altLang="ru-RU" sz="2400" b="1" i="1" dirty="0">
                <a:solidFill>
                  <a:srgbClr val="003366"/>
                </a:solidFill>
              </a:rPr>
              <a:t>структурирования данных </a:t>
            </a:r>
            <a:r>
              <a:rPr lang="ru-RU" altLang="ru-RU" sz="2400" i="1" dirty="0">
                <a:solidFill>
                  <a:srgbClr val="003366"/>
                </a:solidFill>
              </a:rPr>
              <a:t>(</a:t>
            </a:r>
            <a:r>
              <a:rPr lang="ru-RU" altLang="ru-RU" sz="2400" dirty="0">
                <a:solidFill>
                  <a:srgbClr val="003366"/>
                </a:solidFill>
              </a:rPr>
              <a:t>данные должны быть структурированы и иерархически организованы</a:t>
            </a:r>
            <a:r>
              <a:rPr lang="ru-RU" altLang="ru-RU" sz="2400" i="1" dirty="0">
                <a:solidFill>
                  <a:srgbClr val="003366"/>
                </a:solidFill>
              </a:rPr>
              <a:t>)</a:t>
            </a:r>
            <a:r>
              <a:rPr lang="ru-RU" altLang="ru-RU" sz="2400" dirty="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87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1100138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Перекрестки (соединения)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3520"/>
            <a:ext cx="8229600" cy="5041106"/>
          </a:xfrm>
        </p:spPr>
        <p:txBody>
          <a:bodyPr/>
          <a:lstStyle/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501"/>
              <a:t>Используются для отображения </a:t>
            </a:r>
            <a:r>
              <a:rPr lang="ru-RU" altLang="ru-RU" sz="2501">
                <a:solidFill>
                  <a:schemeClr val="hlink"/>
                </a:solidFill>
              </a:rPr>
              <a:t>логики взаимодействия</a:t>
            </a:r>
            <a:r>
              <a:rPr lang="ru-RU" altLang="ru-RU" sz="2501"/>
              <a:t> стрелок при их </a:t>
            </a:r>
            <a:r>
              <a:rPr lang="ru-RU" altLang="ru-RU" sz="2501" i="1"/>
              <a:t>слиянии</a:t>
            </a:r>
            <a:r>
              <a:rPr lang="ru-RU" altLang="ru-RU" sz="2501"/>
              <a:t> или </a:t>
            </a:r>
            <a:r>
              <a:rPr lang="ru-RU" altLang="ru-RU" sz="2501" i="1"/>
              <a:t>разветвлении</a:t>
            </a:r>
            <a:r>
              <a:rPr lang="ru-RU" altLang="ru-RU" sz="2501"/>
              <a:t>, для отображения множества событий, которые могут или должны быть завершены перед началом следующей работы.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501"/>
              <a:t>Различают перекрестки для </a:t>
            </a:r>
            <a:r>
              <a:rPr lang="ru-RU" altLang="ru-RU" sz="2501" i="1">
                <a:solidFill>
                  <a:schemeClr val="hlink"/>
                </a:solidFill>
              </a:rPr>
              <a:t>слияния</a:t>
            </a:r>
            <a:r>
              <a:rPr lang="ru-RU" altLang="ru-RU" sz="2501"/>
              <a:t> и </a:t>
            </a:r>
            <a:r>
              <a:rPr lang="ru-RU" altLang="ru-RU" sz="2501" i="1">
                <a:solidFill>
                  <a:schemeClr val="hlink"/>
                </a:solidFill>
              </a:rPr>
              <a:t>разветвления</a:t>
            </a:r>
            <a:r>
              <a:rPr lang="ru-RU" altLang="ru-RU" sz="2501"/>
              <a:t> стрелок. 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501"/>
              <a:t>Перекрестки </a:t>
            </a:r>
            <a:r>
              <a:rPr lang="ru-RU" altLang="ru-RU" sz="2501" u="sng"/>
              <a:t>не могут быть</a:t>
            </a:r>
            <a:r>
              <a:rPr lang="ru-RU" altLang="ru-RU" sz="2501"/>
              <a:t> одновременно использованы для слияния и разветвления стрелок.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501"/>
              <a:t>Все перекрестки на диаграммах </a:t>
            </a:r>
            <a:r>
              <a:rPr lang="ru-RU" altLang="ru-RU" sz="2501" u="sng"/>
              <a:t>нумеруются</a:t>
            </a:r>
            <a:r>
              <a:rPr lang="ru-RU" altLang="ru-RU" sz="2501"/>
              <a:t>, каждый номер имеет префикс </a:t>
            </a:r>
            <a:r>
              <a:rPr lang="en-US" altLang="ru-RU" sz="2501" b="1">
                <a:solidFill>
                  <a:schemeClr val="hlink"/>
                </a:solidFill>
              </a:rPr>
              <a:t>J</a:t>
            </a:r>
            <a:r>
              <a:rPr lang="ru-RU" altLang="ru-RU" sz="2501"/>
              <a:t>.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501"/>
              <a:t>В отличие от других методологий (</a:t>
            </a:r>
            <a:r>
              <a:rPr lang="en-US" altLang="ru-RU" sz="2501"/>
              <a:t>IDEF</a:t>
            </a:r>
            <a:r>
              <a:rPr lang="ru-RU" altLang="ru-RU" sz="2501"/>
              <a:t>0, </a:t>
            </a:r>
            <a:r>
              <a:rPr lang="en-US" altLang="ru-RU" sz="2501"/>
              <a:t>DFD</a:t>
            </a:r>
            <a:r>
              <a:rPr lang="ru-RU" altLang="ru-RU" sz="2501"/>
              <a:t>) стрелки могут сливаться или разветвляться </a:t>
            </a:r>
            <a:r>
              <a:rPr lang="ru-RU" altLang="ru-RU" sz="2501" u="sng"/>
              <a:t>только через перекрестки</a:t>
            </a:r>
            <a:r>
              <a:rPr lang="ru-RU" altLang="ru-RU" sz="2501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70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694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" y="688182"/>
            <a:ext cx="9148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32" y="0"/>
            <a:ext cx="9144000" cy="7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1" hangingPunct="1">
              <a:defRPr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sz="3600" dirty="0">
                <a:solidFill>
                  <a:schemeClr val="tx1"/>
                </a:solidFill>
                <a:effectLst/>
              </a:rPr>
              <a:t>Перекрестки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71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715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1"/>
          <p:cNvSpPr>
            <a:spLocks noChangeArrowheads="1"/>
          </p:cNvSpPr>
          <p:nvPr/>
        </p:nvSpPr>
        <p:spPr bwMode="auto">
          <a:xfrm>
            <a:off x="0" y="621507"/>
            <a:ext cx="91440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Times New Roman" panose="02020603050405020304" pitchFamily="18" charset="0"/>
              </a:rPr>
              <a:t>На рисунке представлен пример применения перекрестка </a:t>
            </a:r>
            <a:r>
              <a:rPr lang="ru-RU" altLang="ru-RU" sz="2000" dirty="0">
                <a:solidFill>
                  <a:srgbClr val="FFC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синхронное «И».</a:t>
            </a:r>
          </a:p>
        </p:txBody>
      </p:sp>
      <p:pic>
        <p:nvPicPr>
          <p:cNvPr id="118787" name="Рисунок 4" descr="http://konspekta.net/studopediaorg/baza4/733777830240.files/image1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07" y="1557338"/>
            <a:ext cx="7343775" cy="295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Прямоугольник 5"/>
          <p:cNvSpPr>
            <a:spLocks noChangeArrowheads="1"/>
          </p:cNvSpPr>
          <p:nvPr/>
        </p:nvSpPr>
        <p:spPr bwMode="auto">
          <a:xfrm>
            <a:off x="-2382" y="4833938"/>
            <a:ext cx="9146382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В данном случае после завершения работы 1 одновременно запускаются работы 2 и 4. Для запуска работы 5 требуется одновременное завершение работ 3 и 4.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32" y="0"/>
            <a:ext cx="9144000" cy="7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1" hangingPunct="1">
              <a:defRPr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sz="3600" dirty="0">
                <a:solidFill>
                  <a:schemeClr val="tx1"/>
                </a:solidFill>
                <a:effectLst/>
              </a:rPr>
              <a:t>Перекрестки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72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29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5"/>
          <p:cNvSpPr>
            <a:spLocks noChangeArrowheads="1"/>
          </p:cNvSpPr>
          <p:nvPr/>
        </p:nvSpPr>
        <p:spPr bwMode="auto">
          <a:xfrm>
            <a:off x="-7144" y="835820"/>
            <a:ext cx="914400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На рисунке представлен пример применения перекрестка </a:t>
            </a:r>
            <a:r>
              <a:rPr lang="ru-RU" altLang="ru-RU" sz="2000" dirty="0">
                <a:solidFill>
                  <a:srgbClr val="FFC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асинхронное «И». </a:t>
            </a:r>
          </a:p>
        </p:txBody>
      </p:sp>
      <p:sp>
        <p:nvSpPr>
          <p:cNvPr id="15363" name="Прямоугольник 6"/>
          <p:cNvSpPr>
            <a:spLocks noChangeArrowheads="1"/>
          </p:cNvSpPr>
          <p:nvPr/>
        </p:nvSpPr>
        <p:spPr bwMode="auto">
          <a:xfrm>
            <a:off x="0" y="4879182"/>
            <a:ext cx="914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После завершения работы 1 запускаются работы 2 и 4 (необязательно одновременно).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Для запуска работы 5 требуется завершение работ 3 и 4 (не обязательно одновременное).</a:t>
            </a:r>
          </a:p>
        </p:txBody>
      </p:sp>
      <p:pic>
        <p:nvPicPr>
          <p:cNvPr id="119812" name="Рисунок 7" descr="http://konspekta.net/studopediaorg/baza4/733777830240.files/image1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5" y="1735932"/>
            <a:ext cx="716756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432" y="0"/>
            <a:ext cx="9144000" cy="7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1" hangingPunct="1">
              <a:defRPr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sz="3600" dirty="0">
                <a:solidFill>
                  <a:schemeClr val="tx1"/>
                </a:solidFill>
                <a:effectLst/>
              </a:rPr>
              <a:t>Перекрестки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73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01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5"/>
          <p:cNvSpPr>
            <a:spLocks noChangeArrowheads="1"/>
          </p:cNvSpPr>
          <p:nvPr/>
        </p:nvSpPr>
        <p:spPr bwMode="auto">
          <a:xfrm>
            <a:off x="-7144" y="835820"/>
            <a:ext cx="914400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На рисунке представлен пример применения перекрестка </a:t>
            </a:r>
            <a:r>
              <a:rPr lang="ru-RU" altLang="ru-RU" sz="2000" dirty="0">
                <a:solidFill>
                  <a:srgbClr val="FFC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асинхронное «ИЛИ». </a:t>
            </a:r>
          </a:p>
        </p:txBody>
      </p:sp>
      <p:sp>
        <p:nvSpPr>
          <p:cNvPr id="16387" name="Прямоугольник 6"/>
          <p:cNvSpPr>
            <a:spLocks noChangeArrowheads="1"/>
          </p:cNvSpPr>
          <p:nvPr/>
        </p:nvSpPr>
        <p:spPr bwMode="auto">
          <a:xfrm>
            <a:off x="0" y="4838701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После завершения работы 1 запускается либо работа 2, либо работа 3, либо работа 4, либо их сочетание (не обязательно одновременно).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Для запуска работы 5 требуется завершение любой из работ 2, 3 и 4 или их сочетания (не обязательно одновременно).</a:t>
            </a:r>
          </a:p>
        </p:txBody>
      </p:sp>
      <p:pic>
        <p:nvPicPr>
          <p:cNvPr id="120836" name="Рисунок 9" descr="http://konspekta.net/studopediaorg/baza4/733777830240.files/image1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545433"/>
            <a:ext cx="7136607" cy="31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432" y="0"/>
            <a:ext cx="9144000" cy="7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1" hangingPunct="1">
              <a:defRPr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sz="3600" dirty="0">
                <a:solidFill>
                  <a:schemeClr val="tx1"/>
                </a:solidFill>
              </a:rPr>
              <a:t>Перекрестки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74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8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5"/>
          <p:cNvSpPr>
            <a:spLocks noChangeArrowheads="1"/>
          </p:cNvSpPr>
          <p:nvPr/>
        </p:nvSpPr>
        <p:spPr bwMode="auto">
          <a:xfrm>
            <a:off x="-7144" y="835820"/>
            <a:ext cx="914400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На рисунке представлен пример применения перекрестка </a:t>
            </a:r>
            <a:r>
              <a:rPr lang="ru-RU" altLang="ru-RU" sz="2000" dirty="0">
                <a:solidFill>
                  <a:srgbClr val="FFC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синхронное «ИЛИ».</a:t>
            </a:r>
          </a:p>
        </p:txBody>
      </p:sp>
      <p:sp>
        <p:nvSpPr>
          <p:cNvPr id="17411" name="Прямоугольник 6"/>
          <p:cNvSpPr>
            <a:spLocks noChangeArrowheads="1"/>
          </p:cNvSpPr>
          <p:nvPr/>
        </p:nvSpPr>
        <p:spPr bwMode="auto">
          <a:xfrm>
            <a:off x="0" y="4602958"/>
            <a:ext cx="9144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После завершения работы 1 запускается либо работа 2, либо работа 3, либо работа 4, либо их сочетание.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Если запускается более одной работы, требуется их одновременный запуск. Для запуска работы 5 требуется завершение любой из работ 2, 3 и 4 или их сочетания. Если завершается более чем одна работа, требуется их одновременное завершение.</a:t>
            </a:r>
          </a:p>
        </p:txBody>
      </p:sp>
      <p:pic>
        <p:nvPicPr>
          <p:cNvPr id="121860" name="Рисунок 10" descr="http://konspekta.net/studopediaorg/baza4/733777830240.files/image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20" y="1628775"/>
            <a:ext cx="69484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432" y="0"/>
            <a:ext cx="9144000" cy="7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1" hangingPunct="1">
              <a:defRPr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sz="3600" dirty="0">
                <a:solidFill>
                  <a:schemeClr val="tx1"/>
                </a:solidFill>
                <a:effectLst/>
              </a:rPr>
              <a:t>Перекрестки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75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5"/>
          <p:cNvSpPr>
            <a:spLocks noChangeArrowheads="1"/>
          </p:cNvSpPr>
          <p:nvPr/>
        </p:nvSpPr>
        <p:spPr bwMode="auto">
          <a:xfrm>
            <a:off x="-7144" y="835820"/>
            <a:ext cx="914400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На рисунке представлен пример применения перекрестка </a:t>
            </a:r>
            <a:r>
              <a:rPr lang="ru-RU" altLang="ru-RU" sz="2000" dirty="0">
                <a:solidFill>
                  <a:srgbClr val="FFC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исключающее «ИЛИ». </a:t>
            </a:r>
          </a:p>
        </p:txBody>
      </p:sp>
      <p:sp>
        <p:nvSpPr>
          <p:cNvPr id="18435" name="Прямоугольник 6"/>
          <p:cNvSpPr>
            <a:spLocks noChangeArrowheads="1"/>
          </p:cNvSpPr>
          <p:nvPr/>
        </p:nvSpPr>
        <p:spPr bwMode="auto">
          <a:xfrm>
            <a:off x="0" y="4879182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После завершения работы 1 запускается только одна работа — либо работа 2, либо работа 4. Для запуска работы 5 требуется завершение только одной из работ 3 или 4.</a:t>
            </a:r>
          </a:p>
        </p:txBody>
      </p:sp>
      <p:pic>
        <p:nvPicPr>
          <p:cNvPr id="122884" name="Рисунок 7" descr="http://konspekta.net/studopediaorg/baza4/733777830240.files/image1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6" y="1557338"/>
            <a:ext cx="6931820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432" y="0"/>
            <a:ext cx="9144000" cy="7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1" hangingPunct="1">
              <a:defRPr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sz="3600" dirty="0">
                <a:solidFill>
                  <a:schemeClr val="tx1"/>
                </a:solidFill>
                <a:effectLst/>
              </a:rPr>
              <a:t>Перекрестки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76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51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-469107"/>
            <a:ext cx="9144000" cy="132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eaLnBrk="1" hangingPunct="1">
              <a:defRPr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sz="3200" dirty="0">
                <a:solidFill>
                  <a:schemeClr val="tx1"/>
                </a:solidFill>
                <a:effectLst/>
              </a:rPr>
              <a:t>Ошибки использования перекрестков</a:t>
            </a:r>
          </a:p>
        </p:txBody>
      </p:sp>
      <p:sp>
        <p:nvSpPr>
          <p:cNvPr id="19459" name="Прямоугольник 5"/>
          <p:cNvSpPr>
            <a:spLocks noChangeArrowheads="1"/>
          </p:cNvSpPr>
          <p:nvPr/>
        </p:nvSpPr>
        <p:spPr bwMode="auto">
          <a:xfrm>
            <a:off x="-7144" y="647700"/>
            <a:ext cx="9144002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ctr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FFC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Правила создания перекрестков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На одной диаграмме </a:t>
            </a:r>
            <a:r>
              <a:rPr lang="ru-RU" altLang="ru-RU" sz="2000" dirty="0">
                <a:solidFill>
                  <a:srgbClr val="FFC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IDEF3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может быть создано несколько перекрестков различных типов. Определенные сочетания перекрестков для слияния и для разветвления могут приводить к логическим несоответствиям. Чтобы избежать конфликтов, необходимо соблюдать следующие правила: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1. Каждому перекрестку для слияния должен предшествовать перекресток для разветвления.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2. Перекресток для слияния </a:t>
            </a:r>
            <a:r>
              <a:rPr lang="ru-RU" altLang="ru-RU" sz="2000" dirty="0">
                <a:solidFill>
                  <a:srgbClr val="FFC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«И»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не может следовать за перекрестком для разветвления типа синхронного или </a:t>
            </a:r>
            <a:r>
              <a:rPr lang="ru-RU" altLang="ru-RU" sz="2000" dirty="0">
                <a:solidFill>
                  <a:srgbClr val="FFC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асинхронного «ИЛИ». </a:t>
            </a:r>
          </a:p>
        </p:txBody>
      </p:sp>
      <p:pic>
        <p:nvPicPr>
          <p:cNvPr id="123908" name="Рисунок 8" descr="http://konspekta.net/studopediaorg/baza4/733777830240.files/image1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20" y="3752851"/>
            <a:ext cx="4493418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Прямоугольник 1"/>
          <p:cNvSpPr>
            <a:spLocks noChangeArrowheads="1"/>
          </p:cNvSpPr>
          <p:nvPr/>
        </p:nvSpPr>
        <p:spPr bwMode="auto">
          <a:xfrm>
            <a:off x="0" y="5526882"/>
            <a:ext cx="913685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Действительно, после работы 1 может запускаться только одна работа – 2 или 3, а для запуска работы 4 требуется окончание обеих работ – 2 и 3. Такой сценарий не может реализоваться.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77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921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5"/>
          <p:cNvSpPr>
            <a:spLocks noChangeArrowheads="1"/>
          </p:cNvSpPr>
          <p:nvPr/>
        </p:nvSpPr>
        <p:spPr bwMode="auto">
          <a:xfrm>
            <a:off x="-7144" y="647701"/>
            <a:ext cx="914400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3. Перекресток для слияния </a:t>
            </a:r>
            <a:r>
              <a:rPr lang="ru-RU" altLang="ru-RU" sz="2000" dirty="0">
                <a:solidFill>
                  <a:srgbClr val="FFC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«И»</a:t>
            </a: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не может следовать за перекрестком для разветвления типа </a:t>
            </a:r>
            <a:r>
              <a:rPr lang="ru-RU" altLang="ru-RU" sz="2000" dirty="0">
                <a:solidFill>
                  <a:srgbClr val="FFC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исключающего «ИЛИ».</a:t>
            </a:r>
          </a:p>
        </p:txBody>
      </p:sp>
      <p:pic>
        <p:nvPicPr>
          <p:cNvPr id="124931" name="Рисунок 6" descr="http://konspekta.net/studopediaorg/baza4/733777830240.files/image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58" y="1269208"/>
            <a:ext cx="4679156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Прямоугольник 7"/>
          <p:cNvSpPr>
            <a:spLocks noChangeArrowheads="1"/>
          </p:cNvSpPr>
          <p:nvPr/>
        </p:nvSpPr>
        <p:spPr bwMode="auto">
          <a:xfrm>
            <a:off x="4763" y="3283745"/>
            <a:ext cx="9146382" cy="16312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4. Перекресток для слияния типа </a:t>
            </a:r>
            <a:r>
              <a:rPr lang="ru-RU" altLang="ru-R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Times New Roman" panose="02020603050405020304" pitchFamily="18" charset="0"/>
              </a:rPr>
              <a:t>исключающего «ИЛИ» </a:t>
            </a: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не может следовать за перекрестком для разветвления типа </a:t>
            </a:r>
            <a:r>
              <a:rPr lang="ru-RU" altLang="ru-RU" sz="2000" dirty="0">
                <a:solidFill>
                  <a:srgbClr val="FFC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«И»</a:t>
            </a: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Здесь после завершения работы 1 запускаются обе работы – 2 и 3, а для запуска работы 4 требуется, чтобы завершилась одна и только одна работа – или 2, или 3.</a:t>
            </a:r>
          </a:p>
        </p:txBody>
      </p:sp>
      <p:pic>
        <p:nvPicPr>
          <p:cNvPr id="124933" name="Рисунок 9" descr="http://konspekta.net/studopediaorg/baza4/733777830240.files/image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5" y="4869657"/>
            <a:ext cx="4824413" cy="194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-100012"/>
            <a:ext cx="9144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eaLnBrk="1" hangingPunct="1">
              <a:defRPr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dirty="0">
                <a:solidFill>
                  <a:schemeClr val="tx1"/>
                </a:solidFill>
                <a:effectLst/>
              </a:rPr>
              <a:t>Ошибки использования перекрестков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78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32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5"/>
          <p:cNvSpPr>
            <a:spLocks noChangeArrowheads="1"/>
          </p:cNvSpPr>
          <p:nvPr/>
        </p:nvSpPr>
        <p:spPr bwMode="auto">
          <a:xfrm>
            <a:off x="-7144" y="647701"/>
            <a:ext cx="914400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5. Перекресток, имеющий одну стрелку на одной стороне, должен иметь более одной стрелки на другой.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-100012"/>
            <a:ext cx="9144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eaLnBrk="1" hangingPunct="1">
              <a:defRPr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defTabSz="914445">
              <a:defRPr/>
            </a:pPr>
            <a:r>
              <a:rPr lang="ru-RU" altLang="ru-RU" dirty="0">
                <a:solidFill>
                  <a:schemeClr val="tx1"/>
                </a:solidFill>
                <a:effectLst/>
              </a:rPr>
              <a:t>Ошибки использования перекрестков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79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98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ru-RU" altLang="ru-RU" sz="4001" dirty="0"/>
              <a:t>Использование методологии </a:t>
            </a:r>
            <a:r>
              <a:rPr lang="en-US" altLang="ru-RU" sz="4001" dirty="0"/>
              <a:t>SADT</a:t>
            </a:r>
            <a:endParaRPr lang="ru-RU" altLang="ru-RU" sz="400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4800600"/>
          </a:xfrm>
        </p:spPr>
        <p:txBody>
          <a:bodyPr/>
          <a:lstStyle/>
          <a:p>
            <a:pPr marL="0" indent="67500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latin typeface="Times New Roman" panose="02020603050405020304" pitchFamily="18" charset="0"/>
              </a:rPr>
              <a:t>Может использоваться для моделирования широкого круга систем и определения требований и функций, а затем для разработки системы, которая удовлетворяет этим требованиям и реализует эти функции. </a:t>
            </a:r>
          </a:p>
          <a:p>
            <a:pPr marL="0" indent="67500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latin typeface="Times New Roman" panose="02020603050405020304" pitchFamily="18" charset="0"/>
            </a:endParaRPr>
          </a:p>
          <a:p>
            <a:pPr marL="0" indent="67500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latin typeface="Times New Roman" panose="02020603050405020304" pitchFamily="18" charset="0"/>
              </a:rPr>
              <a:t>Для уже существующих систем SADT может быть использована для анализа функций, выполняемых системой, а также для указания механизмов, посредством которых они осуществляются. </a:t>
            </a:r>
          </a:p>
          <a:p>
            <a:pPr marL="0" indent="675000"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/>
          </a:p>
          <a:p>
            <a:pPr marL="0" indent="675000" algn="just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2801" dirty="0">
              <a:latin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 defTabSz="914445">
              <a:defRPr/>
            </a:pPr>
            <a:fld id="{61926F57-319A-4D7F-B246-C1BD3C4B961E}" type="slidenum">
              <a:rPr kumimoji="1" lang="ru-RU" altLang="ru-RU" b="0"/>
              <a:pPr defTabSz="914445">
                <a:defRPr/>
              </a:pPr>
              <a:t>8</a:t>
            </a:fld>
            <a:endParaRPr kumimoji="1" lang="ru-RU" altLang="ru-RU" b="0"/>
          </a:p>
        </p:txBody>
      </p:sp>
    </p:spTree>
    <p:extLst>
      <p:ext uri="{BB962C8B-B14F-4D97-AF65-F5344CB8AC3E}">
        <p14:creationId xmlns:p14="http://schemas.microsoft.com/office/powerpoint/2010/main" val="31922900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488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/>
              <a:t>Объект ссылок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229600" cy="2374107"/>
          </a:xfrm>
        </p:spPr>
        <p:txBody>
          <a:bodyPr/>
          <a:lstStyle/>
          <a:p>
            <a:pPr marL="342917" indent="-342917" eaLnBrk="1" hangingPunct="1">
              <a:defRPr/>
            </a:pPr>
            <a:r>
              <a:rPr lang="ru-RU" altLang="ru-RU" sz="2801" dirty="0"/>
              <a:t>выражает </a:t>
            </a:r>
            <a:r>
              <a:rPr lang="ru-RU" altLang="ru-RU" sz="2801" dirty="0">
                <a:solidFill>
                  <a:schemeClr val="hlink"/>
                </a:solidFill>
              </a:rPr>
              <a:t>идею</a:t>
            </a:r>
            <a:r>
              <a:rPr lang="ru-RU" altLang="ru-RU" sz="2801" dirty="0"/>
              <a:t>, </a:t>
            </a:r>
            <a:r>
              <a:rPr lang="ru-RU" altLang="ru-RU" sz="2801" dirty="0">
                <a:solidFill>
                  <a:schemeClr val="hlink"/>
                </a:solidFill>
              </a:rPr>
              <a:t>концепцию данных</a:t>
            </a:r>
            <a:r>
              <a:rPr lang="ru-RU" altLang="ru-RU" sz="2801" dirty="0"/>
              <a:t>, которые нельзя связать со стрелкой, перекрестком, работой </a:t>
            </a:r>
          </a:p>
          <a:p>
            <a:pPr marL="342917" indent="-342917" eaLnBrk="1" hangingPunct="1">
              <a:defRPr/>
            </a:pPr>
            <a:r>
              <a:rPr lang="ru-RU" altLang="ru-RU" sz="2801" dirty="0"/>
              <a:t>используется при построении диаграммы для привлечения внимания пользователя к каким-либо важным аспектам модели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5" t="19640" r="18983" b="64102"/>
          <a:stretch>
            <a:fillRect/>
          </a:stretch>
        </p:blipFill>
        <p:spPr bwMode="auto">
          <a:xfrm>
            <a:off x="3202782" y="4364833"/>
            <a:ext cx="2952750" cy="223361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80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198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1100138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/>
              <a:t>Объект ссылок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9144000" cy="3145476"/>
          </a:xfrm>
        </p:spPr>
        <p:txBody>
          <a:bodyPr>
            <a:spAutoFit/>
          </a:bodyPr>
          <a:lstStyle/>
          <a:p>
            <a:pPr marL="342917" indent="-342917" eaLnBrk="1" hangingPunct="1">
              <a:defRPr/>
            </a:pPr>
            <a:r>
              <a:rPr lang="ru-RU" altLang="ru-RU" i="1" dirty="0"/>
              <a:t>Официальная спецификация </a:t>
            </a:r>
            <a:r>
              <a:rPr lang="en-US" altLang="ru-RU" i="1" dirty="0"/>
              <a:t>IDEF</a:t>
            </a:r>
            <a:r>
              <a:rPr lang="ru-RU" altLang="ru-RU" i="1" dirty="0"/>
              <a:t>3 различает 3</a:t>
            </a:r>
            <a:r>
              <a:rPr lang="ru-RU" altLang="ru-RU" dirty="0"/>
              <a:t> стиля объектов ссылок – </a:t>
            </a:r>
            <a:r>
              <a:rPr lang="ru-RU" altLang="ru-RU" u="sng" dirty="0">
                <a:solidFill>
                  <a:schemeClr val="hlink"/>
                </a:solidFill>
              </a:rPr>
              <a:t>безусловные</a:t>
            </a:r>
            <a:r>
              <a:rPr lang="ru-RU" altLang="ru-RU" dirty="0"/>
              <a:t> (</a:t>
            </a:r>
            <a:r>
              <a:rPr lang="en-US" altLang="ru-RU" dirty="0"/>
              <a:t>unconditional</a:t>
            </a:r>
            <a:r>
              <a:rPr lang="ru-RU" altLang="ru-RU" dirty="0"/>
              <a:t>), </a:t>
            </a:r>
            <a:r>
              <a:rPr lang="ru-RU" altLang="ru-RU" u="sng" dirty="0">
                <a:solidFill>
                  <a:schemeClr val="hlink"/>
                </a:solidFill>
              </a:rPr>
              <a:t>синхронные</a:t>
            </a:r>
            <a:r>
              <a:rPr lang="ru-RU" altLang="ru-RU" dirty="0"/>
              <a:t> (</a:t>
            </a:r>
            <a:r>
              <a:rPr lang="en-US" altLang="ru-RU" dirty="0"/>
              <a:t>synchronous</a:t>
            </a:r>
            <a:r>
              <a:rPr lang="ru-RU" altLang="ru-RU" dirty="0"/>
              <a:t>), </a:t>
            </a:r>
            <a:r>
              <a:rPr lang="ru-RU" altLang="ru-RU" u="sng" dirty="0">
                <a:solidFill>
                  <a:schemeClr val="hlink"/>
                </a:solidFill>
              </a:rPr>
              <a:t>асинхронные</a:t>
            </a:r>
            <a:r>
              <a:rPr lang="ru-RU" altLang="ru-RU" dirty="0"/>
              <a:t> (</a:t>
            </a:r>
            <a:r>
              <a:rPr lang="en-US" altLang="ru-RU" dirty="0"/>
              <a:t>asynchronous</a:t>
            </a:r>
            <a:r>
              <a:rPr lang="ru-RU" altLang="ru-RU" dirty="0"/>
              <a:t>). </a:t>
            </a:r>
          </a:p>
          <a:p>
            <a:pPr marL="342917" indent="-342917" eaLnBrk="1" hangingPunct="1">
              <a:defRPr/>
            </a:pPr>
            <a:r>
              <a:rPr lang="en-US" altLang="ru-RU" dirty="0" err="1"/>
              <a:t>BPWin</a:t>
            </a:r>
            <a:r>
              <a:rPr lang="en-US" altLang="ru-RU" dirty="0"/>
              <a:t> </a:t>
            </a:r>
            <a:r>
              <a:rPr lang="ru-RU" altLang="ru-RU" dirty="0"/>
              <a:t> поддерживает только </a:t>
            </a:r>
            <a:r>
              <a:rPr lang="ru-RU" altLang="ru-RU" i="1" dirty="0"/>
              <a:t>безусловные</a:t>
            </a:r>
            <a:r>
              <a:rPr lang="ru-RU" altLang="ru-RU" dirty="0"/>
              <a:t> объекты ссылок.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81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71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1100138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200" b="1" dirty="0"/>
              <a:t>Типы объектов ссылок</a:t>
            </a:r>
          </a:p>
        </p:txBody>
      </p:sp>
      <p:graphicFrame>
        <p:nvGraphicFramePr>
          <p:cNvPr id="25643" name="Group 43"/>
          <p:cNvGraphicFramePr>
            <a:graphicFrameLocks noGrp="1"/>
          </p:cNvGraphicFramePr>
          <p:nvPr>
            <p:ph idx="1"/>
          </p:nvPr>
        </p:nvGraphicFramePr>
        <p:xfrm>
          <a:off x="528638" y="1700213"/>
          <a:ext cx="8146257" cy="4329111"/>
        </p:xfrm>
        <a:graphic>
          <a:graphicData uri="http://schemas.openxmlformats.org/drawingml/2006/table">
            <a:tbl>
              <a:tblPr/>
              <a:tblGrid>
                <a:gridCol w="1655601">
                  <a:extLst>
                    <a:ext uri="{9D8B030D-6E8A-4147-A177-3AD203B41FA5}">
                      <a16:colId xmlns:a16="http://schemas.microsoft.com/office/drawing/2014/main" xmlns="" val="404636472"/>
                    </a:ext>
                  </a:extLst>
                </a:gridCol>
                <a:gridCol w="6490656">
                  <a:extLst>
                    <a:ext uri="{9D8B030D-6E8A-4147-A177-3AD203B41FA5}">
                      <a16:colId xmlns:a16="http://schemas.microsoft.com/office/drawing/2014/main" xmlns="" val="1075549228"/>
                    </a:ext>
                  </a:extLst>
                </a:gridCol>
              </a:tblGrid>
              <a:tr h="10060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Тип объекта ссылок</a:t>
                      </a: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1431" marR="91431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Назначение</a:t>
                      </a: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1431" marR="91431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594616"/>
                  </a:ext>
                </a:extLst>
              </a:tr>
              <a:tr h="10060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 </a:t>
                      </a:r>
                      <a:r>
                        <a:rPr kumimoji="0" lang="en-US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kumimoji="0" lang="ru-RU" altLang="ru-RU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1" marR="91431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Используется для описания того, что в действии принимает участие какой-либо заслуживающий отдельного внимания объект </a:t>
                      </a:r>
                    </a:p>
                  </a:txBody>
                  <a:tcPr marL="91431" marR="91431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35926"/>
                  </a:ext>
                </a:extLst>
              </a:tr>
              <a:tr h="10060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 Ссылка </a:t>
                      </a:r>
                      <a:r>
                        <a:rPr kumimoji="0" lang="en-US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GOTO</a:t>
                      </a:r>
                      <a:r>
                        <a:rPr kumimoji="0" lang="ru-RU" altLang="ru-RU" sz="2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1431" marR="91431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Используется для реализации цикличности выполнения действий. Этот объект также может относиться к перекрестку </a:t>
                      </a:r>
                    </a:p>
                  </a:txBody>
                  <a:tcPr marL="91431" marR="91431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0933506"/>
                  </a:ext>
                </a:extLst>
              </a:tr>
              <a:tr h="13109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 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Единица</a:t>
                      </a:r>
                      <a:r>
                        <a:rPr kumimoji="0" lang="en-US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действий</a:t>
                      </a:r>
                      <a:r>
                        <a:rPr kumimoji="0" lang="en-US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UOB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Unit of Behavior)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1" marR="91431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Используется для многократного отображения на диаграмме одного и того же действия, но без цикла </a:t>
                      </a:r>
                    </a:p>
                  </a:txBody>
                  <a:tcPr marL="91431" marR="91431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5646734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82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94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4" name="Rectangle 26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229600" cy="95488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200" b="1" dirty="0">
                <a:solidFill>
                  <a:schemeClr val="hlink"/>
                </a:solidFill>
              </a:rPr>
              <a:t>Типы объектов ссылок</a:t>
            </a:r>
          </a:p>
        </p:txBody>
      </p:sp>
      <p:graphicFrame>
        <p:nvGraphicFramePr>
          <p:cNvPr id="27686" name="Group 38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1" cy="4536283"/>
        </p:xfrm>
        <a:graphic>
          <a:graphicData uri="http://schemas.openxmlformats.org/drawingml/2006/table">
            <a:tbl>
              <a:tblPr/>
              <a:tblGrid>
                <a:gridCol w="1882775">
                  <a:extLst>
                    <a:ext uri="{9D8B030D-6E8A-4147-A177-3AD203B41FA5}">
                      <a16:colId xmlns:a16="http://schemas.microsoft.com/office/drawing/2014/main" xmlns="" val="881067358"/>
                    </a:ext>
                  </a:extLst>
                </a:gridCol>
                <a:gridCol w="6346826">
                  <a:extLst>
                    <a:ext uri="{9D8B030D-6E8A-4147-A177-3AD203B41FA5}">
                      <a16:colId xmlns:a16="http://schemas.microsoft.com/office/drawing/2014/main" xmlns="" val="645892918"/>
                    </a:ext>
                  </a:extLst>
                </a:gridCol>
              </a:tblGrid>
              <a:tr h="820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Тип объекта ссылок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Назначение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6338884"/>
                  </a:ext>
                </a:extLst>
              </a:tr>
              <a:tr h="1687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 Заметка </a:t>
                      </a:r>
                      <a:r>
                        <a:rPr kumimoji="0" lang="en-US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kumimoji="0" lang="en-US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Note</a:t>
                      </a:r>
                      <a:r>
                        <a:rPr kumimoji="0" lang="en-US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Используется для документирования какой-либо важной информации общего характера, относящейся к изображаемому на диаграммах. Служит альтернативой методу помещения текстовых заметок непосредственно на диаграммах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35554627"/>
                  </a:ext>
                </a:extLst>
              </a:tr>
              <a:tr h="20275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 Уточнение </a:t>
                      </a:r>
                      <a:r>
                        <a:rPr kumimoji="0" lang="en-US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Elaboration (</a:t>
                      </a:r>
                      <a:r>
                        <a:rPr kumimoji="0" lang="en-US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</a:rPr>
                        <a:t>ELAB</a:t>
                      </a:r>
                      <a:r>
                        <a:rPr kumimoji="0" lang="en-US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Для уточнения или более подробного описания изображаемого на диаграмме. Обычно используется для детального описания разветвления или слияния стрелок на перекрестках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324827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6892BE-A6D3-43A6-9E39-66CB529ED478}" type="slidenum">
              <a:rPr lang="ru-RU" altLang="ru-RU" smtClean="0"/>
              <a:pPr>
                <a:defRPr/>
              </a:pPr>
              <a:t>83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453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" y="507207"/>
            <a:ext cx="9089231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8575" y="-5089"/>
            <a:ext cx="9115425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>
            <a:defPPr>
              <a:defRPr lang="ru-RU"/>
            </a:defPPr>
            <a:lvl1pPr algn="ctr" eaLnBrk="1" hangingPunct="1">
              <a:buClr>
                <a:schemeClr val="tx2"/>
              </a:buClr>
              <a:buSzPct val="70000"/>
              <a:buFont typeface="Wingdings" pitchFamily="2" charset="2"/>
              <a:buNone/>
              <a:defRPr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defTabSz="914445">
              <a:lnSpc>
                <a:spcPts val="2400"/>
              </a:lnSpc>
              <a:buClr>
                <a:srgbClr val="330066"/>
              </a:buClr>
              <a:defRPr/>
            </a:pPr>
            <a:r>
              <a:rPr lang="ru-RU" altLang="ru-RU" sz="1800" dirty="0">
                <a:solidFill>
                  <a:schemeClr val="tx1"/>
                </a:solidFill>
                <a:effectLst/>
              </a:rPr>
              <a:t>Пример декомпозиция блока «Выполнить отделочные работы» </a:t>
            </a:r>
            <a:endParaRPr lang="ru-RU" altLang="ru-RU" sz="1800" dirty="0" smtClean="0">
              <a:solidFill>
                <a:schemeClr val="tx1"/>
              </a:solidFill>
              <a:effectLst/>
            </a:endParaRPr>
          </a:p>
          <a:p>
            <a:pPr defTabSz="914445">
              <a:lnSpc>
                <a:spcPts val="2400"/>
              </a:lnSpc>
              <a:buClr>
                <a:srgbClr val="330066"/>
              </a:buClr>
              <a:defRPr/>
            </a:pPr>
            <a:r>
              <a:rPr lang="ru-RU" altLang="ru-RU" sz="1800" dirty="0" smtClean="0">
                <a:solidFill>
                  <a:schemeClr val="tx1"/>
                </a:solidFill>
                <a:effectLst/>
              </a:rPr>
              <a:t>с </a:t>
            </a:r>
            <a:r>
              <a:rPr lang="ru-RU" altLang="ru-RU" sz="1800" dirty="0">
                <a:solidFill>
                  <a:schemeClr val="tx1"/>
                </a:solidFill>
                <a:effectLst/>
              </a:rPr>
              <a:t>применением стандарта</a:t>
            </a:r>
            <a:r>
              <a:rPr lang="en-US" altLang="ru-RU" sz="1800" dirty="0">
                <a:solidFill>
                  <a:schemeClr val="tx1"/>
                </a:solidFill>
                <a:effectLst/>
              </a:rPr>
              <a:t> IDEF3</a:t>
            </a:r>
            <a:endParaRPr lang="ru-RU" altLang="ru-RU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81" name="AutoShape 82"/>
          <p:cNvSpPr>
            <a:spLocks noChangeArrowheads="1"/>
          </p:cNvSpPr>
          <p:nvPr/>
        </p:nvSpPr>
        <p:spPr bwMode="auto">
          <a:xfrm>
            <a:off x="1385888" y="5769770"/>
            <a:ext cx="1147763" cy="323850"/>
          </a:xfrm>
          <a:prstGeom prst="wedgeRoundRectCallout">
            <a:avLst>
              <a:gd name="adj1" fmla="val 175870"/>
              <a:gd name="adj2" fmla="val -5197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1400" b="0">
                <a:solidFill>
                  <a:srgbClr val="000000"/>
                </a:solidFill>
              </a:rPr>
              <a:t>Ссылка</a:t>
            </a:r>
          </a:p>
        </p:txBody>
      </p:sp>
      <p:sp>
        <p:nvSpPr>
          <p:cNvPr id="82" name="AutoShape 83"/>
          <p:cNvSpPr>
            <a:spLocks noChangeArrowheads="1"/>
          </p:cNvSpPr>
          <p:nvPr/>
        </p:nvSpPr>
        <p:spPr bwMode="auto">
          <a:xfrm>
            <a:off x="250033" y="4574382"/>
            <a:ext cx="1945481" cy="800100"/>
          </a:xfrm>
          <a:prstGeom prst="wedgeRoundRectCallout">
            <a:avLst>
              <a:gd name="adj1" fmla="val 42485"/>
              <a:gd name="adj2" fmla="val -19151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45" eaLnBrk="1" hangingPunct="1">
              <a:defRPr/>
            </a:pPr>
            <a:r>
              <a:rPr lang="ru-RU" altLang="ru-RU" sz="1400" b="0" dirty="0">
                <a:solidFill>
                  <a:srgbClr val="000000"/>
                </a:solidFill>
                <a:latin typeface="Arial" panose="020B0604020202020204" pitchFamily="34" charset="0"/>
              </a:rPr>
              <a:t>Перекресток</a:t>
            </a:r>
          </a:p>
          <a:p>
            <a:pPr algn="ctr" defTabSz="914445" eaLnBrk="1" hangingPunct="1">
              <a:defRPr/>
            </a:pPr>
            <a:r>
              <a:rPr lang="ru-RU" altLang="ru-RU" sz="1400" b="0" dirty="0">
                <a:solidFill>
                  <a:srgbClr val="000000"/>
                </a:solidFill>
                <a:latin typeface="Arial" panose="020B0604020202020204" pitchFamily="34" charset="0"/>
              </a:rPr>
              <a:t>асинхронное</a:t>
            </a:r>
            <a:r>
              <a:rPr lang="ru-RU" altLang="ru-RU" sz="1400" b="0" dirty="0">
                <a:solidFill>
                  <a:srgbClr val="FF0000"/>
                </a:solidFill>
                <a:latin typeface="Arial" panose="020B0604020202020204" pitchFamily="34" charset="0"/>
              </a:rPr>
              <a:t> И</a:t>
            </a:r>
          </a:p>
        </p:txBody>
      </p:sp>
      <p:sp>
        <p:nvSpPr>
          <p:cNvPr id="83" name="AutoShape 84"/>
          <p:cNvSpPr>
            <a:spLocks noChangeArrowheads="1"/>
          </p:cNvSpPr>
          <p:nvPr/>
        </p:nvSpPr>
        <p:spPr bwMode="auto">
          <a:xfrm>
            <a:off x="6893720" y="4283870"/>
            <a:ext cx="2007393" cy="766763"/>
          </a:xfrm>
          <a:prstGeom prst="wedgeRoundRectCallout">
            <a:avLst>
              <a:gd name="adj1" fmla="val -67911"/>
              <a:gd name="adj2" fmla="val -8197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1400" b="0" dirty="0">
                <a:solidFill>
                  <a:srgbClr val="000000"/>
                </a:solidFill>
              </a:rPr>
              <a:t>Перекресток</a:t>
            </a:r>
          </a:p>
          <a:p>
            <a:pPr algn="ctr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1400" b="0" dirty="0">
                <a:solidFill>
                  <a:srgbClr val="000000"/>
                </a:solidFill>
              </a:rPr>
              <a:t>асинхронное  </a:t>
            </a:r>
            <a:r>
              <a:rPr lang="ru-RU" altLang="ru-RU" sz="1400" b="0" dirty="0">
                <a:solidFill>
                  <a:srgbClr val="FF3300"/>
                </a:solidFill>
              </a:rPr>
              <a:t>ИЛИ</a:t>
            </a:r>
          </a:p>
        </p:txBody>
      </p:sp>
      <p:sp>
        <p:nvSpPr>
          <p:cNvPr id="84" name="AutoShape 81"/>
          <p:cNvSpPr>
            <a:spLocks noChangeArrowheads="1"/>
          </p:cNvSpPr>
          <p:nvPr/>
        </p:nvSpPr>
        <p:spPr bwMode="auto">
          <a:xfrm>
            <a:off x="369095" y="2235995"/>
            <a:ext cx="914400" cy="323850"/>
          </a:xfrm>
          <a:prstGeom prst="wedgeRoundRectCallout">
            <a:avLst>
              <a:gd name="adj1" fmla="val 72745"/>
              <a:gd name="adj2" fmla="val 19849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1400" b="0">
                <a:solidFill>
                  <a:srgbClr val="000000"/>
                </a:solidFill>
              </a:rPr>
              <a:t>Работа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84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14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1"/>
          <p:cNvSpPr>
            <a:spLocks noChangeArrowheads="1"/>
          </p:cNvSpPr>
          <p:nvPr/>
        </p:nvSpPr>
        <p:spPr bwMode="auto">
          <a:xfrm>
            <a:off x="251519" y="1556792"/>
            <a:ext cx="871296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dirty="0">
                <a:solidFill>
                  <a:srgbClr val="FFC000"/>
                </a:solidFill>
                <a:latin typeface="+mn-lt"/>
                <a:cs typeface="Times New Roman" panose="02020603050405020304" pitchFamily="18" charset="0"/>
              </a:rPr>
              <a:t>Предупреждение!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endParaRPr lang="ru-RU" altLang="ru-RU" sz="2000" b="0" dirty="0" smtClean="0">
              <a:latin typeface="+mn-lt"/>
              <a:cs typeface="Times New Roman" panose="02020603050405020304" pitchFamily="18" charset="0"/>
            </a:endParaRP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b="0" dirty="0" smtClean="0">
                <a:latin typeface="+mn-lt"/>
                <a:cs typeface="Times New Roman" panose="02020603050405020304" pitchFamily="18" charset="0"/>
              </a:rPr>
              <a:t>Часто </a:t>
            </a:r>
            <a:r>
              <a:rPr lang="ru-RU" altLang="ru-RU" sz="2000" b="0" dirty="0">
                <a:latin typeface="+mn-lt"/>
                <a:cs typeface="Times New Roman" panose="02020603050405020304" pitchFamily="18" charset="0"/>
              </a:rPr>
              <a:t>возникает желание смоделировать бизнес-процессы в организации до построения модели данных, т.е. разработать функциональную спецификацию системы, а потом уже определить данные, которых требует каждая функция. </a:t>
            </a:r>
            <a:r>
              <a:rPr lang="ru-RU" altLang="ru-RU" sz="2000" b="0" dirty="0">
                <a:solidFill>
                  <a:srgbClr val="FFC000"/>
                </a:solidFill>
                <a:latin typeface="+mn-lt"/>
                <a:cs typeface="Times New Roman" panose="02020603050405020304" pitchFamily="18" charset="0"/>
              </a:rPr>
              <a:t>Это выглядит естественным, но может привести и к проблемам.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85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32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Прямоугольник 1"/>
          <p:cNvSpPr>
            <a:spLocks noChangeArrowheads="1"/>
          </p:cNvSpPr>
          <p:nvPr/>
        </p:nvSpPr>
        <p:spPr bwMode="auto">
          <a:xfrm>
            <a:off x="107504" y="532993"/>
            <a:ext cx="8928992" cy="56323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b="0" dirty="0">
                <a:latin typeface="+mn-lt"/>
                <a:cs typeface="Times New Roman" panose="02020603050405020304" pitchFamily="18" charset="0"/>
              </a:rPr>
              <a:t>Желательна приоритетность информационного проектирования, т.е. </a:t>
            </a:r>
            <a:r>
              <a:rPr lang="ru-RU" altLang="ru-RU" sz="2000" b="0" dirty="0">
                <a:solidFill>
                  <a:srgbClr val="FFC000"/>
                </a:solidFill>
                <a:latin typeface="+mn-lt"/>
                <a:cs typeface="Times New Roman" panose="02020603050405020304" pitchFamily="18" charset="0"/>
              </a:rPr>
              <a:t>построение модели данных до функциональной спецификации. Такой подход дает следующие преимущества: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b="0" dirty="0">
                <a:latin typeface="+mn-lt"/>
                <a:cs typeface="Times New Roman" panose="02020603050405020304" pitchFamily="18" charset="0"/>
              </a:rPr>
              <a:t>-	многократное использование данных для функций, которые не предвидятся в момент построения модели, и применение ранее выделенных функций в качестве тестовых для модели данных;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b="0" dirty="0">
                <a:latin typeface="+mn-lt"/>
                <a:cs typeface="Times New Roman" panose="02020603050405020304" pitchFamily="18" charset="0"/>
              </a:rPr>
              <a:t>- 	установление устойчивых соглашений об именах и определениях для данных. В противном случае в функциональной спецификации одна функция могла бы быть названа "получить сведения о клиенте", а вторая — "обслужить заказчика", и возникнет вопрос, чем же заказчик отличается от клиента;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b="0" dirty="0">
                <a:latin typeface="+mn-lt"/>
                <a:cs typeface="Times New Roman" panose="02020603050405020304" pitchFamily="18" charset="0"/>
              </a:rPr>
              <a:t>- 	автоматическое получение значительной части функциональной спецификации, т. к. просто посмотрев на построенную модель данных, можно предположить, какие функции необходимы для работы с этими данными;</a:t>
            </a: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b="0" dirty="0">
                <a:latin typeface="+mn-lt"/>
                <a:cs typeface="Times New Roman" panose="02020603050405020304" pitchFamily="18" charset="0"/>
              </a:rPr>
              <a:t>- 	определение концепции, с помощью которой можно лучше понять и определить предметную область: что в ней происходит, какие вещи имеет смысл реализовывать, а какие нет, и т. д.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86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42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Прямоугольник 1"/>
          <p:cNvSpPr>
            <a:spLocks noChangeArrowheads="1"/>
          </p:cNvSpPr>
          <p:nvPr/>
        </p:nvSpPr>
        <p:spPr bwMode="auto">
          <a:xfrm>
            <a:off x="0" y="654435"/>
            <a:ext cx="9144000" cy="4401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b="0" dirty="0">
                <a:latin typeface="+mn-lt"/>
                <a:cs typeface="Times New Roman" panose="02020603050405020304" pitchFamily="18" charset="0"/>
              </a:rPr>
              <a:t>Естественно, что использование таких CASE-средств моделирования диаграмм бизнес-процессов, как </a:t>
            </a:r>
            <a:r>
              <a:rPr lang="en-US" altLang="ru-RU" sz="2000" b="0" dirty="0">
                <a:solidFill>
                  <a:srgbClr val="FFC000"/>
                </a:solidFill>
                <a:latin typeface="+mn-lt"/>
                <a:cs typeface="Times New Roman" panose="02020603050405020304" pitchFamily="18" charset="0"/>
              </a:rPr>
              <a:t>CA ER</a:t>
            </a:r>
            <a:r>
              <a:rPr lang="ru-RU" altLang="ru-RU" sz="2000" b="0" dirty="0" err="1">
                <a:solidFill>
                  <a:srgbClr val="FFC000"/>
                </a:solidFill>
                <a:latin typeface="+mn-lt"/>
                <a:cs typeface="Times New Roman" panose="02020603050405020304" pitchFamily="18" charset="0"/>
              </a:rPr>
              <a:t>Win</a:t>
            </a:r>
            <a:r>
              <a:rPr lang="en-US" altLang="ru-RU" sz="2000" b="0" dirty="0">
                <a:solidFill>
                  <a:srgbClr val="FFC000"/>
                </a:solidFill>
                <a:latin typeface="+mn-lt"/>
                <a:cs typeface="Times New Roman" panose="02020603050405020304" pitchFamily="18" charset="0"/>
              </a:rPr>
              <a:t> Process Modeler</a:t>
            </a:r>
            <a:r>
              <a:rPr lang="ru-RU" altLang="ru-RU" sz="2000" b="0" dirty="0">
                <a:latin typeface="+mn-lt"/>
                <a:cs typeface="Times New Roman" panose="02020603050405020304" pitchFamily="18" charset="0"/>
              </a:rPr>
              <a:t>, снимает ряд проблем (например с устойчивыми соглашениями об именах сущностей), но всех проблем эти средства все равно решить не могут.</a:t>
            </a:r>
            <a:endParaRPr lang="en-US" altLang="ru-RU" sz="2000" b="0" dirty="0">
              <a:latin typeface="+mn-lt"/>
              <a:cs typeface="Times New Roman" panose="02020603050405020304" pitchFamily="18" charset="0"/>
            </a:endParaRP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endParaRPr lang="en-US" altLang="ru-RU" sz="2000" b="0" dirty="0">
              <a:latin typeface="+mn-lt"/>
              <a:cs typeface="Times New Roman" panose="02020603050405020304" pitchFamily="18" charset="0"/>
            </a:endParaRP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b="0" dirty="0">
                <a:latin typeface="+mn-lt"/>
                <a:cs typeface="Times New Roman" panose="02020603050405020304" pitchFamily="18" charset="0"/>
              </a:rPr>
              <a:t>Поэтому одним из основных правил можно считать следующее. </a:t>
            </a:r>
            <a:r>
              <a:rPr lang="ru-RU" altLang="ru-RU" sz="2000" b="0" dirty="0">
                <a:solidFill>
                  <a:srgbClr val="FFC000"/>
                </a:solidFill>
                <a:latin typeface="+mn-lt"/>
                <a:cs typeface="Times New Roman" panose="02020603050405020304" pitchFamily="18" charset="0"/>
              </a:rPr>
              <a:t>Не нужно увлекаться процессом построения диаграмм ради самого процесса. Всегда следует помнить о том, что конечная цель состоит в сборе информации о возможных сущностях, а также в намерении чуть лучше понять систему.</a:t>
            </a:r>
            <a:endParaRPr lang="en-US" altLang="ru-RU" sz="2000" b="0" dirty="0">
              <a:solidFill>
                <a:srgbClr val="FFC000"/>
              </a:solidFill>
              <a:latin typeface="+mn-lt"/>
              <a:cs typeface="Times New Roman" panose="02020603050405020304" pitchFamily="18" charset="0"/>
            </a:endParaRP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endParaRPr lang="en-US" altLang="ru-RU" sz="2000" b="0" dirty="0">
              <a:solidFill>
                <a:srgbClr val="0033CC"/>
              </a:solidFill>
              <a:latin typeface="+mn-lt"/>
              <a:cs typeface="Times New Roman" panose="02020603050405020304" pitchFamily="18" charset="0"/>
            </a:endParaRPr>
          </a:p>
          <a:p>
            <a:pPr indent="457223" algn="just" defTabSz="914445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ru-RU" altLang="ru-RU" sz="2000" b="0" dirty="0">
                <a:latin typeface="+mn-lt"/>
                <a:cs typeface="Times New Roman" panose="02020603050405020304" pitchFamily="18" charset="0"/>
              </a:rPr>
              <a:t>При этом можно попытаться в какой-то мере дать ответ на вопросы, подобные следующему: будет ли сущность или связь иметь смысл два года спустя для команды, которая будет работать с системой после вас?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3E113-2431-47B5-AAB4-BF1AAD4B1250}" type="slidenum">
              <a:rPr lang="ru-RU" altLang="ru-RU" smtClean="0"/>
              <a:pPr>
                <a:defRPr/>
              </a:pPr>
              <a:t>87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183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02632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200" b="1" dirty="0"/>
              <a:t>Декомпозиция работ в </a:t>
            </a:r>
            <a:r>
              <a:rPr lang="en-US" altLang="ru-RU" sz="3200" b="1" dirty="0"/>
              <a:t>IDEF3</a:t>
            </a:r>
            <a:endParaRPr lang="ru-RU" altLang="ru-RU" sz="3200" b="1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00213"/>
            <a:ext cx="8784976" cy="4321970"/>
          </a:xfrm>
        </p:spPr>
        <p:txBody>
          <a:bodyPr/>
          <a:lstStyle/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801" dirty="0"/>
              <a:t>В </a:t>
            </a:r>
            <a:r>
              <a:rPr lang="en-US" altLang="ru-RU" sz="2801" dirty="0"/>
              <a:t>IDEF</a:t>
            </a:r>
            <a:r>
              <a:rPr lang="ru-RU" altLang="ru-RU" sz="2801" dirty="0"/>
              <a:t>3 декомпозиция используется для </a:t>
            </a:r>
            <a:r>
              <a:rPr lang="ru-RU" altLang="ru-RU" sz="2801" i="1" dirty="0"/>
              <a:t>детализации</a:t>
            </a:r>
            <a:r>
              <a:rPr lang="ru-RU" altLang="ru-RU" sz="2801" dirty="0"/>
              <a:t> работ.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801" dirty="0"/>
              <a:t>Методология </a:t>
            </a:r>
            <a:r>
              <a:rPr lang="en-US" altLang="ru-RU" sz="2801" dirty="0"/>
              <a:t>IDEF</a:t>
            </a:r>
            <a:r>
              <a:rPr lang="ru-RU" altLang="ru-RU" sz="2801" dirty="0"/>
              <a:t>3 позволяет декомпозировать работу </a:t>
            </a:r>
            <a:r>
              <a:rPr lang="ru-RU" altLang="ru-RU" sz="2801" b="1" dirty="0">
                <a:solidFill>
                  <a:schemeClr val="hlink"/>
                </a:solidFill>
              </a:rPr>
              <a:t>многократно</a:t>
            </a:r>
            <a:r>
              <a:rPr lang="ru-RU" altLang="ru-RU" sz="2801" dirty="0"/>
              <a:t>, т.е. работа может иметь множество дочерних работ.</a:t>
            </a:r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801" dirty="0"/>
              <a:t>Это позволяет в одной модели описать </a:t>
            </a:r>
            <a:r>
              <a:rPr lang="ru-RU" altLang="ru-RU" sz="2801" b="1" dirty="0">
                <a:solidFill>
                  <a:schemeClr val="hlink"/>
                </a:solidFill>
              </a:rPr>
              <a:t>альтернативные потоки</a:t>
            </a:r>
            <a:r>
              <a:rPr lang="ru-RU" altLang="ru-RU" sz="2801" dirty="0"/>
              <a:t>. </a:t>
            </a:r>
            <a:endParaRPr lang="en-US" altLang="ru-RU" sz="2801" dirty="0"/>
          </a:p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2801" dirty="0"/>
              <a:t>Возможность множественной декомпозиции предъявляет дополнительные требования к нумерации работ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88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62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00138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2800" b="1" dirty="0"/>
              <a:t>Нумерация работ в </a:t>
            </a:r>
            <a:r>
              <a:rPr lang="en-US" altLang="ru-RU" sz="2800" b="1" dirty="0"/>
              <a:t>IDEF3</a:t>
            </a:r>
            <a:endParaRPr lang="ru-RU" altLang="ru-RU" sz="2800" b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229600" cy="1631157"/>
          </a:xfrm>
        </p:spPr>
        <p:txBody>
          <a:bodyPr/>
          <a:lstStyle/>
          <a:p>
            <a:pPr marL="342917" indent="-342917" eaLnBrk="1" hangingPunct="1">
              <a:lnSpc>
                <a:spcPct val="90000"/>
              </a:lnSpc>
              <a:defRPr/>
            </a:pPr>
            <a:r>
              <a:rPr lang="ru-RU" altLang="ru-RU" sz="2800" dirty="0"/>
              <a:t>Номер работы состоит из </a:t>
            </a:r>
            <a:r>
              <a:rPr lang="ru-RU" altLang="ru-RU" sz="2800" i="1" dirty="0">
                <a:solidFill>
                  <a:schemeClr val="hlink"/>
                </a:solidFill>
              </a:rPr>
              <a:t>номера родительской работы</a:t>
            </a:r>
            <a:r>
              <a:rPr lang="ru-RU" altLang="ru-RU" sz="2800" dirty="0"/>
              <a:t>, </a:t>
            </a:r>
            <a:r>
              <a:rPr lang="ru-RU" altLang="ru-RU" sz="2800" i="1" dirty="0">
                <a:solidFill>
                  <a:schemeClr val="bg2"/>
                </a:solidFill>
              </a:rPr>
              <a:t>версии декомпозиции</a:t>
            </a:r>
            <a:r>
              <a:rPr lang="ru-RU" altLang="ru-RU" sz="2800" dirty="0"/>
              <a:t> и </a:t>
            </a:r>
            <a:r>
              <a:rPr lang="ru-RU" altLang="ru-RU" sz="2800" i="1" dirty="0"/>
              <a:t>собственного номера</a:t>
            </a:r>
            <a:r>
              <a:rPr lang="ru-RU" altLang="ru-RU" sz="2800" dirty="0"/>
              <a:t> работы на текущей диаграмме 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65515" r="78864" b="20595"/>
          <a:stretch>
            <a:fillRect/>
          </a:stretch>
        </p:blipFill>
        <p:spPr bwMode="auto">
          <a:xfrm>
            <a:off x="3205137" y="3429000"/>
            <a:ext cx="3167063" cy="225266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250032" y="4869657"/>
            <a:ext cx="3314700" cy="708025"/>
            <a:chOff x="158" y="3067"/>
            <a:chExt cx="2087" cy="446"/>
          </a:xfrm>
        </p:grpSpPr>
        <p:sp>
          <p:nvSpPr>
            <p:cNvPr id="31756" name="Text Box 6"/>
            <p:cNvSpPr txBox="1">
              <a:spLocks noChangeArrowheads="1"/>
            </p:cNvSpPr>
            <p:nvPr/>
          </p:nvSpPr>
          <p:spPr bwMode="auto">
            <a:xfrm>
              <a:off x="158" y="3067"/>
              <a:ext cx="181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2000" dirty="0">
                  <a:solidFill>
                    <a:srgbClr val="000000"/>
                  </a:solidFill>
                </a:rPr>
                <a:t>Номер родительской работы</a:t>
              </a:r>
            </a:p>
          </p:txBody>
        </p:sp>
        <p:sp>
          <p:nvSpPr>
            <p:cNvPr id="136205" name="Line 8"/>
            <p:cNvSpPr>
              <a:spLocks noChangeShapeType="1"/>
            </p:cNvSpPr>
            <p:nvPr/>
          </p:nvSpPr>
          <p:spPr bwMode="auto">
            <a:xfrm>
              <a:off x="1973" y="3294"/>
              <a:ext cx="27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</p:grp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1188245" y="5374480"/>
            <a:ext cx="2662238" cy="1138237"/>
            <a:chOff x="748" y="3385"/>
            <a:chExt cx="1678" cy="717"/>
          </a:xfrm>
        </p:grpSpPr>
        <p:sp>
          <p:nvSpPr>
            <p:cNvPr id="31754" name="Text Box 7"/>
            <p:cNvSpPr txBox="1">
              <a:spLocks noChangeArrowheads="1"/>
            </p:cNvSpPr>
            <p:nvPr/>
          </p:nvSpPr>
          <p:spPr bwMode="auto">
            <a:xfrm>
              <a:off x="748" y="3656"/>
              <a:ext cx="154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2000">
                  <a:solidFill>
                    <a:srgbClr val="000000"/>
                  </a:solidFill>
                </a:rPr>
                <a:t>Версия декомпозиции</a:t>
              </a:r>
            </a:p>
          </p:txBody>
        </p:sp>
        <p:sp>
          <p:nvSpPr>
            <p:cNvPr id="136203" name="Line 9"/>
            <p:cNvSpPr>
              <a:spLocks noChangeShapeType="1"/>
            </p:cNvSpPr>
            <p:nvPr/>
          </p:nvSpPr>
          <p:spPr bwMode="auto">
            <a:xfrm flipV="1">
              <a:off x="2290" y="3385"/>
              <a:ext cx="136" cy="4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</p:grpSp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4212433" y="5374484"/>
            <a:ext cx="3024188" cy="1138238"/>
            <a:chOff x="2653" y="3385"/>
            <a:chExt cx="1905" cy="717"/>
          </a:xfrm>
        </p:grpSpPr>
        <p:sp>
          <p:nvSpPr>
            <p:cNvPr id="31752" name="Text Box 5"/>
            <p:cNvSpPr txBox="1">
              <a:spLocks noChangeArrowheads="1"/>
            </p:cNvSpPr>
            <p:nvPr/>
          </p:nvSpPr>
          <p:spPr bwMode="auto">
            <a:xfrm>
              <a:off x="2744" y="3656"/>
              <a:ext cx="181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2000">
                  <a:solidFill>
                    <a:srgbClr val="000000"/>
                  </a:solidFill>
                </a:rPr>
                <a:t>Собственный номер единицы работ</a:t>
              </a:r>
            </a:p>
          </p:txBody>
        </p:sp>
        <p:sp>
          <p:nvSpPr>
            <p:cNvPr id="136201" name="Line 10"/>
            <p:cNvSpPr>
              <a:spLocks noChangeShapeType="1"/>
            </p:cNvSpPr>
            <p:nvPr/>
          </p:nvSpPr>
          <p:spPr bwMode="auto">
            <a:xfrm flipH="1" flipV="1">
              <a:off x="2653" y="3385"/>
              <a:ext cx="227" cy="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89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54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2626" y="11130"/>
            <a:ext cx="9144000" cy="4419600"/>
          </a:xfrm>
        </p:spPr>
        <p:txBody>
          <a:bodyPr/>
          <a:lstStyle/>
          <a:p>
            <a:pPr marL="0" indent="685800" algn="just">
              <a:spcBef>
                <a:spcPct val="0"/>
              </a:spcBef>
              <a:buNone/>
            </a:pPr>
            <a:r>
              <a:rPr lang="ru-RU" altLang="ru-RU" sz="2700" dirty="0">
                <a:latin typeface="Times New Roman" panose="02020603050405020304" pitchFamily="18" charset="0"/>
              </a:rPr>
              <a:t>    Методология SADT может </a:t>
            </a:r>
            <a:r>
              <a:rPr lang="ru-RU" altLang="ru-RU" sz="2700" dirty="0" smtClean="0">
                <a:latin typeface="Times New Roman" panose="02020603050405020304" pitchFamily="18" charset="0"/>
              </a:rPr>
              <a:t>использоваться:</a:t>
            </a:r>
          </a:p>
          <a:p>
            <a:pPr marL="0" indent="685800" algn="just">
              <a:spcBef>
                <a:spcPct val="0"/>
              </a:spcBef>
              <a:buNone/>
            </a:pPr>
            <a:r>
              <a:rPr lang="ru-RU" altLang="ru-RU" sz="2700" dirty="0" smtClean="0">
                <a:latin typeface="Times New Roman" panose="02020603050405020304" pitchFamily="18" charset="0"/>
              </a:rPr>
              <a:t>- для </a:t>
            </a:r>
            <a:r>
              <a:rPr lang="ru-RU" altLang="ru-RU" sz="2700" dirty="0">
                <a:latin typeface="Times New Roman" panose="02020603050405020304" pitchFamily="18" charset="0"/>
              </a:rPr>
              <a:t>описания функций, выполняемых </a:t>
            </a:r>
            <a:r>
              <a:rPr lang="ru-RU" altLang="ru-RU" sz="2700" dirty="0" smtClean="0">
                <a:latin typeface="Times New Roman" panose="02020603050405020304" pitchFamily="18" charset="0"/>
              </a:rPr>
              <a:t>системой;</a:t>
            </a:r>
          </a:p>
          <a:p>
            <a:pPr marL="0" indent="685800" algn="just">
              <a:spcBef>
                <a:spcPct val="0"/>
              </a:spcBef>
              <a:buNone/>
            </a:pPr>
            <a:r>
              <a:rPr lang="ru-RU" altLang="ru-RU" sz="2700" dirty="0" smtClean="0">
                <a:latin typeface="Times New Roman" panose="02020603050405020304" pitchFamily="18" charset="0"/>
              </a:rPr>
              <a:t>- для </a:t>
            </a:r>
            <a:r>
              <a:rPr lang="ru-RU" altLang="ru-RU" sz="2700" dirty="0">
                <a:latin typeface="Times New Roman" panose="02020603050405020304" pitchFamily="18" charset="0"/>
              </a:rPr>
              <a:t>описание </a:t>
            </a:r>
            <a:r>
              <a:rPr lang="ru-RU" altLang="ru-RU" sz="2700" dirty="0" smtClean="0">
                <a:latin typeface="Times New Roman" panose="02020603050405020304" pitchFamily="18" charset="0"/>
              </a:rPr>
              <a:t>объектов</a:t>
            </a:r>
            <a:r>
              <a:rPr lang="ru-RU" altLang="ru-RU" sz="2700" dirty="0">
                <a:latin typeface="Times New Roman" panose="02020603050405020304" pitchFamily="18" charset="0"/>
              </a:rPr>
              <a:t>, составляющих систему.</a:t>
            </a:r>
          </a:p>
          <a:p>
            <a:pPr marL="0" indent="685800" algn="just">
              <a:spcBef>
                <a:spcPct val="0"/>
              </a:spcBef>
              <a:buNone/>
            </a:pPr>
            <a:r>
              <a:rPr lang="ru-RU" altLang="ru-RU" sz="2700" dirty="0">
                <a:latin typeface="Times New Roman" panose="02020603050405020304" pitchFamily="18" charset="0"/>
              </a:rPr>
              <a:t>          </a:t>
            </a:r>
          </a:p>
          <a:p>
            <a:pPr marL="0" indent="685800" algn="just">
              <a:spcBef>
                <a:spcPct val="0"/>
              </a:spcBef>
              <a:buNone/>
            </a:pPr>
            <a:r>
              <a:rPr lang="ru-RU" altLang="ru-RU" sz="2700" dirty="0">
                <a:latin typeface="Times New Roman" panose="02020603050405020304" pitchFamily="18" charset="0"/>
              </a:rPr>
              <a:t> </a:t>
            </a:r>
            <a:r>
              <a:rPr lang="ru-RU" altLang="ru-RU" sz="27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В первом случае </a:t>
            </a:r>
            <a:r>
              <a:rPr lang="ru-RU" altLang="ru-RU" sz="2700" dirty="0" smtClean="0">
                <a:latin typeface="Times New Roman" panose="02020603050405020304" pitchFamily="18" charset="0"/>
              </a:rPr>
              <a:t>методология представляет собой совокупность методов, правил и процедур, предназначенных для построения функциональной модели объекта какой-либо предметной области (функциональная модель отображает </a:t>
            </a:r>
            <a:r>
              <a:rPr lang="ru-RU" altLang="ru-RU" sz="2700" dirty="0">
                <a:latin typeface="Times New Roman" panose="02020603050405020304" pitchFamily="18" charset="0"/>
              </a:rPr>
              <a:t>функциональную структуру объекта, т.е. производимые им действия и связи между этими </a:t>
            </a:r>
            <a:r>
              <a:rPr lang="ru-RU" altLang="ru-RU" sz="2700" dirty="0" smtClean="0">
                <a:latin typeface="Times New Roman" panose="02020603050405020304" pitchFamily="18" charset="0"/>
              </a:rPr>
              <a:t>действиями). </a:t>
            </a:r>
            <a:endParaRPr lang="ru-RU" altLang="ru-RU" sz="2700" dirty="0">
              <a:latin typeface="Times New Roman" panose="02020603050405020304" pitchFamily="18" charset="0"/>
            </a:endParaRPr>
          </a:p>
          <a:p>
            <a:pPr marL="0" indent="685800" algn="just">
              <a:spcBef>
                <a:spcPct val="0"/>
              </a:spcBef>
              <a:buNone/>
            </a:pPr>
            <a:r>
              <a:rPr lang="ru-RU" altLang="ru-RU" sz="2700" dirty="0">
                <a:latin typeface="Times New Roman" panose="02020603050405020304" pitchFamily="18" charset="0"/>
              </a:rPr>
              <a:t>           </a:t>
            </a:r>
          </a:p>
          <a:p>
            <a:pPr marL="0" indent="685800" algn="just">
              <a:spcBef>
                <a:spcPct val="0"/>
              </a:spcBef>
              <a:buNone/>
            </a:pPr>
            <a:r>
              <a:rPr lang="ru-RU" altLang="ru-RU" sz="27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Во-втором случае </a:t>
            </a:r>
            <a:r>
              <a:rPr lang="ru-RU" altLang="ru-RU" sz="2700" dirty="0">
                <a:latin typeface="Times New Roman" panose="02020603050405020304" pitchFamily="18" charset="0"/>
              </a:rPr>
              <a:t>методология </a:t>
            </a:r>
            <a:r>
              <a:rPr lang="ru-RU" altLang="ru-RU" sz="2700" dirty="0" smtClean="0">
                <a:latin typeface="Times New Roman" panose="02020603050405020304" pitchFamily="18" charset="0"/>
              </a:rPr>
              <a:t>представляет </a:t>
            </a:r>
            <a:r>
              <a:rPr lang="ru-RU" altLang="ru-RU" sz="2700" dirty="0">
                <a:latin typeface="Times New Roman" panose="02020603050405020304" pitchFamily="18" charset="0"/>
              </a:rPr>
              <a:t>собой совокупность методов, правил и процедур, предназначенных для описания </a:t>
            </a:r>
            <a:r>
              <a:rPr lang="ru-RU" altLang="ru-RU" sz="2700" dirty="0" err="1">
                <a:latin typeface="Times New Roman" panose="02020603050405020304" pitchFamily="18" charset="0"/>
              </a:rPr>
              <a:t>обьектов</a:t>
            </a:r>
            <a:r>
              <a:rPr lang="ru-RU" altLang="ru-RU" sz="2700" dirty="0">
                <a:latin typeface="Times New Roman" panose="02020603050405020304" pitchFamily="18" charset="0"/>
              </a:rPr>
              <a:t>, входящих в систему, их свойств и взаимосвязей между ними.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 defTabSz="914445">
              <a:defRPr/>
            </a:pPr>
            <a:fld id="{AADBC4A5-0B83-4520-91A5-0D72F659109B}" type="slidenum">
              <a:rPr kumimoji="1" lang="ru-RU" altLang="ru-RU" b="0"/>
              <a:pPr defTabSz="914445">
                <a:defRPr/>
              </a:pPr>
              <a:t>9</a:t>
            </a:fld>
            <a:endParaRPr kumimoji="1" lang="ru-RU" altLang="ru-RU" b="0"/>
          </a:p>
        </p:txBody>
      </p:sp>
    </p:spTree>
    <p:extLst>
      <p:ext uri="{BB962C8B-B14F-4D97-AF65-F5344CB8AC3E}">
        <p14:creationId xmlns:p14="http://schemas.microsoft.com/office/powerpoint/2010/main" val="37275526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t="33798" r="26649" b="49631"/>
          <a:stretch>
            <a:fillRect/>
          </a:stretch>
        </p:blipFill>
        <p:spPr bwMode="auto">
          <a:xfrm>
            <a:off x="2323067" y="1391223"/>
            <a:ext cx="5831682" cy="158353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grpSp>
        <p:nvGrpSpPr>
          <p:cNvPr id="31758" name="Group 14"/>
          <p:cNvGrpSpPr>
            <a:grpSpLocks/>
          </p:cNvGrpSpPr>
          <p:nvPr/>
        </p:nvGrpSpPr>
        <p:grpSpPr bwMode="auto">
          <a:xfrm>
            <a:off x="7887" y="2680511"/>
            <a:ext cx="8688465" cy="2121531"/>
            <a:chOff x="135" y="1939"/>
            <a:chExt cx="5472" cy="1336"/>
          </a:xfrm>
        </p:grpSpPr>
        <p:grpSp>
          <p:nvGrpSpPr>
            <p:cNvPr id="137226" name="Group 13"/>
            <p:cNvGrpSpPr>
              <a:grpSpLocks/>
            </p:cNvGrpSpPr>
            <p:nvPr/>
          </p:nvGrpSpPr>
          <p:grpSpPr bwMode="auto">
            <a:xfrm>
              <a:off x="1252" y="1939"/>
              <a:ext cx="4355" cy="1336"/>
              <a:chOff x="1252" y="1939"/>
              <a:chExt cx="4355" cy="1336"/>
            </a:xfrm>
          </p:grpSpPr>
          <p:pic>
            <p:nvPicPr>
              <p:cNvPr id="137228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09" t="39262" r="17014" b="41029"/>
              <a:stretch>
                <a:fillRect/>
              </a:stretch>
            </p:blipFill>
            <p:spPr bwMode="auto">
              <a:xfrm>
                <a:off x="1252" y="2096"/>
                <a:ext cx="4355" cy="1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229" name="Line 7"/>
              <p:cNvSpPr>
                <a:spLocks noChangeShapeType="1"/>
              </p:cNvSpPr>
              <p:nvPr/>
            </p:nvSpPr>
            <p:spPr bwMode="auto">
              <a:xfrm flipH="1">
                <a:off x="1955" y="1939"/>
                <a:ext cx="985" cy="31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37230" name="Line 8"/>
              <p:cNvSpPr>
                <a:spLocks noChangeShapeType="1"/>
              </p:cNvSpPr>
              <p:nvPr/>
            </p:nvSpPr>
            <p:spPr bwMode="auto">
              <a:xfrm>
                <a:off x="3894" y="1939"/>
                <a:ext cx="755" cy="35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</p:grpSp>
        <p:sp>
          <p:nvSpPr>
            <p:cNvPr id="137227" name="Text Box 11"/>
            <p:cNvSpPr txBox="1">
              <a:spLocks noChangeArrowheads="1"/>
            </p:cNvSpPr>
            <p:nvPr/>
          </p:nvSpPr>
          <p:spPr bwMode="auto">
            <a:xfrm>
              <a:off x="135" y="2251"/>
              <a:ext cx="1134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ru-RU" altLang="ru-RU" sz="1500" b="0" dirty="0"/>
                <a:t>Первая декомпозиция работы 1.2</a:t>
              </a:r>
            </a:p>
          </p:txBody>
        </p:sp>
      </p:grp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887" y="123212"/>
            <a:ext cx="9136113" cy="92630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2400" b="1" dirty="0"/>
              <a:t>Структура множественной декомпозиции работ</a:t>
            </a:r>
          </a:p>
        </p:txBody>
      </p: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453273" y="2681261"/>
            <a:ext cx="8485188" cy="4052888"/>
            <a:chOff x="75" y="1791"/>
            <a:chExt cx="5345" cy="2553"/>
          </a:xfrm>
        </p:grpSpPr>
        <p:pic>
          <p:nvPicPr>
            <p:cNvPr id="13722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73" t="38831" r="34428" b="44467"/>
            <a:stretch>
              <a:fillRect/>
            </a:stretch>
          </p:blipFill>
          <p:spPr bwMode="auto">
            <a:xfrm>
              <a:off x="1020" y="3182"/>
              <a:ext cx="4400" cy="1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223" name="Line 9"/>
            <p:cNvSpPr>
              <a:spLocks noChangeShapeType="1"/>
            </p:cNvSpPr>
            <p:nvPr/>
          </p:nvSpPr>
          <p:spPr bwMode="auto">
            <a:xfrm flipH="1">
              <a:off x="2154" y="1791"/>
              <a:ext cx="446" cy="150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7224" name="Line 10"/>
            <p:cNvSpPr>
              <a:spLocks noChangeShapeType="1"/>
            </p:cNvSpPr>
            <p:nvPr/>
          </p:nvSpPr>
          <p:spPr bwMode="auto">
            <a:xfrm>
              <a:off x="3613" y="1888"/>
              <a:ext cx="673" cy="140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7225" name="Text Box 12"/>
            <p:cNvSpPr txBox="1">
              <a:spLocks noChangeArrowheads="1"/>
            </p:cNvSpPr>
            <p:nvPr/>
          </p:nvSpPr>
          <p:spPr bwMode="auto">
            <a:xfrm>
              <a:off x="75" y="3195"/>
              <a:ext cx="106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ru-RU" altLang="ru-RU" sz="1500" b="0" dirty="0"/>
                <a:t>Вторая декомпозиция работы 1.2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90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022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200" b="1"/>
              <a:t>Пример построения модели </a:t>
            </a:r>
            <a:r>
              <a:rPr lang="en-US" altLang="ru-RU" sz="3200" b="1"/>
              <a:t>IDEF3</a:t>
            </a:r>
            <a:endParaRPr lang="ru-RU" altLang="ru-RU" sz="3200" b="1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9207"/>
            <a:ext cx="822960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/>
              <a:t>Рассмотрим на примере построения динамической модели процесса </a:t>
            </a:r>
            <a:r>
              <a:rPr lang="ru-RU" altLang="ru-RU" sz="2400" b="1">
                <a:solidFill>
                  <a:schemeClr val="hlink"/>
                </a:solidFill>
              </a:rPr>
              <a:t>«Выполнить курсовую работу»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/>
              <a:t>Начнем с построения контекстной диаграммы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3059907" y="3283743"/>
            <a:ext cx="2664618" cy="1745455"/>
            <a:chOff x="431" y="1570"/>
            <a:chExt cx="1088" cy="635"/>
          </a:xfrm>
        </p:grpSpPr>
        <p:sp>
          <p:nvSpPr>
            <p:cNvPr id="138245" name="Rectangle 6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38246" name="Line 7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8247" name="Line 8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8248" name="Line 9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8249" name="Text Box 10"/>
            <p:cNvSpPr txBox="1">
              <a:spLocks noChangeArrowheads="1"/>
            </p:cNvSpPr>
            <p:nvPr/>
          </p:nvSpPr>
          <p:spPr bwMode="auto">
            <a:xfrm>
              <a:off x="431" y="2024"/>
              <a:ext cx="545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ru-RU" altLang="ru-RU" sz="1800"/>
                <a:t>1.1</a:t>
              </a:r>
            </a:p>
          </p:txBody>
        </p:sp>
        <p:sp>
          <p:nvSpPr>
            <p:cNvPr id="33802" name="Text Box 11"/>
            <p:cNvSpPr txBox="1">
              <a:spLocks noChangeArrowheads="1"/>
            </p:cNvSpPr>
            <p:nvPr/>
          </p:nvSpPr>
          <p:spPr bwMode="auto">
            <a:xfrm>
              <a:off x="476" y="1616"/>
              <a:ext cx="104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2000" b="0" dirty="0"/>
                <a:t>Выполнить курсовую работу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91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45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57200"/>
            <a:ext cx="8229600" cy="5238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ru-RU" altLang="ru-RU" sz="3200" b="1" dirty="0"/>
              <a:t>Пример построения модели </a:t>
            </a:r>
            <a:r>
              <a:rPr lang="en-US" altLang="ru-RU" sz="3200" b="1" dirty="0"/>
              <a:t>IDEF3</a:t>
            </a:r>
            <a:endParaRPr lang="ru-RU" altLang="ru-RU" sz="3200" b="1" dirty="0"/>
          </a:p>
        </p:txBody>
      </p:sp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321470" y="2350294"/>
            <a:ext cx="1369218" cy="1009890"/>
            <a:chOff x="431" y="1570"/>
            <a:chExt cx="1088" cy="682"/>
          </a:xfrm>
        </p:grpSpPr>
        <p:sp>
          <p:nvSpPr>
            <p:cNvPr id="139335" name="Rectangle 5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39336" name="Line 6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9337" name="Line 7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9338" name="Line 8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4891" name="Text Box 9"/>
            <p:cNvSpPr txBox="1">
              <a:spLocks noChangeArrowheads="1"/>
            </p:cNvSpPr>
            <p:nvPr/>
          </p:nvSpPr>
          <p:spPr bwMode="auto">
            <a:xfrm>
              <a:off x="431" y="2023"/>
              <a:ext cx="64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dirty="0"/>
                <a:t>1.1.2</a:t>
              </a:r>
            </a:p>
          </p:txBody>
        </p:sp>
        <p:sp>
          <p:nvSpPr>
            <p:cNvPr id="34892" name="Text Box 10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Получить задания</a:t>
              </a:r>
            </a:p>
          </p:txBody>
        </p:sp>
      </p:grpSp>
      <p:grpSp>
        <p:nvGrpSpPr>
          <p:cNvPr id="36876" name="Group 12"/>
          <p:cNvGrpSpPr>
            <a:grpSpLocks/>
          </p:cNvGrpSpPr>
          <p:nvPr/>
        </p:nvGrpSpPr>
        <p:grpSpPr bwMode="auto">
          <a:xfrm>
            <a:off x="1978820" y="2350294"/>
            <a:ext cx="1528763" cy="1010570"/>
            <a:chOff x="431" y="1570"/>
            <a:chExt cx="1155" cy="684"/>
          </a:xfrm>
        </p:grpSpPr>
        <p:sp>
          <p:nvSpPr>
            <p:cNvPr id="139329" name="Rectangle 13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39330" name="Line 14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9331" name="Line 15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9332" name="Line 16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4885" name="Text Box 17"/>
            <p:cNvSpPr txBox="1">
              <a:spLocks noChangeArrowheads="1"/>
            </p:cNvSpPr>
            <p:nvPr/>
          </p:nvSpPr>
          <p:spPr bwMode="auto">
            <a:xfrm>
              <a:off x="431" y="2025"/>
              <a:ext cx="66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dirty="0"/>
                <a:t>1.1.3</a:t>
              </a:r>
            </a:p>
          </p:txBody>
        </p:sp>
        <p:sp>
          <p:nvSpPr>
            <p:cNvPr id="34886" name="Text Box 18"/>
            <p:cNvSpPr txBox="1">
              <a:spLocks noChangeArrowheads="1"/>
            </p:cNvSpPr>
            <p:nvPr/>
          </p:nvSpPr>
          <p:spPr bwMode="auto">
            <a:xfrm>
              <a:off x="476" y="1617"/>
              <a:ext cx="111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Подобрать литературу</a:t>
              </a:r>
            </a:p>
          </p:txBody>
        </p:sp>
      </p:grpSp>
      <p:grpSp>
        <p:nvGrpSpPr>
          <p:cNvPr id="36883" name="Group 19"/>
          <p:cNvGrpSpPr>
            <a:grpSpLocks/>
          </p:cNvGrpSpPr>
          <p:nvPr/>
        </p:nvGrpSpPr>
        <p:grpSpPr bwMode="auto">
          <a:xfrm>
            <a:off x="4426745" y="1557337"/>
            <a:ext cx="1585913" cy="1060450"/>
            <a:chOff x="380" y="1570"/>
            <a:chExt cx="1139" cy="668"/>
          </a:xfrm>
        </p:grpSpPr>
        <p:sp>
          <p:nvSpPr>
            <p:cNvPr id="139323" name="Rectangle 20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39324" name="Line 21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9325" name="Line 22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9326" name="Line 23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4879" name="Text Box 24"/>
            <p:cNvSpPr txBox="1">
              <a:spLocks noChangeArrowheads="1"/>
            </p:cNvSpPr>
            <p:nvPr/>
          </p:nvSpPr>
          <p:spPr bwMode="auto">
            <a:xfrm>
              <a:off x="431" y="2025"/>
              <a:ext cx="5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/>
                <a:t>1.1.4</a:t>
              </a:r>
            </a:p>
          </p:txBody>
        </p:sp>
        <p:sp>
          <p:nvSpPr>
            <p:cNvPr id="34880" name="Text Box 25"/>
            <p:cNvSpPr txBox="1">
              <a:spLocks noChangeArrowheads="1"/>
            </p:cNvSpPr>
            <p:nvPr/>
          </p:nvSpPr>
          <p:spPr bwMode="auto">
            <a:xfrm>
              <a:off x="380" y="1617"/>
              <a:ext cx="1139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Выполнить разделы к/р</a:t>
              </a:r>
            </a:p>
          </p:txBody>
        </p:sp>
      </p:grpSp>
      <p:grpSp>
        <p:nvGrpSpPr>
          <p:cNvPr id="36890" name="Group 26"/>
          <p:cNvGrpSpPr>
            <a:grpSpLocks/>
          </p:cNvGrpSpPr>
          <p:nvPr/>
        </p:nvGrpSpPr>
        <p:grpSpPr bwMode="auto">
          <a:xfrm>
            <a:off x="4426745" y="3286125"/>
            <a:ext cx="1657350" cy="1010571"/>
            <a:chOff x="431" y="1570"/>
            <a:chExt cx="1088" cy="684"/>
          </a:xfrm>
        </p:grpSpPr>
        <p:sp>
          <p:nvSpPr>
            <p:cNvPr id="139317" name="Rectangle 27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39318" name="Line 28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9319" name="Line 29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9320" name="Line 30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4873" name="Text Box 31"/>
            <p:cNvSpPr txBox="1">
              <a:spLocks noChangeArrowheads="1"/>
            </p:cNvSpPr>
            <p:nvPr/>
          </p:nvSpPr>
          <p:spPr bwMode="auto">
            <a:xfrm>
              <a:off x="431" y="2025"/>
              <a:ext cx="5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/>
                <a:t>1.1.5</a:t>
              </a:r>
            </a:p>
          </p:txBody>
        </p:sp>
        <p:sp>
          <p:nvSpPr>
            <p:cNvPr id="34874" name="Text Box 32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Посетить консультации</a:t>
              </a:r>
            </a:p>
          </p:txBody>
        </p:sp>
      </p:grpSp>
      <p:grpSp>
        <p:nvGrpSpPr>
          <p:cNvPr id="36897" name="Group 33"/>
          <p:cNvGrpSpPr>
            <a:grpSpLocks/>
          </p:cNvGrpSpPr>
          <p:nvPr/>
        </p:nvGrpSpPr>
        <p:grpSpPr bwMode="auto">
          <a:xfrm>
            <a:off x="7162801" y="2205040"/>
            <a:ext cx="1693070" cy="1211985"/>
            <a:chOff x="431" y="1570"/>
            <a:chExt cx="1088" cy="635"/>
          </a:xfrm>
        </p:grpSpPr>
        <p:sp>
          <p:nvSpPr>
            <p:cNvPr id="139311" name="Rectangle 34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39312" name="Line 35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9313" name="Line 36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9314" name="Line 37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4867" name="Text Box 38"/>
            <p:cNvSpPr txBox="1">
              <a:spLocks noChangeArrowheads="1"/>
            </p:cNvSpPr>
            <p:nvPr/>
          </p:nvSpPr>
          <p:spPr bwMode="auto">
            <a:xfrm>
              <a:off x="431" y="2024"/>
              <a:ext cx="545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/>
                <a:t>1.1.6</a:t>
              </a:r>
            </a:p>
          </p:txBody>
        </p:sp>
        <p:sp>
          <p:nvSpPr>
            <p:cNvPr id="34868" name="Text Box 39"/>
            <p:cNvSpPr txBox="1">
              <a:spLocks noChangeArrowheads="1"/>
            </p:cNvSpPr>
            <p:nvPr/>
          </p:nvSpPr>
          <p:spPr bwMode="auto">
            <a:xfrm>
              <a:off x="475" y="1616"/>
              <a:ext cx="1044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Оформить пояснит. записку</a:t>
              </a:r>
            </a:p>
          </p:txBody>
        </p:sp>
      </p:grpSp>
      <p:grpSp>
        <p:nvGrpSpPr>
          <p:cNvPr id="36904" name="Group 40"/>
          <p:cNvGrpSpPr>
            <a:grpSpLocks/>
          </p:cNvGrpSpPr>
          <p:nvPr/>
        </p:nvGrpSpPr>
        <p:grpSpPr bwMode="auto">
          <a:xfrm>
            <a:off x="7019926" y="4150520"/>
            <a:ext cx="1369220" cy="1010570"/>
            <a:chOff x="431" y="1570"/>
            <a:chExt cx="1088" cy="684"/>
          </a:xfrm>
        </p:grpSpPr>
        <p:sp>
          <p:nvSpPr>
            <p:cNvPr id="139305" name="Rectangle 41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39306" name="Line 42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9307" name="Line 43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9308" name="Line 44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4861" name="Text Box 45"/>
            <p:cNvSpPr txBox="1">
              <a:spLocks noChangeArrowheads="1"/>
            </p:cNvSpPr>
            <p:nvPr/>
          </p:nvSpPr>
          <p:spPr bwMode="auto">
            <a:xfrm>
              <a:off x="431" y="2025"/>
              <a:ext cx="63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dirty="0"/>
                <a:t>1.1.7</a:t>
              </a:r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Защитить</a:t>
              </a:r>
            </a:p>
          </p:txBody>
        </p:sp>
      </p:grpSp>
      <p:sp>
        <p:nvSpPr>
          <p:cNvPr id="36911" name="Line 47"/>
          <p:cNvSpPr>
            <a:spLocks noChangeShapeType="1"/>
          </p:cNvSpPr>
          <p:nvPr/>
        </p:nvSpPr>
        <p:spPr bwMode="auto">
          <a:xfrm>
            <a:off x="71438" y="2781300"/>
            <a:ext cx="250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sp>
        <p:nvSpPr>
          <p:cNvPr id="36912" name="Line 48"/>
          <p:cNvSpPr>
            <a:spLocks noChangeShapeType="1"/>
          </p:cNvSpPr>
          <p:nvPr/>
        </p:nvSpPr>
        <p:spPr bwMode="auto">
          <a:xfrm>
            <a:off x="1690688" y="2781300"/>
            <a:ext cx="2881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cxnSp>
        <p:nvCxnSpPr>
          <p:cNvPr id="36925" name="AutoShape 61"/>
          <p:cNvCxnSpPr>
            <a:cxnSpLocks noChangeShapeType="1"/>
          </p:cNvCxnSpPr>
          <p:nvPr/>
        </p:nvCxnSpPr>
        <p:spPr bwMode="auto">
          <a:xfrm flipV="1">
            <a:off x="4138613" y="1988345"/>
            <a:ext cx="359570" cy="757238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26" name="AutoShape 62"/>
          <p:cNvCxnSpPr>
            <a:cxnSpLocks noChangeShapeType="1"/>
          </p:cNvCxnSpPr>
          <p:nvPr/>
        </p:nvCxnSpPr>
        <p:spPr bwMode="auto">
          <a:xfrm>
            <a:off x="4138613" y="2926558"/>
            <a:ext cx="288132" cy="938213"/>
          </a:xfrm>
          <a:prstGeom prst="bentConnector3">
            <a:avLst>
              <a:gd name="adj1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27" name="AutoShape 63"/>
          <p:cNvCxnSpPr>
            <a:cxnSpLocks noChangeShapeType="1"/>
          </p:cNvCxnSpPr>
          <p:nvPr/>
        </p:nvCxnSpPr>
        <p:spPr bwMode="auto">
          <a:xfrm>
            <a:off x="6012657" y="1845470"/>
            <a:ext cx="359568" cy="971550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28" name="AutoShape 64"/>
          <p:cNvCxnSpPr>
            <a:cxnSpLocks noChangeShapeType="1"/>
          </p:cNvCxnSpPr>
          <p:nvPr/>
        </p:nvCxnSpPr>
        <p:spPr bwMode="auto">
          <a:xfrm flipV="1">
            <a:off x="6084095" y="2997995"/>
            <a:ext cx="288131" cy="7524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30" name="Line 66"/>
          <p:cNvSpPr>
            <a:spLocks noChangeShapeType="1"/>
          </p:cNvSpPr>
          <p:nvPr/>
        </p:nvSpPr>
        <p:spPr bwMode="auto">
          <a:xfrm>
            <a:off x="3419476" y="2781300"/>
            <a:ext cx="2166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sp>
        <p:nvSpPr>
          <p:cNvPr id="36931" name="Line 67"/>
          <p:cNvSpPr>
            <a:spLocks noChangeShapeType="1"/>
          </p:cNvSpPr>
          <p:nvPr/>
        </p:nvSpPr>
        <p:spPr bwMode="auto">
          <a:xfrm>
            <a:off x="6874670" y="2855120"/>
            <a:ext cx="290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cxnSp>
        <p:nvCxnSpPr>
          <p:cNvPr id="36932" name="AutoShape 68"/>
          <p:cNvCxnSpPr>
            <a:cxnSpLocks noChangeShapeType="1"/>
            <a:stCxn id="34868" idx="3"/>
            <a:endCxn id="139305" idx="1"/>
          </p:cNvCxnSpPr>
          <p:nvPr/>
        </p:nvCxnSpPr>
        <p:spPr bwMode="auto">
          <a:xfrm flipH="1">
            <a:off x="7019926" y="2731295"/>
            <a:ext cx="1835945" cy="1888331"/>
          </a:xfrm>
          <a:prstGeom prst="bentConnector5">
            <a:avLst>
              <a:gd name="adj1" fmla="val -18676"/>
              <a:gd name="adj2" fmla="val 49171"/>
              <a:gd name="adj3" fmla="val 11867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33" name="Line 69"/>
          <p:cNvSpPr>
            <a:spLocks noChangeShapeType="1"/>
          </p:cNvSpPr>
          <p:nvPr/>
        </p:nvSpPr>
        <p:spPr bwMode="auto">
          <a:xfrm>
            <a:off x="8389145" y="4655345"/>
            <a:ext cx="4310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grpSp>
        <p:nvGrpSpPr>
          <p:cNvPr id="36937" name="Group 73"/>
          <p:cNvGrpSpPr>
            <a:grpSpLocks/>
          </p:cNvGrpSpPr>
          <p:nvPr/>
        </p:nvGrpSpPr>
        <p:grpSpPr bwMode="auto">
          <a:xfrm>
            <a:off x="321470" y="4293392"/>
            <a:ext cx="1871663" cy="935830"/>
            <a:chOff x="204" y="3113"/>
            <a:chExt cx="1179" cy="589"/>
          </a:xfrm>
        </p:grpSpPr>
        <p:sp>
          <p:nvSpPr>
            <p:cNvPr id="139302" name="Rectangle 70"/>
            <p:cNvSpPr>
              <a:spLocks noChangeArrowheads="1"/>
            </p:cNvSpPr>
            <p:nvPr/>
          </p:nvSpPr>
          <p:spPr bwMode="auto">
            <a:xfrm>
              <a:off x="204" y="3113"/>
              <a:ext cx="1179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39303" name="Line 71"/>
            <p:cNvSpPr>
              <a:spLocks noChangeShapeType="1"/>
            </p:cNvSpPr>
            <p:nvPr/>
          </p:nvSpPr>
          <p:spPr bwMode="auto">
            <a:xfrm>
              <a:off x="204" y="3521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4856" name="Text Box 72"/>
            <p:cNvSpPr txBox="1">
              <a:spLocks noChangeArrowheads="1"/>
            </p:cNvSpPr>
            <p:nvPr/>
          </p:nvSpPr>
          <p:spPr bwMode="auto">
            <a:xfrm>
              <a:off x="249" y="3113"/>
              <a:ext cx="11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ru-RU" sz="1601" b="0" dirty="0"/>
                <a:t>OBJECT/</a:t>
              </a:r>
              <a:r>
                <a:rPr lang="ru-RU" altLang="ru-RU" sz="1601" b="0" dirty="0"/>
                <a:t> Преподаватель</a:t>
              </a:r>
            </a:p>
          </p:txBody>
        </p:sp>
      </p:grpSp>
      <p:sp>
        <p:nvSpPr>
          <p:cNvPr id="36938" name="Line 74"/>
          <p:cNvSpPr>
            <a:spLocks noChangeShapeType="1"/>
          </p:cNvSpPr>
          <p:nvPr/>
        </p:nvSpPr>
        <p:spPr bwMode="auto">
          <a:xfrm>
            <a:off x="971550" y="3286126"/>
            <a:ext cx="0" cy="100727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grpSp>
        <p:nvGrpSpPr>
          <p:cNvPr id="36941" name="Group 77"/>
          <p:cNvGrpSpPr>
            <a:grpSpLocks/>
          </p:cNvGrpSpPr>
          <p:nvPr/>
        </p:nvGrpSpPr>
        <p:grpSpPr bwMode="auto">
          <a:xfrm>
            <a:off x="2195513" y="4221958"/>
            <a:ext cx="3095625" cy="576263"/>
            <a:chOff x="1338" y="2976"/>
            <a:chExt cx="1950" cy="363"/>
          </a:xfrm>
        </p:grpSpPr>
        <p:sp>
          <p:nvSpPr>
            <p:cNvPr id="139300" name="Line 75"/>
            <p:cNvSpPr>
              <a:spLocks noChangeShapeType="1"/>
            </p:cNvSpPr>
            <p:nvPr/>
          </p:nvSpPr>
          <p:spPr bwMode="auto">
            <a:xfrm>
              <a:off x="1338" y="3339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39301" name="Line 76"/>
            <p:cNvSpPr>
              <a:spLocks noChangeShapeType="1"/>
            </p:cNvSpPr>
            <p:nvPr/>
          </p:nvSpPr>
          <p:spPr bwMode="auto">
            <a:xfrm flipV="1">
              <a:off x="3288" y="297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</p:grpSp>
      <p:sp>
        <p:nvSpPr>
          <p:cNvPr id="36942" name="Text Box 78"/>
          <p:cNvSpPr txBox="1">
            <a:spLocks noChangeArrowheads="1"/>
          </p:cNvSpPr>
          <p:nvPr/>
        </p:nvSpPr>
        <p:spPr bwMode="auto">
          <a:xfrm>
            <a:off x="178595" y="5517357"/>
            <a:ext cx="8858250" cy="1200329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45" eaLnBrk="1" hangingPunct="1">
              <a:spcBef>
                <a:spcPct val="50000"/>
              </a:spcBef>
              <a:defRPr/>
            </a:pPr>
            <a:r>
              <a:rPr lang="ru-RU" altLang="ru-RU" sz="1800" dirty="0">
                <a:latin typeface="Arial" panose="020B0604020202020204" pitchFamily="34" charset="0"/>
              </a:rPr>
              <a:t>Примечание</a:t>
            </a:r>
            <a:r>
              <a:rPr lang="ru-RU" altLang="ru-RU" sz="1800" b="0" dirty="0">
                <a:latin typeface="Arial" panose="020B0604020202020204" pitchFamily="34" charset="0"/>
              </a:rPr>
              <a:t>: Обратите внимание на нумерацию единиц работ. Родительской является работа с собственным номером </a:t>
            </a:r>
            <a:r>
              <a:rPr lang="ru-RU" altLang="ru-RU" sz="1800" dirty="0">
                <a:latin typeface="Arial" panose="020B0604020202020204" pitchFamily="34" charset="0"/>
              </a:rPr>
              <a:t>1</a:t>
            </a:r>
            <a:r>
              <a:rPr lang="ru-RU" altLang="ru-RU" sz="1800" b="0" dirty="0">
                <a:latin typeface="Arial" panose="020B0604020202020204" pitchFamily="34" charset="0"/>
              </a:rPr>
              <a:t>. Она декомпозируется первый раз, следовательно, версия декомпозиции = </a:t>
            </a:r>
            <a:r>
              <a:rPr lang="ru-RU" altLang="ru-RU" sz="1800" dirty="0">
                <a:latin typeface="Arial" panose="020B0604020202020204" pitchFamily="34" charset="0"/>
              </a:rPr>
              <a:t>1</a:t>
            </a:r>
            <a:r>
              <a:rPr lang="ru-RU" altLang="ru-RU" sz="1800" b="0" dirty="0">
                <a:latin typeface="Arial" panose="020B0604020202020204" pitchFamily="34" charset="0"/>
              </a:rPr>
              <a:t>, далее следует собственный номер единицы работ в рамках модели (</a:t>
            </a:r>
            <a:r>
              <a:rPr lang="ru-RU" altLang="ru-RU" sz="1800" dirty="0">
                <a:latin typeface="Arial" panose="020B0604020202020204" pitchFamily="34" charset="0"/>
              </a:rPr>
              <a:t>2</a:t>
            </a:r>
            <a:r>
              <a:rPr lang="ru-RU" altLang="ru-RU" sz="1800" b="0" dirty="0">
                <a:latin typeface="Arial" panose="020B0604020202020204" pitchFamily="34" charset="0"/>
              </a:rPr>
              <a:t>-</a:t>
            </a:r>
            <a:r>
              <a:rPr lang="ru-RU" altLang="ru-RU" sz="1800" dirty="0">
                <a:latin typeface="Arial" panose="020B0604020202020204" pitchFamily="34" charset="0"/>
              </a:rPr>
              <a:t>7</a:t>
            </a:r>
            <a:r>
              <a:rPr lang="ru-RU" altLang="ru-RU" sz="1800" b="0" dirty="0"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139287" name="Text Box 79"/>
          <p:cNvSpPr txBox="1">
            <a:spLocks noChangeArrowheads="1"/>
          </p:cNvSpPr>
          <p:nvPr/>
        </p:nvSpPr>
        <p:spPr bwMode="auto">
          <a:xfrm>
            <a:off x="250033" y="1052513"/>
            <a:ext cx="86058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09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9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9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9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ru-RU" altLang="ru-RU" sz="1800" b="0"/>
              <a:t>Выполним декомпозицию контекстной диаграммы:</a:t>
            </a:r>
          </a:p>
        </p:txBody>
      </p:sp>
      <p:grpSp>
        <p:nvGrpSpPr>
          <p:cNvPr id="36946" name="Group 82"/>
          <p:cNvGrpSpPr>
            <a:grpSpLocks/>
          </p:cNvGrpSpPr>
          <p:nvPr/>
        </p:nvGrpSpPr>
        <p:grpSpPr bwMode="auto">
          <a:xfrm>
            <a:off x="3636170" y="2564606"/>
            <a:ext cx="571500" cy="873125"/>
            <a:chOff x="2290" y="1616"/>
            <a:chExt cx="360" cy="550"/>
          </a:xfrm>
        </p:grpSpPr>
        <p:grpSp>
          <p:nvGrpSpPr>
            <p:cNvPr id="139295" name="Group 52"/>
            <p:cNvGrpSpPr>
              <a:grpSpLocks/>
            </p:cNvGrpSpPr>
            <p:nvPr/>
          </p:nvGrpSpPr>
          <p:grpSpPr bwMode="auto">
            <a:xfrm>
              <a:off x="2290" y="1616"/>
              <a:ext cx="317" cy="317"/>
              <a:chOff x="930" y="3249"/>
              <a:chExt cx="317" cy="317"/>
            </a:xfrm>
          </p:grpSpPr>
          <p:sp>
            <p:nvSpPr>
              <p:cNvPr id="139297" name="Rectangle 49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/>
              </a:p>
            </p:txBody>
          </p:sp>
          <p:sp>
            <p:nvSpPr>
              <p:cNvPr id="139298" name="Line 50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39299" name="Text Box 51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ru-RU" sz="1800"/>
                  <a:t>&amp;</a:t>
                </a:r>
                <a:endParaRPr lang="ru-RU" altLang="ru-RU" sz="1800"/>
              </a:p>
            </p:txBody>
          </p:sp>
        </p:grpSp>
        <p:sp>
          <p:nvSpPr>
            <p:cNvPr id="139296" name="Text Box 80"/>
            <p:cNvSpPr txBox="1">
              <a:spLocks noChangeArrowheads="1"/>
            </p:cNvSpPr>
            <p:nvPr/>
          </p:nvSpPr>
          <p:spPr bwMode="auto">
            <a:xfrm>
              <a:off x="2290" y="1933"/>
              <a:ext cx="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 dirty="0"/>
                <a:t>J1</a:t>
              </a:r>
              <a:endParaRPr lang="ru-RU" altLang="ru-RU" sz="1800" dirty="0"/>
            </a:p>
          </p:txBody>
        </p:sp>
      </p:grpSp>
      <p:grpSp>
        <p:nvGrpSpPr>
          <p:cNvPr id="36947" name="Group 83"/>
          <p:cNvGrpSpPr>
            <a:grpSpLocks/>
          </p:cNvGrpSpPr>
          <p:nvPr/>
        </p:nvGrpSpPr>
        <p:grpSpPr bwMode="auto">
          <a:xfrm>
            <a:off x="6372226" y="2638424"/>
            <a:ext cx="576263" cy="873125"/>
            <a:chOff x="4014" y="1662"/>
            <a:chExt cx="363" cy="550"/>
          </a:xfrm>
        </p:grpSpPr>
        <p:grpSp>
          <p:nvGrpSpPr>
            <p:cNvPr id="139290" name="Group 53"/>
            <p:cNvGrpSpPr>
              <a:grpSpLocks/>
            </p:cNvGrpSpPr>
            <p:nvPr/>
          </p:nvGrpSpPr>
          <p:grpSpPr bwMode="auto">
            <a:xfrm>
              <a:off x="4014" y="1662"/>
              <a:ext cx="317" cy="317"/>
              <a:chOff x="930" y="3249"/>
              <a:chExt cx="317" cy="317"/>
            </a:xfrm>
          </p:grpSpPr>
          <p:sp>
            <p:nvSpPr>
              <p:cNvPr id="139292" name="Rectangle 54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/>
              </a:p>
            </p:txBody>
          </p:sp>
          <p:sp>
            <p:nvSpPr>
              <p:cNvPr id="139293" name="Line 55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39294" name="Text Box 56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ru-RU" sz="1800"/>
                  <a:t>&amp;</a:t>
                </a:r>
                <a:endParaRPr lang="ru-RU" altLang="ru-RU" sz="1800"/>
              </a:p>
            </p:txBody>
          </p:sp>
        </p:grpSp>
        <p:sp>
          <p:nvSpPr>
            <p:cNvPr id="139291" name="Text Box 81"/>
            <p:cNvSpPr txBox="1">
              <a:spLocks noChangeArrowheads="1"/>
            </p:cNvSpPr>
            <p:nvPr/>
          </p:nvSpPr>
          <p:spPr bwMode="auto">
            <a:xfrm>
              <a:off x="4014" y="1979"/>
              <a:ext cx="3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 dirty="0"/>
                <a:t>J2</a:t>
              </a:r>
              <a:endParaRPr lang="ru-RU" altLang="ru-RU" sz="1800" dirty="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92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026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4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40545" y="550070"/>
            <a:ext cx="8229600" cy="595313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200" b="1" dirty="0"/>
              <a:t>Пример построения модели </a:t>
            </a:r>
            <a:r>
              <a:rPr lang="en-US" altLang="ru-RU" sz="3200" b="1" dirty="0"/>
              <a:t>IDEF3</a:t>
            </a:r>
            <a:endParaRPr lang="ru-RU" altLang="ru-RU" sz="3200" b="1" dirty="0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414338" y="3714750"/>
            <a:ext cx="1366838" cy="1010571"/>
            <a:chOff x="431" y="1570"/>
            <a:chExt cx="1088" cy="684"/>
          </a:xfrm>
        </p:grpSpPr>
        <p:sp>
          <p:nvSpPr>
            <p:cNvPr id="140354" name="Rectangle 5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40355" name="Line 6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0356" name="Line 7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0357" name="Line 8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5910" name="Text Box 9"/>
            <p:cNvSpPr txBox="1">
              <a:spLocks noChangeArrowheads="1"/>
            </p:cNvSpPr>
            <p:nvPr/>
          </p:nvSpPr>
          <p:spPr bwMode="auto">
            <a:xfrm>
              <a:off x="431" y="2025"/>
              <a:ext cx="68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ru-RU" sz="1601" dirty="0"/>
                <a:t>4</a:t>
              </a:r>
              <a:r>
                <a:rPr lang="ru-RU" altLang="ru-RU" sz="1601" dirty="0"/>
                <a:t>.1.8</a:t>
              </a:r>
            </a:p>
          </p:txBody>
        </p:sp>
        <p:sp>
          <p:nvSpPr>
            <p:cNvPr id="35911" name="Text Box 10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Написать </a:t>
              </a:r>
              <a:r>
                <a:rPr lang="ru-RU" altLang="ru-RU" sz="1601" b="0" dirty="0" err="1"/>
                <a:t>теор.часть</a:t>
              </a:r>
              <a:endParaRPr lang="ru-RU" altLang="ru-RU" sz="1601" b="0" dirty="0"/>
            </a:p>
          </p:txBody>
        </p:sp>
      </p:grpSp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3707608" y="2781299"/>
            <a:ext cx="1585913" cy="1009890"/>
            <a:chOff x="431" y="1570"/>
            <a:chExt cx="1088" cy="682"/>
          </a:xfrm>
        </p:grpSpPr>
        <p:sp>
          <p:nvSpPr>
            <p:cNvPr id="140348" name="Rectangle 12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40349" name="Line 13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0350" name="Line 14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0351" name="Line 15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5904" name="Text Box 16"/>
            <p:cNvSpPr txBox="1">
              <a:spLocks noChangeArrowheads="1"/>
            </p:cNvSpPr>
            <p:nvPr/>
          </p:nvSpPr>
          <p:spPr bwMode="auto">
            <a:xfrm>
              <a:off x="431" y="2023"/>
              <a:ext cx="5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ru-RU" sz="1601"/>
                <a:t>4</a:t>
              </a:r>
              <a:r>
                <a:rPr lang="ru-RU" altLang="ru-RU" sz="1601"/>
                <a:t>.1.9</a:t>
              </a:r>
            </a:p>
          </p:txBody>
        </p:sp>
        <p:sp>
          <p:nvSpPr>
            <p:cNvPr id="35905" name="Text Box 17"/>
            <p:cNvSpPr txBox="1">
              <a:spLocks noChangeArrowheads="1"/>
            </p:cNvSpPr>
            <p:nvPr/>
          </p:nvSpPr>
          <p:spPr bwMode="auto">
            <a:xfrm>
              <a:off x="477" y="1617"/>
              <a:ext cx="104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Выполнить расчеты</a:t>
              </a:r>
            </a:p>
          </p:txBody>
        </p:sp>
      </p:grpSp>
      <p:grpSp>
        <p:nvGrpSpPr>
          <p:cNvPr id="37906" name="Group 18"/>
          <p:cNvGrpSpPr>
            <a:grpSpLocks/>
          </p:cNvGrpSpPr>
          <p:nvPr/>
        </p:nvGrpSpPr>
        <p:grpSpPr bwMode="auto">
          <a:xfrm>
            <a:off x="3707608" y="4726781"/>
            <a:ext cx="1585913" cy="1009890"/>
            <a:chOff x="431" y="1570"/>
            <a:chExt cx="1088" cy="682"/>
          </a:xfrm>
        </p:grpSpPr>
        <p:sp>
          <p:nvSpPr>
            <p:cNvPr id="140342" name="Rectangle 19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40343" name="Line 20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0344" name="Line 21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0345" name="Line 22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5898" name="Text Box 23"/>
            <p:cNvSpPr txBox="1">
              <a:spLocks noChangeArrowheads="1"/>
            </p:cNvSpPr>
            <p:nvPr/>
          </p:nvSpPr>
          <p:spPr bwMode="auto">
            <a:xfrm>
              <a:off x="431" y="2023"/>
              <a:ext cx="63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ru-RU" sz="1601" dirty="0"/>
                <a:t>4</a:t>
              </a:r>
              <a:r>
                <a:rPr lang="ru-RU" altLang="ru-RU" sz="1601" dirty="0"/>
                <a:t>.1.10</a:t>
              </a:r>
            </a:p>
          </p:txBody>
        </p:sp>
        <p:sp>
          <p:nvSpPr>
            <p:cNvPr id="35899" name="Text Box 24"/>
            <p:cNvSpPr txBox="1">
              <a:spLocks noChangeArrowheads="1"/>
            </p:cNvSpPr>
            <p:nvPr/>
          </p:nvSpPr>
          <p:spPr bwMode="auto">
            <a:xfrm>
              <a:off x="477" y="1617"/>
              <a:ext cx="104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Построить графики</a:t>
              </a:r>
            </a:p>
          </p:txBody>
        </p:sp>
      </p:grpSp>
      <p:grpSp>
        <p:nvGrpSpPr>
          <p:cNvPr id="37920" name="Group 32"/>
          <p:cNvGrpSpPr>
            <a:grpSpLocks/>
          </p:cNvGrpSpPr>
          <p:nvPr/>
        </p:nvGrpSpPr>
        <p:grpSpPr bwMode="auto">
          <a:xfrm>
            <a:off x="7253288" y="3645694"/>
            <a:ext cx="1495425" cy="1009890"/>
            <a:chOff x="431" y="1570"/>
            <a:chExt cx="1088" cy="682"/>
          </a:xfrm>
        </p:grpSpPr>
        <p:sp>
          <p:nvSpPr>
            <p:cNvPr id="140336" name="Rectangle 33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40337" name="Line 34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0338" name="Line 35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0339" name="Line 36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5892" name="Text Box 37"/>
            <p:cNvSpPr txBox="1">
              <a:spLocks noChangeArrowheads="1"/>
            </p:cNvSpPr>
            <p:nvPr/>
          </p:nvSpPr>
          <p:spPr bwMode="auto">
            <a:xfrm>
              <a:off x="431" y="2023"/>
              <a:ext cx="68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ru-RU" sz="1601" dirty="0"/>
                <a:t>4</a:t>
              </a:r>
              <a:r>
                <a:rPr lang="ru-RU" altLang="ru-RU" sz="1601" dirty="0"/>
                <a:t>.1.11</a:t>
              </a:r>
            </a:p>
          </p:txBody>
        </p:sp>
        <p:sp>
          <p:nvSpPr>
            <p:cNvPr id="35893" name="Text Box 38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Оформить</a:t>
              </a:r>
            </a:p>
          </p:txBody>
        </p:sp>
      </p:grpSp>
      <p:sp>
        <p:nvSpPr>
          <p:cNvPr id="37935" name="Line 47"/>
          <p:cNvSpPr>
            <a:spLocks noChangeShapeType="1"/>
          </p:cNvSpPr>
          <p:nvPr/>
        </p:nvSpPr>
        <p:spPr bwMode="auto">
          <a:xfrm flipV="1">
            <a:off x="107158" y="4186238"/>
            <a:ext cx="3262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sp>
        <p:nvSpPr>
          <p:cNvPr id="37937" name="Line 49"/>
          <p:cNvSpPr>
            <a:spLocks noChangeShapeType="1"/>
          </p:cNvSpPr>
          <p:nvPr/>
        </p:nvSpPr>
        <p:spPr bwMode="auto">
          <a:xfrm>
            <a:off x="8748713" y="4076700"/>
            <a:ext cx="3595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sp>
        <p:nvSpPr>
          <p:cNvPr id="37946" name="Line 58"/>
          <p:cNvSpPr>
            <a:spLocks noChangeShapeType="1"/>
          </p:cNvSpPr>
          <p:nvPr/>
        </p:nvSpPr>
        <p:spPr bwMode="auto">
          <a:xfrm flipV="1">
            <a:off x="1781176" y="4283870"/>
            <a:ext cx="414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sp>
        <p:nvSpPr>
          <p:cNvPr id="37947" name="Line 59"/>
          <p:cNvSpPr>
            <a:spLocks noChangeShapeType="1"/>
          </p:cNvSpPr>
          <p:nvPr/>
        </p:nvSpPr>
        <p:spPr bwMode="auto">
          <a:xfrm flipV="1">
            <a:off x="2778920" y="4212432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sp>
        <p:nvSpPr>
          <p:cNvPr id="37948" name="Line 60"/>
          <p:cNvSpPr>
            <a:spLocks noChangeShapeType="1"/>
          </p:cNvSpPr>
          <p:nvPr/>
        </p:nvSpPr>
        <p:spPr bwMode="auto">
          <a:xfrm>
            <a:off x="6084095" y="4150520"/>
            <a:ext cx="2166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sp>
        <p:nvSpPr>
          <p:cNvPr id="37949" name="Line 61"/>
          <p:cNvSpPr>
            <a:spLocks noChangeShapeType="1"/>
          </p:cNvSpPr>
          <p:nvPr/>
        </p:nvSpPr>
        <p:spPr bwMode="auto">
          <a:xfrm>
            <a:off x="6803232" y="4076700"/>
            <a:ext cx="435768" cy="21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cxnSp>
        <p:nvCxnSpPr>
          <p:cNvPr id="37950" name="AutoShape 62"/>
          <p:cNvCxnSpPr>
            <a:cxnSpLocks noChangeShapeType="1"/>
            <a:stCxn id="140332" idx="0"/>
            <a:endCxn id="140348" idx="1"/>
          </p:cNvCxnSpPr>
          <p:nvPr/>
        </p:nvCxnSpPr>
        <p:spPr bwMode="auto">
          <a:xfrm rot="5400000" flipH="1" flipV="1">
            <a:off x="3165872" y="3456386"/>
            <a:ext cx="747713" cy="33575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1" name="AutoShape 63"/>
          <p:cNvCxnSpPr>
            <a:cxnSpLocks noChangeShapeType="1"/>
            <a:stCxn id="140332" idx="2"/>
            <a:endCxn id="140342" idx="1"/>
          </p:cNvCxnSpPr>
          <p:nvPr/>
        </p:nvCxnSpPr>
        <p:spPr bwMode="auto">
          <a:xfrm rot="16200000" flipH="1">
            <a:off x="3149204" y="4637484"/>
            <a:ext cx="781050" cy="33575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2" name="AutoShape 64"/>
          <p:cNvCxnSpPr>
            <a:cxnSpLocks noChangeShapeType="1"/>
          </p:cNvCxnSpPr>
          <p:nvPr/>
        </p:nvCxnSpPr>
        <p:spPr bwMode="auto">
          <a:xfrm>
            <a:off x="5293520" y="3069432"/>
            <a:ext cx="285750" cy="1045368"/>
          </a:xfrm>
          <a:prstGeom prst="bentConnector3">
            <a:avLst>
              <a:gd name="adj1" fmla="val 4972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3" name="AutoShape 65"/>
          <p:cNvCxnSpPr>
            <a:cxnSpLocks noChangeShapeType="1"/>
          </p:cNvCxnSpPr>
          <p:nvPr/>
        </p:nvCxnSpPr>
        <p:spPr bwMode="auto">
          <a:xfrm flipV="1">
            <a:off x="5293520" y="4293395"/>
            <a:ext cx="285750" cy="897731"/>
          </a:xfrm>
          <a:prstGeom prst="bentConnector3">
            <a:avLst>
              <a:gd name="adj1" fmla="val 4972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4" name="AutoShape 66"/>
          <p:cNvCxnSpPr>
            <a:cxnSpLocks noChangeShapeType="1"/>
            <a:stCxn id="140320" idx="3"/>
            <a:endCxn id="140317" idx="2"/>
          </p:cNvCxnSpPr>
          <p:nvPr/>
        </p:nvCxnSpPr>
        <p:spPr bwMode="auto">
          <a:xfrm flipH="1">
            <a:off x="2524125" y="4186238"/>
            <a:ext cx="4276725" cy="235745"/>
          </a:xfrm>
          <a:prstGeom prst="bentConnector4">
            <a:avLst>
              <a:gd name="adj1" fmla="val -4328"/>
              <a:gd name="adj2" fmla="val 79910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955" name="Group 67"/>
          <p:cNvGrpSpPr>
            <a:grpSpLocks/>
          </p:cNvGrpSpPr>
          <p:nvPr/>
        </p:nvGrpSpPr>
        <p:grpSpPr bwMode="auto">
          <a:xfrm>
            <a:off x="5867401" y="2059786"/>
            <a:ext cx="2664620" cy="1152526"/>
            <a:chOff x="204" y="3113"/>
            <a:chExt cx="1179" cy="589"/>
          </a:xfrm>
        </p:grpSpPr>
        <p:sp>
          <p:nvSpPr>
            <p:cNvPr id="140333" name="Rectangle 68"/>
            <p:cNvSpPr>
              <a:spLocks noChangeArrowheads="1"/>
            </p:cNvSpPr>
            <p:nvPr/>
          </p:nvSpPr>
          <p:spPr bwMode="auto">
            <a:xfrm>
              <a:off x="204" y="3113"/>
              <a:ext cx="1179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40334" name="Line 69"/>
            <p:cNvSpPr>
              <a:spLocks noChangeShapeType="1"/>
            </p:cNvSpPr>
            <p:nvPr/>
          </p:nvSpPr>
          <p:spPr bwMode="auto">
            <a:xfrm>
              <a:off x="204" y="3521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5887" name="Text Box 70"/>
            <p:cNvSpPr txBox="1">
              <a:spLocks noChangeArrowheads="1"/>
            </p:cNvSpPr>
            <p:nvPr/>
          </p:nvSpPr>
          <p:spPr bwMode="auto">
            <a:xfrm>
              <a:off x="249" y="3113"/>
              <a:ext cx="1134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ru-RU" sz="1601" b="0" dirty="0"/>
                <a:t>ELAB/</a:t>
              </a:r>
              <a:r>
                <a:rPr lang="ru-RU" altLang="ru-RU" sz="1601" b="0" dirty="0"/>
                <a:t> Если есть ошибки в расчетах – внести исправления</a:t>
              </a:r>
            </a:p>
          </p:txBody>
        </p:sp>
      </p:grpSp>
      <p:sp>
        <p:nvSpPr>
          <p:cNvPr id="37959" name="Line 71"/>
          <p:cNvSpPr>
            <a:spLocks noChangeShapeType="1"/>
          </p:cNvSpPr>
          <p:nvPr/>
        </p:nvSpPr>
        <p:spPr bwMode="auto">
          <a:xfrm>
            <a:off x="6588920" y="3212307"/>
            <a:ext cx="0" cy="72151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sp>
        <p:nvSpPr>
          <p:cNvPr id="140308" name="Text Box 72"/>
          <p:cNvSpPr txBox="1">
            <a:spLocks noChangeArrowheads="1"/>
          </p:cNvSpPr>
          <p:nvPr/>
        </p:nvSpPr>
        <p:spPr bwMode="auto">
          <a:xfrm>
            <a:off x="540545" y="1269208"/>
            <a:ext cx="82081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09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9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9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9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ru-RU" altLang="ru-RU" sz="1800" b="0"/>
              <a:t>Выполним декомпозицию </a:t>
            </a:r>
            <a:r>
              <a:rPr lang="en-US" altLang="ru-RU" sz="1800" b="0"/>
              <a:t>UOW</a:t>
            </a:r>
            <a:r>
              <a:rPr lang="ru-RU" altLang="ru-RU" sz="1800" b="0"/>
              <a:t> №4 – «Выполнить разделы к/р» </a:t>
            </a:r>
          </a:p>
        </p:txBody>
      </p:sp>
      <p:grpSp>
        <p:nvGrpSpPr>
          <p:cNvPr id="37965" name="Group 77"/>
          <p:cNvGrpSpPr>
            <a:grpSpLocks/>
          </p:cNvGrpSpPr>
          <p:nvPr/>
        </p:nvGrpSpPr>
        <p:grpSpPr bwMode="auto">
          <a:xfrm>
            <a:off x="3045620" y="3926682"/>
            <a:ext cx="1016793" cy="861434"/>
            <a:chOff x="1792" y="2478"/>
            <a:chExt cx="425" cy="543"/>
          </a:xfrm>
        </p:grpSpPr>
        <p:grpSp>
          <p:nvGrpSpPr>
            <p:cNvPr id="140328" name="Group 39"/>
            <p:cNvGrpSpPr>
              <a:grpSpLocks/>
            </p:cNvGrpSpPr>
            <p:nvPr/>
          </p:nvGrpSpPr>
          <p:grpSpPr bwMode="auto">
            <a:xfrm>
              <a:off x="1792" y="2478"/>
              <a:ext cx="317" cy="317"/>
              <a:chOff x="930" y="3249"/>
              <a:chExt cx="317" cy="317"/>
            </a:xfrm>
          </p:grpSpPr>
          <p:sp>
            <p:nvSpPr>
              <p:cNvPr id="140330" name="Rectangle 40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/>
              </a:p>
            </p:txBody>
          </p:sp>
          <p:sp>
            <p:nvSpPr>
              <p:cNvPr id="140331" name="Line 41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40332" name="Text Box 42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ru-RU" sz="1800"/>
                  <a:t>&amp;</a:t>
                </a:r>
                <a:endParaRPr lang="ru-RU" altLang="ru-RU" sz="1800"/>
              </a:p>
            </p:txBody>
          </p:sp>
        </p:grpSp>
        <p:sp>
          <p:nvSpPr>
            <p:cNvPr id="140329" name="Text Box 73"/>
            <p:cNvSpPr txBox="1">
              <a:spLocks noChangeArrowheads="1"/>
            </p:cNvSpPr>
            <p:nvPr/>
          </p:nvSpPr>
          <p:spPr bwMode="auto">
            <a:xfrm>
              <a:off x="1899" y="2788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/>
                <a:t>J3</a:t>
              </a:r>
              <a:endParaRPr lang="ru-RU" altLang="ru-RU" sz="1800"/>
            </a:p>
          </p:txBody>
        </p:sp>
      </p:grpSp>
      <p:grpSp>
        <p:nvGrpSpPr>
          <p:cNvPr id="37966" name="Group 78"/>
          <p:cNvGrpSpPr>
            <a:grpSpLocks/>
          </p:cNvGrpSpPr>
          <p:nvPr/>
        </p:nvGrpSpPr>
        <p:grpSpPr bwMode="auto">
          <a:xfrm>
            <a:off x="5579270" y="3933823"/>
            <a:ext cx="540543" cy="944562"/>
            <a:chOff x="3515" y="2478"/>
            <a:chExt cx="341" cy="595"/>
          </a:xfrm>
        </p:grpSpPr>
        <p:grpSp>
          <p:nvGrpSpPr>
            <p:cNvPr id="140323" name="Group 43"/>
            <p:cNvGrpSpPr>
              <a:grpSpLocks/>
            </p:cNvGrpSpPr>
            <p:nvPr/>
          </p:nvGrpSpPr>
          <p:grpSpPr bwMode="auto">
            <a:xfrm>
              <a:off x="3515" y="2478"/>
              <a:ext cx="317" cy="317"/>
              <a:chOff x="930" y="3249"/>
              <a:chExt cx="317" cy="317"/>
            </a:xfrm>
          </p:grpSpPr>
          <p:sp>
            <p:nvSpPr>
              <p:cNvPr id="140325" name="Rectangle 44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/>
              </a:p>
            </p:txBody>
          </p:sp>
          <p:sp>
            <p:nvSpPr>
              <p:cNvPr id="140326" name="Line 45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40327" name="Text Box 46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ru-RU" sz="1800"/>
                  <a:t>&amp;</a:t>
                </a:r>
                <a:endParaRPr lang="ru-RU" altLang="ru-RU" sz="1800"/>
              </a:p>
            </p:txBody>
          </p:sp>
        </p:grpSp>
        <p:sp>
          <p:nvSpPr>
            <p:cNvPr id="140324" name="Text Box 74"/>
            <p:cNvSpPr txBox="1">
              <a:spLocks noChangeArrowheads="1"/>
            </p:cNvSpPr>
            <p:nvPr/>
          </p:nvSpPr>
          <p:spPr bwMode="auto">
            <a:xfrm>
              <a:off x="3515" y="2840"/>
              <a:ext cx="3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/>
                <a:t>J4</a:t>
              </a:r>
              <a:endParaRPr lang="ru-RU" altLang="ru-RU" sz="1800"/>
            </a:p>
          </p:txBody>
        </p:sp>
      </p:grpSp>
      <p:grpSp>
        <p:nvGrpSpPr>
          <p:cNvPr id="37967" name="Group 79"/>
          <p:cNvGrpSpPr>
            <a:grpSpLocks/>
          </p:cNvGrpSpPr>
          <p:nvPr/>
        </p:nvGrpSpPr>
        <p:grpSpPr bwMode="auto">
          <a:xfrm>
            <a:off x="6300788" y="3933826"/>
            <a:ext cx="721520" cy="944563"/>
            <a:chOff x="3969" y="2478"/>
            <a:chExt cx="318" cy="595"/>
          </a:xfrm>
        </p:grpSpPr>
        <p:grpSp>
          <p:nvGrpSpPr>
            <p:cNvPr id="140318" name="Group 50"/>
            <p:cNvGrpSpPr>
              <a:grpSpLocks/>
            </p:cNvGrpSpPr>
            <p:nvPr/>
          </p:nvGrpSpPr>
          <p:grpSpPr bwMode="auto">
            <a:xfrm>
              <a:off x="3969" y="2478"/>
              <a:ext cx="227" cy="317"/>
              <a:chOff x="930" y="3249"/>
              <a:chExt cx="227" cy="317"/>
            </a:xfrm>
          </p:grpSpPr>
          <p:sp>
            <p:nvSpPr>
              <p:cNvPr id="140320" name="Rectangle 51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221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/>
              </a:p>
            </p:txBody>
          </p:sp>
          <p:sp>
            <p:nvSpPr>
              <p:cNvPr id="140321" name="Line 52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40322" name="Text Box 53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ru-RU" altLang="ru-RU" sz="1800"/>
                  <a:t>Х</a:t>
                </a:r>
              </a:p>
            </p:txBody>
          </p:sp>
        </p:grpSp>
        <p:sp>
          <p:nvSpPr>
            <p:cNvPr id="140319" name="Text Box 75"/>
            <p:cNvSpPr txBox="1">
              <a:spLocks noChangeArrowheads="1"/>
            </p:cNvSpPr>
            <p:nvPr/>
          </p:nvSpPr>
          <p:spPr bwMode="auto">
            <a:xfrm>
              <a:off x="3969" y="2840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/>
                <a:t>J5</a:t>
              </a:r>
              <a:endParaRPr lang="ru-RU" altLang="ru-RU" sz="1800"/>
            </a:p>
          </p:txBody>
        </p:sp>
      </p:grpSp>
      <p:grpSp>
        <p:nvGrpSpPr>
          <p:cNvPr id="37968" name="Group 80"/>
          <p:cNvGrpSpPr>
            <a:grpSpLocks/>
          </p:cNvGrpSpPr>
          <p:nvPr/>
        </p:nvGrpSpPr>
        <p:grpSpPr bwMode="auto">
          <a:xfrm>
            <a:off x="2083595" y="3933825"/>
            <a:ext cx="766763" cy="882650"/>
            <a:chOff x="1337" y="2478"/>
            <a:chExt cx="318" cy="556"/>
          </a:xfrm>
        </p:grpSpPr>
        <p:grpSp>
          <p:nvGrpSpPr>
            <p:cNvPr id="140313" name="Group 54"/>
            <p:cNvGrpSpPr>
              <a:grpSpLocks/>
            </p:cNvGrpSpPr>
            <p:nvPr/>
          </p:nvGrpSpPr>
          <p:grpSpPr bwMode="auto">
            <a:xfrm>
              <a:off x="1383" y="2478"/>
              <a:ext cx="242" cy="317"/>
              <a:chOff x="930" y="3249"/>
              <a:chExt cx="242" cy="317"/>
            </a:xfrm>
          </p:grpSpPr>
          <p:sp>
            <p:nvSpPr>
              <p:cNvPr id="140315" name="Rectangle 55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242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/>
              </a:p>
            </p:txBody>
          </p:sp>
          <p:sp>
            <p:nvSpPr>
              <p:cNvPr id="140316" name="Line 56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40317" name="Text Box 57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ru-RU" altLang="ru-RU" sz="1800"/>
                  <a:t>Х</a:t>
                </a:r>
              </a:p>
            </p:txBody>
          </p:sp>
        </p:grpSp>
        <p:sp>
          <p:nvSpPr>
            <p:cNvPr id="140314" name="Text Box 76"/>
            <p:cNvSpPr txBox="1">
              <a:spLocks noChangeArrowheads="1"/>
            </p:cNvSpPr>
            <p:nvPr/>
          </p:nvSpPr>
          <p:spPr bwMode="auto">
            <a:xfrm>
              <a:off x="1337" y="2801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/>
                <a:t>J6</a:t>
              </a:r>
              <a:endParaRPr lang="ru-RU" altLang="ru-RU" sz="180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93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38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595313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200" b="1" dirty="0"/>
              <a:t>Пример построения модели </a:t>
            </a:r>
            <a:r>
              <a:rPr lang="en-US" altLang="ru-RU" sz="3200" b="1" dirty="0"/>
              <a:t>IDEF3</a:t>
            </a:r>
            <a:endParaRPr lang="ru-RU" altLang="ru-RU" sz="3200" b="1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08720"/>
            <a:ext cx="8229600" cy="719138"/>
          </a:xfrm>
        </p:spPr>
        <p:txBody>
          <a:bodyPr/>
          <a:lstStyle/>
          <a:p>
            <a:pPr marL="342917" indent="-342917" eaLnBrk="1" hangingPunct="1">
              <a:lnSpc>
                <a:spcPct val="80000"/>
              </a:lnSpc>
              <a:defRPr/>
            </a:pPr>
            <a:r>
              <a:rPr lang="ru-RU" altLang="ru-RU" sz="1800" dirty="0" err="1"/>
              <a:t>Продекомпозируем</a:t>
            </a:r>
            <a:r>
              <a:rPr lang="ru-RU" altLang="ru-RU" sz="1800" dirty="0"/>
              <a:t> повторно контекстную диаграмму (в виде </a:t>
            </a:r>
            <a:r>
              <a:rPr lang="ru-RU" altLang="ru-RU" sz="1800" b="1" u="sng" dirty="0">
                <a:solidFill>
                  <a:schemeClr val="hlink"/>
                </a:solidFill>
              </a:rPr>
              <a:t>сценария</a:t>
            </a:r>
            <a:r>
              <a:rPr lang="ru-RU" altLang="ru-RU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ru-RU" sz="1800" dirty="0"/>
              <a:t>IDEF3</a:t>
            </a:r>
            <a:r>
              <a:rPr lang="ru-RU" altLang="ru-RU" sz="1800" dirty="0"/>
              <a:t> для выполнения курсовой работы по «Информатике и программированию»)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178595" y="2997994"/>
            <a:ext cx="1514475" cy="1009890"/>
            <a:chOff x="431" y="1570"/>
            <a:chExt cx="1088" cy="682"/>
          </a:xfrm>
        </p:grpSpPr>
        <p:sp>
          <p:nvSpPr>
            <p:cNvPr id="141380" name="Rectangle 5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41381" name="Line 6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1382" name="Line 7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1383" name="Line 8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6936" name="Text Box 9"/>
            <p:cNvSpPr txBox="1">
              <a:spLocks noChangeArrowheads="1"/>
            </p:cNvSpPr>
            <p:nvPr/>
          </p:nvSpPr>
          <p:spPr bwMode="auto">
            <a:xfrm>
              <a:off x="431" y="2023"/>
              <a:ext cx="62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dirty="0"/>
                <a:t>1.2.12</a:t>
              </a:r>
            </a:p>
          </p:txBody>
        </p:sp>
        <p:sp>
          <p:nvSpPr>
            <p:cNvPr id="36937" name="Text Box 10"/>
            <p:cNvSpPr txBox="1">
              <a:spLocks noChangeArrowheads="1"/>
            </p:cNvSpPr>
            <p:nvPr/>
          </p:nvSpPr>
          <p:spPr bwMode="auto">
            <a:xfrm>
              <a:off x="475" y="1617"/>
              <a:ext cx="1044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Получить задания</a:t>
              </a:r>
            </a:p>
          </p:txBody>
        </p:sp>
      </p:grp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2700338" y="2133599"/>
            <a:ext cx="1800225" cy="1009890"/>
            <a:chOff x="431" y="1570"/>
            <a:chExt cx="1088" cy="682"/>
          </a:xfrm>
        </p:grpSpPr>
        <p:sp>
          <p:nvSpPr>
            <p:cNvPr id="141374" name="Rectangle 19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41375" name="Line 20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1376" name="Line 21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1377" name="Line 22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6930" name="Text Box 23"/>
            <p:cNvSpPr txBox="1">
              <a:spLocks noChangeArrowheads="1"/>
            </p:cNvSpPr>
            <p:nvPr/>
          </p:nvSpPr>
          <p:spPr bwMode="auto">
            <a:xfrm>
              <a:off x="431" y="2023"/>
              <a:ext cx="54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/>
                <a:t>1.2.13</a:t>
              </a:r>
            </a:p>
          </p:txBody>
        </p:sp>
        <p:sp>
          <p:nvSpPr>
            <p:cNvPr id="36931" name="Text Box 24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Построить блок-схемы</a:t>
              </a:r>
            </a:p>
          </p:txBody>
        </p:sp>
      </p:grpSp>
      <p:grpSp>
        <p:nvGrpSpPr>
          <p:cNvPr id="39961" name="Group 25"/>
          <p:cNvGrpSpPr>
            <a:grpSpLocks/>
          </p:cNvGrpSpPr>
          <p:nvPr/>
        </p:nvGrpSpPr>
        <p:grpSpPr bwMode="auto">
          <a:xfrm>
            <a:off x="2624138" y="3574256"/>
            <a:ext cx="1947863" cy="1009890"/>
            <a:chOff x="430" y="1570"/>
            <a:chExt cx="1089" cy="682"/>
          </a:xfrm>
        </p:grpSpPr>
        <p:sp>
          <p:nvSpPr>
            <p:cNvPr id="141368" name="Rectangle 26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41369" name="Line 27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1370" name="Line 28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1371" name="Line 29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6924" name="Text Box 30"/>
            <p:cNvSpPr txBox="1">
              <a:spLocks noChangeArrowheads="1"/>
            </p:cNvSpPr>
            <p:nvPr/>
          </p:nvSpPr>
          <p:spPr bwMode="auto">
            <a:xfrm>
              <a:off x="431" y="2023"/>
              <a:ext cx="54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/>
                <a:t>1.2.14</a:t>
              </a:r>
            </a:p>
          </p:txBody>
        </p:sp>
        <p:sp>
          <p:nvSpPr>
            <p:cNvPr id="36925" name="Text Box 31"/>
            <p:cNvSpPr txBox="1">
              <a:spLocks noChangeArrowheads="1"/>
            </p:cNvSpPr>
            <p:nvPr/>
          </p:nvSpPr>
          <p:spPr bwMode="auto">
            <a:xfrm>
              <a:off x="430" y="1617"/>
              <a:ext cx="1089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Выполнить </a:t>
              </a:r>
              <a:r>
                <a:rPr lang="ru-RU" altLang="ru-RU" sz="1601" b="0" dirty="0" err="1"/>
                <a:t>матем</a:t>
              </a:r>
              <a:r>
                <a:rPr lang="ru-RU" altLang="ru-RU" sz="1601" b="0" dirty="0"/>
                <a:t>. </a:t>
              </a:r>
              <a:r>
                <a:rPr lang="ru-RU" altLang="ru-RU" sz="1601" b="0" dirty="0" err="1"/>
                <a:t>моделир</a:t>
              </a:r>
              <a:r>
                <a:rPr lang="ru-RU" altLang="ru-RU" sz="1601" b="0" dirty="0"/>
                <a:t>.</a:t>
              </a:r>
            </a:p>
          </p:txBody>
        </p:sp>
      </p:grpSp>
      <p:grpSp>
        <p:nvGrpSpPr>
          <p:cNvPr id="39968" name="Group 32"/>
          <p:cNvGrpSpPr>
            <a:grpSpLocks/>
          </p:cNvGrpSpPr>
          <p:nvPr/>
        </p:nvGrpSpPr>
        <p:grpSpPr bwMode="auto">
          <a:xfrm>
            <a:off x="5579270" y="2852737"/>
            <a:ext cx="1874043" cy="1009890"/>
            <a:chOff x="431" y="1570"/>
            <a:chExt cx="1088" cy="682"/>
          </a:xfrm>
        </p:grpSpPr>
        <p:sp>
          <p:nvSpPr>
            <p:cNvPr id="141362" name="Rectangle 33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41363" name="Line 34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1364" name="Line 35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1365" name="Line 36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6918" name="Text Box 37"/>
            <p:cNvSpPr txBox="1">
              <a:spLocks noChangeArrowheads="1"/>
            </p:cNvSpPr>
            <p:nvPr/>
          </p:nvSpPr>
          <p:spPr bwMode="auto">
            <a:xfrm>
              <a:off x="431" y="2023"/>
              <a:ext cx="54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/>
                <a:t>1.2.15</a:t>
              </a:r>
            </a:p>
          </p:txBody>
        </p:sp>
        <p:sp>
          <p:nvSpPr>
            <p:cNvPr id="36919" name="Text Box 38"/>
            <p:cNvSpPr txBox="1">
              <a:spLocks noChangeArrowheads="1"/>
            </p:cNvSpPr>
            <p:nvPr/>
          </p:nvSpPr>
          <p:spPr bwMode="auto">
            <a:xfrm>
              <a:off x="477" y="1617"/>
              <a:ext cx="104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Написать программу</a:t>
              </a:r>
            </a:p>
          </p:txBody>
        </p:sp>
      </p:grpSp>
      <p:grpSp>
        <p:nvGrpSpPr>
          <p:cNvPr id="39975" name="Group 39"/>
          <p:cNvGrpSpPr>
            <a:grpSpLocks/>
          </p:cNvGrpSpPr>
          <p:nvPr/>
        </p:nvGrpSpPr>
        <p:grpSpPr bwMode="auto">
          <a:xfrm>
            <a:off x="4283870" y="5157787"/>
            <a:ext cx="2124075" cy="1009890"/>
            <a:chOff x="431" y="1570"/>
            <a:chExt cx="1088" cy="682"/>
          </a:xfrm>
        </p:grpSpPr>
        <p:sp>
          <p:nvSpPr>
            <p:cNvPr id="141356" name="Rectangle 40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41357" name="Line 41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1358" name="Line 42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1359" name="Line 43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6912" name="Text Box 44"/>
            <p:cNvSpPr txBox="1">
              <a:spLocks noChangeArrowheads="1"/>
            </p:cNvSpPr>
            <p:nvPr/>
          </p:nvSpPr>
          <p:spPr bwMode="auto">
            <a:xfrm>
              <a:off x="431" y="2023"/>
              <a:ext cx="54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/>
                <a:t>1.2.16</a:t>
              </a:r>
            </a:p>
          </p:txBody>
        </p:sp>
        <p:sp>
          <p:nvSpPr>
            <p:cNvPr id="36913" name="Text Box 45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Выполнить </a:t>
              </a:r>
              <a:r>
                <a:rPr lang="ru-RU" altLang="ru-RU" sz="1601" b="0" dirty="0" err="1"/>
                <a:t>тестир</a:t>
              </a:r>
              <a:r>
                <a:rPr lang="ru-RU" altLang="ru-RU" sz="1601" b="0" dirty="0"/>
                <a:t>. и отладку</a:t>
              </a:r>
            </a:p>
          </p:txBody>
        </p:sp>
      </p:grpSp>
      <p:grpSp>
        <p:nvGrpSpPr>
          <p:cNvPr id="39982" name="Group 46"/>
          <p:cNvGrpSpPr>
            <a:grpSpLocks/>
          </p:cNvGrpSpPr>
          <p:nvPr/>
        </p:nvGrpSpPr>
        <p:grpSpPr bwMode="auto">
          <a:xfrm>
            <a:off x="6877050" y="5157787"/>
            <a:ext cx="1945482" cy="1009890"/>
            <a:chOff x="431" y="1570"/>
            <a:chExt cx="1088" cy="682"/>
          </a:xfrm>
        </p:grpSpPr>
        <p:sp>
          <p:nvSpPr>
            <p:cNvPr id="141350" name="Rectangle 47"/>
            <p:cNvSpPr>
              <a:spLocks noChangeArrowheads="1"/>
            </p:cNvSpPr>
            <p:nvPr/>
          </p:nvSpPr>
          <p:spPr bwMode="auto">
            <a:xfrm>
              <a:off x="431" y="1570"/>
              <a:ext cx="1088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41351" name="Line 48"/>
            <p:cNvSpPr>
              <a:spLocks noChangeShapeType="1"/>
            </p:cNvSpPr>
            <p:nvPr/>
          </p:nvSpPr>
          <p:spPr bwMode="auto">
            <a:xfrm>
              <a:off x="431" y="202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1352" name="Line 49"/>
            <p:cNvSpPr>
              <a:spLocks noChangeShapeType="1"/>
            </p:cNvSpPr>
            <p:nvPr/>
          </p:nvSpPr>
          <p:spPr bwMode="auto">
            <a:xfrm>
              <a:off x="975" y="20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141353" name="Line 50"/>
            <p:cNvSpPr>
              <a:spLocks noChangeShapeType="1"/>
            </p:cNvSpPr>
            <p:nvPr/>
          </p:nvSpPr>
          <p:spPr bwMode="auto">
            <a:xfrm flipH="1">
              <a:off x="431" y="1570"/>
              <a:ext cx="4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6906" name="Text Box 51"/>
            <p:cNvSpPr txBox="1">
              <a:spLocks noChangeArrowheads="1"/>
            </p:cNvSpPr>
            <p:nvPr/>
          </p:nvSpPr>
          <p:spPr bwMode="auto">
            <a:xfrm>
              <a:off x="431" y="2023"/>
              <a:ext cx="54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/>
                <a:t>1.2.17</a:t>
              </a:r>
            </a:p>
          </p:txBody>
        </p:sp>
        <p:sp>
          <p:nvSpPr>
            <p:cNvPr id="36907" name="Text Box 52"/>
            <p:cNvSpPr txBox="1">
              <a:spLocks noChangeArrowheads="1"/>
            </p:cNvSpPr>
            <p:nvPr/>
          </p:nvSpPr>
          <p:spPr bwMode="auto">
            <a:xfrm>
              <a:off x="476" y="1617"/>
              <a:ext cx="1043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ru-RU" altLang="ru-RU" sz="1601" b="0" dirty="0"/>
                <a:t>Оформить </a:t>
              </a:r>
              <a:r>
                <a:rPr lang="ru-RU" altLang="ru-RU" sz="1601" b="0" dirty="0" err="1"/>
                <a:t>поясн</a:t>
              </a:r>
              <a:r>
                <a:rPr lang="ru-RU" altLang="ru-RU" sz="1601" b="0" dirty="0"/>
                <a:t>. записки</a:t>
              </a:r>
            </a:p>
          </p:txBody>
        </p:sp>
      </p:grpSp>
      <p:sp>
        <p:nvSpPr>
          <p:cNvPr id="40005" name="Line 69"/>
          <p:cNvSpPr>
            <a:spLocks noChangeShapeType="1"/>
          </p:cNvSpPr>
          <p:nvPr/>
        </p:nvSpPr>
        <p:spPr bwMode="auto">
          <a:xfrm>
            <a:off x="1" y="3429000"/>
            <a:ext cx="1785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sp>
        <p:nvSpPr>
          <p:cNvPr id="40006" name="Line 70"/>
          <p:cNvSpPr>
            <a:spLocks noChangeShapeType="1"/>
          </p:cNvSpPr>
          <p:nvPr/>
        </p:nvSpPr>
        <p:spPr bwMode="auto">
          <a:xfrm>
            <a:off x="1693070" y="34290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cxnSp>
        <p:nvCxnSpPr>
          <p:cNvPr id="40007" name="AutoShape 71"/>
          <p:cNvCxnSpPr>
            <a:cxnSpLocks noChangeShapeType="1"/>
          </p:cNvCxnSpPr>
          <p:nvPr/>
        </p:nvCxnSpPr>
        <p:spPr bwMode="auto">
          <a:xfrm flipV="1">
            <a:off x="2412208" y="2564607"/>
            <a:ext cx="288131" cy="790575"/>
          </a:xfrm>
          <a:prstGeom prst="bentConnector3">
            <a:avLst>
              <a:gd name="adj1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008" name="AutoShape 72"/>
          <p:cNvCxnSpPr>
            <a:cxnSpLocks noChangeShapeType="1"/>
          </p:cNvCxnSpPr>
          <p:nvPr/>
        </p:nvCxnSpPr>
        <p:spPr bwMode="auto">
          <a:xfrm>
            <a:off x="2412208" y="3500438"/>
            <a:ext cx="214313" cy="650082"/>
          </a:xfrm>
          <a:prstGeom prst="bentConnector3">
            <a:avLst>
              <a:gd name="adj1" fmla="val 3219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009" name="AutoShape 73"/>
          <p:cNvCxnSpPr>
            <a:cxnSpLocks noChangeShapeType="1"/>
          </p:cNvCxnSpPr>
          <p:nvPr/>
        </p:nvCxnSpPr>
        <p:spPr bwMode="auto">
          <a:xfrm>
            <a:off x="4500563" y="2421732"/>
            <a:ext cx="288132" cy="828675"/>
          </a:xfrm>
          <a:prstGeom prst="bentConnector3">
            <a:avLst>
              <a:gd name="adj1" fmla="val 4972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010" name="AutoShape 74"/>
          <p:cNvCxnSpPr>
            <a:cxnSpLocks noChangeShapeType="1"/>
          </p:cNvCxnSpPr>
          <p:nvPr/>
        </p:nvCxnSpPr>
        <p:spPr bwMode="auto">
          <a:xfrm flipV="1">
            <a:off x="4572001" y="3429000"/>
            <a:ext cx="216695" cy="6119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011" name="Line 75"/>
          <p:cNvSpPr>
            <a:spLocks noChangeShapeType="1"/>
          </p:cNvSpPr>
          <p:nvPr/>
        </p:nvSpPr>
        <p:spPr bwMode="auto">
          <a:xfrm>
            <a:off x="5293520" y="3357563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cxnSp>
        <p:nvCxnSpPr>
          <p:cNvPr id="40013" name="AutoShape 77"/>
          <p:cNvCxnSpPr>
            <a:cxnSpLocks noChangeShapeType="1"/>
            <a:stCxn id="36919" idx="3"/>
            <a:endCxn id="141356" idx="1"/>
          </p:cNvCxnSpPr>
          <p:nvPr/>
        </p:nvCxnSpPr>
        <p:spPr bwMode="auto">
          <a:xfrm flipH="1">
            <a:off x="4283870" y="3238501"/>
            <a:ext cx="3169443" cy="2388395"/>
          </a:xfrm>
          <a:prstGeom prst="bentConnector5">
            <a:avLst>
              <a:gd name="adj1" fmla="val -10819"/>
              <a:gd name="adj2" fmla="val 62606"/>
              <a:gd name="adj3" fmla="val 1108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014" name="Line 78"/>
          <p:cNvSpPr>
            <a:spLocks noChangeShapeType="1"/>
          </p:cNvSpPr>
          <p:nvPr/>
        </p:nvSpPr>
        <p:spPr bwMode="auto">
          <a:xfrm>
            <a:off x="6407945" y="5660232"/>
            <a:ext cx="4691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sp>
        <p:nvSpPr>
          <p:cNvPr id="40017" name="Line 81"/>
          <p:cNvSpPr>
            <a:spLocks noChangeShapeType="1"/>
          </p:cNvSpPr>
          <p:nvPr/>
        </p:nvSpPr>
        <p:spPr bwMode="auto">
          <a:xfrm>
            <a:off x="8820150" y="5660232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grpSp>
        <p:nvGrpSpPr>
          <p:cNvPr id="40018" name="Group 82"/>
          <p:cNvGrpSpPr>
            <a:grpSpLocks/>
          </p:cNvGrpSpPr>
          <p:nvPr/>
        </p:nvGrpSpPr>
        <p:grpSpPr bwMode="auto">
          <a:xfrm>
            <a:off x="540545" y="5445919"/>
            <a:ext cx="2952750" cy="1152525"/>
            <a:chOff x="204" y="3113"/>
            <a:chExt cx="1179" cy="589"/>
          </a:xfrm>
        </p:grpSpPr>
        <p:sp>
          <p:nvSpPr>
            <p:cNvPr id="141347" name="Rectangle 83"/>
            <p:cNvSpPr>
              <a:spLocks noChangeArrowheads="1"/>
            </p:cNvSpPr>
            <p:nvPr/>
          </p:nvSpPr>
          <p:spPr bwMode="auto">
            <a:xfrm>
              <a:off x="204" y="3113"/>
              <a:ext cx="1179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ru-RU" altLang="ru-RU" sz="1800" b="0"/>
            </a:p>
          </p:txBody>
        </p:sp>
        <p:sp>
          <p:nvSpPr>
            <p:cNvPr id="141348" name="Line 84"/>
            <p:cNvSpPr>
              <a:spLocks noChangeShapeType="1"/>
            </p:cNvSpPr>
            <p:nvPr/>
          </p:nvSpPr>
          <p:spPr bwMode="auto">
            <a:xfrm>
              <a:off x="204" y="3521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3600"/>
            </a:p>
          </p:txBody>
        </p:sp>
        <p:sp>
          <p:nvSpPr>
            <p:cNvPr id="36901" name="Text Box 85"/>
            <p:cNvSpPr txBox="1">
              <a:spLocks noChangeArrowheads="1"/>
            </p:cNvSpPr>
            <p:nvPr/>
          </p:nvSpPr>
          <p:spPr bwMode="auto">
            <a:xfrm>
              <a:off x="204" y="3113"/>
              <a:ext cx="1179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45" eaLnBrk="1" hangingPunct="1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ru-RU" sz="1601" b="0" dirty="0"/>
                <a:t>GOTO/</a:t>
              </a:r>
              <a:r>
                <a:rPr lang="ru-RU" altLang="ru-RU" sz="1601" b="0" dirty="0"/>
                <a:t> При обнаружении ошибок при тестировании выполнить возврат к 1.2.15</a:t>
              </a:r>
            </a:p>
          </p:txBody>
        </p:sp>
      </p:grpSp>
      <p:sp>
        <p:nvSpPr>
          <p:cNvPr id="40022" name="Line 86"/>
          <p:cNvSpPr>
            <a:spLocks noChangeShapeType="1"/>
          </p:cNvSpPr>
          <p:nvPr/>
        </p:nvSpPr>
        <p:spPr bwMode="auto">
          <a:xfrm>
            <a:off x="3493295" y="6381750"/>
            <a:ext cx="165496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sp>
        <p:nvSpPr>
          <p:cNvPr id="40023" name="Line 87"/>
          <p:cNvSpPr>
            <a:spLocks noChangeShapeType="1"/>
          </p:cNvSpPr>
          <p:nvPr/>
        </p:nvSpPr>
        <p:spPr bwMode="auto">
          <a:xfrm flipV="1">
            <a:off x="5148263" y="6093620"/>
            <a:ext cx="0" cy="28813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600"/>
          </a:p>
        </p:txBody>
      </p:sp>
      <p:grpSp>
        <p:nvGrpSpPr>
          <p:cNvPr id="40025" name="Group 89"/>
          <p:cNvGrpSpPr>
            <a:grpSpLocks/>
          </p:cNvGrpSpPr>
          <p:nvPr/>
        </p:nvGrpSpPr>
        <p:grpSpPr bwMode="auto">
          <a:xfrm>
            <a:off x="1793082" y="3140867"/>
            <a:ext cx="619125" cy="944562"/>
            <a:chOff x="1130" y="1979"/>
            <a:chExt cx="390" cy="595"/>
          </a:xfrm>
        </p:grpSpPr>
        <p:grpSp>
          <p:nvGrpSpPr>
            <p:cNvPr id="141342" name="Group 57"/>
            <p:cNvGrpSpPr>
              <a:grpSpLocks/>
            </p:cNvGrpSpPr>
            <p:nvPr/>
          </p:nvGrpSpPr>
          <p:grpSpPr bwMode="auto">
            <a:xfrm>
              <a:off x="1202" y="1979"/>
              <a:ext cx="317" cy="317"/>
              <a:chOff x="930" y="3249"/>
              <a:chExt cx="317" cy="317"/>
            </a:xfrm>
          </p:grpSpPr>
          <p:sp>
            <p:nvSpPr>
              <p:cNvPr id="141344" name="Rectangle 58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/>
              </a:p>
            </p:txBody>
          </p:sp>
          <p:sp>
            <p:nvSpPr>
              <p:cNvPr id="141345" name="Line 59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41346" name="Text Box 60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ru-RU" sz="1800"/>
                  <a:t>&amp;</a:t>
                </a:r>
                <a:endParaRPr lang="ru-RU" altLang="ru-RU" sz="1800"/>
              </a:p>
            </p:txBody>
          </p:sp>
        </p:grpSp>
        <p:sp>
          <p:nvSpPr>
            <p:cNvPr id="141343" name="Text Box 88"/>
            <p:cNvSpPr txBox="1">
              <a:spLocks noChangeArrowheads="1"/>
            </p:cNvSpPr>
            <p:nvPr/>
          </p:nvSpPr>
          <p:spPr bwMode="auto">
            <a:xfrm>
              <a:off x="1130" y="2341"/>
              <a:ext cx="3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/>
                <a:t>J7</a:t>
              </a:r>
              <a:endParaRPr lang="ru-RU" altLang="ru-RU" sz="1800"/>
            </a:p>
          </p:txBody>
        </p:sp>
      </p:grpSp>
      <p:grpSp>
        <p:nvGrpSpPr>
          <p:cNvPr id="40027" name="Group 91"/>
          <p:cNvGrpSpPr>
            <a:grpSpLocks/>
          </p:cNvGrpSpPr>
          <p:nvPr/>
        </p:nvGrpSpPr>
        <p:grpSpPr bwMode="auto">
          <a:xfrm>
            <a:off x="4788695" y="3069434"/>
            <a:ext cx="640556" cy="873205"/>
            <a:chOff x="3016" y="1933"/>
            <a:chExt cx="404" cy="551"/>
          </a:xfrm>
        </p:grpSpPr>
        <p:grpSp>
          <p:nvGrpSpPr>
            <p:cNvPr id="141337" name="Group 61"/>
            <p:cNvGrpSpPr>
              <a:grpSpLocks/>
            </p:cNvGrpSpPr>
            <p:nvPr/>
          </p:nvGrpSpPr>
          <p:grpSpPr bwMode="auto">
            <a:xfrm>
              <a:off x="3016" y="1933"/>
              <a:ext cx="317" cy="317"/>
              <a:chOff x="930" y="3249"/>
              <a:chExt cx="317" cy="317"/>
            </a:xfrm>
          </p:grpSpPr>
          <p:sp>
            <p:nvSpPr>
              <p:cNvPr id="141339" name="Rectangle 62"/>
              <p:cNvSpPr>
                <a:spLocks noChangeArrowheads="1"/>
              </p:cNvSpPr>
              <p:nvPr/>
            </p:nvSpPr>
            <p:spPr bwMode="auto">
              <a:xfrm>
                <a:off x="930" y="3249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endParaRPr lang="ru-RU" altLang="ru-RU" sz="1800" b="0"/>
              </a:p>
            </p:txBody>
          </p:sp>
          <p:sp>
            <p:nvSpPr>
              <p:cNvPr id="141340" name="Line 63"/>
              <p:cNvSpPr>
                <a:spLocks noChangeShapeType="1"/>
              </p:cNvSpPr>
              <p:nvPr/>
            </p:nvSpPr>
            <p:spPr bwMode="auto">
              <a:xfrm>
                <a:off x="97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sz="3600"/>
              </a:p>
            </p:txBody>
          </p:sp>
          <p:sp>
            <p:nvSpPr>
              <p:cNvPr id="141341" name="Text Box 64"/>
              <p:cNvSpPr txBox="1">
                <a:spLocks noChangeArrowheads="1"/>
              </p:cNvSpPr>
              <p:nvPr/>
            </p:nvSpPr>
            <p:spPr bwMode="auto">
              <a:xfrm>
                <a:off x="975" y="3294"/>
                <a:ext cx="1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09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09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09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09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09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ru-RU" sz="1800"/>
                  <a:t>&amp;</a:t>
                </a:r>
                <a:endParaRPr lang="ru-RU" altLang="ru-RU" sz="1800"/>
              </a:p>
            </p:txBody>
          </p:sp>
        </p:grpSp>
        <p:sp>
          <p:nvSpPr>
            <p:cNvPr id="141338" name="Text Box 90"/>
            <p:cNvSpPr txBox="1">
              <a:spLocks noChangeArrowheads="1"/>
            </p:cNvSpPr>
            <p:nvPr/>
          </p:nvSpPr>
          <p:spPr bwMode="auto">
            <a:xfrm>
              <a:off x="3016" y="2251"/>
              <a:ext cx="4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09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09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09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09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09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09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ru-RU" sz="1800"/>
                <a:t>J8</a:t>
              </a:r>
              <a:endParaRPr lang="ru-RU" altLang="ru-RU" sz="180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94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690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102632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/>
              <a:t>Изученные понятия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3520"/>
            <a:ext cx="8229600" cy="4898231"/>
          </a:xfrm>
        </p:spPr>
        <p:txBody>
          <a:bodyPr/>
          <a:lstStyle/>
          <a:p>
            <a:pPr marL="342917" indent="-342917" eaLnBrk="1" hangingPunct="1">
              <a:defRPr/>
            </a:pPr>
            <a:r>
              <a:rPr lang="ru-RU" altLang="ru-RU" sz="2801"/>
              <a:t>Динамическое моделирование</a:t>
            </a:r>
          </a:p>
          <a:p>
            <a:pPr marL="342917" indent="-342917" eaLnBrk="1" hangingPunct="1">
              <a:defRPr/>
            </a:pPr>
            <a:r>
              <a:rPr lang="ru-RU" altLang="ru-RU" sz="2801"/>
              <a:t>Методология </a:t>
            </a:r>
            <a:r>
              <a:rPr lang="en-US" altLang="ru-RU" sz="2801"/>
              <a:t>IDEF3</a:t>
            </a:r>
          </a:p>
          <a:p>
            <a:pPr marL="342917" indent="-342917" eaLnBrk="1" hangingPunct="1">
              <a:defRPr/>
            </a:pPr>
            <a:r>
              <a:rPr lang="ru-RU" altLang="ru-RU" sz="2801"/>
              <a:t>Единица работ (</a:t>
            </a:r>
            <a:r>
              <a:rPr lang="en-US" altLang="ru-RU" sz="2801" b="1" i="1"/>
              <a:t>UOW</a:t>
            </a:r>
            <a:r>
              <a:rPr lang="en-US" altLang="ru-RU" sz="2801"/>
              <a:t>)</a:t>
            </a:r>
          </a:p>
          <a:p>
            <a:pPr marL="342917" indent="-342917" eaLnBrk="1" hangingPunct="1">
              <a:defRPr/>
            </a:pPr>
            <a:r>
              <a:rPr lang="ru-RU" altLang="ru-RU" sz="2801"/>
              <a:t>Связь</a:t>
            </a:r>
            <a:r>
              <a:rPr lang="en-US" altLang="ru-RU" sz="2801"/>
              <a:t> (</a:t>
            </a:r>
            <a:r>
              <a:rPr lang="ru-RU" altLang="ru-RU" sz="2801" b="1" i="1"/>
              <a:t>старшая стрелка</a:t>
            </a:r>
            <a:r>
              <a:rPr lang="ru-RU" altLang="ru-RU" sz="2801"/>
              <a:t>, </a:t>
            </a:r>
            <a:r>
              <a:rPr lang="ru-RU" altLang="ru-RU" sz="2801" b="1" i="1"/>
              <a:t>нечеткое отношение</a:t>
            </a:r>
            <a:r>
              <a:rPr lang="ru-RU" altLang="ru-RU" sz="2801"/>
              <a:t>, </a:t>
            </a:r>
            <a:r>
              <a:rPr lang="ru-RU" altLang="ru-RU" sz="2801" b="1" i="1"/>
              <a:t>поток объектов</a:t>
            </a:r>
            <a:r>
              <a:rPr lang="ru-RU" altLang="ru-RU" sz="2801"/>
              <a:t>)</a:t>
            </a:r>
          </a:p>
          <a:p>
            <a:pPr marL="342917" indent="-342917" eaLnBrk="1" hangingPunct="1">
              <a:defRPr/>
            </a:pPr>
            <a:r>
              <a:rPr lang="ru-RU" altLang="ru-RU" sz="2801"/>
              <a:t>Перекресток ((а)синхронное «И», «ИЛИ», эксклюзивное «ИЛИ»)</a:t>
            </a:r>
          </a:p>
          <a:p>
            <a:pPr marL="342917" indent="-342917" eaLnBrk="1" hangingPunct="1">
              <a:defRPr/>
            </a:pPr>
            <a:r>
              <a:rPr lang="ru-RU" altLang="ru-RU" sz="2801"/>
              <a:t>Объект ссылок (</a:t>
            </a:r>
            <a:r>
              <a:rPr lang="en-US" altLang="ru-RU" sz="2801" b="1" i="1"/>
              <a:t>Object</a:t>
            </a:r>
            <a:r>
              <a:rPr lang="en-US" altLang="ru-RU" sz="2801"/>
              <a:t>, </a:t>
            </a:r>
            <a:r>
              <a:rPr lang="en-US" altLang="ru-RU" sz="2801" b="1" i="1"/>
              <a:t>GOTO</a:t>
            </a:r>
            <a:r>
              <a:rPr lang="en-US" altLang="ru-RU" sz="2801"/>
              <a:t>, </a:t>
            </a:r>
            <a:r>
              <a:rPr lang="en-US" altLang="ru-RU" sz="2801" b="1" i="1"/>
              <a:t>UOB</a:t>
            </a:r>
            <a:r>
              <a:rPr lang="en-US" altLang="ru-RU" sz="2801"/>
              <a:t>, </a:t>
            </a:r>
            <a:r>
              <a:rPr lang="en-US" altLang="ru-RU" sz="2801" b="1" i="1"/>
              <a:t>ELAB</a:t>
            </a:r>
            <a:r>
              <a:rPr lang="en-US" altLang="ru-RU" sz="2801"/>
              <a:t>, </a:t>
            </a:r>
            <a:r>
              <a:rPr lang="en-US" altLang="ru-RU" sz="2801" b="1" i="1"/>
              <a:t>Note</a:t>
            </a:r>
            <a:r>
              <a:rPr lang="en-US" altLang="ru-RU" sz="2801"/>
              <a:t>)</a:t>
            </a:r>
            <a:endParaRPr lang="ru-RU" altLang="ru-RU" sz="2801"/>
          </a:p>
          <a:p>
            <a:pPr marL="342917" indent="-342917" eaLnBrk="1" hangingPunct="1">
              <a:defRPr/>
            </a:pPr>
            <a:r>
              <a:rPr lang="ru-RU" altLang="ru-RU" sz="2801"/>
              <a:t>Декомпозиция работ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78895-2C87-43E8-B270-BC0B1C982EAA}" type="slidenum">
              <a:rPr lang="ru-RU" altLang="ru-RU" smtClean="0"/>
              <a:pPr>
                <a:defRPr/>
              </a:pPr>
              <a:t>95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458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theme/theme1.xml><?xml version="1.0" encoding="utf-8"?>
<a:theme xmlns:a="http://schemas.openxmlformats.org/drawingml/2006/main" name="2_Пиксел">
  <a:themeElements>
    <a:clrScheme name="Пиксел 3">
      <a:dk1>
        <a:srgbClr val="006699"/>
      </a:dk1>
      <a:lt1>
        <a:srgbClr val="FFFFFF"/>
      </a:lt1>
      <a:dk2>
        <a:srgbClr val="333399"/>
      </a:dk2>
      <a:lt2>
        <a:srgbClr val="FFFFFF"/>
      </a:lt2>
      <a:accent1>
        <a:srgbClr val="0099CC"/>
      </a:accent1>
      <a:accent2>
        <a:srgbClr val="0386AF"/>
      </a:accent2>
      <a:accent3>
        <a:srgbClr val="ADADCA"/>
      </a:accent3>
      <a:accent4>
        <a:srgbClr val="DADADA"/>
      </a:accent4>
      <a:accent5>
        <a:srgbClr val="AACAE2"/>
      </a:accent5>
      <a:accent6>
        <a:srgbClr val="02799E"/>
      </a:accent6>
      <a:hlink>
        <a:srgbClr val="FFCC00"/>
      </a:hlink>
      <a:folHlink>
        <a:srgbClr val="6699FF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7835</TotalTime>
  <Words>4305</Words>
  <Application>Microsoft Office PowerPoint</Application>
  <PresentationFormat>Экран (4:3)</PresentationFormat>
  <Paragraphs>798</Paragraphs>
  <Slides>95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95</vt:i4>
      </vt:variant>
    </vt:vector>
  </HeadingPairs>
  <TitlesOfParts>
    <vt:vector size="97" baseType="lpstr">
      <vt:lpstr>2_Пиксел</vt:lpstr>
      <vt:lpstr>1_Тема Office</vt:lpstr>
      <vt:lpstr>Презентация PowerPoint</vt:lpstr>
      <vt:lpstr>Методологии IDEF0, DFD, IDEF3</vt:lpstr>
      <vt:lpstr>Вопросы:</vt:lpstr>
      <vt:lpstr>Презентация PowerPoint</vt:lpstr>
      <vt:lpstr>Презентация PowerPoint</vt:lpstr>
      <vt:lpstr>Сущность структурного  подхода к моделированию систем</vt:lpstr>
      <vt:lpstr>Базовые принципы структурного подхода</vt:lpstr>
      <vt:lpstr>Использование методологии SADT</vt:lpstr>
      <vt:lpstr>Презентация PowerPoint</vt:lpstr>
      <vt:lpstr>Презентация PowerPoint</vt:lpstr>
      <vt:lpstr>Презентация PowerPoint</vt:lpstr>
      <vt:lpstr>Презентация PowerPoint</vt:lpstr>
      <vt:lpstr>1. Методология функционального моделирования (IDEF0)</vt:lpstr>
      <vt:lpstr>Презентация PowerPoint</vt:lpstr>
      <vt:lpstr>Функциональный блок</vt:lpstr>
      <vt:lpstr>Интерфейсная дуга</vt:lpstr>
      <vt:lpstr>Интерфейсная дуга</vt:lpstr>
      <vt:lpstr>Декомпозиция</vt:lpstr>
      <vt:lpstr>Цель моделирования</vt:lpstr>
      <vt:lpstr>Точка зрения</vt:lpstr>
      <vt:lpstr>Презентация PowerPoint</vt:lpstr>
      <vt:lpstr>Декомпозиция</vt:lpstr>
      <vt:lpstr>Декомпозиция</vt:lpstr>
      <vt:lpstr>Нумерация работ и диаграмм</vt:lpstr>
      <vt:lpstr>Основные правила построения диаграмм</vt:lpstr>
      <vt:lpstr>Основные правила построения диаграмм</vt:lpstr>
      <vt:lpstr>Основные правила построения диаграмм</vt:lpstr>
      <vt:lpstr>Основные правила построения диаграмм</vt:lpstr>
      <vt:lpstr>Граничные стрелки</vt:lpstr>
      <vt:lpstr>Тоннельные стрелки</vt:lpstr>
      <vt:lpstr>Глоссарий и FEO-страница</vt:lpstr>
      <vt:lpstr>Мастерская страница  (каркас диаграммы)</vt:lpstr>
      <vt:lpstr>Мастерская страница</vt:lpstr>
      <vt:lpstr>Пример модели процесса постройки садового домика</vt:lpstr>
      <vt:lpstr>Пример модели процесса постройки садового домика</vt:lpstr>
      <vt:lpstr>Пример модели процесса постройки садового домика</vt:lpstr>
      <vt:lpstr>Презентация PowerPoint</vt:lpstr>
      <vt:lpstr>Презентация PowerPoint</vt:lpstr>
      <vt:lpstr>2. Методология графического структурного анализа (DFD)</vt:lpstr>
      <vt:lpstr>Основные вопросы</vt:lpstr>
      <vt:lpstr>Презентация PowerPoint</vt:lpstr>
      <vt:lpstr>Презентация PowerPoint</vt:lpstr>
      <vt:lpstr>Презентация PowerPoint</vt:lpstr>
      <vt:lpstr>Основные компоненты диаграмм потоков данных</vt:lpstr>
      <vt:lpstr>Нотации, используемые в DFD-моделировании</vt:lpstr>
      <vt:lpstr>Внешняя сущность</vt:lpstr>
      <vt:lpstr>Система и подсистема</vt:lpstr>
      <vt:lpstr>Процесс</vt:lpstr>
      <vt:lpstr>Процесс</vt:lpstr>
      <vt:lpstr>Накопитель данных</vt:lpstr>
      <vt:lpstr>Поток данных</vt:lpstr>
      <vt:lpstr>Нумерация объектов</vt:lpstr>
      <vt:lpstr>Уровни DFD-модели</vt:lpstr>
      <vt:lpstr>Построение иерархии DFD</vt:lpstr>
      <vt:lpstr>Построение иерархии DFD</vt:lpstr>
      <vt:lpstr>Пример DFD-модели постройки дачного домика</vt:lpstr>
      <vt:lpstr>Пример DFD-модели постройки дачного домика</vt:lpstr>
      <vt:lpstr>Пример DFD-модели постройки дачного домика</vt:lpstr>
      <vt:lpstr>Изученные понятия</vt:lpstr>
      <vt:lpstr>3. Методология моделирования атомарных функций в виде потоков работ (IDEF3)</vt:lpstr>
      <vt:lpstr>Основные вопросы</vt:lpstr>
      <vt:lpstr>Презентация PowerPoint</vt:lpstr>
      <vt:lpstr>Презентация PowerPoint</vt:lpstr>
      <vt:lpstr>Презентация PowerPoint</vt:lpstr>
      <vt:lpstr>Единицы работ</vt:lpstr>
      <vt:lpstr>Связи</vt:lpstr>
      <vt:lpstr>Связь «старшая стрелка»</vt:lpstr>
      <vt:lpstr>Стрелка отношений </vt:lpstr>
      <vt:lpstr>Поток объектов</vt:lpstr>
      <vt:lpstr>Перекрестки (соединения)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Объект ссылок</vt:lpstr>
      <vt:lpstr>Объект ссылок</vt:lpstr>
      <vt:lpstr>Типы объектов ссылок</vt:lpstr>
      <vt:lpstr>Типы объектов ссылок</vt:lpstr>
      <vt:lpstr>Презентация PowerPoint</vt:lpstr>
      <vt:lpstr>Презентация PowerPoint</vt:lpstr>
      <vt:lpstr>Презентация PowerPoint</vt:lpstr>
      <vt:lpstr>Презентация PowerPoint</vt:lpstr>
      <vt:lpstr>Декомпозиция работ в IDEF3</vt:lpstr>
      <vt:lpstr>Нумерация работ в IDEF3</vt:lpstr>
      <vt:lpstr>Структура множественной декомпозиции работ</vt:lpstr>
      <vt:lpstr>Пример построения модели IDEF3</vt:lpstr>
      <vt:lpstr>Пример построения модели IDEF3</vt:lpstr>
      <vt:lpstr>Пример построения модели IDEF3</vt:lpstr>
      <vt:lpstr>Пример построения модели IDEF3</vt:lpstr>
      <vt:lpstr>Изученные понятия</vt:lpstr>
    </vt:vector>
  </TitlesOfParts>
  <Manager>Гайдамакин Н.А.</Manager>
  <Company>УрГУ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ИАД</dc:title>
  <dc:subject>Тема1_1</dc:subject>
  <dc:creator>Федин Ф.О.</dc:creator>
  <cp:lastModifiedBy>Владимир</cp:lastModifiedBy>
  <cp:revision>1390</cp:revision>
  <cp:lastPrinted>2013-01-20T08:20:19Z</cp:lastPrinted>
  <dcterms:created xsi:type="dcterms:W3CDTF">2000-06-12T12:23:16Z</dcterms:created>
  <dcterms:modified xsi:type="dcterms:W3CDTF">2023-03-26T14:26:44Z</dcterms:modified>
  <cp:category>Кафедра прикладной информатики в управлении</cp:category>
</cp:coreProperties>
</file>