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9" r:id="rId4"/>
    <p:sldId id="272" r:id="rId5"/>
    <p:sldId id="273" r:id="rId6"/>
    <p:sldId id="258" r:id="rId7"/>
    <p:sldId id="274" r:id="rId8"/>
    <p:sldId id="29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4" r:id="rId24"/>
    <p:sldId id="262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810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130425"/>
            <a:ext cx="6842125" cy="11541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357563"/>
            <a:ext cx="6842125" cy="302418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50825" y="5876925"/>
            <a:ext cx="165735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15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78613" y="404813"/>
            <a:ext cx="2141537" cy="6048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825" y="404813"/>
            <a:ext cx="6275388" cy="6048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913" y="404813"/>
            <a:ext cx="7488237" cy="720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250825" y="1341438"/>
            <a:ext cx="8569325" cy="5111750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8826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35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5430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4208463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11688" y="1341438"/>
            <a:ext cx="4208462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6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00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24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8479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7684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404813"/>
            <a:ext cx="74882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56932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41488" y="141288"/>
          <a:ext cx="5059362" cy="1704976"/>
        </p:xfrm>
        <a:graphic>
          <a:graphicData uri="http://schemas.openxmlformats.org/drawingml/2006/table">
            <a:tbl>
              <a:tblPr/>
              <a:tblGrid>
                <a:gridCol w="5059362"/>
              </a:tblGrid>
              <a:tr h="593297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26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753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высшего образования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 МИРЭА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27100" y="2589213"/>
          <a:ext cx="7886700" cy="2582865"/>
        </p:xfrm>
        <a:graphic>
          <a:graphicData uri="http://schemas.openxmlformats.org/drawingml/2006/table">
            <a:tbl>
              <a:tblPr/>
              <a:tblGrid>
                <a:gridCol w="1676400"/>
                <a:gridCol w="6210300"/>
              </a:tblGrid>
              <a:tr h="221384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защищенных автоматизированных систем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2828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(наименование дисциплины (модуля) в соответствии с учебным планом)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437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баклавриат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28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(бакалавриат, магистратура, специалитет)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37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обучения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очная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28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(очная, очно-заочная, заочная)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95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Направление(-я)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подготовки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10.03.01 «Информационная безопасность»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74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(код и наименование)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37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Институт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кибербезопасности</a:t>
                      </a: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информационных технологий (ИКБИТ)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28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37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КБ-1 «Защита информации»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28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 кафедры, реализующей дисциплину (модуль))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96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Лектор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к.т.н., доц. Коданев Владимир Леонидович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28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(сокращенно – ученая степень, ученое звание; полностью – ФИО)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112838" y="5180013"/>
          <a:ext cx="7886700" cy="613410"/>
        </p:xfrm>
        <a:graphic>
          <a:graphicData uri="http://schemas.openxmlformats.org/drawingml/2006/table">
            <a:tbl>
              <a:tblPr/>
              <a:tblGrid>
                <a:gridCol w="4643436"/>
                <a:gridCol w="1081088"/>
                <a:gridCol w="204788"/>
                <a:gridCol w="1957388"/>
              </a:tblGrid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Используются в данной редакции с учебного года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2022/23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0063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(учебный год цифрами)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Проверено и согласовано «____» ________20___г.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(подпись директора Института/Филиала с расшифровкой)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26" name="Rectangle 10"/>
          <p:cNvSpPr>
            <a:spLocks noChangeArrowheads="1"/>
          </p:cNvSpPr>
          <p:nvPr/>
        </p:nvSpPr>
        <p:spPr bwMode="auto">
          <a:xfrm>
            <a:off x="1560513" y="1981200"/>
            <a:ext cx="60896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 algn="ctr" defTabSz="685800" eaLnBrk="0" hangingPunct="0">
              <a:buFont typeface="Arial" charset="0"/>
              <a:buNone/>
            </a:pPr>
            <a:r>
              <a:rPr lang="ru-RU" altLang="ru-RU" sz="1200" b="1">
                <a:solidFill>
                  <a:srgbClr val="000000"/>
                </a:solidFill>
                <a:cs typeface="Times New Roman" pitchFamily="18" charset="0"/>
              </a:rPr>
              <a:t>ЛЕКЦИОННЫЕ МАТЕРИАЛЫ (ПРЕЗЕНТАЦИИ К ЛЕКЦИОННЫМ МАТЕРИАЛАМ)</a:t>
            </a:r>
            <a:endParaRPr lang="ru-RU" altLang="ru-RU" sz="900">
              <a:solidFill>
                <a:srgbClr val="000000"/>
              </a:solidFill>
            </a:endParaRPr>
          </a:p>
        </p:txBody>
      </p:sp>
      <p:sp>
        <p:nvSpPr>
          <p:cNvPr id="9" name="Прямоугольник 20"/>
          <p:cNvSpPr>
            <a:spLocks noChangeArrowheads="1"/>
          </p:cNvSpPr>
          <p:nvPr/>
        </p:nvSpPr>
        <p:spPr bwMode="auto">
          <a:xfrm>
            <a:off x="4316413" y="5770563"/>
            <a:ext cx="11064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80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ru-RU" altLang="ru-RU" sz="105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Москва </a:t>
            </a:r>
            <a:r>
              <a:rPr lang="ru-RU" altLang="ru-RU" sz="105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2023 </a:t>
            </a:r>
            <a:r>
              <a:rPr lang="ru-RU" altLang="ru-RU" sz="105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г.</a:t>
            </a:r>
            <a:endParaRPr lang="ru-RU" altLang="ru-RU" sz="13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6626225" cy="633412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rgbClr val="333399"/>
                </a:solidFill>
                <a:latin typeface="Times New Roman" pitchFamily="18" charset="0"/>
              </a:rPr>
              <a:t>Репозиторий</a:t>
            </a:r>
            <a:endParaRPr lang="ru-RU" sz="3200" b="1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640763" cy="4784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1200" smtClean="0"/>
              <a:t>	</a:t>
            </a:r>
            <a:r>
              <a:rPr lang="ru-RU" sz="1800" b="1" smtClean="0">
                <a:latin typeface="Times New Roman" pitchFamily="18" charset="0"/>
              </a:rPr>
              <a:t>Ядром любой системы проектирования ПО является </a:t>
            </a:r>
            <a:r>
              <a:rPr lang="ru-RU" sz="1800" b="1" smtClean="0">
                <a:solidFill>
                  <a:srgbClr val="920000"/>
                </a:solidFill>
                <a:latin typeface="Times New Roman" pitchFamily="18" charset="0"/>
              </a:rPr>
              <a:t>репозиторий.</a:t>
            </a:r>
            <a:r>
              <a:rPr lang="ru-RU" sz="1800" b="1" smtClean="0"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ru-RU" sz="1800" b="1" smtClean="0">
                <a:solidFill>
                  <a:srgbClr val="920000"/>
                </a:solidFill>
                <a:latin typeface="Times New Roman" pitchFamily="18" charset="0"/>
              </a:rPr>
              <a:t>Репозиторий</a:t>
            </a:r>
            <a:r>
              <a:rPr lang="ru-RU" sz="1800" b="1" smtClean="0">
                <a:latin typeface="Times New Roman" pitchFamily="18" charset="0"/>
              </a:rPr>
              <a:t> представляет собой </a:t>
            </a:r>
            <a:r>
              <a:rPr lang="ru-RU" sz="1800" b="1" smtClean="0">
                <a:solidFill>
                  <a:srgbClr val="920000"/>
                </a:solidFill>
                <a:latin typeface="Times New Roman" pitchFamily="18" charset="0"/>
              </a:rPr>
              <a:t>специализированную БД</a:t>
            </a:r>
            <a:r>
              <a:rPr lang="ru-RU" sz="1800" b="1" smtClean="0">
                <a:latin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r>
              <a:rPr lang="ru-RU" sz="1800" b="1" smtClean="0">
                <a:latin typeface="Times New Roman" pitchFamily="18" charset="0"/>
              </a:rPr>
              <a:t>которая используется для отображения состояния системы в любой момент времени и содержит информацию о всех объектах проектной ИС :</a:t>
            </a:r>
            <a:br>
              <a:rPr lang="ru-RU" sz="1800" b="1" smtClean="0">
                <a:latin typeface="Times New Roman" pitchFamily="18" charset="0"/>
              </a:rPr>
            </a:br>
            <a:endParaRPr lang="ru-RU" sz="18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b="1" smtClean="0">
                <a:latin typeface="Times New Roman" pitchFamily="18" charset="0"/>
              </a:rPr>
              <a:t>Имена проектировщиков и их права доступа,</a:t>
            </a:r>
            <a:br>
              <a:rPr lang="ru-RU" sz="1800" b="1" smtClean="0">
                <a:latin typeface="Times New Roman" pitchFamily="18" charset="0"/>
              </a:rPr>
            </a:br>
            <a:endParaRPr lang="ru-RU" sz="18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b="1" smtClean="0">
                <a:latin typeface="Times New Roman" pitchFamily="18" charset="0"/>
              </a:rPr>
              <a:t>Организованные структуры,</a:t>
            </a:r>
            <a:br>
              <a:rPr lang="ru-RU" sz="1800" b="1" smtClean="0">
                <a:latin typeface="Times New Roman" pitchFamily="18" charset="0"/>
              </a:rPr>
            </a:br>
            <a:endParaRPr lang="ru-RU" sz="18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b="1" smtClean="0">
                <a:latin typeface="Times New Roman" pitchFamily="18" charset="0"/>
              </a:rPr>
              <a:t>Компоненты диаграмм и диаграммы в целом,</a:t>
            </a:r>
            <a:br>
              <a:rPr lang="ru-RU" sz="1800" b="1" smtClean="0">
                <a:latin typeface="Times New Roman" pitchFamily="18" charset="0"/>
              </a:rPr>
            </a:br>
            <a:endParaRPr lang="ru-RU" sz="18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b="1" smtClean="0">
                <a:latin typeface="Times New Roman" pitchFamily="18" charset="0"/>
              </a:rPr>
              <a:t>Структуры данных,</a:t>
            </a:r>
            <a:br>
              <a:rPr lang="ru-RU" sz="1800" b="1" smtClean="0">
                <a:latin typeface="Times New Roman" pitchFamily="18" charset="0"/>
              </a:rPr>
            </a:br>
            <a:endParaRPr lang="ru-RU" sz="18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b="1" smtClean="0">
                <a:latin typeface="Times New Roman" pitchFamily="18" charset="0"/>
              </a:rPr>
              <a:t>Взаимосвязи между диаграммами,</a:t>
            </a:r>
            <a:br>
              <a:rPr lang="ru-RU" sz="1800" b="1" smtClean="0">
                <a:latin typeface="Times New Roman" pitchFamily="18" charset="0"/>
              </a:rPr>
            </a:br>
            <a:endParaRPr lang="ru-RU" sz="18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b="1" smtClean="0">
                <a:latin typeface="Times New Roman" pitchFamily="18" charset="0"/>
              </a:rPr>
              <a:t>Программные модули, процедуры и библиотеки модулей.</a:t>
            </a:r>
          </a:p>
          <a:p>
            <a:pPr eaLnBrk="1" hangingPunct="1">
              <a:lnSpc>
                <a:spcPct val="80000"/>
              </a:lnSpc>
            </a:pPr>
            <a:endParaRPr lang="ru-RU" sz="1800" b="1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640763" cy="1785937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Классификация Современных </a:t>
            </a:r>
            <a:r>
              <a:rPr lang="ru-RU" sz="3200" b="1" dirty="0" err="1" smtClean="0">
                <a:solidFill>
                  <a:srgbClr val="333399"/>
                </a:solidFill>
                <a:latin typeface="Times New Roman" pitchFamily="18" charset="0"/>
              </a:rPr>
              <a:t>Case</a:t>
            </a:r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 средств :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675688" cy="3617913"/>
          </a:xfrm>
        </p:spPr>
        <p:txBody>
          <a:bodyPr/>
          <a:lstStyle/>
          <a:p>
            <a:pPr marL="631825" indent="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2800" b="1" smtClean="0">
                <a:solidFill>
                  <a:srgbClr val="920000"/>
                </a:solidFill>
                <a:latin typeface="Times New Roman" pitchFamily="18" charset="0"/>
                <a:cs typeface="Times New Roman" pitchFamily="18" charset="0"/>
              </a:rPr>
              <a:t>Классификация </a:t>
            </a:r>
            <a:r>
              <a:rPr lang="ru-RU" sz="2800" b="1" smtClean="0">
                <a:solidFill>
                  <a:srgbClr val="920000"/>
                </a:solidFill>
                <a:latin typeface="Times New Roman" pitchFamily="18" charset="0"/>
              </a:rPr>
              <a:t>Case средств </a:t>
            </a:r>
            <a:r>
              <a:rPr lang="ru-RU" sz="2800" b="1" smtClean="0">
                <a:solidFill>
                  <a:srgbClr val="920000"/>
                </a:solidFill>
                <a:latin typeface="Times New Roman" pitchFamily="18" charset="0"/>
                <a:cs typeface="Times New Roman" pitchFamily="18" charset="0"/>
              </a:rPr>
              <a:t>по поддерживаемым методологиям:</a:t>
            </a:r>
            <a:r>
              <a:rPr lang="ru-RU" sz="2800" b="1" smtClean="0">
                <a:solidFill>
                  <a:srgbClr val="920000"/>
                </a:solidFill>
                <a:latin typeface="Times New Roman" pitchFamily="18" charset="0"/>
              </a:rPr>
              <a:t/>
            </a:r>
            <a:br>
              <a:rPr lang="ru-RU" sz="2800" b="1" smtClean="0">
                <a:solidFill>
                  <a:srgbClr val="920000"/>
                </a:solidFill>
                <a:latin typeface="Times New Roman" pitchFamily="18" charset="0"/>
              </a:rPr>
            </a:br>
            <a:r>
              <a:rPr lang="ru-RU" b="1" smtClean="0">
                <a:latin typeface="Times New Roman" pitchFamily="18" charset="0"/>
              </a:rPr>
              <a:t/>
            </a:r>
            <a:br>
              <a:rPr lang="ru-RU" b="1" smtClean="0">
                <a:latin typeface="Times New Roman" pitchFamily="18" charset="0"/>
              </a:rPr>
            </a:br>
            <a:r>
              <a:rPr lang="ru-RU" sz="2400" smtClean="0">
                <a:latin typeface="Times New Roman" pitchFamily="18" charset="0"/>
              </a:rPr>
              <a:t>-	 </a:t>
            </a:r>
            <a:r>
              <a:rPr lang="ru-RU" sz="2400" b="1" smtClean="0">
                <a:latin typeface="Times New Roman" pitchFamily="18" charset="0"/>
              </a:rPr>
              <a:t>функциональные или структурно-ориентированные;</a:t>
            </a:r>
            <a:br>
              <a:rPr lang="ru-RU" sz="2400" b="1" smtClean="0">
                <a:latin typeface="Times New Roman" pitchFamily="18" charset="0"/>
              </a:rPr>
            </a:br>
            <a:r>
              <a:rPr lang="ru-RU" sz="2400" b="1" smtClean="0">
                <a:latin typeface="Times New Roman" pitchFamily="18" charset="0"/>
              </a:rPr>
              <a:t/>
            </a:r>
            <a:br>
              <a:rPr lang="ru-RU" sz="2400" b="1" smtClean="0">
                <a:latin typeface="Times New Roman" pitchFamily="18" charset="0"/>
              </a:rPr>
            </a:br>
            <a:r>
              <a:rPr lang="ru-RU" sz="2400" b="1" smtClean="0">
                <a:latin typeface="Times New Roman" pitchFamily="18" charset="0"/>
              </a:rPr>
              <a:t>- 	объектно-ориентированные;</a:t>
            </a:r>
            <a:br>
              <a:rPr lang="ru-RU" sz="2400" b="1" smtClean="0">
                <a:latin typeface="Times New Roman" pitchFamily="18" charset="0"/>
              </a:rPr>
            </a:br>
            <a:r>
              <a:rPr lang="ru-RU" sz="2400" b="1" smtClean="0">
                <a:latin typeface="Times New Roman" pitchFamily="18" charset="0"/>
              </a:rPr>
              <a:t/>
            </a:r>
            <a:br>
              <a:rPr lang="ru-RU" sz="2400" b="1" smtClean="0">
                <a:latin typeface="Times New Roman" pitchFamily="18" charset="0"/>
              </a:rPr>
            </a:br>
            <a:r>
              <a:rPr lang="ru-RU" sz="2400" b="1" smtClean="0">
                <a:latin typeface="Times New Roman" pitchFamily="18" charset="0"/>
              </a:rPr>
              <a:t>- 	комплексно-ориентированные.</a:t>
            </a:r>
            <a:br>
              <a:rPr lang="ru-RU" sz="2400" b="1" smtClean="0">
                <a:latin typeface="Times New Roman" pitchFamily="18" charset="0"/>
              </a:rPr>
            </a:br>
            <a:endParaRPr lang="ru-RU" sz="2400" b="1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600" b="1" dirty="0" smtClean="0">
                <a:solidFill>
                  <a:srgbClr val="333399"/>
                </a:solidFill>
                <a:latin typeface="Times New Roman" pitchFamily="18" charset="0"/>
              </a:rPr>
              <a:t>2. </a:t>
            </a:r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Классификация Современных </a:t>
            </a:r>
            <a:r>
              <a:rPr lang="ru-RU" sz="3200" b="1" dirty="0" err="1" smtClean="0">
                <a:solidFill>
                  <a:srgbClr val="333399"/>
                </a:solidFill>
                <a:latin typeface="Times New Roman" pitchFamily="18" charset="0"/>
              </a:rPr>
              <a:t>Case</a:t>
            </a:r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 средств по типам: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smtClean="0"/>
              <a:t>	</a:t>
            </a: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Отражает функциональную ориентацию средств на  процессы жизненного цикла разработки программного обеспечения: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средства анализа — предназначены для построения и анализа модели предметной области;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средства проектирования баз данных;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средства разработки приложений;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средства реинжиниринга процессов;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средства планирования и управления проектом;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средства тестирования;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средства документирования.</a:t>
            </a:r>
          </a:p>
          <a:p>
            <a:pPr eaLnBrk="1" hangingPunct="1">
              <a:lnSpc>
                <a:spcPct val="80000"/>
              </a:lnSpc>
            </a:pP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16544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Примеры Case-средств различных типов: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8893175" cy="4494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b="1" dirty="0" smtClean="0">
                <a:latin typeface="Times New Roman" pitchFamily="18" charset="0"/>
              </a:rPr>
              <a:t>Средства анализа (</a:t>
            </a:r>
            <a:r>
              <a:rPr lang="ru-RU" sz="2400" b="1" dirty="0" err="1" smtClean="0">
                <a:latin typeface="Times New Roman" pitchFamily="18" charset="0"/>
              </a:rPr>
              <a:t>Design</a:t>
            </a:r>
            <a:r>
              <a:rPr lang="ru-RU" sz="2400" b="1" dirty="0" smtClean="0">
                <a:latin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</a:rPr>
              <a:t>BpWin</a:t>
            </a:r>
            <a:r>
              <a:rPr lang="ru-RU" sz="2400" b="1" dirty="0" smtClean="0">
                <a:latin typeface="Times New Roman" pitchFamily="18" charset="0"/>
              </a:rPr>
              <a:t>);</a:t>
            </a:r>
            <a:br>
              <a:rPr lang="ru-RU" sz="2400" b="1" dirty="0" smtClean="0">
                <a:latin typeface="Times New Roman" pitchFamily="18" charset="0"/>
              </a:rPr>
            </a:br>
            <a:endParaRPr lang="ru-RU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b="1" dirty="0" smtClean="0">
                <a:latin typeface="Times New Roman" pitchFamily="18" charset="0"/>
              </a:rPr>
              <a:t>Средства анализа и проектирования (</a:t>
            </a:r>
            <a:r>
              <a:rPr lang="ru-RU" sz="2400" b="1" dirty="0" err="1" smtClean="0">
                <a:latin typeface="Times New Roman" pitchFamily="18" charset="0"/>
              </a:rPr>
              <a:t>Designer</a:t>
            </a:r>
            <a:r>
              <a:rPr lang="ru-RU" sz="2400" b="1" dirty="0" smtClean="0">
                <a:latin typeface="Times New Roman" pitchFamily="18" charset="0"/>
              </a:rPr>
              <a:t> - </a:t>
            </a:r>
            <a:r>
              <a:rPr lang="ru-RU" sz="2400" b="1" dirty="0" err="1" smtClean="0">
                <a:latin typeface="Times New Roman" pitchFamily="18" charset="0"/>
              </a:rPr>
              <a:t>Oracle</a:t>
            </a:r>
            <a:r>
              <a:rPr lang="ru-RU" sz="2400" b="1" dirty="0" smtClean="0">
                <a:latin typeface="Times New Roman" pitchFamily="18" charset="0"/>
              </a:rPr>
              <a:t>);</a:t>
            </a:r>
            <a:br>
              <a:rPr lang="ru-RU" sz="2400" b="1" dirty="0" smtClean="0">
                <a:latin typeface="Times New Roman" pitchFamily="18" charset="0"/>
              </a:rPr>
            </a:br>
            <a:endParaRPr lang="ru-RU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b="1" dirty="0" smtClean="0">
                <a:latin typeface="Times New Roman" pitchFamily="18" charset="0"/>
              </a:rPr>
              <a:t>Средства проектирования БД (</a:t>
            </a:r>
            <a:r>
              <a:rPr lang="ru-RU" sz="2400" b="1" dirty="0" err="1" smtClean="0">
                <a:latin typeface="Times New Roman" pitchFamily="18" charset="0"/>
              </a:rPr>
              <a:t>ErWin</a:t>
            </a:r>
            <a:r>
              <a:rPr lang="ru-RU" sz="2400" b="1" dirty="0" smtClean="0">
                <a:latin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</a:rPr>
              <a:t>DB</a:t>
            </a:r>
            <a:r>
              <a:rPr lang="ru-RU" sz="2400" b="1" dirty="0" err="1" smtClean="0">
                <a:latin typeface="Times New Roman" pitchFamily="18" charset="0"/>
              </a:rPr>
              <a:t>Designer</a:t>
            </a:r>
            <a:r>
              <a:rPr lang="ru-RU" sz="2400" b="1" dirty="0" smtClean="0">
                <a:latin typeface="Times New Roman" pitchFamily="18" charset="0"/>
              </a:rPr>
              <a:t>);</a:t>
            </a:r>
            <a:endParaRPr lang="ru-RU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b="1" dirty="0" smtClean="0">
                <a:latin typeface="Times New Roman" pitchFamily="18" charset="0"/>
              </a:rPr>
              <a:t>Средства разработки приложений (</a:t>
            </a:r>
            <a:r>
              <a:rPr lang="ru-RU" sz="2400" b="1" dirty="0" err="1" smtClean="0">
                <a:latin typeface="Times New Roman" pitchFamily="18" charset="0"/>
              </a:rPr>
              <a:t>Developer</a:t>
            </a:r>
            <a:r>
              <a:rPr lang="ru-RU" sz="2400" b="1" dirty="0" smtClean="0">
                <a:latin typeface="Times New Roman" pitchFamily="18" charset="0"/>
              </a:rPr>
              <a:t> – </a:t>
            </a:r>
            <a:r>
              <a:rPr lang="ru-RU" sz="2400" b="1" dirty="0" err="1" smtClean="0">
                <a:latin typeface="Times New Roman" pitchFamily="18" charset="0"/>
              </a:rPr>
              <a:t>Oracle</a:t>
            </a:r>
            <a:r>
              <a:rPr lang="ru-RU" sz="2400" b="1" dirty="0" smtClean="0">
                <a:latin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</a:rPr>
              <a:t>Delphi</a:t>
            </a:r>
            <a:r>
              <a:rPr lang="ru-RU" sz="2400" b="1" dirty="0" smtClean="0">
                <a:latin typeface="Times New Roman" pitchFamily="18" charset="0"/>
              </a:rPr>
              <a:t>);</a:t>
            </a:r>
            <a:br>
              <a:rPr lang="ru-RU" sz="2400" b="1" dirty="0" smtClean="0">
                <a:latin typeface="Times New Roman" pitchFamily="18" charset="0"/>
              </a:rPr>
            </a:br>
            <a:endParaRPr lang="ru-RU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b="1" dirty="0" smtClean="0">
                <a:latin typeface="Times New Roman" pitchFamily="18" charset="0"/>
              </a:rPr>
              <a:t>Средства </a:t>
            </a:r>
            <a:r>
              <a:rPr lang="ru-RU" sz="2400" b="1" dirty="0" err="1" smtClean="0">
                <a:latin typeface="Times New Roman" pitchFamily="18" charset="0"/>
              </a:rPr>
              <a:t>реинженеринга</a:t>
            </a:r>
            <a:r>
              <a:rPr lang="ru-RU" sz="2400" b="1" dirty="0" smtClean="0">
                <a:latin typeface="Times New Roman" pitchFamily="18" charset="0"/>
              </a:rPr>
              <a:t> (</a:t>
            </a:r>
            <a:r>
              <a:rPr lang="ru-RU" sz="2400" b="1" dirty="0" err="1" smtClean="0">
                <a:latin typeface="Times New Roman" pitchFamily="18" charset="0"/>
              </a:rPr>
              <a:t>ErWin</a:t>
            </a:r>
            <a:r>
              <a:rPr lang="ru-RU" sz="2400" b="1" dirty="0" smtClean="0">
                <a:latin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</a:rPr>
              <a:t>Rational</a:t>
            </a:r>
            <a:r>
              <a:rPr lang="ru-RU" sz="2400" b="1" dirty="0" smtClean="0">
                <a:latin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</a:rPr>
              <a:t>Rose</a:t>
            </a:r>
            <a:r>
              <a:rPr lang="ru-RU" sz="2400" b="1" dirty="0" smtClean="0">
                <a:latin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939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3. Классификация Современных </a:t>
            </a:r>
            <a:r>
              <a:rPr lang="ru-RU" sz="3200" b="1" dirty="0" err="1" smtClean="0">
                <a:solidFill>
                  <a:srgbClr val="333399"/>
                </a:solidFill>
                <a:latin typeface="Times New Roman" pitchFamily="18" charset="0"/>
              </a:rPr>
              <a:t>Case</a:t>
            </a:r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 средств по категориям: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	</a:t>
            </a:r>
            <a:r>
              <a:rPr lang="ru-RU" sz="2000" smtClean="0">
                <a:latin typeface="Times New Roman" pitchFamily="18" charset="0"/>
              </a:rPr>
              <a:t>Определяет выполняемые инструментами функции и включает: отдельные локальные средства, решающие небольшие автономные задачи, набор частично интегрированных средств, охватывающих большинство этапов жизненного цикла и полностью интегрированные средства, охватывающие весь жизненный цикл информационной системы и связанные общим </a:t>
            </a:r>
            <a:r>
              <a:rPr lang="ru-RU" sz="2000" b="1" smtClean="0">
                <a:latin typeface="Times New Roman" pitchFamily="18" charset="0"/>
              </a:rPr>
              <a:t>репозиторием</a:t>
            </a:r>
            <a:r>
              <a:rPr lang="ru-RU" sz="200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b="1" smtClean="0">
                <a:latin typeface="Times New Roman" pitchFamily="18" charset="0"/>
              </a:rPr>
              <a:t>	Типичными CASE-инструментами являются: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smtClean="0">
                <a:latin typeface="Times New Roman" pitchFamily="18" charset="0"/>
              </a:rPr>
              <a:t>инструменты управления конфигурацией;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>
                <a:latin typeface="Times New Roman" pitchFamily="18" charset="0"/>
              </a:rPr>
              <a:t>инструменты моделирования данных;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>
                <a:latin typeface="Times New Roman" pitchFamily="18" charset="0"/>
              </a:rPr>
              <a:t>инструменты анализа и проектирования;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>
                <a:latin typeface="Times New Roman" pitchFamily="18" charset="0"/>
              </a:rPr>
              <a:t>инструменты преобразования моделей;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>
                <a:latin typeface="Times New Roman" pitchFamily="18" charset="0"/>
              </a:rPr>
              <a:t>инструменты редактирования программного кода; 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>
                <a:latin typeface="Times New Roman" pitchFamily="18" charset="0"/>
              </a:rPr>
              <a:t>генераторы кода;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>
                <a:latin typeface="Times New Roman" pitchFamily="18" charset="0"/>
              </a:rPr>
              <a:t>инструменты для построения UML-диаграмм.</a:t>
            </a:r>
          </a:p>
          <a:p>
            <a:pPr eaLnBrk="1" hangingPunct="1">
              <a:lnSpc>
                <a:spcPct val="80000"/>
              </a:lnSpc>
            </a:pPr>
            <a:endParaRPr lang="ru-RU" sz="20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69325" cy="5040312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ru-RU" sz="2400" b="1" dirty="0" smtClean="0">
                <a:latin typeface="Times New Roman" pitchFamily="18" charset="0"/>
              </a:rPr>
              <a:t>Классификация </a:t>
            </a:r>
            <a:r>
              <a:rPr lang="ru-RU" sz="2400" b="1" dirty="0" err="1" smtClean="0">
                <a:latin typeface="Times New Roman" pitchFamily="18" charset="0"/>
              </a:rPr>
              <a:t>Case</a:t>
            </a:r>
            <a:r>
              <a:rPr lang="ru-RU" sz="2400" b="1" dirty="0" smtClean="0">
                <a:latin typeface="Times New Roman" pitchFamily="18" charset="0"/>
              </a:rPr>
              <a:t>-средств по поддерживаем графическим нотациям;</a:t>
            </a:r>
          </a:p>
          <a:p>
            <a:pPr marL="609600" indent="-609600" eaLnBrk="1" hangingPunct="1">
              <a:buFontTx/>
              <a:buAutoNum type="arabicPeriod" startAt="4"/>
            </a:pPr>
            <a:endParaRPr lang="ru-RU" sz="1200" b="1" dirty="0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AutoNum type="arabicPeriod" startAt="5"/>
            </a:pPr>
            <a:r>
              <a:rPr lang="ru-RU" sz="2400" b="1" dirty="0" smtClean="0">
                <a:latin typeface="Times New Roman" pitchFamily="18" charset="0"/>
              </a:rPr>
              <a:t>Классификация </a:t>
            </a:r>
            <a:r>
              <a:rPr lang="ru-RU" sz="2400" b="1" dirty="0" err="1" smtClean="0">
                <a:latin typeface="Times New Roman" pitchFamily="18" charset="0"/>
              </a:rPr>
              <a:t>Case</a:t>
            </a:r>
            <a:r>
              <a:rPr lang="ru-RU" sz="2400" b="1" dirty="0" smtClean="0">
                <a:latin typeface="Times New Roman" pitchFamily="18" charset="0"/>
              </a:rPr>
              <a:t>-средств по степени интегрированности отдельных инструментов;</a:t>
            </a:r>
          </a:p>
          <a:p>
            <a:pPr marL="609600" indent="-609600" eaLnBrk="1" hangingPunct="1">
              <a:buFontTx/>
              <a:buAutoNum type="arabicPeriod" startAt="5"/>
            </a:pPr>
            <a:endParaRPr lang="ru-RU" sz="1400" b="1" dirty="0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AutoNum type="arabicPeriod" startAt="6"/>
            </a:pPr>
            <a:r>
              <a:rPr lang="ru-RU" sz="2400" b="1" dirty="0" smtClean="0">
                <a:latin typeface="Times New Roman" pitchFamily="18" charset="0"/>
              </a:rPr>
              <a:t>Классификация </a:t>
            </a:r>
            <a:r>
              <a:rPr lang="ru-RU" sz="2400" b="1" dirty="0" err="1" smtClean="0">
                <a:latin typeface="Times New Roman" pitchFamily="18" charset="0"/>
              </a:rPr>
              <a:t>Case</a:t>
            </a:r>
            <a:r>
              <a:rPr lang="ru-RU" sz="2400" b="1" dirty="0" smtClean="0">
                <a:latin typeface="Times New Roman" pitchFamily="18" charset="0"/>
              </a:rPr>
              <a:t>-средств по типу и архитектуре используемой вычислительной техники;</a:t>
            </a:r>
          </a:p>
          <a:p>
            <a:pPr marL="609600" indent="-609600" eaLnBrk="1" hangingPunct="1">
              <a:buFontTx/>
              <a:buAutoNum type="arabicPeriod" startAt="6"/>
            </a:pPr>
            <a:endParaRPr lang="ru-RU" sz="1400" b="1" dirty="0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AutoNum type="arabicPeriod" startAt="7"/>
            </a:pPr>
            <a:r>
              <a:rPr lang="ru-RU" sz="2400" b="1" dirty="0" smtClean="0">
                <a:latin typeface="Times New Roman" pitchFamily="18" charset="0"/>
              </a:rPr>
              <a:t>Классификация </a:t>
            </a:r>
            <a:r>
              <a:rPr lang="ru-RU" sz="2400" b="1" dirty="0" err="1" smtClean="0">
                <a:latin typeface="Times New Roman" pitchFamily="18" charset="0"/>
              </a:rPr>
              <a:t>Case</a:t>
            </a:r>
            <a:r>
              <a:rPr lang="ru-RU" sz="2400" b="1" dirty="0" smtClean="0">
                <a:latin typeface="Times New Roman" pitchFamily="18" charset="0"/>
              </a:rPr>
              <a:t>-средств по типу коллективной разработки;</a:t>
            </a:r>
          </a:p>
          <a:p>
            <a:pPr marL="609600" indent="-609600" eaLnBrk="1" hangingPunct="1">
              <a:buFontTx/>
              <a:buAutoNum type="arabicPeriod" startAt="7"/>
            </a:pPr>
            <a:endParaRPr lang="ru-RU" sz="1200" b="1" dirty="0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ru-RU" sz="2400" b="1" dirty="0" smtClean="0">
                <a:latin typeface="Times New Roman" pitchFamily="18" charset="0"/>
              </a:rPr>
              <a:t>8.	 Классификация </a:t>
            </a:r>
            <a:r>
              <a:rPr lang="ru-RU" sz="2400" b="1" dirty="0" err="1" smtClean="0">
                <a:latin typeface="Times New Roman" pitchFamily="18" charset="0"/>
              </a:rPr>
              <a:t>Case</a:t>
            </a:r>
            <a:r>
              <a:rPr lang="ru-RU" sz="2400" b="1" dirty="0" smtClean="0">
                <a:latin typeface="Times New Roman" pitchFamily="18" charset="0"/>
              </a:rPr>
              <a:t>-средств по типу используемой операционной среды.</a:t>
            </a:r>
            <a:r>
              <a:rPr lang="ru-RU" sz="2800" dirty="0" smtClean="0">
                <a:latin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</a:rPr>
            </a:br>
            <a:endParaRPr lang="ru-RU" sz="2800" dirty="0" smtClean="0">
              <a:latin typeface="Times New Roman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Другие виды классификации Case-средств:</a:t>
            </a:r>
          </a:p>
        </p:txBody>
      </p:sp>
    </p:spTree>
    <p:extLst>
      <p:ext uri="{BB962C8B-B14F-4D97-AF65-F5344CB8AC3E}">
        <p14:creationId xmlns:p14="http://schemas.microsoft.com/office/powerpoint/2010/main" val="34328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При выборе </a:t>
            </a:r>
            <a:r>
              <a:rPr lang="ru-RU" sz="3200" b="1" dirty="0" err="1" smtClean="0">
                <a:solidFill>
                  <a:srgbClr val="333399"/>
                </a:solidFill>
                <a:latin typeface="Times New Roman" pitchFamily="18" charset="0"/>
              </a:rPr>
              <a:t>Case</a:t>
            </a:r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 средств необходимо учитывать следующие аспекты:</a:t>
            </a:r>
            <a:endParaRPr lang="ru-RU" sz="40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ru-RU" sz="2000" smtClean="0"/>
          </a:p>
          <a:p>
            <a:pPr eaLnBrk="1" hangingPunct="1">
              <a:lnSpc>
                <a:spcPct val="80000"/>
              </a:lnSpc>
            </a:pPr>
            <a:r>
              <a:rPr lang="ru-RU" sz="2000" b="1" smtClean="0">
                <a:latin typeface="Times New Roman" pitchFamily="18" charset="0"/>
              </a:rPr>
              <a:t>Наличие БД, архива или словаря;</a:t>
            </a:r>
            <a:br>
              <a:rPr lang="ru-RU" sz="2000" b="1" smtClean="0">
                <a:latin typeface="Times New Roman" pitchFamily="18" charset="0"/>
              </a:rPr>
            </a:br>
            <a:endParaRPr lang="ru-RU" sz="20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b="1" smtClean="0">
                <a:latin typeface="Times New Roman" pitchFamily="18" charset="0"/>
              </a:rPr>
              <a:t>Наличие интерфейсов с другими Case системами;</a:t>
            </a:r>
            <a:br>
              <a:rPr lang="ru-RU" sz="2000" b="1" smtClean="0">
                <a:latin typeface="Times New Roman" pitchFamily="18" charset="0"/>
              </a:rPr>
            </a:br>
            <a:endParaRPr lang="ru-RU" sz="20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b="1" smtClean="0">
                <a:latin typeface="Times New Roman" pitchFamily="18" charset="0"/>
              </a:rPr>
              <a:t>Возможности экспорта и импорта информации ;</a:t>
            </a:r>
            <a:br>
              <a:rPr lang="ru-RU" sz="2000" b="1" smtClean="0">
                <a:latin typeface="Times New Roman" pitchFamily="18" charset="0"/>
              </a:rPr>
            </a:br>
            <a:endParaRPr lang="ru-RU" sz="20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b="1" smtClean="0">
                <a:latin typeface="Times New Roman" pitchFamily="18" charset="0"/>
              </a:rPr>
              <a:t>Открытая архитектура;</a:t>
            </a:r>
            <a:br>
              <a:rPr lang="ru-RU" sz="2000" b="1" smtClean="0">
                <a:latin typeface="Times New Roman" pitchFamily="18" charset="0"/>
              </a:rPr>
            </a:br>
            <a:endParaRPr lang="ru-RU" sz="20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b="1" smtClean="0">
                <a:latin typeface="Times New Roman" pitchFamily="18" charset="0"/>
              </a:rPr>
              <a:t>Наличие необходимых методологий;</a:t>
            </a:r>
            <a:br>
              <a:rPr lang="ru-RU" sz="2000" b="1" smtClean="0">
                <a:latin typeface="Times New Roman" pitchFamily="18" charset="0"/>
              </a:rPr>
            </a:br>
            <a:endParaRPr lang="ru-RU" sz="20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b="1" smtClean="0">
                <a:latin typeface="Times New Roman" pitchFamily="18" charset="0"/>
              </a:rPr>
              <a:t>Наличие графических средств поддержки проекта;</a:t>
            </a:r>
            <a:br>
              <a:rPr lang="ru-RU" sz="2000" b="1" smtClean="0">
                <a:latin typeface="Times New Roman" pitchFamily="18" charset="0"/>
              </a:rPr>
            </a:br>
            <a:endParaRPr lang="ru-RU" sz="20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b="1" smtClean="0">
                <a:latin typeface="Times New Roman" pitchFamily="18" charset="0"/>
              </a:rPr>
              <a:t>Возможность автоматической генерации кода программ;</a:t>
            </a:r>
            <a:br>
              <a:rPr lang="ru-RU" sz="2000" b="1" smtClean="0">
                <a:latin typeface="Times New Roman" pitchFamily="18" charset="0"/>
              </a:rPr>
            </a:br>
            <a:endParaRPr lang="ru-RU" sz="20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b="1" smtClean="0">
                <a:latin typeface="Times New Roman" pitchFamily="18" charset="0"/>
              </a:rPr>
              <a:t>Возможность планирование и управление проектом.</a:t>
            </a:r>
            <a:br>
              <a:rPr lang="ru-RU" sz="2000" b="1" smtClean="0">
                <a:latin typeface="Times New Roman" pitchFamily="18" charset="0"/>
              </a:rPr>
            </a:br>
            <a:endParaRPr lang="ru-RU" sz="2000" b="1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569325" cy="1138237"/>
          </a:xfrm>
        </p:spPr>
        <p:txBody>
          <a:bodyPr/>
          <a:lstStyle/>
          <a:p>
            <a:pPr eaLnBrk="1" hangingPunct="1"/>
            <a:r>
              <a:rPr lang="ru-RU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Case-средство </a:t>
            </a:r>
            <a:br>
              <a:rPr lang="ru-RU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solidFill>
                  <a:srgbClr val="333399"/>
                </a:solidFill>
                <a:latin typeface="Times New Roman" pitchFamily="18" charset="0"/>
              </a:rPr>
              <a:t>Универсальный язык моделирования    </a:t>
            </a:r>
            <a:r>
              <a:rPr lang="en-US" sz="2800" b="1" smtClean="0">
                <a:solidFill>
                  <a:srgbClr val="333399"/>
                </a:solidFill>
                <a:latin typeface="Times New Roman" pitchFamily="18" charset="0"/>
              </a:rPr>
              <a:t>UML</a:t>
            </a:r>
            <a:endParaRPr lang="ru-RU" sz="2800" b="1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b="1" dirty="0" smtClean="0">
                <a:latin typeface="Times New Roman" pitchFamily="18" charset="0"/>
              </a:rPr>
              <a:t>Создание языка UML преследовало следующие цели: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000" b="1" dirty="0" smtClean="0">
                <a:latin typeface="Times New Roman" pitchFamily="18" charset="0"/>
              </a:rPr>
              <a:t>предоставить разработчикам единый язык визуального моделирования; </a:t>
            </a:r>
          </a:p>
          <a:p>
            <a:pPr eaLnBrk="1" hangingPunct="1">
              <a:lnSpc>
                <a:spcPct val="90000"/>
              </a:lnSpc>
            </a:pPr>
            <a:endParaRPr lang="ru-RU" sz="20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000" b="1" dirty="0" smtClean="0">
                <a:latin typeface="Times New Roman" pitchFamily="18" charset="0"/>
              </a:rPr>
              <a:t>предусмотреть механизмы расширения и специализации языка; </a:t>
            </a:r>
          </a:p>
          <a:p>
            <a:pPr eaLnBrk="1" hangingPunct="1">
              <a:lnSpc>
                <a:spcPct val="90000"/>
              </a:lnSpc>
            </a:pPr>
            <a:endParaRPr lang="ru-RU" sz="20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000" b="1" dirty="0" smtClean="0">
                <a:latin typeface="Times New Roman" pitchFamily="18" charset="0"/>
              </a:rPr>
              <a:t>обеспечить независимость языка от языков программирования и процессов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37099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116013" y="404813"/>
            <a:ext cx="75565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3600" b="1" smtClean="0">
                <a:solidFill>
                  <a:srgbClr val="333399"/>
                </a:solidFill>
                <a:latin typeface="Times New Roman" pitchFamily="18" charset="0"/>
              </a:rPr>
              <a:t>Взаимосвязь диаграмм </a:t>
            </a:r>
            <a:r>
              <a:rPr lang="en-US" sz="3600" b="1" smtClean="0">
                <a:solidFill>
                  <a:srgbClr val="333399"/>
                </a:solidFill>
                <a:latin typeface="Times New Roman" pitchFamily="18" charset="0"/>
              </a:rPr>
              <a:t>UML</a:t>
            </a:r>
            <a:endParaRPr lang="ru-RU" sz="3600" b="1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41288" y="1773238"/>
            <a:ext cx="8942387" cy="4248150"/>
            <a:chOff x="2352" y="2512"/>
            <a:chExt cx="7208" cy="3382"/>
          </a:xfrm>
        </p:grpSpPr>
        <p:sp>
          <p:nvSpPr>
            <p:cNvPr id="4" name="AutoShape 5"/>
            <p:cNvSpPr>
              <a:spLocks noChangeAspect="1" noChangeArrowheads="1"/>
            </p:cNvSpPr>
            <p:nvPr/>
          </p:nvSpPr>
          <p:spPr bwMode="auto">
            <a:xfrm>
              <a:off x="2352" y="2512"/>
              <a:ext cx="7208" cy="3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136" y="5119"/>
              <a:ext cx="1927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064" y="5190"/>
              <a:ext cx="1927" cy="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136" y="4274"/>
              <a:ext cx="1927" cy="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5064" y="4344"/>
              <a:ext cx="1927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7491" y="3428"/>
              <a:ext cx="1998" cy="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419" y="3498"/>
              <a:ext cx="1999" cy="5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7477" y="2587"/>
              <a:ext cx="2012" cy="5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7405" y="2658"/>
              <a:ext cx="2013" cy="5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993" y="2724"/>
              <a:ext cx="1927" cy="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100">
                  <a:latin typeface="Times New Roman" pitchFamily="18" charset="0"/>
                </a:rPr>
                <a:t>Диаграмма</a:t>
              </a:r>
              <a:r>
                <a:rPr lang="en-US" sz="1100">
                  <a:latin typeface="Times New Roman" pitchFamily="18" charset="0"/>
                </a:rPr>
                <a:t> </a:t>
              </a:r>
              <a:r>
                <a:rPr lang="ru-RU" sz="1100">
                  <a:latin typeface="Times New Roman" pitchFamily="18" charset="0"/>
                </a:rPr>
                <a:t>вариантов</a:t>
              </a:r>
            </a:p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использования</a:t>
              </a:r>
              <a:endParaRPr lang="ru-RU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348" y="2724"/>
              <a:ext cx="1998" cy="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Диаграмма</a:t>
              </a:r>
            </a:p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последовательности</a:t>
              </a:r>
              <a:endParaRPr lang="ru-RU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7348" y="3569"/>
              <a:ext cx="199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Диаграмма</a:t>
              </a:r>
            </a:p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кооперации</a:t>
              </a:r>
              <a:endParaRPr lang="ru-RU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4993" y="3569"/>
              <a:ext cx="1927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Диаграмма</a:t>
              </a:r>
            </a:p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классов</a:t>
              </a:r>
              <a:endParaRPr lang="ru-RU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993" y="4415"/>
              <a:ext cx="1927" cy="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Диаграмма</a:t>
              </a:r>
            </a:p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состояний</a:t>
              </a:r>
              <a:endParaRPr lang="ru-RU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993" y="5260"/>
              <a:ext cx="1927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Диаграмма</a:t>
              </a:r>
            </a:p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видов деятельности</a:t>
              </a:r>
              <a:endParaRPr lang="ru-RU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24" y="3992"/>
              <a:ext cx="1927" cy="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Диаграмма</a:t>
              </a:r>
            </a:p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компонентов</a:t>
              </a:r>
              <a:endParaRPr lang="ru-RU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422" y="4978"/>
              <a:ext cx="1929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Диаграмма</a:t>
              </a:r>
            </a:p>
            <a:p>
              <a:pPr algn="ctr" eaLnBrk="1" hangingPunct="1"/>
              <a:r>
                <a:rPr lang="ru-RU" sz="1200">
                  <a:latin typeface="Times New Roman" pitchFamily="18" charset="0"/>
                </a:rPr>
                <a:t>развертывания</a:t>
              </a:r>
              <a:endParaRPr lang="ru-RU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6920" y="3006"/>
              <a:ext cx="4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6920" y="3217"/>
              <a:ext cx="428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992" y="3287"/>
              <a:ext cx="1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5992" y="4133"/>
              <a:ext cx="1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5992" y="4978"/>
              <a:ext cx="1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4351" y="3006"/>
              <a:ext cx="642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4351" y="3851"/>
              <a:ext cx="642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 flipV="1">
              <a:off x="4351" y="4344"/>
              <a:ext cx="642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 flipV="1">
              <a:off x="4351" y="4415"/>
              <a:ext cx="642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423" y="4555"/>
              <a:ext cx="1" cy="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78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74638"/>
            <a:ext cx="7786687" cy="922337"/>
          </a:xfrm>
        </p:spPr>
        <p:txBody>
          <a:bodyPr/>
          <a:lstStyle/>
          <a:p>
            <a:pPr eaLnBrk="1" hangingPunct="1"/>
            <a:r>
              <a:rPr lang="ru-RU" sz="3600" b="1" smtClean="0">
                <a:solidFill>
                  <a:srgbClr val="333399"/>
                </a:solidFill>
                <a:latin typeface="Times New Roman" pitchFamily="18" charset="0"/>
              </a:rPr>
              <a:t>Case-средство IBM Rational Rose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dirty="0" smtClean="0"/>
              <a:t>	</a:t>
            </a:r>
            <a:r>
              <a:rPr lang="ru-RU" sz="2400" b="1" dirty="0" err="1" smtClean="0">
                <a:solidFill>
                  <a:srgbClr val="920000"/>
                </a:solidFill>
                <a:latin typeface="Times New Roman" pitchFamily="18" charset="0"/>
                <a:cs typeface="Times New Roman" pitchFamily="18" charset="0"/>
              </a:rPr>
              <a:t>Rational</a:t>
            </a:r>
            <a:r>
              <a:rPr lang="ru-RU" sz="2400" b="1" dirty="0" smtClean="0">
                <a:solidFill>
                  <a:srgbClr val="92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920000"/>
                </a:solidFill>
                <a:latin typeface="Times New Roman" pitchFamily="18" charset="0"/>
                <a:cs typeface="Times New Roman" pitchFamily="18" charset="0"/>
              </a:rPr>
              <a:t>Rose</a:t>
            </a:r>
            <a:r>
              <a:rPr lang="ru-RU" sz="2400" b="1" dirty="0" smtClean="0">
                <a:solidFill>
                  <a:srgbClr val="92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современное и мощное средство анализа, моделирования и разработки программных систем, охватывающее весь Жизненный цикл ПО </a:t>
            </a:r>
          </a:p>
          <a:p>
            <a:pPr eaLnBrk="1" hangingPunct="1">
              <a:buFontTx/>
              <a:buNone/>
            </a:pPr>
            <a:r>
              <a:rPr lang="ru-RU" sz="2400" b="1" dirty="0" smtClean="0">
                <a:solidFill>
                  <a:srgbClr val="920000"/>
                </a:solidFill>
                <a:latin typeface="Times New Roman" pitchFamily="18" charset="0"/>
                <a:cs typeface="Times New Roman" pitchFamily="18" charset="0"/>
              </a:rPr>
              <a:t>	от анализа бизнес-процессов до </a:t>
            </a:r>
            <a:r>
              <a:rPr lang="ru-RU" sz="2400" b="1" i="1" dirty="0" err="1" smtClean="0">
                <a:solidFill>
                  <a:srgbClr val="920000"/>
                </a:solidFill>
                <a:latin typeface="Times New Roman" pitchFamily="18" charset="0"/>
                <a:cs typeface="Times New Roman" pitchFamily="18" charset="0"/>
              </a:rPr>
              <a:t>кодогенерации</a:t>
            </a:r>
            <a:r>
              <a:rPr lang="ru-RU" sz="2400" b="1" dirty="0" smtClean="0">
                <a:solidFill>
                  <a:srgbClr val="92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заданном языке программирования.</a:t>
            </a:r>
          </a:p>
          <a:p>
            <a:pPr eaLnBrk="1" hangingPunct="1"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	Такой арсенал позволяет не только проектировать новую информационную систему, но и доработать старую, произведя процесс </a:t>
            </a:r>
            <a:r>
              <a:rPr lang="ru-RU" sz="2400" b="1" dirty="0" smtClean="0">
                <a:solidFill>
                  <a:srgbClr val="920000"/>
                </a:solidFill>
                <a:latin typeface="Times New Roman" pitchFamily="18" charset="0"/>
                <a:cs typeface="Times New Roman" pitchFamily="18" charset="0"/>
              </a:rPr>
              <a:t>обратного проектирования</a:t>
            </a:r>
            <a:r>
              <a:rPr lang="ru-RU" sz="24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2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 txBox="1">
            <a:spLocks noChangeArrowheads="1"/>
          </p:cNvSpPr>
          <p:nvPr/>
        </p:nvSpPr>
        <p:spPr bwMode="auto">
          <a:xfrm>
            <a:off x="0" y="1916832"/>
            <a:ext cx="91440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ru-RU" sz="3200" dirty="0" smtClean="0"/>
              <a:t>Тема лекции № 4</a:t>
            </a:r>
          </a:p>
          <a:p>
            <a:pPr marL="0" indent="0" algn="ctr" eaLnBrk="1" hangingPunct="1">
              <a:spcBef>
                <a:spcPct val="20000"/>
              </a:spcBef>
            </a:pPr>
            <a:r>
              <a:rPr lang="ru-RU" sz="3200" b="1" dirty="0" smtClean="0"/>
              <a:t>Основные понятия и классификация </a:t>
            </a: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sz="3200" b="1" dirty="0" smtClean="0"/>
              <a:t>CASE</a:t>
            </a:r>
            <a:r>
              <a:rPr lang="ru-RU" sz="3200" b="1" dirty="0" smtClean="0"/>
              <a:t>-технологий. Функционально-ориентированное проектирование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600" b="1" dirty="0" smtClean="0">
                <a:solidFill>
                  <a:srgbClr val="333399"/>
                </a:solidFill>
                <a:latin typeface="Times New Roman" pitchFamily="18" charset="0"/>
              </a:rPr>
              <a:t>Основные возможности пакета </a:t>
            </a:r>
            <a:br>
              <a:rPr lang="ru-RU" sz="3600" b="1" dirty="0" smtClean="0">
                <a:solidFill>
                  <a:srgbClr val="333399"/>
                </a:solidFill>
                <a:latin typeface="Times New Roman" pitchFamily="18" charset="0"/>
              </a:rPr>
            </a:br>
            <a:r>
              <a:rPr lang="ru-RU" sz="3600" b="1" dirty="0" err="1" smtClean="0">
                <a:solidFill>
                  <a:srgbClr val="333399"/>
                </a:solidFill>
                <a:latin typeface="Times New Roman" pitchFamily="18" charset="0"/>
              </a:rPr>
              <a:t>Rational</a:t>
            </a:r>
            <a:r>
              <a:rPr lang="ru-RU" sz="3600" b="1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333399"/>
                </a:solidFill>
                <a:latin typeface="Times New Roman" pitchFamily="18" charset="0"/>
              </a:rPr>
              <a:t>Rose</a:t>
            </a:r>
            <a:r>
              <a:rPr lang="ru-RU" sz="3600" b="1" dirty="0" smtClean="0">
                <a:solidFill>
                  <a:srgbClr val="333399"/>
                </a:solidFill>
                <a:latin typeface="Times New Roman" pitchFamily="18" charset="0"/>
              </a:rPr>
              <a:t> :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2276475"/>
            <a:ext cx="8928100" cy="3268663"/>
          </a:xfrm>
        </p:spPr>
        <p:txBody>
          <a:bodyPr/>
          <a:lstStyle/>
          <a:p>
            <a:pPr eaLnBrk="1" hangingPunct="1"/>
            <a:r>
              <a:rPr lang="ru-RU" sz="2400" b="1" smtClean="0">
                <a:latin typeface="Times New Roman" pitchFamily="18" charset="0"/>
              </a:rPr>
              <a:t>прямое и обратное проектирование на языках: ADA, Java, С, C++, Basic; </a:t>
            </a:r>
          </a:p>
          <a:p>
            <a:pPr eaLnBrk="1" hangingPunct="1"/>
            <a:endParaRPr lang="ru-RU" sz="2400" b="1" smtClean="0">
              <a:latin typeface="Times New Roman" pitchFamily="18" charset="0"/>
            </a:endParaRPr>
          </a:p>
          <a:p>
            <a:pPr eaLnBrk="1" hangingPunct="1"/>
            <a:r>
              <a:rPr lang="ru-RU" sz="2400" b="1" smtClean="0">
                <a:latin typeface="Times New Roman" pitchFamily="18" charset="0"/>
              </a:rPr>
              <a:t>поддержка технологий COM, DDL, XML; </a:t>
            </a:r>
          </a:p>
          <a:p>
            <a:pPr eaLnBrk="1" hangingPunct="1"/>
            <a:endParaRPr lang="ru-RU" sz="2400" b="1" smtClean="0">
              <a:latin typeface="Times New Roman" pitchFamily="18" charset="0"/>
            </a:endParaRPr>
          </a:p>
          <a:p>
            <a:pPr eaLnBrk="1" hangingPunct="1"/>
            <a:r>
              <a:rPr lang="ru-RU" sz="2400" b="1" smtClean="0">
                <a:latin typeface="Times New Roman" pitchFamily="18" charset="0"/>
              </a:rPr>
              <a:t>возможность генерации схем БД Oracle и SQL. </a:t>
            </a:r>
          </a:p>
        </p:txBody>
      </p:sp>
    </p:spTree>
    <p:extLst>
      <p:ext uri="{BB962C8B-B14F-4D97-AF65-F5344CB8AC3E}">
        <p14:creationId xmlns:p14="http://schemas.microsoft.com/office/powerpoint/2010/main" val="18941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sz="3600" b="1" dirty="0" smtClean="0">
                <a:solidFill>
                  <a:srgbClr val="333399"/>
                </a:solidFill>
                <a:latin typeface="Times New Roman" pitchFamily="18" charset="0"/>
              </a:rPr>
              <a:t>Версии продукта </a:t>
            </a:r>
            <a:r>
              <a:rPr lang="ru-RU" sz="3600" b="1" dirty="0" err="1" smtClean="0">
                <a:solidFill>
                  <a:srgbClr val="333399"/>
                </a:solidFill>
                <a:latin typeface="Times New Roman" pitchFamily="18" charset="0"/>
              </a:rPr>
              <a:t>Rational</a:t>
            </a:r>
            <a:r>
              <a:rPr lang="ru-RU" sz="3600" b="1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333399"/>
                </a:solidFill>
                <a:latin typeface="Times New Roman" pitchFamily="18" charset="0"/>
              </a:rPr>
              <a:t>Rose</a:t>
            </a:r>
            <a:r>
              <a:rPr lang="ru-RU" sz="3600" b="1" dirty="0" smtClean="0">
                <a:solidFill>
                  <a:srgbClr val="333399"/>
                </a:solidFill>
                <a:latin typeface="Times New Roman" pitchFamily="18" charset="0"/>
              </a:rPr>
              <a:t> :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497887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600" b="1" u="sng" smtClean="0">
                <a:latin typeface="Times New Roman" pitchFamily="18" charset="0"/>
              </a:rPr>
              <a:t>Версия Rational Rose Modeler</a:t>
            </a:r>
            <a:r>
              <a:rPr lang="ru-RU" sz="1600" u="sng" smtClean="0">
                <a:latin typeface="Times New Roman" pitchFamily="18" charset="0"/>
              </a:rPr>
              <a:t> </a:t>
            </a:r>
            <a:r>
              <a:rPr lang="ru-RU" sz="1600" smtClean="0">
                <a:latin typeface="Times New Roman" pitchFamily="18" charset="0"/>
              </a:rPr>
              <a:t> позволяет  проводить </a:t>
            </a:r>
            <a:r>
              <a:rPr lang="ru-RU" sz="1600" b="1" smtClean="0">
                <a:solidFill>
                  <a:srgbClr val="920000"/>
                </a:solidFill>
                <a:latin typeface="Times New Roman" pitchFamily="18" charset="0"/>
              </a:rPr>
              <a:t>анализ бизнес-процессов и проектировать систему</a:t>
            </a:r>
            <a:r>
              <a:rPr lang="ru-RU" sz="1600" smtClean="0">
                <a:latin typeface="Times New Roman" pitchFamily="18" charset="0"/>
              </a:rPr>
              <a:t>. Но не поддерживает </a:t>
            </a:r>
            <a:r>
              <a:rPr lang="ru-RU" sz="1600" i="1" smtClean="0">
                <a:latin typeface="Times New Roman" pitchFamily="18" charset="0"/>
              </a:rPr>
              <a:t>кодогенерацию</a:t>
            </a:r>
            <a:r>
              <a:rPr lang="ru-RU" sz="160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ru-RU" sz="1600" u="sng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600" b="1" u="sng" smtClean="0">
                <a:latin typeface="Times New Roman" pitchFamily="18" charset="0"/>
              </a:rPr>
              <a:t>Версия Rational Rose Professional</a:t>
            </a:r>
            <a:r>
              <a:rPr lang="ru-RU" sz="1600" u="sng" smtClean="0">
                <a:latin typeface="Times New Roman" pitchFamily="18" charset="0"/>
              </a:rPr>
              <a:t> </a:t>
            </a:r>
            <a:r>
              <a:rPr lang="ru-RU" sz="1600" smtClean="0">
                <a:latin typeface="Times New Roman" pitchFamily="18" charset="0"/>
              </a:rPr>
              <a:t>В зависимости от выбранного языка программирования позволяет выполнять </a:t>
            </a:r>
            <a:r>
              <a:rPr lang="ru-RU" sz="1600" b="1" i="1" smtClean="0">
                <a:solidFill>
                  <a:srgbClr val="920000"/>
                </a:solidFill>
                <a:latin typeface="Times New Roman" pitchFamily="18" charset="0"/>
              </a:rPr>
              <a:t>прямое и обратное проектирование</a:t>
            </a:r>
            <a:r>
              <a:rPr lang="ru-RU" sz="1600" smtClean="0">
                <a:latin typeface="Times New Roman" pitchFamily="18" charset="0"/>
              </a:rPr>
              <a:t>. Заказывается только в определенной конфигурации (например, Rose Professional С++ или Rose Professional С++ DataModeler). Не создает 100 % исполняемого кода. На выходе разработчик получает каркасный код информационной системы на определенном (заказанном) языке программирования, который впоследствии нужно еще дорабатывать. </a:t>
            </a:r>
          </a:p>
          <a:p>
            <a:pPr eaLnBrk="1" hangingPunct="1">
              <a:lnSpc>
                <a:spcPct val="80000"/>
              </a:lnSpc>
            </a:pPr>
            <a:endParaRPr lang="ru-RU" sz="16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600" b="1" u="sng" smtClean="0">
                <a:latin typeface="Times New Roman" pitchFamily="18" charset="0"/>
              </a:rPr>
              <a:t>Версия Rational Rose RealTime</a:t>
            </a:r>
            <a:r>
              <a:rPr lang="ru-RU" sz="1600" u="sng" smtClean="0">
                <a:latin typeface="Times New Roman" pitchFamily="18" charset="0"/>
              </a:rPr>
              <a:t> </a:t>
            </a:r>
            <a:r>
              <a:rPr lang="ru-RU" sz="1600" smtClean="0">
                <a:latin typeface="Times New Roman" pitchFamily="18" charset="0"/>
              </a:rPr>
              <a:t> создана специально для получения 100 % исполняемого </a:t>
            </a:r>
            <a:r>
              <a:rPr lang="ru-RU" sz="1600" b="1" smtClean="0">
                <a:solidFill>
                  <a:srgbClr val="920000"/>
                </a:solidFill>
                <a:latin typeface="Times New Roman" pitchFamily="18" charset="0"/>
              </a:rPr>
              <a:t>кода в реальном масштабе времени</a:t>
            </a:r>
            <a:r>
              <a:rPr lang="ru-RU" sz="1600" smtClean="0">
                <a:latin typeface="Times New Roman" pitchFamily="18" charset="0"/>
              </a:rPr>
              <a:t>, позволяет проводить </a:t>
            </a:r>
            <a:r>
              <a:rPr lang="ru-RU" sz="1600" b="1" i="1" smtClean="0">
                <a:solidFill>
                  <a:srgbClr val="920000"/>
                </a:solidFill>
                <a:latin typeface="Times New Roman" pitchFamily="18" charset="0"/>
              </a:rPr>
              <a:t>прямое и обратное проектирование</a:t>
            </a:r>
            <a:r>
              <a:rPr lang="ru-RU" sz="1600" b="1" smtClean="0">
                <a:latin typeface="Times New Roman" pitchFamily="18" charset="0"/>
              </a:rPr>
              <a:t> на языках С или С++. </a:t>
            </a:r>
            <a:r>
              <a:rPr lang="ru-RU" sz="1600" smtClean="0">
                <a:latin typeface="Times New Roman" pitchFamily="18" charset="0"/>
              </a:rPr>
              <a:t>На выходе модель автоматически компилируется и собирается в исполняемый файл. </a:t>
            </a:r>
          </a:p>
          <a:p>
            <a:pPr eaLnBrk="1" hangingPunct="1">
              <a:lnSpc>
                <a:spcPct val="80000"/>
              </a:lnSpc>
            </a:pPr>
            <a:endParaRPr lang="ru-RU" sz="16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600" b="1" u="sng" smtClean="0">
                <a:latin typeface="Times New Roman" pitchFamily="18" charset="0"/>
              </a:rPr>
              <a:t>Версия Rational Rose Enterprise</a:t>
            </a:r>
            <a:r>
              <a:rPr lang="ru-RU" sz="1600" u="sng" smtClean="0">
                <a:latin typeface="Times New Roman" pitchFamily="18" charset="0"/>
              </a:rPr>
              <a:t> </a:t>
            </a:r>
            <a:r>
              <a:rPr lang="ru-RU" sz="1600" smtClean="0">
                <a:latin typeface="Times New Roman" pitchFamily="18" charset="0"/>
              </a:rPr>
              <a:t>эта версия продукта покрывает </a:t>
            </a:r>
            <a:r>
              <a:rPr lang="ru-RU" sz="1600" b="1" i="1" smtClean="0">
                <a:solidFill>
                  <a:srgbClr val="920000"/>
                </a:solidFill>
                <a:latin typeface="Times New Roman" pitchFamily="18" charset="0"/>
              </a:rPr>
              <a:t>весь спектр задач по проектированию, анализу и кодогенерации. </a:t>
            </a:r>
            <a:r>
              <a:rPr lang="ru-RU" sz="1600" smtClean="0">
                <a:latin typeface="Times New Roman" pitchFamily="18" charset="0"/>
              </a:rPr>
              <a:t>Поддерживаются все функции других редакций, за исключением возможности 100 % </a:t>
            </a:r>
            <a:r>
              <a:rPr lang="ru-RU" sz="1600" i="1" smtClean="0">
                <a:latin typeface="Times New Roman" pitchFamily="18" charset="0"/>
              </a:rPr>
              <a:t>кодогенерации</a:t>
            </a:r>
            <a:r>
              <a:rPr lang="ru-RU" sz="1600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ru-RU" sz="16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600" b="1" u="sng" smtClean="0">
                <a:latin typeface="Times New Roman" pitchFamily="18" charset="0"/>
              </a:rPr>
              <a:t>Версия Rational Rose DataModeler</a:t>
            </a:r>
            <a:r>
              <a:rPr lang="ru-RU" sz="1600" u="sng" smtClean="0">
                <a:latin typeface="Times New Roman" pitchFamily="18" charset="0"/>
              </a:rPr>
              <a:t> </a:t>
            </a:r>
            <a:r>
              <a:rPr lang="ru-RU" sz="1600" smtClean="0">
                <a:latin typeface="Times New Roman" pitchFamily="18" charset="0"/>
              </a:rPr>
              <a:t> вариант продукта по </a:t>
            </a:r>
            <a:r>
              <a:rPr lang="ru-RU" sz="1600" b="1" i="1" smtClean="0">
                <a:solidFill>
                  <a:srgbClr val="920000"/>
                </a:solidFill>
                <a:latin typeface="Times New Roman" pitchFamily="18" charset="0"/>
              </a:rPr>
              <a:t>проектированию баз данных</a:t>
            </a:r>
            <a:r>
              <a:rPr lang="ru-RU" sz="1600" smtClean="0">
                <a:latin typeface="Times New Roman" pitchFamily="18" charset="0"/>
              </a:rPr>
              <a:t>. Функции DataModeler входят в состав Rose Enterprise или Professional.</a:t>
            </a:r>
          </a:p>
          <a:p>
            <a:pPr eaLnBrk="1" hangingPunct="1">
              <a:lnSpc>
                <a:spcPct val="80000"/>
              </a:lnSpc>
            </a:pPr>
            <a:endParaRPr lang="ru-RU" sz="16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В пакет </a:t>
            </a:r>
            <a:r>
              <a:rPr lang="ru-RU" sz="1600" b="1" u="sng" smtClean="0">
                <a:latin typeface="Times New Roman" pitchFamily="18" charset="0"/>
                <a:cs typeface="Times New Roman" pitchFamily="18" charset="0"/>
              </a:rPr>
              <a:t>MS Visual Studio 6.0 </a:t>
            </a: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встроен </a:t>
            </a:r>
            <a:r>
              <a:rPr lang="ru-RU" sz="1600" i="1" smtClean="0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 Modeler - усеченный вариант Rational Rose 98. </a:t>
            </a:r>
          </a:p>
          <a:p>
            <a:pPr eaLnBrk="1" hangingPunct="1">
              <a:lnSpc>
                <a:spcPct val="80000"/>
              </a:lnSpc>
            </a:pPr>
            <a:endParaRPr lang="ru-RU" sz="16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2133600"/>
            <a:ext cx="8928100" cy="3887788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</a:pPr>
            <a:r>
              <a:rPr lang="ru-RU" sz="2400" smtClean="0">
                <a:latin typeface="Times New Roman" pitchFamily="18" charset="0"/>
              </a:rPr>
              <a:t>	Бесплатной версии продукта </a:t>
            </a:r>
            <a:r>
              <a:rPr lang="ru-RU" sz="2400" b="1" smtClean="0">
                <a:solidFill>
                  <a:srgbClr val="333399"/>
                </a:solidFill>
                <a:latin typeface="Times New Roman" pitchFamily="18" charset="0"/>
              </a:rPr>
              <a:t>Rational Rose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</a:rPr>
              <a:t>не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</a:rPr>
              <a:t>существует;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sz="240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ru-RU" sz="2400" smtClean="0">
                <a:latin typeface="Times New Roman" pitchFamily="18" charset="0"/>
              </a:rPr>
              <a:t>  </a:t>
            </a:r>
            <a:r>
              <a:rPr lang="ru-RU" sz="2400" b="1" smtClean="0">
                <a:latin typeface="Times New Roman" pitchFamily="18" charset="0"/>
              </a:rPr>
              <a:t>для образовательных учреждений все программное обеспечение IBM доступно бесплатно;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ru-RU" sz="2400" b="1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ru-RU" sz="2400" smtClean="0">
                <a:latin typeface="Times New Roman" pitchFamily="18" charset="0"/>
              </a:rPr>
              <a:t>бесплатное использование в учебных целях возможно в рамках программы	 </a:t>
            </a:r>
            <a:r>
              <a:rPr lang="ru-RU" sz="2400" b="1" i="1" smtClean="0">
                <a:latin typeface="Times New Roman" pitchFamily="18" charset="0"/>
              </a:rPr>
              <a:t>IBM</a:t>
            </a:r>
            <a:r>
              <a:rPr lang="ru-RU" sz="2400" b="1" smtClean="0">
                <a:latin typeface="Times New Roman" pitchFamily="18" charset="0"/>
              </a:rPr>
              <a:t> Academic Initiative</a:t>
            </a:r>
            <a:r>
              <a:rPr lang="ru-RU" sz="2400" smtClean="0">
                <a:latin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Char char="§"/>
            </a:pPr>
            <a:endParaRPr lang="ru-RU" sz="2800" smtClean="0">
              <a:latin typeface="Times New Roman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Дополнительная информация по пакету  </a:t>
            </a:r>
            <a:r>
              <a:rPr lang="ru-RU" sz="3200" b="1" dirty="0" err="1" smtClean="0">
                <a:solidFill>
                  <a:srgbClr val="333399"/>
                </a:solidFill>
                <a:latin typeface="Times New Roman" pitchFamily="18" charset="0"/>
              </a:rPr>
              <a:t>Rational</a:t>
            </a:r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rgbClr val="333399"/>
                </a:solidFill>
                <a:latin typeface="Times New Roman" pitchFamily="18" charset="0"/>
              </a:rPr>
              <a:t>Rose</a:t>
            </a:r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696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ERwin</a:t>
            </a:r>
            <a:endParaRPr lang="ru-RU" sz="4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Система концептуального моделирования баз данных</a:t>
            </a:r>
          </a:p>
          <a:p>
            <a:pPr eaLnBrk="1" hangingPunct="1"/>
            <a:r>
              <a:rPr lang="ru-RU" sz="2800" smtClean="0"/>
              <a:t>Система </a:t>
            </a:r>
            <a:r>
              <a:rPr lang="en-US" sz="2800" smtClean="0"/>
              <a:t>ERwin</a:t>
            </a:r>
            <a:r>
              <a:rPr lang="ru-RU" sz="2800" smtClean="0"/>
              <a:t> реализует проектирование схемы БД, генерацию ее описания на языке целевой СУБД (</a:t>
            </a:r>
            <a:r>
              <a:rPr lang="en-US" sz="2800" smtClean="0"/>
              <a:t>Oracle</a:t>
            </a:r>
            <a:r>
              <a:rPr lang="ru-RU" sz="2800" smtClean="0"/>
              <a:t>, </a:t>
            </a:r>
            <a:r>
              <a:rPr lang="en-US" sz="2800" smtClean="0"/>
              <a:t>Sybase</a:t>
            </a:r>
            <a:r>
              <a:rPr lang="ru-RU" sz="2800" smtClean="0"/>
              <a:t>, </a:t>
            </a:r>
            <a:r>
              <a:rPr lang="en-US" sz="2800" smtClean="0"/>
              <a:t>MS SQL Server</a:t>
            </a:r>
            <a:r>
              <a:rPr lang="ru-RU" sz="2800" smtClean="0"/>
              <a:t> и др.) и реинжиниринг баз данных</a:t>
            </a:r>
          </a:p>
          <a:p>
            <a:pPr eaLnBrk="1" hangingPunct="1"/>
            <a:r>
              <a:rPr lang="ru-RU" sz="2800" smtClean="0"/>
              <a:t>Для ряда систем быстрой разработки приложений (</a:t>
            </a:r>
            <a:r>
              <a:rPr lang="en-US" sz="2800" smtClean="0"/>
              <a:t>PowerBuilder</a:t>
            </a:r>
            <a:r>
              <a:rPr lang="ru-RU" sz="2800" smtClean="0"/>
              <a:t>, </a:t>
            </a:r>
            <a:r>
              <a:rPr lang="en-US" sz="2800" smtClean="0"/>
              <a:t>SQL Windows</a:t>
            </a:r>
            <a:r>
              <a:rPr lang="ru-RU" sz="2800" smtClean="0"/>
              <a:t>, </a:t>
            </a:r>
            <a:r>
              <a:rPr lang="en-US" sz="2800" smtClean="0"/>
              <a:t>Delphi</a:t>
            </a:r>
            <a:r>
              <a:rPr lang="ru-RU" sz="2800" smtClean="0"/>
              <a:t>, </a:t>
            </a:r>
            <a:r>
              <a:rPr lang="en-US" sz="2800" smtClean="0"/>
              <a:t>Visual Basic</a:t>
            </a:r>
            <a:r>
              <a:rPr lang="ru-RU" sz="2800" smtClean="0"/>
              <a:t>) обеспечивается генерация форм и прототипов приложений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Сравнительная таблица</a:t>
            </a:r>
          </a:p>
        </p:txBody>
      </p:sp>
      <p:graphicFrame>
        <p:nvGraphicFramePr>
          <p:cNvPr id="26729" name="Group 105"/>
          <p:cNvGraphicFramePr>
            <a:graphicFrameLocks noGrp="1"/>
          </p:cNvGraphicFramePr>
          <p:nvPr>
            <p:ph idx="1"/>
          </p:nvPr>
        </p:nvGraphicFramePr>
        <p:xfrm>
          <a:off x="250825" y="1341438"/>
          <a:ext cx="8569325" cy="5111752"/>
        </p:xfrm>
        <a:graphic>
          <a:graphicData uri="http://schemas.openxmlformats.org/drawingml/2006/table">
            <a:tbl>
              <a:tblPr/>
              <a:tblGrid>
                <a:gridCol w="1428750"/>
                <a:gridCol w="1597025"/>
                <a:gridCol w="1943100"/>
                <a:gridCol w="1152525"/>
                <a:gridCol w="1152525"/>
                <a:gridCol w="1295400"/>
              </a:tblGrid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CASE-</a:t>
                      </a: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средство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Фирма-разработчик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Реорганизация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Функции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Данные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События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Sybase/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Powersoft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ERwin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LogicWorks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Silverrun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CSA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Oracle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CASE. Аналитик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Эйтекс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Rational Rose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RSC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60350"/>
            <a:ext cx="6335713" cy="922338"/>
          </a:xfrm>
        </p:spPr>
        <p:txBody>
          <a:bodyPr/>
          <a:lstStyle/>
          <a:p>
            <a:pPr eaLnBrk="1" hangingPunct="1"/>
            <a:r>
              <a:rPr lang="ru-RU" sz="2800" b="1" dirty="0" smtClean="0">
                <a:solidFill>
                  <a:srgbClr val="333399"/>
                </a:solidFill>
                <a:latin typeface="Times New Roman" pitchFamily="18" charset="0"/>
              </a:rPr>
              <a:t>Что такое </a:t>
            </a:r>
            <a:r>
              <a:rPr lang="en-US" sz="2800" b="1" dirty="0" smtClean="0">
                <a:solidFill>
                  <a:srgbClr val="333399"/>
                </a:solidFill>
                <a:latin typeface="Times New Roman" pitchFamily="18" charset="0"/>
              </a:rPr>
              <a:t>CASE</a:t>
            </a:r>
            <a:r>
              <a:rPr lang="ru-RU" sz="2800" b="1" dirty="0" smtClean="0">
                <a:solidFill>
                  <a:srgbClr val="333399"/>
                </a:solidFill>
                <a:latin typeface="Times New Roman" pitchFamily="18" charset="0"/>
              </a:rPr>
              <a:t>-СРЕДСТВА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484313"/>
            <a:ext cx="8928100" cy="4968875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	CASE-средства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smtClean="0">
                <a:latin typeface="Times New Roman" pitchFamily="18" charset="0"/>
              </a:rPr>
              <a:t>(от англ.</a:t>
            </a:r>
            <a:r>
              <a:rPr lang="ru-RU" sz="2400" i="1" smtClean="0">
                <a:latin typeface="Times New Roman" pitchFamily="18" charset="0"/>
              </a:rPr>
              <a:t>Computer-Aided Software Engineering</a:t>
            </a:r>
            <a:r>
              <a:rPr lang="ru-RU" sz="2400" smtClean="0">
                <a:latin typeface="Times New Roman" pitchFamily="18" charset="0"/>
              </a:rPr>
              <a:t> )  —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–  это инструментальные средства автоматизации проектирования ИС.</a:t>
            </a:r>
            <a:endParaRPr lang="ru-RU" sz="2400" b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indent="-533400" eaLnBrk="1" hangingPunct="1">
              <a:buFontTx/>
              <a:buAutoNum type="arabicPeriod"/>
            </a:pPr>
            <a:endParaRPr lang="ru-RU" sz="1000" b="1" smtClean="0">
              <a:solidFill>
                <a:srgbClr val="C00000"/>
              </a:solidFill>
              <a:latin typeface="Times New Roman" pitchFamily="18" charset="0"/>
            </a:endParaRPr>
          </a:p>
          <a:p>
            <a:pPr marL="533400" indent="-533400" eaLnBrk="1" hangingPunct="1"/>
            <a:r>
              <a:rPr lang="en-US" sz="2000" b="1" smtClean="0">
                <a:latin typeface="Times New Roman" pitchFamily="18" charset="0"/>
              </a:rPr>
              <a:t>CASE</a:t>
            </a:r>
            <a:r>
              <a:rPr lang="ru-RU" sz="2000" b="1" smtClean="0">
                <a:latin typeface="Times New Roman" pitchFamily="18" charset="0"/>
              </a:rPr>
              <a:t>-СРЕДСТВА</a:t>
            </a:r>
            <a:r>
              <a:rPr lang="ru-RU" sz="2000" smtClean="0">
                <a:latin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</a:rPr>
              <a:t>это </a:t>
            </a:r>
            <a:r>
              <a:rPr lang="ru-RU" sz="2400" smtClean="0">
                <a:solidFill>
                  <a:srgbClr val="C00000"/>
                </a:solidFill>
                <a:latin typeface="Times New Roman" pitchFamily="18" charset="0"/>
              </a:rPr>
              <a:t>методы программной инженерии </a:t>
            </a:r>
            <a:r>
              <a:rPr lang="ru-RU" sz="2400" smtClean="0">
                <a:latin typeface="Times New Roman" pitchFamily="18" charset="0"/>
              </a:rPr>
              <a:t>для проектирования программного обеспечения, которые позволяют обеспечить высокое качество программ, отсутствие ошибок и простоту в обслуживании программных продуктов. 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ru-RU" sz="1000" smtClean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ru-RU" sz="2400" smtClean="0">
                <a:latin typeface="Times New Roman" pitchFamily="18" charset="0"/>
              </a:rPr>
              <a:t>Также под</a:t>
            </a:r>
            <a:r>
              <a:rPr lang="ru-RU" sz="2400" b="1" smtClean="0">
                <a:latin typeface="Times New Roman" pitchFamily="18" charset="0"/>
              </a:rPr>
              <a:t> CASE </a:t>
            </a:r>
            <a:r>
              <a:rPr lang="ru-RU" sz="2400" smtClean="0">
                <a:latin typeface="Times New Roman" pitchFamily="18" charset="0"/>
              </a:rPr>
              <a:t>понимают </a:t>
            </a:r>
            <a:r>
              <a:rPr lang="ru-RU" sz="2400" smtClean="0">
                <a:solidFill>
                  <a:srgbClr val="C00000"/>
                </a:solidFill>
                <a:latin typeface="Times New Roman" pitchFamily="18" charset="0"/>
              </a:rPr>
              <a:t>совокупность средств проектирования </a:t>
            </a:r>
            <a:r>
              <a:rPr lang="ru-RU" sz="2400" smtClean="0">
                <a:latin typeface="Times New Roman" pitchFamily="18" charset="0"/>
              </a:rPr>
              <a:t>информационных систем с использованием CASE-инструментов.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6553200" cy="922338"/>
          </a:xfrm>
        </p:spPr>
        <p:txBody>
          <a:bodyPr/>
          <a:lstStyle/>
          <a:p>
            <a:pPr eaLnBrk="1" hangingPunct="1"/>
            <a:r>
              <a:rPr lang="ru-RU" sz="3600" b="1" dirty="0" err="1" smtClean="0">
                <a:solidFill>
                  <a:srgbClr val="333399"/>
                </a:solidFill>
                <a:latin typeface="Times New Roman" pitchFamily="18" charset="0"/>
              </a:rPr>
              <a:t>Case</a:t>
            </a:r>
            <a:r>
              <a:rPr lang="ru-RU" sz="3600" b="1" dirty="0" smtClean="0">
                <a:solidFill>
                  <a:srgbClr val="333399"/>
                </a:solidFill>
                <a:latin typeface="Times New Roman" pitchFamily="18" charset="0"/>
              </a:rPr>
              <a:t> средства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b="1" dirty="0" smtClean="0"/>
              <a:t>	</a:t>
            </a:r>
            <a:r>
              <a:rPr lang="ru-RU" sz="2400" b="1" dirty="0" smtClean="0">
                <a:latin typeface="Times New Roman" pitchFamily="18" charset="0"/>
              </a:rPr>
              <a:t>К </a:t>
            </a:r>
            <a:r>
              <a:rPr lang="ru-RU" sz="2400" b="1" dirty="0" err="1" smtClean="0">
                <a:latin typeface="Times New Roman" pitchFamily="18" charset="0"/>
              </a:rPr>
              <a:t>Case</a:t>
            </a:r>
            <a:r>
              <a:rPr lang="ru-RU" sz="2400" b="1" dirty="0" smtClean="0">
                <a:latin typeface="Times New Roman" pitchFamily="18" charset="0"/>
              </a:rPr>
              <a:t> средствам относят </a:t>
            </a:r>
            <a:r>
              <a:rPr lang="ru-RU" sz="2400" b="1" dirty="0" smtClean="0">
                <a:solidFill>
                  <a:srgbClr val="920000"/>
                </a:solidFill>
                <a:latin typeface="Times New Roman" pitchFamily="18" charset="0"/>
              </a:rPr>
              <a:t>любое ПО</a:t>
            </a:r>
            <a:r>
              <a:rPr lang="ru-RU" sz="2400" b="1" dirty="0" smtClean="0">
                <a:latin typeface="Times New Roman" pitchFamily="18" charset="0"/>
              </a:rPr>
              <a:t>, которое автоматизирует различные этапы Жизненного цикла ПО и обладает следующими характеристиками: </a:t>
            </a:r>
            <a:br>
              <a:rPr lang="ru-RU" sz="2400" b="1" dirty="0" smtClean="0">
                <a:latin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</a:rPr>
              <a:t/>
            </a:r>
            <a:br>
              <a:rPr lang="ru-RU" sz="2400" b="1" dirty="0" smtClean="0">
                <a:latin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</a:rPr>
              <a:t>1. 	 Имеется мощное </a:t>
            </a:r>
            <a:r>
              <a:rPr lang="ru-RU" sz="2400" b="1" dirty="0" smtClean="0">
                <a:solidFill>
                  <a:srgbClr val="920000"/>
                </a:solidFill>
                <a:latin typeface="Times New Roman" pitchFamily="18" charset="0"/>
              </a:rPr>
              <a:t>графическое средство </a:t>
            </a:r>
            <a:r>
              <a:rPr lang="ru-RU" sz="2400" b="1" dirty="0" smtClean="0">
                <a:latin typeface="Times New Roman" pitchFamily="18" charset="0"/>
              </a:rPr>
              <a:t>для описания ИС, которое обеспечивает удобство работы пользователя,</a:t>
            </a:r>
            <a:br>
              <a:rPr lang="ru-RU" sz="2400" b="1" dirty="0" smtClean="0">
                <a:latin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</a:rPr>
              <a:t/>
            </a:r>
            <a:br>
              <a:rPr lang="ru-RU" sz="2400" b="1" dirty="0" smtClean="0">
                <a:latin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</a:rPr>
              <a:t>2.  	Присутствует </a:t>
            </a:r>
            <a:r>
              <a:rPr lang="ru-RU" sz="2400" b="1" dirty="0" smtClean="0">
                <a:solidFill>
                  <a:srgbClr val="920000"/>
                </a:solidFill>
                <a:latin typeface="Times New Roman" pitchFamily="18" charset="0"/>
              </a:rPr>
              <a:t>интеграция отдельных компонентов  </a:t>
            </a:r>
            <a:r>
              <a:rPr lang="ru-RU" sz="2400" b="1" dirty="0" err="1" smtClean="0">
                <a:latin typeface="Times New Roman" pitchFamily="18" charset="0"/>
              </a:rPr>
              <a:t>Case</a:t>
            </a:r>
            <a:r>
              <a:rPr lang="ru-RU" sz="2400" b="1" dirty="0" smtClean="0">
                <a:latin typeface="Times New Roman" pitchFamily="18" charset="0"/>
              </a:rPr>
              <a:t>- средства,</a:t>
            </a:r>
            <a:br>
              <a:rPr lang="ru-RU" sz="2400" b="1" dirty="0" smtClean="0">
                <a:latin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</a:rPr>
              <a:t/>
            </a:r>
            <a:br>
              <a:rPr lang="ru-RU" sz="2400" b="1" dirty="0" smtClean="0">
                <a:latin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</a:rPr>
              <a:t>3. 	Используется централизованное хранилище проектных данных </a:t>
            </a:r>
            <a:r>
              <a:rPr lang="ru-RU" sz="2400" b="1" dirty="0" err="1" smtClean="0">
                <a:solidFill>
                  <a:srgbClr val="920000"/>
                </a:solidFill>
                <a:latin typeface="Times New Roman" pitchFamily="18" charset="0"/>
              </a:rPr>
              <a:t>Репозиторий</a:t>
            </a:r>
            <a:r>
              <a:rPr lang="ru-RU" sz="2400" b="1" dirty="0" smtClean="0">
                <a:latin typeface="Times New Roman" pitchFamily="18" charset="0"/>
              </a:rPr>
              <a:t>.</a:t>
            </a:r>
            <a:br>
              <a:rPr lang="ru-RU" sz="2400" b="1" dirty="0" smtClean="0">
                <a:latin typeface="Times New Roman" pitchFamily="18" charset="0"/>
              </a:rPr>
            </a:br>
            <a:endParaRPr lang="ru-RU" sz="24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pPr eaLnBrk="1" hangingPunct="1"/>
            <a:r>
              <a:rPr lang="ru-RU" sz="28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Функции проектирования, которые наиболее часто автоматизируемые в рамках</a:t>
            </a:r>
            <a:br>
              <a:rPr lang="ru-RU" sz="28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 CASE-средств:</a:t>
            </a: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79388" y="2492375"/>
            <a:ext cx="8856662" cy="3816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- 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анализ и формулировка требований к ИС;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	проектирование баз данных и приложений;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	генерация программного кода;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	тестирование;</a:t>
            </a:r>
          </a:p>
          <a:p>
            <a:pPr eaLnBrk="1" hangingPunct="1">
              <a:buFontTx/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- 	обеспечение качества ПО;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	управление конфигурацией ИС;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	управление проектом и др.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635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Отделить проектирование программного обеспечения от его кодирования и последующих этапов разработки (тестирование, документирование и пр.) </a:t>
            </a:r>
          </a:p>
          <a:p>
            <a:pPr eaLnBrk="1" hangingPunct="1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Автоматизировать весь процесс создания программных систем </a:t>
            </a:r>
          </a:p>
          <a:p>
            <a:pPr eaLnBrk="1" hangingPunct="1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Решать исследовательские и проектные задачи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24919" y="188640"/>
            <a:ext cx="88931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Задачи </a:t>
            </a:r>
            <a:r>
              <a:rPr lang="en-US" sz="28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ru-RU" sz="28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-средств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Результат применения CASE-средств :</a:t>
            </a:r>
            <a:endParaRPr lang="ru-RU" sz="32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8517830" cy="4392488"/>
          </a:xfrm>
        </p:spPr>
        <p:txBody>
          <a:bodyPr/>
          <a:lstStyle/>
          <a:p>
            <a:pPr marL="363538" indent="-363538"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структуры ИС; </a:t>
            </a:r>
          </a:p>
          <a:p>
            <a:pPr marL="363538" indent="-363538"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снижение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расходов на разработку; </a:t>
            </a:r>
          </a:p>
          <a:p>
            <a:pPr marL="363538" indent="-363538"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повышение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эффективности ИС; </a:t>
            </a:r>
          </a:p>
          <a:p>
            <a:pPr marL="363538" indent="-363538"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снижение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вероятности ошибок при 	проектировании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ИС;</a:t>
            </a:r>
          </a:p>
          <a:p>
            <a:pPr marL="363538" indent="-363538"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ускорение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облегчение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разработки;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363538" indent="-363538"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повышение качества;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363538" indent="-363538"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перехода от концептуальной модели БД к физической 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обратно;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363538" indent="-363538"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объектно-ориентированных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систем.</a:t>
            </a:r>
            <a:r>
              <a:rPr lang="ru-RU" sz="2400" dirty="0" smtClean="0"/>
              <a:t> </a:t>
            </a:r>
            <a:endParaRPr lang="ru-RU" sz="2400" dirty="0"/>
          </a:p>
          <a:p>
            <a:pPr eaLnBrk="1" hangingPunct="1"/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98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893175" cy="720725"/>
          </a:xfrm>
        </p:spPr>
        <p:txBody>
          <a:bodyPr/>
          <a:lstStyle/>
          <a:p>
            <a:pPr algn="ctr" eaLnBrk="1" hangingPunct="1"/>
            <a:r>
              <a:rPr lang="ru-RU" sz="28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Ограничения и недостатки</a:t>
            </a:r>
            <a:endParaRPr lang="ru-RU" sz="28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1341438"/>
            <a:ext cx="856932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обязательно дают немедленный эффект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Реальные затраты на внедрение CASE-средств обычно намного превышают затраты на их приобретение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CASE-средства обеспечивают возможности для получения существенной выгоды только после успешного завершения процесса их внедрения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37" y="1412776"/>
            <a:ext cx="765327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4638"/>
            <a:ext cx="8147050" cy="922337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Архитектура типового </a:t>
            </a:r>
            <a:r>
              <a:rPr lang="ru-RU" sz="3200" b="1" dirty="0" err="1" smtClean="0">
                <a:solidFill>
                  <a:srgbClr val="333399"/>
                </a:solidFill>
                <a:latin typeface="Times New Roman" pitchFamily="18" charset="0"/>
              </a:rPr>
              <a:t>Case</a:t>
            </a:r>
            <a:r>
              <a:rPr lang="ru-RU" sz="3200" b="1" dirty="0" smtClean="0">
                <a:solidFill>
                  <a:srgbClr val="333399"/>
                </a:solidFill>
                <a:latin typeface="Times New Roman" pitchFamily="18" charset="0"/>
              </a:rPr>
              <a:t>-средства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12826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va_presentation">
  <a:themeElements>
    <a:clrScheme name="eva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va_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va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a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a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a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a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a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va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va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va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va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va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va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eva_presentation</Template>
  <TotalTime>603</TotalTime>
  <Words>783</Words>
  <Application>Microsoft Office PowerPoint</Application>
  <PresentationFormat>Экран (4:3)</PresentationFormat>
  <Paragraphs>239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eva_presentation</vt:lpstr>
      <vt:lpstr>Презентация PowerPoint</vt:lpstr>
      <vt:lpstr>Презентация PowerPoint</vt:lpstr>
      <vt:lpstr>Что такое CASE-СРЕДСТВА</vt:lpstr>
      <vt:lpstr>Case средства</vt:lpstr>
      <vt:lpstr>Функции проектирования, которые наиболее часто автоматизируемые в рамках  CASE-средств:</vt:lpstr>
      <vt:lpstr>Презентация PowerPoint</vt:lpstr>
      <vt:lpstr>Результат применения CASE-средств :</vt:lpstr>
      <vt:lpstr>Ограничения и недостатки</vt:lpstr>
      <vt:lpstr>Архитектура типового Case-средства</vt:lpstr>
      <vt:lpstr>Репозиторий</vt:lpstr>
      <vt:lpstr>Классификация Современных Case средств :</vt:lpstr>
      <vt:lpstr>2. Классификация Современных Case средств по типам:</vt:lpstr>
      <vt:lpstr>Примеры Case-средств различных типов:</vt:lpstr>
      <vt:lpstr>3. Классификация Современных Case средств по категориям:</vt:lpstr>
      <vt:lpstr>Другие виды классификации Case-средств:</vt:lpstr>
      <vt:lpstr>При выборе Case средств необходимо учитывать следующие аспекты:</vt:lpstr>
      <vt:lpstr>Case-средство  Универсальный язык моделирования    UML</vt:lpstr>
      <vt:lpstr>Презентация PowerPoint</vt:lpstr>
      <vt:lpstr>Case-средство IBM Rational Rose</vt:lpstr>
      <vt:lpstr>Основные возможности пакета  Rational Rose :</vt:lpstr>
      <vt:lpstr>Версии продукта Rational Rose :</vt:lpstr>
      <vt:lpstr>Дополнительная информация по пакету  Rational Rose :</vt:lpstr>
      <vt:lpstr>ERwin</vt:lpstr>
      <vt:lpstr>Сравнительная таблица</vt:lpstr>
    </vt:vector>
  </TitlesOfParts>
  <Company>Haus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Михаил</dc:creator>
  <cp:lastModifiedBy>Владимир</cp:lastModifiedBy>
  <cp:revision>45</cp:revision>
  <dcterms:created xsi:type="dcterms:W3CDTF">2007-04-22T09:45:28Z</dcterms:created>
  <dcterms:modified xsi:type="dcterms:W3CDTF">2023-05-09T18:40:04Z</dcterms:modified>
</cp:coreProperties>
</file>