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6507" r:id="rId1"/>
  </p:sldMasterIdLst>
  <p:notesMasterIdLst>
    <p:notesMasterId r:id="rId63"/>
  </p:notesMasterIdLst>
  <p:handoutMasterIdLst>
    <p:handoutMasterId r:id="rId64"/>
  </p:handoutMasterIdLst>
  <p:sldIdLst>
    <p:sldId id="481" r:id="rId2"/>
    <p:sldId id="576" r:id="rId3"/>
    <p:sldId id="482" r:id="rId4"/>
    <p:sldId id="518" r:id="rId5"/>
    <p:sldId id="517" r:id="rId6"/>
    <p:sldId id="519" r:id="rId7"/>
    <p:sldId id="520" r:id="rId8"/>
    <p:sldId id="575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1" r:id="rId60"/>
    <p:sldId id="572" r:id="rId61"/>
    <p:sldId id="573" r:id="rId62"/>
  </p:sldIdLst>
  <p:sldSz cx="9144000" cy="6858000" type="screen4x3"/>
  <p:notesSz cx="6761163" cy="99425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3300"/>
    <a:srgbClr val="0033CC"/>
    <a:srgbClr val="006600"/>
    <a:srgbClr val="003366"/>
    <a:srgbClr val="003399"/>
    <a:srgbClr val="99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6076" autoAdjust="0"/>
  </p:normalViewPr>
  <p:slideViewPr>
    <p:cSldViewPr>
      <p:cViewPr>
        <p:scale>
          <a:sx n="100" d="100"/>
          <a:sy n="100" d="100"/>
        </p:scale>
        <p:origin x="-48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5563" y="0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375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5563" y="9477375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AE7CD1-45DE-4159-BEDA-1FB8492CB6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DCE23C-FC04-4635-8DD6-BBCD6F492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1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20B0-922F-4D52-AEF1-A867E5254A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83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E1E62-4DA1-438A-B6BD-CFAD8EA079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08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D487-969E-4B73-B83B-8F3EE77A87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753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C6E-1C2B-4645-B4FE-B494727482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6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4DCF7-2AFA-47E9-8FB1-D1747A8966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2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A5D7-A87A-4CA3-97FA-AEF8109297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910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23" indent="0">
              <a:buNone/>
              <a:defRPr sz="2000"/>
            </a:lvl2pPr>
            <a:lvl3pPr marL="914445" indent="0">
              <a:buNone/>
              <a:defRPr sz="1800"/>
            </a:lvl3pPr>
            <a:lvl4pPr marL="1371669" indent="0">
              <a:buNone/>
              <a:defRPr sz="1601"/>
            </a:lvl4pPr>
            <a:lvl5pPr marL="1828892" indent="0">
              <a:buNone/>
              <a:defRPr sz="1601"/>
            </a:lvl5pPr>
            <a:lvl6pPr marL="2286114" indent="0">
              <a:buNone/>
              <a:defRPr sz="1601"/>
            </a:lvl6pPr>
            <a:lvl7pPr marL="2743337" indent="0">
              <a:buNone/>
              <a:defRPr sz="1601"/>
            </a:lvl7pPr>
            <a:lvl8pPr marL="3200561" indent="0">
              <a:buNone/>
              <a:defRPr sz="1601"/>
            </a:lvl8pPr>
            <a:lvl9pPr marL="3657783" indent="0">
              <a:buNone/>
              <a:defRPr sz="16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4602-F4EB-4398-B4E0-97667393D6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92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9F2E-E215-4D64-8F43-18A823C7A8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26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7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9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BC23-1F3C-4BE3-9692-0A8B16D3E8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0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EA1B9-D4A5-491D-8AA6-400DCE322B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6B59-065D-448E-9CFA-DCFB4FD17F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54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0102C-FBF0-4596-B175-FB057FA761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9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66E3-D0DA-46ED-AA5E-9B2F5DAA0C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98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87A56B1-F50D-4710-B39B-11C0B0FB08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7693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508" r:id="rId1"/>
    <p:sldLayoutId id="2147486509" r:id="rId2"/>
    <p:sldLayoutId id="2147486510" r:id="rId3"/>
    <p:sldLayoutId id="2147486511" r:id="rId4"/>
    <p:sldLayoutId id="2147486512" r:id="rId5"/>
    <p:sldLayoutId id="2147486513" r:id="rId6"/>
    <p:sldLayoutId id="2147486514" r:id="rId7"/>
    <p:sldLayoutId id="2147486515" r:id="rId8"/>
    <p:sldLayoutId id="2147486516" r:id="rId9"/>
    <p:sldLayoutId id="2147486517" r:id="rId10"/>
    <p:sldLayoutId id="2147486518" r:id="rId11"/>
    <p:sldLayoutId id="2147486519" r:id="rId12"/>
    <p:sldLayoutId id="214748652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23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45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6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92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4198"/>
              </p:ext>
            </p:extLst>
          </p:nvPr>
        </p:nvGraphicFramePr>
        <p:xfrm>
          <a:off x="1741488" y="141288"/>
          <a:ext cx="5059362" cy="1704976"/>
        </p:xfrm>
        <a:graphic>
          <a:graphicData uri="http://schemas.openxmlformats.org/drawingml/2006/table">
            <a:tbl>
              <a:tblPr/>
              <a:tblGrid>
                <a:gridCol w="5059362">
                  <a:extLst>
                    <a:ext uri="{9D8B030D-6E8A-4147-A177-3AD203B41FA5}">
                      <a16:colId xmlns="" xmlns:a16="http://schemas.microsoft.com/office/drawing/2014/main" val="66401383"/>
                    </a:ext>
                  </a:extLst>
                </a:gridCol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3062409"/>
                  </a:ext>
                </a:extLst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4106236"/>
                  </a:ext>
                </a:extLst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000805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27393"/>
              </p:ext>
            </p:extLst>
          </p:nvPr>
        </p:nvGraphicFramePr>
        <p:xfrm>
          <a:off x="927100" y="2589213"/>
          <a:ext cx="7886700" cy="258286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236519043"/>
                    </a:ext>
                  </a:extLst>
                </a:gridCol>
                <a:gridCol w="6210300">
                  <a:extLst>
                    <a:ext uri="{9D8B030D-6E8A-4147-A177-3AD203B41FA5}">
                      <a16:colId xmlns="" xmlns:a16="http://schemas.microsoft.com/office/drawing/2014/main" val="3712273829"/>
                    </a:ext>
                  </a:extLst>
                </a:gridCol>
              </a:tblGrid>
              <a:tr h="221389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6022820"/>
                  </a:ext>
                </a:extLst>
              </a:tr>
              <a:tr h="142831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478051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7726114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магистратура, </a:t>
                      </a:r>
                      <a:r>
                        <a:rPr kumimoji="0" lang="ru-RU" altLang="ru-RU" sz="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специалитет</a:t>
                      </a: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052187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3155725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9930397"/>
                  </a:ext>
                </a:extLst>
              </a:tr>
              <a:tr h="37850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7823361"/>
                  </a:ext>
                </a:extLst>
              </a:tr>
              <a:tr h="17377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6545717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 и цифровых технологий 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ИКБ)</a:t>
                      </a:r>
                      <a:endParaRPr kumimoji="0" lang="ru-RU" alt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5110498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50344209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7574331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85506576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</a:t>
                      </a: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Коданев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Владимир Леонидович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3002084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83651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97367"/>
              </p:ext>
            </p:extLst>
          </p:nvPr>
        </p:nvGraphicFramePr>
        <p:xfrm>
          <a:off x="1112838" y="5180013"/>
          <a:ext cx="7886700" cy="612776"/>
        </p:xfrm>
        <a:graphic>
          <a:graphicData uri="http://schemas.openxmlformats.org/drawingml/2006/table">
            <a:tbl>
              <a:tblPr/>
              <a:tblGrid>
                <a:gridCol w="4643436">
                  <a:extLst>
                    <a:ext uri="{9D8B030D-6E8A-4147-A177-3AD203B41FA5}">
                      <a16:colId xmlns="" xmlns:a16="http://schemas.microsoft.com/office/drawing/2014/main" val="528213706"/>
                    </a:ext>
                  </a:extLst>
                </a:gridCol>
                <a:gridCol w="1081088">
                  <a:extLst>
                    <a:ext uri="{9D8B030D-6E8A-4147-A177-3AD203B41FA5}">
                      <a16:colId xmlns="" xmlns:a16="http://schemas.microsoft.com/office/drawing/2014/main" val="38054659"/>
                    </a:ext>
                  </a:extLst>
                </a:gridCol>
                <a:gridCol w="204788">
                  <a:extLst>
                    <a:ext uri="{9D8B030D-6E8A-4147-A177-3AD203B41FA5}">
                      <a16:colId xmlns="" xmlns:a16="http://schemas.microsoft.com/office/drawing/2014/main" val="856294460"/>
                    </a:ext>
                  </a:extLst>
                </a:gridCol>
                <a:gridCol w="1957388">
                  <a:extLst>
                    <a:ext uri="{9D8B030D-6E8A-4147-A177-3AD203B41FA5}">
                      <a16:colId xmlns="" xmlns:a16="http://schemas.microsoft.com/office/drawing/2014/main" val="4088552047"/>
                    </a:ext>
                  </a:extLst>
                </a:gridCol>
              </a:tblGrid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в данной редакции с учебного года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2022/23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531918"/>
                  </a:ext>
                </a:extLst>
              </a:tr>
              <a:tr h="14006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(учебный год цифрами)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1111695"/>
                  </a:ext>
                </a:extLst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Проверено и согласовано «____» ________20___г.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0013494"/>
                  </a:ext>
                </a:extLst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(подпись директора Института/Филиала с расшифровкой)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3484228"/>
                  </a:ext>
                </a:extLst>
              </a:tr>
            </a:tbl>
          </a:graphicData>
        </a:graphic>
      </p:graphicFrame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41275"/>
            <a:ext cx="663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ЛЕКЦИОННЫЕ МАТЕРИАЛЫ (ПРЕЗЕНТАЦИИ К ЛЕКЦИОННЫМ МАТЕРИАЛАМ)</a:t>
            </a:r>
            <a:endParaRPr kumimoji="0" lang="ru-RU" alt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20"/>
          <p:cNvSpPr>
            <a:spLocks noChangeArrowheads="1"/>
          </p:cNvSpPr>
          <p:nvPr/>
        </p:nvSpPr>
        <p:spPr bwMode="auto">
          <a:xfrm>
            <a:off x="4316413" y="5770563"/>
            <a:ext cx="110799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Москва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2023 </a:t>
            </a: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г.</a:t>
            </a:r>
            <a:endParaRPr kumimoji="0" lang="ru-RU" altLang="ru-RU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Основные компоненты диаграмм потоков данных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i="1" dirty="0" smtClean="0">
                <a:solidFill>
                  <a:srgbClr val="000000"/>
                </a:solidFill>
              </a:rPr>
              <a:t>Основными компонентами</a:t>
            </a:r>
            <a:r>
              <a:rPr lang="ru-RU" altLang="ru-RU" dirty="0" smtClean="0">
                <a:solidFill>
                  <a:srgbClr val="000000"/>
                </a:solidFill>
              </a:rPr>
              <a:t> диаграмм потоков данных являются: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внешние сущности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системы и подсистемы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процессы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накопители данных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потоки данных.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13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Нотации, используемые в </a:t>
            </a:r>
            <a:r>
              <a:rPr lang="en-US" sz="4001" b="1" dirty="0">
                <a:solidFill>
                  <a:srgbClr val="000000"/>
                </a:solidFill>
              </a:rPr>
              <a:t>DFD</a:t>
            </a:r>
            <a:r>
              <a:rPr lang="ru-RU" sz="4001" b="1" dirty="0">
                <a:solidFill>
                  <a:srgbClr val="000000"/>
                </a:solidFill>
              </a:rPr>
              <a:t>-моделировании</a:t>
            </a:r>
          </a:p>
        </p:txBody>
      </p:sp>
      <p:grpSp>
        <p:nvGrpSpPr>
          <p:cNvPr id="91139" name="Group 9"/>
          <p:cNvGrpSpPr>
            <a:grpSpLocks/>
          </p:cNvGrpSpPr>
          <p:nvPr/>
        </p:nvGrpSpPr>
        <p:grpSpPr bwMode="auto">
          <a:xfrm>
            <a:off x="1402557" y="1988345"/>
            <a:ext cx="6627018" cy="2881313"/>
            <a:chOff x="884" y="1207"/>
            <a:chExt cx="4174" cy="1814"/>
          </a:xfrm>
        </p:grpSpPr>
        <p:sp>
          <p:nvSpPr>
            <p:cNvPr id="91141" name="Rectangle 4"/>
            <p:cNvSpPr>
              <a:spLocks noChangeArrowheads="1"/>
            </p:cNvSpPr>
            <p:nvPr/>
          </p:nvSpPr>
          <p:spPr bwMode="auto">
            <a:xfrm>
              <a:off x="2018" y="1207"/>
              <a:ext cx="1951" cy="63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Нотации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DFD</a:t>
              </a: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-моделирования</a:t>
              </a:r>
            </a:p>
          </p:txBody>
        </p:sp>
        <p:sp>
          <p:nvSpPr>
            <p:cNvPr id="91142" name="Rectangle 5"/>
            <p:cNvSpPr>
              <a:spLocks noChangeArrowheads="1"/>
            </p:cNvSpPr>
            <p:nvPr/>
          </p:nvSpPr>
          <p:spPr bwMode="auto">
            <a:xfrm>
              <a:off x="884" y="2432"/>
              <a:ext cx="1860" cy="58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Гейна-Сарсона </a:t>
              </a:r>
              <a:endParaRPr lang="en-US" altLang="ru-RU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(Gene-Sarson)</a:t>
              </a: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43" name="Rectangle 6"/>
            <p:cNvSpPr>
              <a:spLocks noChangeArrowheads="1"/>
            </p:cNvSpPr>
            <p:nvPr/>
          </p:nvSpPr>
          <p:spPr bwMode="auto">
            <a:xfrm>
              <a:off x="3152" y="2432"/>
              <a:ext cx="1906" cy="58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Йордона-ДеМарко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Yordon-DeMarco</a:t>
              </a: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) </a:t>
              </a:r>
            </a:p>
          </p:txBody>
        </p:sp>
        <p:sp>
          <p:nvSpPr>
            <p:cNvPr id="91144" name="AutoShape 7"/>
            <p:cNvSpPr>
              <a:spLocks noChangeArrowheads="1"/>
            </p:cNvSpPr>
            <p:nvPr/>
          </p:nvSpPr>
          <p:spPr bwMode="auto">
            <a:xfrm rot="-1463985">
              <a:off x="3515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45" name="AutoShape 8"/>
            <p:cNvSpPr>
              <a:spLocks noChangeArrowheads="1"/>
            </p:cNvSpPr>
            <p:nvPr/>
          </p:nvSpPr>
          <p:spPr bwMode="auto">
            <a:xfrm rot="1219031">
              <a:off x="2200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5734051"/>
            <a:ext cx="9144000" cy="106182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100" u="sng" dirty="0">
                <a:latin typeface="Arial" charset="0"/>
              </a:rPr>
              <a:t>Примечание</a:t>
            </a:r>
            <a:r>
              <a:rPr lang="ru-RU" sz="2100" dirty="0">
                <a:latin typeface="Arial" charset="0"/>
              </a:rPr>
              <a:t>. В зависимости от используемой нотации графическое представление элементов диаграмм будет различным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46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749"/>
            <a:ext cx="8229600" cy="7405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3600" b="1" dirty="0">
                <a:solidFill>
                  <a:srgbClr val="000000"/>
                </a:solidFill>
              </a:rPr>
              <a:t>Внешняя сущность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197770"/>
            <a:ext cx="8640960" cy="26598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>
                <a:solidFill>
                  <a:srgbClr val="000000"/>
                </a:solidFill>
              </a:rPr>
              <a:t>Представляет собой </a:t>
            </a:r>
            <a:r>
              <a:rPr lang="ru-RU" altLang="ru-RU" sz="2201" i="1" dirty="0">
                <a:solidFill>
                  <a:srgbClr val="000000"/>
                </a:solidFill>
              </a:rPr>
              <a:t>материальный объект</a:t>
            </a:r>
            <a:r>
              <a:rPr lang="ru-RU" altLang="ru-RU" sz="2201" dirty="0">
                <a:solidFill>
                  <a:srgbClr val="000000"/>
                </a:solidFill>
              </a:rPr>
              <a:t> или </a:t>
            </a:r>
            <a:r>
              <a:rPr lang="ru-RU" altLang="ru-RU" sz="2201" i="1" dirty="0">
                <a:solidFill>
                  <a:srgbClr val="000000"/>
                </a:solidFill>
              </a:rPr>
              <a:t>физическое лицо</a:t>
            </a:r>
            <a:r>
              <a:rPr lang="ru-RU" altLang="ru-RU" sz="2201" dirty="0">
                <a:solidFill>
                  <a:srgbClr val="000000"/>
                </a:solidFill>
              </a:rPr>
              <a:t>, являющееся источником или приемником информации (например, заказчики, клиенты, поставщики, склад, персонал, банк).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>
                <a:solidFill>
                  <a:srgbClr val="000000"/>
                </a:solidFill>
              </a:rPr>
              <a:t>Внешняя сущность находится </a:t>
            </a:r>
            <a:r>
              <a:rPr lang="ru-RU" altLang="ru-RU" sz="2201" u="sng" dirty="0">
                <a:solidFill>
                  <a:srgbClr val="000000"/>
                </a:solidFill>
              </a:rPr>
              <a:t>за пределами</a:t>
            </a:r>
            <a:r>
              <a:rPr lang="ru-RU" altLang="ru-RU" sz="2201" dirty="0">
                <a:solidFill>
                  <a:srgbClr val="000000"/>
                </a:solidFill>
              </a:rPr>
              <a:t> границ анализируемой системы.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>
                <a:solidFill>
                  <a:srgbClr val="000000"/>
                </a:solidFill>
              </a:rPr>
              <a:t>Одна и та же внешняя сущность может быть использована многократно на одной или нескольких диаграммах.</a:t>
            </a:r>
            <a:r>
              <a:rPr lang="ru-RU" altLang="ru-RU" sz="24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860133" y="3933826"/>
            <a:ext cx="3383756" cy="2580469"/>
            <a:chOff x="3061" y="2478"/>
            <a:chExt cx="2132" cy="1625"/>
          </a:xfrm>
        </p:grpSpPr>
        <p:pic>
          <p:nvPicPr>
            <p:cNvPr id="92168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4" t="24525" r="82663" b="59291"/>
            <a:stretch>
              <a:fillRect/>
            </a:stretch>
          </p:blipFill>
          <p:spPr bwMode="auto">
            <a:xfrm>
              <a:off x="3288" y="2478"/>
              <a:ext cx="1633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  <p:sp>
          <p:nvSpPr>
            <p:cNvPr id="22537" name="Text Box 36"/>
            <p:cNvSpPr txBox="1">
              <a:spLocks noChangeArrowheads="1"/>
            </p:cNvSpPr>
            <p:nvPr/>
          </p:nvSpPr>
          <p:spPr bwMode="auto">
            <a:xfrm>
              <a:off x="3061" y="3657"/>
              <a:ext cx="213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Внешняя сущность в нотации Гейна-Сарсона</a:t>
              </a:r>
              <a:r>
                <a:rPr lang="ru-RU" altLang="ru-RU" sz="1800"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197388" y="4148138"/>
            <a:ext cx="4015044" cy="2351088"/>
            <a:chOff x="125" y="2613"/>
            <a:chExt cx="2528" cy="1481"/>
          </a:xfrm>
        </p:grpSpPr>
        <p:sp>
          <p:nvSpPr>
            <p:cNvPr id="22534" name="Text Box 35"/>
            <p:cNvSpPr txBox="1">
              <a:spLocks noChangeArrowheads="1"/>
            </p:cNvSpPr>
            <p:nvPr/>
          </p:nvSpPr>
          <p:spPr bwMode="auto">
            <a:xfrm>
              <a:off x="125" y="3648"/>
              <a:ext cx="252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Внешняя сущность в нотации </a:t>
              </a:r>
              <a:r>
                <a:rPr lang="ru-RU" altLang="ru-RU" sz="2000" dirty="0" err="1">
                  <a:solidFill>
                    <a:srgbClr val="000000"/>
                  </a:solidFill>
                </a:rPr>
                <a:t>Йордона-ДеМарко</a:t>
              </a:r>
              <a:r>
                <a:rPr lang="ru-RU" altLang="ru-RU" sz="18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2167" name="Rectangle 11"/>
            <p:cNvSpPr>
              <a:spLocks noChangeArrowheads="1"/>
            </p:cNvSpPr>
            <p:nvPr/>
          </p:nvSpPr>
          <p:spPr bwMode="auto">
            <a:xfrm>
              <a:off x="793" y="2613"/>
              <a:ext cx="1407" cy="68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Имя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9DDD6F-DE9C-416C-B4DF-627FAA522C59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0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565" y="251140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solidFill>
                  <a:srgbClr val="000000"/>
                </a:solidFill>
              </a:rPr>
              <a:t>Система и подсистема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" y="910538"/>
            <a:ext cx="9143999" cy="16549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sz="2000" dirty="0">
                <a:solidFill>
                  <a:srgbClr val="000000"/>
                </a:solidFill>
              </a:rPr>
              <a:t>При построении модели сложной системы она может быть представлена в самом общем виде на так называемой контекстной диаграмме в виде одной системы, либо в виде ряда подсистем.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sz="2000" i="1" dirty="0">
                <a:solidFill>
                  <a:srgbClr val="000000"/>
                </a:solidFill>
              </a:rPr>
              <a:t>Наименование</a:t>
            </a:r>
            <a:r>
              <a:rPr lang="ru-RU" sz="2000" dirty="0">
                <a:solidFill>
                  <a:srgbClr val="000000"/>
                </a:solidFill>
              </a:rPr>
              <a:t> системы/подсистемы представляется в виде словосочетания с отглагольным существительным (рассмотрение повестки дня, решение задачи, получение денег и т.п.).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97" y="2781301"/>
            <a:ext cx="8975778" cy="2007395"/>
            <a:chOff x="-89" y="1888"/>
            <a:chExt cx="5849" cy="1265"/>
          </a:xfrm>
        </p:grpSpPr>
        <p:grpSp>
          <p:nvGrpSpPr>
            <p:cNvPr id="93197" name="Group 4"/>
            <p:cNvGrpSpPr>
              <a:grpSpLocks noChangeAspect="1"/>
            </p:cNvGrpSpPr>
            <p:nvPr/>
          </p:nvGrpSpPr>
          <p:grpSpPr bwMode="auto">
            <a:xfrm>
              <a:off x="1640" y="1888"/>
              <a:ext cx="4120" cy="1265"/>
              <a:chOff x="1621" y="2754"/>
              <a:chExt cx="5861" cy="1800"/>
            </a:xfrm>
          </p:grpSpPr>
          <p:sp>
            <p:nvSpPr>
              <p:cNvPr id="93199" name="AutoShape 5"/>
              <p:cNvSpPr>
                <a:spLocks noChangeAspect="1" noChangeArrowheads="1"/>
              </p:cNvSpPr>
              <p:nvPr/>
            </p:nvSpPr>
            <p:spPr bwMode="auto">
              <a:xfrm>
                <a:off x="1722" y="2754"/>
                <a:ext cx="5760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93200" name="Group 6"/>
              <p:cNvGrpSpPr>
                <a:grpSpLocks/>
              </p:cNvGrpSpPr>
              <p:nvPr/>
            </p:nvGrpSpPr>
            <p:grpSpPr bwMode="auto">
              <a:xfrm>
                <a:off x="1621" y="2935"/>
                <a:ext cx="5861" cy="1440"/>
                <a:chOff x="1621" y="2935"/>
                <a:chExt cx="5861" cy="1440"/>
              </a:xfrm>
            </p:grpSpPr>
            <p:grpSp>
              <p:nvGrpSpPr>
                <p:cNvPr id="93201" name="Group 7"/>
                <p:cNvGrpSpPr>
                  <a:grpSpLocks/>
                </p:cNvGrpSpPr>
                <p:nvPr/>
              </p:nvGrpSpPr>
              <p:grpSpPr bwMode="auto">
                <a:xfrm>
                  <a:off x="1621" y="2935"/>
                  <a:ext cx="5320" cy="1440"/>
                  <a:chOff x="2906" y="-70"/>
                  <a:chExt cx="4172" cy="1115"/>
                </a:xfrm>
              </p:grpSpPr>
              <p:grpSp>
                <p:nvGrpSpPr>
                  <p:cNvPr id="9320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06" y="-70"/>
                    <a:ext cx="4172" cy="1115"/>
                    <a:chOff x="2906" y="-70"/>
                    <a:chExt cx="4172" cy="1115"/>
                  </a:xfrm>
                </p:grpSpPr>
                <p:sp>
                  <p:nvSpPr>
                    <p:cNvPr id="93205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-70"/>
                      <a:ext cx="1553" cy="1115"/>
                    </a:xfrm>
                    <a:prstGeom prst="flowChartAlternate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57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208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7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765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320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219"/>
                      <a:ext cx="1270" cy="4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Наименование системы</a:t>
                      </a:r>
                    </a:p>
                  </p:txBody>
                </p:sp>
                <p:sp>
                  <p:nvSpPr>
                    <p:cNvPr id="93209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9" y="-70"/>
                      <a:ext cx="423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5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578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06" y="764"/>
                      <a:ext cx="1626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altLang="ru-RU" sz="1500" dirty="0">
                          <a:solidFill>
                            <a:srgbClr val="000000"/>
                          </a:solidFill>
                        </a:rPr>
                        <a:t>Персонал, </a:t>
                      </a:r>
                      <a:r>
                        <a:rPr lang="ru-RU" altLang="ru-RU" sz="1500" dirty="0" err="1">
                          <a:solidFill>
                            <a:srgbClr val="000000"/>
                          </a:solidFill>
                        </a:rPr>
                        <a:t>оборуд</a:t>
                      </a:r>
                      <a:r>
                        <a:rPr lang="ru-RU" altLang="ru-RU" sz="1500" dirty="0">
                          <a:solidFill>
                            <a:srgbClr val="000000"/>
                          </a:solidFill>
                        </a:rPr>
                        <a:t>-е</a:t>
                      </a:r>
                    </a:p>
                  </p:txBody>
                </p:sp>
                <p:sp>
                  <p:nvSpPr>
                    <p:cNvPr id="9321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-70"/>
                      <a:ext cx="2118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8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Поле идентификации</a:t>
                      </a:r>
                    </a:p>
                  </p:txBody>
                </p:sp>
                <p:sp>
                  <p:nvSpPr>
                    <p:cNvPr id="9321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348"/>
                      <a:ext cx="2116" cy="2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8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Поле имени</a:t>
                      </a:r>
                    </a:p>
                  </p:txBody>
                </p:sp>
                <p:sp>
                  <p:nvSpPr>
                    <p:cNvPr id="2358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69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488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58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904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235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22" y="765"/>
                    <a:ext cx="127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320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2" y="4014"/>
                  <a:ext cx="3240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9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8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Поле физической реализации</a:t>
                  </a:r>
                </a:p>
              </p:txBody>
            </p:sp>
          </p:grpSp>
        </p:grpSp>
        <p:sp>
          <p:nvSpPr>
            <p:cNvPr id="93198" name="Text Box 23"/>
            <p:cNvSpPr txBox="1">
              <a:spLocks noChangeArrowheads="1"/>
            </p:cNvSpPr>
            <p:nvPr/>
          </p:nvSpPr>
          <p:spPr bwMode="auto">
            <a:xfrm>
              <a:off x="-89" y="2147"/>
              <a:ext cx="19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Система/подсистема </a:t>
              </a:r>
              <a:endParaRPr lang="en-US" altLang="ru-RU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в нотации </a:t>
              </a:r>
              <a:r>
                <a:rPr lang="ru-RU" altLang="ru-RU" sz="18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Гейна-Сарсона</a:t>
              </a: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310" name="Group 70"/>
          <p:cNvGrpSpPr>
            <a:grpSpLocks/>
          </p:cNvGrpSpPr>
          <p:nvPr/>
        </p:nvGrpSpPr>
        <p:grpSpPr bwMode="auto">
          <a:xfrm>
            <a:off x="90488" y="5048248"/>
            <a:ext cx="7613546" cy="1728787"/>
            <a:chOff x="476" y="3203"/>
            <a:chExt cx="4242" cy="908"/>
          </a:xfrm>
        </p:grpSpPr>
        <p:sp>
          <p:nvSpPr>
            <p:cNvPr id="93190" name="Oval 63"/>
            <p:cNvSpPr>
              <a:spLocks noChangeArrowheads="1"/>
            </p:cNvSpPr>
            <p:nvPr/>
          </p:nvSpPr>
          <p:spPr bwMode="auto">
            <a:xfrm>
              <a:off x="476" y="3203"/>
              <a:ext cx="1044" cy="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rPr>
                <a:t>Имя системы/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rPr>
                <a:t>подсистемы</a:t>
              </a:r>
            </a:p>
          </p:txBody>
        </p:sp>
        <p:sp>
          <p:nvSpPr>
            <p:cNvPr id="93191" name="Oval 64"/>
            <p:cNvSpPr>
              <a:spLocks noChangeArrowheads="1"/>
            </p:cNvSpPr>
            <p:nvPr/>
          </p:nvSpPr>
          <p:spPr bwMode="auto">
            <a:xfrm>
              <a:off x="2064" y="3249"/>
              <a:ext cx="985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0" name="Line 65"/>
            <p:cNvSpPr>
              <a:spLocks noChangeShapeType="1"/>
            </p:cNvSpPr>
            <p:nvPr/>
          </p:nvSpPr>
          <p:spPr bwMode="auto">
            <a:xfrm flipV="1">
              <a:off x="2064" y="3647"/>
              <a:ext cx="984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93193" name="Text Box 66"/>
            <p:cNvSpPr txBox="1">
              <a:spLocks noChangeArrowheads="1"/>
            </p:cNvSpPr>
            <p:nvPr/>
          </p:nvSpPr>
          <p:spPr bwMode="auto">
            <a:xfrm>
              <a:off x="2381" y="3385"/>
              <a:ext cx="2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3194" name="Text Box 67"/>
            <p:cNvSpPr txBox="1">
              <a:spLocks noChangeArrowheads="1"/>
            </p:cNvSpPr>
            <p:nvPr/>
          </p:nvSpPr>
          <p:spPr bwMode="auto">
            <a:xfrm>
              <a:off x="2290" y="3702"/>
              <a:ext cx="4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имя</a:t>
              </a:r>
            </a:p>
          </p:txBody>
        </p:sp>
        <p:sp>
          <p:nvSpPr>
            <p:cNvPr id="93195" name="Text Box 68"/>
            <p:cNvSpPr txBox="1">
              <a:spLocks noChangeArrowheads="1"/>
            </p:cNvSpPr>
            <p:nvPr/>
          </p:nvSpPr>
          <p:spPr bwMode="auto">
            <a:xfrm>
              <a:off x="1520" y="3566"/>
              <a:ext cx="4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rPr>
                <a:t>или</a:t>
              </a:r>
            </a:p>
          </p:txBody>
        </p:sp>
        <p:sp>
          <p:nvSpPr>
            <p:cNvPr id="93196" name="Text Box 69"/>
            <p:cNvSpPr txBox="1">
              <a:spLocks noChangeArrowheads="1"/>
            </p:cNvSpPr>
            <p:nvPr/>
          </p:nvSpPr>
          <p:spPr bwMode="auto">
            <a:xfrm>
              <a:off x="3157" y="3464"/>
              <a:ext cx="1561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Система/подсистема в нотации </a:t>
              </a:r>
              <a:r>
                <a:rPr lang="ru-RU" altLang="ru-RU" sz="18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Йордона-ДеМарко</a:t>
              </a:r>
              <a:endParaRPr lang="ru-RU" altLang="ru-RU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55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200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4526757"/>
          </a:xfrm>
        </p:spPr>
        <p:txBody>
          <a:bodyPr/>
          <a:lstStyle/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dirty="0">
                <a:solidFill>
                  <a:srgbClr val="000000"/>
                </a:solidFill>
              </a:rPr>
              <a:t>Представляет собой </a:t>
            </a:r>
            <a:r>
              <a:rPr lang="ru-RU" sz="2801" i="1" dirty="0">
                <a:solidFill>
                  <a:srgbClr val="000000"/>
                </a:solidFill>
              </a:rPr>
              <a:t>преобразование</a:t>
            </a:r>
            <a:r>
              <a:rPr lang="ru-RU" sz="2801" dirty="0">
                <a:solidFill>
                  <a:srgbClr val="000000"/>
                </a:solidFill>
              </a:rPr>
              <a:t> входных потоков в выходные в соответствии с определенным алгоритмом. </a:t>
            </a:r>
          </a:p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u="sng" dirty="0">
                <a:solidFill>
                  <a:srgbClr val="000000"/>
                </a:solidFill>
              </a:rPr>
              <a:t>Примеры</a:t>
            </a:r>
            <a:r>
              <a:rPr lang="ru-RU" sz="2801" dirty="0">
                <a:solidFill>
                  <a:srgbClr val="000000"/>
                </a:solidFill>
              </a:rPr>
              <a:t>: обработка входных документов и выпуск отчетности определенным подразделением, процессы физически реализованного устройства.</a:t>
            </a:r>
          </a:p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dirty="0">
                <a:solidFill>
                  <a:srgbClr val="000000"/>
                </a:solidFill>
              </a:rPr>
              <a:t>Процесс </a:t>
            </a:r>
            <a:r>
              <a:rPr lang="ru-RU" sz="2801" i="1" dirty="0">
                <a:solidFill>
                  <a:srgbClr val="000000"/>
                </a:solidFill>
              </a:rPr>
              <a:t>именуется</a:t>
            </a:r>
            <a:r>
              <a:rPr lang="ru-RU" sz="2801" dirty="0">
                <a:solidFill>
                  <a:srgbClr val="000000"/>
                </a:solidFill>
              </a:rPr>
              <a:t> в виде словосочетания с активным глаголом в неопределенной форме, за которым следует существительное в винительном падеже.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1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001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5288" y="1628776"/>
            <a:ext cx="8424863" cy="2086797"/>
            <a:chOff x="249" y="1026"/>
            <a:chExt cx="5307" cy="1314"/>
          </a:xfrm>
        </p:grpSpPr>
        <p:grpSp>
          <p:nvGrpSpPr>
            <p:cNvPr id="95246" name="Group 4"/>
            <p:cNvGrpSpPr>
              <a:grpSpLocks/>
            </p:cNvGrpSpPr>
            <p:nvPr/>
          </p:nvGrpSpPr>
          <p:grpSpPr bwMode="auto">
            <a:xfrm>
              <a:off x="249" y="1026"/>
              <a:ext cx="3856" cy="1314"/>
              <a:chOff x="1722" y="2935"/>
              <a:chExt cx="5760" cy="1490"/>
            </a:xfrm>
          </p:grpSpPr>
          <p:grpSp>
            <p:nvGrpSpPr>
              <p:cNvPr id="95248" name="Group 5"/>
              <p:cNvGrpSpPr>
                <a:grpSpLocks/>
              </p:cNvGrpSpPr>
              <p:nvPr/>
            </p:nvGrpSpPr>
            <p:grpSpPr bwMode="auto">
              <a:xfrm>
                <a:off x="1722" y="2935"/>
                <a:ext cx="5220" cy="1490"/>
                <a:chOff x="2984" y="-70"/>
                <a:chExt cx="4094" cy="1154"/>
              </a:xfrm>
            </p:grpSpPr>
            <p:grpSp>
              <p:nvGrpSpPr>
                <p:cNvPr id="95250" name="Group 6"/>
                <p:cNvGrpSpPr>
                  <a:grpSpLocks/>
                </p:cNvGrpSpPr>
                <p:nvPr/>
              </p:nvGrpSpPr>
              <p:grpSpPr bwMode="auto">
                <a:xfrm>
                  <a:off x="2984" y="-70"/>
                  <a:ext cx="4094" cy="1154"/>
                  <a:chOff x="2984" y="-70"/>
                  <a:chExt cx="4094" cy="1154"/>
                </a:xfrm>
              </p:grpSpPr>
              <p:sp>
                <p:nvSpPr>
                  <p:cNvPr id="95252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-70"/>
                    <a:ext cx="1553" cy="1115"/>
                  </a:xfrm>
                  <a:prstGeom prst="flowChartAlternateProcess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2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208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62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766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62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0" y="349"/>
                    <a:ext cx="1367" cy="4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ru-RU" altLang="ru-RU" sz="1601" dirty="0">
                        <a:solidFill>
                          <a:srgbClr val="000000"/>
                        </a:solidFill>
                      </a:rPr>
                      <a:t>Наименование процесса</a:t>
                    </a:r>
                  </a:p>
                </p:txBody>
              </p:sp>
              <p:sp>
                <p:nvSpPr>
                  <p:cNvPr id="9525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6" y="-70"/>
                    <a:ext cx="616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1.1</a:t>
                    </a:r>
                  </a:p>
                </p:txBody>
              </p:sp>
              <p:sp>
                <p:nvSpPr>
                  <p:cNvPr id="256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716"/>
                    <a:ext cx="1553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ru-RU" altLang="ru-RU" sz="1601" dirty="0" smtClean="0">
                        <a:solidFill>
                          <a:srgbClr val="000000"/>
                        </a:solidFill>
                      </a:rPr>
                      <a:t>Оборудование</a:t>
                    </a:r>
                    <a:endParaRPr lang="ru-RU" altLang="ru-RU" sz="160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525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-70"/>
                    <a:ext cx="211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Поле идентификации</a:t>
                    </a:r>
                  </a:p>
                </p:txBody>
              </p:sp>
              <p:sp>
                <p:nvSpPr>
                  <p:cNvPr id="9525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348"/>
                    <a:ext cx="211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Поле имени</a:t>
                    </a:r>
                  </a:p>
                </p:txBody>
              </p:sp>
              <p:sp>
                <p:nvSpPr>
                  <p:cNvPr id="256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31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62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448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63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866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5619" name="Line 18"/>
                <p:cNvSpPr>
                  <a:spLocks noChangeShapeType="1"/>
                </p:cNvSpPr>
                <p:nvPr/>
              </p:nvSpPr>
              <p:spPr bwMode="auto">
                <a:xfrm>
                  <a:off x="3125" y="766"/>
                  <a:ext cx="12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5249" name="Text Box 19"/>
              <p:cNvSpPr txBox="1">
                <a:spLocks noChangeArrowheads="1"/>
              </p:cNvSpPr>
              <p:nvPr/>
            </p:nvSpPr>
            <p:spPr bwMode="auto">
              <a:xfrm>
                <a:off x="4242" y="4014"/>
                <a:ext cx="324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Поле физической реализации</a:t>
                </a:r>
              </a:p>
            </p:txBody>
          </p:sp>
        </p:grpSp>
        <p:sp>
          <p:nvSpPr>
            <p:cNvPr id="25615" name="Text Box 20"/>
            <p:cNvSpPr txBox="1">
              <a:spLocks noChangeArrowheads="1"/>
            </p:cNvSpPr>
            <p:nvPr/>
          </p:nvSpPr>
          <p:spPr bwMode="auto">
            <a:xfrm>
              <a:off x="3651" y="1297"/>
              <a:ext cx="190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Процесс в нотации </a:t>
              </a:r>
              <a:r>
                <a:rPr lang="ru-RU" altLang="ru-RU" sz="2000" dirty="0" err="1">
                  <a:solidFill>
                    <a:srgbClr val="000000"/>
                  </a:solidFill>
                </a:rPr>
                <a:t>Гейна-Сарсона</a:t>
              </a:r>
              <a:r>
                <a:rPr lang="ru-RU" altLang="ru-RU" sz="20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83420" y="5734051"/>
            <a:ext cx="77057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u-RU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!!!!! </a:t>
            </a:r>
            <a:r>
              <a:rPr lang="ru-RU" altLang="ru-RU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Процесс отличается от системы/подсистемы по полю наименования</a:t>
            </a:r>
            <a:r>
              <a:rPr lang="en-US" alt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!!!!</a:t>
            </a:r>
            <a:endParaRPr lang="ru-RU" alt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323" name="Group 35"/>
          <p:cNvGrpSpPr>
            <a:grpSpLocks/>
          </p:cNvGrpSpPr>
          <p:nvPr/>
        </p:nvGrpSpPr>
        <p:grpSpPr bwMode="auto">
          <a:xfrm>
            <a:off x="469108" y="4005265"/>
            <a:ext cx="8279606" cy="1440658"/>
            <a:chOff x="295" y="2523"/>
            <a:chExt cx="5216" cy="908"/>
          </a:xfrm>
        </p:grpSpPr>
        <p:sp>
          <p:nvSpPr>
            <p:cNvPr id="25606" name="Text Box 22"/>
            <p:cNvSpPr txBox="1">
              <a:spLocks noChangeArrowheads="1"/>
            </p:cNvSpPr>
            <p:nvPr/>
          </p:nvSpPr>
          <p:spPr bwMode="auto">
            <a:xfrm>
              <a:off x="3742" y="2660"/>
              <a:ext cx="176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Процесс в нотации </a:t>
              </a:r>
              <a:r>
                <a:rPr lang="ru-RU" altLang="ru-RU" sz="2000" dirty="0" err="1">
                  <a:solidFill>
                    <a:srgbClr val="000000"/>
                  </a:solidFill>
                </a:rPr>
                <a:t>Йордона-ДеМарко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95239" name="Group 34"/>
            <p:cNvGrpSpPr>
              <a:grpSpLocks/>
            </p:cNvGrpSpPr>
            <p:nvPr/>
          </p:nvGrpSpPr>
          <p:grpSpPr bwMode="auto">
            <a:xfrm>
              <a:off x="295" y="2523"/>
              <a:ext cx="2495" cy="908"/>
              <a:chOff x="295" y="2523"/>
              <a:chExt cx="2495" cy="908"/>
            </a:xfrm>
          </p:grpSpPr>
          <p:sp>
            <p:nvSpPr>
              <p:cNvPr id="95240" name="Oval 27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952" cy="9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Имя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процесса</a:t>
                </a:r>
              </a:p>
            </p:txBody>
          </p:sp>
          <p:sp>
            <p:nvSpPr>
              <p:cNvPr id="95241" name="Oval 28"/>
              <p:cNvSpPr>
                <a:spLocks noChangeArrowheads="1"/>
              </p:cNvSpPr>
              <p:nvPr/>
            </p:nvSpPr>
            <p:spPr bwMode="auto">
              <a:xfrm>
                <a:off x="1883" y="2569"/>
                <a:ext cx="907" cy="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10" name="Line 29"/>
              <p:cNvSpPr>
                <a:spLocks noChangeShapeType="1"/>
              </p:cNvSpPr>
              <p:nvPr/>
            </p:nvSpPr>
            <p:spPr bwMode="auto">
              <a:xfrm>
                <a:off x="1882" y="2978"/>
                <a:ext cx="9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243" name="Text Box 30"/>
              <p:cNvSpPr txBox="1">
                <a:spLocks noChangeArrowheads="1"/>
              </p:cNvSpPr>
              <p:nvPr/>
            </p:nvSpPr>
            <p:spPr bwMode="auto">
              <a:xfrm>
                <a:off x="2200" y="2705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5244" name="Text Box 31"/>
              <p:cNvSpPr txBox="1">
                <a:spLocks noChangeArrowheads="1"/>
              </p:cNvSpPr>
              <p:nvPr/>
            </p:nvSpPr>
            <p:spPr bwMode="auto">
              <a:xfrm>
                <a:off x="2109" y="3022"/>
                <a:ext cx="4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имя</a:t>
                </a:r>
              </a:p>
            </p:txBody>
          </p:sp>
          <p:sp>
            <p:nvSpPr>
              <p:cNvPr id="95245" name="Text Box 32"/>
              <p:cNvSpPr txBox="1">
                <a:spLocks noChangeArrowheads="1"/>
              </p:cNvSpPr>
              <p:nvPr/>
            </p:nvSpPr>
            <p:spPr bwMode="auto">
              <a:xfrm>
                <a:off x="1339" y="2886"/>
                <a:ext cx="4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или</a:t>
                </a:r>
              </a:p>
            </p:txBody>
          </p:sp>
        </p:grpSp>
      </p:grp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30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solidFill>
                  <a:srgbClr val="000000"/>
                </a:solidFill>
              </a:rPr>
              <a:t>Накопитель данных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9208"/>
            <a:ext cx="8229600" cy="200263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Это абстрактное устройство для хранения информации, которую можно в любой момент поместить в накопитель и через некоторое время извлечь. </a:t>
            </a:r>
          </a:p>
        </p:txBody>
      </p:sp>
      <p:pic>
        <p:nvPicPr>
          <p:cNvPr id="96260" name="Picture 4" descr="store_d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3" y="3212307"/>
            <a:ext cx="287893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5288" y="4507707"/>
            <a:ext cx="8353425" cy="16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ru-RU" sz="2801" u="sng">
                <a:solidFill>
                  <a:srgbClr val="000000"/>
                </a:solidFill>
              </a:rPr>
              <a:t>Примеры</a:t>
            </a:r>
            <a:r>
              <a:rPr lang="ru-RU" altLang="ru-RU" sz="2801">
                <a:solidFill>
                  <a:srgbClr val="000000"/>
                </a:solidFill>
              </a:rPr>
              <a:t>: ящик в картотеке, таблицы в ОЗУ, файл на электронном носителе</a:t>
            </a:r>
            <a:r>
              <a:rPr lang="ru-RU" altLang="ru-RU" sz="18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ru-RU" sz="1800">
                <a:solidFill>
                  <a:srgbClr val="000000"/>
                </a:solidFill>
              </a:rPr>
              <a:t>Примечание: В нотациях Гейна-Сарсона и Йордона-ДеМарко графическое представление данного элемента аналогичное.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Поток данных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412082"/>
            <a:ext cx="8229600" cy="2162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Определяет информацию, передаваемую через некоторые соединения от источника к приемнику. Реальный поток данных может быть информацией, передаваемой по кабелю между двумя устройствами, пересылаемыми по почте письмами и т.п.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1693070" y="3860008"/>
            <a:ext cx="5976938" cy="2450306"/>
            <a:chOff x="3407" y="1289"/>
            <a:chExt cx="3812" cy="1115"/>
          </a:xfrm>
        </p:grpSpPr>
        <p:sp>
          <p:nvSpPr>
            <p:cNvPr id="97285" name="AutoShape 5"/>
            <p:cNvSpPr>
              <a:spLocks noChangeArrowheads="1"/>
            </p:cNvSpPr>
            <p:nvPr/>
          </p:nvSpPr>
          <p:spPr bwMode="auto">
            <a:xfrm>
              <a:off x="5666" y="1289"/>
              <a:ext cx="1553" cy="11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5665" y="1567"/>
              <a:ext cx="1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5665" y="2126"/>
              <a:ext cx="1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548" y="1428"/>
              <a:ext cx="1271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12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000" dirty="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Деканат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407" y="1289"/>
              <a:ext cx="141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407" y="1289"/>
              <a:ext cx="1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407" y="1289"/>
              <a:ext cx="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407" y="2126"/>
              <a:ext cx="141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678" y="1289"/>
              <a:ext cx="141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5807" y="1567"/>
              <a:ext cx="1271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Заполнить ведомость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5807" y="2126"/>
              <a:ext cx="141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1901" dirty="0">
                  <a:solidFill>
                    <a:srgbClr val="000000"/>
                  </a:solidFill>
                </a:rPr>
                <a:t>Преподаватель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5807" y="1289"/>
              <a:ext cx="127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1.1.1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819" y="1846"/>
              <a:ext cx="84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rgbClr val="000000"/>
                </a:solidFill>
              </a:endParaRP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4819" y="1567"/>
              <a:ext cx="9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1700" dirty="0">
                  <a:solidFill>
                    <a:srgbClr val="000000"/>
                  </a:solidFill>
                </a:rPr>
                <a:t>Ведомость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2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0"/>
            <a:ext cx="8229600" cy="79295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Нумерация объектов</a:t>
            </a:r>
          </a:p>
        </p:txBody>
      </p:sp>
      <p:graphicFrame>
        <p:nvGraphicFramePr>
          <p:cNvPr id="16418" name="Group 3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66012983"/>
              </p:ext>
            </p:extLst>
          </p:nvPr>
        </p:nvGraphicFramePr>
        <p:xfrm>
          <a:off x="457200" y="1600200"/>
          <a:ext cx="8229600" cy="498003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04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Системы, подсистемы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+ собственный номер</a:t>
                      </a:r>
                    </a:p>
                  </a:txBody>
                  <a:tcPr marT="45621" marB="45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Процессы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 родительской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подсистемы+собственный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номер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Внешние сущности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marT="45621" marB="45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Хранилища данных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83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24525" r="78804" b="59065"/>
          <a:stretch>
            <a:fillRect/>
          </a:stretch>
        </p:blipFill>
        <p:spPr bwMode="auto">
          <a:xfrm>
            <a:off x="1188245" y="2205038"/>
            <a:ext cx="2881313" cy="14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Text Box 20"/>
          <p:cNvSpPr txBox="1">
            <a:spLocks noChangeArrowheads="1"/>
          </p:cNvSpPr>
          <p:nvPr/>
        </p:nvSpPr>
        <p:spPr bwMode="auto">
          <a:xfrm>
            <a:off x="5560220" y="33051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9832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24525" r="78787" b="59065"/>
          <a:stretch>
            <a:fillRect/>
          </a:stretch>
        </p:blipFill>
        <p:spPr bwMode="auto">
          <a:xfrm>
            <a:off x="5364958" y="2133601"/>
            <a:ext cx="2376488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1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4072" r="78813" b="55891"/>
          <a:stretch>
            <a:fillRect/>
          </a:stretch>
        </p:blipFill>
        <p:spPr bwMode="auto">
          <a:xfrm>
            <a:off x="1259682" y="4724400"/>
            <a:ext cx="2447925" cy="134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60950" r="78804" b="22934"/>
          <a:stretch>
            <a:fillRect/>
          </a:stretch>
        </p:blipFill>
        <p:spPr bwMode="auto">
          <a:xfrm>
            <a:off x="5076826" y="4798220"/>
            <a:ext cx="3024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892BE-A6D3-43A6-9E39-66CB529ED478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90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Уровни </a:t>
            </a:r>
            <a:r>
              <a:rPr lang="en-US" sz="4001" b="1" dirty="0">
                <a:solidFill>
                  <a:srgbClr val="000000"/>
                </a:solidFill>
              </a:rPr>
              <a:t>DFD</a:t>
            </a:r>
            <a:r>
              <a:rPr lang="ru-RU" sz="4001" b="1" dirty="0">
                <a:solidFill>
                  <a:srgbClr val="000000"/>
                </a:solidFill>
              </a:rPr>
              <a:t>-модели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26520" y="1700213"/>
            <a:ext cx="3890963" cy="7929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Уровень системы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26520" y="2564607"/>
            <a:ext cx="3890963" cy="1512093"/>
            <a:chOff x="1655" y="1616"/>
            <a:chExt cx="2450" cy="952"/>
          </a:xfrm>
        </p:grpSpPr>
        <p:sp>
          <p:nvSpPr>
            <p:cNvPr id="99336" name="Oval 5"/>
            <p:cNvSpPr>
              <a:spLocks noChangeArrowheads="1"/>
            </p:cNvSpPr>
            <p:nvPr/>
          </p:nvSpPr>
          <p:spPr bwMode="auto">
            <a:xfrm>
              <a:off x="1655" y="2069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Уровень подсистемы</a:t>
              </a:r>
            </a:p>
          </p:txBody>
        </p:sp>
        <p:sp>
          <p:nvSpPr>
            <p:cNvPr id="99337" name="AutoShape 7"/>
            <p:cNvSpPr>
              <a:spLocks noChangeArrowheads="1"/>
            </p:cNvSpPr>
            <p:nvPr/>
          </p:nvSpPr>
          <p:spPr bwMode="auto">
            <a:xfrm>
              <a:off x="2835" y="1616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4221958"/>
            <a:ext cx="3888582" cy="1509713"/>
            <a:chOff x="1701" y="2614"/>
            <a:chExt cx="2450" cy="952"/>
          </a:xfrm>
        </p:grpSpPr>
        <p:sp>
          <p:nvSpPr>
            <p:cNvPr id="99334" name="Oval 6"/>
            <p:cNvSpPr>
              <a:spLocks noChangeArrowheads="1"/>
            </p:cNvSpPr>
            <p:nvPr/>
          </p:nvSpPr>
          <p:spPr bwMode="auto">
            <a:xfrm>
              <a:off x="1701" y="3067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  <a:latin typeface="Arial" panose="020B0604020202020204" pitchFamily="34" charset="0"/>
                </a:rPr>
                <a:t>Уровень процесса</a:t>
              </a:r>
            </a:p>
          </p:txBody>
        </p:sp>
        <p:sp>
          <p:nvSpPr>
            <p:cNvPr id="99335" name="AutoShape 8"/>
            <p:cNvSpPr>
              <a:spLocks noChangeArrowheads="1"/>
            </p:cNvSpPr>
            <p:nvPr/>
          </p:nvSpPr>
          <p:spPr bwMode="auto">
            <a:xfrm>
              <a:off x="2835" y="2614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03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209800"/>
          </a:xfrm>
        </p:spPr>
        <p:txBody>
          <a:bodyPr/>
          <a:lstStyle/>
          <a:p>
            <a:pPr algn="ctr" eaLnBrk="1" hangingPunct="1"/>
            <a:r>
              <a:rPr lang="ru-RU" altLang="ru-RU" sz="32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Методологии </a:t>
            </a:r>
            <a:r>
              <a:rPr lang="ru-RU" altLang="ru-RU" sz="32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проектирования потоков данных и атомарных функций в виде потоков работ</a:t>
            </a:r>
            <a:endParaRPr lang="en-US" altLang="ru-RU" sz="3200" b="1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0" y="1233490"/>
            <a:ext cx="914400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Лекция </a:t>
            </a:r>
            <a:r>
              <a:rPr lang="ru-RU" altLang="ru-RU" sz="2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№ </a:t>
            </a:r>
            <a:r>
              <a:rPr lang="ru-RU" altLang="ru-RU" sz="2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              </a:t>
            </a:r>
            <a:endParaRPr lang="ru-RU" altLang="ru-RU" sz="24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782" y="155910"/>
            <a:ext cx="8229600" cy="450057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dirty="0">
                <a:solidFill>
                  <a:srgbClr val="000000"/>
                </a:solidFill>
              </a:rPr>
              <a:t>Построение иерархии </a:t>
            </a:r>
            <a:r>
              <a:rPr lang="en-US" sz="3200" b="1" dirty="0">
                <a:solidFill>
                  <a:srgbClr val="000000"/>
                </a:solidFill>
              </a:rPr>
              <a:t>DFD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100355" name="Rectangle 4"/>
          <p:cNvSpPr>
            <a:spLocks noGrp="1" noChangeArrowheads="1"/>
          </p:cNvSpPr>
          <p:nvPr>
            <p:ph idx="1"/>
          </p:nvPr>
        </p:nvSpPr>
        <p:spPr>
          <a:xfrm>
            <a:off x="395998" y="708987"/>
            <a:ext cx="8982536" cy="504825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ru-RU" altLang="ru-RU" sz="2400" b="1" dirty="0">
                <a:solidFill>
                  <a:srgbClr val="000000"/>
                </a:solidFill>
              </a:rPr>
              <a:t>1. Построение диаграмм уровня системы и подсистемы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9" t="17154" r="22794" b="19067"/>
          <a:stretch>
            <a:fillRect/>
          </a:stretch>
        </p:blipFill>
        <p:spPr bwMode="auto">
          <a:xfrm>
            <a:off x="1018695" y="1164432"/>
            <a:ext cx="6984207" cy="554116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15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27" y="294024"/>
            <a:ext cx="8229600" cy="450057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>
                <a:solidFill>
                  <a:srgbClr val="000000"/>
                </a:solidFill>
              </a:rPr>
              <a:t>Построение иерархии </a:t>
            </a:r>
            <a:r>
              <a:rPr lang="en-US" sz="2801" b="1" dirty="0">
                <a:solidFill>
                  <a:srgbClr val="000000"/>
                </a:solidFill>
              </a:rPr>
              <a:t>DFD</a:t>
            </a:r>
            <a:endParaRPr lang="ru-RU" sz="2801" b="1" dirty="0">
              <a:solidFill>
                <a:srgbClr val="0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7127" y="825669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000000"/>
                </a:solidFill>
              </a:rPr>
              <a:t>2. Построение диаграмм уровня процесса</a:t>
            </a:r>
            <a:r>
              <a:rPr lang="ru-RU" altLang="ru-RU" sz="2801" b="1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5787" r="3548" b="21336"/>
          <a:stretch>
            <a:fillRect/>
          </a:stretch>
        </p:blipFill>
        <p:spPr bwMode="auto">
          <a:xfrm>
            <a:off x="0" y="1412082"/>
            <a:ext cx="9144000" cy="511254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7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079" y="188641"/>
            <a:ext cx="8229600" cy="864395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>
                <a:solidFill>
                  <a:srgbClr val="000000"/>
                </a:solidFill>
              </a:rPr>
              <a:t>Пример </a:t>
            </a:r>
            <a:r>
              <a:rPr lang="en-US" sz="2801" b="1" dirty="0">
                <a:solidFill>
                  <a:srgbClr val="000000"/>
                </a:solidFill>
              </a:rPr>
              <a:t>DFD</a:t>
            </a:r>
            <a:r>
              <a:rPr lang="ru-RU" sz="2801" b="1" dirty="0">
                <a:solidFill>
                  <a:srgbClr val="000000"/>
                </a:solidFill>
              </a:rPr>
              <a:t>-модели</a:t>
            </a:r>
            <a:br>
              <a:rPr lang="ru-RU" sz="2801" b="1" dirty="0">
                <a:solidFill>
                  <a:srgbClr val="000000"/>
                </a:solidFill>
              </a:rPr>
            </a:br>
            <a:r>
              <a:rPr lang="ru-RU" sz="2801" b="1" dirty="0">
                <a:solidFill>
                  <a:srgbClr val="000000"/>
                </a:solidFill>
              </a:rPr>
              <a:t>постройки дачного домика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1079" y="1215380"/>
            <a:ext cx="8229600" cy="43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000000"/>
                </a:solidFill>
              </a:rPr>
              <a:t>1. Контекстная диаграмма уровня системы</a:t>
            </a:r>
          </a:p>
        </p:txBody>
      </p:sp>
      <p:pic>
        <p:nvPicPr>
          <p:cNvPr id="1024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14090" r="17264" b="19716"/>
          <a:stretch>
            <a:fillRect/>
          </a:stretch>
        </p:blipFill>
        <p:spPr bwMode="auto">
          <a:xfrm>
            <a:off x="395288" y="1924051"/>
            <a:ext cx="7848600" cy="45767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4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5" y="333376"/>
            <a:ext cx="8229600" cy="883445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1" b="1" dirty="0">
                <a:solidFill>
                  <a:srgbClr val="000000"/>
                </a:solidFill>
              </a:rPr>
              <a:t>Пример </a:t>
            </a:r>
            <a:r>
              <a:rPr lang="en-US" sz="2801" b="1" dirty="0">
                <a:solidFill>
                  <a:srgbClr val="000000"/>
                </a:solidFill>
              </a:rPr>
              <a:t>DFD</a:t>
            </a:r>
            <a:r>
              <a:rPr lang="ru-RU" sz="2801" b="1" dirty="0">
                <a:solidFill>
                  <a:srgbClr val="000000"/>
                </a:solidFill>
              </a:rPr>
              <a:t>-модели</a:t>
            </a:r>
            <a:br>
              <a:rPr lang="ru-RU" sz="2801" b="1" dirty="0">
                <a:solidFill>
                  <a:srgbClr val="000000"/>
                </a:solidFill>
              </a:rPr>
            </a:br>
            <a:r>
              <a:rPr lang="ru-RU" sz="2801" b="1" dirty="0">
                <a:solidFill>
                  <a:srgbClr val="000000"/>
                </a:solidFill>
              </a:rPr>
              <a:t>постройки дачного домика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412083"/>
            <a:ext cx="8229600" cy="43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000000"/>
                </a:solidFill>
              </a:rPr>
              <a:t>2. Диаграмма уровня подсистемы</a:t>
            </a:r>
          </a:p>
        </p:txBody>
      </p:sp>
      <p:pic>
        <p:nvPicPr>
          <p:cNvPr id="1034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8739" r="8005" b="19687"/>
          <a:stretch>
            <a:fillRect/>
          </a:stretch>
        </p:blipFill>
        <p:spPr bwMode="auto">
          <a:xfrm>
            <a:off x="216695" y="2040732"/>
            <a:ext cx="8748713" cy="41243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1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>
                <a:solidFill>
                  <a:srgbClr val="000000"/>
                </a:solidFill>
              </a:rPr>
              <a:t>Пример </a:t>
            </a:r>
            <a:r>
              <a:rPr lang="en-US" sz="2801" b="1" dirty="0">
                <a:solidFill>
                  <a:srgbClr val="000000"/>
                </a:solidFill>
              </a:rPr>
              <a:t>DFD</a:t>
            </a:r>
            <a:r>
              <a:rPr lang="ru-RU" sz="2801" b="1" dirty="0">
                <a:solidFill>
                  <a:srgbClr val="000000"/>
                </a:solidFill>
              </a:rPr>
              <a:t>-модели</a:t>
            </a:r>
            <a:br>
              <a:rPr lang="ru-RU" sz="2801" b="1" dirty="0">
                <a:solidFill>
                  <a:srgbClr val="000000"/>
                </a:solidFill>
              </a:rPr>
            </a:br>
            <a:r>
              <a:rPr lang="ru-RU" sz="2801" b="1" dirty="0">
                <a:solidFill>
                  <a:srgbClr val="000000"/>
                </a:solidFill>
              </a:rPr>
              <a:t>постройки дачного домика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269208"/>
            <a:ext cx="8229600" cy="519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000000"/>
                </a:solidFill>
              </a:rPr>
              <a:t>3. Диаграмма уровня процесса</a:t>
            </a:r>
          </a:p>
        </p:txBody>
      </p:sp>
      <p:pic>
        <p:nvPicPr>
          <p:cNvPr id="1044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8739" r="7349" b="17793"/>
          <a:stretch>
            <a:fillRect/>
          </a:stretch>
        </p:blipFill>
        <p:spPr bwMode="auto">
          <a:xfrm>
            <a:off x="261938" y="2107406"/>
            <a:ext cx="8643938" cy="414099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50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0"/>
            <a:ext cx="8229600" cy="79295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rgbClr val="000000"/>
                </a:solidFill>
              </a:rPr>
              <a:t>Изученные понятия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774032"/>
            <a:ext cx="8229600" cy="3886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Диаграмма потоков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Внешняя сущность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Накопитель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Система / Подсистема / Процесс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Поток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Иерархия </a:t>
            </a:r>
            <a:r>
              <a:rPr lang="en-US" altLang="ru-RU" dirty="0" smtClean="0">
                <a:solidFill>
                  <a:srgbClr val="000000"/>
                </a:solidFill>
              </a:rPr>
              <a:t>DFD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08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8780"/>
            <a:ext cx="9144000" cy="2054040"/>
          </a:xfrm>
        </p:spPr>
        <p:txBody>
          <a:bodyPr rtlCol="0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00"/>
                </a:solidFill>
              </a:rPr>
              <a:t>3</a:t>
            </a:r>
            <a:r>
              <a:rPr lang="ru-RU" sz="3600" b="1" dirty="0">
                <a:solidFill>
                  <a:srgbClr val="000000"/>
                </a:solidFill>
              </a:rPr>
              <a:t>. </a:t>
            </a:r>
            <a:r>
              <a:rPr lang="ru-RU" sz="3600" b="1" dirty="0" smtClean="0">
                <a:solidFill>
                  <a:srgbClr val="000000"/>
                </a:solidFill>
              </a:rPr>
              <a:t>Методология моделирования </a:t>
            </a:r>
            <a:r>
              <a:rPr lang="ru-RU" sz="3600" b="1" dirty="0">
                <a:solidFill>
                  <a:srgbClr val="000000"/>
                </a:solidFill>
              </a:rPr>
              <a:t>атомарных функций </a:t>
            </a:r>
            <a:r>
              <a:rPr lang="ru-RU" sz="3600" b="1" dirty="0" smtClean="0">
                <a:solidFill>
                  <a:srgbClr val="000000"/>
                </a:solidFill>
              </a:rPr>
              <a:t>в </a:t>
            </a:r>
            <a:r>
              <a:rPr lang="ru-RU" sz="3600" b="1" dirty="0">
                <a:solidFill>
                  <a:srgbClr val="000000"/>
                </a:solidFill>
              </a:rPr>
              <a:t>виде </a:t>
            </a:r>
            <a:r>
              <a:rPr lang="ru-RU" sz="3600" b="1" dirty="0" smtClean="0">
                <a:solidFill>
                  <a:srgbClr val="000000"/>
                </a:solidFill>
              </a:rPr>
              <a:t/>
            </a:r>
            <a:br>
              <a:rPr lang="ru-RU" sz="3600" b="1" dirty="0" smtClean="0">
                <a:solidFill>
                  <a:srgbClr val="000000"/>
                </a:solidFill>
              </a:rPr>
            </a:br>
            <a:r>
              <a:rPr lang="ru-RU" sz="3600" b="1" dirty="0" smtClean="0">
                <a:solidFill>
                  <a:srgbClr val="000000"/>
                </a:solidFill>
              </a:rPr>
              <a:t>потоков </a:t>
            </a:r>
            <a:r>
              <a:rPr lang="ru-RU" sz="3600" b="1" dirty="0" smtClean="0">
                <a:solidFill>
                  <a:srgbClr val="000000"/>
                </a:solidFill>
              </a:rPr>
              <a:t>работ (</a:t>
            </a:r>
            <a:r>
              <a:rPr lang="en-US" sz="3600" b="1" dirty="0">
                <a:solidFill>
                  <a:srgbClr val="000000"/>
                </a:solidFill>
              </a:rPr>
              <a:t>IDEF3</a:t>
            </a:r>
            <a:r>
              <a:rPr lang="ru-RU" sz="3600" b="1" dirty="0" smtClean="0">
                <a:solidFill>
                  <a:srgbClr val="000000"/>
                </a:solidFill>
              </a:rPr>
              <a:t>).</a:t>
            </a:r>
            <a:endParaRPr lang="ru-RU" sz="3600" b="1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9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44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Основные вопросы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6"/>
            <a:ext cx="9144000" cy="4464845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700" dirty="0">
                <a:solidFill>
                  <a:srgbClr val="000000"/>
                </a:solidFill>
              </a:rPr>
              <a:t>Понятие динамического моделирования</a:t>
            </a:r>
          </a:p>
          <a:p>
            <a:pPr marL="342917" indent="-342917" eaLnBrk="1" hangingPunct="1">
              <a:defRPr/>
            </a:pPr>
            <a:r>
              <a:rPr lang="ru-RU" altLang="ru-RU" sz="2700" dirty="0">
                <a:solidFill>
                  <a:srgbClr val="000000"/>
                </a:solidFill>
              </a:rPr>
              <a:t>Методология </a:t>
            </a:r>
            <a:r>
              <a:rPr lang="en-US" altLang="ru-RU" sz="2700" dirty="0">
                <a:solidFill>
                  <a:srgbClr val="000000"/>
                </a:solidFill>
              </a:rPr>
              <a:t>IDEF3</a:t>
            </a:r>
            <a:endParaRPr lang="ru-RU" altLang="ru-RU" sz="2700" dirty="0">
              <a:solidFill>
                <a:srgbClr val="000000"/>
              </a:solidFill>
            </a:endParaRPr>
          </a:p>
          <a:p>
            <a:pPr marL="342917" indent="-342917" eaLnBrk="1" hangingPunct="1">
              <a:defRPr/>
            </a:pPr>
            <a:r>
              <a:rPr lang="ru-RU" altLang="ru-RU" sz="2700" dirty="0">
                <a:solidFill>
                  <a:srgbClr val="000000"/>
                </a:solidFill>
              </a:rPr>
              <a:t>Основные элементы динамической модели</a:t>
            </a:r>
          </a:p>
          <a:p>
            <a:pPr marL="342917" indent="-342917" eaLnBrk="1" hangingPunct="1">
              <a:defRPr/>
            </a:pPr>
            <a:r>
              <a:rPr lang="ru-RU" altLang="ru-RU" sz="2700" dirty="0">
                <a:solidFill>
                  <a:srgbClr val="000000"/>
                </a:solidFill>
              </a:rPr>
              <a:t>Правила и особенности построения </a:t>
            </a:r>
            <a:r>
              <a:rPr lang="en-US" altLang="ru-RU" sz="2700" dirty="0">
                <a:solidFill>
                  <a:srgbClr val="000000"/>
                </a:solidFill>
              </a:rPr>
              <a:t>IDEF3</a:t>
            </a:r>
            <a:r>
              <a:rPr lang="ru-RU" altLang="ru-RU" sz="2700" dirty="0">
                <a:solidFill>
                  <a:srgbClr val="000000"/>
                </a:solidFill>
              </a:rPr>
              <a:t>-модели</a:t>
            </a:r>
          </a:p>
          <a:p>
            <a:pPr marL="342917" indent="-342917" eaLnBrk="1" hangingPunct="1">
              <a:defRPr/>
            </a:pPr>
            <a:r>
              <a:rPr lang="ru-RU" altLang="ru-RU" sz="2700" dirty="0">
                <a:solidFill>
                  <a:srgbClr val="000000"/>
                </a:solidFill>
              </a:rPr>
              <a:t>Декомпозиция в </a:t>
            </a:r>
            <a:r>
              <a:rPr lang="en-US" altLang="ru-RU" sz="2700" dirty="0">
                <a:solidFill>
                  <a:srgbClr val="000000"/>
                </a:solidFill>
              </a:rPr>
              <a:t>IDEF3</a:t>
            </a:r>
            <a:r>
              <a:rPr lang="ru-RU" altLang="ru-RU" sz="27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23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763" y="1593057"/>
            <a:ext cx="9144000" cy="4752975"/>
          </a:xfrm>
        </p:spPr>
        <p:txBody>
          <a:bodyPr/>
          <a:lstStyle/>
          <a:p>
            <a:pPr marL="0" indent="342917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В общем случае, процесс – это упорядоченная последовательность действий. </a:t>
            </a:r>
            <a:endParaRPr lang="en-US" altLang="ru-RU" sz="2801" dirty="0">
              <a:solidFill>
                <a:srgbClr val="000000"/>
              </a:solidFill>
            </a:endParaRPr>
          </a:p>
          <a:p>
            <a:pPr marL="0" indent="342917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ru-RU" altLang="ru-RU" sz="2801" dirty="0">
              <a:solidFill>
                <a:srgbClr val="000000"/>
              </a:solidFill>
            </a:endParaRPr>
          </a:p>
          <a:p>
            <a:pPr marL="0" indent="342917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Следовательно, процессная модель </a:t>
            </a:r>
            <a:r>
              <a:rPr lang="en-US" altLang="ru-RU" sz="2801" dirty="0">
                <a:solidFill>
                  <a:srgbClr val="000000"/>
                </a:solidFill>
              </a:rPr>
              <a:t>IDEF3 </a:t>
            </a:r>
            <a:r>
              <a:rPr lang="ru-RU" altLang="ru-RU" sz="2801" i="1" dirty="0">
                <a:solidFill>
                  <a:srgbClr val="000000"/>
                </a:solidFill>
              </a:rPr>
              <a:t>позволяет</a:t>
            </a:r>
            <a:r>
              <a:rPr lang="ru-RU" altLang="ru-RU" sz="2801" dirty="0">
                <a:solidFill>
                  <a:srgbClr val="000000"/>
                </a:solidFill>
              </a:rPr>
              <a:t>:</a:t>
            </a:r>
          </a:p>
          <a:p>
            <a:pPr marL="0" indent="342917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Отразить последовательность процессов</a:t>
            </a:r>
          </a:p>
          <a:p>
            <a:pPr marL="0" indent="342917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Показать логику взаимодействия элементов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74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4752975"/>
          </a:xfrm>
        </p:spPr>
        <p:txBody>
          <a:bodyPr/>
          <a:lstStyle/>
          <a:p>
            <a:pPr marL="0" indent="342917" algn="just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ru-RU" altLang="ru-RU" sz="2801" b="1" i="1" dirty="0">
                <a:solidFill>
                  <a:srgbClr val="000000"/>
                </a:solidFill>
              </a:rPr>
              <a:t>Цель </a:t>
            </a:r>
            <a:r>
              <a:rPr lang="en-US" altLang="ru-RU" sz="2801" b="1" i="1" dirty="0">
                <a:solidFill>
                  <a:srgbClr val="000000"/>
                </a:solidFill>
              </a:rPr>
              <a:t>IDEF</a:t>
            </a:r>
            <a:r>
              <a:rPr lang="ru-RU" altLang="ru-RU" sz="2801" b="1" i="1" dirty="0">
                <a:solidFill>
                  <a:srgbClr val="000000"/>
                </a:solidFill>
              </a:rPr>
              <a:t>3</a:t>
            </a:r>
            <a:r>
              <a:rPr lang="ru-RU" altLang="ru-RU" sz="2801" dirty="0">
                <a:solidFill>
                  <a:srgbClr val="000000"/>
                </a:solidFill>
              </a:rPr>
              <a:t> - дать возможность аналитикам описать ситуацию, когда процессы выполняются в определенной последовательности, а также объекты, участвующие совместно в одном процессе.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41148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Вопросы: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81200"/>
            <a:ext cx="8712968" cy="1723549"/>
          </a:xfrm>
        </p:spPr>
        <p:txBody>
          <a:bodyPr wrap="square">
            <a:spAutoFit/>
          </a:bodyPr>
          <a:lstStyle/>
          <a:p>
            <a:pPr marL="625475" indent="-357188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0000"/>
                </a:solidFill>
              </a:rPr>
              <a:t>1.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Методология </a:t>
            </a:r>
            <a:r>
              <a:rPr lang="ru-RU" altLang="ru-RU" sz="2400" b="1" dirty="0">
                <a:solidFill>
                  <a:srgbClr val="000000"/>
                </a:solidFill>
              </a:rPr>
              <a:t>графического структурного анализа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(DFD).</a:t>
            </a:r>
            <a:endParaRPr lang="ru-RU" altLang="ru-RU" sz="2400" b="1" dirty="0">
              <a:solidFill>
                <a:srgbClr val="000000"/>
              </a:solidFill>
            </a:endParaRPr>
          </a:p>
          <a:p>
            <a:pPr marL="625475" indent="-357188" eaLnBrk="1" hangingPunct="1">
              <a:spcBef>
                <a:spcPct val="0"/>
              </a:spcBef>
              <a:buNone/>
            </a:pPr>
            <a:endParaRPr lang="ru-RU" altLang="ru-RU" sz="1000" b="1" dirty="0" smtClean="0">
              <a:solidFill>
                <a:srgbClr val="000000"/>
              </a:solidFill>
            </a:endParaRPr>
          </a:p>
          <a:p>
            <a:pPr marL="625475" indent="-357188" eaLnBrk="1" hangingPunct="1">
              <a:spcBef>
                <a:spcPct val="0"/>
              </a:spcBef>
              <a:buNone/>
            </a:pPr>
            <a:r>
              <a:rPr lang="ru-RU" altLang="ru-RU" sz="2400" b="1" dirty="0" smtClean="0">
                <a:solidFill>
                  <a:srgbClr val="000000"/>
                </a:solidFill>
              </a:rPr>
              <a:t>2. </a:t>
            </a:r>
            <a:r>
              <a:rPr lang="ru-RU" altLang="ru-RU" sz="2400" b="1" dirty="0">
                <a:solidFill>
                  <a:srgbClr val="000000"/>
                </a:solidFill>
              </a:rPr>
              <a:t>Методология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моделирования </a:t>
            </a:r>
            <a:r>
              <a:rPr lang="ru-RU" altLang="ru-RU" sz="2400" b="1" dirty="0">
                <a:solidFill>
                  <a:srgbClr val="000000"/>
                </a:solidFill>
              </a:rPr>
              <a:t>атомарных функций в виде потоков 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работ (IDEF3).</a:t>
            </a:r>
            <a:endParaRPr lang="ru-RU" altLang="ru-RU" sz="2400" b="1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0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b="1" dirty="0">
                <a:solidFill>
                  <a:srgbClr val="000000"/>
                </a:solidFill>
              </a:rPr>
              <a:t>Основные элементы</a:t>
            </a:r>
            <a:r>
              <a:rPr lang="ru-RU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>
                <a:solidFill>
                  <a:srgbClr val="000000"/>
                </a:solidFill>
              </a:rPr>
              <a:t>IDEF</a:t>
            </a:r>
            <a:r>
              <a:rPr lang="ru-RU" altLang="ru-RU" dirty="0">
                <a:solidFill>
                  <a:srgbClr val="000000"/>
                </a:solidFill>
              </a:rPr>
              <a:t>3-модели:</a:t>
            </a:r>
            <a:endParaRPr lang="ru-RU" altLang="ru-RU" i="1" dirty="0">
              <a:solidFill>
                <a:srgbClr val="000000"/>
              </a:solidFill>
            </a:endParaRP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>
                <a:solidFill>
                  <a:srgbClr val="000000"/>
                </a:solidFill>
              </a:rPr>
              <a:t>1) единицы работ;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>
                <a:solidFill>
                  <a:srgbClr val="000000"/>
                </a:solidFill>
              </a:rPr>
              <a:t>2) связи;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>
                <a:solidFill>
                  <a:srgbClr val="000000"/>
                </a:solidFill>
              </a:rPr>
              <a:t>3) перекрестки;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>
                <a:solidFill>
                  <a:srgbClr val="000000"/>
                </a:solidFill>
              </a:rPr>
              <a:t>4) объекты ссылок.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34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2474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Единицы работ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1009650"/>
          </a:xfrm>
        </p:spPr>
        <p:txBody>
          <a:bodyPr/>
          <a:lstStyle/>
          <a:p>
            <a:pPr marL="342917" indent="-342917" eaLnBrk="1" hangingPunct="1">
              <a:lnSpc>
                <a:spcPct val="90000"/>
              </a:lnSpc>
              <a:defRPr/>
            </a:pPr>
            <a:r>
              <a:rPr lang="ru-RU" altLang="ru-RU" sz="2801" b="1" u="sng" dirty="0">
                <a:solidFill>
                  <a:srgbClr val="000000"/>
                </a:solidFill>
              </a:rPr>
              <a:t>Единица работ (</a:t>
            </a:r>
            <a:r>
              <a:rPr lang="en-US" altLang="ru-RU" sz="2801" b="1" u="sng" dirty="0">
                <a:solidFill>
                  <a:srgbClr val="000000"/>
                </a:solidFill>
              </a:rPr>
              <a:t>UOW</a:t>
            </a:r>
            <a:r>
              <a:rPr lang="ru-RU" altLang="ru-RU" sz="2801" b="1" u="sng" dirty="0">
                <a:solidFill>
                  <a:srgbClr val="000000"/>
                </a:solidFill>
              </a:rPr>
              <a:t>, </a:t>
            </a:r>
            <a:r>
              <a:rPr lang="en-US" altLang="ru-RU" sz="2801" b="1" u="sng" dirty="0">
                <a:solidFill>
                  <a:srgbClr val="000000"/>
                </a:solidFill>
              </a:rPr>
              <a:t>Unit of Work</a:t>
            </a:r>
            <a:r>
              <a:rPr lang="ru-RU" altLang="ru-RU" sz="2801" b="1" u="sng" dirty="0">
                <a:solidFill>
                  <a:srgbClr val="000000"/>
                </a:solidFill>
              </a:rPr>
              <a:t>)</a:t>
            </a:r>
            <a:r>
              <a:rPr lang="ru-RU" altLang="ru-RU" sz="2801" dirty="0">
                <a:solidFill>
                  <a:srgbClr val="000000"/>
                </a:solidFill>
              </a:rPr>
              <a:t> является центральным компонентом модели.</a:t>
            </a:r>
            <a:r>
              <a:rPr lang="ru-RU" altLang="ru-RU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t="34164" r="47900" b="39886"/>
          <a:stretch>
            <a:fillRect/>
          </a:stretch>
        </p:blipFill>
        <p:spPr bwMode="auto">
          <a:xfrm>
            <a:off x="2555083" y="2997995"/>
            <a:ext cx="3888581" cy="25193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323851" y="3933825"/>
            <a:ext cx="2519363" cy="2247091"/>
            <a:chOff x="204" y="2478"/>
            <a:chExt cx="1587" cy="1415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204" y="2478"/>
              <a:ext cx="1497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 b="0" dirty="0">
                  <a:solidFill>
                    <a:srgbClr val="000000"/>
                  </a:solidFill>
                </a:rPr>
                <a:t>Номер работы является уникальным, присваивается при ее создании и не меняется никогда</a:t>
              </a:r>
            </a:p>
          </p:txBody>
        </p:sp>
        <p:sp>
          <p:nvSpPr>
            <p:cNvPr id="111626" name="Line 7"/>
            <p:cNvSpPr>
              <a:spLocks noChangeShapeType="1"/>
            </p:cNvSpPr>
            <p:nvPr/>
          </p:nvSpPr>
          <p:spPr bwMode="auto">
            <a:xfrm>
              <a:off x="1429" y="2840"/>
              <a:ext cx="362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5003007" y="2781301"/>
            <a:ext cx="3960018" cy="3139139"/>
            <a:chOff x="3152" y="1752"/>
            <a:chExt cx="2494" cy="1977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4104" y="1752"/>
              <a:ext cx="1542" cy="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b="0" dirty="0">
                  <a:solidFill>
                    <a:srgbClr val="000000"/>
                  </a:solidFill>
                </a:rPr>
                <a:t>Словосочетание с отглагольным существительным, изображающим действие (выполнение, изготовление,…)</a:t>
              </a:r>
            </a:p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i="1" dirty="0">
                  <a:solidFill>
                    <a:srgbClr val="000000"/>
                  </a:solidFill>
                </a:rPr>
                <a:t>Или</a:t>
              </a:r>
            </a:p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b="0" dirty="0">
                  <a:solidFill>
                    <a:srgbClr val="000000"/>
                  </a:solidFill>
                </a:rPr>
                <a:t>Инфинитив глагола (изготовить продукцию)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 flipH="1">
              <a:off x="3152" y="2251"/>
              <a:ext cx="998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3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dirty="0">
                <a:solidFill>
                  <a:srgbClr val="000000"/>
                </a:solidFill>
              </a:rPr>
              <a:t>Связи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9144000" cy="4607720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 b="1" u="sng" dirty="0">
                <a:solidFill>
                  <a:srgbClr val="000000"/>
                </a:solidFill>
              </a:rPr>
              <a:t>Связи</a:t>
            </a:r>
            <a:r>
              <a:rPr lang="ru-RU" altLang="ru-RU" sz="2801" dirty="0">
                <a:solidFill>
                  <a:srgbClr val="000000"/>
                </a:solidFill>
              </a:rPr>
              <a:t> показывают </a:t>
            </a:r>
            <a:r>
              <a:rPr lang="ru-RU" altLang="ru-RU" sz="2801" i="1" dirty="0">
                <a:solidFill>
                  <a:srgbClr val="000000"/>
                </a:solidFill>
              </a:rPr>
              <a:t>взаимоотношения </a:t>
            </a:r>
            <a:r>
              <a:rPr lang="ru-RU" altLang="ru-RU" sz="2801" dirty="0">
                <a:solidFill>
                  <a:srgbClr val="000000"/>
                </a:solidFill>
              </a:rPr>
              <a:t>работ. 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Связи </a:t>
            </a:r>
            <a:r>
              <a:rPr lang="ru-RU" altLang="ru-RU" sz="2801" i="1" dirty="0" err="1">
                <a:solidFill>
                  <a:srgbClr val="000000"/>
                </a:solidFill>
              </a:rPr>
              <a:t>однонаправлены</a:t>
            </a:r>
            <a:r>
              <a:rPr lang="ru-RU" altLang="ru-RU" sz="2801" dirty="0">
                <a:solidFill>
                  <a:srgbClr val="000000"/>
                </a:solidFill>
              </a:rPr>
              <a:t> и могут быть направлены куда угодно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Обычно диаграммы рисуют таким образом, чтобы связи были направлены слева направо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Различают </a:t>
            </a:r>
            <a:r>
              <a:rPr lang="ru-RU" altLang="ru-RU" sz="2801" i="1" dirty="0">
                <a:solidFill>
                  <a:srgbClr val="000000"/>
                </a:solidFill>
              </a:rPr>
              <a:t>3 типа</a:t>
            </a:r>
            <a:r>
              <a:rPr lang="ru-RU" altLang="ru-RU" sz="2801" dirty="0">
                <a:solidFill>
                  <a:srgbClr val="000000"/>
                </a:solidFill>
              </a:rPr>
              <a:t> связей: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>
                <a:solidFill>
                  <a:srgbClr val="000000"/>
                </a:solidFill>
              </a:rPr>
              <a:t>Старшая стрелка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>
                <a:solidFill>
                  <a:srgbClr val="000000"/>
                </a:solidFill>
              </a:rPr>
              <a:t>Стрелка отношений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>
                <a:solidFill>
                  <a:srgbClr val="000000"/>
                </a:solidFill>
              </a:rPr>
              <a:t>Поток объектов.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68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Связь «старшая стрелка»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1509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>
                <a:solidFill>
                  <a:srgbClr val="000000"/>
                </a:solidFill>
              </a:rPr>
              <a:t>Связь типа «</a:t>
            </a:r>
            <a:r>
              <a:rPr lang="ru-RU" altLang="ru-RU" sz="2400" i="1">
                <a:solidFill>
                  <a:srgbClr val="000000"/>
                </a:solidFill>
              </a:rPr>
              <a:t>временное предшествование</a:t>
            </a:r>
            <a:r>
              <a:rPr lang="ru-RU" altLang="ru-RU" sz="2400">
                <a:solidFill>
                  <a:srgbClr val="000000"/>
                </a:solidFill>
              </a:rPr>
              <a:t>» - </a:t>
            </a:r>
            <a:r>
              <a:rPr lang="en-US" altLang="ru-RU" sz="2400" i="1">
                <a:solidFill>
                  <a:srgbClr val="000000"/>
                </a:solidFill>
              </a:rPr>
              <a:t>Precedence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>
                <a:solidFill>
                  <a:srgbClr val="000000"/>
                </a:solidFill>
              </a:rPr>
              <a:t>Соединяет единицы работ</a:t>
            </a:r>
            <a:endParaRPr lang="en-US" altLang="ru-RU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400">
                <a:solidFill>
                  <a:srgbClr val="000000"/>
                </a:solidFill>
              </a:rPr>
              <a:t>Показывает, что работа-источник должна быть закончена прежде, чем начнется работа-цель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8" t="28520" r="40247" b="42969"/>
          <a:stretch>
            <a:fillRect/>
          </a:stretch>
        </p:blipFill>
        <p:spPr bwMode="auto">
          <a:xfrm>
            <a:off x="1402557" y="3231358"/>
            <a:ext cx="6048375" cy="22145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8197" name="Group 5"/>
          <p:cNvGrpSpPr>
            <a:grpSpLocks noChangeAspect="1"/>
          </p:cNvGrpSpPr>
          <p:nvPr/>
        </p:nvGrpSpPr>
        <p:grpSpPr bwMode="auto">
          <a:xfrm>
            <a:off x="1547813" y="5300663"/>
            <a:ext cx="5688807" cy="1314450"/>
            <a:chOff x="2276" y="417"/>
            <a:chExt cx="3671" cy="836"/>
          </a:xfrm>
        </p:grpSpPr>
        <p:sp>
          <p:nvSpPr>
            <p:cNvPr id="113670" name="AutoShape 6"/>
            <p:cNvSpPr>
              <a:spLocks noChangeAspect="1" noChangeArrowheads="1"/>
            </p:cNvSpPr>
            <p:nvPr/>
          </p:nvSpPr>
          <p:spPr bwMode="auto">
            <a:xfrm>
              <a:off x="2276" y="417"/>
              <a:ext cx="3671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2982" y="556"/>
              <a:ext cx="2682" cy="697"/>
              <a:chOff x="2982" y="556"/>
              <a:chExt cx="2682" cy="697"/>
            </a:xfrm>
          </p:grpSpPr>
          <p:sp>
            <p:nvSpPr>
              <p:cNvPr id="113672" name="Line 8"/>
              <p:cNvSpPr>
                <a:spLocks noChangeShapeType="1"/>
              </p:cNvSpPr>
              <p:nvPr/>
            </p:nvSpPr>
            <p:spPr bwMode="auto">
              <a:xfrm>
                <a:off x="2982" y="696"/>
                <a:ext cx="26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3" name="Line 9"/>
              <p:cNvSpPr>
                <a:spLocks noChangeShapeType="1"/>
              </p:cNvSpPr>
              <p:nvPr/>
            </p:nvSpPr>
            <p:spPr bwMode="auto">
              <a:xfrm>
                <a:off x="3547" y="6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>
                <a:off x="354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>
                <a:off x="3970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>
                <a:off x="4394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7" name="Line 13"/>
              <p:cNvSpPr>
                <a:spLocks noChangeShapeType="1"/>
              </p:cNvSpPr>
              <p:nvPr/>
            </p:nvSpPr>
            <p:spPr bwMode="auto">
              <a:xfrm>
                <a:off x="481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3264" y="835"/>
                <a:ext cx="56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3688" y="835"/>
                <a:ext cx="56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  <a:r>
                  <a:rPr lang="en-US" altLang="ru-RU" sz="2000" dirty="0">
                    <a:latin typeface="Times New Roman" panose="02020603050405020304" pitchFamily="18" charset="0"/>
                  </a:rPr>
                  <a:t>´</a:t>
                </a:r>
                <a:endParaRPr lang="ru-RU" altLang="ru-RU" sz="2000" b="0" dirty="0"/>
              </a:p>
            </p:txBody>
          </p:sp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4111" y="835"/>
                <a:ext cx="5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endParaRPr lang="ru-RU" altLang="ru-RU" sz="2000" b="0"/>
              </a:p>
            </p:txBody>
          </p:sp>
          <p:sp>
            <p:nvSpPr>
              <p:cNvPr id="9233" name="Text Box 17"/>
              <p:cNvSpPr txBox="1">
                <a:spLocks noChangeArrowheads="1"/>
              </p:cNvSpPr>
              <p:nvPr/>
            </p:nvSpPr>
            <p:spPr bwMode="auto">
              <a:xfrm>
                <a:off x="4535" y="835"/>
                <a:ext cx="5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ru-RU" altLang="ru-RU" sz="2000" b="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1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Стрелка отношений</a:t>
            </a:r>
            <a:r>
              <a:rPr lang="ru-RU" alt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083"/>
            <a:ext cx="9144000" cy="1757363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Связь типа нечеткое отношение - </a:t>
            </a:r>
            <a:r>
              <a:rPr lang="en-US" altLang="ru-RU" sz="2801" i="1" dirty="0">
                <a:solidFill>
                  <a:srgbClr val="000000"/>
                </a:solidFill>
              </a:rPr>
              <a:t>Relational</a:t>
            </a:r>
            <a:r>
              <a:rPr lang="ru-RU" altLang="ru-RU" sz="2801" dirty="0">
                <a:solidFill>
                  <a:srgbClr val="000000"/>
                </a:solidFill>
              </a:rPr>
              <a:t> 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Изображается в виде </a:t>
            </a:r>
            <a:r>
              <a:rPr lang="ru-RU" altLang="ru-RU" sz="2801" u="sng" dirty="0">
                <a:solidFill>
                  <a:srgbClr val="000000"/>
                </a:solidFill>
              </a:rPr>
              <a:t>пунктирной линии</a:t>
            </a:r>
            <a:r>
              <a:rPr lang="ru-RU" altLang="ru-RU" sz="2801" dirty="0">
                <a:solidFill>
                  <a:srgbClr val="000000"/>
                </a:solidFill>
              </a:rPr>
              <a:t>, используется для изображения связи между единицами работ, а также между единицами работ и объектами ссылок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30310" r="40193" b="43451"/>
          <a:stretch>
            <a:fillRect/>
          </a:stretch>
        </p:blipFill>
        <p:spPr bwMode="auto">
          <a:xfrm>
            <a:off x="1331120" y="3429001"/>
            <a:ext cx="6481763" cy="215979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9221" name="Group 5"/>
          <p:cNvGrpSpPr>
            <a:grpSpLocks noChangeAspect="1"/>
          </p:cNvGrpSpPr>
          <p:nvPr/>
        </p:nvGrpSpPr>
        <p:grpSpPr bwMode="auto">
          <a:xfrm>
            <a:off x="1693070" y="5545932"/>
            <a:ext cx="5688806" cy="1312068"/>
            <a:chOff x="2276" y="417"/>
            <a:chExt cx="3671" cy="836"/>
          </a:xfrm>
        </p:grpSpPr>
        <p:sp>
          <p:nvSpPr>
            <p:cNvPr id="114694" name="AutoShape 6"/>
            <p:cNvSpPr>
              <a:spLocks noChangeAspect="1" noChangeArrowheads="1"/>
            </p:cNvSpPr>
            <p:nvPr/>
          </p:nvSpPr>
          <p:spPr bwMode="auto">
            <a:xfrm>
              <a:off x="2276" y="417"/>
              <a:ext cx="3671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>
              <a:off x="2982" y="556"/>
              <a:ext cx="2682" cy="697"/>
              <a:chOff x="2982" y="556"/>
              <a:chExt cx="2682" cy="697"/>
            </a:xfrm>
          </p:grpSpPr>
          <p:sp>
            <p:nvSpPr>
              <p:cNvPr id="114696" name="Line 8"/>
              <p:cNvSpPr>
                <a:spLocks noChangeShapeType="1"/>
              </p:cNvSpPr>
              <p:nvPr/>
            </p:nvSpPr>
            <p:spPr bwMode="auto">
              <a:xfrm>
                <a:off x="2982" y="696"/>
                <a:ext cx="26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7" name="Line 9"/>
              <p:cNvSpPr>
                <a:spLocks noChangeShapeType="1"/>
              </p:cNvSpPr>
              <p:nvPr/>
            </p:nvSpPr>
            <p:spPr bwMode="auto">
              <a:xfrm>
                <a:off x="3547" y="6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8" name="Line 10"/>
              <p:cNvSpPr>
                <a:spLocks noChangeShapeType="1"/>
              </p:cNvSpPr>
              <p:nvPr/>
            </p:nvSpPr>
            <p:spPr bwMode="auto">
              <a:xfrm>
                <a:off x="354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9" name="Line 11"/>
              <p:cNvSpPr>
                <a:spLocks noChangeShapeType="1"/>
              </p:cNvSpPr>
              <p:nvPr/>
            </p:nvSpPr>
            <p:spPr bwMode="auto">
              <a:xfrm>
                <a:off x="3970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700" name="Line 12"/>
              <p:cNvSpPr>
                <a:spLocks noChangeShapeType="1"/>
              </p:cNvSpPr>
              <p:nvPr/>
            </p:nvSpPr>
            <p:spPr bwMode="auto">
              <a:xfrm>
                <a:off x="4394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701" name="Line 13"/>
              <p:cNvSpPr>
                <a:spLocks noChangeShapeType="1"/>
              </p:cNvSpPr>
              <p:nvPr/>
            </p:nvSpPr>
            <p:spPr bwMode="auto">
              <a:xfrm>
                <a:off x="481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3264" y="836"/>
                <a:ext cx="564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3688" y="836"/>
                <a:ext cx="564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1.2</a:t>
                </a:r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4111" y="836"/>
                <a:ext cx="5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1.1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en-US" altLang="ru-RU" sz="2000" b="0" baseline="30000"/>
              </a:p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ru-RU" altLang="ru-RU" sz="2000" b="0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4535" y="836"/>
                <a:ext cx="5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ru-RU" altLang="ru-RU" sz="2000" b="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7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Поток объектов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2088357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99">
                <a:solidFill>
                  <a:srgbClr val="000000"/>
                </a:solidFill>
              </a:rPr>
              <a:t>Стрелка, изображающая поток объектов - </a:t>
            </a:r>
            <a:r>
              <a:rPr lang="en-US" altLang="ru-RU" sz="2599" i="1">
                <a:solidFill>
                  <a:srgbClr val="000000"/>
                </a:solidFill>
              </a:rPr>
              <a:t>Object Flow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99">
                <a:solidFill>
                  <a:srgbClr val="000000"/>
                </a:solidFill>
              </a:rPr>
              <a:t>Применяется для описания того факта, что объект используется в двух и более единицах работ, например, когда объект порождается в одной работе и используется в другой</a:t>
            </a:r>
            <a:r>
              <a:rPr lang="ru-RU" altLang="ru-RU" sz="240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30452" r="40193" b="42915"/>
          <a:stretch>
            <a:fillRect/>
          </a:stretch>
        </p:blipFill>
        <p:spPr bwMode="auto">
          <a:xfrm>
            <a:off x="1188245" y="3788570"/>
            <a:ext cx="6838950" cy="23764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1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Перекрестки (соединения)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3520"/>
            <a:ext cx="8229600" cy="5041106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>
                <a:solidFill>
                  <a:srgbClr val="000000"/>
                </a:solidFill>
              </a:rPr>
              <a:t>Используются для отображения логики взаимодействия стрелок при их </a:t>
            </a:r>
            <a:r>
              <a:rPr lang="ru-RU" altLang="ru-RU" sz="2501" i="1">
                <a:solidFill>
                  <a:srgbClr val="000000"/>
                </a:solidFill>
              </a:rPr>
              <a:t>слиянии</a:t>
            </a:r>
            <a:r>
              <a:rPr lang="ru-RU" altLang="ru-RU" sz="2501">
                <a:solidFill>
                  <a:srgbClr val="000000"/>
                </a:solidFill>
              </a:rPr>
              <a:t> или </a:t>
            </a:r>
            <a:r>
              <a:rPr lang="ru-RU" altLang="ru-RU" sz="2501" i="1">
                <a:solidFill>
                  <a:srgbClr val="000000"/>
                </a:solidFill>
              </a:rPr>
              <a:t>разветвлении</a:t>
            </a:r>
            <a:r>
              <a:rPr lang="ru-RU" altLang="ru-RU" sz="2501">
                <a:solidFill>
                  <a:srgbClr val="000000"/>
                </a:solidFill>
              </a:rPr>
              <a:t>, для отображения множества событий, которые могут или должны быть завершены перед началом следующей работы.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>
                <a:solidFill>
                  <a:srgbClr val="000000"/>
                </a:solidFill>
              </a:rPr>
              <a:t>Различают перекрестки для </a:t>
            </a:r>
            <a:r>
              <a:rPr lang="ru-RU" altLang="ru-RU" sz="2501" i="1">
                <a:solidFill>
                  <a:srgbClr val="000000"/>
                </a:solidFill>
              </a:rPr>
              <a:t>слияния</a:t>
            </a:r>
            <a:r>
              <a:rPr lang="ru-RU" altLang="ru-RU" sz="2501">
                <a:solidFill>
                  <a:srgbClr val="000000"/>
                </a:solidFill>
              </a:rPr>
              <a:t> и </a:t>
            </a:r>
            <a:r>
              <a:rPr lang="ru-RU" altLang="ru-RU" sz="2501" i="1">
                <a:solidFill>
                  <a:srgbClr val="000000"/>
                </a:solidFill>
              </a:rPr>
              <a:t>разветвления</a:t>
            </a:r>
            <a:r>
              <a:rPr lang="ru-RU" altLang="ru-RU" sz="2501">
                <a:solidFill>
                  <a:srgbClr val="000000"/>
                </a:solidFill>
              </a:rPr>
              <a:t> стрелок. 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>
                <a:solidFill>
                  <a:srgbClr val="000000"/>
                </a:solidFill>
              </a:rPr>
              <a:t>Перекрестки </a:t>
            </a:r>
            <a:r>
              <a:rPr lang="ru-RU" altLang="ru-RU" sz="2501" u="sng">
                <a:solidFill>
                  <a:srgbClr val="000000"/>
                </a:solidFill>
              </a:rPr>
              <a:t>не могут быть</a:t>
            </a:r>
            <a:r>
              <a:rPr lang="ru-RU" altLang="ru-RU" sz="2501">
                <a:solidFill>
                  <a:srgbClr val="000000"/>
                </a:solidFill>
              </a:rPr>
              <a:t> одновременно использованы для слияния и разветвления стрелок.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>
                <a:solidFill>
                  <a:srgbClr val="000000"/>
                </a:solidFill>
              </a:rPr>
              <a:t>Все перекрестки на диаграммах </a:t>
            </a:r>
            <a:r>
              <a:rPr lang="ru-RU" altLang="ru-RU" sz="2501" u="sng">
                <a:solidFill>
                  <a:srgbClr val="000000"/>
                </a:solidFill>
              </a:rPr>
              <a:t>нумеруются</a:t>
            </a:r>
            <a:r>
              <a:rPr lang="ru-RU" altLang="ru-RU" sz="2501">
                <a:solidFill>
                  <a:srgbClr val="000000"/>
                </a:solidFill>
              </a:rPr>
              <a:t>, каждый номер имеет префикс </a:t>
            </a:r>
            <a:r>
              <a:rPr lang="en-US" altLang="ru-RU" sz="2501" b="1">
                <a:solidFill>
                  <a:srgbClr val="000000"/>
                </a:solidFill>
              </a:rPr>
              <a:t>J</a:t>
            </a:r>
            <a:r>
              <a:rPr lang="ru-RU" altLang="ru-RU" sz="2501">
                <a:solidFill>
                  <a:srgbClr val="000000"/>
                </a:solidFill>
              </a:rPr>
              <a:t>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>
                <a:solidFill>
                  <a:srgbClr val="000000"/>
                </a:solidFill>
              </a:rPr>
              <a:t>В отличие от других методологий (</a:t>
            </a:r>
            <a:r>
              <a:rPr lang="en-US" altLang="ru-RU" sz="2501">
                <a:solidFill>
                  <a:srgbClr val="000000"/>
                </a:solidFill>
              </a:rPr>
              <a:t>IDEF</a:t>
            </a:r>
            <a:r>
              <a:rPr lang="ru-RU" altLang="ru-RU" sz="2501">
                <a:solidFill>
                  <a:srgbClr val="000000"/>
                </a:solidFill>
              </a:rPr>
              <a:t>0, </a:t>
            </a:r>
            <a:r>
              <a:rPr lang="en-US" altLang="ru-RU" sz="2501">
                <a:solidFill>
                  <a:srgbClr val="000000"/>
                </a:solidFill>
              </a:rPr>
              <a:t>DFD</a:t>
            </a:r>
            <a:r>
              <a:rPr lang="ru-RU" altLang="ru-RU" sz="2501">
                <a:solidFill>
                  <a:srgbClr val="000000"/>
                </a:solidFill>
              </a:rPr>
              <a:t>) стрелки могут сливаться или разветвляться </a:t>
            </a:r>
            <a:r>
              <a:rPr lang="ru-RU" altLang="ru-RU" sz="2501" u="sng">
                <a:solidFill>
                  <a:srgbClr val="000000"/>
                </a:solidFill>
              </a:rPr>
              <a:t>только через перекрестки</a:t>
            </a:r>
            <a:r>
              <a:rPr lang="ru-RU" altLang="ru-RU" sz="250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94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" y="688182"/>
            <a:ext cx="9148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15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0" y="621507"/>
            <a:ext cx="91440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синхронное «И».</a:t>
            </a:r>
          </a:p>
        </p:txBody>
      </p:sp>
      <p:pic>
        <p:nvPicPr>
          <p:cNvPr id="118787" name="Рисунок 4" descr="http://konspekta.net/studopediaorg/baza4/733777830240.files/image1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7" y="1557338"/>
            <a:ext cx="7343775" cy="29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Прямоугольник 5"/>
          <p:cNvSpPr>
            <a:spLocks noChangeArrowheads="1"/>
          </p:cNvSpPr>
          <p:nvPr/>
        </p:nvSpPr>
        <p:spPr bwMode="auto">
          <a:xfrm>
            <a:off x="-2382" y="4833938"/>
            <a:ext cx="9146382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В данном случае после завершения работы 1 одновременно запускаются работы 2 и 4. Для запуска работы 5 требуется одновременное завершение работ 3 и 4.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29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асинхронное «И». </a:t>
            </a:r>
          </a:p>
        </p:txBody>
      </p:sp>
      <p:sp>
        <p:nvSpPr>
          <p:cNvPr id="15363" name="Прямоугольник 6"/>
          <p:cNvSpPr>
            <a:spLocks noChangeArrowheads="1"/>
          </p:cNvSpPr>
          <p:nvPr/>
        </p:nvSpPr>
        <p:spPr bwMode="auto">
          <a:xfrm>
            <a:off x="0" y="4879182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запускаются работы 2 и 4 (необязательно одновременно).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Для запуска работы 5 требуется завершение работ 3 и 4 (не обязательно одновременное).</a:t>
            </a:r>
          </a:p>
        </p:txBody>
      </p:sp>
      <p:pic>
        <p:nvPicPr>
          <p:cNvPr id="119812" name="Рисунок 7" descr="http://konspekta.net/studopediaorg/baza4/733777830240.files/image1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5" y="1735932"/>
            <a:ext cx="71675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01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36070"/>
            <a:ext cx="9144000" cy="666750"/>
          </a:xfrm>
        </p:spPr>
        <p:txBody>
          <a:bodyPr rtlCol="0">
            <a:normAutofit fontScale="90000"/>
          </a:bodyPr>
          <a:lstStyle/>
          <a:p>
            <a:pPr indent="685800" algn="ctr"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000000"/>
                </a:solidFill>
              </a:rPr>
              <a:t>2. </a:t>
            </a:r>
            <a:r>
              <a:rPr lang="ru-RU" sz="3600" b="1" dirty="0" smtClean="0">
                <a:solidFill>
                  <a:srgbClr val="000000"/>
                </a:solidFill>
              </a:rPr>
              <a:t>Методология графического </a:t>
            </a:r>
            <a:r>
              <a:rPr lang="ru-RU" sz="4050" b="1" dirty="0" smtClean="0">
                <a:solidFill>
                  <a:srgbClr val="000000"/>
                </a:solidFill>
              </a:rPr>
              <a:t>структурного</a:t>
            </a:r>
            <a:r>
              <a:rPr lang="ru-RU" sz="3600" b="1" dirty="0" smtClean="0">
                <a:solidFill>
                  <a:srgbClr val="000000"/>
                </a:solidFill>
              </a:rPr>
              <a:t> анализа (</a:t>
            </a:r>
            <a:r>
              <a:rPr lang="en-US" sz="3600" b="1" dirty="0" smtClean="0">
                <a:solidFill>
                  <a:srgbClr val="000000"/>
                </a:solidFill>
              </a:rPr>
              <a:t>DFD</a:t>
            </a:r>
            <a:r>
              <a:rPr lang="ru-RU" sz="3600" b="1" dirty="0" smtClean="0">
                <a:solidFill>
                  <a:srgbClr val="000000"/>
                </a:solidFill>
              </a:rPr>
              <a:t>)</a:t>
            </a:r>
            <a:endParaRPr lang="ru-RU" sz="3600" b="1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асинхронное «ИЛИ». </a:t>
            </a:r>
          </a:p>
        </p:txBody>
      </p:sp>
      <p:sp>
        <p:nvSpPr>
          <p:cNvPr id="16387" name="Прямоугольник 6"/>
          <p:cNvSpPr>
            <a:spLocks noChangeArrowheads="1"/>
          </p:cNvSpPr>
          <p:nvPr/>
        </p:nvSpPr>
        <p:spPr bwMode="auto">
          <a:xfrm>
            <a:off x="0" y="4838701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либо работа 2, либо работа 3, либо работа 4, либо их сочетание (не обязательно одновременно).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Для запуска работы 5 требуется завершение любой из работ 2, 3 и 4 или их сочетания (не обязательно одновременно).</a:t>
            </a:r>
          </a:p>
        </p:txBody>
      </p:sp>
      <p:pic>
        <p:nvPicPr>
          <p:cNvPr id="120836" name="Рисунок 9" descr="http://konspekta.net/studopediaorg/baza4/733777830240.files/image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545433"/>
            <a:ext cx="7136607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8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синхронное «ИЛИ».</a:t>
            </a:r>
          </a:p>
        </p:txBody>
      </p:sp>
      <p:sp>
        <p:nvSpPr>
          <p:cNvPr id="17411" name="Прямоугольник 6"/>
          <p:cNvSpPr>
            <a:spLocks noChangeArrowheads="1"/>
          </p:cNvSpPr>
          <p:nvPr/>
        </p:nvSpPr>
        <p:spPr bwMode="auto">
          <a:xfrm>
            <a:off x="0" y="4602958"/>
            <a:ext cx="9144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либо работа 2, либо работа 3, либо работа 4, либо их сочетание.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Если запускается более одной работы, требуется их одновременный запуск. Для запуска работы 5 требуется завершение любой из работ 2, 3 и 4 или их сочетания. Если завершается более чем одна работа, требуется их одновременное завершение.</a:t>
            </a:r>
          </a:p>
        </p:txBody>
      </p:sp>
      <p:pic>
        <p:nvPicPr>
          <p:cNvPr id="121860" name="Рисунок 10" descr="http://konspekta.net/studopediaorg/baza4/733777830240.files/image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20" y="1628775"/>
            <a:ext cx="69484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исключающее «ИЛИ». </a:t>
            </a:r>
          </a:p>
        </p:txBody>
      </p:sp>
      <p:sp>
        <p:nvSpPr>
          <p:cNvPr id="18435" name="Прямоугольник 6"/>
          <p:cNvSpPr>
            <a:spLocks noChangeArrowheads="1"/>
          </p:cNvSpPr>
          <p:nvPr/>
        </p:nvSpPr>
        <p:spPr bwMode="auto">
          <a:xfrm>
            <a:off x="0" y="4879182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только одна работа — либо работа 2, либо работа 4. Для запуска работы 5 требуется завершение только одной из работ 3 или 4.</a:t>
            </a:r>
          </a:p>
        </p:txBody>
      </p:sp>
      <p:pic>
        <p:nvPicPr>
          <p:cNvPr id="122884" name="Рисунок 7" descr="http://konspekta.net/studopediaorg/baza4/733777830240.files/image1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557338"/>
            <a:ext cx="693182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rgbClr val="000000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469107"/>
            <a:ext cx="9144000" cy="1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200" dirty="0">
                <a:solidFill>
                  <a:schemeClr val="tx1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19459" name="Прямоугольник 5"/>
          <p:cNvSpPr>
            <a:spLocks noChangeArrowheads="1"/>
          </p:cNvSpPr>
          <p:nvPr/>
        </p:nvSpPr>
        <p:spPr bwMode="auto">
          <a:xfrm>
            <a:off x="-7144" y="647700"/>
            <a:ext cx="9144002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Правила создания перекрестков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На одной диаграмме IDEF3 может быть создано несколько перекрестков различных типов. Определенные сочетания перекрестков для слияния и для разветвления могут приводить к логическим несоответствиям. Чтобы избежать конфликтов, необходимо соблюдать следующие правила: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 Каждому перекрестку для слияния должен предшествовать перекресток для разветвления.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2. Перекресток для слияния «И» не может следовать за перекрестком для разветвления типа синхронного или асинхронного «ИЛИ». </a:t>
            </a:r>
          </a:p>
        </p:txBody>
      </p:sp>
      <p:pic>
        <p:nvPicPr>
          <p:cNvPr id="123908" name="Рисунок 8" descr="http://konspekta.net/studopediaorg/baza4/733777830240.files/image1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20" y="3752851"/>
            <a:ext cx="4493418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Прямоугольник 1"/>
          <p:cNvSpPr>
            <a:spLocks noChangeArrowheads="1"/>
          </p:cNvSpPr>
          <p:nvPr/>
        </p:nvSpPr>
        <p:spPr bwMode="auto">
          <a:xfrm>
            <a:off x="0" y="5526882"/>
            <a:ext cx="91368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Действительно, после работы 1 может запускаться только одна работа – 2 или 3, а для запуска работы 4 требуется окончание обеих работ – 2 и 3. Такой сценарий не может реализоваться.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5"/>
          <p:cNvSpPr>
            <a:spLocks noChangeArrowheads="1"/>
          </p:cNvSpPr>
          <p:nvPr/>
        </p:nvSpPr>
        <p:spPr bwMode="auto">
          <a:xfrm>
            <a:off x="-7144" y="647701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3. Перекресток для слияния «И» не может следовать за перекрестком для разветвления типа исключающего «ИЛИ».</a:t>
            </a:r>
          </a:p>
        </p:txBody>
      </p:sp>
      <p:pic>
        <p:nvPicPr>
          <p:cNvPr id="124931" name="Рисунок 6" descr="http://konspekta.net/studopediaorg/baza4/733777830240.files/image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8" y="1269208"/>
            <a:ext cx="4679156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Прямоугольник 7"/>
          <p:cNvSpPr>
            <a:spLocks noChangeArrowheads="1"/>
          </p:cNvSpPr>
          <p:nvPr/>
        </p:nvSpPr>
        <p:spPr bwMode="auto">
          <a:xfrm>
            <a:off x="4763" y="3283745"/>
            <a:ext cx="9146382" cy="16312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4. Перекресток для слияния типа </a:t>
            </a:r>
            <a:r>
              <a:rPr lang="ru-RU" altLang="ru-RU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исключающего «ИЛИ»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не может следовать за перекрестком для разветвления типа «И». Здесь после завершения работы 1 запускаются обе работы – 2 и 3, а для запуска работы 4 требуется, чтобы завершилась одна и только одна работа – или 2, или 3.</a:t>
            </a:r>
          </a:p>
        </p:txBody>
      </p:sp>
      <p:pic>
        <p:nvPicPr>
          <p:cNvPr id="124933" name="Рисунок 9" descr="http://konspekta.net/studopediaorg/baza4/733777830240.files/image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5" y="4869657"/>
            <a:ext cx="4824413" cy="19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-100012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dirty="0">
                <a:solidFill>
                  <a:srgbClr val="000000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5"/>
          <p:cNvSpPr>
            <a:spLocks noChangeArrowheads="1"/>
          </p:cNvSpPr>
          <p:nvPr/>
        </p:nvSpPr>
        <p:spPr bwMode="auto">
          <a:xfrm>
            <a:off x="-7144" y="647701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5. Перекресток, имеющий одну стрелку на одной стороне, должен иметь более одной стрелки на другой.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-100012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dirty="0">
                <a:solidFill>
                  <a:srgbClr val="000000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>
                <a:solidFill>
                  <a:srgbClr val="000000"/>
                </a:solidFill>
              </a:rPr>
              <a:t>Объект ссылок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29600" cy="2374107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выражает идею, концепцию данных, которые нельзя связать со стрелкой, перекрестком, работой 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используется при построении диаграммы для привлечения внимания пользователя к каким-либо важным аспектам модели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5" t="19640" r="18983" b="64102"/>
          <a:stretch>
            <a:fillRect/>
          </a:stretch>
        </p:blipFill>
        <p:spPr bwMode="auto">
          <a:xfrm>
            <a:off x="3202782" y="4364833"/>
            <a:ext cx="2952750" cy="22336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8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Объект ссылок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3145476"/>
          </a:xfrm>
        </p:spPr>
        <p:txBody>
          <a:bodyPr>
            <a:spAutoFit/>
          </a:bodyPr>
          <a:lstStyle/>
          <a:p>
            <a:pPr marL="342917" indent="-342917" eaLnBrk="1" hangingPunct="1">
              <a:defRPr/>
            </a:pPr>
            <a:r>
              <a:rPr lang="ru-RU" altLang="ru-RU" i="1" dirty="0">
                <a:solidFill>
                  <a:srgbClr val="000000"/>
                </a:solidFill>
              </a:rPr>
              <a:t>Официальная спецификация </a:t>
            </a:r>
            <a:r>
              <a:rPr lang="en-US" altLang="ru-RU" i="1" dirty="0">
                <a:solidFill>
                  <a:srgbClr val="000000"/>
                </a:solidFill>
              </a:rPr>
              <a:t>IDEF</a:t>
            </a:r>
            <a:r>
              <a:rPr lang="ru-RU" altLang="ru-RU" i="1" dirty="0">
                <a:solidFill>
                  <a:srgbClr val="000000"/>
                </a:solidFill>
              </a:rPr>
              <a:t>3 различает 3</a:t>
            </a:r>
            <a:r>
              <a:rPr lang="ru-RU" altLang="ru-RU" dirty="0">
                <a:solidFill>
                  <a:srgbClr val="000000"/>
                </a:solidFill>
              </a:rPr>
              <a:t> стиля объектов ссылок – </a:t>
            </a:r>
            <a:r>
              <a:rPr lang="ru-RU" altLang="ru-RU" u="sng" dirty="0">
                <a:solidFill>
                  <a:srgbClr val="000000"/>
                </a:solidFill>
              </a:rPr>
              <a:t>безусловные</a:t>
            </a:r>
            <a:r>
              <a:rPr lang="ru-RU" altLang="ru-RU" dirty="0">
                <a:solidFill>
                  <a:srgbClr val="000000"/>
                </a:solidFill>
              </a:rPr>
              <a:t> (</a:t>
            </a:r>
            <a:r>
              <a:rPr lang="en-US" altLang="ru-RU" dirty="0">
                <a:solidFill>
                  <a:srgbClr val="000000"/>
                </a:solidFill>
              </a:rPr>
              <a:t>unconditional</a:t>
            </a:r>
            <a:r>
              <a:rPr lang="ru-RU" altLang="ru-RU" dirty="0">
                <a:solidFill>
                  <a:srgbClr val="000000"/>
                </a:solidFill>
              </a:rPr>
              <a:t>), </a:t>
            </a:r>
            <a:r>
              <a:rPr lang="ru-RU" altLang="ru-RU" u="sng" dirty="0">
                <a:solidFill>
                  <a:srgbClr val="000000"/>
                </a:solidFill>
              </a:rPr>
              <a:t>синхронные</a:t>
            </a:r>
            <a:r>
              <a:rPr lang="ru-RU" altLang="ru-RU" dirty="0">
                <a:solidFill>
                  <a:srgbClr val="000000"/>
                </a:solidFill>
              </a:rPr>
              <a:t> (</a:t>
            </a:r>
            <a:r>
              <a:rPr lang="en-US" altLang="ru-RU" dirty="0">
                <a:solidFill>
                  <a:srgbClr val="000000"/>
                </a:solidFill>
              </a:rPr>
              <a:t>synchronous</a:t>
            </a:r>
            <a:r>
              <a:rPr lang="ru-RU" altLang="ru-RU" dirty="0">
                <a:solidFill>
                  <a:srgbClr val="000000"/>
                </a:solidFill>
              </a:rPr>
              <a:t>), </a:t>
            </a:r>
            <a:r>
              <a:rPr lang="ru-RU" altLang="ru-RU" u="sng" dirty="0">
                <a:solidFill>
                  <a:srgbClr val="000000"/>
                </a:solidFill>
              </a:rPr>
              <a:t>асинхронные</a:t>
            </a:r>
            <a:r>
              <a:rPr lang="ru-RU" altLang="ru-RU" dirty="0">
                <a:solidFill>
                  <a:srgbClr val="000000"/>
                </a:solidFill>
              </a:rPr>
              <a:t> (</a:t>
            </a:r>
            <a:r>
              <a:rPr lang="en-US" altLang="ru-RU" dirty="0">
                <a:solidFill>
                  <a:srgbClr val="000000"/>
                </a:solidFill>
              </a:rPr>
              <a:t>asynchronous</a:t>
            </a:r>
            <a:r>
              <a:rPr lang="ru-RU" altLang="ru-RU" dirty="0">
                <a:solidFill>
                  <a:srgbClr val="000000"/>
                </a:solidFill>
              </a:rPr>
              <a:t>). </a:t>
            </a:r>
          </a:p>
          <a:p>
            <a:pPr marL="342917" indent="-342917" eaLnBrk="1" hangingPunct="1">
              <a:defRPr/>
            </a:pPr>
            <a:r>
              <a:rPr lang="en-US" altLang="ru-RU" dirty="0" err="1">
                <a:solidFill>
                  <a:srgbClr val="000000"/>
                </a:solidFill>
              </a:rPr>
              <a:t>BPWin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ru-RU" altLang="ru-RU" dirty="0">
                <a:solidFill>
                  <a:srgbClr val="000000"/>
                </a:solidFill>
              </a:rPr>
              <a:t> поддерживает только </a:t>
            </a:r>
            <a:r>
              <a:rPr lang="ru-RU" altLang="ru-RU" i="1" dirty="0">
                <a:solidFill>
                  <a:srgbClr val="000000"/>
                </a:solidFill>
              </a:rPr>
              <a:t>безусловные</a:t>
            </a:r>
            <a:r>
              <a:rPr lang="ru-RU" altLang="ru-RU" dirty="0">
                <a:solidFill>
                  <a:srgbClr val="000000"/>
                </a:solidFill>
              </a:rPr>
              <a:t> объекты ссылок.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Типы объектов ссылок</a:t>
            </a:r>
          </a:p>
        </p:txBody>
      </p:sp>
      <p:graphicFrame>
        <p:nvGraphicFramePr>
          <p:cNvPr id="25643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85796"/>
              </p:ext>
            </p:extLst>
          </p:nvPr>
        </p:nvGraphicFramePr>
        <p:xfrm>
          <a:off x="528638" y="1700213"/>
          <a:ext cx="8146257" cy="4329111"/>
        </p:xfrm>
        <a:graphic>
          <a:graphicData uri="http://schemas.openxmlformats.org/drawingml/2006/table">
            <a:tbl>
              <a:tblPr/>
              <a:tblGrid>
                <a:gridCol w="1655601">
                  <a:extLst>
                    <a:ext uri="{9D8B030D-6E8A-4147-A177-3AD203B41FA5}">
                      <a16:colId xmlns:a16="http://schemas.microsoft.com/office/drawing/2014/main" xmlns="" val="404636472"/>
                    </a:ext>
                  </a:extLst>
                </a:gridCol>
                <a:gridCol w="6490656">
                  <a:extLst>
                    <a:ext uri="{9D8B030D-6E8A-4147-A177-3AD203B41FA5}">
                      <a16:colId xmlns:a16="http://schemas.microsoft.com/office/drawing/2014/main" xmlns="" val="1075549228"/>
                    </a:ext>
                  </a:extLst>
                </a:gridCol>
              </a:tblGrid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Тип объекта ссылок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Назначение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594616"/>
                  </a:ext>
                </a:extLst>
              </a:tr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kumimoji="0" lang="ru-RU" altLang="ru-RU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описания того, что в действии принимает участие какой-либо заслуживающий отдельного внимания объект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35926"/>
                  </a:ext>
                </a:extLst>
              </a:tr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Ссылка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GOTO</a:t>
                      </a:r>
                      <a:r>
                        <a:rPr kumimoji="0" lang="ru-RU" altLang="ru-RU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реализации цикличности выполнения действий. Этот объект также может относиться к перекрестку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0933506"/>
                  </a:ext>
                </a:extLst>
              </a:tr>
              <a:tr h="13109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Единица</a:t>
                      </a:r>
                      <a:r>
                        <a:rPr kumimoji="0" lang="en-US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действий</a:t>
                      </a:r>
                      <a:r>
                        <a:rPr kumimoji="0" lang="en-US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UOB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of Behavior)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многократного отображения на диаграмме одного и того же действия, но без цикла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564673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4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Типы объектов ссылок</a:t>
            </a:r>
          </a:p>
        </p:txBody>
      </p:sp>
      <p:graphicFrame>
        <p:nvGraphicFramePr>
          <p:cNvPr id="27686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89273992"/>
              </p:ext>
            </p:extLst>
          </p:nvPr>
        </p:nvGraphicFramePr>
        <p:xfrm>
          <a:off x="457200" y="1600200"/>
          <a:ext cx="8229601" cy="4536283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xmlns="" val="881067358"/>
                    </a:ext>
                  </a:extLst>
                </a:gridCol>
                <a:gridCol w="6346826">
                  <a:extLst>
                    <a:ext uri="{9D8B030D-6E8A-4147-A177-3AD203B41FA5}">
                      <a16:colId xmlns:a16="http://schemas.microsoft.com/office/drawing/2014/main" xmlns="" val="645892918"/>
                    </a:ext>
                  </a:extLst>
                </a:gridCol>
              </a:tblGrid>
              <a:tr h="82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Тип объекта ссылок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6338884"/>
                  </a:ext>
                </a:extLst>
              </a:tr>
              <a:tr h="1687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Заметка 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Note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документирования какой-либо важной информации общего характера, относящейся к изображаемому на диаграммах. Служит альтернативой методу помещения текстовых заметок непосредственно на диаграммах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5554627"/>
                  </a:ext>
                </a:extLst>
              </a:tr>
              <a:tr h="20275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Уточнение 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Elaboration (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ELAB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Для уточнения или более подробного описания изображаемого на диаграмме. Обычно используется для детального описания разветвления или слияния стрелок на перекрестках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324827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892BE-A6D3-43A6-9E39-66CB529ED478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3028950" y="6355558"/>
            <a:ext cx="3086100" cy="366713"/>
          </a:xfrm>
          <a:noFill/>
        </p:spPr>
        <p:txBody>
          <a:bodyPr/>
          <a:lstStyle>
            <a:lvl1pPr defTabSz="914400">
              <a:spcBef>
                <a:spcPct val="20000"/>
              </a:spcBef>
              <a:buChar char="•"/>
              <a:defRPr sz="31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14425" indent="-428625" defTabSz="914400">
              <a:spcBef>
                <a:spcPct val="20000"/>
              </a:spcBef>
              <a:buChar char="–"/>
              <a:defRPr sz="28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342900" defTabSz="914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00300" indent="-342900" defTabSz="914400">
              <a:spcBef>
                <a:spcPct val="20000"/>
              </a:spcBef>
              <a:buChar char="–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86100" indent="-342900" defTabSz="914400">
              <a:spcBef>
                <a:spcPct val="20000"/>
              </a:spcBef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71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4577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1435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8293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D2A3997-6A50-44CA-86F5-AD02EDE00A15}" type="slidenum">
              <a:rPr lang="ru-RU" altLang="ru-RU" sz="1350"/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350"/>
          </a:p>
        </p:txBody>
      </p:sp>
      <p:sp>
        <p:nvSpPr>
          <p:cNvPr id="84995" name="Прямоугольник 1"/>
          <p:cNvSpPr>
            <a:spLocks noChangeArrowheads="1"/>
          </p:cNvSpPr>
          <p:nvPr/>
        </p:nvSpPr>
        <p:spPr bwMode="auto">
          <a:xfrm>
            <a:off x="179512" y="1593057"/>
            <a:ext cx="871296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Для описания потоков данных между компонентами исследуемой системы (процессами, </a:t>
            </a:r>
            <a:r>
              <a:rPr lang="ru-RU" altLang="ru-RU" sz="3000" dirty="0" err="1">
                <a:solidFill>
                  <a:srgbClr val="000000"/>
                </a:solidFill>
                <a:cs typeface="Calibri" panose="020F0502020204030204" pitchFamily="34" charset="0"/>
              </a:rPr>
              <a:t>подпроцессами</a:t>
            </a:r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) используется методология </a:t>
            </a:r>
            <a:r>
              <a:rPr lang="en-US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DFD</a:t>
            </a:r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 (</a:t>
            </a:r>
            <a:r>
              <a:rPr lang="en-US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Data Flow Diagrams</a:t>
            </a:r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) – диаграммы потоков данных. Данная методология используется для детализации процессов, представленных в </a:t>
            </a:r>
            <a:r>
              <a:rPr lang="en-US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IDEF</a:t>
            </a:r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0 и </a:t>
            </a:r>
            <a:r>
              <a:rPr lang="en-US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IDEF</a:t>
            </a:r>
            <a:r>
              <a:rPr lang="ru-RU" altLang="ru-RU" sz="3000" dirty="0">
                <a:solidFill>
                  <a:srgbClr val="000000"/>
                </a:solidFill>
                <a:cs typeface="Calibri" panose="020F0502020204030204" pitchFamily="34" charset="0"/>
              </a:rPr>
              <a:t>3</a:t>
            </a:r>
            <a:endParaRPr lang="ru-RU" altLang="ru-RU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" y="507207"/>
            <a:ext cx="9089231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8575" y="-5089"/>
            <a:ext cx="91154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>
            <a:defPPr>
              <a:defRPr lang="ru-RU"/>
            </a:defPPr>
            <a:lvl1pPr algn="ctr" eaLnBrk="1" hangingPunct="1">
              <a:buClr>
                <a:schemeClr val="tx2"/>
              </a:buClr>
              <a:buSzPct val="70000"/>
              <a:buFont typeface="Wingdings" pitchFamily="2" charset="2"/>
              <a:buNone/>
              <a:defRPr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45">
              <a:lnSpc>
                <a:spcPts val="2400"/>
              </a:lnSpc>
              <a:buClr>
                <a:srgbClr val="330066"/>
              </a:buClr>
              <a:defRPr/>
            </a:pPr>
            <a:r>
              <a:rPr lang="ru-RU" altLang="ru-RU" sz="1800" dirty="0">
                <a:solidFill>
                  <a:srgbClr val="000000"/>
                </a:solidFill>
                <a:effectLst/>
              </a:rPr>
              <a:t>Пример декомпозиция блока «Выполнить отделочные работы» с применением стандарта</a:t>
            </a:r>
            <a:r>
              <a:rPr lang="en-US" altLang="ru-RU" sz="1800" dirty="0">
                <a:solidFill>
                  <a:srgbClr val="000000"/>
                </a:solidFill>
                <a:effectLst/>
              </a:rPr>
              <a:t> IDEF3</a:t>
            </a:r>
            <a:endParaRPr lang="ru-RU" altLang="ru-RU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81" name="AutoShape 82"/>
          <p:cNvSpPr>
            <a:spLocks noChangeArrowheads="1"/>
          </p:cNvSpPr>
          <p:nvPr/>
        </p:nvSpPr>
        <p:spPr bwMode="auto">
          <a:xfrm>
            <a:off x="1385888" y="5769770"/>
            <a:ext cx="1147763" cy="323850"/>
          </a:xfrm>
          <a:prstGeom prst="wedgeRoundRectCallout">
            <a:avLst>
              <a:gd name="adj1" fmla="val 175870"/>
              <a:gd name="adj2" fmla="val -519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>
                <a:solidFill>
                  <a:srgbClr val="000000"/>
                </a:solidFill>
              </a:rPr>
              <a:t>Ссылка</a:t>
            </a:r>
          </a:p>
        </p:txBody>
      </p:sp>
      <p:sp>
        <p:nvSpPr>
          <p:cNvPr id="82" name="AutoShape 83"/>
          <p:cNvSpPr>
            <a:spLocks noChangeArrowheads="1"/>
          </p:cNvSpPr>
          <p:nvPr/>
        </p:nvSpPr>
        <p:spPr bwMode="auto">
          <a:xfrm>
            <a:off x="250033" y="4574382"/>
            <a:ext cx="1945481" cy="800100"/>
          </a:xfrm>
          <a:prstGeom prst="wedgeRoundRectCallout">
            <a:avLst>
              <a:gd name="adj1" fmla="val 42485"/>
              <a:gd name="adj2" fmla="val -1915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45" eaLnBrk="1" hangingPunct="1">
              <a:defRPr/>
            </a:pPr>
            <a:r>
              <a:rPr lang="ru-RU" altLang="ru-RU" sz="1400" b="0" dirty="0">
                <a:solidFill>
                  <a:srgbClr val="000000"/>
                </a:solidFill>
                <a:latin typeface="Arial" panose="020B0604020202020204" pitchFamily="34" charset="0"/>
              </a:rPr>
              <a:t>Перекресток</a:t>
            </a:r>
          </a:p>
          <a:p>
            <a:pPr algn="ctr" defTabSz="914445" eaLnBrk="1" hangingPunct="1">
              <a:defRPr/>
            </a:pPr>
            <a:r>
              <a:rPr lang="ru-RU" altLang="ru-RU" sz="1400" b="0" dirty="0">
                <a:solidFill>
                  <a:srgbClr val="000000"/>
                </a:solidFill>
                <a:latin typeface="Arial" panose="020B0604020202020204" pitchFamily="34" charset="0"/>
              </a:rPr>
              <a:t>асинхронное И</a:t>
            </a:r>
          </a:p>
        </p:txBody>
      </p:sp>
      <p:sp>
        <p:nvSpPr>
          <p:cNvPr id="83" name="AutoShape 84"/>
          <p:cNvSpPr>
            <a:spLocks noChangeArrowheads="1"/>
          </p:cNvSpPr>
          <p:nvPr/>
        </p:nvSpPr>
        <p:spPr bwMode="auto">
          <a:xfrm>
            <a:off x="6893720" y="4283870"/>
            <a:ext cx="2007393" cy="766763"/>
          </a:xfrm>
          <a:prstGeom prst="wedgeRoundRectCallout">
            <a:avLst>
              <a:gd name="adj1" fmla="val -67911"/>
              <a:gd name="adj2" fmla="val -8197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 dirty="0">
                <a:solidFill>
                  <a:srgbClr val="000000"/>
                </a:solidFill>
              </a:rPr>
              <a:t>Перекресток</a:t>
            </a:r>
          </a:p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 dirty="0">
                <a:solidFill>
                  <a:srgbClr val="000000"/>
                </a:solidFill>
              </a:rPr>
              <a:t>асинхронное  ИЛИ</a:t>
            </a:r>
          </a:p>
        </p:txBody>
      </p:sp>
      <p:sp>
        <p:nvSpPr>
          <p:cNvPr id="84" name="AutoShape 81"/>
          <p:cNvSpPr>
            <a:spLocks noChangeArrowheads="1"/>
          </p:cNvSpPr>
          <p:nvPr/>
        </p:nvSpPr>
        <p:spPr bwMode="auto">
          <a:xfrm>
            <a:off x="369095" y="2235995"/>
            <a:ext cx="914400" cy="323850"/>
          </a:xfrm>
          <a:prstGeom prst="wedgeRoundRectCallout">
            <a:avLst>
              <a:gd name="adj1" fmla="val 72745"/>
              <a:gd name="adj2" fmla="val 19849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>
                <a:solidFill>
                  <a:srgbClr val="000000"/>
                </a:solidFill>
              </a:rPr>
              <a:t>Работа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"/>
          <p:cNvSpPr>
            <a:spLocks noChangeArrowheads="1"/>
          </p:cNvSpPr>
          <p:nvPr/>
        </p:nvSpPr>
        <p:spPr bwMode="auto">
          <a:xfrm>
            <a:off x="4763" y="2745583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Предупреждение!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Часто возникает желание смоделировать бизнес-процессы в организации до построения модели данных, т.е. разработать функциональную спецификацию системы, а потом уже определить данные, которых требует каждая функция. Это выглядит естественным, но может привести и к проблемам.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рямоугольник 1"/>
          <p:cNvSpPr>
            <a:spLocks noChangeArrowheads="1"/>
          </p:cNvSpPr>
          <p:nvPr/>
        </p:nvSpPr>
        <p:spPr bwMode="auto">
          <a:xfrm>
            <a:off x="0" y="7145"/>
            <a:ext cx="9144000" cy="68634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Желательна приоритетность информационного проектирования, т.е. построение модели данных до функциональной спецификации. Такой подход дает следующие преимущества: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	многократное использование данных для функций, которые не предвидятся в момент построения модели, и применение ранее выделенных функций в качестве тестовых для модели данных;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	установление устойчивых соглашений об именах и определениях для данных. В противном случае в функциональной спецификации одна функция могла бы быть названа "получить сведения о клиенте", а вторая — "обслужить заказчика", и возникнет вопрос, чем же заказчик отличается от клиента;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	автоматическое получение значительной части функциональной спецификации, т. к. просто посмотрев на построенную модель данных, можно предположить, какие функции необходимы для работы с этими данными;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	определение концепции, с помощью которой можно лучше понять и определить предметную область: что в ней происходит, какие вещи имеет смысл реализовывать, а какие нет, и т. 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1"/>
          <p:cNvSpPr>
            <a:spLocks noChangeArrowheads="1"/>
          </p:cNvSpPr>
          <p:nvPr/>
        </p:nvSpPr>
        <p:spPr bwMode="auto">
          <a:xfrm>
            <a:off x="0" y="621507"/>
            <a:ext cx="9144000" cy="5324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Естественно, что использование таких CASE-средств моделирования диаграмм бизнес-процессов, как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 ER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Process Modeler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снимает ряд проблем (например с устойчивыми соглашениями об именах сущностей), но всех проблем эти средства все равно решить не могут.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Поэтому одним из основных правил можно считать следующее. Не нужно увлекаться процессом построения диаграмм ради самого процесса. Всегда следует помнить о том, что конечная цель состоит в сборе информации о возможных сущностях, а также в намерении чуть лучше понять систему.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При этом можно попытаться в какой-то мере дать ответ на вопросы, подобные следующему: будет ли сущность или связь иметь смысл два года спустя для команды, которая будет работать с системой после вас?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Декомпозиция работ в </a:t>
            </a:r>
            <a:r>
              <a:rPr lang="en-US" altLang="ru-RU" sz="4001" b="1" dirty="0">
                <a:solidFill>
                  <a:srgbClr val="000000"/>
                </a:solidFill>
              </a:rPr>
              <a:t>IDEF3</a:t>
            </a:r>
            <a:endParaRPr lang="ru-RU" altLang="ru-RU" sz="4001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700213"/>
            <a:ext cx="8229600" cy="4321970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>
                <a:solidFill>
                  <a:srgbClr val="000000"/>
                </a:solidFill>
              </a:rPr>
              <a:t>В </a:t>
            </a:r>
            <a:r>
              <a:rPr lang="en-US" altLang="ru-RU" sz="2801">
                <a:solidFill>
                  <a:srgbClr val="000000"/>
                </a:solidFill>
              </a:rPr>
              <a:t>IDEF</a:t>
            </a:r>
            <a:r>
              <a:rPr lang="ru-RU" altLang="ru-RU" sz="2801">
                <a:solidFill>
                  <a:srgbClr val="000000"/>
                </a:solidFill>
              </a:rPr>
              <a:t>3 декомпозиция используется для </a:t>
            </a:r>
            <a:r>
              <a:rPr lang="ru-RU" altLang="ru-RU" sz="2801" i="1">
                <a:solidFill>
                  <a:srgbClr val="000000"/>
                </a:solidFill>
              </a:rPr>
              <a:t>детализации</a:t>
            </a:r>
            <a:r>
              <a:rPr lang="ru-RU" altLang="ru-RU" sz="2801">
                <a:solidFill>
                  <a:srgbClr val="000000"/>
                </a:solidFill>
              </a:rPr>
              <a:t> работ.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>
                <a:solidFill>
                  <a:srgbClr val="000000"/>
                </a:solidFill>
              </a:rPr>
              <a:t>Методология </a:t>
            </a:r>
            <a:r>
              <a:rPr lang="en-US" altLang="ru-RU" sz="2801">
                <a:solidFill>
                  <a:srgbClr val="000000"/>
                </a:solidFill>
              </a:rPr>
              <a:t>IDEF</a:t>
            </a:r>
            <a:r>
              <a:rPr lang="ru-RU" altLang="ru-RU" sz="2801">
                <a:solidFill>
                  <a:srgbClr val="000000"/>
                </a:solidFill>
              </a:rPr>
              <a:t>3 позволяет декомпозировать работу </a:t>
            </a:r>
            <a:r>
              <a:rPr lang="ru-RU" altLang="ru-RU" sz="2801" b="1" u="sng">
                <a:solidFill>
                  <a:srgbClr val="000000"/>
                </a:solidFill>
              </a:rPr>
              <a:t>многократно</a:t>
            </a:r>
            <a:r>
              <a:rPr lang="ru-RU" altLang="ru-RU" sz="2801">
                <a:solidFill>
                  <a:srgbClr val="000000"/>
                </a:solidFill>
              </a:rPr>
              <a:t>, т.е. работа может иметь множество дочерних работ.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>
                <a:solidFill>
                  <a:srgbClr val="000000"/>
                </a:solidFill>
              </a:rPr>
              <a:t>Это позволяет в одной модели описать </a:t>
            </a:r>
            <a:r>
              <a:rPr lang="ru-RU" altLang="ru-RU" sz="280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альтернативные потоки</a:t>
            </a:r>
            <a:r>
              <a:rPr lang="ru-RU" altLang="ru-RU" sz="2801">
                <a:solidFill>
                  <a:srgbClr val="000000"/>
                </a:solidFill>
              </a:rPr>
              <a:t>. </a:t>
            </a:r>
            <a:endParaRPr lang="en-US" altLang="ru-RU" sz="2801">
              <a:solidFill>
                <a:srgbClr val="000000"/>
              </a:solidFill>
            </a:endParaRP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>
                <a:solidFill>
                  <a:srgbClr val="000000"/>
                </a:solidFill>
              </a:rPr>
              <a:t>Возможность множественной декомпозиции предъявляет дополнительные требования к нумерации работ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Нумерация работ в </a:t>
            </a:r>
            <a:r>
              <a:rPr lang="en-US" altLang="ru-RU" sz="4001" b="1" dirty="0">
                <a:solidFill>
                  <a:srgbClr val="000000"/>
                </a:solidFill>
              </a:rPr>
              <a:t>IDEF3</a:t>
            </a:r>
            <a:endParaRPr lang="ru-RU" altLang="ru-RU" sz="4001" b="1" dirty="0">
              <a:solidFill>
                <a:srgbClr val="0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1631157"/>
          </a:xfrm>
        </p:spPr>
        <p:txBody>
          <a:bodyPr/>
          <a:lstStyle/>
          <a:p>
            <a:pPr marL="342917" indent="-342917" eaLnBrk="1" hangingPunct="1">
              <a:lnSpc>
                <a:spcPct val="90000"/>
              </a:lnSpc>
              <a:defRPr/>
            </a:pPr>
            <a:r>
              <a:rPr lang="ru-RU" altLang="ru-RU">
                <a:solidFill>
                  <a:srgbClr val="000000"/>
                </a:solidFill>
              </a:rPr>
              <a:t>Номер работы состоит из </a:t>
            </a:r>
            <a:r>
              <a:rPr lang="ru-RU" altLang="ru-RU" i="1">
                <a:solidFill>
                  <a:srgbClr val="000000"/>
                </a:solidFill>
              </a:rPr>
              <a:t>номера родительской работы</a:t>
            </a:r>
            <a:r>
              <a:rPr lang="ru-RU" altLang="ru-RU">
                <a:solidFill>
                  <a:srgbClr val="000000"/>
                </a:solidFill>
              </a:rPr>
              <a:t>, </a:t>
            </a:r>
            <a:r>
              <a:rPr lang="ru-RU" altLang="ru-RU" i="1">
                <a:solidFill>
                  <a:srgbClr val="000000"/>
                </a:solidFill>
              </a:rPr>
              <a:t>версии декомпозиции</a:t>
            </a:r>
            <a:r>
              <a:rPr lang="ru-RU" altLang="ru-RU">
                <a:solidFill>
                  <a:srgbClr val="000000"/>
                </a:solidFill>
              </a:rPr>
              <a:t> и </a:t>
            </a:r>
            <a:r>
              <a:rPr lang="ru-RU" altLang="ru-RU" i="1">
                <a:solidFill>
                  <a:srgbClr val="000000"/>
                </a:solidFill>
              </a:rPr>
              <a:t>собственного номера</a:t>
            </a:r>
            <a:r>
              <a:rPr lang="ru-RU" altLang="ru-RU">
                <a:solidFill>
                  <a:srgbClr val="000000"/>
                </a:solidFill>
              </a:rPr>
              <a:t> работы на текущей диаграмме 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65515" r="78864" b="20595"/>
          <a:stretch>
            <a:fillRect/>
          </a:stretch>
        </p:blipFill>
        <p:spPr bwMode="auto">
          <a:xfrm>
            <a:off x="3059908" y="3500438"/>
            <a:ext cx="3167063" cy="22526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250032" y="4869657"/>
            <a:ext cx="3314700" cy="708025"/>
            <a:chOff x="158" y="3067"/>
            <a:chExt cx="2087" cy="446"/>
          </a:xfrm>
        </p:grpSpPr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158" y="3067"/>
              <a:ext cx="18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Номер родительской работы</a:t>
              </a:r>
            </a:p>
          </p:txBody>
        </p:sp>
        <p:sp>
          <p:nvSpPr>
            <p:cNvPr id="136205" name="Line 8"/>
            <p:cNvSpPr>
              <a:spLocks noChangeShapeType="1"/>
            </p:cNvSpPr>
            <p:nvPr/>
          </p:nvSpPr>
          <p:spPr bwMode="auto">
            <a:xfrm>
              <a:off x="1973" y="3294"/>
              <a:ext cx="2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1188245" y="5374480"/>
            <a:ext cx="2662238" cy="1138237"/>
            <a:chOff x="748" y="3385"/>
            <a:chExt cx="1678" cy="717"/>
          </a:xfrm>
        </p:grpSpPr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748" y="3656"/>
              <a:ext cx="15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Версия декомпозиции</a:t>
              </a:r>
            </a:p>
          </p:txBody>
        </p:sp>
        <p:sp>
          <p:nvSpPr>
            <p:cNvPr id="136203" name="Line 9"/>
            <p:cNvSpPr>
              <a:spLocks noChangeShapeType="1"/>
            </p:cNvSpPr>
            <p:nvPr/>
          </p:nvSpPr>
          <p:spPr bwMode="auto">
            <a:xfrm flipV="1">
              <a:off x="2290" y="3385"/>
              <a:ext cx="136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4212433" y="5374484"/>
            <a:ext cx="3024188" cy="1138238"/>
            <a:chOff x="2653" y="3385"/>
            <a:chExt cx="1905" cy="717"/>
          </a:xfrm>
        </p:grpSpPr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2744" y="3656"/>
              <a:ext cx="181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Собственный номер единицы работ</a:t>
              </a:r>
            </a:p>
          </p:txBody>
        </p:sp>
        <p:sp>
          <p:nvSpPr>
            <p:cNvPr id="136201" name="Line 10"/>
            <p:cNvSpPr>
              <a:spLocks noChangeShapeType="1"/>
            </p:cNvSpPr>
            <p:nvPr/>
          </p:nvSpPr>
          <p:spPr bwMode="auto">
            <a:xfrm flipH="1" flipV="1">
              <a:off x="2653" y="3385"/>
              <a:ext cx="227" cy="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t="33798" r="26649" b="49631"/>
          <a:stretch>
            <a:fillRect/>
          </a:stretch>
        </p:blipFill>
        <p:spPr bwMode="auto">
          <a:xfrm>
            <a:off x="2323067" y="1391223"/>
            <a:ext cx="5831682" cy="15835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887" y="2680511"/>
            <a:ext cx="8688465" cy="2121531"/>
            <a:chOff x="135" y="1939"/>
            <a:chExt cx="5472" cy="1336"/>
          </a:xfrm>
        </p:grpSpPr>
        <p:grpSp>
          <p:nvGrpSpPr>
            <p:cNvPr id="137226" name="Group 13"/>
            <p:cNvGrpSpPr>
              <a:grpSpLocks/>
            </p:cNvGrpSpPr>
            <p:nvPr/>
          </p:nvGrpSpPr>
          <p:grpSpPr bwMode="auto">
            <a:xfrm>
              <a:off x="1252" y="1939"/>
              <a:ext cx="4355" cy="1336"/>
              <a:chOff x="1252" y="1939"/>
              <a:chExt cx="4355" cy="1336"/>
            </a:xfrm>
          </p:grpSpPr>
          <p:pic>
            <p:nvPicPr>
              <p:cNvPr id="13722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9" t="39262" r="17014" b="41029"/>
              <a:stretch>
                <a:fillRect/>
              </a:stretch>
            </p:blipFill>
            <p:spPr bwMode="auto">
              <a:xfrm>
                <a:off x="1252" y="2096"/>
                <a:ext cx="4355" cy="1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229" name="Line 7"/>
              <p:cNvSpPr>
                <a:spLocks noChangeShapeType="1"/>
              </p:cNvSpPr>
              <p:nvPr/>
            </p:nvSpPr>
            <p:spPr bwMode="auto">
              <a:xfrm flipH="1">
                <a:off x="1955" y="1939"/>
                <a:ext cx="985" cy="31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30" name="Line 8"/>
              <p:cNvSpPr>
                <a:spLocks noChangeShapeType="1"/>
              </p:cNvSpPr>
              <p:nvPr/>
            </p:nvSpPr>
            <p:spPr bwMode="auto">
              <a:xfrm>
                <a:off x="3894" y="1939"/>
                <a:ext cx="755" cy="35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7227" name="Text Box 11"/>
            <p:cNvSpPr txBox="1">
              <a:spLocks noChangeArrowheads="1"/>
            </p:cNvSpPr>
            <p:nvPr/>
          </p:nvSpPr>
          <p:spPr bwMode="auto">
            <a:xfrm>
              <a:off x="135" y="2251"/>
              <a:ext cx="1134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500" b="0" dirty="0">
                  <a:solidFill>
                    <a:srgbClr val="000000"/>
                  </a:solidFill>
                </a:rPr>
                <a:t>Первая декомпозиция работы 1.2</a:t>
              </a:r>
            </a:p>
          </p:txBody>
        </p:sp>
      </p:grp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7320" y="123212"/>
            <a:ext cx="8229600" cy="926307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Структура множественной декомпозиции работ</a:t>
            </a:r>
          </a:p>
        </p:txBody>
      </p: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53273" y="2681261"/>
            <a:ext cx="8485188" cy="4052888"/>
            <a:chOff x="75" y="1791"/>
            <a:chExt cx="5345" cy="2553"/>
          </a:xfrm>
        </p:grpSpPr>
        <p:pic>
          <p:nvPicPr>
            <p:cNvPr id="13722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3" t="38831" r="34428" b="44467"/>
            <a:stretch>
              <a:fillRect/>
            </a:stretch>
          </p:blipFill>
          <p:spPr bwMode="auto">
            <a:xfrm>
              <a:off x="1020" y="3182"/>
              <a:ext cx="4400" cy="1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223" name="Line 9"/>
            <p:cNvSpPr>
              <a:spLocks noChangeShapeType="1"/>
            </p:cNvSpPr>
            <p:nvPr/>
          </p:nvSpPr>
          <p:spPr bwMode="auto">
            <a:xfrm flipH="1">
              <a:off x="2154" y="1791"/>
              <a:ext cx="446" cy="150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7224" name="Line 10"/>
            <p:cNvSpPr>
              <a:spLocks noChangeShapeType="1"/>
            </p:cNvSpPr>
            <p:nvPr/>
          </p:nvSpPr>
          <p:spPr bwMode="auto">
            <a:xfrm>
              <a:off x="3613" y="1888"/>
              <a:ext cx="673" cy="140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7225" name="Text Box 12"/>
            <p:cNvSpPr txBox="1">
              <a:spLocks noChangeArrowheads="1"/>
            </p:cNvSpPr>
            <p:nvPr/>
          </p:nvSpPr>
          <p:spPr bwMode="auto">
            <a:xfrm>
              <a:off x="75" y="3195"/>
              <a:ext cx="106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500" b="0" dirty="0">
                  <a:solidFill>
                    <a:srgbClr val="000000"/>
                  </a:solidFill>
                </a:rPr>
                <a:t>Вторая декомпозиция работы 1.2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>
                <a:solidFill>
                  <a:srgbClr val="000000"/>
                </a:solidFill>
              </a:rPr>
              <a:t>Пример построения модели </a:t>
            </a:r>
            <a:r>
              <a:rPr lang="en-US" altLang="ru-RU" sz="3200" b="1">
                <a:solidFill>
                  <a:srgbClr val="000000"/>
                </a:solidFill>
              </a:rPr>
              <a:t>IDEF3</a:t>
            </a:r>
            <a:endParaRPr lang="ru-RU" altLang="ru-RU" sz="3200" b="1">
              <a:solidFill>
                <a:srgbClr val="0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9207"/>
            <a:ext cx="82296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>
                <a:solidFill>
                  <a:srgbClr val="000000"/>
                </a:solidFill>
              </a:rPr>
              <a:t>Рассмотрим на примере построения динамической модели процесса </a:t>
            </a:r>
            <a:r>
              <a:rPr lang="ru-RU" altLang="ru-RU" sz="2400" b="1">
                <a:solidFill>
                  <a:srgbClr val="000000"/>
                </a:solidFill>
              </a:rPr>
              <a:t>«Выполнить курсовую работу»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>
                <a:solidFill>
                  <a:srgbClr val="000000"/>
                </a:solidFill>
              </a:rPr>
              <a:t>Начнем с построения контекстной диаграммы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3059907" y="3283743"/>
            <a:ext cx="2664618" cy="1745455"/>
            <a:chOff x="431" y="1570"/>
            <a:chExt cx="1088" cy="635"/>
          </a:xfrm>
        </p:grpSpPr>
        <p:sp>
          <p:nvSpPr>
            <p:cNvPr id="138245" name="Rectangle 6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8246" name="Line 7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8247" name="Line 8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8248" name="Line 9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8249" name="Text Box 10"/>
            <p:cNvSpPr txBox="1">
              <a:spLocks noChangeArrowheads="1"/>
            </p:cNvSpPr>
            <p:nvPr/>
          </p:nvSpPr>
          <p:spPr bwMode="auto">
            <a:xfrm>
              <a:off x="431" y="2024"/>
              <a:ext cx="54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1.1</a:t>
              </a:r>
            </a:p>
          </p:txBody>
        </p:sp>
        <p:sp>
          <p:nvSpPr>
            <p:cNvPr id="33802" name="Text Box 11"/>
            <p:cNvSpPr txBox="1">
              <a:spLocks noChangeArrowheads="1"/>
            </p:cNvSpPr>
            <p:nvPr/>
          </p:nvSpPr>
          <p:spPr bwMode="auto">
            <a:xfrm>
              <a:off x="476" y="1616"/>
              <a:ext cx="104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 b="0" dirty="0">
                  <a:solidFill>
                    <a:srgbClr val="000000"/>
                  </a:solidFill>
                </a:rPr>
                <a:t>Выполнить курсовую работу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229600" cy="5238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>
                <a:solidFill>
                  <a:srgbClr val="000000"/>
                </a:solidFill>
              </a:rPr>
              <a:t>Пример построения модели </a:t>
            </a:r>
            <a:r>
              <a:rPr lang="en-US" altLang="ru-RU" sz="3200" b="1" dirty="0">
                <a:solidFill>
                  <a:srgbClr val="000000"/>
                </a:solidFill>
              </a:rPr>
              <a:t>IDEF3</a:t>
            </a:r>
            <a:endParaRPr lang="ru-RU" altLang="ru-RU" sz="3200" b="1" dirty="0">
              <a:solidFill>
                <a:srgbClr val="000000"/>
              </a:solidFill>
            </a:endParaRP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321470" y="2350294"/>
            <a:ext cx="1369218" cy="1009890"/>
            <a:chOff x="431" y="1570"/>
            <a:chExt cx="1088" cy="682"/>
          </a:xfrm>
        </p:grpSpPr>
        <p:sp>
          <p:nvSpPr>
            <p:cNvPr id="139335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36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37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38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91" name="Text Box 9"/>
            <p:cNvSpPr txBox="1">
              <a:spLocks noChangeArrowheads="1"/>
            </p:cNvSpPr>
            <p:nvPr/>
          </p:nvSpPr>
          <p:spPr bwMode="auto">
            <a:xfrm>
              <a:off x="431" y="2023"/>
              <a:ext cx="6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>
                  <a:solidFill>
                    <a:srgbClr val="000000"/>
                  </a:solidFill>
                </a:rPr>
                <a:t>1.1.2</a:t>
              </a:r>
            </a:p>
          </p:txBody>
        </p:sp>
        <p:sp>
          <p:nvSpPr>
            <p:cNvPr id="34892" name="Text Box 10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Получить задания</a:t>
              </a:r>
            </a:p>
          </p:txBody>
        </p:sp>
      </p:grp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1978820" y="2350294"/>
            <a:ext cx="1528763" cy="1010570"/>
            <a:chOff x="431" y="1570"/>
            <a:chExt cx="1155" cy="684"/>
          </a:xfrm>
        </p:grpSpPr>
        <p:sp>
          <p:nvSpPr>
            <p:cNvPr id="139329" name="Rectangle 1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30" name="Line 1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31" name="Line 1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32" name="Line 1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85" name="Text Box 17"/>
            <p:cNvSpPr txBox="1">
              <a:spLocks noChangeArrowheads="1"/>
            </p:cNvSpPr>
            <p:nvPr/>
          </p:nvSpPr>
          <p:spPr bwMode="auto">
            <a:xfrm>
              <a:off x="431" y="2025"/>
              <a:ext cx="66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>
                  <a:solidFill>
                    <a:srgbClr val="000000"/>
                  </a:solidFill>
                </a:rPr>
                <a:t>1.1.3</a:t>
              </a:r>
            </a:p>
          </p:txBody>
        </p:sp>
        <p:sp>
          <p:nvSpPr>
            <p:cNvPr id="34886" name="Text Box 18"/>
            <p:cNvSpPr txBox="1">
              <a:spLocks noChangeArrowheads="1"/>
            </p:cNvSpPr>
            <p:nvPr/>
          </p:nvSpPr>
          <p:spPr bwMode="auto">
            <a:xfrm>
              <a:off x="476" y="1617"/>
              <a:ext cx="111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Подобрать литературу</a:t>
              </a:r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4426745" y="1557337"/>
            <a:ext cx="1585913" cy="1060450"/>
            <a:chOff x="380" y="1570"/>
            <a:chExt cx="1139" cy="668"/>
          </a:xfrm>
        </p:grpSpPr>
        <p:sp>
          <p:nvSpPr>
            <p:cNvPr id="139323" name="Rectangle 20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24" name="Line 21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25" name="Line 22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26" name="Line 23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79" name="Text Box 24"/>
            <p:cNvSpPr txBox="1">
              <a:spLocks noChangeArrowheads="1"/>
            </p:cNvSpPr>
            <p:nvPr/>
          </p:nvSpPr>
          <p:spPr bwMode="auto">
            <a:xfrm>
              <a:off x="431" y="2025"/>
              <a:ext cx="5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1.1.4</a:t>
              </a:r>
            </a:p>
          </p:txBody>
        </p:sp>
        <p:sp>
          <p:nvSpPr>
            <p:cNvPr id="34880" name="Text Box 25"/>
            <p:cNvSpPr txBox="1">
              <a:spLocks noChangeArrowheads="1"/>
            </p:cNvSpPr>
            <p:nvPr/>
          </p:nvSpPr>
          <p:spPr bwMode="auto">
            <a:xfrm>
              <a:off x="380" y="1617"/>
              <a:ext cx="113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Выполнить разделы к/р</a:t>
              </a:r>
            </a:p>
          </p:txBody>
        </p:sp>
      </p:grp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4426745" y="3286125"/>
            <a:ext cx="1657350" cy="1010571"/>
            <a:chOff x="431" y="1570"/>
            <a:chExt cx="1088" cy="684"/>
          </a:xfrm>
        </p:grpSpPr>
        <p:sp>
          <p:nvSpPr>
            <p:cNvPr id="139317" name="Rectangle 27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18" name="Line 28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19" name="Line 29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20" name="Line 30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73" name="Text Box 31"/>
            <p:cNvSpPr txBox="1">
              <a:spLocks noChangeArrowheads="1"/>
            </p:cNvSpPr>
            <p:nvPr/>
          </p:nvSpPr>
          <p:spPr bwMode="auto">
            <a:xfrm>
              <a:off x="431" y="2025"/>
              <a:ext cx="5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1.1.5</a:t>
              </a:r>
            </a:p>
          </p:txBody>
        </p:sp>
        <p:sp>
          <p:nvSpPr>
            <p:cNvPr id="34874" name="Text Box 32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Посетить консультации</a:t>
              </a:r>
            </a:p>
          </p:txBody>
        </p:sp>
      </p:grp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7162801" y="2205040"/>
            <a:ext cx="1693070" cy="1211985"/>
            <a:chOff x="431" y="1570"/>
            <a:chExt cx="1088" cy="635"/>
          </a:xfrm>
        </p:grpSpPr>
        <p:sp>
          <p:nvSpPr>
            <p:cNvPr id="139311" name="Rectangle 34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12" name="Line 35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13" name="Line 36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14" name="Line 37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67" name="Text Box 38"/>
            <p:cNvSpPr txBox="1">
              <a:spLocks noChangeArrowheads="1"/>
            </p:cNvSpPr>
            <p:nvPr/>
          </p:nvSpPr>
          <p:spPr bwMode="auto">
            <a:xfrm>
              <a:off x="431" y="2024"/>
              <a:ext cx="54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1.1.6</a:t>
              </a:r>
            </a:p>
          </p:txBody>
        </p:sp>
        <p:sp>
          <p:nvSpPr>
            <p:cNvPr id="34868" name="Text Box 39"/>
            <p:cNvSpPr txBox="1">
              <a:spLocks noChangeArrowheads="1"/>
            </p:cNvSpPr>
            <p:nvPr/>
          </p:nvSpPr>
          <p:spPr bwMode="auto">
            <a:xfrm>
              <a:off x="475" y="1616"/>
              <a:ext cx="104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Оформить пояснит. записку</a:t>
              </a:r>
            </a:p>
          </p:txBody>
        </p:sp>
      </p:grpSp>
      <p:grpSp>
        <p:nvGrpSpPr>
          <p:cNvPr id="36904" name="Group 40"/>
          <p:cNvGrpSpPr>
            <a:grpSpLocks/>
          </p:cNvGrpSpPr>
          <p:nvPr/>
        </p:nvGrpSpPr>
        <p:grpSpPr bwMode="auto">
          <a:xfrm>
            <a:off x="7019926" y="4150520"/>
            <a:ext cx="1369220" cy="1010570"/>
            <a:chOff x="431" y="1570"/>
            <a:chExt cx="1088" cy="684"/>
          </a:xfrm>
        </p:grpSpPr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06" name="Line 42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61" name="Text Box 45"/>
            <p:cNvSpPr txBox="1">
              <a:spLocks noChangeArrowheads="1"/>
            </p:cNvSpPr>
            <p:nvPr/>
          </p:nvSpPr>
          <p:spPr bwMode="auto">
            <a:xfrm>
              <a:off x="431" y="2025"/>
              <a:ext cx="63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>
                  <a:solidFill>
                    <a:srgbClr val="000000"/>
                  </a:solidFill>
                </a:rPr>
                <a:t>1.1.7</a:t>
              </a:r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Защитить</a:t>
              </a:r>
            </a:p>
          </p:txBody>
        </p:sp>
      </p:grp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71438" y="2781300"/>
            <a:ext cx="250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1690688" y="2781300"/>
            <a:ext cx="288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cxnSp>
        <p:nvCxnSpPr>
          <p:cNvPr id="36925" name="AutoShape 61"/>
          <p:cNvCxnSpPr>
            <a:cxnSpLocks noChangeShapeType="1"/>
          </p:cNvCxnSpPr>
          <p:nvPr/>
        </p:nvCxnSpPr>
        <p:spPr bwMode="auto">
          <a:xfrm flipV="1">
            <a:off x="4138613" y="1988345"/>
            <a:ext cx="359570" cy="757238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6" name="AutoShape 62"/>
          <p:cNvCxnSpPr>
            <a:cxnSpLocks noChangeShapeType="1"/>
          </p:cNvCxnSpPr>
          <p:nvPr/>
        </p:nvCxnSpPr>
        <p:spPr bwMode="auto">
          <a:xfrm>
            <a:off x="4138613" y="2926558"/>
            <a:ext cx="288132" cy="938213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7" name="AutoShape 63"/>
          <p:cNvCxnSpPr>
            <a:cxnSpLocks noChangeShapeType="1"/>
          </p:cNvCxnSpPr>
          <p:nvPr/>
        </p:nvCxnSpPr>
        <p:spPr bwMode="auto">
          <a:xfrm>
            <a:off x="6012657" y="1845470"/>
            <a:ext cx="359568" cy="971550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8" name="AutoShape 64"/>
          <p:cNvCxnSpPr>
            <a:cxnSpLocks noChangeShapeType="1"/>
          </p:cNvCxnSpPr>
          <p:nvPr/>
        </p:nvCxnSpPr>
        <p:spPr bwMode="auto">
          <a:xfrm flipV="1">
            <a:off x="6084095" y="2997995"/>
            <a:ext cx="288131" cy="752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0" name="Line 66"/>
          <p:cNvSpPr>
            <a:spLocks noChangeShapeType="1"/>
          </p:cNvSpPr>
          <p:nvPr/>
        </p:nvSpPr>
        <p:spPr bwMode="auto">
          <a:xfrm>
            <a:off x="3419476" y="2781300"/>
            <a:ext cx="2166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>
            <a:off x="6874670" y="2855120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cxnSp>
        <p:nvCxnSpPr>
          <p:cNvPr id="36932" name="AutoShape 68"/>
          <p:cNvCxnSpPr>
            <a:cxnSpLocks noChangeShapeType="1"/>
            <a:stCxn id="34868" idx="3"/>
            <a:endCxn id="139305" idx="1"/>
          </p:cNvCxnSpPr>
          <p:nvPr/>
        </p:nvCxnSpPr>
        <p:spPr bwMode="auto">
          <a:xfrm flipH="1">
            <a:off x="7019926" y="2731295"/>
            <a:ext cx="1835945" cy="1888331"/>
          </a:xfrm>
          <a:prstGeom prst="bentConnector5">
            <a:avLst>
              <a:gd name="adj1" fmla="val -18676"/>
              <a:gd name="adj2" fmla="val 49171"/>
              <a:gd name="adj3" fmla="val 1186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8389145" y="4655345"/>
            <a:ext cx="431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grpSp>
        <p:nvGrpSpPr>
          <p:cNvPr id="36937" name="Group 73"/>
          <p:cNvGrpSpPr>
            <a:grpSpLocks/>
          </p:cNvGrpSpPr>
          <p:nvPr/>
        </p:nvGrpSpPr>
        <p:grpSpPr bwMode="auto">
          <a:xfrm>
            <a:off x="321470" y="4293392"/>
            <a:ext cx="1871663" cy="935830"/>
            <a:chOff x="204" y="3113"/>
            <a:chExt cx="1179" cy="589"/>
          </a:xfrm>
        </p:grpSpPr>
        <p:sp>
          <p:nvSpPr>
            <p:cNvPr id="139302" name="Rectangle 70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39303" name="Line 71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4856" name="Text Box 72"/>
            <p:cNvSpPr txBox="1">
              <a:spLocks noChangeArrowheads="1"/>
            </p:cNvSpPr>
            <p:nvPr/>
          </p:nvSpPr>
          <p:spPr bwMode="auto">
            <a:xfrm>
              <a:off x="249" y="3113"/>
              <a:ext cx="11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>
                  <a:solidFill>
                    <a:srgbClr val="000000"/>
                  </a:solidFill>
                </a:rPr>
                <a:t>OBJECT/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 Преподаватель</a:t>
              </a:r>
            </a:p>
          </p:txBody>
        </p:sp>
      </p:grpSp>
      <p:sp>
        <p:nvSpPr>
          <p:cNvPr id="36938" name="Line 74"/>
          <p:cNvSpPr>
            <a:spLocks noChangeShapeType="1"/>
          </p:cNvSpPr>
          <p:nvPr/>
        </p:nvSpPr>
        <p:spPr bwMode="auto">
          <a:xfrm>
            <a:off x="971550" y="3286126"/>
            <a:ext cx="0" cy="100727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grpSp>
        <p:nvGrpSpPr>
          <p:cNvPr id="36941" name="Group 77"/>
          <p:cNvGrpSpPr>
            <a:grpSpLocks/>
          </p:cNvGrpSpPr>
          <p:nvPr/>
        </p:nvGrpSpPr>
        <p:grpSpPr bwMode="auto">
          <a:xfrm>
            <a:off x="2195513" y="4221958"/>
            <a:ext cx="3095625" cy="576263"/>
            <a:chOff x="1338" y="2976"/>
            <a:chExt cx="1950" cy="363"/>
          </a:xfrm>
        </p:grpSpPr>
        <p:sp>
          <p:nvSpPr>
            <p:cNvPr id="139300" name="Line 75"/>
            <p:cNvSpPr>
              <a:spLocks noChangeShapeType="1"/>
            </p:cNvSpPr>
            <p:nvPr/>
          </p:nvSpPr>
          <p:spPr bwMode="auto">
            <a:xfrm>
              <a:off x="1338" y="3339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39301" name="Line 76"/>
            <p:cNvSpPr>
              <a:spLocks noChangeShapeType="1"/>
            </p:cNvSpPr>
            <p:nvPr/>
          </p:nvSpPr>
          <p:spPr bwMode="auto">
            <a:xfrm flipV="1">
              <a:off x="3288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</p:grpSp>
      <p:sp>
        <p:nvSpPr>
          <p:cNvPr id="36942" name="Text Box 78"/>
          <p:cNvSpPr txBox="1">
            <a:spLocks noChangeArrowheads="1"/>
          </p:cNvSpPr>
          <p:nvPr/>
        </p:nvSpPr>
        <p:spPr bwMode="auto">
          <a:xfrm>
            <a:off x="178595" y="5517357"/>
            <a:ext cx="8858250" cy="120032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45" eaLnBrk="1" hangingPunct="1">
              <a:spcBef>
                <a:spcPct val="50000"/>
              </a:spcBef>
              <a:defRPr/>
            </a:pPr>
            <a:r>
              <a:rPr lang="ru-RU" altLang="ru-RU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Примечание</a:t>
            </a:r>
            <a:r>
              <a:rPr lang="ru-RU" altLang="ru-RU" sz="1800" b="0">
                <a:solidFill>
                  <a:srgbClr val="000000"/>
                </a:solidFill>
                <a:latin typeface="Arial" panose="020B0604020202020204" pitchFamily="34" charset="0"/>
              </a:rPr>
              <a:t>: Обратите внимание на нумерацию единиц работ. Родительской является работа с собственным номером 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0">
                <a:solidFill>
                  <a:srgbClr val="000000"/>
                </a:solidFill>
                <a:latin typeface="Arial" panose="020B0604020202020204" pitchFamily="34" charset="0"/>
              </a:rPr>
              <a:t>. Она декомпозируется первый раз, следовательно, версия декомпозиции = 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0">
                <a:solidFill>
                  <a:srgbClr val="000000"/>
                </a:solidFill>
                <a:latin typeface="Arial" panose="020B0604020202020204" pitchFamily="34" charset="0"/>
              </a:rPr>
              <a:t>, далее следует собственный номер единицы работ в рамках модели (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ru-RU" altLang="ru-RU" sz="1800" b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ru-RU" altLang="ru-RU" sz="1800" b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39287" name="Text Box 79"/>
          <p:cNvSpPr txBox="1">
            <a:spLocks noChangeArrowheads="1"/>
          </p:cNvSpPr>
          <p:nvPr/>
        </p:nvSpPr>
        <p:spPr bwMode="auto">
          <a:xfrm>
            <a:off x="250033" y="1052513"/>
            <a:ext cx="8605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800" b="0">
                <a:solidFill>
                  <a:srgbClr val="000000"/>
                </a:solidFill>
              </a:rPr>
              <a:t>Выполним декомпозицию контекстной диаграммы:</a:t>
            </a:r>
          </a:p>
        </p:txBody>
      </p:sp>
      <p:grpSp>
        <p:nvGrpSpPr>
          <p:cNvPr id="36946" name="Group 82"/>
          <p:cNvGrpSpPr>
            <a:grpSpLocks/>
          </p:cNvGrpSpPr>
          <p:nvPr/>
        </p:nvGrpSpPr>
        <p:grpSpPr bwMode="auto">
          <a:xfrm>
            <a:off x="3636170" y="2564606"/>
            <a:ext cx="571500" cy="873125"/>
            <a:chOff x="2290" y="1616"/>
            <a:chExt cx="360" cy="550"/>
          </a:xfrm>
        </p:grpSpPr>
        <p:grpSp>
          <p:nvGrpSpPr>
            <p:cNvPr id="139295" name="Group 52"/>
            <p:cNvGrpSpPr>
              <a:grpSpLocks/>
            </p:cNvGrpSpPr>
            <p:nvPr/>
          </p:nvGrpSpPr>
          <p:grpSpPr bwMode="auto">
            <a:xfrm>
              <a:off x="2290" y="1616"/>
              <a:ext cx="317" cy="317"/>
              <a:chOff x="930" y="3249"/>
              <a:chExt cx="317" cy="317"/>
            </a:xfrm>
          </p:grpSpPr>
          <p:sp>
            <p:nvSpPr>
              <p:cNvPr id="139297" name="Rectangle 49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98" name="Line 50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99" name="Text Box 51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9296" name="Text Box 80"/>
            <p:cNvSpPr txBox="1">
              <a:spLocks noChangeArrowheads="1"/>
            </p:cNvSpPr>
            <p:nvPr/>
          </p:nvSpPr>
          <p:spPr bwMode="auto">
            <a:xfrm>
              <a:off x="2290" y="193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 dirty="0">
                  <a:solidFill>
                    <a:srgbClr val="000000"/>
                  </a:solidFill>
                </a:rPr>
                <a:t>J1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947" name="Group 83"/>
          <p:cNvGrpSpPr>
            <a:grpSpLocks/>
          </p:cNvGrpSpPr>
          <p:nvPr/>
        </p:nvGrpSpPr>
        <p:grpSpPr bwMode="auto">
          <a:xfrm>
            <a:off x="6372226" y="2638424"/>
            <a:ext cx="576263" cy="873125"/>
            <a:chOff x="4014" y="1662"/>
            <a:chExt cx="363" cy="550"/>
          </a:xfrm>
        </p:grpSpPr>
        <p:grpSp>
          <p:nvGrpSpPr>
            <p:cNvPr id="139290" name="Group 53"/>
            <p:cNvGrpSpPr>
              <a:grpSpLocks/>
            </p:cNvGrpSpPr>
            <p:nvPr/>
          </p:nvGrpSpPr>
          <p:grpSpPr bwMode="auto">
            <a:xfrm>
              <a:off x="4014" y="1662"/>
              <a:ext cx="317" cy="317"/>
              <a:chOff x="930" y="3249"/>
              <a:chExt cx="317" cy="317"/>
            </a:xfrm>
          </p:grpSpPr>
          <p:sp>
            <p:nvSpPr>
              <p:cNvPr id="139292" name="Rectangle 54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93" name="Line 55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94" name="Text Box 56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9291" name="Text Box 81"/>
            <p:cNvSpPr txBox="1">
              <a:spLocks noChangeArrowheads="1"/>
            </p:cNvSpPr>
            <p:nvPr/>
          </p:nvSpPr>
          <p:spPr bwMode="auto">
            <a:xfrm>
              <a:off x="4014" y="1979"/>
              <a:ext cx="3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 dirty="0">
                  <a:solidFill>
                    <a:srgbClr val="000000"/>
                  </a:solidFill>
                </a:rPr>
                <a:t>J2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545" y="550070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>
                <a:solidFill>
                  <a:srgbClr val="000000"/>
                </a:solidFill>
              </a:rPr>
              <a:t>Пример построения модели </a:t>
            </a:r>
            <a:r>
              <a:rPr lang="en-US" altLang="ru-RU" sz="3200" b="1" dirty="0">
                <a:solidFill>
                  <a:srgbClr val="000000"/>
                </a:solidFill>
              </a:rPr>
              <a:t>IDEF3</a:t>
            </a:r>
            <a:endParaRPr lang="ru-RU" altLang="ru-RU" sz="3200" b="1" dirty="0">
              <a:solidFill>
                <a:srgbClr val="000000"/>
              </a:solidFill>
            </a:endParaRP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14338" y="3714750"/>
            <a:ext cx="1366838" cy="1010571"/>
            <a:chOff x="431" y="1570"/>
            <a:chExt cx="1088" cy="684"/>
          </a:xfrm>
        </p:grpSpPr>
        <p:sp>
          <p:nvSpPr>
            <p:cNvPr id="140354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0355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56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57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5910" name="Text Box 9"/>
            <p:cNvSpPr txBox="1">
              <a:spLocks noChangeArrowheads="1"/>
            </p:cNvSpPr>
            <p:nvPr/>
          </p:nvSpPr>
          <p:spPr bwMode="auto">
            <a:xfrm>
              <a:off x="431" y="2025"/>
              <a:ext cx="6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>
                  <a:solidFill>
                    <a:srgbClr val="000000"/>
                  </a:solidFill>
                </a:rPr>
                <a:t>4</a:t>
              </a:r>
              <a:r>
                <a:rPr lang="ru-RU" altLang="ru-RU" sz="1601" dirty="0">
                  <a:solidFill>
                    <a:srgbClr val="000000"/>
                  </a:solidFill>
                </a:rPr>
                <a:t>.1.8</a:t>
              </a:r>
            </a:p>
          </p:txBody>
        </p:sp>
        <p:sp>
          <p:nvSpPr>
            <p:cNvPr id="35911" name="Text Box 10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Написать </a:t>
              </a:r>
              <a:r>
                <a:rPr lang="ru-RU" altLang="ru-RU" sz="1601" b="0" dirty="0" err="1">
                  <a:solidFill>
                    <a:srgbClr val="000000"/>
                  </a:solidFill>
                </a:rPr>
                <a:t>теор.часть</a:t>
              </a:r>
              <a:endParaRPr lang="ru-RU" altLang="ru-RU" sz="1601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3707608" y="2781299"/>
            <a:ext cx="1585913" cy="1009890"/>
            <a:chOff x="431" y="1570"/>
            <a:chExt cx="1088" cy="682"/>
          </a:xfrm>
        </p:grpSpPr>
        <p:sp>
          <p:nvSpPr>
            <p:cNvPr id="140348" name="Rectangle 12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0349" name="Line 13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50" name="Line 14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51" name="Line 15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5904" name="Text Box 16"/>
            <p:cNvSpPr txBox="1">
              <a:spLocks noChangeArrowheads="1"/>
            </p:cNvSpPr>
            <p:nvPr/>
          </p:nvSpPr>
          <p:spPr bwMode="auto">
            <a:xfrm>
              <a:off x="431" y="2023"/>
              <a:ext cx="5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>
                  <a:solidFill>
                    <a:srgbClr val="000000"/>
                  </a:solidFill>
                </a:rPr>
                <a:t>4</a:t>
              </a:r>
              <a:r>
                <a:rPr lang="ru-RU" altLang="ru-RU" sz="1601">
                  <a:solidFill>
                    <a:srgbClr val="000000"/>
                  </a:solidFill>
                </a:rPr>
                <a:t>.1.9</a:t>
              </a:r>
            </a:p>
          </p:txBody>
        </p:sp>
        <p:sp>
          <p:nvSpPr>
            <p:cNvPr id="35905" name="Text Box 17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Выполнить расчеты</a:t>
              </a:r>
            </a:p>
          </p:txBody>
        </p:sp>
      </p:grp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3707608" y="4726781"/>
            <a:ext cx="1585913" cy="1009890"/>
            <a:chOff x="431" y="1570"/>
            <a:chExt cx="1088" cy="682"/>
          </a:xfrm>
        </p:grpSpPr>
        <p:sp>
          <p:nvSpPr>
            <p:cNvPr id="140342" name="Rectangle 19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0343" name="Line 20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44" name="Line 21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45" name="Line 22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5898" name="Text Box 23"/>
            <p:cNvSpPr txBox="1">
              <a:spLocks noChangeArrowheads="1"/>
            </p:cNvSpPr>
            <p:nvPr/>
          </p:nvSpPr>
          <p:spPr bwMode="auto">
            <a:xfrm>
              <a:off x="431" y="2023"/>
              <a:ext cx="63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>
                  <a:solidFill>
                    <a:srgbClr val="000000"/>
                  </a:solidFill>
                </a:rPr>
                <a:t>4</a:t>
              </a:r>
              <a:r>
                <a:rPr lang="ru-RU" altLang="ru-RU" sz="1601" dirty="0">
                  <a:solidFill>
                    <a:srgbClr val="000000"/>
                  </a:solidFill>
                </a:rPr>
                <a:t>.1.10</a:t>
              </a:r>
            </a:p>
          </p:txBody>
        </p:sp>
        <p:sp>
          <p:nvSpPr>
            <p:cNvPr id="35899" name="Text Box 24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Построить графики</a:t>
              </a:r>
            </a:p>
          </p:txBody>
        </p:sp>
      </p:grp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7253288" y="3645694"/>
            <a:ext cx="1495425" cy="1009890"/>
            <a:chOff x="431" y="1570"/>
            <a:chExt cx="1088" cy="682"/>
          </a:xfrm>
        </p:grpSpPr>
        <p:sp>
          <p:nvSpPr>
            <p:cNvPr id="140336" name="Rectangle 3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0337" name="Line 3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38" name="Line 3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0339" name="Line 3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5892" name="Text Box 37"/>
            <p:cNvSpPr txBox="1">
              <a:spLocks noChangeArrowheads="1"/>
            </p:cNvSpPr>
            <p:nvPr/>
          </p:nvSpPr>
          <p:spPr bwMode="auto">
            <a:xfrm>
              <a:off x="431" y="2023"/>
              <a:ext cx="6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>
                  <a:solidFill>
                    <a:srgbClr val="000000"/>
                  </a:solidFill>
                </a:rPr>
                <a:t>4</a:t>
              </a:r>
              <a:r>
                <a:rPr lang="ru-RU" altLang="ru-RU" sz="1601" dirty="0">
                  <a:solidFill>
                    <a:srgbClr val="000000"/>
                  </a:solidFill>
                </a:rPr>
                <a:t>.1.11</a:t>
              </a:r>
            </a:p>
          </p:txBody>
        </p:sp>
        <p:sp>
          <p:nvSpPr>
            <p:cNvPr id="35893" name="Text Box 38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Оформить</a:t>
              </a:r>
            </a:p>
          </p:txBody>
        </p:sp>
      </p:grpSp>
      <p:sp>
        <p:nvSpPr>
          <p:cNvPr id="37935" name="Line 47"/>
          <p:cNvSpPr>
            <a:spLocks noChangeShapeType="1"/>
          </p:cNvSpPr>
          <p:nvPr/>
        </p:nvSpPr>
        <p:spPr bwMode="auto">
          <a:xfrm flipV="1">
            <a:off x="107158" y="4186238"/>
            <a:ext cx="3262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8748713" y="4076700"/>
            <a:ext cx="359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 flipV="1">
            <a:off x="1781176" y="4283870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 flipV="1">
            <a:off x="2778920" y="4212432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6084095" y="4150520"/>
            <a:ext cx="2166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6803232" y="4076700"/>
            <a:ext cx="435768" cy="21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cxnSp>
        <p:nvCxnSpPr>
          <p:cNvPr id="37950" name="AutoShape 62"/>
          <p:cNvCxnSpPr>
            <a:cxnSpLocks noChangeShapeType="1"/>
            <a:stCxn id="140332" idx="0"/>
            <a:endCxn id="140348" idx="1"/>
          </p:cNvCxnSpPr>
          <p:nvPr/>
        </p:nvCxnSpPr>
        <p:spPr bwMode="auto">
          <a:xfrm rot="5400000" flipH="1" flipV="1">
            <a:off x="3165872" y="3456386"/>
            <a:ext cx="747713" cy="3357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1" name="AutoShape 63"/>
          <p:cNvCxnSpPr>
            <a:cxnSpLocks noChangeShapeType="1"/>
            <a:stCxn id="140332" idx="2"/>
            <a:endCxn id="140342" idx="1"/>
          </p:cNvCxnSpPr>
          <p:nvPr/>
        </p:nvCxnSpPr>
        <p:spPr bwMode="auto">
          <a:xfrm rot="16200000" flipH="1">
            <a:off x="3149204" y="4637484"/>
            <a:ext cx="781050" cy="3357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2" name="AutoShape 64"/>
          <p:cNvCxnSpPr>
            <a:cxnSpLocks noChangeShapeType="1"/>
          </p:cNvCxnSpPr>
          <p:nvPr/>
        </p:nvCxnSpPr>
        <p:spPr bwMode="auto">
          <a:xfrm>
            <a:off x="5293520" y="3069432"/>
            <a:ext cx="285750" cy="1045368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3" name="AutoShape 65"/>
          <p:cNvCxnSpPr>
            <a:cxnSpLocks noChangeShapeType="1"/>
          </p:cNvCxnSpPr>
          <p:nvPr/>
        </p:nvCxnSpPr>
        <p:spPr bwMode="auto">
          <a:xfrm flipV="1">
            <a:off x="5293520" y="4293395"/>
            <a:ext cx="285750" cy="897731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4" name="AutoShape 66"/>
          <p:cNvCxnSpPr>
            <a:cxnSpLocks noChangeShapeType="1"/>
            <a:stCxn id="140320" idx="3"/>
            <a:endCxn id="140317" idx="2"/>
          </p:cNvCxnSpPr>
          <p:nvPr/>
        </p:nvCxnSpPr>
        <p:spPr bwMode="auto">
          <a:xfrm flipH="1">
            <a:off x="2524125" y="4186238"/>
            <a:ext cx="4276725" cy="235745"/>
          </a:xfrm>
          <a:prstGeom prst="bentConnector4">
            <a:avLst>
              <a:gd name="adj1" fmla="val -8014"/>
              <a:gd name="adj2" fmla="val 79910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55" name="Group 67"/>
          <p:cNvGrpSpPr>
            <a:grpSpLocks/>
          </p:cNvGrpSpPr>
          <p:nvPr/>
        </p:nvGrpSpPr>
        <p:grpSpPr bwMode="auto">
          <a:xfrm>
            <a:off x="5867401" y="2059786"/>
            <a:ext cx="2664620" cy="1152526"/>
            <a:chOff x="204" y="3113"/>
            <a:chExt cx="1179" cy="589"/>
          </a:xfrm>
        </p:grpSpPr>
        <p:sp>
          <p:nvSpPr>
            <p:cNvPr id="140333" name="Rectangle 68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0334" name="Line 69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5887" name="Text Box 70"/>
            <p:cNvSpPr txBox="1">
              <a:spLocks noChangeArrowheads="1"/>
            </p:cNvSpPr>
            <p:nvPr/>
          </p:nvSpPr>
          <p:spPr bwMode="auto">
            <a:xfrm>
              <a:off x="249" y="3113"/>
              <a:ext cx="1134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>
                  <a:solidFill>
                    <a:srgbClr val="000000"/>
                  </a:solidFill>
                </a:rPr>
                <a:t>ELAB/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 Если есть ошибки в расчетах – внести исправления</a:t>
              </a:r>
            </a:p>
          </p:txBody>
        </p:sp>
      </p:grpSp>
      <p:sp>
        <p:nvSpPr>
          <p:cNvPr id="37959" name="Line 71"/>
          <p:cNvSpPr>
            <a:spLocks noChangeShapeType="1"/>
          </p:cNvSpPr>
          <p:nvPr/>
        </p:nvSpPr>
        <p:spPr bwMode="auto">
          <a:xfrm>
            <a:off x="6588920" y="3212307"/>
            <a:ext cx="0" cy="72151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140308" name="Text Box 72"/>
          <p:cNvSpPr txBox="1">
            <a:spLocks noChangeArrowheads="1"/>
          </p:cNvSpPr>
          <p:nvPr/>
        </p:nvSpPr>
        <p:spPr bwMode="auto">
          <a:xfrm>
            <a:off x="540545" y="1269208"/>
            <a:ext cx="8208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800" b="0">
                <a:solidFill>
                  <a:srgbClr val="000000"/>
                </a:solidFill>
              </a:rPr>
              <a:t>Выполним декомпозицию </a:t>
            </a:r>
            <a:r>
              <a:rPr lang="en-US" altLang="ru-RU" sz="1800" b="0">
                <a:solidFill>
                  <a:srgbClr val="000000"/>
                </a:solidFill>
              </a:rPr>
              <a:t>UOW</a:t>
            </a:r>
            <a:r>
              <a:rPr lang="ru-RU" altLang="ru-RU" sz="1800" b="0">
                <a:solidFill>
                  <a:srgbClr val="000000"/>
                </a:solidFill>
              </a:rPr>
              <a:t> №4 – «Выполнить разделы к/р» </a:t>
            </a:r>
          </a:p>
        </p:txBody>
      </p:sp>
      <p:grpSp>
        <p:nvGrpSpPr>
          <p:cNvPr id="37965" name="Group 77"/>
          <p:cNvGrpSpPr>
            <a:grpSpLocks/>
          </p:cNvGrpSpPr>
          <p:nvPr/>
        </p:nvGrpSpPr>
        <p:grpSpPr bwMode="auto">
          <a:xfrm>
            <a:off x="3045620" y="3926682"/>
            <a:ext cx="1016793" cy="861434"/>
            <a:chOff x="1792" y="2478"/>
            <a:chExt cx="425" cy="543"/>
          </a:xfrm>
        </p:grpSpPr>
        <p:grpSp>
          <p:nvGrpSpPr>
            <p:cNvPr id="140328" name="Group 39"/>
            <p:cNvGrpSpPr>
              <a:grpSpLocks/>
            </p:cNvGrpSpPr>
            <p:nvPr/>
          </p:nvGrpSpPr>
          <p:grpSpPr bwMode="auto">
            <a:xfrm>
              <a:off x="1792" y="2478"/>
              <a:ext cx="317" cy="317"/>
              <a:chOff x="930" y="3249"/>
              <a:chExt cx="317" cy="317"/>
            </a:xfrm>
          </p:grpSpPr>
          <p:sp>
            <p:nvSpPr>
              <p:cNvPr id="140330" name="Rectangle 40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1" name="Line 41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2" name="Text Box 42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329" name="Text Box 73"/>
            <p:cNvSpPr txBox="1">
              <a:spLocks noChangeArrowheads="1"/>
            </p:cNvSpPr>
            <p:nvPr/>
          </p:nvSpPr>
          <p:spPr bwMode="auto">
            <a:xfrm>
              <a:off x="1899" y="278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J3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966" name="Group 78"/>
          <p:cNvGrpSpPr>
            <a:grpSpLocks/>
          </p:cNvGrpSpPr>
          <p:nvPr/>
        </p:nvGrpSpPr>
        <p:grpSpPr bwMode="auto">
          <a:xfrm>
            <a:off x="5579270" y="3933823"/>
            <a:ext cx="540543" cy="944562"/>
            <a:chOff x="3515" y="2478"/>
            <a:chExt cx="341" cy="595"/>
          </a:xfrm>
        </p:grpSpPr>
        <p:grpSp>
          <p:nvGrpSpPr>
            <p:cNvPr id="140323" name="Group 43"/>
            <p:cNvGrpSpPr>
              <a:grpSpLocks/>
            </p:cNvGrpSpPr>
            <p:nvPr/>
          </p:nvGrpSpPr>
          <p:grpSpPr bwMode="auto">
            <a:xfrm>
              <a:off x="3515" y="2478"/>
              <a:ext cx="317" cy="317"/>
              <a:chOff x="930" y="3249"/>
              <a:chExt cx="317" cy="317"/>
            </a:xfrm>
          </p:grpSpPr>
          <p:sp>
            <p:nvSpPr>
              <p:cNvPr id="140325" name="Rectangle 44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6" name="Line 45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7" name="Text Box 46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324" name="Text Box 74"/>
            <p:cNvSpPr txBox="1">
              <a:spLocks noChangeArrowheads="1"/>
            </p:cNvSpPr>
            <p:nvPr/>
          </p:nvSpPr>
          <p:spPr bwMode="auto">
            <a:xfrm>
              <a:off x="3515" y="2840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J4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967" name="Group 79"/>
          <p:cNvGrpSpPr>
            <a:grpSpLocks/>
          </p:cNvGrpSpPr>
          <p:nvPr/>
        </p:nvGrpSpPr>
        <p:grpSpPr bwMode="auto">
          <a:xfrm>
            <a:off x="6300788" y="3933826"/>
            <a:ext cx="721520" cy="944563"/>
            <a:chOff x="3969" y="2478"/>
            <a:chExt cx="318" cy="595"/>
          </a:xfrm>
        </p:grpSpPr>
        <p:grpSp>
          <p:nvGrpSpPr>
            <p:cNvPr id="140318" name="Group 50"/>
            <p:cNvGrpSpPr>
              <a:grpSpLocks/>
            </p:cNvGrpSpPr>
            <p:nvPr/>
          </p:nvGrpSpPr>
          <p:grpSpPr bwMode="auto">
            <a:xfrm>
              <a:off x="3969" y="2478"/>
              <a:ext cx="227" cy="317"/>
              <a:chOff x="930" y="3249"/>
              <a:chExt cx="227" cy="317"/>
            </a:xfrm>
          </p:grpSpPr>
          <p:sp>
            <p:nvSpPr>
              <p:cNvPr id="140320" name="Rectangle 51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221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1" name="Line 52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2" name="Text Box 53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</a:rPr>
                  <a:t>Х</a:t>
                </a:r>
              </a:p>
            </p:txBody>
          </p:sp>
        </p:grpSp>
        <p:sp>
          <p:nvSpPr>
            <p:cNvPr id="140319" name="Text Box 75"/>
            <p:cNvSpPr txBox="1">
              <a:spLocks noChangeArrowheads="1"/>
            </p:cNvSpPr>
            <p:nvPr/>
          </p:nvSpPr>
          <p:spPr bwMode="auto">
            <a:xfrm>
              <a:off x="3969" y="2840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J5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968" name="Group 80"/>
          <p:cNvGrpSpPr>
            <a:grpSpLocks/>
          </p:cNvGrpSpPr>
          <p:nvPr/>
        </p:nvGrpSpPr>
        <p:grpSpPr bwMode="auto">
          <a:xfrm>
            <a:off x="2083595" y="3933825"/>
            <a:ext cx="766763" cy="882650"/>
            <a:chOff x="1337" y="2478"/>
            <a:chExt cx="318" cy="556"/>
          </a:xfrm>
        </p:grpSpPr>
        <p:grpSp>
          <p:nvGrpSpPr>
            <p:cNvPr id="140313" name="Group 54"/>
            <p:cNvGrpSpPr>
              <a:grpSpLocks/>
            </p:cNvGrpSpPr>
            <p:nvPr/>
          </p:nvGrpSpPr>
          <p:grpSpPr bwMode="auto">
            <a:xfrm>
              <a:off x="1383" y="2478"/>
              <a:ext cx="242" cy="317"/>
              <a:chOff x="930" y="3249"/>
              <a:chExt cx="242" cy="317"/>
            </a:xfrm>
          </p:grpSpPr>
          <p:sp>
            <p:nvSpPr>
              <p:cNvPr id="140315" name="Rectangle 55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242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16" name="Line 56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17" name="Text Box 57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</a:rPr>
                  <a:t>Х</a:t>
                </a:r>
              </a:p>
            </p:txBody>
          </p:sp>
        </p:grpSp>
        <p:sp>
          <p:nvSpPr>
            <p:cNvPr id="140314" name="Text Box 76"/>
            <p:cNvSpPr txBox="1">
              <a:spLocks noChangeArrowheads="1"/>
            </p:cNvSpPr>
            <p:nvPr/>
          </p:nvSpPr>
          <p:spPr bwMode="auto">
            <a:xfrm>
              <a:off x="1337" y="280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J6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445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Основные </a:t>
            </a:r>
            <a:r>
              <a:rPr lang="ru-RU" sz="4001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4033"/>
            <a:ext cx="8640960" cy="3309938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1.1.1 Определение </a:t>
            </a:r>
            <a:r>
              <a:rPr lang="ru-RU" altLang="ru-RU" dirty="0" smtClean="0">
                <a:solidFill>
                  <a:srgbClr val="000000"/>
                </a:solidFill>
              </a:rPr>
              <a:t>и функциональное назначение </a:t>
            </a:r>
            <a:r>
              <a:rPr lang="en-US" altLang="ru-RU" dirty="0" smtClean="0">
                <a:solidFill>
                  <a:srgbClr val="000000"/>
                </a:solidFill>
              </a:rPr>
              <a:t>DFD</a:t>
            </a:r>
            <a:r>
              <a:rPr lang="ru-RU" altLang="ru-RU" dirty="0" smtClean="0">
                <a:solidFill>
                  <a:srgbClr val="000000"/>
                </a:solidFill>
              </a:rPr>
              <a:t>-моделей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1.1.2 Основные </a:t>
            </a:r>
            <a:r>
              <a:rPr lang="ru-RU" altLang="ru-RU" dirty="0" smtClean="0">
                <a:solidFill>
                  <a:srgbClr val="000000"/>
                </a:solidFill>
              </a:rPr>
              <a:t>компоненты </a:t>
            </a:r>
            <a:r>
              <a:rPr lang="en-US" altLang="ru-RU" dirty="0" smtClean="0">
                <a:solidFill>
                  <a:srgbClr val="000000"/>
                </a:solidFill>
              </a:rPr>
              <a:t>DFD</a:t>
            </a:r>
            <a:r>
              <a:rPr lang="ru-RU" altLang="ru-RU" dirty="0" smtClean="0">
                <a:solidFill>
                  <a:srgbClr val="000000"/>
                </a:solidFill>
              </a:rPr>
              <a:t>-моделей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1.1.3 Иерархия </a:t>
            </a:r>
            <a:r>
              <a:rPr lang="en-US" altLang="ru-RU" dirty="0" smtClean="0">
                <a:solidFill>
                  <a:srgbClr val="000000"/>
                </a:solidFill>
              </a:rPr>
              <a:t>DFD</a:t>
            </a:r>
            <a:endParaRPr lang="ru-RU" altLang="ru-RU" dirty="0" smtClean="0">
              <a:solidFill>
                <a:srgbClr val="00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>
                <a:solidFill>
                  <a:srgbClr val="000000"/>
                </a:solidFill>
              </a:rPr>
              <a:t>1.1.4 Рассмотрение </a:t>
            </a:r>
            <a:r>
              <a:rPr lang="ru-RU" altLang="ru-RU" dirty="0" smtClean="0">
                <a:solidFill>
                  <a:srgbClr val="000000"/>
                </a:solidFill>
              </a:rPr>
              <a:t>примера </a:t>
            </a:r>
            <a:r>
              <a:rPr lang="en-US" altLang="ru-RU" dirty="0" smtClean="0">
                <a:solidFill>
                  <a:srgbClr val="000000"/>
                </a:solidFill>
              </a:rPr>
              <a:t>DFD</a:t>
            </a:r>
            <a:r>
              <a:rPr lang="ru-RU" altLang="ru-RU" dirty="0" smtClean="0">
                <a:solidFill>
                  <a:srgbClr val="000000"/>
                </a:solidFill>
              </a:rPr>
              <a:t>-модели</a:t>
            </a:r>
          </a:p>
          <a:p>
            <a:pPr eaLnBrk="1" hangingPunct="1"/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46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>
                <a:solidFill>
                  <a:srgbClr val="000000"/>
                </a:solidFill>
              </a:rPr>
              <a:t>Пример построения модели </a:t>
            </a:r>
            <a:r>
              <a:rPr lang="en-US" altLang="ru-RU" sz="3200" b="1" dirty="0">
                <a:solidFill>
                  <a:srgbClr val="000000"/>
                </a:solidFill>
              </a:rPr>
              <a:t>IDEF3</a:t>
            </a:r>
            <a:endParaRPr lang="ru-RU" altLang="ru-RU" sz="3200" b="1" dirty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7770"/>
            <a:ext cx="8229600" cy="719138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1800" dirty="0" err="1">
                <a:solidFill>
                  <a:srgbClr val="000000"/>
                </a:solidFill>
              </a:rPr>
              <a:t>Продекомпозируем</a:t>
            </a:r>
            <a:r>
              <a:rPr lang="ru-RU" altLang="ru-RU" sz="1800" dirty="0">
                <a:solidFill>
                  <a:srgbClr val="000000"/>
                </a:solidFill>
              </a:rPr>
              <a:t> повторно контекстную диаграмму (в виде </a:t>
            </a:r>
            <a:r>
              <a:rPr lang="ru-RU" altLang="ru-RU" sz="1800" b="1" u="sng" dirty="0">
                <a:solidFill>
                  <a:srgbClr val="000000"/>
                </a:solidFill>
              </a:rPr>
              <a:t>сценария</a:t>
            </a:r>
            <a:r>
              <a:rPr lang="ru-RU" altLang="ru-RU" sz="1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1800" dirty="0">
                <a:solidFill>
                  <a:srgbClr val="000000"/>
                </a:solidFill>
              </a:rPr>
              <a:t>IDEF3</a:t>
            </a:r>
            <a:r>
              <a:rPr lang="ru-RU" altLang="ru-RU" sz="1800" dirty="0">
                <a:solidFill>
                  <a:srgbClr val="000000"/>
                </a:solidFill>
              </a:rPr>
              <a:t> для выполнения курсовой работы по «Информатике и программированию»)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8595" y="2997994"/>
            <a:ext cx="1514475" cy="1009890"/>
            <a:chOff x="431" y="1570"/>
            <a:chExt cx="1088" cy="682"/>
          </a:xfrm>
        </p:grpSpPr>
        <p:sp>
          <p:nvSpPr>
            <p:cNvPr id="141380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81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82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83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36" name="Text Box 9"/>
            <p:cNvSpPr txBox="1">
              <a:spLocks noChangeArrowheads="1"/>
            </p:cNvSpPr>
            <p:nvPr/>
          </p:nvSpPr>
          <p:spPr bwMode="auto">
            <a:xfrm>
              <a:off x="431" y="2023"/>
              <a:ext cx="62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>
                  <a:solidFill>
                    <a:srgbClr val="000000"/>
                  </a:solidFill>
                </a:rPr>
                <a:t>1.2.12</a:t>
              </a:r>
            </a:p>
          </p:txBody>
        </p:sp>
        <p:sp>
          <p:nvSpPr>
            <p:cNvPr id="36937" name="Text Box 10"/>
            <p:cNvSpPr txBox="1">
              <a:spLocks noChangeArrowheads="1"/>
            </p:cNvSpPr>
            <p:nvPr/>
          </p:nvSpPr>
          <p:spPr bwMode="auto">
            <a:xfrm>
              <a:off x="475" y="1617"/>
              <a:ext cx="1044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Получить задания</a:t>
              </a:r>
            </a:p>
          </p:txBody>
        </p:sp>
      </p:grp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2700338" y="2133599"/>
            <a:ext cx="1800225" cy="1009890"/>
            <a:chOff x="431" y="1570"/>
            <a:chExt cx="1088" cy="682"/>
          </a:xfrm>
        </p:grpSpPr>
        <p:sp>
          <p:nvSpPr>
            <p:cNvPr id="141374" name="Rectangle 19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75" name="Line 20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76" name="Line 21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77" name="Line 22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30" name="Text Box 23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1.2.13</a:t>
              </a:r>
            </a:p>
          </p:txBody>
        </p:sp>
        <p:sp>
          <p:nvSpPr>
            <p:cNvPr id="36931" name="Text Box 24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Построить блок-схемы</a:t>
              </a:r>
            </a:p>
          </p:txBody>
        </p:sp>
      </p:grp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2624138" y="3574256"/>
            <a:ext cx="1947863" cy="1009890"/>
            <a:chOff x="430" y="1570"/>
            <a:chExt cx="1089" cy="682"/>
          </a:xfrm>
        </p:grpSpPr>
        <p:sp>
          <p:nvSpPr>
            <p:cNvPr id="141368" name="Rectangle 26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69" name="Line 27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70" name="Line 28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71" name="Line 29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24" name="Text Box 30"/>
            <p:cNvSpPr txBox="1">
              <a:spLocks noChangeArrowheads="1"/>
            </p:cNvSpPr>
            <p:nvPr/>
          </p:nvSpPr>
          <p:spPr bwMode="auto">
            <a:xfrm>
              <a:off x="431" y="2023"/>
              <a:ext cx="5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1.2.14</a:t>
              </a:r>
            </a:p>
          </p:txBody>
        </p:sp>
        <p:sp>
          <p:nvSpPr>
            <p:cNvPr id="36925" name="Text Box 31"/>
            <p:cNvSpPr txBox="1">
              <a:spLocks noChangeArrowheads="1"/>
            </p:cNvSpPr>
            <p:nvPr/>
          </p:nvSpPr>
          <p:spPr bwMode="auto">
            <a:xfrm>
              <a:off x="430" y="1617"/>
              <a:ext cx="1089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Выполнить </a:t>
              </a:r>
              <a:r>
                <a:rPr lang="ru-RU" altLang="ru-RU" sz="1601" b="0" dirty="0" err="1">
                  <a:solidFill>
                    <a:srgbClr val="000000"/>
                  </a:solidFill>
                </a:rPr>
                <a:t>матем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. </a:t>
              </a:r>
              <a:r>
                <a:rPr lang="ru-RU" altLang="ru-RU" sz="1601" b="0" dirty="0" err="1">
                  <a:solidFill>
                    <a:srgbClr val="000000"/>
                  </a:solidFill>
                </a:rPr>
                <a:t>моделир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.</a:t>
              </a:r>
            </a:p>
          </p:txBody>
        </p:sp>
      </p:grp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5579270" y="2852737"/>
            <a:ext cx="1874043" cy="1009890"/>
            <a:chOff x="431" y="1570"/>
            <a:chExt cx="1088" cy="682"/>
          </a:xfrm>
        </p:grpSpPr>
        <p:sp>
          <p:nvSpPr>
            <p:cNvPr id="141362" name="Rectangle 3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63" name="Line 3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64" name="Line 3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65" name="Line 3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18" name="Text Box 37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1.2.15</a:t>
              </a:r>
            </a:p>
          </p:txBody>
        </p:sp>
        <p:sp>
          <p:nvSpPr>
            <p:cNvPr id="36919" name="Text Box 38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Написать программу</a:t>
              </a:r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4283870" y="5157787"/>
            <a:ext cx="2124075" cy="1009890"/>
            <a:chOff x="431" y="1570"/>
            <a:chExt cx="1088" cy="682"/>
          </a:xfrm>
        </p:grpSpPr>
        <p:sp>
          <p:nvSpPr>
            <p:cNvPr id="141356" name="Rectangle 40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57" name="Line 41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58" name="Line 42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59" name="Line 43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12" name="Text Box 44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1.2.16</a:t>
              </a:r>
            </a:p>
          </p:txBody>
        </p:sp>
        <p:sp>
          <p:nvSpPr>
            <p:cNvPr id="36913" name="Text Box 45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Выполнить </a:t>
              </a:r>
              <a:r>
                <a:rPr lang="ru-RU" altLang="ru-RU" sz="1601" b="0" dirty="0" err="1">
                  <a:solidFill>
                    <a:srgbClr val="000000"/>
                  </a:solidFill>
                </a:rPr>
                <a:t>тестир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. и отладку</a:t>
              </a:r>
            </a:p>
          </p:txBody>
        </p:sp>
      </p:grpSp>
      <p:grpSp>
        <p:nvGrpSpPr>
          <p:cNvPr id="39982" name="Group 46"/>
          <p:cNvGrpSpPr>
            <a:grpSpLocks/>
          </p:cNvGrpSpPr>
          <p:nvPr/>
        </p:nvGrpSpPr>
        <p:grpSpPr bwMode="auto">
          <a:xfrm>
            <a:off x="6877050" y="5157787"/>
            <a:ext cx="1945482" cy="1009890"/>
            <a:chOff x="431" y="1570"/>
            <a:chExt cx="1088" cy="682"/>
          </a:xfrm>
        </p:grpSpPr>
        <p:sp>
          <p:nvSpPr>
            <p:cNvPr id="141350" name="Rectangle 47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51" name="Line 48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52" name="Line 49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141353" name="Line 50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06" name="Text Box 51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>
                  <a:solidFill>
                    <a:srgbClr val="000000"/>
                  </a:solidFill>
                </a:rPr>
                <a:t>1.2.17</a:t>
              </a:r>
            </a:p>
          </p:txBody>
        </p:sp>
        <p:sp>
          <p:nvSpPr>
            <p:cNvPr id="36907" name="Text Box 52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>
                  <a:solidFill>
                    <a:srgbClr val="000000"/>
                  </a:solidFill>
                </a:rPr>
                <a:t>Оформить </a:t>
              </a:r>
              <a:r>
                <a:rPr lang="ru-RU" altLang="ru-RU" sz="1601" b="0" dirty="0" err="1">
                  <a:solidFill>
                    <a:srgbClr val="000000"/>
                  </a:solidFill>
                </a:rPr>
                <a:t>поясн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. записки</a:t>
              </a:r>
            </a:p>
          </p:txBody>
        </p:sp>
      </p:grpSp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1" y="3429000"/>
            <a:ext cx="1785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1693070" y="34290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cxnSp>
        <p:nvCxnSpPr>
          <p:cNvPr id="40007" name="AutoShape 71"/>
          <p:cNvCxnSpPr>
            <a:cxnSpLocks noChangeShapeType="1"/>
          </p:cNvCxnSpPr>
          <p:nvPr/>
        </p:nvCxnSpPr>
        <p:spPr bwMode="auto">
          <a:xfrm flipV="1">
            <a:off x="2412208" y="2564607"/>
            <a:ext cx="288131" cy="790575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08" name="AutoShape 72"/>
          <p:cNvCxnSpPr>
            <a:cxnSpLocks noChangeShapeType="1"/>
          </p:cNvCxnSpPr>
          <p:nvPr/>
        </p:nvCxnSpPr>
        <p:spPr bwMode="auto">
          <a:xfrm>
            <a:off x="2412208" y="3500438"/>
            <a:ext cx="214313" cy="650082"/>
          </a:xfrm>
          <a:prstGeom prst="bentConnector3">
            <a:avLst>
              <a:gd name="adj1" fmla="val 32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09" name="AutoShape 73"/>
          <p:cNvCxnSpPr>
            <a:cxnSpLocks noChangeShapeType="1"/>
          </p:cNvCxnSpPr>
          <p:nvPr/>
        </p:nvCxnSpPr>
        <p:spPr bwMode="auto">
          <a:xfrm>
            <a:off x="4500563" y="2421732"/>
            <a:ext cx="288132" cy="828675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10" name="AutoShape 74"/>
          <p:cNvCxnSpPr>
            <a:cxnSpLocks noChangeShapeType="1"/>
          </p:cNvCxnSpPr>
          <p:nvPr/>
        </p:nvCxnSpPr>
        <p:spPr bwMode="auto">
          <a:xfrm flipV="1">
            <a:off x="4572001" y="3429000"/>
            <a:ext cx="216695" cy="6119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11" name="Line 75"/>
          <p:cNvSpPr>
            <a:spLocks noChangeShapeType="1"/>
          </p:cNvSpPr>
          <p:nvPr/>
        </p:nvSpPr>
        <p:spPr bwMode="auto">
          <a:xfrm>
            <a:off x="5293520" y="3357563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cxnSp>
        <p:nvCxnSpPr>
          <p:cNvPr id="40013" name="AutoShape 77"/>
          <p:cNvCxnSpPr>
            <a:cxnSpLocks noChangeShapeType="1"/>
            <a:stCxn id="36919" idx="3"/>
            <a:endCxn id="141356" idx="1"/>
          </p:cNvCxnSpPr>
          <p:nvPr/>
        </p:nvCxnSpPr>
        <p:spPr bwMode="auto">
          <a:xfrm flipH="1">
            <a:off x="4283870" y="3238501"/>
            <a:ext cx="3169443" cy="2388395"/>
          </a:xfrm>
          <a:prstGeom prst="bentConnector5">
            <a:avLst>
              <a:gd name="adj1" fmla="val -10819"/>
              <a:gd name="adj2" fmla="val 46764"/>
              <a:gd name="adj3" fmla="val 110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14" name="Line 78"/>
          <p:cNvSpPr>
            <a:spLocks noChangeShapeType="1"/>
          </p:cNvSpPr>
          <p:nvPr/>
        </p:nvSpPr>
        <p:spPr bwMode="auto">
          <a:xfrm>
            <a:off x="6407945" y="5660232"/>
            <a:ext cx="4691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8820150" y="5660232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grpSp>
        <p:nvGrpSpPr>
          <p:cNvPr id="40018" name="Group 82"/>
          <p:cNvGrpSpPr>
            <a:grpSpLocks/>
          </p:cNvGrpSpPr>
          <p:nvPr/>
        </p:nvGrpSpPr>
        <p:grpSpPr bwMode="auto">
          <a:xfrm>
            <a:off x="540545" y="5445919"/>
            <a:ext cx="2952750" cy="1152525"/>
            <a:chOff x="204" y="3113"/>
            <a:chExt cx="1179" cy="589"/>
          </a:xfrm>
        </p:grpSpPr>
        <p:sp>
          <p:nvSpPr>
            <p:cNvPr id="141347" name="Rectangle 83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sp>
          <p:nvSpPr>
            <p:cNvPr id="141348" name="Line 84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>
                <a:solidFill>
                  <a:srgbClr val="000000"/>
                </a:solidFill>
              </a:endParaRPr>
            </a:p>
          </p:txBody>
        </p:sp>
        <p:sp>
          <p:nvSpPr>
            <p:cNvPr id="36901" name="Text Box 85"/>
            <p:cNvSpPr txBox="1">
              <a:spLocks noChangeArrowheads="1"/>
            </p:cNvSpPr>
            <p:nvPr/>
          </p:nvSpPr>
          <p:spPr bwMode="auto">
            <a:xfrm>
              <a:off x="204" y="3113"/>
              <a:ext cx="117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>
                  <a:solidFill>
                    <a:srgbClr val="000000"/>
                  </a:solidFill>
                </a:rPr>
                <a:t>GOTO/</a:t>
              </a:r>
              <a:r>
                <a:rPr lang="ru-RU" altLang="ru-RU" sz="1601" b="0" dirty="0">
                  <a:solidFill>
                    <a:srgbClr val="000000"/>
                  </a:solidFill>
                </a:rPr>
                <a:t> При обнаружении ошибок при тестировании выполнить возврат к 1.2.15</a:t>
              </a:r>
            </a:p>
          </p:txBody>
        </p:sp>
      </p:grpSp>
      <p:sp>
        <p:nvSpPr>
          <p:cNvPr id="40022" name="Line 86"/>
          <p:cNvSpPr>
            <a:spLocks noChangeShapeType="1"/>
          </p:cNvSpPr>
          <p:nvPr/>
        </p:nvSpPr>
        <p:spPr bwMode="auto">
          <a:xfrm>
            <a:off x="3493295" y="6381750"/>
            <a:ext cx="165496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 flipV="1">
            <a:off x="5148263" y="6093620"/>
            <a:ext cx="0" cy="28813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>
              <a:solidFill>
                <a:srgbClr val="000000"/>
              </a:solidFill>
            </a:endParaRPr>
          </a:p>
        </p:txBody>
      </p:sp>
      <p:grpSp>
        <p:nvGrpSpPr>
          <p:cNvPr id="40025" name="Group 89"/>
          <p:cNvGrpSpPr>
            <a:grpSpLocks/>
          </p:cNvGrpSpPr>
          <p:nvPr/>
        </p:nvGrpSpPr>
        <p:grpSpPr bwMode="auto">
          <a:xfrm>
            <a:off x="1793082" y="3140867"/>
            <a:ext cx="619125" cy="944562"/>
            <a:chOff x="1130" y="1979"/>
            <a:chExt cx="390" cy="595"/>
          </a:xfrm>
        </p:grpSpPr>
        <p:grpSp>
          <p:nvGrpSpPr>
            <p:cNvPr id="141342" name="Group 57"/>
            <p:cNvGrpSpPr>
              <a:grpSpLocks/>
            </p:cNvGrpSpPr>
            <p:nvPr/>
          </p:nvGrpSpPr>
          <p:grpSpPr bwMode="auto">
            <a:xfrm>
              <a:off x="1202" y="1979"/>
              <a:ext cx="317" cy="317"/>
              <a:chOff x="930" y="3249"/>
              <a:chExt cx="317" cy="317"/>
            </a:xfrm>
          </p:grpSpPr>
          <p:sp>
            <p:nvSpPr>
              <p:cNvPr id="141344" name="Rectangle 58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45" name="Line 59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46" name="Text Box 60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43" name="Text Box 88"/>
            <p:cNvSpPr txBox="1">
              <a:spLocks noChangeArrowheads="1"/>
            </p:cNvSpPr>
            <p:nvPr/>
          </p:nvSpPr>
          <p:spPr bwMode="auto">
            <a:xfrm>
              <a:off x="1130" y="2341"/>
              <a:ext cx="3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J7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4788695" y="3069434"/>
            <a:ext cx="640556" cy="873205"/>
            <a:chOff x="3016" y="1933"/>
            <a:chExt cx="404" cy="551"/>
          </a:xfrm>
        </p:grpSpPr>
        <p:grpSp>
          <p:nvGrpSpPr>
            <p:cNvPr id="141337" name="Group 61"/>
            <p:cNvGrpSpPr>
              <a:grpSpLocks/>
            </p:cNvGrpSpPr>
            <p:nvPr/>
          </p:nvGrpSpPr>
          <p:grpSpPr bwMode="auto">
            <a:xfrm>
              <a:off x="3016" y="1933"/>
              <a:ext cx="317" cy="317"/>
              <a:chOff x="930" y="3249"/>
              <a:chExt cx="317" cy="317"/>
            </a:xfrm>
          </p:grpSpPr>
          <p:sp>
            <p:nvSpPr>
              <p:cNvPr id="141339" name="Rectangle 62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40" name="Line 63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41" name="Text Box 64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>
                    <a:solidFill>
                      <a:srgbClr val="000000"/>
                    </a:solidFill>
                  </a:rPr>
                  <a:t>&amp;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38" name="Text Box 90"/>
            <p:cNvSpPr txBox="1">
              <a:spLocks noChangeArrowheads="1"/>
            </p:cNvSpPr>
            <p:nvPr/>
          </p:nvSpPr>
          <p:spPr bwMode="auto">
            <a:xfrm>
              <a:off x="3016" y="2251"/>
              <a:ext cx="4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>
                  <a:solidFill>
                    <a:srgbClr val="000000"/>
                  </a:solidFill>
                </a:rPr>
                <a:t>J8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0000"/>
                </a:solidFill>
              </a:rPr>
              <a:t>Изученные понятия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3520"/>
            <a:ext cx="8229600" cy="4898231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Динамическое моделирование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Методология </a:t>
            </a:r>
            <a:r>
              <a:rPr lang="en-US" altLang="ru-RU" sz="2801" dirty="0">
                <a:solidFill>
                  <a:srgbClr val="000000"/>
                </a:solidFill>
              </a:rPr>
              <a:t>IDEF3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Единица работ (</a:t>
            </a:r>
            <a:r>
              <a:rPr lang="en-US" altLang="ru-RU" sz="2801" b="1" i="1" dirty="0">
                <a:solidFill>
                  <a:srgbClr val="000000"/>
                </a:solidFill>
              </a:rPr>
              <a:t>UOW</a:t>
            </a:r>
            <a:r>
              <a:rPr lang="en-US" altLang="ru-RU" sz="2801" dirty="0">
                <a:solidFill>
                  <a:srgbClr val="000000"/>
                </a:solidFill>
              </a:rPr>
              <a:t>)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Связь</a:t>
            </a:r>
            <a:r>
              <a:rPr lang="en-US" altLang="ru-RU" sz="2801" dirty="0">
                <a:solidFill>
                  <a:srgbClr val="000000"/>
                </a:solidFill>
              </a:rPr>
              <a:t> (</a:t>
            </a:r>
            <a:r>
              <a:rPr lang="ru-RU" altLang="ru-RU" sz="2801" b="1" i="1" dirty="0">
                <a:solidFill>
                  <a:srgbClr val="000000"/>
                </a:solidFill>
              </a:rPr>
              <a:t>старшая стрелка</a:t>
            </a:r>
            <a:r>
              <a:rPr lang="ru-RU" altLang="ru-RU" sz="2801" dirty="0">
                <a:solidFill>
                  <a:srgbClr val="000000"/>
                </a:solidFill>
              </a:rPr>
              <a:t>, </a:t>
            </a:r>
            <a:r>
              <a:rPr lang="ru-RU" altLang="ru-RU" sz="2801" b="1" i="1" dirty="0">
                <a:solidFill>
                  <a:srgbClr val="000000"/>
                </a:solidFill>
              </a:rPr>
              <a:t>нечеткое отношение</a:t>
            </a:r>
            <a:r>
              <a:rPr lang="ru-RU" altLang="ru-RU" sz="2801" dirty="0">
                <a:solidFill>
                  <a:srgbClr val="000000"/>
                </a:solidFill>
              </a:rPr>
              <a:t>, </a:t>
            </a:r>
            <a:r>
              <a:rPr lang="ru-RU" altLang="ru-RU" sz="2801" b="1" i="1" dirty="0">
                <a:solidFill>
                  <a:srgbClr val="000000"/>
                </a:solidFill>
              </a:rPr>
              <a:t>поток объектов</a:t>
            </a:r>
            <a:r>
              <a:rPr lang="ru-RU" altLang="ru-RU" sz="2801" dirty="0">
                <a:solidFill>
                  <a:srgbClr val="000000"/>
                </a:solidFill>
              </a:rPr>
              <a:t>)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Перекресток ((а)синхронное «И», «ИЛИ», эксклюзивное «ИЛИ»)</a:t>
            </a: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Объект ссылок (</a:t>
            </a:r>
            <a:r>
              <a:rPr lang="en-US" altLang="ru-RU" sz="2801" b="1" i="1" dirty="0">
                <a:solidFill>
                  <a:srgbClr val="000000"/>
                </a:solidFill>
              </a:rPr>
              <a:t>Object</a:t>
            </a:r>
            <a:r>
              <a:rPr lang="en-US" altLang="ru-RU" sz="2801" dirty="0">
                <a:solidFill>
                  <a:srgbClr val="000000"/>
                </a:solidFill>
              </a:rPr>
              <a:t>, </a:t>
            </a:r>
            <a:r>
              <a:rPr lang="en-US" altLang="ru-RU" sz="2801" b="1" i="1" dirty="0">
                <a:solidFill>
                  <a:srgbClr val="000000"/>
                </a:solidFill>
              </a:rPr>
              <a:t>GOTO</a:t>
            </a:r>
            <a:r>
              <a:rPr lang="en-US" altLang="ru-RU" sz="2801" dirty="0">
                <a:solidFill>
                  <a:srgbClr val="000000"/>
                </a:solidFill>
              </a:rPr>
              <a:t>, </a:t>
            </a:r>
            <a:r>
              <a:rPr lang="en-US" altLang="ru-RU" sz="2801" b="1" i="1" dirty="0">
                <a:solidFill>
                  <a:srgbClr val="000000"/>
                </a:solidFill>
              </a:rPr>
              <a:t>UOB</a:t>
            </a:r>
            <a:r>
              <a:rPr lang="en-US" altLang="ru-RU" sz="2801" dirty="0">
                <a:solidFill>
                  <a:srgbClr val="000000"/>
                </a:solidFill>
              </a:rPr>
              <a:t>, </a:t>
            </a:r>
            <a:r>
              <a:rPr lang="en-US" altLang="ru-RU" sz="2801" b="1" i="1" dirty="0">
                <a:solidFill>
                  <a:srgbClr val="000000"/>
                </a:solidFill>
              </a:rPr>
              <a:t>ELAB</a:t>
            </a:r>
            <a:r>
              <a:rPr lang="en-US" altLang="ru-RU" sz="2801" dirty="0">
                <a:solidFill>
                  <a:srgbClr val="000000"/>
                </a:solidFill>
              </a:rPr>
              <a:t>, </a:t>
            </a:r>
            <a:r>
              <a:rPr lang="en-US" altLang="ru-RU" sz="2801" b="1" i="1" dirty="0">
                <a:solidFill>
                  <a:srgbClr val="000000"/>
                </a:solidFill>
              </a:rPr>
              <a:t>Note</a:t>
            </a:r>
            <a:r>
              <a:rPr lang="en-US" altLang="ru-RU" sz="2801" dirty="0">
                <a:solidFill>
                  <a:srgbClr val="000000"/>
                </a:solidFill>
              </a:rPr>
              <a:t>)</a:t>
            </a:r>
            <a:endParaRPr lang="ru-RU" altLang="ru-RU" sz="2801" dirty="0">
              <a:solidFill>
                <a:srgbClr val="000000"/>
              </a:solidFill>
            </a:endParaRPr>
          </a:p>
          <a:p>
            <a:pPr marL="342917" indent="-342917" eaLnBrk="1" hangingPunct="1"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Декомпозиция работ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45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28776"/>
            <a:ext cx="8784976" cy="446484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ru-RU" b="1" i="1" dirty="0" smtClean="0">
                <a:solidFill>
                  <a:srgbClr val="000000"/>
                </a:solidFill>
              </a:rPr>
              <a:t>DFD</a:t>
            </a:r>
            <a:r>
              <a:rPr lang="ru-RU" altLang="ru-RU" b="1" i="1" dirty="0">
                <a:solidFill>
                  <a:srgbClr val="000000"/>
                </a:solidFill>
              </a:rPr>
              <a:t> (</a:t>
            </a:r>
            <a:r>
              <a:rPr lang="ru-RU" altLang="ru-RU" b="1" i="1" dirty="0" err="1">
                <a:solidFill>
                  <a:srgbClr val="000000"/>
                </a:solidFill>
              </a:rPr>
              <a:t>Data</a:t>
            </a:r>
            <a:r>
              <a:rPr lang="ru-RU" altLang="ru-RU" b="1" i="1" dirty="0">
                <a:solidFill>
                  <a:srgbClr val="000000"/>
                </a:solidFill>
              </a:rPr>
              <a:t> </a:t>
            </a:r>
            <a:r>
              <a:rPr lang="ru-RU" altLang="ru-RU" b="1" i="1" dirty="0" err="1">
                <a:solidFill>
                  <a:srgbClr val="000000"/>
                </a:solidFill>
              </a:rPr>
              <a:t>Flow</a:t>
            </a:r>
            <a:r>
              <a:rPr lang="ru-RU" altLang="ru-RU" b="1" i="1" dirty="0">
                <a:solidFill>
                  <a:srgbClr val="000000"/>
                </a:solidFill>
              </a:rPr>
              <a:t> </a:t>
            </a:r>
            <a:r>
              <a:rPr lang="ru-RU" altLang="ru-RU" b="1" i="1" dirty="0" err="1">
                <a:solidFill>
                  <a:srgbClr val="000000"/>
                </a:solidFill>
              </a:rPr>
              <a:t>Diagrams</a:t>
            </a:r>
            <a:r>
              <a:rPr lang="ru-RU" altLang="ru-RU" b="1" i="1" dirty="0">
                <a:solidFill>
                  <a:srgbClr val="000000"/>
                </a:solidFill>
              </a:rPr>
              <a:t> – диаграммы потоков данных)</a:t>
            </a:r>
            <a:r>
              <a:rPr lang="ru-RU" altLang="ru-RU" i="1" dirty="0" smtClean="0">
                <a:solidFill>
                  <a:srgbClr val="000000"/>
                </a:solidFill>
              </a:rPr>
              <a:t> – методология </a:t>
            </a:r>
            <a:r>
              <a:rPr lang="ru-RU" altLang="ru-RU" i="1" dirty="0">
                <a:solidFill>
                  <a:srgbClr val="000000"/>
                </a:solidFill>
              </a:rPr>
              <a:t>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6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6"/>
            <a:ext cx="8229600" cy="44648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i="1" u="sng" dirty="0" smtClean="0">
                <a:solidFill>
                  <a:srgbClr val="000000"/>
                </a:solidFill>
              </a:rPr>
              <a:t>Модель системы</a:t>
            </a:r>
            <a:r>
              <a:rPr lang="ru-RU" altLang="ru-RU" i="1" dirty="0" smtClean="0">
                <a:solidFill>
                  <a:srgbClr val="000000"/>
                </a:solidFill>
              </a:rPr>
              <a:t> определяется как иерархия диаграмм потоков данных, описывающих асинхронный процесс преобразования информации от ее входа в систему до выдачи пользователю.</a:t>
            </a:r>
            <a:r>
              <a:rPr lang="ru-RU" altLang="ru-RU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53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082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altLang="ru-RU" sz="2801" dirty="0">
                <a:solidFill>
                  <a:srgbClr val="000000"/>
                </a:solidFill>
              </a:rPr>
              <a:t>Главная </a:t>
            </a:r>
            <a:r>
              <a:rPr lang="ru-RU" altLang="ru-RU" sz="2801" b="1" i="1" dirty="0">
                <a:solidFill>
                  <a:srgbClr val="000000"/>
                </a:solidFill>
              </a:rPr>
              <a:t>цель</a:t>
            </a:r>
            <a:r>
              <a:rPr lang="ru-RU" altLang="ru-RU" sz="2801" dirty="0">
                <a:solidFill>
                  <a:srgbClr val="000000"/>
                </a:solidFill>
              </a:rPr>
              <a:t> такого представления – продемонстрировать, как каждый процесс преобразует свои входные данные в выходные, а также выявить отношения между этими процессами.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altLang="ru-RU" sz="2801" b="1" i="1" u="sng" dirty="0">
                <a:solidFill>
                  <a:srgbClr val="000000"/>
                </a:solidFill>
              </a:rPr>
              <a:t>Примечание</a:t>
            </a:r>
            <a:r>
              <a:rPr lang="ru-RU" altLang="ru-RU" sz="2801" i="1" dirty="0">
                <a:solidFill>
                  <a:srgbClr val="000000"/>
                </a:solidFill>
              </a:rPr>
              <a:t>. </a:t>
            </a:r>
            <a:r>
              <a:rPr lang="en-US" altLang="ru-RU" sz="2801" i="1" dirty="0">
                <a:solidFill>
                  <a:srgbClr val="000000"/>
                </a:solidFill>
              </a:rPr>
              <a:t>DFD</a:t>
            </a:r>
            <a:r>
              <a:rPr lang="ru-RU" altLang="ru-RU" sz="2801" i="1" dirty="0">
                <a:solidFill>
                  <a:srgbClr val="000000"/>
                </a:solidFill>
              </a:rPr>
              <a:t>-модели могут быть использованы в дополнение к модели </a:t>
            </a:r>
            <a:r>
              <a:rPr lang="en-US" altLang="ru-RU" sz="2801" i="1" dirty="0">
                <a:solidFill>
                  <a:srgbClr val="000000"/>
                </a:solidFill>
              </a:rPr>
              <a:t>IDEF</a:t>
            </a:r>
            <a:r>
              <a:rPr lang="ru-RU" altLang="ru-RU" sz="2801" i="1" dirty="0">
                <a:solidFill>
                  <a:srgbClr val="000000"/>
                </a:solidFill>
              </a:rPr>
              <a:t>0 для более наглядного отображения текущих операций документооборота в корпоративных системах обработки информации.</a:t>
            </a:r>
            <a:r>
              <a:rPr lang="ru-RU" altLang="ru-RU" sz="280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7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heme/theme1.xml><?xml version="1.0" encoding="utf-8"?>
<a:theme xmlns:a="http://schemas.openxmlformats.org/drawingml/2006/main" name="2_Пиксел">
  <a:themeElements>
    <a:clrScheme name="Пиксел 3">
      <a:dk1>
        <a:srgbClr val="006699"/>
      </a:dk1>
      <a:lt1>
        <a:srgbClr val="FFFFFF"/>
      </a:lt1>
      <a:dk2>
        <a:srgbClr val="333399"/>
      </a:dk2>
      <a:lt2>
        <a:srgbClr val="FFFFFF"/>
      </a:lt2>
      <a:accent1>
        <a:srgbClr val="0099CC"/>
      </a:accent1>
      <a:accent2>
        <a:srgbClr val="0386AF"/>
      </a:accent2>
      <a:accent3>
        <a:srgbClr val="ADADCA"/>
      </a:accent3>
      <a:accent4>
        <a:srgbClr val="DADADA"/>
      </a:accent4>
      <a:accent5>
        <a:srgbClr val="AACAE2"/>
      </a:accent5>
      <a:accent6>
        <a:srgbClr val="02799E"/>
      </a:accent6>
      <a:hlink>
        <a:srgbClr val="FFCC00"/>
      </a:hlink>
      <a:folHlink>
        <a:srgbClr val="6699F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2525</Words>
  <Application>Microsoft Office PowerPoint</Application>
  <PresentationFormat>Экран (4:3)</PresentationFormat>
  <Paragraphs>445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2_Пиксел</vt:lpstr>
      <vt:lpstr>Презентация PowerPoint</vt:lpstr>
      <vt:lpstr>Методологии проектирования потоков данных и атомарных функций в виде потоков работ</vt:lpstr>
      <vt:lpstr>Вопросы:</vt:lpstr>
      <vt:lpstr>2. Методология графического структурного анализа (DFD)</vt:lpstr>
      <vt:lpstr>Презентация PowerPoint</vt:lpstr>
      <vt:lpstr>1.1 Основные вопросы</vt:lpstr>
      <vt:lpstr>Презентация PowerPoint</vt:lpstr>
      <vt:lpstr>Презентация PowerPoint</vt:lpstr>
      <vt:lpstr>Презентация PowerPoint</vt:lpstr>
      <vt:lpstr>Основные компоненты диаграмм потоков данных</vt:lpstr>
      <vt:lpstr>Нотации, используемые в DFD-моделировании</vt:lpstr>
      <vt:lpstr>Внешняя сущность</vt:lpstr>
      <vt:lpstr>Система и подсистема</vt:lpstr>
      <vt:lpstr>Процесс</vt:lpstr>
      <vt:lpstr>Процесс</vt:lpstr>
      <vt:lpstr>Накопитель данных</vt:lpstr>
      <vt:lpstr>Поток данных</vt:lpstr>
      <vt:lpstr>Нумерация объектов</vt:lpstr>
      <vt:lpstr>Уровни DFD-модели</vt:lpstr>
      <vt:lpstr>Построение иерархии DFD</vt:lpstr>
      <vt:lpstr>Построение иерархии DFD</vt:lpstr>
      <vt:lpstr>Пример DFD-модели постройки дачного домика</vt:lpstr>
      <vt:lpstr>Пример DFD-модели постройки дачного домика</vt:lpstr>
      <vt:lpstr>Пример DFD-модели постройки дачного домика</vt:lpstr>
      <vt:lpstr>Изученные понятия</vt:lpstr>
      <vt:lpstr>3. Методология моделирования атомарных функций в виде  потоков работ (IDEF3).</vt:lpstr>
      <vt:lpstr>Основные вопросы</vt:lpstr>
      <vt:lpstr>Презентация PowerPoint</vt:lpstr>
      <vt:lpstr>Презентация PowerPoint</vt:lpstr>
      <vt:lpstr>Презентация PowerPoint</vt:lpstr>
      <vt:lpstr>Единицы работ</vt:lpstr>
      <vt:lpstr>Связи</vt:lpstr>
      <vt:lpstr>Связь «старшая стрелка»</vt:lpstr>
      <vt:lpstr>Стрелка отношений </vt:lpstr>
      <vt:lpstr>Поток объектов</vt:lpstr>
      <vt:lpstr>Перекрестки (соединения)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Объект ссылок</vt:lpstr>
      <vt:lpstr>Объект ссылок</vt:lpstr>
      <vt:lpstr>Типы объектов ссылок</vt:lpstr>
      <vt:lpstr>Типы объектов ссылок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Декомпозиция работ в IDEF3</vt:lpstr>
      <vt:lpstr>Нумерация работ в IDEF3</vt:lpstr>
      <vt:lpstr>Структура множественной декомпозиции работ</vt:lpstr>
      <vt:lpstr>Пример построения модели IDEF3</vt:lpstr>
      <vt:lpstr>Пример построения модели IDEF3</vt:lpstr>
      <vt:lpstr>Пример построения модели IDEF3</vt:lpstr>
      <vt:lpstr>Пример построения модели IDEF3</vt:lpstr>
      <vt:lpstr>Изученные понятия</vt:lpstr>
    </vt:vector>
  </TitlesOfParts>
  <Manager>Гайдамакин Н.А.</Manager>
  <Company>УрГУ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ИАД</dc:title>
  <dc:subject>Тема1_1</dc:subject>
  <dc:creator>Федин Ф.О.</dc:creator>
  <cp:lastModifiedBy>Владимир</cp:lastModifiedBy>
  <cp:revision>1406</cp:revision>
  <cp:lastPrinted>2013-01-20T08:20:19Z</cp:lastPrinted>
  <dcterms:created xsi:type="dcterms:W3CDTF">2000-06-12T12:23:16Z</dcterms:created>
  <dcterms:modified xsi:type="dcterms:W3CDTF">2023-05-05T18:56:49Z</dcterms:modified>
  <cp:category>Кафедра прикладной информатики в управлении</cp:category>
</cp:coreProperties>
</file>