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6507" r:id="rId1"/>
  </p:sldMasterIdLst>
  <p:notesMasterIdLst>
    <p:notesMasterId r:id="rId33"/>
  </p:notesMasterIdLst>
  <p:handoutMasterIdLst>
    <p:handoutMasterId r:id="rId34"/>
  </p:handoutMasterIdLst>
  <p:sldIdLst>
    <p:sldId id="443" r:id="rId2"/>
    <p:sldId id="484" r:id="rId3"/>
    <p:sldId id="444" r:id="rId4"/>
    <p:sldId id="401" r:id="rId5"/>
    <p:sldId id="326" r:id="rId6"/>
    <p:sldId id="440" r:id="rId7"/>
    <p:sldId id="329" r:id="rId8"/>
    <p:sldId id="327" r:id="rId9"/>
    <p:sldId id="328" r:id="rId10"/>
    <p:sldId id="330" r:id="rId11"/>
    <p:sldId id="331" r:id="rId12"/>
    <p:sldId id="332" r:id="rId13"/>
    <p:sldId id="333" r:id="rId14"/>
    <p:sldId id="485" r:id="rId15"/>
    <p:sldId id="488" r:id="rId16"/>
    <p:sldId id="487" r:id="rId17"/>
    <p:sldId id="486" r:id="rId18"/>
    <p:sldId id="489" r:id="rId19"/>
    <p:sldId id="496" r:id="rId20"/>
    <p:sldId id="497" r:id="rId21"/>
    <p:sldId id="498" r:id="rId22"/>
    <p:sldId id="499" r:id="rId23"/>
    <p:sldId id="503" r:id="rId24"/>
    <p:sldId id="502" r:id="rId25"/>
    <p:sldId id="501" r:id="rId26"/>
    <p:sldId id="504" r:id="rId27"/>
    <p:sldId id="505" r:id="rId28"/>
    <p:sldId id="506" r:id="rId29"/>
    <p:sldId id="507" r:id="rId30"/>
    <p:sldId id="508" r:id="rId31"/>
    <p:sldId id="490" r:id="rId32"/>
  </p:sldIdLst>
  <p:sldSz cx="9144000" cy="6858000" type="screen4x3"/>
  <p:notesSz cx="6761163" cy="99425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33CC"/>
    <a:srgbClr val="FF3300"/>
    <a:srgbClr val="006600"/>
    <a:srgbClr val="003366"/>
    <a:srgbClr val="003399"/>
    <a:srgbClr val="99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86502" autoAdjust="0"/>
  </p:normalViewPr>
  <p:slideViewPr>
    <p:cSldViewPr>
      <p:cViewPr varScale="1">
        <p:scale>
          <a:sx n="93" d="100"/>
          <a:sy n="9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5563" y="0"/>
            <a:ext cx="28622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7375"/>
            <a:ext cx="29384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5563" y="9477375"/>
            <a:ext cx="28622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AE7CD1-45DE-4159-BEDA-1FB8492CB6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3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92" tIns="46296" rIns="92592" bIns="4629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DCE23C-FC04-4635-8DD6-BBCD6F492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0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b="1" smtClean="0"/>
              <a:t>Этап анализа и планирования: </a:t>
            </a:r>
            <a:r>
              <a:rPr lang="ru-RU" altLang="ru-RU" smtClean="0"/>
              <a:t>Клиент должен высказать все свои требования</a:t>
            </a:r>
          </a:p>
          <a:p>
            <a:r>
              <a:rPr lang="ru-RU" altLang="ru-RU" b="1" smtClean="0"/>
              <a:t>Этап проектирования: </a:t>
            </a:r>
            <a:r>
              <a:rPr lang="ru-RU" altLang="ru-RU" smtClean="0"/>
              <a:t>Создается архитектура системы и разрабатываются алгоритмы</a:t>
            </a:r>
          </a:p>
          <a:p>
            <a:r>
              <a:rPr lang="ru-RU" altLang="ru-RU" b="1" smtClean="0"/>
              <a:t>Этап разработки:</a:t>
            </a:r>
            <a:r>
              <a:rPr lang="ru-RU" altLang="ru-RU" smtClean="0"/>
              <a:t> кодирование (алгоритмы превращаются в программы)</a:t>
            </a:r>
          </a:p>
          <a:p>
            <a:r>
              <a:rPr lang="ru-RU" altLang="ru-RU" b="1" smtClean="0"/>
              <a:t>Этап тестирования:</a:t>
            </a:r>
            <a:r>
              <a:rPr lang="ru-RU" altLang="ru-RU" smtClean="0"/>
              <a:t> Не связан с этапом разработки</a:t>
            </a:r>
          </a:p>
          <a:p>
            <a:endParaRPr lang="ru-RU" altLang="ru-RU" smtClean="0"/>
          </a:p>
          <a:p>
            <a:r>
              <a:rPr lang="ru-RU" altLang="ru-RU" b="1" smtClean="0"/>
              <a:t>Применение: </a:t>
            </a:r>
            <a:r>
              <a:rPr lang="ru-RU" altLang="ru-RU" smtClean="0"/>
              <a:t>Заказное ПО, имеющее несколько инсталляций (военные проекты, банковские проекты, государственные проекты)    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fld id="{1CDC142D-8B85-4EEE-A689-37CE020C7005}" type="slidenum">
              <a:rPr lang="ru-RU" altLang="ru-RU" sz="1200" b="0" smtClean="0">
                <a:solidFill>
                  <a:schemeClr val="tx1"/>
                </a:solidFill>
              </a:rPr>
              <a:pPr/>
              <a:t>8</a:t>
            </a:fld>
            <a:endParaRPr lang="ru-RU" altLang="ru-RU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mtClean="0"/>
              <a:t> – пропала прогнозируемость (нельзя спрогнозировать сколько времени займет проект)</a:t>
            </a:r>
          </a:p>
          <a:p>
            <a:r>
              <a:rPr lang="ru-RU" altLang="ru-RU" smtClean="0"/>
              <a:t> + можно устранять недостатки предыдущих этапов  </a:t>
            </a: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fld id="{798DC49C-9B96-40CB-8D03-8570F32A6AEC}" type="slidenum">
              <a:rPr lang="ru-RU" altLang="ru-RU" sz="1200" b="0" smtClean="0">
                <a:solidFill>
                  <a:schemeClr val="tx1"/>
                </a:solidFill>
              </a:rPr>
              <a:pPr/>
              <a:t>10</a:t>
            </a:fld>
            <a:endParaRPr lang="ru-RU" altLang="ru-RU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b="1" smtClean="0"/>
              <a:t>Появляется проверка каждого этапа, следовательно, возвратов будет значительно меньше</a:t>
            </a:r>
          </a:p>
          <a:p>
            <a:r>
              <a:rPr lang="ru-RU" altLang="ru-RU" b="1" smtClean="0"/>
              <a:t>Сбор требований и подтверждение</a:t>
            </a:r>
            <a:r>
              <a:rPr lang="ru-RU" altLang="ru-RU" smtClean="0"/>
              <a:t> (того, что эти требования не противоречивы)</a:t>
            </a:r>
          </a:p>
          <a:p>
            <a:r>
              <a:rPr lang="ru-RU" altLang="ru-RU" b="1" smtClean="0"/>
              <a:t>Верификация </a:t>
            </a:r>
            <a:r>
              <a:rPr lang="ru-RU" altLang="ru-RU" smtClean="0"/>
              <a:t> (проверка ошибок созданных архитектур, моделей данных, алгоритмов)</a:t>
            </a:r>
          </a:p>
          <a:p>
            <a:r>
              <a:rPr lang="ru-RU" altLang="ru-RU" b="1" smtClean="0"/>
              <a:t>Этапы разработки и тестирования срослись (разработка - это этап, а тестирование – это проверка этапа разработки)!!!</a:t>
            </a: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fld id="{A4FCA86E-2B9D-4B1D-BE87-01B7291671F9}" type="slidenum">
              <a:rPr lang="ru-RU" altLang="ru-RU" sz="1200" b="0" smtClean="0">
                <a:solidFill>
                  <a:schemeClr val="tx1"/>
                </a:solidFill>
              </a:rPr>
              <a:pPr/>
              <a:t>11</a:t>
            </a:fld>
            <a:endParaRPr lang="ru-RU" altLang="ru-RU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mtClean="0"/>
              <a:t>Можно вернуться только на один шаг</a:t>
            </a:r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fld id="{82EC8E57-F055-43DD-B9EF-844129709DF6}" type="slidenum">
              <a:rPr lang="ru-RU" altLang="ru-RU" sz="1200" b="0" smtClean="0">
                <a:solidFill>
                  <a:schemeClr val="tx1"/>
                </a:solidFill>
              </a:rPr>
              <a:pPr/>
              <a:t>12</a:t>
            </a:fld>
            <a:endParaRPr lang="ru-RU" altLang="ru-RU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создания АС представляет собой совокупность</a:t>
            </a:r>
            <a:br>
              <a:rPr lang="ru-RU" dirty="0"/>
            </a:br>
            <a:r>
              <a:rPr lang="ru-RU" dirty="0"/>
              <a:t>упорядоченных во времени, взаимосвязанных, объединённых в стадии и</a:t>
            </a:r>
            <a:br>
              <a:rPr lang="ru-RU" dirty="0"/>
            </a:br>
            <a:r>
              <a:rPr lang="ru-RU" dirty="0"/>
              <a:t>этапы работ, выполнение которых необходимо и достаточно для создания</a:t>
            </a:r>
            <a:br>
              <a:rPr lang="ru-RU" dirty="0"/>
            </a:br>
            <a:r>
              <a:rPr lang="ru-RU" dirty="0"/>
              <a:t>АС, соответствующей заданным требованиям.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01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1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20B0-922F-4D52-AEF1-A867E5254A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83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E1E62-4DA1-438A-B6BD-CFAD8EA079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08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D487-969E-4B73-B83B-8F3EE77A87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753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7A5D7-A87A-4CA3-97FA-AEF8109297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910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23" indent="0">
              <a:buNone/>
              <a:defRPr sz="2000"/>
            </a:lvl2pPr>
            <a:lvl3pPr marL="914445" indent="0">
              <a:buNone/>
              <a:defRPr sz="1800"/>
            </a:lvl3pPr>
            <a:lvl4pPr marL="1371669" indent="0">
              <a:buNone/>
              <a:defRPr sz="1601"/>
            </a:lvl4pPr>
            <a:lvl5pPr marL="1828892" indent="0">
              <a:buNone/>
              <a:defRPr sz="1601"/>
            </a:lvl5pPr>
            <a:lvl6pPr marL="2286114" indent="0">
              <a:buNone/>
              <a:defRPr sz="1601"/>
            </a:lvl6pPr>
            <a:lvl7pPr marL="2743337" indent="0">
              <a:buNone/>
              <a:defRPr sz="1601"/>
            </a:lvl7pPr>
            <a:lvl8pPr marL="3200561" indent="0">
              <a:buNone/>
              <a:defRPr sz="1601"/>
            </a:lvl8pPr>
            <a:lvl9pPr marL="3657783" indent="0">
              <a:buNone/>
              <a:defRPr sz="16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4602-F4EB-4398-B4E0-97667393D6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92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9F2E-E215-4D64-8F43-18A823C7A8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265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7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9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BC23-1F3C-4BE3-9692-0A8B16D3E8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805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EA1B9-D4A5-491D-8AA6-400DCE322B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23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E6B59-065D-448E-9CFA-DCFB4FD17F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54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0102C-FBF0-4596-B175-FB057FA761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9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F66E3-D0DA-46ED-AA5E-9B2F5DAA0C3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1987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87A56B1-F50D-4710-B39B-11C0B0FB08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7693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508" r:id="rId1"/>
    <p:sldLayoutId id="2147486509" r:id="rId2"/>
    <p:sldLayoutId id="2147486510" r:id="rId3"/>
    <p:sldLayoutId id="2147486511" r:id="rId4"/>
    <p:sldLayoutId id="2147486512" r:id="rId5"/>
    <p:sldLayoutId id="2147486513" r:id="rId6"/>
    <p:sldLayoutId id="2147486514" r:id="rId7"/>
    <p:sldLayoutId id="2147486515" r:id="rId8"/>
    <p:sldLayoutId id="2147486516" r:id="rId9"/>
    <p:sldLayoutId id="2147486517" r:id="rId10"/>
    <p:sldLayoutId id="21474865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23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45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69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92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83983"/>
              </p:ext>
            </p:extLst>
          </p:nvPr>
        </p:nvGraphicFramePr>
        <p:xfrm>
          <a:off x="0" y="141288"/>
          <a:ext cx="9144000" cy="170497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93297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26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753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03367"/>
              </p:ext>
            </p:extLst>
          </p:nvPr>
        </p:nvGraphicFramePr>
        <p:xfrm>
          <a:off x="258192" y="2687540"/>
          <a:ext cx="8634288" cy="3189732"/>
        </p:xfrm>
        <a:graphic>
          <a:graphicData uri="http://schemas.openxmlformats.org/drawingml/2006/table">
            <a:tbl>
              <a:tblPr/>
              <a:tblGrid>
                <a:gridCol w="1835308"/>
                <a:gridCol w="6798980"/>
              </a:tblGrid>
              <a:tr h="221389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защищенных автоматизированных систем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2831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(наименование дисциплины (модуля) в соответствии с учебным планом)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баклавриат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altLang="ru-RU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бакалавриат</a:t>
                      </a: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магистратура, </a:t>
                      </a:r>
                      <a:r>
                        <a:rPr kumimoji="0" lang="ru-RU" altLang="ru-RU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специалитет</a:t>
                      </a: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обучения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очная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(очная, очно-заочная, заочная)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0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Направление(-я)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10.03.01 «Информационная безопасность»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7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(код и наименование)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Институт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 и информационных технологий (ИКБ)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КБ-1 «Защита информации»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 кафедры, реализующей дисциплину (модуль))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Лектор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доц. </a:t>
                      </a:r>
                      <a:r>
                        <a:rPr kumimoji="0" lang="ru-RU" alt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Коданев</a:t>
                      </a:r>
                      <a:r>
                        <a:rPr kumimoji="0" lang="ru-RU" alt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Владимир Леонидович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(сокращенно – ученая степень, ученое звание; полностью – ФИО)</a:t>
                      </a:r>
                      <a:endParaRPr kumimoji="0" lang="ru-RU" alt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81" y="41275"/>
            <a:ext cx="6635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60513" y="1981200"/>
            <a:ext cx="60896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ЛЕКЦИОННЫЕ МАТЕРИАЛЫ (ПРЕЗЕНТАЦИИ К ЛЕКЦИОННЫМ МАТЕРИАЛАМ)</a:t>
            </a:r>
            <a:endParaRPr kumimoji="0" lang="ru-RU" altLang="ru-RU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" name="Прямоугольник 20"/>
          <p:cNvSpPr>
            <a:spLocks noChangeArrowheads="1"/>
          </p:cNvSpPr>
          <p:nvPr/>
        </p:nvSpPr>
        <p:spPr bwMode="auto">
          <a:xfrm>
            <a:off x="0" y="6415444"/>
            <a:ext cx="91440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Москва 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2023 </a:t>
            </a: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г.</a:t>
            </a:r>
            <a:endParaRPr kumimoji="0" lang="ru-RU" altLang="ru-RU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48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08D8D16E-76F9-4105-AC48-01D3452D4EE7}" type="slidenum">
              <a:rPr lang="ru-RU" altLang="ru-RU" sz="1400" b="0" smtClean="0"/>
              <a:pPr eaLnBrk="0" hangingPunct="0"/>
              <a:t>10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16694" y="620688"/>
            <a:ext cx="9127305" cy="4254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  <a:defRPr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Классическая итерационная модель проектирования ПО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267817"/>
            <a:ext cx="7800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4BAD946E-1711-4F2A-894D-F98030281175}" type="slidenum">
              <a:rPr lang="ru-RU" altLang="ru-RU" sz="1400" b="0" smtClean="0"/>
              <a:pPr eaLnBrk="0" hangingPunct="0"/>
              <a:t>11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596900" y="1916113"/>
            <a:ext cx="7974013" cy="4254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7200" algn="ctr">
              <a:lnSpc>
                <a:spcPct val="90000"/>
              </a:lnSpc>
              <a:defRPr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Каскадная модель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6" y="1412403"/>
            <a:ext cx="79152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4"/>
          <p:cNvSpPr>
            <a:spLocks noChangeArrowheads="1"/>
          </p:cNvSpPr>
          <p:nvPr/>
        </p:nvSpPr>
        <p:spPr bwMode="auto">
          <a:xfrm>
            <a:off x="0" y="624347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39ABA55F-327E-4F6F-ADA9-30D8771010FE}" type="slidenum">
              <a:rPr lang="ru-RU" altLang="ru-RU" sz="1400" b="0" smtClean="0"/>
              <a:pPr eaLnBrk="0" hangingPunct="0"/>
              <a:t>12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693738" y="1773238"/>
            <a:ext cx="7974012" cy="4254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7200" algn="ctr">
              <a:lnSpc>
                <a:spcPct val="90000"/>
              </a:lnSpc>
              <a:defRPr/>
            </a:pPr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Строгая каскадная модель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64804"/>
            <a:ext cx="7780338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Прямоугольник 4"/>
          <p:cNvSpPr>
            <a:spLocks noChangeArrowheads="1"/>
          </p:cNvSpPr>
          <p:nvPr/>
        </p:nvSpPr>
        <p:spPr bwMode="auto">
          <a:xfrm>
            <a:off x="0" y="1143781"/>
            <a:ext cx="914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каскадная модель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13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0" y="1268760"/>
            <a:ext cx="9144000" cy="44132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Достоинства и недостатки классической модели проектирования ПО</a:t>
            </a:r>
          </a:p>
          <a:p>
            <a:pPr algn="just">
              <a:lnSpc>
                <a:spcPct val="90000"/>
              </a:lnSpc>
              <a:defRPr/>
            </a:pPr>
            <a:endParaRPr lang="ru-RU" altLang="ru-RU" dirty="0" smtClean="0">
              <a:latin typeface="Times New Roman" charset="0"/>
              <a:cs typeface="Times New Roman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        </a:t>
            </a:r>
            <a:r>
              <a:rPr lang="ru-RU" altLang="ru-RU" b="0" dirty="0" smtClean="0">
                <a:latin typeface="Times New Roman" charset="0"/>
                <a:cs typeface="Times New Roman" charset="0"/>
              </a:rPr>
              <a:t>◦ Имеется план и график по всем этапам конструирования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   ◦ Ход конструирования – упорядочен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   ◦ Имеется богатый опыт использования</a:t>
            </a:r>
          </a:p>
          <a:p>
            <a:pPr algn="just">
              <a:lnSpc>
                <a:spcPct val="90000"/>
              </a:lnSpc>
              <a:defRPr/>
            </a:pPr>
            <a:endParaRPr lang="ru-RU" altLang="ru-RU" dirty="0" smtClean="0">
              <a:latin typeface="Times New Roman" charset="0"/>
              <a:cs typeface="Times New Roman" charset="0"/>
            </a:endParaRPr>
          </a:p>
          <a:p>
            <a:pPr algn="just">
              <a:lnSpc>
                <a:spcPct val="90000"/>
              </a:lnSpc>
              <a:defRPr/>
            </a:pPr>
            <a:endParaRPr lang="ru-RU" altLang="ru-RU" dirty="0" smtClean="0">
              <a:latin typeface="Times New Roman" charset="0"/>
              <a:cs typeface="Times New Roman" charset="0"/>
            </a:endParaRPr>
          </a:p>
          <a:p>
            <a:pPr algn="just">
              <a:lnSpc>
                <a:spcPct val="90000"/>
              </a:lnSpc>
              <a:defRPr/>
            </a:pPr>
            <a:endParaRPr lang="ru-RU" altLang="ru-RU" dirty="0" smtClean="0">
              <a:latin typeface="Times New Roman" charset="0"/>
              <a:cs typeface="Times New Roman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   ◦ Не всегда соответствует реальным проектам 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>
                <a:latin typeface="Times New Roman" charset="0"/>
                <a:cs typeface="Times New Roman" charset="0"/>
              </a:rPr>
              <a:t> </a:t>
            </a:r>
            <a:r>
              <a:rPr lang="ru-RU" altLang="ru-RU" b="0" dirty="0" smtClean="0">
                <a:latin typeface="Times New Roman" charset="0"/>
                <a:cs typeface="Times New Roman" charset="0"/>
              </a:rPr>
              <a:t>          (отсутствует гибкость)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   ◦ Часто всех требований на начальном этапе нет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   ◦ Результат доступен только в конце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5" y="2146027"/>
            <a:ext cx="67945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801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14</a:t>
            </a:fld>
            <a:endParaRPr lang="ru-RU" altLang="ru-RU" sz="1400" b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16632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+mj-lt"/>
              </a:rPr>
              <a:t>Стадии создания АС в ЗИ</a:t>
            </a:r>
            <a:endParaRPr lang="ru-RU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508" y="2017988"/>
            <a:ext cx="889298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altLang="ru-RU" dirty="0">
                <a:solidFill>
                  <a:srgbClr val="000000"/>
                </a:solidFill>
                <a:cs typeface="Times New Roman" panose="02020603050405020304" pitchFamily="18" charset="0"/>
              </a:rPr>
              <a:t>ГОСТ Р 51583-2014. </a:t>
            </a:r>
            <a:r>
              <a:rPr lang="ru-RU" altLang="ru-RU" b="0" dirty="0">
                <a:solidFill>
                  <a:srgbClr val="000000"/>
                </a:solidFill>
                <a:cs typeface="Times New Roman" panose="02020603050405020304" pitchFamily="18" charset="0"/>
              </a:rPr>
              <a:t>Защита информации. Порядок создания автоматизированных систем в защищенном исполнении. Общие сведения. М., 2014.</a:t>
            </a:r>
          </a:p>
          <a:p>
            <a:pPr algn="just">
              <a:lnSpc>
                <a:spcPct val="90000"/>
              </a:lnSpc>
            </a:pPr>
            <a:endParaRPr lang="ru-RU" altLang="ru-RU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ГОСТ Р 59793-2021. </a:t>
            </a:r>
            <a:r>
              <a:rPr lang="ru-RU" altLang="ru-RU" b="0" dirty="0">
                <a:solidFill>
                  <a:srgbClr val="000000"/>
                </a:solidFill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Стадии создания. М., 1990.</a:t>
            </a:r>
          </a:p>
        </p:txBody>
      </p:sp>
    </p:spTree>
    <p:extLst>
      <p:ext uri="{BB962C8B-B14F-4D97-AF65-F5344CB8AC3E}">
        <p14:creationId xmlns:p14="http://schemas.microsoft.com/office/powerpoint/2010/main" val="22966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15</a:t>
            </a:fld>
            <a:endParaRPr lang="ru-RU" altLang="ru-RU" sz="1400" b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1016732"/>
            <a:ext cx="856895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000000"/>
                </a:solidFill>
              </a:rPr>
              <a:t>Предпроектная</a:t>
            </a:r>
            <a:r>
              <a:rPr lang="ru-RU" sz="2000" dirty="0" smtClean="0">
                <a:solidFill>
                  <a:srgbClr val="000000"/>
                </a:solidFill>
              </a:rPr>
              <a:t> стадия:</a:t>
            </a:r>
          </a:p>
          <a:p>
            <a:pPr algn="just"/>
            <a:r>
              <a:rPr lang="ru-RU" sz="1800" b="0" dirty="0" smtClean="0">
                <a:solidFill>
                  <a:srgbClr val="000000"/>
                </a:solidFill>
                <a:latin typeface="+mn-lt"/>
              </a:rPr>
              <a:t>проведение </a:t>
            </a:r>
            <a:r>
              <a:rPr lang="ru-RU" sz="1800" b="0" dirty="0" err="1" smtClean="0">
                <a:solidFill>
                  <a:srgbClr val="000000"/>
                </a:solidFill>
                <a:latin typeface="+mn-lt"/>
              </a:rPr>
              <a:t>предпроектного</a:t>
            </a:r>
            <a:r>
              <a:rPr lang="ru-RU" sz="1800" b="0" dirty="0" smtClean="0">
                <a:solidFill>
                  <a:srgbClr val="000000"/>
                </a:solidFill>
                <a:latin typeface="+mn-lt"/>
              </a:rPr>
              <a:t> обследования организации, разработка Аналитического обоснования и Технического задания на создание АСЗИ </a:t>
            </a:r>
            <a:endParaRPr lang="ru-RU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19" y="2244931"/>
            <a:ext cx="8568951" cy="15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</a:rPr>
              <a:t>Стадия проектирования:</a:t>
            </a:r>
          </a:p>
          <a:p>
            <a:pPr algn="just"/>
            <a:r>
              <a:rPr lang="ru-RU" sz="1800" b="0" dirty="0" smtClean="0">
                <a:solidFill>
                  <a:srgbClr val="000000"/>
                </a:solidFill>
                <a:latin typeface="+mn-lt"/>
              </a:rPr>
              <a:t>разработка Технического (</a:t>
            </a:r>
            <a:r>
              <a:rPr lang="ru-RU" sz="1800" b="0" dirty="0" err="1" smtClean="0">
                <a:solidFill>
                  <a:srgbClr val="000000"/>
                </a:solidFill>
                <a:latin typeface="+mn-lt"/>
              </a:rPr>
              <a:t>Технорабочего</a:t>
            </a:r>
            <a:r>
              <a:rPr lang="ru-RU" sz="1800" b="0" dirty="0" smtClean="0">
                <a:solidFill>
                  <a:srgbClr val="000000"/>
                </a:solidFill>
                <a:latin typeface="+mn-lt"/>
              </a:rPr>
              <a:t>) проекта создания АСЗИ, разработка организационно-распорядительной  и эксплуатационной документации на ЗИ АСЗИ, закупка, установка и настройка средств ЗИ в АСЗИ</a:t>
            </a:r>
            <a:endParaRPr lang="ru-RU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19" y="3998094"/>
            <a:ext cx="8568951" cy="1231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Стадия ввода в действие:</a:t>
            </a:r>
          </a:p>
          <a:p>
            <a:pPr algn="just"/>
            <a:r>
              <a:rPr lang="ru-RU" sz="1800" b="0" dirty="0" smtClean="0">
                <a:solidFill>
                  <a:srgbClr val="000000"/>
                </a:solidFill>
                <a:latin typeface="+mn-lt"/>
              </a:rPr>
              <a:t>опытная эксплуатация и приемо-сдаточные АСЗИ, аттестация АСЗИ на соответствие требованиям по безопасности информации, ввод в действие АСЗИ</a:t>
            </a:r>
            <a:endParaRPr lang="ru-RU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19" y="5510262"/>
            <a:ext cx="8568951" cy="1231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Стадия эксплуатации:</a:t>
            </a:r>
          </a:p>
          <a:p>
            <a:pPr algn="just"/>
            <a:r>
              <a:rPr lang="ru-RU" sz="1800" b="0" dirty="0" smtClean="0">
                <a:solidFill>
                  <a:srgbClr val="000000"/>
                </a:solidFill>
                <a:latin typeface="+mn-lt"/>
              </a:rPr>
              <a:t>эксплуатация АСЗИ в строгом соответствии с требованиями действующих руководящих документов и разработанных организационно-распорядительных и эксплуатационных документов по ЗИ</a:t>
            </a:r>
            <a:endParaRPr lang="ru-RU" sz="18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Стадии создания автоматизированной системы </a:t>
            </a:r>
            <a:endParaRPr lang="ru-RU" dirty="0" smtClean="0">
              <a:solidFill>
                <a:srgbClr val="000000"/>
              </a:solidFill>
            </a:endParaRPr>
          </a:p>
          <a:p>
            <a:pPr algn="ctr"/>
            <a:r>
              <a:rPr lang="ru-RU" dirty="0" smtClean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защищенном </a:t>
            </a:r>
            <a:r>
              <a:rPr lang="ru-RU" dirty="0" smtClean="0">
                <a:solidFill>
                  <a:srgbClr val="000000"/>
                </a:solidFill>
              </a:rPr>
              <a:t>исполнении  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16</a:t>
            </a:fld>
            <a:endParaRPr lang="ru-RU" altLang="ru-RU" sz="1400" b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</a:rPr>
              <a:t>Организационная структура ООО «Помор-Сервис»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" y="1052736"/>
            <a:ext cx="9072728" cy="514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17</a:t>
            </a:fld>
            <a:endParaRPr lang="ru-RU" altLang="ru-RU" sz="1400" b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</a:rPr>
              <a:t>Модель информационных потоков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4" y="764704"/>
            <a:ext cx="8627865" cy="582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18</a:t>
            </a:fld>
            <a:endParaRPr lang="ru-RU" altLang="ru-RU" sz="1400" b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</a:rPr>
              <a:t>Модель информационных потоков</a:t>
            </a: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08793"/>
              </p:ext>
            </p:extLst>
          </p:nvPr>
        </p:nvGraphicFramePr>
        <p:xfrm>
          <a:off x="899592" y="472367"/>
          <a:ext cx="7452869" cy="623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7143549" imgH="5975008" progId="Visio.Drawing.15">
                  <p:embed/>
                </p:oleObj>
              </mc:Choice>
              <mc:Fallback>
                <p:oleObj name="Visio" r:id="rId3" imgW="7143549" imgH="597500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2367"/>
                        <a:ext cx="7452869" cy="6232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3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31953"/>
              </p:ext>
            </p:extLst>
          </p:nvPr>
        </p:nvGraphicFramePr>
        <p:xfrm>
          <a:off x="251520" y="760326"/>
          <a:ext cx="8748972" cy="5332970"/>
        </p:xfrm>
        <a:graphic>
          <a:graphicData uri="http://schemas.openxmlformats.org/drawingml/2006/table">
            <a:tbl>
              <a:tblPr/>
              <a:tblGrid>
                <a:gridCol w="2412268"/>
                <a:gridCol w="6336704"/>
              </a:tblGrid>
              <a:tr h="313156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Стадии 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Этапы работ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146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 Формирование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требований к АС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1.1. Обследование объекта и обоснование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необходимости создания АС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1.2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Формирование требований пользователя к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АС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1.3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Оформление отчёта о выполненной работе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 заявки на разработку АС (тактико-технического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задания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146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 Разработка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концепции 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АС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2.1. Изучение объекта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Проведение необходимых научно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исследовательских работ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Разработка вариантов концепции АС,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удовлетворяющего требованиям пользователя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2.4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Оформление отчёта о выполненной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работе.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1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 Техническое задание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Разработка и утверждение технического задания на создание АС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86125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Стадии и этапы создания АС </a:t>
            </a:r>
            <a:r>
              <a:rPr lang="ru-RU" dirty="0">
                <a:solidFill>
                  <a:srgbClr val="000000"/>
                </a:solidFill>
              </a:rPr>
              <a:t>(ГОСТ Р 59793-2021)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0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8349"/>
            <a:ext cx="9144000" cy="1323439"/>
          </a:xfrm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sz="4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Типовое </a:t>
            </a:r>
            <a:r>
              <a:rPr lang="ru-RU" altLang="ru-RU" sz="4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защищенных автоматизированных систем</a:t>
            </a:r>
            <a:endParaRPr lang="en-US" altLang="ru-RU" sz="4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2159000" y="1233488"/>
            <a:ext cx="485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defTabSz="1371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371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371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371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371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371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371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371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371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Лекция по теме  № 8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2460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81779"/>
              </p:ext>
            </p:extLst>
          </p:nvPr>
        </p:nvGraphicFramePr>
        <p:xfrm>
          <a:off x="287524" y="908720"/>
          <a:ext cx="8640962" cy="5443499"/>
        </p:xfrm>
        <a:graphic>
          <a:graphicData uri="http://schemas.openxmlformats.org/drawingml/2006/table">
            <a:tbl>
              <a:tblPr/>
              <a:tblGrid>
                <a:gridCol w="1764199"/>
                <a:gridCol w="6876763"/>
              </a:tblGrid>
              <a:tr h="312069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Стадии 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Этапы работ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67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4. Эскизный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проект.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4.1. Разработка предварительных проектных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решений по системе и её частям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4.2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Разработка документации на АС и её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части.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39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 Технический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проект.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5.1. Разработка проектных решений по системе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 её частям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5.2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Разработка документации на АС и её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части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5.3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Разработка и оформление документации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на поставку изделий для комплектования АС и (или)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технических требований (технических заданий) на их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разработку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5.4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Разработка заданий на проектирование в</a:t>
                      </a:r>
                      <a:b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смежных частях проекта объекта автоматизации.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97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6. Рабочая документация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6.1. Разработка рабочей документации на систему и ее части.</a:t>
                      </a:r>
                    </a:p>
                    <a:p>
                      <a:pPr marL="0" indent="263525" algn="just"/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6.2. Разработка или адаптация программ. 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4713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Стадии и этапы создания АС </a:t>
            </a:r>
            <a:r>
              <a:rPr lang="ru-RU" dirty="0">
                <a:solidFill>
                  <a:srgbClr val="000000"/>
                </a:solidFill>
              </a:rPr>
              <a:t>(ГОСТ </a:t>
            </a:r>
            <a:r>
              <a:rPr lang="ru-RU" dirty="0" smtClean="0">
                <a:solidFill>
                  <a:srgbClr val="000000"/>
                </a:solidFill>
              </a:rPr>
              <a:t>Р 59793-2021)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6937"/>
              </p:ext>
            </p:extLst>
          </p:nvPr>
        </p:nvGraphicFramePr>
        <p:xfrm>
          <a:off x="287524" y="908720"/>
          <a:ext cx="8640962" cy="4932095"/>
        </p:xfrm>
        <a:graphic>
          <a:graphicData uri="http://schemas.openxmlformats.org/drawingml/2006/table">
            <a:tbl>
              <a:tblPr/>
              <a:tblGrid>
                <a:gridCol w="2016224"/>
                <a:gridCol w="6624738"/>
              </a:tblGrid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Стадии 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Этапы работ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15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 Ввод в действие.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7.1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подготовка объекта автоматизации к вводу АС в действие.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7.2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Подготовка персонала.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7.3. Комплектация АС поставляемыми изделиями</a:t>
                      </a:r>
                      <a:r>
                        <a:rPr lang="ru-RU" sz="1800" b="0" i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(программными и техническими средствами, программно-техническими средствами, программно-техническими комплексами, информационными изделиями).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7.4. Строительно-монтажные работы.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7.5. Пусконаладочные работы.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7.6. Проведение предварительных испытаний.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7.7. Проведение опытной эксплуатации.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7.8. Проведение приёмочных испытаний.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731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 Сопровождение АС.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8.1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Выполнение работ в соответствии с гарантийными обязательствами.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8.2</a:t>
                      </a:r>
                      <a:r>
                        <a:rPr lang="ru-RU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Послегарантийное обслуживание.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0" y="35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+mn-lt"/>
              </a:rPr>
              <a:t>Стадии и этапы создания АС 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ru-RU" dirty="0">
                <a:solidFill>
                  <a:srgbClr val="000000"/>
                </a:solidFill>
              </a:rPr>
              <a:t>ГОСТ Р 59793-2021</a:t>
            </a:r>
            <a:r>
              <a:rPr lang="ru-RU" dirty="0" smtClean="0">
                <a:solidFill>
                  <a:srgbClr val="000000"/>
                </a:solidFill>
                <a:latin typeface="+mn-lt"/>
              </a:rPr>
              <a:t>)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69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043608" y="2060848"/>
            <a:ext cx="7272808" cy="4458109"/>
            <a:chOff x="1043608" y="2283259"/>
            <a:chExt cx="7272808" cy="4458109"/>
          </a:xfrm>
        </p:grpSpPr>
        <p:sp>
          <p:nvSpPr>
            <p:cNvPr id="2" name="TextBox 1"/>
            <p:cNvSpPr txBox="1"/>
            <p:nvPr/>
          </p:nvSpPr>
          <p:spPr>
            <a:xfrm>
              <a:off x="1043608" y="2283259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</a:rPr>
                <a:t>Формирование требований к системе ЗИ АСЗИ 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3183359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0000"/>
                  </a:solidFill>
                </a:rPr>
                <a:t>Разработка (проектирование) системы ЗИ АСЗИ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43608" y="4074167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0000"/>
                  </a:solidFill>
                </a:rPr>
                <a:t>Внедрение системы ЗИ АСЗИ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4983559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0000"/>
                  </a:solidFill>
                </a:rPr>
                <a:t>Аттестация АСЗИ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3608" y="5910371"/>
              <a:ext cx="7272808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0000"/>
                  </a:solidFill>
                </a:rPr>
                <a:t>Сопровождение системы ЗИ </a:t>
              </a:r>
            </a:p>
            <a:p>
              <a:pPr algn="ctr"/>
              <a:r>
                <a:rPr lang="ru-RU" dirty="0" smtClean="0">
                  <a:solidFill>
                    <a:srgbClr val="000000"/>
                  </a:solidFill>
                </a:rPr>
                <a:t>в ходе эксплуатации АСЗИ</a:t>
              </a:r>
              <a:endParaRPr lang="ru-R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143508" y="572487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b="0" dirty="0">
                <a:solidFill>
                  <a:srgbClr val="000000"/>
                </a:solidFill>
              </a:rPr>
              <a:t>Защита информации в АСЗИ обеспечивается системой ЗИ АСЗИ</a:t>
            </a:r>
            <a:r>
              <a:rPr lang="ru-RU" b="0" dirty="0" smtClean="0">
                <a:solidFill>
                  <a:srgbClr val="000000"/>
                </a:solidFill>
              </a:rPr>
              <a:t>. Создание </a:t>
            </a:r>
            <a:r>
              <a:rPr lang="ru-RU" b="0" dirty="0">
                <a:solidFill>
                  <a:srgbClr val="000000"/>
                </a:solidFill>
              </a:rPr>
              <a:t>системы ЗИ АСЗИ обеспечивается следующим комплексом работ</a:t>
            </a:r>
            <a:r>
              <a:rPr lang="ru-RU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6030" y="8620"/>
            <a:ext cx="915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+mj-lt"/>
              </a:rPr>
              <a:t>Комплекс работ по ГОСТ Р 51583-2014 </a:t>
            </a:r>
            <a:endParaRPr lang="ru-RU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2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27" y="33265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индустриального проектирования 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специальную компьютерную поддержку процесса проектирования, оправданную при разработке сложных интегрированных информационных систем. </a:t>
            </a:r>
            <a:endParaRPr lang="ru-RU" sz="2800" b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312876"/>
            <a:ext cx="91413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индустриального проектирования подразделяются на:</a:t>
            </a:r>
          </a:p>
          <a:p>
            <a:pPr indent="337661" algn="just">
              <a:spcAft>
                <a:spcPts val="0"/>
              </a:spcAft>
            </a:pP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Типовые (типовое проектирование);</a:t>
            </a:r>
          </a:p>
          <a:p>
            <a:pPr indent="337661" algn="just">
              <a:spcAft>
                <a:spcPts val="0"/>
              </a:spcAft>
            </a:pP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Автоматизированные (автоматизированное проектирование).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499517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ЗАИС </a:t>
            </a: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создание системы из готовых типовых элементов.</a:t>
            </a:r>
            <a:endParaRPr lang="ru-RU" sz="2800" b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7" y="191683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Типовое проектное решение (ТПР)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тиражируемое (пригодное к многократному использованию) проектное решение.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15292" y="4185084"/>
            <a:ext cx="9142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Классы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ТПР:</a:t>
            </a:r>
          </a:p>
          <a:p>
            <a:pPr lvl="0" indent="457200" algn="just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элементные ТПР;</a:t>
            </a:r>
            <a:endParaRPr lang="ru-RU" sz="28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подсистемные</a:t>
            </a:r>
            <a:r>
              <a:rPr lang="ru-RU" sz="2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ТПР;</a:t>
            </a:r>
            <a:endParaRPr lang="ru-RU" sz="2800" b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объектные ТПР.</a:t>
            </a:r>
            <a:endParaRPr lang="ru-RU" sz="2800" b="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Достоинства и недостатки ТПР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33543"/>
              </p:ext>
            </p:extLst>
          </p:nvPr>
        </p:nvGraphicFramePr>
        <p:xfrm>
          <a:off x="0" y="473536"/>
          <a:ext cx="9145463" cy="6339840"/>
        </p:xfrm>
        <a:graphic>
          <a:graphicData uri="http://schemas.openxmlformats.org/drawingml/2006/table">
            <a:tbl>
              <a:tblPr firstRow="1" firstCol="1" bandRow="1"/>
              <a:tblGrid>
                <a:gridCol w="1439652">
                  <a:extLst>
                    <a:ext uri="{9D8B030D-6E8A-4147-A177-3AD203B41FA5}">
                      <a16:colId xmlns="" xmlns:a16="http://schemas.microsoft.com/office/drawing/2014/main" val="4142462171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3531985894"/>
                    </a:ext>
                  </a:extLst>
                </a:gridCol>
                <a:gridCol w="3817379">
                  <a:extLst>
                    <a:ext uri="{9D8B030D-6E8A-4147-A177-3AD203B41FA5}">
                      <a16:colId xmlns="" xmlns:a16="http://schemas.microsoft.com/office/drawing/2014/main" val="2238263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2356390"/>
                  </a:ext>
                </a:extLst>
              </a:tr>
              <a:tr h="94578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Элементные ТПР Библиотеки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-ориентированных программ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обеспечивается применение модульного подхода к проектированию и документированию ЗАИС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большие затраты времени на сопряжение разнородных элементов вследствие информационной, программной и технической несовместимости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большие затраты времени на доработку ТПР отдельных элементов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8038957"/>
                  </a:ext>
                </a:extLst>
              </a:tr>
              <a:tr h="12450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Подсистемные ТПР Пакеты прикладных программ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достигается высокая степень интеграции элементов ЗАИС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позволяют осуществлять: модульное проектирование; параметрическую настройку программных компонентов на различные объекты управления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обеспечивают: сокращение затрат на проектирование и программирование взаимосвязанных компонентов; хорошее документирование отображаемых процессов обработки информации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 ТПР недостаточна с позиции непрерывного инжиниринга деловых процессов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возникают проблемы в комплексировании разных функциональных подсистем, особенно в случае использования решений нескольких производителей программного обеспечения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190777"/>
                  </a:ext>
                </a:extLst>
              </a:tr>
              <a:tr h="12450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Объектные ТПР Отраслевые проекты ЗАИС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комплексирование всех компонентов ЗАИС за счет методологического единства и информационной, программной и технической совместимости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открытость архитектуры – позволяет устанавливать ТПР на разных программно-технических платформах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 – допускает конфигурацию ЗАИС для переменного числа рабочих мест</a:t>
                      </a:r>
                    </a:p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конфигурируемость</a:t>
                      </a: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позволяет выбирать необходимое подмножество компонентов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ru-RU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 привязки типового проекта к конкретному объекту управления, что вызывает в некоторых случаях даже необходимость изменения организационно-экономической структуры объекта автоматизации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18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3" y="2312876"/>
            <a:ext cx="88929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типового проектирования используются два подхода: 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-ориентированное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модельно-ориентированное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6128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3" y="2312876"/>
            <a:ext cx="89289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Автоматизированное проектирование –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проектирование,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использующее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автоматизированного проектирования (сокращает сроки и стоимость проектирования).</a:t>
            </a:r>
          </a:p>
        </p:txBody>
      </p:sp>
    </p:spTree>
    <p:extLst>
      <p:ext uri="{BB962C8B-B14F-4D97-AF65-F5344CB8AC3E}">
        <p14:creationId xmlns:p14="http://schemas.microsoft.com/office/powerpoint/2010/main" val="24137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31287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функционально-ориентированные;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обьектно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-ориентированные.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69" y="152078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технологий проектирования по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используемой модели процесса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использующие каскадную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использующие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итерационную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дополняющую каскадную возвратами к предыдущим стадиям;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использующие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спиральную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на которой основана технология быстрой разработки приложений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(RAD-технология);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использующие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</a:p>
        </p:txBody>
      </p:sp>
    </p:spTree>
    <p:extLst>
      <p:ext uri="{BB962C8B-B14F-4D97-AF65-F5344CB8AC3E}">
        <p14:creationId xmlns:p14="http://schemas.microsoft.com/office/powerpoint/2010/main" val="14016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Вопросы: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954364"/>
          </a:xfrm>
        </p:spPr>
        <p:txBody>
          <a:bodyPr>
            <a:spAutoFit/>
          </a:bodyPr>
          <a:lstStyle/>
          <a:p>
            <a:pPr marL="514350" indent="-514350" algn="just" eaLnBrk="1" hangingPunct="1">
              <a:spcBef>
                <a:spcPct val="0"/>
              </a:spcBef>
              <a:buAutoNum type="arabicPeriod"/>
              <a:defRPr/>
            </a:pPr>
            <a:r>
              <a:rPr lang="ru-RU" altLang="ru-RU" sz="2801" dirty="0" smtClean="0">
                <a:solidFill>
                  <a:schemeClr val="bg1"/>
                </a:solidFill>
              </a:rPr>
              <a:t>Классическая модель проектирования ЗАС</a:t>
            </a:r>
          </a:p>
          <a:p>
            <a:pPr marL="514350" indent="-514350" algn="just" eaLnBrk="1" hangingPunct="1">
              <a:spcBef>
                <a:spcPct val="0"/>
              </a:spcBef>
              <a:buAutoNum type="arabicPeriod"/>
              <a:defRPr/>
            </a:pPr>
            <a:r>
              <a:rPr lang="ru-RU" altLang="ru-RU" sz="2801" dirty="0" smtClean="0">
                <a:solidFill>
                  <a:schemeClr val="bg1"/>
                </a:solidFill>
              </a:rPr>
              <a:t>Типовое проектирование ЗАС</a:t>
            </a:r>
            <a:endParaRPr lang="ru-RU" altLang="ru-RU" sz="2801" dirty="0" smtClean="0">
              <a:solidFill>
                <a:schemeClr val="bg1"/>
              </a:solidFill>
            </a:endParaRPr>
          </a:p>
        </p:txBody>
      </p:sp>
      <p:sp>
        <p:nvSpPr>
          <p:cNvPr id="8196" name="Номер слайда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1371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 defTabSz="1371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 defTabSz="1371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 defTabSz="1371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 defTabSz="1371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defTabSz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defTabSz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defTabSz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defTabSz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marL="0" marR="0" lvl="0" indent="0" algn="r" defTabSz="1371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B35D8-4FC0-4339-B72E-2627F1D51FB8}" type="slidenum">
              <a:rPr kumimoji="0" lang="ru-RU" altLang="ru-RU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1371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altLang="ru-RU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56" y="75613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проектирования должны быть: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инвариантны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объекту проектирования (в своем классе);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охватывать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совокупности все этапы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ЖЦ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ЗАИС;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программно и информационно совместимыми;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простыми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освоении и применении;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целесообразными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61713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средств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ЗАИС: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ЭВМ;</a:t>
            </a:r>
          </a:p>
          <a:p>
            <a:pPr indent="337661" algn="just">
              <a:spcAft>
                <a:spcPts val="0"/>
              </a:spcAft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ЭВМ</a:t>
            </a:r>
            <a:r>
              <a:rPr 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ABF20DC3-5F9B-4300-8D0E-5EA0CCBCAD8C}" type="slidenum">
              <a:rPr lang="ru-RU" altLang="ru-RU" sz="1400" b="0" smtClean="0"/>
              <a:pPr eaLnBrk="0" hangingPunct="0"/>
              <a:t>31</a:t>
            </a:fld>
            <a:endParaRPr lang="ru-RU" altLang="ru-RU" sz="1400" b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06896" y="8620"/>
            <a:ext cx="8229600" cy="5500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Задание на самостоятельную работу:</a:t>
            </a:r>
            <a:endParaRPr lang="ru-RU" altLang="ru-RU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3508" y="1981200"/>
            <a:ext cx="9000492" cy="37856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>
                <a:solidFill>
                  <a:srgbClr val="000000"/>
                </a:solidFill>
              </a:rPr>
              <a:t>1. Изучить </a:t>
            </a:r>
            <a:r>
              <a:rPr lang="ru-RU" altLang="ru-RU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ГОСТ Р </a:t>
            </a:r>
            <a:r>
              <a:rPr lang="ru-RU" altLang="ru-RU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59853-2021</a:t>
            </a:r>
            <a:r>
              <a:rPr lang="ru-RU" altLang="ru-RU" sz="2000" dirty="0" smtClean="0">
                <a:solidFill>
                  <a:srgbClr val="000000"/>
                </a:solidFill>
              </a:rPr>
              <a:t>.  </a:t>
            </a:r>
            <a:r>
              <a:rPr lang="ru-RU" altLang="ru-RU" sz="2000" b="0" dirty="0">
                <a:solidFill>
                  <a:srgbClr val="000000"/>
                </a:solidFill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Термины и определения</a:t>
            </a:r>
            <a:endParaRPr lang="ru-RU" altLang="ru-RU" sz="2000" dirty="0" smtClean="0">
              <a:solidFill>
                <a:srgbClr val="000000"/>
              </a:solidFill>
            </a:endParaRPr>
          </a:p>
          <a:p>
            <a:pPr marL="0" indent="450850" eaLnBrk="1" hangingPunct="1">
              <a:spcBef>
                <a:spcPct val="0"/>
              </a:spcBef>
              <a:buNone/>
              <a:defRPr/>
            </a:pPr>
            <a:endParaRPr lang="ru-RU" altLang="ru-RU" sz="2000" dirty="0" smtClean="0">
              <a:solidFill>
                <a:srgbClr val="000000"/>
              </a:solidFill>
            </a:endParaRPr>
          </a:p>
          <a:p>
            <a:pPr marL="0" indent="450850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>
                <a:solidFill>
                  <a:srgbClr val="000000"/>
                </a:solidFill>
              </a:rPr>
              <a:t>2. Изучить ГОСТ Р 59793-2021. </a:t>
            </a:r>
            <a:r>
              <a:rPr lang="ru-RU" sz="2000" b="0" dirty="0">
                <a:solidFill>
                  <a:srgbClr val="000000"/>
                </a:solidFill>
              </a:rPr>
              <a:t>Информационная технология. Комплекс стандартов </a:t>
            </a:r>
            <a:r>
              <a:rPr lang="ru-RU" sz="2000" b="0" dirty="0" smtClean="0">
                <a:solidFill>
                  <a:srgbClr val="000000"/>
                </a:solidFill>
              </a:rPr>
              <a:t>на автоматизированные </a:t>
            </a:r>
            <a:r>
              <a:rPr lang="ru-RU" sz="2000" b="0" dirty="0">
                <a:solidFill>
                  <a:srgbClr val="000000"/>
                </a:solidFill>
              </a:rPr>
              <a:t>системы. Автоматизированные системы. </a:t>
            </a:r>
            <a:r>
              <a:rPr lang="ru-RU" sz="2000" b="0" dirty="0" smtClean="0">
                <a:solidFill>
                  <a:srgbClr val="000000"/>
                </a:solidFill>
              </a:rPr>
              <a:t>Стадии создания.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/>
            </a:r>
            <a:br>
              <a:rPr lang="ru-RU" sz="2000" dirty="0">
                <a:solidFill>
                  <a:srgbClr val="000000"/>
                </a:solidFill>
              </a:rPr>
            </a:br>
            <a:r>
              <a:rPr lang="ru-RU" altLang="ru-RU" sz="2000" dirty="0" smtClean="0">
                <a:solidFill>
                  <a:srgbClr val="000000"/>
                </a:solidFill>
              </a:rPr>
              <a:t> </a:t>
            </a:r>
          </a:p>
          <a:p>
            <a:pPr marL="0" indent="457200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>
                <a:solidFill>
                  <a:srgbClr val="000000"/>
                </a:solidFill>
              </a:rPr>
              <a:t>3. Изучить ГОСТ Р 51583-2014. </a:t>
            </a:r>
            <a:r>
              <a:rPr lang="ru-RU" sz="2000" b="0" dirty="0">
                <a:solidFill>
                  <a:srgbClr val="000000"/>
                </a:solidFill>
              </a:rPr>
              <a:t>Защита </a:t>
            </a:r>
            <a:r>
              <a:rPr lang="ru-RU" sz="2000" b="0" dirty="0" smtClean="0">
                <a:solidFill>
                  <a:srgbClr val="000000"/>
                </a:solidFill>
              </a:rPr>
              <a:t>информации. Порядок создания автоматизированных систем в защищенном исполнении. Общие положения.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/>
            </a:r>
            <a:br>
              <a:rPr lang="ru-RU" sz="2000" dirty="0">
                <a:solidFill>
                  <a:srgbClr val="000000"/>
                </a:solidFill>
              </a:rPr>
            </a:br>
            <a:endParaRPr lang="ru-RU" alt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8C0265E6-C5AE-400D-A8EA-73B4DF460DAB}" type="slidenum">
              <a:rPr lang="ru-RU" altLang="ru-RU" sz="1400" b="0" smtClean="0"/>
              <a:pPr eaLnBrk="0" hangingPunct="0"/>
              <a:t>4</a:t>
            </a:fld>
            <a:endParaRPr lang="ru-RU" altLang="ru-RU" sz="1400" b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736725"/>
            <a:ext cx="9144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457200" algn="just" eaLnBrk="1" hangingPunct="1">
              <a:lnSpc>
                <a:spcPct val="100000"/>
              </a:lnSpc>
              <a:spcBef>
                <a:spcPts val="0"/>
              </a:spcBef>
              <a:buClr>
                <a:srgbClr val="9A0000"/>
              </a:buClr>
              <a:buFont typeface="Wingdings" pitchFamily="2" charset="2"/>
              <a:buNone/>
              <a:defRPr/>
            </a:pPr>
            <a:r>
              <a:rPr lang="ru-RU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Процесс </a:t>
            </a:r>
            <a:r>
              <a:rPr lang="ru-RU" kern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создания АСЗИ (ПО) </a:t>
            </a:r>
            <a:r>
              <a:rPr lang="ru-RU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определение полного набора видов деятельности, необходимых для преобразования требований пользователя в продукт. </a:t>
            </a:r>
            <a:endParaRPr lang="en-US" b="0" kern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 algn="just" eaLnBrk="1" hangingPunct="1">
              <a:lnSpc>
                <a:spcPct val="100000"/>
              </a:lnSpc>
              <a:spcBef>
                <a:spcPts val="0"/>
              </a:spcBef>
              <a:buClr>
                <a:srgbClr val="9A0000"/>
              </a:buClr>
              <a:buFont typeface="Wingdings" pitchFamily="2" charset="2"/>
              <a:buNone/>
              <a:defRPr/>
            </a:pPr>
            <a:endParaRPr lang="ru-RU" b="0" kern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57200" algn="just" eaLnBrk="1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ru-RU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Процесс служит шаблоном для создания проекта.</a:t>
            </a:r>
          </a:p>
          <a:p>
            <a:pPr marL="0" indent="457200" algn="just" eaLnBrk="1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ru-RU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Процесс определяет:</a:t>
            </a:r>
          </a:p>
          <a:p>
            <a:pPr marL="0" lvl="1" indent="457200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ru-RU" sz="2400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кто делает</a:t>
            </a:r>
          </a:p>
          <a:p>
            <a:pPr marL="0" lvl="1" indent="457200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ru-RU" sz="2400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что делает</a:t>
            </a:r>
          </a:p>
          <a:p>
            <a:pPr marL="0" lvl="1" indent="457200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ru-RU" sz="2400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когда делает</a:t>
            </a:r>
          </a:p>
          <a:p>
            <a:pPr marL="0" lvl="1" indent="457200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ru-RU" sz="2400" b="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как достичь цели</a:t>
            </a:r>
            <a:endParaRPr lang="ru-RU" b="0" kern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509E4B30-CA58-485E-B859-63A76E75B506}" type="slidenum">
              <a:rPr lang="ru-RU" altLang="ru-RU" sz="1400" b="0" smtClean="0"/>
              <a:pPr eaLnBrk="0" hangingPunct="0"/>
              <a:t>5</a:t>
            </a:fld>
            <a:endParaRPr lang="ru-RU" altLang="ru-RU" sz="1400" b="0" smtClean="0"/>
          </a:p>
        </p:txBody>
      </p:sp>
      <p:sp>
        <p:nvSpPr>
          <p:cNvPr id="22531" name="Прямоугольник 1"/>
          <p:cNvSpPr>
            <a:spLocks noChangeArrowheads="1"/>
          </p:cNvSpPr>
          <p:nvPr/>
        </p:nvSpPr>
        <p:spPr bwMode="auto">
          <a:xfrm>
            <a:off x="0" y="308768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indent="685800" eaLnBrk="1" fontAlgn="auto" hangingPunct="1">
              <a:spcAft>
                <a:spcPts val="0"/>
              </a:spcAft>
            </a:pPr>
            <a:r>
              <a:rPr lang="ru-RU" altLang="ru-RU" sz="3600" dirty="0">
                <a:latin typeface="+mj-lt"/>
                <a:ea typeface="+mj-ea"/>
                <a:cs typeface="+mj-cs"/>
              </a:rPr>
              <a:t>1. Классическая модель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C642FAA0-9321-42B4-9753-7A9D67D6FA39}" type="slidenum">
              <a:rPr lang="ru-RU" altLang="ru-RU" sz="1400" b="0" smtClean="0"/>
              <a:pPr eaLnBrk="0" hangingPunct="0"/>
              <a:t>6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5468" y="1484784"/>
            <a:ext cx="9144000" cy="3637919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Классическая модель проектирования ПО</a:t>
            </a:r>
          </a:p>
          <a:p>
            <a:pPr algn="just">
              <a:lnSpc>
                <a:spcPct val="80000"/>
              </a:lnSpc>
              <a:defRPr/>
            </a:pPr>
            <a:endParaRPr lang="en-US" altLang="ru-RU" b="0" dirty="0" smtClean="0">
              <a:latin typeface="Times New Roman" charset="0"/>
              <a:cs typeface="Times New Roman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 Предложена в 1960-х годах, впервые описана в 1970 г. </a:t>
            </a:r>
            <a:r>
              <a:rPr lang="ru-RU" altLang="ru-RU" b="0" dirty="0" err="1" smtClean="0">
                <a:latin typeface="Times New Roman" charset="0"/>
                <a:cs typeface="Times New Roman" charset="0"/>
              </a:rPr>
              <a:t>В.Ройсом</a:t>
            </a:r>
            <a:endParaRPr lang="ru-RU" altLang="ru-RU" b="0" dirty="0" smtClean="0">
              <a:latin typeface="Times New Roman" charset="0"/>
              <a:cs typeface="Times New Roman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 Водопадный (однократный) подход</a:t>
            </a: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	Относится к прогнозирующим методологиям</a:t>
            </a: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	Предполагает полное наличие всех требований на момент старта проекта</a:t>
            </a: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	Требования не могут меняться в процессе проектирования</a:t>
            </a: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	Программный продукт появляется по окончании проектирования</a:t>
            </a:r>
          </a:p>
          <a:p>
            <a:pPr algn="just">
              <a:lnSpc>
                <a:spcPct val="8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►	Промежуточные версии не предусмотрены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B49BE51E-EB38-4FCB-911E-E5F1111F865D}" type="slidenum">
              <a:rPr lang="ru-RU" altLang="ru-RU" sz="1400" b="0" smtClean="0"/>
              <a:pPr eaLnBrk="0" hangingPunct="0"/>
              <a:t>7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683568" y="764704"/>
            <a:ext cx="7974013" cy="3084513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Модификации классической модели: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 Общепринятая линейная модель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 Классическая итерационная модель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• Предложена В. </a:t>
            </a:r>
            <a:r>
              <a:rPr lang="ru-RU" altLang="ru-RU" b="0" dirty="0" err="1" smtClean="0">
                <a:latin typeface="Times New Roman" charset="0"/>
                <a:cs typeface="Times New Roman" charset="0"/>
              </a:rPr>
              <a:t>Ройсом</a:t>
            </a:r>
            <a:r>
              <a:rPr lang="ru-RU" altLang="ru-RU" b="0" dirty="0" smtClean="0">
                <a:latin typeface="Times New Roman" charset="0"/>
                <a:cs typeface="Times New Roman" charset="0"/>
              </a:rPr>
              <a:t>, 1970 г.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• Обратная связь после каждого этапа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 Каскадная модель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• Завершение каждого этапа проверкой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 Строгая каскадная модель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• Минимизация возвратов к пройденным этапам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E9C629BA-C3EB-4A0B-B2BF-50309D3A4F98}" type="slidenum">
              <a:rPr lang="ru-RU" altLang="ru-RU" sz="1400" b="0" smtClean="0"/>
              <a:pPr eaLnBrk="0" hangingPunct="0"/>
              <a:t>8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395288" y="620713"/>
            <a:ext cx="8677275" cy="42545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7200" algn="ctr">
              <a:lnSpc>
                <a:spcPct val="90000"/>
              </a:lnSpc>
              <a:defRPr/>
            </a:pP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Общепринятая линейная модель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268413"/>
            <a:ext cx="8605838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920038" y="0"/>
            <a:ext cx="1223962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eaLnBrk="0" hangingPunct="0"/>
            <a:fld id="{D13973B8-9A66-4761-BC0E-8EBE46837F46}" type="slidenum">
              <a:rPr lang="ru-RU" altLang="ru-RU" sz="1400" b="0" smtClean="0"/>
              <a:pPr eaLnBrk="0" hangingPunct="0"/>
              <a:t>9</a:t>
            </a:fld>
            <a:endParaRPr lang="ru-RU" altLang="ru-RU" sz="1400" b="0" smtClean="0"/>
          </a:p>
        </p:txBody>
      </p:sp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551031" y="548680"/>
            <a:ext cx="7974013" cy="5743575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Общепринятая линейная модель: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	Анализ и планирование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Сбор требований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Анализ требований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Планирование проекта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	Проектирование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Разработка архитектуры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Разработка моделей данных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Разработка алгоритмов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	Реализация (разработка)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Кодирование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Отладка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	Тестирование/верификация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dirty="0" smtClean="0">
                <a:latin typeface="Times New Roman" charset="0"/>
                <a:cs typeface="Times New Roman" charset="0"/>
              </a:rPr>
              <a:t>►	Сопровождение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Внедрение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Эксплуатация</a:t>
            </a:r>
          </a:p>
          <a:p>
            <a:pPr algn="just">
              <a:lnSpc>
                <a:spcPct val="90000"/>
              </a:lnSpc>
              <a:defRPr/>
            </a:pPr>
            <a:r>
              <a:rPr lang="ru-RU" altLang="ru-RU" b="0" dirty="0" smtClean="0">
                <a:latin typeface="Times New Roman" charset="0"/>
                <a:cs typeface="Times New Roman" charset="0"/>
              </a:rPr>
              <a:t>     ◦ Внесение изменений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4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Пиксел">
  <a:themeElements>
    <a:clrScheme name="Пиксел 3">
      <a:dk1>
        <a:srgbClr val="006699"/>
      </a:dk1>
      <a:lt1>
        <a:srgbClr val="FFFFFF"/>
      </a:lt1>
      <a:dk2>
        <a:srgbClr val="333399"/>
      </a:dk2>
      <a:lt2>
        <a:srgbClr val="FFFFFF"/>
      </a:lt2>
      <a:accent1>
        <a:srgbClr val="0099CC"/>
      </a:accent1>
      <a:accent2>
        <a:srgbClr val="0386AF"/>
      </a:accent2>
      <a:accent3>
        <a:srgbClr val="ADADCA"/>
      </a:accent3>
      <a:accent4>
        <a:srgbClr val="DADADA"/>
      </a:accent4>
      <a:accent5>
        <a:srgbClr val="AACAE2"/>
      </a:accent5>
      <a:accent6>
        <a:srgbClr val="02799E"/>
      </a:accent6>
      <a:hlink>
        <a:srgbClr val="FFCC00"/>
      </a:hlink>
      <a:folHlink>
        <a:srgbClr val="6699F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7612</TotalTime>
  <Words>1353</Words>
  <Application>Microsoft Office PowerPoint</Application>
  <PresentationFormat>Экран (4:3)</PresentationFormat>
  <Paragraphs>261</Paragraphs>
  <Slides>31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2_Пиксел</vt:lpstr>
      <vt:lpstr>Visio</vt:lpstr>
      <vt:lpstr>Презентация PowerPoint</vt:lpstr>
      <vt:lpstr>Типовое проектирование защищенных автоматизированных систем</vt:lpstr>
      <vt:lpstr>Вопросы: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Гайдамакин Н.А.</Manager>
  <Company>УрГУ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ИАД</dc:title>
  <dc:subject>Тема1_1</dc:subject>
  <dc:creator>Федин Ф.О.</dc:creator>
  <cp:lastModifiedBy>Владимир</cp:lastModifiedBy>
  <cp:revision>1388</cp:revision>
  <cp:lastPrinted>2013-01-20T08:20:19Z</cp:lastPrinted>
  <dcterms:created xsi:type="dcterms:W3CDTF">2000-06-12T12:23:16Z</dcterms:created>
  <dcterms:modified xsi:type="dcterms:W3CDTF">2023-05-07T19:11:53Z</dcterms:modified>
  <cp:category>Кафедра прикладной информатики в управлении</cp:category>
</cp:coreProperties>
</file>