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1" r:id="rId3"/>
    <p:sldMasterId id="2147483706" r:id="rId4"/>
  </p:sldMasterIdLst>
  <p:notesMasterIdLst>
    <p:notesMasterId r:id="rId39"/>
  </p:notesMasterIdLst>
  <p:sldIdLst>
    <p:sldId id="300" r:id="rId5"/>
    <p:sldId id="28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301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30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6" r:id="rId37"/>
    <p:sldId id="285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992EC-34A4-4281-ACF8-C04C0FC180C9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AFA36-23A0-4421-837A-4EC5CA594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0AC670-017C-4F62-B2C2-2C1DCCC874D7}" type="slidenum">
              <a:rPr lang="ru-RU" smtClean="0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ru-RU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49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7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740 w 5740"/>
                <a:gd name="T1" fmla="*/ 4316 h 4316"/>
                <a:gd name="T2" fmla="*/ 0 w 5740"/>
                <a:gd name="T3" fmla="*/ 4316 h 4316"/>
                <a:gd name="T4" fmla="*/ 0 w 5740"/>
                <a:gd name="T5" fmla="*/ 0 h 4316"/>
                <a:gd name="T6" fmla="*/ 5740 w 5740"/>
                <a:gd name="T7" fmla="*/ 0 h 4316"/>
                <a:gd name="T8" fmla="*/ 5740 w 5740"/>
                <a:gd name="T9" fmla="*/ 4316 h 4316"/>
                <a:gd name="T10" fmla="*/ 5740 w 5740"/>
                <a:gd name="T11" fmla="*/ 4316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  <a:cs typeface="Arial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57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58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59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60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61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62" name="Freeform 10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64" name="Freeform 12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65" name="Freeform 13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66" name="Freeform 14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67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</p:grpSp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39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40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42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43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44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45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46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47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48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49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50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51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52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53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54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56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</p:grpSp>
        <p:grpSp>
          <p:nvGrpSpPr>
            <p:cNvPr id="8" name="Group 35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22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23" name="Freeform 37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24" name="Freeform 38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25" name="Freeform 39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26" name="Freeform 40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27" name="Freeform 41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28" name="Freeform 42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29" name="Freeform 43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30" name="Freeform 44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31" name="Freeform 45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32" name="Freeform 46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33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34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35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36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37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38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</p:grpSp>
        <p:grpSp>
          <p:nvGrpSpPr>
            <p:cNvPr id="9" name="Group 53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" name="Freeform 54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09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09 w 382"/>
                  <a:gd name="T19" fmla="*/ 96 h 96"/>
                  <a:gd name="T20" fmla="*/ 263 w 382"/>
                  <a:gd name="T21" fmla="*/ 90 h 96"/>
                  <a:gd name="T22" fmla="*/ 311 w 382"/>
                  <a:gd name="T23" fmla="*/ 84 h 96"/>
                  <a:gd name="T24" fmla="*/ 352 w 382"/>
                  <a:gd name="T25" fmla="*/ 66 h 96"/>
                  <a:gd name="T26" fmla="*/ 382 w 382"/>
                  <a:gd name="T27" fmla="*/ 42 h 96"/>
                  <a:gd name="T28" fmla="*/ 376 w 382"/>
                  <a:gd name="T29" fmla="*/ 42 h 96"/>
                  <a:gd name="T30" fmla="*/ 346 w 382"/>
                  <a:gd name="T31" fmla="*/ 66 h 96"/>
                  <a:gd name="T32" fmla="*/ 305 w 382"/>
                  <a:gd name="T33" fmla="*/ 78 h 96"/>
                  <a:gd name="T34" fmla="*/ 263 w 382"/>
                  <a:gd name="T35" fmla="*/ 90 h 96"/>
                  <a:gd name="T36" fmla="*/ 209 w 382"/>
                  <a:gd name="T37" fmla="*/ 96 h 96"/>
                  <a:gd name="T38" fmla="*/ 209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1" name="Freeform 55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" name="Freeform 56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3" name="Freeform 57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4" name="Freeform 58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5" name="Freeform 59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19 w 185"/>
                  <a:gd name="T5" fmla="*/ 36 h 210"/>
                  <a:gd name="T6" fmla="*/ 155 w 185"/>
                  <a:gd name="T7" fmla="*/ 72 h 210"/>
                  <a:gd name="T8" fmla="*/ 161 w 185"/>
                  <a:gd name="T9" fmla="*/ 90 h 210"/>
                  <a:gd name="T10" fmla="*/ 167 w 185"/>
                  <a:gd name="T11" fmla="*/ 114 h 210"/>
                  <a:gd name="T12" fmla="*/ 161 w 185"/>
                  <a:gd name="T13" fmla="*/ 138 h 210"/>
                  <a:gd name="T14" fmla="*/ 149 w 185"/>
                  <a:gd name="T15" fmla="*/ 162 h 210"/>
                  <a:gd name="T16" fmla="*/ 119 w 185"/>
                  <a:gd name="T17" fmla="*/ 180 h 210"/>
                  <a:gd name="T18" fmla="*/ 90 w 185"/>
                  <a:gd name="T19" fmla="*/ 198 h 210"/>
                  <a:gd name="T20" fmla="*/ 96 w 185"/>
                  <a:gd name="T21" fmla="*/ 210 h 210"/>
                  <a:gd name="T22" fmla="*/ 131 w 185"/>
                  <a:gd name="T23" fmla="*/ 192 h 210"/>
                  <a:gd name="T24" fmla="*/ 161 w 185"/>
                  <a:gd name="T25" fmla="*/ 168 h 210"/>
                  <a:gd name="T26" fmla="*/ 179 w 185"/>
                  <a:gd name="T27" fmla="*/ 144 h 210"/>
                  <a:gd name="T28" fmla="*/ 185 w 185"/>
                  <a:gd name="T29" fmla="*/ 114 h 210"/>
                  <a:gd name="T30" fmla="*/ 179 w 185"/>
                  <a:gd name="T31" fmla="*/ 90 h 210"/>
                  <a:gd name="T32" fmla="*/ 173 w 185"/>
                  <a:gd name="T33" fmla="*/ 66 h 210"/>
                  <a:gd name="T34" fmla="*/ 155 w 185"/>
                  <a:gd name="T35" fmla="*/ 48 h 210"/>
                  <a:gd name="T36" fmla="*/ 131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6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grpSp>
            <p:nvGrpSpPr>
              <p:cNvPr id="17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8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>
                    <a:solidFill>
                      <a:srgbClr val="FFFFFF"/>
                    </a:solidFill>
                    <a:cs typeface="Arial" charset="0"/>
                  </a:endParaRPr>
                </a:p>
              </p:txBody>
            </p:sp>
            <p:sp>
              <p:nvSpPr>
                <p:cNvPr id="19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>
                    <a:solidFill>
                      <a:srgbClr val="FFFFFF"/>
                    </a:solidFill>
                    <a:cs typeface="Arial" charset="0"/>
                  </a:endParaRPr>
                </a:p>
              </p:txBody>
            </p:sp>
            <p:sp>
              <p:nvSpPr>
                <p:cNvPr id="20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>
                    <a:solidFill>
                      <a:srgbClr val="FFFFFF"/>
                    </a:solidFill>
                    <a:cs typeface="Arial" charset="0"/>
                  </a:endParaRPr>
                </a:p>
              </p:txBody>
            </p:sp>
            <p:sp>
              <p:nvSpPr>
                <p:cNvPr id="21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>
                    <a:solidFill>
                      <a:srgbClr val="FFFFFF"/>
                    </a:solidFill>
                    <a:cs typeface="Arial" charset="0"/>
                  </a:endParaRPr>
                </a:p>
              </p:txBody>
            </p:sp>
          </p:grpSp>
        </p:grpSp>
      </p:grpSp>
      <p:sp>
        <p:nvSpPr>
          <p:cNvPr id="121922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80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21923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10D94-2FEE-4CF0-9C90-BCF978F107F4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23.12.2021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D2675-BD84-4B09-B829-0B1FABECA6FC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8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1FCDD-A8B5-41E1-A0B9-C19412491373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23.12.2021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2B7C3-6A05-4F44-BCF0-77F36A6B9D03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24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004AD-1DD6-460A-A550-BD16075EBFA8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23.12.2021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BDD68-8317-4F01-85C3-EC69A8C3C933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21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57200" y="3924300"/>
            <a:ext cx="40386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8200" y="3924300"/>
            <a:ext cx="40386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CCB47-42FA-4C2C-9DE3-29FD52F39B8D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897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457200" y="1600204"/>
            <a:ext cx="8229600" cy="4525963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823ED-9F71-422E-9B99-031D1B7658D3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77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4"/>
            <a:ext cx="8229600" cy="4525963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7A08A-8CE6-4157-9784-EDDF69FB615C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087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144000" cy="4046538"/>
            <a:chOff x="0" y="1536"/>
            <a:chExt cx="5760" cy="2549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6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0" y="552"/>
                </a:cxn>
                <a:cxn ang="0">
                  <a:pos x="1968" y="264"/>
                </a:cxn>
                <a:cxn ang="0">
                  <a:pos x="2028" y="270"/>
                </a:cxn>
                <a:cxn ang="0">
                  <a:pos x="2661" y="528"/>
                </a:cxn>
                <a:cxn ang="0">
                  <a:pos x="2688" y="648"/>
                </a:cxn>
                <a:cxn ang="0">
                  <a:pos x="2304" y="1080"/>
                </a:cxn>
                <a:cxn ang="0">
                  <a:pos x="1584" y="1224"/>
                </a:cxn>
                <a:cxn ang="0">
                  <a:pos x="1296" y="936"/>
                </a:cxn>
                <a:cxn ang="0">
                  <a:pos x="864" y="1032"/>
                </a:cxn>
                <a:cxn ang="0">
                  <a:pos x="0" y="552"/>
                </a:cxn>
                <a:cxn ang="0">
                  <a:pos x="0" y="0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/>
              <a:ahLst/>
              <a:cxnLst>
                <a:cxn ang="0">
                  <a:pos x="2208" y="15"/>
                </a:cxn>
                <a:cxn ang="0">
                  <a:pos x="2088" y="57"/>
                </a:cxn>
                <a:cxn ang="0">
                  <a:pos x="1951" y="99"/>
                </a:cxn>
                <a:cxn ang="0">
                  <a:pos x="1704" y="135"/>
                </a:cxn>
                <a:cxn ang="0">
                  <a:pos x="1314" y="177"/>
                </a:cxn>
                <a:cxn ang="0">
                  <a:pos x="1176" y="189"/>
                </a:cxn>
                <a:cxn ang="0">
                  <a:pos x="1122" y="195"/>
                </a:cxn>
                <a:cxn ang="0">
                  <a:pos x="1075" y="231"/>
                </a:cxn>
                <a:cxn ang="0">
                  <a:pos x="924" y="321"/>
                </a:cxn>
                <a:cxn ang="0">
                  <a:pos x="840" y="369"/>
                </a:cxn>
                <a:cxn ang="0">
                  <a:pos x="630" y="458"/>
                </a:cxn>
                <a:cxn ang="0">
                  <a:pos x="529" y="500"/>
                </a:cxn>
                <a:cxn ang="0">
                  <a:pos x="487" y="542"/>
                </a:cxn>
                <a:cxn ang="0">
                  <a:pos x="457" y="590"/>
                </a:cxn>
                <a:cxn ang="0">
                  <a:pos x="402" y="638"/>
                </a:cxn>
                <a:cxn ang="0">
                  <a:pos x="330" y="758"/>
                </a:cxn>
                <a:cxn ang="0">
                  <a:pos x="312" y="788"/>
                </a:cxn>
                <a:cxn ang="0">
                  <a:pos x="252" y="824"/>
                </a:cxn>
                <a:cxn ang="0">
                  <a:pos x="84" y="926"/>
                </a:cxn>
                <a:cxn ang="0">
                  <a:pos x="0" y="992"/>
                </a:cxn>
                <a:cxn ang="0">
                  <a:pos x="12" y="1040"/>
                </a:cxn>
                <a:cxn ang="0">
                  <a:pos x="132" y="1034"/>
                </a:cxn>
                <a:cxn ang="0">
                  <a:pos x="336" y="980"/>
                </a:cxn>
                <a:cxn ang="0">
                  <a:pos x="529" y="896"/>
                </a:cxn>
                <a:cxn ang="0">
                  <a:pos x="576" y="872"/>
                </a:cxn>
                <a:cxn ang="0">
                  <a:pos x="714" y="848"/>
                </a:cxn>
                <a:cxn ang="0">
                  <a:pos x="966" y="794"/>
                </a:cxn>
                <a:cxn ang="0">
                  <a:pos x="1212" y="782"/>
                </a:cxn>
                <a:cxn ang="0">
                  <a:pos x="1416" y="872"/>
                </a:cxn>
                <a:cxn ang="0">
                  <a:pos x="1464" y="932"/>
                </a:cxn>
                <a:cxn ang="0">
                  <a:pos x="1440" y="992"/>
                </a:cxn>
                <a:cxn ang="0">
                  <a:pos x="1302" y="1040"/>
                </a:cxn>
                <a:cxn ang="0">
                  <a:pos x="1158" y="1100"/>
                </a:cxn>
                <a:cxn ang="0">
                  <a:pos x="1093" y="1148"/>
                </a:cxn>
                <a:cxn ang="0">
                  <a:pos x="1075" y="1208"/>
                </a:cxn>
                <a:cxn ang="0">
                  <a:pos x="1093" y="1232"/>
                </a:cxn>
                <a:cxn ang="0">
                  <a:pos x="1152" y="1226"/>
                </a:cxn>
                <a:cxn ang="0">
                  <a:pos x="1332" y="1208"/>
                </a:cxn>
                <a:cxn ang="0">
                  <a:pos x="1434" y="1184"/>
                </a:cxn>
                <a:cxn ang="0">
                  <a:pos x="1464" y="1172"/>
                </a:cxn>
                <a:cxn ang="0">
                  <a:pos x="1578" y="1130"/>
                </a:cxn>
                <a:cxn ang="0">
                  <a:pos x="1758" y="1064"/>
                </a:cxn>
                <a:cxn ang="0">
                  <a:pos x="1872" y="962"/>
                </a:cxn>
                <a:cxn ang="0">
                  <a:pos x="1986" y="800"/>
                </a:cxn>
                <a:cxn ang="0">
                  <a:pos x="2166" y="650"/>
                </a:cxn>
                <a:cxn ang="0">
                  <a:pos x="2257" y="590"/>
                </a:cxn>
                <a:cxn ang="0">
                  <a:pos x="2400" y="57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/>
              <a:ahLst/>
              <a:cxnLst>
                <a:cxn ang="0">
                  <a:pos x="965" y="165"/>
                </a:cxn>
                <a:cxn ang="0">
                  <a:pos x="696" y="200"/>
                </a:cxn>
                <a:cxn ang="0">
                  <a:pos x="693" y="237"/>
                </a:cxn>
                <a:cxn ang="0">
                  <a:pos x="924" y="258"/>
                </a:cxn>
                <a:cxn ang="0">
                  <a:pos x="993" y="267"/>
                </a:cxn>
                <a:cxn ang="0">
                  <a:pos x="681" y="291"/>
                </a:cxn>
                <a:cxn ang="0">
                  <a:pos x="633" y="309"/>
                </a:cxn>
                <a:cxn ang="0">
                  <a:pos x="645" y="336"/>
                </a:cxn>
                <a:cxn ang="0">
                  <a:pos x="672" y="351"/>
                </a:cxn>
                <a:cxn ang="0">
                  <a:pos x="984" y="333"/>
                </a:cxn>
                <a:cxn ang="0">
                  <a:pos x="1080" y="357"/>
                </a:cxn>
                <a:cxn ang="0">
                  <a:pos x="624" y="492"/>
                </a:cxn>
                <a:cxn ang="0">
                  <a:pos x="616" y="536"/>
                </a:cxn>
                <a:cxn ang="0">
                  <a:pos x="8" y="724"/>
                </a:cxn>
                <a:cxn ang="0">
                  <a:pos x="0" y="756"/>
                </a:cxn>
                <a:cxn ang="0">
                  <a:pos x="27" y="762"/>
                </a:cxn>
                <a:cxn ang="0">
                  <a:pos x="664" y="564"/>
                </a:cxn>
                <a:cxn ang="0">
                  <a:pos x="856" y="600"/>
                </a:cxn>
                <a:cxn ang="0">
                  <a:pos x="1158" y="507"/>
                </a:cxn>
                <a:cxn ang="0">
                  <a:pos x="1434" y="465"/>
                </a:cxn>
                <a:cxn ang="0">
                  <a:pos x="1572" y="368"/>
                </a:cxn>
                <a:cxn ang="0">
                  <a:pos x="1712" y="340"/>
                </a:cxn>
                <a:cxn ang="0">
                  <a:pos x="1856" y="328"/>
                </a:cxn>
                <a:cxn ang="0">
                  <a:pos x="1968" y="330"/>
                </a:cxn>
                <a:cxn ang="0">
                  <a:pos x="1968" y="0"/>
                </a:cxn>
                <a:cxn ang="0">
                  <a:pos x="1934" y="3"/>
                </a:cxn>
                <a:cxn ang="0">
                  <a:pos x="1832" y="5"/>
                </a:cxn>
                <a:cxn ang="0">
                  <a:pos x="1682" y="35"/>
                </a:cxn>
                <a:cxn ang="0">
                  <a:pos x="1643" y="72"/>
                </a:cxn>
                <a:cxn ang="0">
                  <a:pos x="1392" y="11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hidden">
            <a:xfrm>
              <a:off x="3599" y="2477"/>
              <a:ext cx="186" cy="120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185" y="6"/>
                </a:cxn>
                <a:cxn ang="0">
                  <a:pos x="185" y="18"/>
                </a:cxn>
                <a:cxn ang="0">
                  <a:pos x="185" y="36"/>
                </a:cxn>
                <a:cxn ang="0">
                  <a:pos x="179" y="54"/>
                </a:cxn>
                <a:cxn ang="0">
                  <a:pos x="161" y="72"/>
                </a:cxn>
                <a:cxn ang="0">
                  <a:pos x="137" y="96"/>
                </a:cxn>
                <a:cxn ang="0">
                  <a:pos x="101" y="108"/>
                </a:cxn>
                <a:cxn ang="0">
                  <a:pos x="47" y="120"/>
                </a:cxn>
                <a:cxn ang="0">
                  <a:pos x="29" y="120"/>
                </a:cxn>
                <a:cxn ang="0">
                  <a:pos x="17" y="114"/>
                </a:cxn>
                <a:cxn ang="0">
                  <a:pos x="0" y="96"/>
                </a:cxn>
                <a:cxn ang="0">
                  <a:pos x="0" y="78"/>
                </a:cxn>
                <a:cxn ang="0">
                  <a:pos x="0" y="72"/>
                </a:cxn>
                <a:cxn ang="0">
                  <a:pos x="185" y="0"/>
                </a:cxn>
                <a:cxn ang="0">
                  <a:pos x="185" y="0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hidden">
            <a:xfrm>
              <a:off x="3779" y="2393"/>
              <a:ext cx="185" cy="120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185" y="6"/>
                </a:cxn>
                <a:cxn ang="0">
                  <a:pos x="179" y="24"/>
                </a:cxn>
                <a:cxn ang="0">
                  <a:pos x="167" y="42"/>
                </a:cxn>
                <a:cxn ang="0">
                  <a:pos x="149" y="66"/>
                </a:cxn>
                <a:cxn ang="0">
                  <a:pos x="131" y="90"/>
                </a:cxn>
                <a:cxn ang="0">
                  <a:pos x="102" y="108"/>
                </a:cxn>
                <a:cxn ang="0">
                  <a:pos x="66" y="120"/>
                </a:cxn>
                <a:cxn ang="0">
                  <a:pos x="18" y="120"/>
                </a:cxn>
                <a:cxn ang="0">
                  <a:pos x="0" y="60"/>
                </a:cxn>
                <a:cxn ang="0">
                  <a:pos x="185" y="0"/>
                </a:cxn>
                <a:cxn ang="0">
                  <a:pos x="185" y="0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/>
              <a:ahLst/>
              <a:cxnLst>
                <a:cxn ang="0">
                  <a:pos x="0" y="275"/>
                </a:cxn>
                <a:cxn ang="0">
                  <a:pos x="0" y="269"/>
                </a:cxn>
                <a:cxn ang="0">
                  <a:pos x="6" y="251"/>
                </a:cxn>
                <a:cxn ang="0">
                  <a:pos x="6" y="239"/>
                </a:cxn>
                <a:cxn ang="0">
                  <a:pos x="12" y="227"/>
                </a:cxn>
                <a:cxn ang="0">
                  <a:pos x="18" y="221"/>
                </a:cxn>
                <a:cxn ang="0">
                  <a:pos x="36" y="215"/>
                </a:cxn>
                <a:cxn ang="0">
                  <a:pos x="77" y="203"/>
                </a:cxn>
                <a:cxn ang="0">
                  <a:pos x="137" y="179"/>
                </a:cxn>
                <a:cxn ang="0">
                  <a:pos x="209" y="143"/>
                </a:cxn>
                <a:cxn ang="0">
                  <a:pos x="251" y="120"/>
                </a:cxn>
                <a:cxn ang="0">
                  <a:pos x="299" y="96"/>
                </a:cxn>
                <a:cxn ang="0">
                  <a:pos x="394" y="48"/>
                </a:cxn>
                <a:cxn ang="0">
                  <a:pos x="442" y="30"/>
                </a:cxn>
                <a:cxn ang="0">
                  <a:pos x="478" y="12"/>
                </a:cxn>
                <a:cxn ang="0">
                  <a:pos x="502" y="6"/>
                </a:cxn>
                <a:cxn ang="0">
                  <a:pos x="520" y="0"/>
                </a:cxn>
                <a:cxn ang="0">
                  <a:pos x="526" y="0"/>
                </a:cxn>
                <a:cxn ang="0">
                  <a:pos x="520" y="6"/>
                </a:cxn>
                <a:cxn ang="0">
                  <a:pos x="508" y="12"/>
                </a:cxn>
                <a:cxn ang="0">
                  <a:pos x="484" y="24"/>
                </a:cxn>
                <a:cxn ang="0">
                  <a:pos x="460" y="42"/>
                </a:cxn>
                <a:cxn ang="0">
                  <a:pos x="436" y="54"/>
                </a:cxn>
                <a:cxn ang="0">
                  <a:pos x="394" y="78"/>
                </a:cxn>
                <a:cxn ang="0">
                  <a:pos x="340" y="108"/>
                </a:cxn>
                <a:cxn ang="0">
                  <a:pos x="275" y="143"/>
                </a:cxn>
                <a:cxn ang="0">
                  <a:pos x="131" y="221"/>
                </a:cxn>
                <a:cxn ang="0">
                  <a:pos x="65" y="251"/>
                </a:cxn>
                <a:cxn ang="0">
                  <a:pos x="0" y="275"/>
                </a:cxn>
                <a:cxn ang="0">
                  <a:pos x="0" y="275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/>
              <a:ahLst/>
              <a:cxnLst>
                <a:cxn ang="0">
                  <a:pos x="48" y="216"/>
                </a:cxn>
                <a:cxn ang="0">
                  <a:pos x="30" y="252"/>
                </a:cxn>
                <a:cxn ang="0">
                  <a:pos x="12" y="282"/>
                </a:cxn>
                <a:cxn ang="0">
                  <a:pos x="6" y="300"/>
                </a:cxn>
                <a:cxn ang="0">
                  <a:pos x="0" y="306"/>
                </a:cxn>
                <a:cxn ang="0">
                  <a:pos x="48" y="276"/>
                </a:cxn>
                <a:cxn ang="0">
                  <a:pos x="84" y="252"/>
                </a:cxn>
                <a:cxn ang="0">
                  <a:pos x="108" y="234"/>
                </a:cxn>
                <a:cxn ang="0">
                  <a:pos x="120" y="228"/>
                </a:cxn>
                <a:cxn ang="0">
                  <a:pos x="126" y="228"/>
                </a:cxn>
                <a:cxn ang="0">
                  <a:pos x="144" y="222"/>
                </a:cxn>
                <a:cxn ang="0">
                  <a:pos x="168" y="216"/>
                </a:cxn>
                <a:cxn ang="0">
                  <a:pos x="198" y="204"/>
                </a:cxn>
                <a:cxn ang="0">
                  <a:pos x="275" y="180"/>
                </a:cxn>
                <a:cxn ang="0">
                  <a:pos x="371" y="156"/>
                </a:cxn>
                <a:cxn ang="0">
                  <a:pos x="461" y="126"/>
                </a:cxn>
                <a:cxn ang="0">
                  <a:pos x="544" y="102"/>
                </a:cxn>
                <a:cxn ang="0">
                  <a:pos x="574" y="90"/>
                </a:cxn>
                <a:cxn ang="0">
                  <a:pos x="604" y="84"/>
                </a:cxn>
                <a:cxn ang="0">
                  <a:pos x="622" y="78"/>
                </a:cxn>
                <a:cxn ang="0">
                  <a:pos x="628" y="72"/>
                </a:cxn>
                <a:cxn ang="0">
                  <a:pos x="634" y="66"/>
                </a:cxn>
                <a:cxn ang="0">
                  <a:pos x="652" y="60"/>
                </a:cxn>
                <a:cxn ang="0">
                  <a:pos x="694" y="30"/>
                </a:cxn>
                <a:cxn ang="0">
                  <a:pos x="712" y="18"/>
                </a:cxn>
                <a:cxn ang="0">
                  <a:pos x="718" y="6"/>
                </a:cxn>
                <a:cxn ang="0">
                  <a:pos x="712" y="0"/>
                </a:cxn>
                <a:cxn ang="0">
                  <a:pos x="688" y="0"/>
                </a:cxn>
                <a:cxn ang="0">
                  <a:pos x="628" y="0"/>
                </a:cxn>
                <a:cxn ang="0">
                  <a:pos x="580" y="0"/>
                </a:cxn>
                <a:cxn ang="0">
                  <a:pos x="544" y="0"/>
                </a:cxn>
                <a:cxn ang="0">
                  <a:pos x="514" y="18"/>
                </a:cxn>
                <a:cxn ang="0">
                  <a:pos x="485" y="42"/>
                </a:cxn>
                <a:cxn ang="0">
                  <a:pos x="467" y="54"/>
                </a:cxn>
                <a:cxn ang="0">
                  <a:pos x="449" y="60"/>
                </a:cxn>
                <a:cxn ang="0">
                  <a:pos x="425" y="60"/>
                </a:cxn>
                <a:cxn ang="0">
                  <a:pos x="389" y="66"/>
                </a:cxn>
                <a:cxn ang="0">
                  <a:pos x="347" y="84"/>
                </a:cxn>
                <a:cxn ang="0">
                  <a:pos x="311" y="108"/>
                </a:cxn>
                <a:cxn ang="0">
                  <a:pos x="287" y="126"/>
                </a:cxn>
                <a:cxn ang="0">
                  <a:pos x="275" y="132"/>
                </a:cxn>
                <a:cxn ang="0">
                  <a:pos x="257" y="138"/>
                </a:cxn>
                <a:cxn ang="0">
                  <a:pos x="221" y="138"/>
                </a:cxn>
                <a:cxn ang="0">
                  <a:pos x="186" y="138"/>
                </a:cxn>
                <a:cxn ang="0">
                  <a:pos x="180" y="138"/>
                </a:cxn>
                <a:cxn ang="0">
                  <a:pos x="174" y="138"/>
                </a:cxn>
                <a:cxn ang="0">
                  <a:pos x="114" y="162"/>
                </a:cxn>
                <a:cxn ang="0">
                  <a:pos x="48" y="216"/>
                </a:cxn>
                <a:cxn ang="0">
                  <a:pos x="48" y="216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/>
              <a:ahLst/>
              <a:cxnLst>
                <a:cxn ang="0">
                  <a:pos x="2231" y="54"/>
                </a:cxn>
                <a:cxn ang="0">
                  <a:pos x="2189" y="54"/>
                </a:cxn>
                <a:cxn ang="0">
                  <a:pos x="2147" y="66"/>
                </a:cxn>
                <a:cxn ang="0">
                  <a:pos x="2021" y="101"/>
                </a:cxn>
                <a:cxn ang="0">
                  <a:pos x="1956" y="119"/>
                </a:cxn>
                <a:cxn ang="0">
                  <a:pos x="1860" y="167"/>
                </a:cxn>
                <a:cxn ang="0">
                  <a:pos x="1836" y="245"/>
                </a:cxn>
                <a:cxn ang="0">
                  <a:pos x="1842" y="305"/>
                </a:cxn>
                <a:cxn ang="0">
                  <a:pos x="1758" y="317"/>
                </a:cxn>
                <a:cxn ang="0">
                  <a:pos x="1597" y="263"/>
                </a:cxn>
                <a:cxn ang="0">
                  <a:pos x="1507" y="257"/>
                </a:cxn>
                <a:cxn ang="0">
                  <a:pos x="1399" y="311"/>
                </a:cxn>
                <a:cxn ang="0">
                  <a:pos x="1334" y="353"/>
                </a:cxn>
                <a:cxn ang="0">
                  <a:pos x="1310" y="359"/>
                </a:cxn>
                <a:cxn ang="0">
                  <a:pos x="1214" y="371"/>
                </a:cxn>
                <a:cxn ang="0">
                  <a:pos x="1160" y="365"/>
                </a:cxn>
                <a:cxn ang="0">
                  <a:pos x="1053" y="371"/>
                </a:cxn>
                <a:cxn ang="0">
                  <a:pos x="957" y="383"/>
                </a:cxn>
                <a:cxn ang="0">
                  <a:pos x="921" y="401"/>
                </a:cxn>
                <a:cxn ang="0">
                  <a:pos x="819" y="419"/>
                </a:cxn>
                <a:cxn ang="0">
                  <a:pos x="778" y="419"/>
                </a:cxn>
                <a:cxn ang="0">
                  <a:pos x="664" y="437"/>
                </a:cxn>
                <a:cxn ang="0">
                  <a:pos x="598" y="473"/>
                </a:cxn>
                <a:cxn ang="0">
                  <a:pos x="503" y="467"/>
                </a:cxn>
                <a:cxn ang="0">
                  <a:pos x="431" y="491"/>
                </a:cxn>
                <a:cxn ang="0">
                  <a:pos x="413" y="539"/>
                </a:cxn>
                <a:cxn ang="0">
                  <a:pos x="347" y="569"/>
                </a:cxn>
                <a:cxn ang="0">
                  <a:pos x="222" y="599"/>
                </a:cxn>
                <a:cxn ang="0">
                  <a:pos x="138" y="647"/>
                </a:cxn>
                <a:cxn ang="0">
                  <a:pos x="108" y="659"/>
                </a:cxn>
                <a:cxn ang="0">
                  <a:pos x="0" y="671"/>
                </a:cxn>
                <a:cxn ang="0">
                  <a:pos x="84" y="695"/>
                </a:cxn>
                <a:cxn ang="0">
                  <a:pos x="263" y="653"/>
                </a:cxn>
                <a:cxn ang="0">
                  <a:pos x="473" y="569"/>
                </a:cxn>
                <a:cxn ang="0">
                  <a:pos x="568" y="521"/>
                </a:cxn>
                <a:cxn ang="0">
                  <a:pos x="646" y="515"/>
                </a:cxn>
                <a:cxn ang="0">
                  <a:pos x="873" y="461"/>
                </a:cxn>
                <a:cxn ang="0">
                  <a:pos x="1148" y="425"/>
                </a:cxn>
                <a:cxn ang="0">
                  <a:pos x="1292" y="461"/>
                </a:cxn>
                <a:cxn ang="0">
                  <a:pos x="1417" y="533"/>
                </a:cxn>
                <a:cxn ang="0">
                  <a:pos x="1435" y="617"/>
                </a:cxn>
                <a:cxn ang="0">
                  <a:pos x="1376" y="653"/>
                </a:cxn>
                <a:cxn ang="0">
                  <a:pos x="1226" y="701"/>
                </a:cxn>
                <a:cxn ang="0">
                  <a:pos x="1112" y="755"/>
                </a:cxn>
                <a:cxn ang="0">
                  <a:pos x="1065" y="809"/>
                </a:cxn>
                <a:cxn ang="0">
                  <a:pos x="1077" y="869"/>
                </a:cxn>
                <a:cxn ang="0">
                  <a:pos x="1106" y="881"/>
                </a:cxn>
                <a:cxn ang="0">
                  <a:pos x="1208" y="869"/>
                </a:cxn>
                <a:cxn ang="0">
                  <a:pos x="1388" y="857"/>
                </a:cxn>
                <a:cxn ang="0">
                  <a:pos x="1441" y="851"/>
                </a:cxn>
                <a:cxn ang="0">
                  <a:pos x="1483" y="833"/>
                </a:cxn>
                <a:cxn ang="0">
                  <a:pos x="1675" y="743"/>
                </a:cxn>
                <a:cxn ang="0">
                  <a:pos x="1806" y="689"/>
                </a:cxn>
                <a:cxn ang="0">
                  <a:pos x="1884" y="581"/>
                </a:cxn>
                <a:cxn ang="0">
                  <a:pos x="2039" y="389"/>
                </a:cxn>
                <a:cxn ang="0">
                  <a:pos x="2207" y="269"/>
                </a:cxn>
                <a:cxn ang="0">
                  <a:pos x="2249" y="239"/>
                </a:cxn>
                <a:cxn ang="0">
                  <a:pos x="2392" y="0"/>
                </a:cxn>
                <a:cxn ang="0">
                  <a:pos x="2302" y="36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/>
              <a:ahLst/>
              <a:cxnLst>
                <a:cxn ang="0">
                  <a:pos x="30" y="245"/>
                </a:cxn>
                <a:cxn ang="0">
                  <a:pos x="18" y="251"/>
                </a:cxn>
                <a:cxn ang="0">
                  <a:pos x="6" y="257"/>
                </a:cxn>
                <a:cxn ang="0">
                  <a:pos x="0" y="257"/>
                </a:cxn>
                <a:cxn ang="0">
                  <a:pos x="305" y="113"/>
                </a:cxn>
                <a:cxn ang="0">
                  <a:pos x="520" y="0"/>
                </a:cxn>
                <a:cxn ang="0">
                  <a:pos x="526" y="6"/>
                </a:cxn>
                <a:cxn ang="0">
                  <a:pos x="544" y="18"/>
                </a:cxn>
                <a:cxn ang="0">
                  <a:pos x="550" y="24"/>
                </a:cxn>
                <a:cxn ang="0">
                  <a:pos x="550" y="36"/>
                </a:cxn>
                <a:cxn ang="0">
                  <a:pos x="544" y="42"/>
                </a:cxn>
                <a:cxn ang="0">
                  <a:pos x="526" y="54"/>
                </a:cxn>
                <a:cxn ang="0">
                  <a:pos x="514" y="60"/>
                </a:cxn>
                <a:cxn ang="0">
                  <a:pos x="502" y="66"/>
                </a:cxn>
                <a:cxn ang="0">
                  <a:pos x="448" y="84"/>
                </a:cxn>
                <a:cxn ang="0">
                  <a:pos x="382" y="113"/>
                </a:cxn>
                <a:cxn ang="0">
                  <a:pos x="305" y="143"/>
                </a:cxn>
                <a:cxn ang="0">
                  <a:pos x="227" y="173"/>
                </a:cxn>
                <a:cxn ang="0">
                  <a:pos x="149" y="203"/>
                </a:cxn>
                <a:cxn ang="0">
                  <a:pos x="83" y="227"/>
                </a:cxn>
                <a:cxn ang="0">
                  <a:pos x="30" y="245"/>
                </a:cxn>
                <a:cxn ang="0">
                  <a:pos x="30" y="245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/>
              <a:ahLst/>
              <a:cxnLst>
                <a:cxn ang="0">
                  <a:pos x="659" y="6"/>
                </a:cxn>
                <a:cxn ang="0">
                  <a:pos x="588" y="42"/>
                </a:cxn>
                <a:cxn ang="0">
                  <a:pos x="515" y="84"/>
                </a:cxn>
                <a:cxn ang="0">
                  <a:pos x="509" y="90"/>
                </a:cxn>
                <a:cxn ang="0">
                  <a:pos x="485" y="102"/>
                </a:cxn>
                <a:cxn ang="0">
                  <a:pos x="455" y="120"/>
                </a:cxn>
                <a:cxn ang="0">
                  <a:pos x="425" y="138"/>
                </a:cxn>
                <a:cxn ang="0">
                  <a:pos x="371" y="168"/>
                </a:cxn>
                <a:cxn ang="0">
                  <a:pos x="306" y="198"/>
                </a:cxn>
                <a:cxn ang="0">
                  <a:pos x="186" y="251"/>
                </a:cxn>
                <a:cxn ang="0">
                  <a:pos x="131" y="269"/>
                </a:cxn>
                <a:cxn ang="0">
                  <a:pos x="89" y="287"/>
                </a:cxn>
                <a:cxn ang="0">
                  <a:pos x="53" y="305"/>
                </a:cxn>
                <a:cxn ang="0">
                  <a:pos x="36" y="311"/>
                </a:cxn>
                <a:cxn ang="0">
                  <a:pos x="12" y="329"/>
                </a:cxn>
                <a:cxn ang="0">
                  <a:pos x="0" y="353"/>
                </a:cxn>
                <a:cxn ang="0">
                  <a:pos x="0" y="371"/>
                </a:cxn>
                <a:cxn ang="0">
                  <a:pos x="0" y="383"/>
                </a:cxn>
                <a:cxn ang="0">
                  <a:pos x="0" y="383"/>
                </a:cxn>
                <a:cxn ang="0">
                  <a:pos x="12" y="371"/>
                </a:cxn>
                <a:cxn ang="0">
                  <a:pos x="30" y="353"/>
                </a:cxn>
                <a:cxn ang="0">
                  <a:pos x="53" y="335"/>
                </a:cxn>
                <a:cxn ang="0">
                  <a:pos x="77" y="317"/>
                </a:cxn>
                <a:cxn ang="0">
                  <a:pos x="101" y="311"/>
                </a:cxn>
                <a:cxn ang="0">
                  <a:pos x="131" y="299"/>
                </a:cxn>
                <a:cxn ang="0">
                  <a:pos x="204" y="269"/>
                </a:cxn>
                <a:cxn ang="0">
                  <a:pos x="240" y="251"/>
                </a:cxn>
                <a:cxn ang="0">
                  <a:pos x="270" y="239"/>
                </a:cxn>
                <a:cxn ang="0">
                  <a:pos x="294" y="228"/>
                </a:cxn>
                <a:cxn ang="0">
                  <a:pos x="312" y="222"/>
                </a:cxn>
                <a:cxn ang="0">
                  <a:pos x="330" y="210"/>
                </a:cxn>
                <a:cxn ang="0">
                  <a:pos x="365" y="186"/>
                </a:cxn>
                <a:cxn ang="0">
                  <a:pos x="419" y="156"/>
                </a:cxn>
                <a:cxn ang="0">
                  <a:pos x="473" y="120"/>
                </a:cxn>
                <a:cxn ang="0">
                  <a:pos x="527" y="90"/>
                </a:cxn>
                <a:cxn ang="0">
                  <a:pos x="576" y="60"/>
                </a:cxn>
                <a:cxn ang="0">
                  <a:pos x="612" y="42"/>
                </a:cxn>
                <a:cxn ang="0">
                  <a:pos x="629" y="36"/>
                </a:cxn>
                <a:cxn ang="0">
                  <a:pos x="647" y="30"/>
                </a:cxn>
                <a:cxn ang="0">
                  <a:pos x="677" y="18"/>
                </a:cxn>
                <a:cxn ang="0">
                  <a:pos x="701" y="6"/>
                </a:cxn>
                <a:cxn ang="0">
                  <a:pos x="713" y="0"/>
                </a:cxn>
                <a:cxn ang="0">
                  <a:pos x="713" y="0"/>
                </a:cxn>
                <a:cxn ang="0">
                  <a:pos x="659" y="6"/>
                </a:cxn>
                <a:cxn ang="0">
                  <a:pos x="716" y="63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/>
              <a:ahLst/>
              <a:cxnLst>
                <a:cxn ang="0">
                  <a:pos x="6" y="225"/>
                </a:cxn>
                <a:cxn ang="0">
                  <a:pos x="0" y="195"/>
                </a:cxn>
                <a:cxn ang="0">
                  <a:pos x="315" y="0"/>
                </a:cxn>
                <a:cxn ang="0">
                  <a:pos x="303" y="27"/>
                </a:cxn>
                <a:cxn ang="0">
                  <a:pos x="318" y="42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/>
              <a:ahLst/>
              <a:cxnLst>
                <a:cxn ang="0">
                  <a:pos x="1050" y="657"/>
                </a:cxn>
                <a:cxn ang="0">
                  <a:pos x="1581" y="690"/>
                </a:cxn>
                <a:cxn ang="0">
                  <a:pos x="1671" y="723"/>
                </a:cxn>
                <a:cxn ang="0">
                  <a:pos x="1176" y="621"/>
                </a:cxn>
                <a:cxn ang="0">
                  <a:pos x="1854" y="567"/>
                </a:cxn>
                <a:cxn ang="0">
                  <a:pos x="1869" y="612"/>
                </a:cxn>
                <a:cxn ang="0">
                  <a:pos x="2103" y="861"/>
                </a:cxn>
                <a:cxn ang="0">
                  <a:pos x="1883" y="520"/>
                </a:cxn>
                <a:cxn ang="0">
                  <a:pos x="1842" y="490"/>
                </a:cxn>
                <a:cxn ang="0">
                  <a:pos x="1770" y="466"/>
                </a:cxn>
                <a:cxn ang="0">
                  <a:pos x="1740" y="448"/>
                </a:cxn>
                <a:cxn ang="0">
                  <a:pos x="1758" y="436"/>
                </a:cxn>
                <a:cxn ang="0">
                  <a:pos x="1830" y="430"/>
                </a:cxn>
                <a:cxn ang="0">
                  <a:pos x="1877" y="424"/>
                </a:cxn>
                <a:cxn ang="0">
                  <a:pos x="1955" y="394"/>
                </a:cxn>
                <a:cxn ang="0">
                  <a:pos x="2052" y="396"/>
                </a:cxn>
                <a:cxn ang="0">
                  <a:pos x="2253" y="732"/>
                </a:cxn>
                <a:cxn ang="0">
                  <a:pos x="2415" y="933"/>
                </a:cxn>
                <a:cxn ang="0">
                  <a:pos x="2397" y="828"/>
                </a:cxn>
                <a:cxn ang="0">
                  <a:pos x="2088" y="400"/>
                </a:cxn>
                <a:cxn ang="0">
                  <a:pos x="2046" y="346"/>
                </a:cxn>
                <a:cxn ang="0">
                  <a:pos x="1997" y="304"/>
                </a:cxn>
                <a:cxn ang="0">
                  <a:pos x="1967" y="286"/>
                </a:cxn>
                <a:cxn ang="0">
                  <a:pos x="1973" y="286"/>
                </a:cxn>
                <a:cxn ang="0">
                  <a:pos x="2009" y="286"/>
                </a:cxn>
                <a:cxn ang="0">
                  <a:pos x="2082" y="322"/>
                </a:cxn>
                <a:cxn ang="0">
                  <a:pos x="2199" y="384"/>
                </a:cxn>
                <a:cxn ang="0">
                  <a:pos x="2394" y="448"/>
                </a:cxn>
                <a:cxn ang="0">
                  <a:pos x="2595" y="516"/>
                </a:cxn>
                <a:cxn ang="0">
                  <a:pos x="2388" y="424"/>
                </a:cxn>
                <a:cxn ang="0">
                  <a:pos x="2219" y="340"/>
                </a:cxn>
                <a:cxn ang="0">
                  <a:pos x="2052" y="280"/>
                </a:cxn>
                <a:cxn ang="0">
                  <a:pos x="1955" y="262"/>
                </a:cxn>
                <a:cxn ang="0">
                  <a:pos x="1877" y="274"/>
                </a:cxn>
                <a:cxn ang="0">
                  <a:pos x="1752" y="274"/>
                </a:cxn>
                <a:cxn ang="0">
                  <a:pos x="1661" y="292"/>
                </a:cxn>
                <a:cxn ang="0">
                  <a:pos x="1607" y="316"/>
                </a:cxn>
                <a:cxn ang="0">
                  <a:pos x="1589" y="322"/>
                </a:cxn>
                <a:cxn ang="0">
                  <a:pos x="1409" y="358"/>
                </a:cxn>
                <a:cxn ang="0">
                  <a:pos x="1152" y="442"/>
                </a:cxn>
                <a:cxn ang="0">
                  <a:pos x="966" y="460"/>
                </a:cxn>
                <a:cxn ang="0">
                  <a:pos x="870" y="442"/>
                </a:cxn>
                <a:cxn ang="0">
                  <a:pos x="828" y="430"/>
                </a:cxn>
                <a:cxn ang="0">
                  <a:pos x="743" y="388"/>
                </a:cxn>
                <a:cxn ang="0">
                  <a:pos x="636" y="334"/>
                </a:cxn>
                <a:cxn ang="0">
                  <a:pos x="467" y="256"/>
                </a:cxn>
                <a:cxn ang="0">
                  <a:pos x="0" y="0"/>
                </a:cxn>
                <a:cxn ang="0">
                  <a:pos x="585" y="390"/>
                </a:cxn>
                <a:cxn ang="0">
                  <a:pos x="849" y="543"/>
                </a:cxn>
                <a:cxn ang="0">
                  <a:pos x="897" y="621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/>
              <a:ahLst/>
              <a:cxnLst>
                <a:cxn ang="0">
                  <a:pos x="2370" y="72"/>
                </a:cxn>
                <a:cxn ang="0">
                  <a:pos x="2597" y="198"/>
                </a:cxn>
                <a:cxn ang="0">
                  <a:pos x="2639" y="276"/>
                </a:cxn>
                <a:cxn ang="0">
                  <a:pos x="2453" y="264"/>
                </a:cxn>
                <a:cxn ang="0">
                  <a:pos x="2297" y="204"/>
                </a:cxn>
                <a:cxn ang="0">
                  <a:pos x="2112" y="66"/>
                </a:cxn>
                <a:cxn ang="0">
                  <a:pos x="2088" y="72"/>
                </a:cxn>
                <a:cxn ang="0">
                  <a:pos x="2106" y="114"/>
                </a:cxn>
                <a:cxn ang="0">
                  <a:pos x="2412" y="552"/>
                </a:cxn>
                <a:cxn ang="0">
                  <a:pos x="2279" y="564"/>
                </a:cxn>
                <a:cxn ang="0">
                  <a:pos x="2189" y="492"/>
                </a:cxn>
                <a:cxn ang="0">
                  <a:pos x="2058" y="330"/>
                </a:cxn>
                <a:cxn ang="0">
                  <a:pos x="1991" y="234"/>
                </a:cxn>
                <a:cxn ang="0">
                  <a:pos x="1949" y="174"/>
                </a:cxn>
                <a:cxn ang="0">
                  <a:pos x="1824" y="132"/>
                </a:cxn>
                <a:cxn ang="0">
                  <a:pos x="1794" y="144"/>
                </a:cxn>
                <a:cxn ang="0">
                  <a:pos x="1895" y="222"/>
                </a:cxn>
                <a:cxn ang="0">
                  <a:pos x="1943" y="366"/>
                </a:cxn>
                <a:cxn ang="0">
                  <a:pos x="2064" y="630"/>
                </a:cxn>
                <a:cxn ang="0">
                  <a:pos x="2052" y="695"/>
                </a:cxn>
                <a:cxn ang="0">
                  <a:pos x="1955" y="683"/>
                </a:cxn>
                <a:cxn ang="0">
                  <a:pos x="1913" y="636"/>
                </a:cxn>
                <a:cxn ang="0">
                  <a:pos x="1703" y="312"/>
                </a:cxn>
                <a:cxn ang="0">
                  <a:pos x="1637" y="276"/>
                </a:cxn>
                <a:cxn ang="0">
                  <a:pos x="1643" y="318"/>
                </a:cxn>
                <a:cxn ang="0">
                  <a:pos x="1673" y="408"/>
                </a:cxn>
                <a:cxn ang="0">
                  <a:pos x="1716" y="779"/>
                </a:cxn>
                <a:cxn ang="0">
                  <a:pos x="1691" y="737"/>
                </a:cxn>
                <a:cxn ang="0">
                  <a:pos x="1613" y="582"/>
                </a:cxn>
                <a:cxn ang="0">
                  <a:pos x="1494" y="480"/>
                </a:cxn>
                <a:cxn ang="0">
                  <a:pos x="1248" y="528"/>
                </a:cxn>
                <a:cxn ang="0">
                  <a:pos x="996" y="630"/>
                </a:cxn>
                <a:cxn ang="0">
                  <a:pos x="714" y="534"/>
                </a:cxn>
                <a:cxn ang="0">
                  <a:pos x="198" y="288"/>
                </a:cxn>
                <a:cxn ang="0">
                  <a:pos x="0" y="460"/>
                </a:cxn>
                <a:cxn ang="0">
                  <a:pos x="288" y="570"/>
                </a:cxn>
                <a:cxn ang="0">
                  <a:pos x="461" y="654"/>
                </a:cxn>
                <a:cxn ang="0">
                  <a:pos x="725" y="755"/>
                </a:cxn>
                <a:cxn ang="0">
                  <a:pos x="966" y="791"/>
                </a:cxn>
                <a:cxn ang="0">
                  <a:pos x="1176" y="779"/>
                </a:cxn>
                <a:cxn ang="0">
                  <a:pos x="1278" y="791"/>
                </a:cxn>
                <a:cxn ang="0">
                  <a:pos x="1404" y="845"/>
                </a:cxn>
                <a:cxn ang="0">
                  <a:pos x="1416" y="887"/>
                </a:cxn>
                <a:cxn ang="0">
                  <a:pos x="1361" y="923"/>
                </a:cxn>
                <a:cxn ang="0">
                  <a:pos x="1385" y="1007"/>
                </a:cxn>
                <a:cxn ang="0">
                  <a:pos x="1494" y="1085"/>
                </a:cxn>
                <a:cxn ang="0">
                  <a:pos x="1697" y="1043"/>
                </a:cxn>
                <a:cxn ang="0">
                  <a:pos x="1812" y="989"/>
                </a:cxn>
                <a:cxn ang="0">
                  <a:pos x="1973" y="917"/>
                </a:cxn>
                <a:cxn ang="0">
                  <a:pos x="2201" y="899"/>
                </a:cxn>
                <a:cxn ang="0">
                  <a:pos x="2364" y="863"/>
                </a:cxn>
                <a:cxn ang="0">
                  <a:pos x="2400" y="743"/>
                </a:cxn>
                <a:cxn ang="0">
                  <a:pos x="2471" y="701"/>
                </a:cxn>
                <a:cxn ang="0">
                  <a:pos x="2621" y="504"/>
                </a:cxn>
                <a:cxn ang="0">
                  <a:pos x="2693" y="374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</p:grpSp>
      <p:sp>
        <p:nvSpPr>
          <p:cNvPr id="130066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7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30067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21" name="Rectangle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22" name="Rectangle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236D1-EF2E-4D75-991A-C9792BFCC052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85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9B7F9-A836-4F34-BCF9-438FCDC4A03F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58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6B831-A53B-47FB-A3F1-71EE6056F3DB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171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6DAD7-6935-4ED7-864A-12E614B02D3C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16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893F7-2F50-4140-B6A6-02A40473C481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03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3E71B-06CC-4063-892E-4C6F39AAF092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23.12.2021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C7173-0616-4B61-861F-2BBDDA0120E5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487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4EE4B-B037-468D-AAFB-8AF894749EFB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58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6CFA3-5EE2-4B1C-A1E9-7B761AD6C8B5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733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AEC1C-5BA1-4182-96D1-E1D404728568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0205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8DAE3-8E76-4D49-8001-B41ED894F4B1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1614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66808-C50A-4634-AC76-F09ED4B460C9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277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13DD1-D8A0-44DC-BF0E-D2AD953885F3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668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10172-1ADF-4CE9-995C-57846A2F297A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8623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50A3C-BF59-4A7B-B774-E09FD7F8EDA6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8449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57200" y="3924300"/>
            <a:ext cx="40386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8200" y="3924300"/>
            <a:ext cx="40386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E602E-AFAE-46FB-9B06-B73AF71EDBC9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658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457200" y="1600204"/>
            <a:ext cx="8229600" cy="4525963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99B7F-5AA9-42D6-A85B-75AA1A3097EE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0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C47EE-8F40-4BCE-83C0-4AA6F48CD1D8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23.12.2021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D7E28-ED31-4ABC-85D5-4F1C789881E7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1157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6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740 w 5740"/>
                <a:gd name="T1" fmla="*/ 4316 h 4316"/>
                <a:gd name="T2" fmla="*/ 0 w 5740"/>
                <a:gd name="T3" fmla="*/ 4316 h 4316"/>
                <a:gd name="T4" fmla="*/ 0 w 5740"/>
                <a:gd name="T5" fmla="*/ 0 h 4316"/>
                <a:gd name="T6" fmla="*/ 5740 w 5740"/>
                <a:gd name="T7" fmla="*/ 0 h 4316"/>
                <a:gd name="T8" fmla="*/ 5740 w 5740"/>
                <a:gd name="T9" fmla="*/ 4316 h 4316"/>
                <a:gd name="T10" fmla="*/ 5740 w 5740"/>
                <a:gd name="T11" fmla="*/ 4316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  <a:cs typeface="Arial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57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58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59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60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61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62" name="Freeform 10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64" name="Freeform 12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65" name="Freeform 13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66" name="Freeform 14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67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</p:grpSp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39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40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42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43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44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45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46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47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48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49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50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51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52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53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54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56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</p:grpSp>
        <p:grpSp>
          <p:nvGrpSpPr>
            <p:cNvPr id="8" name="Group 35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22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23" name="Freeform 37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24" name="Freeform 38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25" name="Freeform 39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26" name="Freeform 40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27" name="Freeform 41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28" name="Freeform 42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29" name="Freeform 43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30" name="Freeform 44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31" name="Freeform 45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32" name="Freeform 46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33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34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35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36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37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38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</p:grpSp>
        <p:grpSp>
          <p:nvGrpSpPr>
            <p:cNvPr id="9" name="Group 53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" name="Freeform 54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09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09 w 382"/>
                  <a:gd name="T19" fmla="*/ 96 h 96"/>
                  <a:gd name="T20" fmla="*/ 263 w 382"/>
                  <a:gd name="T21" fmla="*/ 90 h 96"/>
                  <a:gd name="T22" fmla="*/ 311 w 382"/>
                  <a:gd name="T23" fmla="*/ 84 h 96"/>
                  <a:gd name="T24" fmla="*/ 352 w 382"/>
                  <a:gd name="T25" fmla="*/ 66 h 96"/>
                  <a:gd name="T26" fmla="*/ 382 w 382"/>
                  <a:gd name="T27" fmla="*/ 42 h 96"/>
                  <a:gd name="T28" fmla="*/ 376 w 382"/>
                  <a:gd name="T29" fmla="*/ 42 h 96"/>
                  <a:gd name="T30" fmla="*/ 346 w 382"/>
                  <a:gd name="T31" fmla="*/ 66 h 96"/>
                  <a:gd name="T32" fmla="*/ 305 w 382"/>
                  <a:gd name="T33" fmla="*/ 78 h 96"/>
                  <a:gd name="T34" fmla="*/ 263 w 382"/>
                  <a:gd name="T35" fmla="*/ 90 h 96"/>
                  <a:gd name="T36" fmla="*/ 209 w 382"/>
                  <a:gd name="T37" fmla="*/ 96 h 96"/>
                  <a:gd name="T38" fmla="*/ 209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1" name="Freeform 55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" name="Freeform 56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3" name="Freeform 57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4" name="Freeform 58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5" name="Freeform 59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19 w 185"/>
                  <a:gd name="T5" fmla="*/ 36 h 210"/>
                  <a:gd name="T6" fmla="*/ 155 w 185"/>
                  <a:gd name="T7" fmla="*/ 72 h 210"/>
                  <a:gd name="T8" fmla="*/ 161 w 185"/>
                  <a:gd name="T9" fmla="*/ 90 h 210"/>
                  <a:gd name="T10" fmla="*/ 167 w 185"/>
                  <a:gd name="T11" fmla="*/ 114 h 210"/>
                  <a:gd name="T12" fmla="*/ 161 w 185"/>
                  <a:gd name="T13" fmla="*/ 138 h 210"/>
                  <a:gd name="T14" fmla="*/ 149 w 185"/>
                  <a:gd name="T15" fmla="*/ 162 h 210"/>
                  <a:gd name="T16" fmla="*/ 119 w 185"/>
                  <a:gd name="T17" fmla="*/ 180 h 210"/>
                  <a:gd name="T18" fmla="*/ 90 w 185"/>
                  <a:gd name="T19" fmla="*/ 198 h 210"/>
                  <a:gd name="T20" fmla="*/ 96 w 185"/>
                  <a:gd name="T21" fmla="*/ 210 h 210"/>
                  <a:gd name="T22" fmla="*/ 131 w 185"/>
                  <a:gd name="T23" fmla="*/ 192 h 210"/>
                  <a:gd name="T24" fmla="*/ 161 w 185"/>
                  <a:gd name="T25" fmla="*/ 168 h 210"/>
                  <a:gd name="T26" fmla="*/ 179 w 185"/>
                  <a:gd name="T27" fmla="*/ 144 h 210"/>
                  <a:gd name="T28" fmla="*/ 185 w 185"/>
                  <a:gd name="T29" fmla="*/ 114 h 210"/>
                  <a:gd name="T30" fmla="*/ 179 w 185"/>
                  <a:gd name="T31" fmla="*/ 90 h 210"/>
                  <a:gd name="T32" fmla="*/ 173 w 185"/>
                  <a:gd name="T33" fmla="*/ 66 h 210"/>
                  <a:gd name="T34" fmla="*/ 155 w 185"/>
                  <a:gd name="T35" fmla="*/ 48 h 210"/>
                  <a:gd name="T36" fmla="*/ 131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6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grpSp>
            <p:nvGrpSpPr>
              <p:cNvPr id="17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8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>
                    <a:solidFill>
                      <a:srgbClr val="FFFFFF"/>
                    </a:solidFill>
                    <a:cs typeface="Arial" charset="0"/>
                  </a:endParaRPr>
                </a:p>
              </p:txBody>
            </p:sp>
            <p:sp>
              <p:nvSpPr>
                <p:cNvPr id="19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>
                    <a:solidFill>
                      <a:srgbClr val="FFFFFF"/>
                    </a:solidFill>
                    <a:cs typeface="Arial" charset="0"/>
                  </a:endParaRPr>
                </a:p>
              </p:txBody>
            </p:sp>
            <p:sp>
              <p:nvSpPr>
                <p:cNvPr id="20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>
                    <a:solidFill>
                      <a:srgbClr val="FFFFFF"/>
                    </a:solidFill>
                    <a:cs typeface="Arial" charset="0"/>
                  </a:endParaRPr>
                </a:p>
              </p:txBody>
            </p:sp>
            <p:sp>
              <p:nvSpPr>
                <p:cNvPr id="21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>
                    <a:solidFill>
                      <a:srgbClr val="FFFFFF"/>
                    </a:solidFill>
                    <a:cs typeface="Arial" charset="0"/>
                  </a:endParaRPr>
                </a:p>
              </p:txBody>
            </p:sp>
          </p:grpSp>
        </p:grpSp>
      </p:grpSp>
      <p:sp>
        <p:nvSpPr>
          <p:cNvPr id="121922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7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21923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10D94-2FEE-4CF0-9C90-BCF978F107F4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23.12.2021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D2675-BD84-4B09-B829-0B1FABECA6FC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9455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3E71B-06CC-4063-892E-4C6F39AAF092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23.12.2021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C7173-0616-4B61-861F-2BBDDA0120E5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401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C47EE-8F40-4BCE-83C0-4AA6F48CD1D8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23.12.2021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D7E28-ED31-4ABC-85D5-4F1C789881E7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7238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1BA92-4EBD-4AAF-B81E-EFF04A037CA3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23.12.2021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F7094-DE3E-4BB4-B02E-8F36DF897D64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0165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F678D-71CC-4D63-A2F6-9CB282E154BB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23.12.2021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28A0C-489D-4949-BAD8-433052D5397F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3784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1F042-BAA4-4799-9FA1-1B307B71B3A3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23.12.2021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F4610-DE1E-46F0-AA9C-4BBA8807A205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697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D2777-9475-4CD4-8723-AC42AADA02C1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23.12.2021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DD631-04B1-4D23-B4D1-1D185EBDD740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5401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B3AD2-1229-4E16-97C1-706DAD86E113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23.12.2021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4F522-9E6D-4E1E-94B0-A9B54046B0D1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5240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8CE38-355D-4DAB-9CCA-C2FF6ED7C117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23.12.2021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389EE-81F5-459B-8D65-D17EE601654E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0603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1FCDD-A8B5-41E1-A0B9-C19412491373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23.12.2021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2B7C3-6A05-4F44-BCF0-77F36A6B9D03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0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1BA92-4EBD-4AAF-B81E-EFF04A037CA3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23.12.2021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F7094-DE3E-4BB4-B02E-8F36DF897D64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6187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004AD-1DD6-460A-A550-BD16075EBFA8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23.12.2021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BDD68-8317-4F01-85C3-EC69A8C3C933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1268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57200" y="3924300"/>
            <a:ext cx="40386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8200" y="3924300"/>
            <a:ext cx="40386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CCB47-42FA-4C2C-9DE3-29FD52F39B8D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7176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823ED-9F71-422E-9B99-031D1B7658D3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5438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7A08A-8CE6-4157-9784-EDDF69FB615C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025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40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342900"/>
              <a:t>23.12.2021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3429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3429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47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401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45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342900"/>
              <a:t>23.12.2021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3429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3429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4225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30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523745"/>
            <a:ext cx="78867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342900"/>
              <a:t>23.12.2021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3429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3429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539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4"/>
            <a:ext cx="78867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2414017"/>
            <a:ext cx="386715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414015"/>
            <a:ext cx="386715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342900"/>
              <a:t>23.12.2021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342900"/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3429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5092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4"/>
            <a:ext cx="78867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9" y="209946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9" y="3006725"/>
            <a:ext cx="3868737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209946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3006727"/>
            <a:ext cx="3887788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342900"/>
              <a:t>23.12.2021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342900"/>
            <a:endParaRPr lang="ru-RU">
              <a:solidFill>
                <a:prstClr val="black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3429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3074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342900"/>
              <a:t>23.12.2021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342900"/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3429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7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F678D-71CC-4D63-A2F6-9CB282E154BB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23.12.2021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28A0C-489D-4949-BAD8-433052D5397F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957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342900"/>
              <a:t>23.12.2021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342900"/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3429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50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9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9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342900"/>
              <a:t>23.12.2021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342900"/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3429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176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9" y="987425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9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342900"/>
              <a:t>23.12.2021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342900"/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3429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7720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41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342900"/>
              <a:t>23.12.2021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3429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3429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1645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6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1" y="1152145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342900"/>
              <a:t>23.12.2021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3429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3429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38705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11972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ED04E3D8-9551-C44F-AA1F-D38C85BA4D52}" type="datetimeFigureOut">
              <a:rPr lang="en-US" smtClean="0">
                <a:solidFill>
                  <a:prstClr val="black"/>
                </a:solidFill>
              </a:rPr>
              <a:pPr defTabSz="342900"/>
              <a:t>12/23/2021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3429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DD262070-2A5E-5642-84A2-C705DC40505C}" type="slidenum">
              <a:rPr lang="en-US" smtClean="0">
                <a:solidFill>
                  <a:prstClr val="black"/>
                </a:solidFill>
              </a:rPr>
              <a:pPr defTabSz="3429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752" y="2693773"/>
            <a:ext cx="8349049" cy="343239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963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1F042-BAA4-4799-9FA1-1B307B71B3A3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23.12.2021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F4610-DE1E-46F0-AA9C-4BBA8807A205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36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D2777-9475-4CD4-8723-AC42AADA02C1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23.12.2021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DD631-04B1-4D23-B4D1-1D185EBDD740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60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B3AD2-1229-4E16-97C1-706DAD86E113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23.12.2021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4F522-9E6D-4E1E-94B0-A9B54046B0D1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96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8CE38-355D-4DAB-9CCA-C2FF6ED7C117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23.12.2021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389EE-81F5-459B-8D65-D17EE601654E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65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reeform 2"/>
          <p:cNvSpPr>
            <a:spLocks/>
          </p:cNvSpPr>
          <p:nvPr/>
        </p:nvSpPr>
        <p:spPr bwMode="hidden">
          <a:xfrm>
            <a:off x="6627813" y="6429375"/>
            <a:ext cx="285750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3177" y="4267200"/>
            <a:ext cx="9140825" cy="2590800"/>
            <a:chOff x="2" y="2688"/>
            <a:chExt cx="5758" cy="1632"/>
          </a:xfrm>
        </p:grpSpPr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740 w 5740"/>
                <a:gd name="T1" fmla="*/ 4316 h 4316"/>
                <a:gd name="T2" fmla="*/ 0 w 5740"/>
                <a:gd name="T3" fmla="*/ 4316 h 4316"/>
                <a:gd name="T4" fmla="*/ 0 w 5740"/>
                <a:gd name="T5" fmla="*/ 0 h 4316"/>
                <a:gd name="T6" fmla="*/ 5740 w 5740"/>
                <a:gd name="T7" fmla="*/ 0 h 4316"/>
                <a:gd name="T8" fmla="*/ 5740 w 5740"/>
                <a:gd name="T9" fmla="*/ 4316 h 4316"/>
                <a:gd name="T10" fmla="*/ 5740 w 5740"/>
                <a:gd name="T11" fmla="*/ 4316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  <a:cs typeface="Arial" charset="0"/>
              </a:endParaRPr>
            </a:p>
          </p:txBody>
        </p:sp>
        <p:grpSp>
          <p:nvGrpSpPr>
            <p:cNvPr id="2058" name="Group 5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20838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39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40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41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42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43" name="Freeform 11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44" name="Freeform 12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45" name="Freeform 13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46" name="Freeform 14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47" name="Freeform 15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48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</p:grpSp>
        <p:grpSp>
          <p:nvGrpSpPr>
            <p:cNvPr id="2059" name="Group 17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20850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51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52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53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54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55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56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57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58" name="Freeform 26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59" name="Freeform 27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60" name="Freeform 28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61" name="Freeform 29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079" name="Freeform 30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080" name="Freeform 31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64" name="Freeform 32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65" name="Freeform 33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66" name="Freeform 34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084" name="Freeform 35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</p:grpSp>
        <p:grpSp>
          <p:nvGrpSpPr>
            <p:cNvPr id="2060" name="Group 36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20869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70" name="Freeform 38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71" name="Freeform 39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72" name="Freeform 40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73" name="Freeform 41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74" name="Freeform 42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75" name="Freeform 43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057" name="Freeform 44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77" name="Freeform 45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78" name="Freeform 46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79" name="Freeform 47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80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81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82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83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84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85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</p:grpSp>
        <p:grpSp>
          <p:nvGrpSpPr>
            <p:cNvPr id="2061" name="Group 54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38" name="Freeform 55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09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09 w 382"/>
                  <a:gd name="T19" fmla="*/ 96 h 96"/>
                  <a:gd name="T20" fmla="*/ 263 w 382"/>
                  <a:gd name="T21" fmla="*/ 90 h 96"/>
                  <a:gd name="T22" fmla="*/ 311 w 382"/>
                  <a:gd name="T23" fmla="*/ 84 h 96"/>
                  <a:gd name="T24" fmla="*/ 352 w 382"/>
                  <a:gd name="T25" fmla="*/ 66 h 96"/>
                  <a:gd name="T26" fmla="*/ 382 w 382"/>
                  <a:gd name="T27" fmla="*/ 42 h 96"/>
                  <a:gd name="T28" fmla="*/ 376 w 382"/>
                  <a:gd name="T29" fmla="*/ 42 h 96"/>
                  <a:gd name="T30" fmla="*/ 346 w 382"/>
                  <a:gd name="T31" fmla="*/ 66 h 96"/>
                  <a:gd name="T32" fmla="*/ 305 w 382"/>
                  <a:gd name="T33" fmla="*/ 78 h 96"/>
                  <a:gd name="T34" fmla="*/ 263 w 382"/>
                  <a:gd name="T35" fmla="*/ 90 h 96"/>
                  <a:gd name="T36" fmla="*/ 209 w 382"/>
                  <a:gd name="T37" fmla="*/ 96 h 96"/>
                  <a:gd name="T38" fmla="*/ 209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039" name="Freeform 56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040" name="Freeform 57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041" name="Freeform 58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042" name="Freeform 59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043" name="Freeform 60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19 w 185"/>
                  <a:gd name="T5" fmla="*/ 36 h 210"/>
                  <a:gd name="T6" fmla="*/ 155 w 185"/>
                  <a:gd name="T7" fmla="*/ 72 h 210"/>
                  <a:gd name="T8" fmla="*/ 161 w 185"/>
                  <a:gd name="T9" fmla="*/ 90 h 210"/>
                  <a:gd name="T10" fmla="*/ 167 w 185"/>
                  <a:gd name="T11" fmla="*/ 114 h 210"/>
                  <a:gd name="T12" fmla="*/ 161 w 185"/>
                  <a:gd name="T13" fmla="*/ 138 h 210"/>
                  <a:gd name="T14" fmla="*/ 149 w 185"/>
                  <a:gd name="T15" fmla="*/ 162 h 210"/>
                  <a:gd name="T16" fmla="*/ 119 w 185"/>
                  <a:gd name="T17" fmla="*/ 180 h 210"/>
                  <a:gd name="T18" fmla="*/ 90 w 185"/>
                  <a:gd name="T19" fmla="*/ 198 h 210"/>
                  <a:gd name="T20" fmla="*/ 96 w 185"/>
                  <a:gd name="T21" fmla="*/ 210 h 210"/>
                  <a:gd name="T22" fmla="*/ 131 w 185"/>
                  <a:gd name="T23" fmla="*/ 192 h 210"/>
                  <a:gd name="T24" fmla="*/ 161 w 185"/>
                  <a:gd name="T25" fmla="*/ 168 h 210"/>
                  <a:gd name="T26" fmla="*/ 179 w 185"/>
                  <a:gd name="T27" fmla="*/ 144 h 210"/>
                  <a:gd name="T28" fmla="*/ 185 w 185"/>
                  <a:gd name="T29" fmla="*/ 114 h 210"/>
                  <a:gd name="T30" fmla="*/ 179 w 185"/>
                  <a:gd name="T31" fmla="*/ 90 h 210"/>
                  <a:gd name="T32" fmla="*/ 173 w 185"/>
                  <a:gd name="T33" fmla="*/ 66 h 210"/>
                  <a:gd name="T34" fmla="*/ 155 w 185"/>
                  <a:gd name="T35" fmla="*/ 48 h 210"/>
                  <a:gd name="T36" fmla="*/ 131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044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grpSp>
            <p:nvGrpSpPr>
              <p:cNvPr id="2069" name="Group 62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046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>
                    <a:solidFill>
                      <a:srgbClr val="FFFFFF"/>
                    </a:solidFill>
                    <a:cs typeface="Arial" charset="0"/>
                  </a:endParaRPr>
                </a:p>
              </p:txBody>
            </p:sp>
            <p:sp>
              <p:nvSpPr>
                <p:cNvPr id="1047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>
                    <a:solidFill>
                      <a:srgbClr val="FFFFFF"/>
                    </a:solidFill>
                    <a:cs typeface="Arial" charset="0"/>
                  </a:endParaRPr>
                </a:p>
              </p:txBody>
            </p:sp>
            <p:sp>
              <p:nvSpPr>
                <p:cNvPr id="1048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>
                    <a:solidFill>
                      <a:srgbClr val="FFFFFF"/>
                    </a:solidFill>
                    <a:cs typeface="Arial" charset="0"/>
                  </a:endParaRPr>
                </a:p>
              </p:txBody>
            </p:sp>
            <p:sp>
              <p:nvSpPr>
                <p:cNvPr id="1049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>
                    <a:solidFill>
                      <a:srgbClr val="FFFFFF"/>
                    </a:solidFill>
                    <a:cs typeface="Arial" charset="0"/>
                  </a:endParaRPr>
                </a:p>
              </p:txBody>
            </p:sp>
          </p:grpSp>
        </p:grpSp>
      </p:grpSp>
      <p:sp>
        <p:nvSpPr>
          <p:cNvPr id="120899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9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2090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0901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1pPr>
          </a:lstStyle>
          <a:p>
            <a:pPr>
              <a:defRPr/>
            </a:pPr>
            <a:fld id="{D553D4CD-4FB4-4CA2-9947-6FC5004FBF93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23.12.2021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120902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12090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1pPr>
          </a:lstStyle>
          <a:p>
            <a:pPr>
              <a:defRPr/>
            </a:pPr>
            <a:fld id="{4536AD4C-36FD-4684-B100-C018E58D14F8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79969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2438400"/>
            <a:ext cx="9144000" cy="4046538"/>
            <a:chOff x="0" y="1536"/>
            <a:chExt cx="5760" cy="2549"/>
          </a:xfrm>
        </p:grpSpPr>
        <p:sp>
          <p:nvSpPr>
            <p:cNvPr id="129027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29028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0" y="552"/>
                </a:cxn>
                <a:cxn ang="0">
                  <a:pos x="1968" y="264"/>
                </a:cxn>
                <a:cxn ang="0">
                  <a:pos x="2028" y="270"/>
                </a:cxn>
                <a:cxn ang="0">
                  <a:pos x="2661" y="528"/>
                </a:cxn>
                <a:cxn ang="0">
                  <a:pos x="2688" y="648"/>
                </a:cxn>
                <a:cxn ang="0">
                  <a:pos x="2304" y="1080"/>
                </a:cxn>
                <a:cxn ang="0">
                  <a:pos x="1584" y="1224"/>
                </a:cxn>
                <a:cxn ang="0">
                  <a:pos x="1296" y="936"/>
                </a:cxn>
                <a:cxn ang="0">
                  <a:pos x="864" y="1032"/>
                </a:cxn>
                <a:cxn ang="0">
                  <a:pos x="0" y="552"/>
                </a:cxn>
                <a:cxn ang="0">
                  <a:pos x="0" y="0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29029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/>
              <a:ahLst/>
              <a:cxnLst>
                <a:cxn ang="0">
                  <a:pos x="2208" y="15"/>
                </a:cxn>
                <a:cxn ang="0">
                  <a:pos x="2088" y="57"/>
                </a:cxn>
                <a:cxn ang="0">
                  <a:pos x="1951" y="99"/>
                </a:cxn>
                <a:cxn ang="0">
                  <a:pos x="1704" y="135"/>
                </a:cxn>
                <a:cxn ang="0">
                  <a:pos x="1314" y="177"/>
                </a:cxn>
                <a:cxn ang="0">
                  <a:pos x="1176" y="189"/>
                </a:cxn>
                <a:cxn ang="0">
                  <a:pos x="1122" y="195"/>
                </a:cxn>
                <a:cxn ang="0">
                  <a:pos x="1075" y="231"/>
                </a:cxn>
                <a:cxn ang="0">
                  <a:pos x="924" y="321"/>
                </a:cxn>
                <a:cxn ang="0">
                  <a:pos x="840" y="369"/>
                </a:cxn>
                <a:cxn ang="0">
                  <a:pos x="630" y="458"/>
                </a:cxn>
                <a:cxn ang="0">
                  <a:pos x="529" y="500"/>
                </a:cxn>
                <a:cxn ang="0">
                  <a:pos x="487" y="542"/>
                </a:cxn>
                <a:cxn ang="0">
                  <a:pos x="457" y="590"/>
                </a:cxn>
                <a:cxn ang="0">
                  <a:pos x="402" y="638"/>
                </a:cxn>
                <a:cxn ang="0">
                  <a:pos x="330" y="758"/>
                </a:cxn>
                <a:cxn ang="0">
                  <a:pos x="312" y="788"/>
                </a:cxn>
                <a:cxn ang="0">
                  <a:pos x="252" y="824"/>
                </a:cxn>
                <a:cxn ang="0">
                  <a:pos x="84" y="926"/>
                </a:cxn>
                <a:cxn ang="0">
                  <a:pos x="0" y="992"/>
                </a:cxn>
                <a:cxn ang="0">
                  <a:pos x="12" y="1040"/>
                </a:cxn>
                <a:cxn ang="0">
                  <a:pos x="132" y="1034"/>
                </a:cxn>
                <a:cxn ang="0">
                  <a:pos x="336" y="980"/>
                </a:cxn>
                <a:cxn ang="0">
                  <a:pos x="529" y="896"/>
                </a:cxn>
                <a:cxn ang="0">
                  <a:pos x="576" y="872"/>
                </a:cxn>
                <a:cxn ang="0">
                  <a:pos x="714" y="848"/>
                </a:cxn>
                <a:cxn ang="0">
                  <a:pos x="966" y="794"/>
                </a:cxn>
                <a:cxn ang="0">
                  <a:pos x="1212" y="782"/>
                </a:cxn>
                <a:cxn ang="0">
                  <a:pos x="1416" y="872"/>
                </a:cxn>
                <a:cxn ang="0">
                  <a:pos x="1464" y="932"/>
                </a:cxn>
                <a:cxn ang="0">
                  <a:pos x="1440" y="992"/>
                </a:cxn>
                <a:cxn ang="0">
                  <a:pos x="1302" y="1040"/>
                </a:cxn>
                <a:cxn ang="0">
                  <a:pos x="1158" y="1100"/>
                </a:cxn>
                <a:cxn ang="0">
                  <a:pos x="1093" y="1148"/>
                </a:cxn>
                <a:cxn ang="0">
                  <a:pos x="1075" y="1208"/>
                </a:cxn>
                <a:cxn ang="0">
                  <a:pos x="1093" y="1232"/>
                </a:cxn>
                <a:cxn ang="0">
                  <a:pos x="1152" y="1226"/>
                </a:cxn>
                <a:cxn ang="0">
                  <a:pos x="1332" y="1208"/>
                </a:cxn>
                <a:cxn ang="0">
                  <a:pos x="1434" y="1184"/>
                </a:cxn>
                <a:cxn ang="0">
                  <a:pos x="1464" y="1172"/>
                </a:cxn>
                <a:cxn ang="0">
                  <a:pos x="1578" y="1130"/>
                </a:cxn>
                <a:cxn ang="0">
                  <a:pos x="1758" y="1064"/>
                </a:cxn>
                <a:cxn ang="0">
                  <a:pos x="1872" y="962"/>
                </a:cxn>
                <a:cxn ang="0">
                  <a:pos x="1986" y="800"/>
                </a:cxn>
                <a:cxn ang="0">
                  <a:pos x="2166" y="650"/>
                </a:cxn>
                <a:cxn ang="0">
                  <a:pos x="2257" y="590"/>
                </a:cxn>
                <a:cxn ang="0">
                  <a:pos x="2400" y="57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29030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/>
              <a:ahLst/>
              <a:cxnLst>
                <a:cxn ang="0">
                  <a:pos x="965" y="165"/>
                </a:cxn>
                <a:cxn ang="0">
                  <a:pos x="696" y="200"/>
                </a:cxn>
                <a:cxn ang="0">
                  <a:pos x="693" y="237"/>
                </a:cxn>
                <a:cxn ang="0">
                  <a:pos x="924" y="258"/>
                </a:cxn>
                <a:cxn ang="0">
                  <a:pos x="993" y="267"/>
                </a:cxn>
                <a:cxn ang="0">
                  <a:pos x="681" y="291"/>
                </a:cxn>
                <a:cxn ang="0">
                  <a:pos x="633" y="309"/>
                </a:cxn>
                <a:cxn ang="0">
                  <a:pos x="645" y="336"/>
                </a:cxn>
                <a:cxn ang="0">
                  <a:pos x="672" y="351"/>
                </a:cxn>
                <a:cxn ang="0">
                  <a:pos x="984" y="333"/>
                </a:cxn>
                <a:cxn ang="0">
                  <a:pos x="1080" y="357"/>
                </a:cxn>
                <a:cxn ang="0">
                  <a:pos x="624" y="492"/>
                </a:cxn>
                <a:cxn ang="0">
                  <a:pos x="616" y="536"/>
                </a:cxn>
                <a:cxn ang="0">
                  <a:pos x="8" y="724"/>
                </a:cxn>
                <a:cxn ang="0">
                  <a:pos x="0" y="756"/>
                </a:cxn>
                <a:cxn ang="0">
                  <a:pos x="27" y="762"/>
                </a:cxn>
                <a:cxn ang="0">
                  <a:pos x="664" y="564"/>
                </a:cxn>
                <a:cxn ang="0">
                  <a:pos x="856" y="600"/>
                </a:cxn>
                <a:cxn ang="0">
                  <a:pos x="1158" y="507"/>
                </a:cxn>
                <a:cxn ang="0">
                  <a:pos x="1434" y="465"/>
                </a:cxn>
                <a:cxn ang="0">
                  <a:pos x="1572" y="368"/>
                </a:cxn>
                <a:cxn ang="0">
                  <a:pos x="1712" y="340"/>
                </a:cxn>
                <a:cxn ang="0">
                  <a:pos x="1856" y="328"/>
                </a:cxn>
                <a:cxn ang="0">
                  <a:pos x="1968" y="330"/>
                </a:cxn>
                <a:cxn ang="0">
                  <a:pos x="1968" y="0"/>
                </a:cxn>
                <a:cxn ang="0">
                  <a:pos x="1934" y="3"/>
                </a:cxn>
                <a:cxn ang="0">
                  <a:pos x="1832" y="5"/>
                </a:cxn>
                <a:cxn ang="0">
                  <a:pos x="1682" y="35"/>
                </a:cxn>
                <a:cxn ang="0">
                  <a:pos x="1643" y="72"/>
                </a:cxn>
                <a:cxn ang="0">
                  <a:pos x="1392" y="11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29031" name="Freeform 7"/>
            <p:cNvSpPr>
              <a:spLocks/>
            </p:cNvSpPr>
            <p:nvPr userDrawn="1"/>
          </p:nvSpPr>
          <p:spPr bwMode="hidden">
            <a:xfrm>
              <a:off x="3599" y="2477"/>
              <a:ext cx="186" cy="120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185" y="6"/>
                </a:cxn>
                <a:cxn ang="0">
                  <a:pos x="185" y="18"/>
                </a:cxn>
                <a:cxn ang="0">
                  <a:pos x="185" y="36"/>
                </a:cxn>
                <a:cxn ang="0">
                  <a:pos x="179" y="54"/>
                </a:cxn>
                <a:cxn ang="0">
                  <a:pos x="161" y="72"/>
                </a:cxn>
                <a:cxn ang="0">
                  <a:pos x="137" y="96"/>
                </a:cxn>
                <a:cxn ang="0">
                  <a:pos x="101" y="108"/>
                </a:cxn>
                <a:cxn ang="0">
                  <a:pos x="47" y="120"/>
                </a:cxn>
                <a:cxn ang="0">
                  <a:pos x="29" y="120"/>
                </a:cxn>
                <a:cxn ang="0">
                  <a:pos x="17" y="114"/>
                </a:cxn>
                <a:cxn ang="0">
                  <a:pos x="0" y="96"/>
                </a:cxn>
                <a:cxn ang="0">
                  <a:pos x="0" y="78"/>
                </a:cxn>
                <a:cxn ang="0">
                  <a:pos x="0" y="72"/>
                </a:cxn>
                <a:cxn ang="0">
                  <a:pos x="185" y="0"/>
                </a:cxn>
                <a:cxn ang="0">
                  <a:pos x="185" y="0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29032" name="Freeform 8"/>
            <p:cNvSpPr>
              <a:spLocks/>
            </p:cNvSpPr>
            <p:nvPr userDrawn="1"/>
          </p:nvSpPr>
          <p:spPr bwMode="hidden">
            <a:xfrm>
              <a:off x="3779" y="2393"/>
              <a:ext cx="185" cy="120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185" y="6"/>
                </a:cxn>
                <a:cxn ang="0">
                  <a:pos x="179" y="24"/>
                </a:cxn>
                <a:cxn ang="0">
                  <a:pos x="167" y="42"/>
                </a:cxn>
                <a:cxn ang="0">
                  <a:pos x="149" y="66"/>
                </a:cxn>
                <a:cxn ang="0">
                  <a:pos x="131" y="90"/>
                </a:cxn>
                <a:cxn ang="0">
                  <a:pos x="102" y="108"/>
                </a:cxn>
                <a:cxn ang="0">
                  <a:pos x="66" y="120"/>
                </a:cxn>
                <a:cxn ang="0">
                  <a:pos x="18" y="120"/>
                </a:cxn>
                <a:cxn ang="0">
                  <a:pos x="0" y="60"/>
                </a:cxn>
                <a:cxn ang="0">
                  <a:pos x="185" y="0"/>
                </a:cxn>
                <a:cxn ang="0">
                  <a:pos x="185" y="0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29033" name="Freeform 9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/>
              <a:ahLst/>
              <a:cxnLst>
                <a:cxn ang="0">
                  <a:pos x="0" y="275"/>
                </a:cxn>
                <a:cxn ang="0">
                  <a:pos x="0" y="269"/>
                </a:cxn>
                <a:cxn ang="0">
                  <a:pos x="6" y="251"/>
                </a:cxn>
                <a:cxn ang="0">
                  <a:pos x="6" y="239"/>
                </a:cxn>
                <a:cxn ang="0">
                  <a:pos x="12" y="227"/>
                </a:cxn>
                <a:cxn ang="0">
                  <a:pos x="18" y="221"/>
                </a:cxn>
                <a:cxn ang="0">
                  <a:pos x="36" y="215"/>
                </a:cxn>
                <a:cxn ang="0">
                  <a:pos x="77" y="203"/>
                </a:cxn>
                <a:cxn ang="0">
                  <a:pos x="137" y="179"/>
                </a:cxn>
                <a:cxn ang="0">
                  <a:pos x="209" y="143"/>
                </a:cxn>
                <a:cxn ang="0">
                  <a:pos x="251" y="120"/>
                </a:cxn>
                <a:cxn ang="0">
                  <a:pos x="299" y="96"/>
                </a:cxn>
                <a:cxn ang="0">
                  <a:pos x="394" y="48"/>
                </a:cxn>
                <a:cxn ang="0">
                  <a:pos x="442" y="30"/>
                </a:cxn>
                <a:cxn ang="0">
                  <a:pos x="478" y="12"/>
                </a:cxn>
                <a:cxn ang="0">
                  <a:pos x="502" y="6"/>
                </a:cxn>
                <a:cxn ang="0">
                  <a:pos x="520" y="0"/>
                </a:cxn>
                <a:cxn ang="0">
                  <a:pos x="526" y="0"/>
                </a:cxn>
                <a:cxn ang="0">
                  <a:pos x="520" y="6"/>
                </a:cxn>
                <a:cxn ang="0">
                  <a:pos x="508" y="12"/>
                </a:cxn>
                <a:cxn ang="0">
                  <a:pos x="484" y="24"/>
                </a:cxn>
                <a:cxn ang="0">
                  <a:pos x="460" y="42"/>
                </a:cxn>
                <a:cxn ang="0">
                  <a:pos x="436" y="54"/>
                </a:cxn>
                <a:cxn ang="0">
                  <a:pos x="394" y="78"/>
                </a:cxn>
                <a:cxn ang="0">
                  <a:pos x="340" y="108"/>
                </a:cxn>
                <a:cxn ang="0">
                  <a:pos x="275" y="143"/>
                </a:cxn>
                <a:cxn ang="0">
                  <a:pos x="131" y="221"/>
                </a:cxn>
                <a:cxn ang="0">
                  <a:pos x="65" y="251"/>
                </a:cxn>
                <a:cxn ang="0">
                  <a:pos x="0" y="275"/>
                </a:cxn>
                <a:cxn ang="0">
                  <a:pos x="0" y="275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29034" name="Freeform 10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/>
              <a:ahLst/>
              <a:cxnLst>
                <a:cxn ang="0">
                  <a:pos x="48" y="216"/>
                </a:cxn>
                <a:cxn ang="0">
                  <a:pos x="30" y="252"/>
                </a:cxn>
                <a:cxn ang="0">
                  <a:pos x="12" y="282"/>
                </a:cxn>
                <a:cxn ang="0">
                  <a:pos x="6" y="300"/>
                </a:cxn>
                <a:cxn ang="0">
                  <a:pos x="0" y="306"/>
                </a:cxn>
                <a:cxn ang="0">
                  <a:pos x="48" y="276"/>
                </a:cxn>
                <a:cxn ang="0">
                  <a:pos x="84" y="252"/>
                </a:cxn>
                <a:cxn ang="0">
                  <a:pos x="108" y="234"/>
                </a:cxn>
                <a:cxn ang="0">
                  <a:pos x="120" y="228"/>
                </a:cxn>
                <a:cxn ang="0">
                  <a:pos x="126" y="228"/>
                </a:cxn>
                <a:cxn ang="0">
                  <a:pos x="144" y="222"/>
                </a:cxn>
                <a:cxn ang="0">
                  <a:pos x="168" y="216"/>
                </a:cxn>
                <a:cxn ang="0">
                  <a:pos x="198" y="204"/>
                </a:cxn>
                <a:cxn ang="0">
                  <a:pos x="275" y="180"/>
                </a:cxn>
                <a:cxn ang="0">
                  <a:pos x="371" y="156"/>
                </a:cxn>
                <a:cxn ang="0">
                  <a:pos x="461" y="126"/>
                </a:cxn>
                <a:cxn ang="0">
                  <a:pos x="544" y="102"/>
                </a:cxn>
                <a:cxn ang="0">
                  <a:pos x="574" y="90"/>
                </a:cxn>
                <a:cxn ang="0">
                  <a:pos x="604" y="84"/>
                </a:cxn>
                <a:cxn ang="0">
                  <a:pos x="622" y="78"/>
                </a:cxn>
                <a:cxn ang="0">
                  <a:pos x="628" y="72"/>
                </a:cxn>
                <a:cxn ang="0">
                  <a:pos x="634" y="66"/>
                </a:cxn>
                <a:cxn ang="0">
                  <a:pos x="652" y="60"/>
                </a:cxn>
                <a:cxn ang="0">
                  <a:pos x="694" y="30"/>
                </a:cxn>
                <a:cxn ang="0">
                  <a:pos x="712" y="18"/>
                </a:cxn>
                <a:cxn ang="0">
                  <a:pos x="718" y="6"/>
                </a:cxn>
                <a:cxn ang="0">
                  <a:pos x="712" y="0"/>
                </a:cxn>
                <a:cxn ang="0">
                  <a:pos x="688" y="0"/>
                </a:cxn>
                <a:cxn ang="0">
                  <a:pos x="628" y="0"/>
                </a:cxn>
                <a:cxn ang="0">
                  <a:pos x="580" y="0"/>
                </a:cxn>
                <a:cxn ang="0">
                  <a:pos x="544" y="0"/>
                </a:cxn>
                <a:cxn ang="0">
                  <a:pos x="514" y="18"/>
                </a:cxn>
                <a:cxn ang="0">
                  <a:pos x="485" y="42"/>
                </a:cxn>
                <a:cxn ang="0">
                  <a:pos x="467" y="54"/>
                </a:cxn>
                <a:cxn ang="0">
                  <a:pos x="449" y="60"/>
                </a:cxn>
                <a:cxn ang="0">
                  <a:pos x="425" y="60"/>
                </a:cxn>
                <a:cxn ang="0">
                  <a:pos x="389" y="66"/>
                </a:cxn>
                <a:cxn ang="0">
                  <a:pos x="347" y="84"/>
                </a:cxn>
                <a:cxn ang="0">
                  <a:pos x="311" y="108"/>
                </a:cxn>
                <a:cxn ang="0">
                  <a:pos x="287" y="126"/>
                </a:cxn>
                <a:cxn ang="0">
                  <a:pos x="275" y="132"/>
                </a:cxn>
                <a:cxn ang="0">
                  <a:pos x="257" y="138"/>
                </a:cxn>
                <a:cxn ang="0">
                  <a:pos x="221" y="138"/>
                </a:cxn>
                <a:cxn ang="0">
                  <a:pos x="186" y="138"/>
                </a:cxn>
                <a:cxn ang="0">
                  <a:pos x="180" y="138"/>
                </a:cxn>
                <a:cxn ang="0">
                  <a:pos x="174" y="138"/>
                </a:cxn>
                <a:cxn ang="0">
                  <a:pos x="114" y="162"/>
                </a:cxn>
                <a:cxn ang="0">
                  <a:pos x="48" y="216"/>
                </a:cxn>
                <a:cxn ang="0">
                  <a:pos x="48" y="216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29035" name="Freeform 11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/>
              <a:ahLst/>
              <a:cxnLst>
                <a:cxn ang="0">
                  <a:pos x="2231" y="54"/>
                </a:cxn>
                <a:cxn ang="0">
                  <a:pos x="2189" y="54"/>
                </a:cxn>
                <a:cxn ang="0">
                  <a:pos x="2147" y="66"/>
                </a:cxn>
                <a:cxn ang="0">
                  <a:pos x="2021" y="101"/>
                </a:cxn>
                <a:cxn ang="0">
                  <a:pos x="1956" y="119"/>
                </a:cxn>
                <a:cxn ang="0">
                  <a:pos x="1860" y="167"/>
                </a:cxn>
                <a:cxn ang="0">
                  <a:pos x="1836" y="245"/>
                </a:cxn>
                <a:cxn ang="0">
                  <a:pos x="1842" y="305"/>
                </a:cxn>
                <a:cxn ang="0">
                  <a:pos x="1758" y="317"/>
                </a:cxn>
                <a:cxn ang="0">
                  <a:pos x="1597" y="263"/>
                </a:cxn>
                <a:cxn ang="0">
                  <a:pos x="1507" y="257"/>
                </a:cxn>
                <a:cxn ang="0">
                  <a:pos x="1399" y="311"/>
                </a:cxn>
                <a:cxn ang="0">
                  <a:pos x="1334" y="353"/>
                </a:cxn>
                <a:cxn ang="0">
                  <a:pos x="1310" y="359"/>
                </a:cxn>
                <a:cxn ang="0">
                  <a:pos x="1214" y="371"/>
                </a:cxn>
                <a:cxn ang="0">
                  <a:pos x="1160" y="365"/>
                </a:cxn>
                <a:cxn ang="0">
                  <a:pos x="1053" y="371"/>
                </a:cxn>
                <a:cxn ang="0">
                  <a:pos x="957" y="383"/>
                </a:cxn>
                <a:cxn ang="0">
                  <a:pos x="921" y="401"/>
                </a:cxn>
                <a:cxn ang="0">
                  <a:pos x="819" y="419"/>
                </a:cxn>
                <a:cxn ang="0">
                  <a:pos x="778" y="419"/>
                </a:cxn>
                <a:cxn ang="0">
                  <a:pos x="664" y="437"/>
                </a:cxn>
                <a:cxn ang="0">
                  <a:pos x="598" y="473"/>
                </a:cxn>
                <a:cxn ang="0">
                  <a:pos x="503" y="467"/>
                </a:cxn>
                <a:cxn ang="0">
                  <a:pos x="431" y="491"/>
                </a:cxn>
                <a:cxn ang="0">
                  <a:pos x="413" y="539"/>
                </a:cxn>
                <a:cxn ang="0">
                  <a:pos x="347" y="569"/>
                </a:cxn>
                <a:cxn ang="0">
                  <a:pos x="222" y="599"/>
                </a:cxn>
                <a:cxn ang="0">
                  <a:pos x="138" y="647"/>
                </a:cxn>
                <a:cxn ang="0">
                  <a:pos x="108" y="659"/>
                </a:cxn>
                <a:cxn ang="0">
                  <a:pos x="0" y="671"/>
                </a:cxn>
                <a:cxn ang="0">
                  <a:pos x="84" y="695"/>
                </a:cxn>
                <a:cxn ang="0">
                  <a:pos x="263" y="653"/>
                </a:cxn>
                <a:cxn ang="0">
                  <a:pos x="473" y="569"/>
                </a:cxn>
                <a:cxn ang="0">
                  <a:pos x="568" y="521"/>
                </a:cxn>
                <a:cxn ang="0">
                  <a:pos x="646" y="515"/>
                </a:cxn>
                <a:cxn ang="0">
                  <a:pos x="873" y="461"/>
                </a:cxn>
                <a:cxn ang="0">
                  <a:pos x="1148" y="425"/>
                </a:cxn>
                <a:cxn ang="0">
                  <a:pos x="1292" y="461"/>
                </a:cxn>
                <a:cxn ang="0">
                  <a:pos x="1417" y="533"/>
                </a:cxn>
                <a:cxn ang="0">
                  <a:pos x="1435" y="617"/>
                </a:cxn>
                <a:cxn ang="0">
                  <a:pos x="1376" y="653"/>
                </a:cxn>
                <a:cxn ang="0">
                  <a:pos x="1226" y="701"/>
                </a:cxn>
                <a:cxn ang="0">
                  <a:pos x="1112" y="755"/>
                </a:cxn>
                <a:cxn ang="0">
                  <a:pos x="1065" y="809"/>
                </a:cxn>
                <a:cxn ang="0">
                  <a:pos x="1077" y="869"/>
                </a:cxn>
                <a:cxn ang="0">
                  <a:pos x="1106" y="881"/>
                </a:cxn>
                <a:cxn ang="0">
                  <a:pos x="1208" y="869"/>
                </a:cxn>
                <a:cxn ang="0">
                  <a:pos x="1388" y="857"/>
                </a:cxn>
                <a:cxn ang="0">
                  <a:pos x="1441" y="851"/>
                </a:cxn>
                <a:cxn ang="0">
                  <a:pos x="1483" y="833"/>
                </a:cxn>
                <a:cxn ang="0">
                  <a:pos x="1675" y="743"/>
                </a:cxn>
                <a:cxn ang="0">
                  <a:pos x="1806" y="689"/>
                </a:cxn>
                <a:cxn ang="0">
                  <a:pos x="1884" y="581"/>
                </a:cxn>
                <a:cxn ang="0">
                  <a:pos x="2039" y="389"/>
                </a:cxn>
                <a:cxn ang="0">
                  <a:pos x="2207" y="269"/>
                </a:cxn>
                <a:cxn ang="0">
                  <a:pos x="2249" y="239"/>
                </a:cxn>
                <a:cxn ang="0">
                  <a:pos x="2392" y="0"/>
                </a:cxn>
                <a:cxn ang="0">
                  <a:pos x="2302" y="36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29036" name="Freeform 12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/>
              <a:ahLst/>
              <a:cxnLst>
                <a:cxn ang="0">
                  <a:pos x="30" y="245"/>
                </a:cxn>
                <a:cxn ang="0">
                  <a:pos x="18" y="251"/>
                </a:cxn>
                <a:cxn ang="0">
                  <a:pos x="6" y="257"/>
                </a:cxn>
                <a:cxn ang="0">
                  <a:pos x="0" y="257"/>
                </a:cxn>
                <a:cxn ang="0">
                  <a:pos x="305" y="113"/>
                </a:cxn>
                <a:cxn ang="0">
                  <a:pos x="520" y="0"/>
                </a:cxn>
                <a:cxn ang="0">
                  <a:pos x="526" y="6"/>
                </a:cxn>
                <a:cxn ang="0">
                  <a:pos x="544" y="18"/>
                </a:cxn>
                <a:cxn ang="0">
                  <a:pos x="550" y="24"/>
                </a:cxn>
                <a:cxn ang="0">
                  <a:pos x="550" y="36"/>
                </a:cxn>
                <a:cxn ang="0">
                  <a:pos x="544" y="42"/>
                </a:cxn>
                <a:cxn ang="0">
                  <a:pos x="526" y="54"/>
                </a:cxn>
                <a:cxn ang="0">
                  <a:pos x="514" y="60"/>
                </a:cxn>
                <a:cxn ang="0">
                  <a:pos x="502" y="66"/>
                </a:cxn>
                <a:cxn ang="0">
                  <a:pos x="448" y="84"/>
                </a:cxn>
                <a:cxn ang="0">
                  <a:pos x="382" y="113"/>
                </a:cxn>
                <a:cxn ang="0">
                  <a:pos x="305" y="143"/>
                </a:cxn>
                <a:cxn ang="0">
                  <a:pos x="227" y="173"/>
                </a:cxn>
                <a:cxn ang="0">
                  <a:pos x="149" y="203"/>
                </a:cxn>
                <a:cxn ang="0">
                  <a:pos x="83" y="227"/>
                </a:cxn>
                <a:cxn ang="0">
                  <a:pos x="30" y="245"/>
                </a:cxn>
                <a:cxn ang="0">
                  <a:pos x="30" y="245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29037" name="Freeform 13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29038" name="Freeform 14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/>
              <a:ahLst/>
              <a:cxnLst>
                <a:cxn ang="0">
                  <a:pos x="659" y="6"/>
                </a:cxn>
                <a:cxn ang="0">
                  <a:pos x="588" y="42"/>
                </a:cxn>
                <a:cxn ang="0">
                  <a:pos x="515" y="84"/>
                </a:cxn>
                <a:cxn ang="0">
                  <a:pos x="509" y="90"/>
                </a:cxn>
                <a:cxn ang="0">
                  <a:pos x="485" y="102"/>
                </a:cxn>
                <a:cxn ang="0">
                  <a:pos x="455" y="120"/>
                </a:cxn>
                <a:cxn ang="0">
                  <a:pos x="425" y="138"/>
                </a:cxn>
                <a:cxn ang="0">
                  <a:pos x="371" y="168"/>
                </a:cxn>
                <a:cxn ang="0">
                  <a:pos x="306" y="198"/>
                </a:cxn>
                <a:cxn ang="0">
                  <a:pos x="186" y="251"/>
                </a:cxn>
                <a:cxn ang="0">
                  <a:pos x="131" y="269"/>
                </a:cxn>
                <a:cxn ang="0">
                  <a:pos x="89" y="287"/>
                </a:cxn>
                <a:cxn ang="0">
                  <a:pos x="53" y="305"/>
                </a:cxn>
                <a:cxn ang="0">
                  <a:pos x="36" y="311"/>
                </a:cxn>
                <a:cxn ang="0">
                  <a:pos x="12" y="329"/>
                </a:cxn>
                <a:cxn ang="0">
                  <a:pos x="0" y="353"/>
                </a:cxn>
                <a:cxn ang="0">
                  <a:pos x="0" y="371"/>
                </a:cxn>
                <a:cxn ang="0">
                  <a:pos x="0" y="383"/>
                </a:cxn>
                <a:cxn ang="0">
                  <a:pos x="0" y="383"/>
                </a:cxn>
                <a:cxn ang="0">
                  <a:pos x="12" y="371"/>
                </a:cxn>
                <a:cxn ang="0">
                  <a:pos x="30" y="353"/>
                </a:cxn>
                <a:cxn ang="0">
                  <a:pos x="53" y="335"/>
                </a:cxn>
                <a:cxn ang="0">
                  <a:pos x="77" y="317"/>
                </a:cxn>
                <a:cxn ang="0">
                  <a:pos x="101" y="311"/>
                </a:cxn>
                <a:cxn ang="0">
                  <a:pos x="131" y="299"/>
                </a:cxn>
                <a:cxn ang="0">
                  <a:pos x="204" y="269"/>
                </a:cxn>
                <a:cxn ang="0">
                  <a:pos x="240" y="251"/>
                </a:cxn>
                <a:cxn ang="0">
                  <a:pos x="270" y="239"/>
                </a:cxn>
                <a:cxn ang="0">
                  <a:pos x="294" y="228"/>
                </a:cxn>
                <a:cxn ang="0">
                  <a:pos x="312" y="222"/>
                </a:cxn>
                <a:cxn ang="0">
                  <a:pos x="330" y="210"/>
                </a:cxn>
                <a:cxn ang="0">
                  <a:pos x="365" y="186"/>
                </a:cxn>
                <a:cxn ang="0">
                  <a:pos x="419" y="156"/>
                </a:cxn>
                <a:cxn ang="0">
                  <a:pos x="473" y="120"/>
                </a:cxn>
                <a:cxn ang="0">
                  <a:pos x="527" y="90"/>
                </a:cxn>
                <a:cxn ang="0">
                  <a:pos x="576" y="60"/>
                </a:cxn>
                <a:cxn ang="0">
                  <a:pos x="612" y="42"/>
                </a:cxn>
                <a:cxn ang="0">
                  <a:pos x="629" y="36"/>
                </a:cxn>
                <a:cxn ang="0">
                  <a:pos x="647" y="30"/>
                </a:cxn>
                <a:cxn ang="0">
                  <a:pos x="677" y="18"/>
                </a:cxn>
                <a:cxn ang="0">
                  <a:pos x="701" y="6"/>
                </a:cxn>
                <a:cxn ang="0">
                  <a:pos x="713" y="0"/>
                </a:cxn>
                <a:cxn ang="0">
                  <a:pos x="713" y="0"/>
                </a:cxn>
                <a:cxn ang="0">
                  <a:pos x="659" y="6"/>
                </a:cxn>
                <a:cxn ang="0">
                  <a:pos x="716" y="63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29039" name="Freeform 15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/>
              <a:ahLst/>
              <a:cxnLst>
                <a:cxn ang="0">
                  <a:pos x="6" y="225"/>
                </a:cxn>
                <a:cxn ang="0">
                  <a:pos x="0" y="195"/>
                </a:cxn>
                <a:cxn ang="0">
                  <a:pos x="315" y="0"/>
                </a:cxn>
                <a:cxn ang="0">
                  <a:pos x="303" y="27"/>
                </a:cxn>
                <a:cxn ang="0">
                  <a:pos x="318" y="42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29040" name="Freeform 16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/>
              <a:ahLst/>
              <a:cxnLst>
                <a:cxn ang="0">
                  <a:pos x="1050" y="657"/>
                </a:cxn>
                <a:cxn ang="0">
                  <a:pos x="1581" y="690"/>
                </a:cxn>
                <a:cxn ang="0">
                  <a:pos x="1671" y="723"/>
                </a:cxn>
                <a:cxn ang="0">
                  <a:pos x="1176" y="621"/>
                </a:cxn>
                <a:cxn ang="0">
                  <a:pos x="1854" y="567"/>
                </a:cxn>
                <a:cxn ang="0">
                  <a:pos x="1869" y="612"/>
                </a:cxn>
                <a:cxn ang="0">
                  <a:pos x="2103" y="861"/>
                </a:cxn>
                <a:cxn ang="0">
                  <a:pos x="1883" y="520"/>
                </a:cxn>
                <a:cxn ang="0">
                  <a:pos x="1842" y="490"/>
                </a:cxn>
                <a:cxn ang="0">
                  <a:pos x="1770" y="466"/>
                </a:cxn>
                <a:cxn ang="0">
                  <a:pos x="1740" y="448"/>
                </a:cxn>
                <a:cxn ang="0">
                  <a:pos x="1758" y="436"/>
                </a:cxn>
                <a:cxn ang="0">
                  <a:pos x="1830" y="430"/>
                </a:cxn>
                <a:cxn ang="0">
                  <a:pos x="1877" y="424"/>
                </a:cxn>
                <a:cxn ang="0">
                  <a:pos x="1955" y="394"/>
                </a:cxn>
                <a:cxn ang="0">
                  <a:pos x="2052" y="396"/>
                </a:cxn>
                <a:cxn ang="0">
                  <a:pos x="2253" y="732"/>
                </a:cxn>
                <a:cxn ang="0">
                  <a:pos x="2415" y="933"/>
                </a:cxn>
                <a:cxn ang="0">
                  <a:pos x="2397" y="828"/>
                </a:cxn>
                <a:cxn ang="0">
                  <a:pos x="2088" y="400"/>
                </a:cxn>
                <a:cxn ang="0">
                  <a:pos x="2046" y="346"/>
                </a:cxn>
                <a:cxn ang="0">
                  <a:pos x="1997" y="304"/>
                </a:cxn>
                <a:cxn ang="0">
                  <a:pos x="1967" y="286"/>
                </a:cxn>
                <a:cxn ang="0">
                  <a:pos x="1973" y="286"/>
                </a:cxn>
                <a:cxn ang="0">
                  <a:pos x="2009" y="286"/>
                </a:cxn>
                <a:cxn ang="0">
                  <a:pos x="2082" y="322"/>
                </a:cxn>
                <a:cxn ang="0">
                  <a:pos x="2199" y="384"/>
                </a:cxn>
                <a:cxn ang="0">
                  <a:pos x="2394" y="448"/>
                </a:cxn>
                <a:cxn ang="0">
                  <a:pos x="2595" y="516"/>
                </a:cxn>
                <a:cxn ang="0">
                  <a:pos x="2388" y="424"/>
                </a:cxn>
                <a:cxn ang="0">
                  <a:pos x="2219" y="340"/>
                </a:cxn>
                <a:cxn ang="0">
                  <a:pos x="2052" y="280"/>
                </a:cxn>
                <a:cxn ang="0">
                  <a:pos x="1955" y="262"/>
                </a:cxn>
                <a:cxn ang="0">
                  <a:pos x="1877" y="274"/>
                </a:cxn>
                <a:cxn ang="0">
                  <a:pos x="1752" y="274"/>
                </a:cxn>
                <a:cxn ang="0">
                  <a:pos x="1661" y="292"/>
                </a:cxn>
                <a:cxn ang="0">
                  <a:pos x="1607" y="316"/>
                </a:cxn>
                <a:cxn ang="0">
                  <a:pos x="1589" y="322"/>
                </a:cxn>
                <a:cxn ang="0">
                  <a:pos x="1409" y="358"/>
                </a:cxn>
                <a:cxn ang="0">
                  <a:pos x="1152" y="442"/>
                </a:cxn>
                <a:cxn ang="0">
                  <a:pos x="966" y="460"/>
                </a:cxn>
                <a:cxn ang="0">
                  <a:pos x="870" y="442"/>
                </a:cxn>
                <a:cxn ang="0">
                  <a:pos x="828" y="430"/>
                </a:cxn>
                <a:cxn ang="0">
                  <a:pos x="743" y="388"/>
                </a:cxn>
                <a:cxn ang="0">
                  <a:pos x="636" y="334"/>
                </a:cxn>
                <a:cxn ang="0">
                  <a:pos x="467" y="256"/>
                </a:cxn>
                <a:cxn ang="0">
                  <a:pos x="0" y="0"/>
                </a:cxn>
                <a:cxn ang="0">
                  <a:pos x="585" y="390"/>
                </a:cxn>
                <a:cxn ang="0">
                  <a:pos x="849" y="543"/>
                </a:cxn>
                <a:cxn ang="0">
                  <a:pos x="897" y="621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29041" name="Freeform 17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/>
              <a:ahLst/>
              <a:cxnLst>
                <a:cxn ang="0">
                  <a:pos x="2370" y="72"/>
                </a:cxn>
                <a:cxn ang="0">
                  <a:pos x="2597" y="198"/>
                </a:cxn>
                <a:cxn ang="0">
                  <a:pos x="2639" y="276"/>
                </a:cxn>
                <a:cxn ang="0">
                  <a:pos x="2453" y="264"/>
                </a:cxn>
                <a:cxn ang="0">
                  <a:pos x="2297" y="204"/>
                </a:cxn>
                <a:cxn ang="0">
                  <a:pos x="2112" y="66"/>
                </a:cxn>
                <a:cxn ang="0">
                  <a:pos x="2088" y="72"/>
                </a:cxn>
                <a:cxn ang="0">
                  <a:pos x="2106" y="114"/>
                </a:cxn>
                <a:cxn ang="0">
                  <a:pos x="2412" y="552"/>
                </a:cxn>
                <a:cxn ang="0">
                  <a:pos x="2279" y="564"/>
                </a:cxn>
                <a:cxn ang="0">
                  <a:pos x="2189" y="492"/>
                </a:cxn>
                <a:cxn ang="0">
                  <a:pos x="2058" y="330"/>
                </a:cxn>
                <a:cxn ang="0">
                  <a:pos x="1991" y="234"/>
                </a:cxn>
                <a:cxn ang="0">
                  <a:pos x="1949" y="174"/>
                </a:cxn>
                <a:cxn ang="0">
                  <a:pos x="1824" y="132"/>
                </a:cxn>
                <a:cxn ang="0">
                  <a:pos x="1794" y="144"/>
                </a:cxn>
                <a:cxn ang="0">
                  <a:pos x="1895" y="222"/>
                </a:cxn>
                <a:cxn ang="0">
                  <a:pos x="1943" y="366"/>
                </a:cxn>
                <a:cxn ang="0">
                  <a:pos x="2064" y="630"/>
                </a:cxn>
                <a:cxn ang="0">
                  <a:pos x="2052" y="695"/>
                </a:cxn>
                <a:cxn ang="0">
                  <a:pos x="1955" y="683"/>
                </a:cxn>
                <a:cxn ang="0">
                  <a:pos x="1913" y="636"/>
                </a:cxn>
                <a:cxn ang="0">
                  <a:pos x="1703" y="312"/>
                </a:cxn>
                <a:cxn ang="0">
                  <a:pos x="1637" y="276"/>
                </a:cxn>
                <a:cxn ang="0">
                  <a:pos x="1643" y="318"/>
                </a:cxn>
                <a:cxn ang="0">
                  <a:pos x="1673" y="408"/>
                </a:cxn>
                <a:cxn ang="0">
                  <a:pos x="1716" y="779"/>
                </a:cxn>
                <a:cxn ang="0">
                  <a:pos x="1691" y="737"/>
                </a:cxn>
                <a:cxn ang="0">
                  <a:pos x="1613" y="582"/>
                </a:cxn>
                <a:cxn ang="0">
                  <a:pos x="1494" y="480"/>
                </a:cxn>
                <a:cxn ang="0">
                  <a:pos x="1248" y="528"/>
                </a:cxn>
                <a:cxn ang="0">
                  <a:pos x="996" y="630"/>
                </a:cxn>
                <a:cxn ang="0">
                  <a:pos x="714" y="534"/>
                </a:cxn>
                <a:cxn ang="0">
                  <a:pos x="198" y="288"/>
                </a:cxn>
                <a:cxn ang="0">
                  <a:pos x="0" y="460"/>
                </a:cxn>
                <a:cxn ang="0">
                  <a:pos x="288" y="570"/>
                </a:cxn>
                <a:cxn ang="0">
                  <a:pos x="461" y="654"/>
                </a:cxn>
                <a:cxn ang="0">
                  <a:pos x="725" y="755"/>
                </a:cxn>
                <a:cxn ang="0">
                  <a:pos x="966" y="791"/>
                </a:cxn>
                <a:cxn ang="0">
                  <a:pos x="1176" y="779"/>
                </a:cxn>
                <a:cxn ang="0">
                  <a:pos x="1278" y="791"/>
                </a:cxn>
                <a:cxn ang="0">
                  <a:pos x="1404" y="845"/>
                </a:cxn>
                <a:cxn ang="0">
                  <a:pos x="1416" y="887"/>
                </a:cxn>
                <a:cxn ang="0">
                  <a:pos x="1361" y="923"/>
                </a:cxn>
                <a:cxn ang="0">
                  <a:pos x="1385" y="1007"/>
                </a:cxn>
                <a:cxn ang="0">
                  <a:pos x="1494" y="1085"/>
                </a:cxn>
                <a:cxn ang="0">
                  <a:pos x="1697" y="1043"/>
                </a:cxn>
                <a:cxn ang="0">
                  <a:pos x="1812" y="989"/>
                </a:cxn>
                <a:cxn ang="0">
                  <a:pos x="1973" y="917"/>
                </a:cxn>
                <a:cxn ang="0">
                  <a:pos x="2201" y="899"/>
                </a:cxn>
                <a:cxn ang="0">
                  <a:pos x="2364" y="863"/>
                </a:cxn>
                <a:cxn ang="0">
                  <a:pos x="2400" y="743"/>
                </a:cxn>
                <a:cxn ang="0">
                  <a:pos x="2471" y="701"/>
                </a:cxn>
                <a:cxn ang="0">
                  <a:pos x="2621" y="504"/>
                </a:cxn>
                <a:cxn ang="0">
                  <a:pos x="2693" y="374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</p:grpSp>
      <p:sp>
        <p:nvSpPr>
          <p:cNvPr id="129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29043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12904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129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CE770BC-E491-412D-8E8A-62D75A7DC5B2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12904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9687964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reeform 2"/>
          <p:cNvSpPr>
            <a:spLocks/>
          </p:cNvSpPr>
          <p:nvPr/>
        </p:nvSpPr>
        <p:spPr bwMode="hidden">
          <a:xfrm>
            <a:off x="6627813" y="6429375"/>
            <a:ext cx="285750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3176" y="4267200"/>
            <a:ext cx="9140825" cy="2590800"/>
            <a:chOff x="2" y="2688"/>
            <a:chExt cx="5758" cy="1632"/>
          </a:xfrm>
        </p:grpSpPr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740 w 5740"/>
                <a:gd name="T1" fmla="*/ 4316 h 4316"/>
                <a:gd name="T2" fmla="*/ 0 w 5740"/>
                <a:gd name="T3" fmla="*/ 4316 h 4316"/>
                <a:gd name="T4" fmla="*/ 0 w 5740"/>
                <a:gd name="T5" fmla="*/ 0 h 4316"/>
                <a:gd name="T6" fmla="*/ 5740 w 5740"/>
                <a:gd name="T7" fmla="*/ 0 h 4316"/>
                <a:gd name="T8" fmla="*/ 5740 w 5740"/>
                <a:gd name="T9" fmla="*/ 4316 h 4316"/>
                <a:gd name="T10" fmla="*/ 5740 w 5740"/>
                <a:gd name="T11" fmla="*/ 4316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  <a:cs typeface="Arial" charset="0"/>
              </a:endParaRPr>
            </a:p>
          </p:txBody>
        </p:sp>
        <p:grpSp>
          <p:nvGrpSpPr>
            <p:cNvPr id="2058" name="Group 5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20838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39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40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41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42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43" name="Freeform 11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44" name="Freeform 12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45" name="Freeform 13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46" name="Freeform 14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47" name="Freeform 15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48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</p:grpSp>
        <p:grpSp>
          <p:nvGrpSpPr>
            <p:cNvPr id="2059" name="Group 17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20850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51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52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53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54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55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56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57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58" name="Freeform 26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59" name="Freeform 27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60" name="Freeform 28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61" name="Freeform 29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079" name="Freeform 30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080" name="Freeform 31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64" name="Freeform 32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65" name="Freeform 33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66" name="Freeform 34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084" name="Freeform 35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</p:grpSp>
        <p:grpSp>
          <p:nvGrpSpPr>
            <p:cNvPr id="2060" name="Group 36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20869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70" name="Freeform 38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71" name="Freeform 39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72" name="Freeform 40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73" name="Freeform 41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74" name="Freeform 42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75" name="Freeform 43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057" name="Freeform 44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77" name="Freeform 45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78" name="Freeform 46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79" name="Freeform 47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80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81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82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83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84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0885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</p:grpSp>
        <p:grpSp>
          <p:nvGrpSpPr>
            <p:cNvPr id="2061" name="Group 54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38" name="Freeform 55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09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09 w 382"/>
                  <a:gd name="T19" fmla="*/ 96 h 96"/>
                  <a:gd name="T20" fmla="*/ 263 w 382"/>
                  <a:gd name="T21" fmla="*/ 90 h 96"/>
                  <a:gd name="T22" fmla="*/ 311 w 382"/>
                  <a:gd name="T23" fmla="*/ 84 h 96"/>
                  <a:gd name="T24" fmla="*/ 352 w 382"/>
                  <a:gd name="T25" fmla="*/ 66 h 96"/>
                  <a:gd name="T26" fmla="*/ 382 w 382"/>
                  <a:gd name="T27" fmla="*/ 42 h 96"/>
                  <a:gd name="T28" fmla="*/ 376 w 382"/>
                  <a:gd name="T29" fmla="*/ 42 h 96"/>
                  <a:gd name="T30" fmla="*/ 346 w 382"/>
                  <a:gd name="T31" fmla="*/ 66 h 96"/>
                  <a:gd name="T32" fmla="*/ 305 w 382"/>
                  <a:gd name="T33" fmla="*/ 78 h 96"/>
                  <a:gd name="T34" fmla="*/ 263 w 382"/>
                  <a:gd name="T35" fmla="*/ 90 h 96"/>
                  <a:gd name="T36" fmla="*/ 209 w 382"/>
                  <a:gd name="T37" fmla="*/ 96 h 96"/>
                  <a:gd name="T38" fmla="*/ 209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039" name="Freeform 56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040" name="Freeform 57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041" name="Freeform 58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042" name="Freeform 59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043" name="Freeform 60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19 w 185"/>
                  <a:gd name="T5" fmla="*/ 36 h 210"/>
                  <a:gd name="T6" fmla="*/ 155 w 185"/>
                  <a:gd name="T7" fmla="*/ 72 h 210"/>
                  <a:gd name="T8" fmla="*/ 161 w 185"/>
                  <a:gd name="T9" fmla="*/ 90 h 210"/>
                  <a:gd name="T10" fmla="*/ 167 w 185"/>
                  <a:gd name="T11" fmla="*/ 114 h 210"/>
                  <a:gd name="T12" fmla="*/ 161 w 185"/>
                  <a:gd name="T13" fmla="*/ 138 h 210"/>
                  <a:gd name="T14" fmla="*/ 149 w 185"/>
                  <a:gd name="T15" fmla="*/ 162 h 210"/>
                  <a:gd name="T16" fmla="*/ 119 w 185"/>
                  <a:gd name="T17" fmla="*/ 180 h 210"/>
                  <a:gd name="T18" fmla="*/ 90 w 185"/>
                  <a:gd name="T19" fmla="*/ 198 h 210"/>
                  <a:gd name="T20" fmla="*/ 96 w 185"/>
                  <a:gd name="T21" fmla="*/ 210 h 210"/>
                  <a:gd name="T22" fmla="*/ 131 w 185"/>
                  <a:gd name="T23" fmla="*/ 192 h 210"/>
                  <a:gd name="T24" fmla="*/ 161 w 185"/>
                  <a:gd name="T25" fmla="*/ 168 h 210"/>
                  <a:gd name="T26" fmla="*/ 179 w 185"/>
                  <a:gd name="T27" fmla="*/ 144 h 210"/>
                  <a:gd name="T28" fmla="*/ 185 w 185"/>
                  <a:gd name="T29" fmla="*/ 114 h 210"/>
                  <a:gd name="T30" fmla="*/ 179 w 185"/>
                  <a:gd name="T31" fmla="*/ 90 h 210"/>
                  <a:gd name="T32" fmla="*/ 173 w 185"/>
                  <a:gd name="T33" fmla="*/ 66 h 210"/>
                  <a:gd name="T34" fmla="*/ 155 w 185"/>
                  <a:gd name="T35" fmla="*/ 48 h 210"/>
                  <a:gd name="T36" fmla="*/ 131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044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grpSp>
            <p:nvGrpSpPr>
              <p:cNvPr id="2069" name="Group 62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046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>
                    <a:solidFill>
                      <a:srgbClr val="FFFFFF"/>
                    </a:solidFill>
                    <a:cs typeface="Arial" charset="0"/>
                  </a:endParaRPr>
                </a:p>
              </p:txBody>
            </p:sp>
            <p:sp>
              <p:nvSpPr>
                <p:cNvPr id="1047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>
                    <a:solidFill>
                      <a:srgbClr val="FFFFFF"/>
                    </a:solidFill>
                    <a:cs typeface="Arial" charset="0"/>
                  </a:endParaRPr>
                </a:p>
              </p:txBody>
            </p:sp>
            <p:sp>
              <p:nvSpPr>
                <p:cNvPr id="1048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>
                    <a:solidFill>
                      <a:srgbClr val="FFFFFF"/>
                    </a:solidFill>
                    <a:cs typeface="Arial" charset="0"/>
                  </a:endParaRPr>
                </a:p>
              </p:txBody>
            </p:sp>
            <p:sp>
              <p:nvSpPr>
                <p:cNvPr id="1049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>
                    <a:solidFill>
                      <a:srgbClr val="FFFFFF"/>
                    </a:solidFill>
                    <a:cs typeface="Arial" charset="0"/>
                  </a:endParaRPr>
                </a:p>
              </p:txBody>
            </p:sp>
          </p:grpSp>
        </p:grpSp>
      </p:grpSp>
      <p:sp>
        <p:nvSpPr>
          <p:cNvPr id="120899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2090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0901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1pPr>
          </a:lstStyle>
          <a:p>
            <a:pPr>
              <a:defRPr/>
            </a:pPr>
            <a:fld id="{D553D4CD-4FB4-4CA2-9947-6FC5004FBF93}" type="datetimeFigureOut">
              <a:rPr lang="ru-RU">
                <a:solidFill>
                  <a:srgbClr val="FFFFFF"/>
                </a:solidFill>
              </a:rPr>
              <a:pPr>
                <a:defRPr/>
              </a:pPr>
              <a:t>23.12.2021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120902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12090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1pPr>
          </a:lstStyle>
          <a:p>
            <a:pPr>
              <a:defRPr/>
            </a:pPr>
            <a:fld id="{4536AD4C-36FD-4684-B100-C018E58D14F8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73867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29"/>
            <a:ext cx="9144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5545390" y="-44722"/>
            <a:ext cx="35986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/>
            <a:r>
              <a:rPr lang="ru-RU" sz="12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24000" y="6419001"/>
            <a:ext cx="1476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1050" b="1" dirty="0">
                <a:solidFill>
                  <a:srgbClr val="00B0F0"/>
                </a:solidFill>
                <a:latin typeface="PT Sans"/>
              </a:rPr>
              <a:t>online.mirea.ru</a:t>
            </a:r>
            <a:endParaRPr lang="ru-RU" sz="1050" b="1" dirty="0">
              <a:solidFill>
                <a:srgbClr val="00B0F0"/>
              </a:solidFill>
              <a:latin typeface="PT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FFC79E-3831-4D3C-8F5D-FC802BF1F03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" y="0"/>
            <a:ext cx="1502307" cy="9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0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igorev@mirea.ru" TargetMode="External"/><Relationship Id="rId1" Type="http://schemas.openxmlformats.org/officeDocument/2006/relationships/slideLayout" Target="../slideLayouts/slideLayout4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grigorev@mirea.ru" TargetMode="External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grigorev@mirea.ru" TargetMode="External"/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hyperlink" Target="https://ru.wikipedia.org/wiki/%D0%91%D0%B5%D1%80%D0%BB%D0%B8%D0%BD%D1%81%D0%BA%D0%B8%D0%B9_%D1%82%D0%BE%D0%BD%D0%BD%D0%B5%D0%BB%D1%8C_(%D0%BE%D0%BF%D0%B5%D1%80%D0%B0%D1%86%D0%B8%D1%8F_%D1%81%D0%BE%D0%B2%D0%B5%D1%82%D1%81%D0%BA%D0%B8%D1%85_%D1%81%D0%BF%D0%B5%D1%86%D1%81%D0%BB%D1%83%D0%B6%D0%B1)" TargetMode="Externa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10" Type="http://schemas.openxmlformats.org/officeDocument/2006/relationships/image" Target="../media/image33.jpeg"/><Relationship Id="rId4" Type="http://schemas.openxmlformats.org/officeDocument/2006/relationships/image" Target="../media/image27.jpeg"/><Relationship Id="rId9" Type="http://schemas.openxmlformats.org/officeDocument/2006/relationships/image" Target="../media/image3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iki/%D0%9F%D1%80%D0%BE%D0%B3%D1%80%D0%B0%D0%BC%D0%BC%D0%BD%D0%BE%D0%B5_%D0%BE%D0%B1%D0%B5%D1%81%D0%BF%D0%B5%D1%87%D0%B5%D0%BD%D0%B8%D0%B5" TargetMode="External"/><Relationship Id="rId3" Type="http://schemas.openxmlformats.org/officeDocument/2006/relationships/hyperlink" Target="http://ru.wikipedia.org/wiki/%D0%9A%D0%BE%D0%BD%D1%84%D0%B8%D0%B4%D0%B5%D0%BD%D1%86%D0%B8%D0%B0%D0%BB%D1%8C%D0%BD%D0%BE%D1%81%D1%82%D1%8C" TargetMode="External"/><Relationship Id="rId7" Type="http://schemas.openxmlformats.org/officeDocument/2006/relationships/hyperlink" Target="http://ru.wikipedia.org/wiki/%D0%90%D0%BF%D0%BF%D0%B0%D1%80%D0%B0%D1%82%D0%BD%D0%BE%D0%B5_%D0%BE%D0%B1%D0%B5%D1%81%D0%BF%D0%B5%D1%87%D0%B5%D0%BD%D0%B8%D0%B5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Relationship Id="rId6" Type="http://schemas.openxmlformats.org/officeDocument/2006/relationships/hyperlink" Target="http://ru.wikipedia.org/wiki/%D0%98%D0%BD%D1%84%D0%BE%D1%80%D0%BC%D0%B0%D1%86%D0%B8%D0%BE%D0%BD%D0%BD%D0%B0%D1%8F_%D1%81%D0%B8%D1%81%D1%82%D0%B5%D0%BC%D0%B0" TargetMode="External"/><Relationship Id="rId5" Type="http://schemas.openxmlformats.org/officeDocument/2006/relationships/hyperlink" Target="http://ru.wikipedia.org/wiki/%D0%94%D0%BE%D1%81%D1%82%D1%83%D0%BF%D0%BD%D0%BE%D1%81%D1%82%D1%8C" TargetMode="External"/><Relationship Id="rId10" Type="http://schemas.openxmlformats.org/officeDocument/2006/relationships/hyperlink" Target="http://ru.wikipedia.org/wiki/%D0%9F%D0%BE%D0%BB%D0%B8%D1%82%D0%B8%D0%BA%D0%B0_%D0%B1%D0%B5%D0%B7%D0%BE%D0%BF%D0%B0%D1%81%D0%BD%D0%BE%D1%81%D1%82%D0%B8" TargetMode="External"/><Relationship Id="rId4" Type="http://schemas.openxmlformats.org/officeDocument/2006/relationships/hyperlink" Target="http://ru.wikipedia.org/wiki/%D0%A6%D0%B5%D0%BB%D0%BE%D1%81%D1%82%D0%BD%D0%BE%D1%81%D1%82%D1%8C" TargetMode="External"/><Relationship Id="rId9" Type="http://schemas.openxmlformats.org/officeDocument/2006/relationships/hyperlink" Target="http://ru.wikipedia.org/wiki/%D0%9A%D0%BE%D0%BC%D0%BC%D1%83%D0%BD%D0%B8%D0%BA%D0%B0%D1%86%D0%B8%D0%BE%D0%BD%D0%BD%D0%B0%D1%8F_%D1%81%D0%B5%D1%82%D1%8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62578" y="5419779"/>
            <a:ext cx="14306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defRPr/>
            </a:pPr>
            <a:r>
              <a:rPr lang="en-US" sz="1050" b="1" dirty="0">
                <a:solidFill>
                  <a:prstClr val="white"/>
                </a:solidFill>
                <a:latin typeface="PT Sans"/>
              </a:rPr>
              <a:t>Online</a:t>
            </a:r>
            <a:r>
              <a:rPr lang="ru-RU" sz="1050" b="1" dirty="0">
                <a:solidFill>
                  <a:prstClr val="white"/>
                </a:solidFill>
                <a:latin typeface="PT Sans"/>
              </a:rPr>
              <a:t>-</a:t>
            </a:r>
            <a:r>
              <a:rPr lang="en-US" sz="1050" b="1" dirty="0">
                <a:solidFill>
                  <a:prstClr val="white"/>
                </a:solidFill>
                <a:latin typeface="PT Sans"/>
              </a:rPr>
              <a:t>edu.mirea.ru</a:t>
            </a:r>
            <a:endParaRPr lang="ru-RU" sz="1050" b="1" dirty="0">
              <a:solidFill>
                <a:prstClr val="white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917" y="2139555"/>
            <a:ext cx="6339551" cy="1289446"/>
          </a:xfrm>
        </p:spPr>
        <p:txBody>
          <a:bodyPr/>
          <a:lstStyle/>
          <a:p>
            <a:pPr algn="ctr"/>
            <a:r>
              <a:rPr lang="ru-RU" sz="3000" b="1" dirty="0"/>
              <a:t>Теоретические основы компьютерной безопасности</a:t>
            </a:r>
            <a:br>
              <a:rPr lang="ru-RU" sz="3000" b="1" dirty="0"/>
            </a:br>
            <a:r>
              <a:rPr lang="ru-RU" sz="3000" b="1" dirty="0"/>
              <a:t>Лекция 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05CABD-092D-4CC1-B799-8089F630E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916" y="4299348"/>
            <a:ext cx="6201444" cy="857845"/>
          </a:xfrm>
        </p:spPr>
        <p:txBody>
          <a:bodyPr/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ФИО преподавателя</a:t>
            </a:r>
            <a:r>
              <a:rPr lang="en-US" dirty="0">
                <a:solidFill>
                  <a:prstClr val="black"/>
                </a:solidFill>
              </a:rPr>
              <a:t>: </a:t>
            </a:r>
            <a:r>
              <a:rPr lang="ru-RU" dirty="0">
                <a:solidFill>
                  <a:prstClr val="black"/>
                </a:solidFill>
              </a:rPr>
              <a:t> зав. кафедры КБ-8, к.т.н. Григорьев В.Р.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e-mail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: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  <a:hlinkClick r:id="rId2"/>
              </a:rPr>
              <a:t>grigorev@mirea.ru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79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143004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FFFFFF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81943" y="836712"/>
            <a:ext cx="5832648" cy="5616624"/>
            <a:chOff x="2272" y="2982"/>
            <a:chExt cx="8520" cy="8094"/>
          </a:xfrm>
        </p:grpSpPr>
        <p:sp>
          <p:nvSpPr>
            <p:cNvPr id="17412" name="Text Box 4"/>
            <p:cNvSpPr txBox="1">
              <a:spLocks noChangeArrowheads="1"/>
            </p:cNvSpPr>
            <p:nvPr/>
          </p:nvSpPr>
          <p:spPr bwMode="auto">
            <a:xfrm>
              <a:off x="5112" y="3692"/>
              <a:ext cx="1704" cy="1136"/>
            </a:xfrm>
            <a:prstGeom prst="rect">
              <a:avLst/>
            </a:prstGeom>
            <a:solidFill>
              <a:srgbClr val="006666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000" dirty="0">
                  <a:solidFill>
                    <a:srgbClr val="FFFF00"/>
                  </a:solidFill>
                  <a:latin typeface="Times New Roman" pitchFamily="18" charset="0"/>
                  <a:cs typeface="Arial" pitchFamily="34" charset="0"/>
                </a:rPr>
                <a:t>Проявляется во взаимодействии с внутренними факторами</a:t>
              </a:r>
              <a:endParaRPr lang="ru-RU" dirty="0">
                <a:solidFill>
                  <a:srgbClr val="FFFF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13" name="Text Box 5"/>
            <p:cNvSpPr txBox="1">
              <a:spLocks noChangeArrowheads="1"/>
            </p:cNvSpPr>
            <p:nvPr/>
          </p:nvSpPr>
          <p:spPr bwMode="auto">
            <a:xfrm>
              <a:off x="2414" y="9798"/>
              <a:ext cx="8094" cy="127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ru-RU" sz="1100" dirty="0">
                <a:solidFill>
                  <a:srgbClr val="FFFFFF"/>
                </a:solidFill>
                <a:latin typeface="Times New Roman" pitchFamily="18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ru-RU" sz="1100" dirty="0">
                <a:solidFill>
                  <a:srgbClr val="FFFFFF"/>
                </a:solidFill>
                <a:latin typeface="Times New Roman" pitchFamily="18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ru-RU" sz="1100" dirty="0">
                <a:solidFill>
                  <a:srgbClr val="FFFFFF"/>
                </a:solidFill>
                <a:latin typeface="Times New Roman" pitchFamily="18" charset="0"/>
                <a:cs typeface="Arial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200" b="1" dirty="0">
                  <a:solidFill>
                    <a:srgbClr val="FFFFFF"/>
                  </a:solidFill>
                  <a:latin typeface="Times New Roman" pitchFamily="18" charset="0"/>
                  <a:cs typeface="Arial" pitchFamily="34" charset="0"/>
                </a:rPr>
                <a:t> </a:t>
              </a:r>
              <a:endParaRPr lang="ru-RU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2556" y="9940"/>
              <a:ext cx="2556" cy="56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2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Конфиденциальность</a:t>
              </a:r>
              <a:endPara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5538" y="9940"/>
              <a:ext cx="2130" cy="568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2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Доступность</a:t>
              </a:r>
              <a:endPara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8121" y="9976"/>
              <a:ext cx="2130" cy="568"/>
            </a:xfrm>
            <a:prstGeom prst="rect">
              <a:avLst/>
            </a:prstGeom>
            <a:solidFill>
              <a:srgbClr val="FF66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sz="12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Целостность (сохранность)</a:t>
              </a:r>
              <a:endPara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17" name="Oval 9"/>
            <p:cNvSpPr>
              <a:spLocks noChangeArrowheads="1"/>
            </p:cNvSpPr>
            <p:nvPr/>
          </p:nvSpPr>
          <p:spPr bwMode="auto">
            <a:xfrm>
              <a:off x="7384" y="6248"/>
              <a:ext cx="2414" cy="2130"/>
            </a:xfrm>
            <a:prstGeom prst="ellipse">
              <a:avLst/>
            </a:prstGeom>
            <a:solidFill>
              <a:srgbClr val="FF66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8378" y="4686"/>
              <a:ext cx="2414" cy="213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6248" y="4686"/>
              <a:ext cx="2414" cy="2130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7242" y="2982"/>
              <a:ext cx="2414" cy="2130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7526" y="3408"/>
              <a:ext cx="1846" cy="127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CC99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100" dirty="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Безошибочность персонала (свойство персонала)</a:t>
              </a:r>
              <a:endParaRPr lang="ru-RU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22" name="Text Box 14"/>
            <p:cNvSpPr txBox="1">
              <a:spLocks noChangeArrowheads="1"/>
            </p:cNvSpPr>
            <p:nvPr/>
          </p:nvSpPr>
          <p:spPr bwMode="auto">
            <a:xfrm>
              <a:off x="8804" y="5112"/>
              <a:ext cx="1704" cy="127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C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sz="1100" dirty="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Программная надежность (свойство программного обеспечения)</a:t>
              </a:r>
              <a:endParaRPr lang="ru-RU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6532" y="5112"/>
              <a:ext cx="1704" cy="1278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100" dirty="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Устойчивость информации (свойство информации)</a:t>
              </a:r>
              <a:endParaRPr lang="ru-RU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7810" y="6816"/>
              <a:ext cx="1562" cy="1278"/>
            </a:xfrm>
            <a:prstGeom prst="rect">
              <a:avLst/>
            </a:prstGeom>
            <a:solidFill>
              <a:srgbClr val="FF6699"/>
            </a:solidFill>
            <a:ln w="9525">
              <a:solidFill>
                <a:srgbClr val="FF669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sz="1100" dirty="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Аппаратная надежность (свойство технических систем)</a:t>
              </a:r>
              <a:endParaRPr lang="ru-RU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25" name="Text Box 17"/>
            <p:cNvSpPr txBox="1">
              <a:spLocks noChangeArrowheads="1"/>
            </p:cNvSpPr>
            <p:nvPr/>
          </p:nvSpPr>
          <p:spPr bwMode="auto">
            <a:xfrm>
              <a:off x="2272" y="4686"/>
              <a:ext cx="2982" cy="85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100" dirty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Безопасность информации (свойство информационной системы)</a:t>
              </a:r>
              <a:endParaRPr lang="ru-RU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26" name="AutoShape 18"/>
            <p:cNvSpPr>
              <a:spLocks noChangeArrowheads="1"/>
            </p:cNvSpPr>
            <p:nvPr/>
          </p:nvSpPr>
          <p:spPr bwMode="auto">
            <a:xfrm>
              <a:off x="5254" y="4828"/>
              <a:ext cx="710" cy="71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7427" name="Text Box 19"/>
            <p:cNvSpPr txBox="1">
              <a:spLocks noChangeArrowheads="1"/>
            </p:cNvSpPr>
            <p:nvPr/>
          </p:nvSpPr>
          <p:spPr bwMode="auto">
            <a:xfrm>
              <a:off x="2272" y="5680"/>
              <a:ext cx="1704" cy="1136"/>
            </a:xfrm>
            <a:prstGeom prst="rect">
              <a:avLst/>
            </a:prstGeom>
            <a:solidFill>
              <a:srgbClr val="006666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100" dirty="0">
                  <a:solidFill>
                    <a:srgbClr val="FFFF00"/>
                  </a:solidFill>
                  <a:latin typeface="Calibri" pitchFamily="34" charset="0"/>
                  <a:cs typeface="Arial" pitchFamily="34" charset="0"/>
                </a:rPr>
                <a:t>Проявляется во взаимодействии с внешними факторами</a:t>
              </a:r>
              <a:endParaRPr lang="ru-RU" dirty="0">
                <a:solidFill>
                  <a:srgbClr val="FFFF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28" name="AutoShape 20"/>
            <p:cNvSpPr>
              <a:spLocks noChangeArrowheads="1"/>
            </p:cNvSpPr>
            <p:nvPr/>
          </p:nvSpPr>
          <p:spPr bwMode="auto">
            <a:xfrm>
              <a:off x="3976" y="5538"/>
              <a:ext cx="426" cy="1136"/>
            </a:xfrm>
            <a:prstGeom prst="downArrow">
              <a:avLst>
                <a:gd name="adj1" fmla="val 50000"/>
                <a:gd name="adj2" fmla="val 6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7429" name="Oval 21"/>
            <p:cNvSpPr>
              <a:spLocks noChangeArrowheads="1"/>
            </p:cNvSpPr>
            <p:nvPr/>
          </p:nvSpPr>
          <p:spPr bwMode="auto">
            <a:xfrm>
              <a:off x="2982" y="6674"/>
              <a:ext cx="2414" cy="213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7430" name="AutoShape 22"/>
            <p:cNvSpPr>
              <a:spLocks noChangeArrowheads="1"/>
            </p:cNvSpPr>
            <p:nvPr/>
          </p:nvSpPr>
          <p:spPr bwMode="auto">
            <a:xfrm>
              <a:off x="3976" y="8804"/>
              <a:ext cx="284" cy="994"/>
            </a:xfrm>
            <a:prstGeom prst="downArrow">
              <a:avLst>
                <a:gd name="adj1" fmla="val 50000"/>
                <a:gd name="adj2" fmla="val 87500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7431" name="AutoShape 23"/>
            <p:cNvSpPr>
              <a:spLocks noChangeArrowheads="1"/>
            </p:cNvSpPr>
            <p:nvPr/>
          </p:nvSpPr>
          <p:spPr bwMode="auto">
            <a:xfrm>
              <a:off x="8520" y="8378"/>
              <a:ext cx="284" cy="142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66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7432" name="Text Box 24"/>
            <p:cNvSpPr txBox="1">
              <a:spLocks noChangeArrowheads="1"/>
            </p:cNvSpPr>
            <p:nvPr/>
          </p:nvSpPr>
          <p:spPr bwMode="auto">
            <a:xfrm>
              <a:off x="3266" y="7242"/>
              <a:ext cx="1846" cy="99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ru-RU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Защищенность</a:t>
              </a:r>
              <a:r>
                <a:rPr 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ru-RU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информации (свойство СЗИ</a:t>
              </a:r>
              <a:r>
                <a:rPr lang="ru-RU" sz="1100" dirty="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)</a:t>
              </a:r>
              <a:endParaRPr lang="ru-RU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" name="Заголовок 27"/>
          <p:cNvSpPr>
            <a:spLocks noGrp="1"/>
          </p:cNvSpPr>
          <p:nvPr>
            <p:ph type="title"/>
          </p:nvPr>
        </p:nvSpPr>
        <p:spPr>
          <a:xfrm>
            <a:off x="1277634" y="202630"/>
            <a:ext cx="6442230" cy="418058"/>
          </a:xfrm>
        </p:spPr>
        <p:txBody>
          <a:bodyPr>
            <a:noAutofit/>
          </a:bodyPr>
          <a:lstStyle/>
          <a:p>
            <a:r>
              <a:rPr lang="ru-RU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Иерархическая взаимосвязь основных свойств информационной системы АСУ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42895" y="6117802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Элементарные информационные свойства</a:t>
            </a:r>
            <a:endParaRPr lang="ru-RU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37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62578" y="5419779"/>
            <a:ext cx="14306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Online</a:t>
            </a:r>
            <a:r>
              <a:rPr kumimoji="0" lang="ru-RU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-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edu.mirea.ru</a:t>
            </a:r>
            <a:endParaRPr kumimoji="0" lang="ru-RU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T Sans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917" y="2139555"/>
            <a:ext cx="6339551" cy="1289446"/>
          </a:xfrm>
        </p:spPr>
        <p:txBody>
          <a:bodyPr/>
          <a:lstStyle/>
          <a:p>
            <a:pPr algn="ctr"/>
            <a:r>
              <a:rPr lang="ru-RU" sz="3000" b="1" dirty="0"/>
              <a:t>Теоретические основы компьютерной безопасности</a:t>
            </a:r>
            <a:br>
              <a:rPr lang="ru-RU" sz="3000" b="1" dirty="0"/>
            </a:br>
            <a:r>
              <a:rPr lang="ru-RU" sz="3000" b="1" dirty="0"/>
              <a:t>Лекция 2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05CABD-092D-4CC1-B799-8089F630E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916" y="4299348"/>
            <a:ext cx="6201444" cy="857845"/>
          </a:xfrm>
        </p:spPr>
        <p:txBody>
          <a:bodyPr/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ФИО преподавателя</a:t>
            </a:r>
            <a:r>
              <a:rPr lang="en-US" dirty="0">
                <a:solidFill>
                  <a:prstClr val="black"/>
                </a:solidFill>
              </a:rPr>
              <a:t>: </a:t>
            </a:r>
            <a:r>
              <a:rPr lang="ru-RU" dirty="0">
                <a:solidFill>
                  <a:prstClr val="black"/>
                </a:solidFill>
              </a:rPr>
              <a:t> зав. кафедры КБ-8, к.т.н. Григорьев В.Р.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e-mail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: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  <a:hlinkClick r:id="rId2"/>
              </a:rPr>
              <a:t>grigorev@mirea.ru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9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Классификация угроз безопасности ВС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24745"/>
            <a:ext cx="5976664" cy="512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913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Интегральный показатель защищенности информации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idx="1"/>
          </p:nvPr>
        </p:nvSpPr>
        <p:spPr>
          <a:xfrm>
            <a:off x="1485900" y="1600202"/>
            <a:ext cx="6164442" cy="4709119"/>
          </a:xfrm>
        </p:spPr>
        <p:txBody>
          <a:bodyPr>
            <a:normAutofit fontScale="47500" lnSpcReduction="20000"/>
          </a:bodyPr>
          <a:lstStyle/>
          <a:p>
            <a:r>
              <a:rPr lang="ru-RU" dirty="0"/>
              <a:t>В общем случае интегральный показатель защищенности информации </a:t>
            </a:r>
            <a:r>
              <a:rPr lang="ru-RU" b="1" i="1" dirty="0">
                <a:solidFill>
                  <a:srgbClr val="66FF33"/>
                </a:solidFill>
              </a:rPr>
              <a:t>Z</a:t>
            </a:r>
            <a:r>
              <a:rPr lang="ru-RU" dirty="0"/>
              <a:t> определяется в следующем виде:</a:t>
            </a:r>
          </a:p>
          <a:p>
            <a:pPr>
              <a:buNone/>
            </a:pPr>
            <a:r>
              <a:rPr lang="ru-RU" sz="4400" dirty="0"/>
              <a:t>        </a:t>
            </a:r>
            <a:r>
              <a:rPr lang="en-US" sz="4400" b="1" i="1" dirty="0">
                <a:solidFill>
                  <a:srgbClr val="66FF33"/>
                </a:solidFill>
              </a:rPr>
              <a:t>Z</a:t>
            </a:r>
            <a:r>
              <a:rPr lang="ru-RU" sz="4400" i="1" dirty="0">
                <a:solidFill>
                  <a:srgbClr val="66FF33"/>
                </a:solidFill>
              </a:rPr>
              <a:t>(Т)</a:t>
            </a:r>
            <a:r>
              <a:rPr lang="ru-RU" sz="4400" dirty="0">
                <a:solidFill>
                  <a:srgbClr val="66FF33"/>
                </a:solidFill>
              </a:rPr>
              <a:t> = Ф[</a:t>
            </a:r>
            <a:r>
              <a:rPr lang="en-US" sz="4400" dirty="0">
                <a:solidFill>
                  <a:srgbClr val="66FF33"/>
                </a:solidFill>
              </a:rPr>
              <a:t>K</a:t>
            </a:r>
            <a:r>
              <a:rPr lang="ru-RU" sz="4400" dirty="0">
                <a:solidFill>
                  <a:srgbClr val="66FF33"/>
                </a:solidFill>
              </a:rPr>
              <a:t>,</a:t>
            </a:r>
            <a:r>
              <a:rPr lang="en-US" sz="4400" dirty="0">
                <a:solidFill>
                  <a:srgbClr val="66FF33"/>
                </a:solidFill>
              </a:rPr>
              <a:t>R</a:t>
            </a:r>
            <a:r>
              <a:rPr lang="ru-RU" sz="4400" dirty="0">
                <a:solidFill>
                  <a:srgbClr val="66FF33"/>
                </a:solidFill>
              </a:rPr>
              <a:t>(</a:t>
            </a:r>
            <a:r>
              <a:rPr lang="en-US" sz="4400" dirty="0">
                <a:solidFill>
                  <a:srgbClr val="66FF33"/>
                </a:solidFill>
              </a:rPr>
              <a:t>T</a:t>
            </a:r>
            <a:r>
              <a:rPr lang="ru-RU" sz="4400" dirty="0">
                <a:solidFill>
                  <a:srgbClr val="66FF33"/>
                </a:solidFill>
              </a:rPr>
              <a:t>)]</a:t>
            </a:r>
          </a:p>
          <a:p>
            <a:pPr>
              <a:buNone/>
            </a:pPr>
            <a:r>
              <a:rPr lang="ru-RU" dirty="0"/>
              <a:t>где</a:t>
            </a:r>
            <a:r>
              <a:rPr lang="ru-RU" i="1" dirty="0"/>
              <a:t> </a:t>
            </a:r>
            <a:r>
              <a:rPr lang="en-US" i="1" dirty="0">
                <a:solidFill>
                  <a:srgbClr val="66FF33"/>
                </a:solidFill>
              </a:rPr>
              <a:t>K</a:t>
            </a:r>
            <a:r>
              <a:rPr lang="ru-RU" dirty="0">
                <a:solidFill>
                  <a:srgbClr val="66FF33"/>
                </a:solidFill>
              </a:rPr>
              <a:t> </a:t>
            </a:r>
            <a:r>
              <a:rPr lang="ru-RU" dirty="0"/>
              <a:t>- показатель полноты учёта возможных стратегий нападения, на противостояние которым нацелено СЗИ при её разработке;</a:t>
            </a:r>
          </a:p>
          <a:p>
            <a:pPr>
              <a:buNone/>
            </a:pPr>
            <a:r>
              <a:rPr lang="ru-RU" dirty="0">
                <a:solidFill>
                  <a:srgbClr val="66FF33"/>
                </a:solidFill>
              </a:rPr>
              <a:t> </a:t>
            </a:r>
            <a:r>
              <a:rPr lang="ru-RU" i="1" dirty="0">
                <a:solidFill>
                  <a:srgbClr val="66FF33"/>
                </a:solidFill>
              </a:rPr>
              <a:t>R</a:t>
            </a:r>
            <a:r>
              <a:rPr lang="ru-RU" dirty="0"/>
              <a:t> - показатель эффективности применения конструктивно заложенных в СЗИ стратегий защиты информации на интервале от </a:t>
            </a:r>
            <a:r>
              <a:rPr lang="ru-RU" i="1" dirty="0"/>
              <a:t>0</a:t>
            </a:r>
            <a:r>
              <a:rPr lang="ru-RU" dirty="0"/>
              <a:t> до </a:t>
            </a:r>
            <a:r>
              <a:rPr lang="ru-RU" i="1" dirty="0" err="1"/>
              <a:t>t</a:t>
            </a:r>
            <a:r>
              <a:rPr lang="ru-RU" dirty="0"/>
              <a:t>,</a:t>
            </a:r>
          </a:p>
          <a:p>
            <a:pPr>
              <a:buNone/>
            </a:pPr>
            <a:r>
              <a:rPr lang="ru-RU" i="1" dirty="0"/>
              <a:t>R</a:t>
            </a:r>
            <a:r>
              <a:rPr lang="ru-RU" dirty="0"/>
              <a:t> с позиции теории эффективности может интерпретироваться как вероятность выполнения задачи в информационной системе в условиях информационного противоборства при ограничениях на другие возмущающие факторы (отказы, ошибки и т. д.).</a:t>
            </a:r>
          </a:p>
          <a:p>
            <a:pPr>
              <a:buNone/>
            </a:pPr>
            <a:r>
              <a:rPr lang="ru-RU" dirty="0"/>
              <a:t> Если известно распределение вероятностей </a:t>
            </a:r>
            <a:r>
              <a:rPr lang="ru-RU" i="1" dirty="0" err="1"/>
              <a:t>d</a:t>
            </a:r>
            <a:r>
              <a:rPr lang="ru-RU" i="1" baseline="-25000" dirty="0" err="1"/>
              <a:t>i</a:t>
            </a:r>
            <a:r>
              <a:rPr lang="ru-RU" dirty="0"/>
              <a:t> применения СИН всех стратегий нападения, то возможна трактовка показателя учёта стратегий нападений </a:t>
            </a:r>
            <a:r>
              <a:rPr lang="en-US" i="1" dirty="0"/>
              <a:t>K</a:t>
            </a:r>
            <a:r>
              <a:rPr lang="ru-RU" i="1" dirty="0"/>
              <a:t> </a:t>
            </a:r>
            <a:r>
              <a:rPr lang="ru-RU" dirty="0"/>
              <a:t>следующим образом</a:t>
            </a:r>
            <a:r>
              <a:rPr lang="ru-RU" i="1" dirty="0"/>
              <a:t>:</a:t>
            </a:r>
            <a:endParaRPr lang="ru-RU" dirty="0"/>
          </a:p>
          <a:p>
            <a:pPr>
              <a:buNone/>
            </a:pPr>
            <a:r>
              <a:rPr lang="ru-RU" dirty="0"/>
              <a:t>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ru-RU" dirty="0"/>
              <a:t>где 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ru-RU" dirty="0"/>
              <a:t>— это количество стратегий нападения, учитываемых в данной СЗИ.</a:t>
            </a:r>
          </a:p>
          <a:p>
            <a:endParaRPr lang="ru-RU" dirty="0"/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2087725" y="5013176"/>
          <a:ext cx="1676048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308100" imgH="508000" progId="Equation.DSMT4">
                  <p:embed/>
                </p:oleObj>
              </mc:Choice>
              <mc:Fallback>
                <p:oleObj name="Equation" r:id="rId3" imgW="13081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725" y="5013176"/>
                        <a:ext cx="1676048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4186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>
                <a:solidFill>
                  <a:srgbClr val="66FF33"/>
                </a:solidFill>
              </a:rPr>
              <a:t>Выделяют  и другие категории модели безопасности:</a:t>
            </a:r>
          </a:p>
          <a:p>
            <a:r>
              <a:rPr lang="ru-RU" dirty="0" err="1">
                <a:solidFill>
                  <a:srgbClr val="FFFF00"/>
                </a:solidFill>
              </a:rPr>
              <a:t>неотказуемость</a:t>
            </a:r>
            <a:r>
              <a:rPr lang="ru-RU" dirty="0">
                <a:solidFill>
                  <a:srgbClr val="FFFF00"/>
                </a:solidFill>
              </a:rPr>
              <a:t> или </a:t>
            </a:r>
            <a:r>
              <a:rPr lang="ru-RU" dirty="0" err="1">
                <a:solidFill>
                  <a:srgbClr val="FFFF00"/>
                </a:solidFill>
              </a:rPr>
              <a:t>апеллируемость</a:t>
            </a:r>
            <a:r>
              <a:rPr lang="ru-RU" dirty="0">
                <a:solidFill>
                  <a:srgbClr val="FFFF00"/>
                </a:solidFill>
              </a:rPr>
              <a:t> — невозможность отказа от авторства;</a:t>
            </a:r>
          </a:p>
          <a:p>
            <a:r>
              <a:rPr lang="ru-R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подотчётность  — обеспечение идентификации 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</a:t>
            </a:r>
            <a:endParaRPr lang="ru-RU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r>
              <a:rPr lang="ru-R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субъекта доступа и  регистрации его  действий;</a:t>
            </a:r>
          </a:p>
          <a:p>
            <a:r>
              <a:rPr lang="ru-RU" dirty="0">
                <a:solidFill>
                  <a:srgbClr val="FFFF00"/>
                </a:solidFill>
              </a:rPr>
              <a:t>достоверность — свойство соответствия </a:t>
            </a:r>
          </a:p>
          <a:p>
            <a:pPr>
              <a:buNone/>
            </a:pPr>
            <a:r>
              <a:rPr lang="ru-RU" dirty="0">
                <a:solidFill>
                  <a:srgbClr val="FFFF00"/>
                </a:solidFill>
              </a:rPr>
              <a:t>     предусмотренному поведению или  результату;</a:t>
            </a:r>
          </a:p>
          <a:p>
            <a:r>
              <a:rPr lang="ru-R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аутентичность или подлинность — свойство, </a:t>
            </a:r>
          </a:p>
          <a:p>
            <a:pPr>
              <a:buNone/>
            </a:pPr>
            <a:r>
              <a:rPr lang="ru-R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гарантирующее, что субъект  или  ресурс идентичны  заявленным.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626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65307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66FF33"/>
                </a:solidFill>
              </a:rPr>
              <a:t>Существенные свойства АС, связанные </a:t>
            </a:r>
            <a:br>
              <a:rPr lang="ru-RU" sz="3200" dirty="0">
                <a:solidFill>
                  <a:srgbClr val="66FF33"/>
                </a:solidFill>
              </a:rPr>
            </a:br>
            <a:r>
              <a:rPr lang="ru-RU" sz="3200" dirty="0">
                <a:solidFill>
                  <a:srgbClr val="66FF33"/>
                </a:solidFill>
              </a:rPr>
              <a:t>с их информационной безопасностью</a:t>
            </a:r>
          </a:p>
        </p:txBody>
      </p:sp>
      <p:grpSp>
        <p:nvGrpSpPr>
          <p:cNvPr id="2" name="Группа 44"/>
          <p:cNvGrpSpPr/>
          <p:nvPr/>
        </p:nvGrpSpPr>
        <p:grpSpPr>
          <a:xfrm>
            <a:off x="1259633" y="1926168"/>
            <a:ext cx="6984776" cy="4659298"/>
            <a:chOff x="17463" y="676275"/>
            <a:chExt cx="6154737" cy="3552825"/>
          </a:xfrm>
        </p:grpSpPr>
        <p:sp>
          <p:nvSpPr>
            <p:cNvPr id="21554" name="AutoShape 50"/>
            <p:cNvSpPr>
              <a:spLocks noChangeArrowheads="1"/>
            </p:cNvSpPr>
            <p:nvPr/>
          </p:nvSpPr>
          <p:spPr bwMode="auto">
            <a:xfrm>
              <a:off x="17463" y="676275"/>
              <a:ext cx="6154737" cy="3552825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900" b="1" dirty="0">
                  <a:solidFill>
                    <a:srgbClr val="000000"/>
                  </a:solidFill>
                  <a:latin typeface="Arial Black" pitchFamily="34" charset="0"/>
                  <a:ea typeface="Times New Roman" pitchFamily="18" charset="0"/>
                  <a:cs typeface="Arial" pitchFamily="34" charset="0"/>
                </a:rPr>
                <a:t>ИНФОРМАЦИОННАЯ БЕЗОПАСНОСТЬ АВТОМАТИЗИРОВАННЫХ СИСТЕМ </a:t>
              </a:r>
              <a:endParaRPr lang="ru-RU" sz="1000" b="1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53" name="Rectangle 49"/>
            <p:cNvSpPr>
              <a:spLocks noChangeArrowheads="1"/>
            </p:cNvSpPr>
            <p:nvPr/>
          </p:nvSpPr>
          <p:spPr bwMode="auto">
            <a:xfrm>
              <a:off x="228600" y="2503488"/>
              <a:ext cx="2628900" cy="1463675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000" b="1" dirty="0">
                  <a:solidFill>
                    <a:srgbClr val="000099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АС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52" name="Oval 48"/>
            <p:cNvSpPr>
              <a:spLocks noChangeArrowheads="1"/>
            </p:cNvSpPr>
            <p:nvPr/>
          </p:nvSpPr>
          <p:spPr bwMode="auto">
            <a:xfrm>
              <a:off x="342900" y="2730500"/>
              <a:ext cx="2108200" cy="1146175"/>
            </a:xfrm>
            <a:prstGeom prst="ellipse">
              <a:avLst/>
            </a:prstGeom>
            <a:solidFill>
              <a:srgbClr val="C0C0C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000" b="1" dirty="0">
                  <a:solidFill>
                    <a:srgbClr val="66FF33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  </a:t>
              </a:r>
              <a:r>
                <a:rPr lang="ru-RU" sz="1000" b="1" dirty="0">
                  <a:solidFill>
                    <a:srgbClr val="00B05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З А Щ И Т А</a:t>
              </a:r>
              <a:endParaRPr lang="ru-RU" dirty="0">
                <a:solidFill>
                  <a:srgbClr val="00B05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51" name="Oval 47"/>
            <p:cNvSpPr>
              <a:spLocks noChangeArrowheads="1"/>
            </p:cNvSpPr>
            <p:nvPr/>
          </p:nvSpPr>
          <p:spPr bwMode="auto">
            <a:xfrm>
              <a:off x="4783137" y="2335213"/>
              <a:ext cx="1169367" cy="84931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1000" b="1" dirty="0">
                <a:solidFill>
                  <a:srgbClr val="FF0066"/>
                </a:solidFill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000" b="1" dirty="0">
                  <a:solidFill>
                    <a:srgbClr val="FF0066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ВНЕШНЯЯ СРЕДА</a:t>
              </a:r>
              <a:endParaRPr lang="ru-RU" dirty="0">
                <a:solidFill>
                  <a:srgbClr val="FF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50" name="AutoShape 46"/>
            <p:cNvSpPr>
              <a:spLocks noChangeArrowheads="1"/>
            </p:cNvSpPr>
            <p:nvPr/>
          </p:nvSpPr>
          <p:spPr bwMode="auto">
            <a:xfrm>
              <a:off x="2514600" y="2352675"/>
              <a:ext cx="1600200" cy="114300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rgbClr val="EAEAEA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800" b="1" dirty="0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Опасные отказы,</a:t>
              </a:r>
              <a:endParaRPr lang="ru-RU" sz="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800" b="1" dirty="0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вызывающие</a:t>
              </a:r>
              <a:endParaRPr lang="ru-RU" sz="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800" b="1" dirty="0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недопустимый</a:t>
              </a:r>
              <a:endParaRPr lang="ru-RU" sz="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800" b="1" dirty="0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ущерб</a:t>
              </a:r>
              <a:endParaRPr lang="ru-RU" dirty="0">
                <a:solidFill>
                  <a:srgbClr val="7030A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9" name="Oval 45"/>
            <p:cNvSpPr>
              <a:spLocks noChangeArrowheads="1"/>
            </p:cNvSpPr>
            <p:nvPr/>
          </p:nvSpPr>
          <p:spPr bwMode="auto">
            <a:xfrm>
              <a:off x="4229100" y="1898650"/>
              <a:ext cx="457200" cy="1520093"/>
            </a:xfrm>
            <a:prstGeom prst="ellipse">
              <a:avLst/>
            </a:prstGeom>
            <a:solidFill>
              <a:srgbClr val="C0C0C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000" b="1" dirty="0">
                  <a:solidFill>
                    <a:srgbClr val="FF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З</a:t>
              </a:r>
              <a:endParaRPr lang="ru-RU" sz="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1000" b="1" dirty="0">
                  <a:solidFill>
                    <a:srgbClr val="FF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А</a:t>
              </a:r>
              <a:endParaRPr lang="ru-RU" sz="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1000" b="1" dirty="0">
                  <a:solidFill>
                    <a:srgbClr val="FF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Щ</a:t>
              </a:r>
              <a:endParaRPr lang="ru-RU" sz="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1000" b="1" dirty="0">
                  <a:solidFill>
                    <a:srgbClr val="FF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И</a:t>
              </a:r>
              <a:endParaRPr lang="ru-RU" sz="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1000" b="1" dirty="0">
                  <a:solidFill>
                    <a:srgbClr val="FF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Т</a:t>
              </a:r>
              <a:endParaRPr lang="ru-RU" sz="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1000" b="1" dirty="0">
                  <a:solidFill>
                    <a:srgbClr val="FF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А</a:t>
              </a:r>
              <a:endParaRPr lang="ru-RU" sz="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8" name="Line 44"/>
            <p:cNvSpPr>
              <a:spLocks noChangeShapeType="1"/>
            </p:cNvSpPr>
            <p:nvPr/>
          </p:nvSpPr>
          <p:spPr bwMode="auto">
            <a:xfrm>
              <a:off x="4457700" y="3524250"/>
              <a:ext cx="22860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21547" name="Rectangle 43"/>
            <p:cNvSpPr>
              <a:spLocks noChangeArrowheads="1"/>
            </p:cNvSpPr>
            <p:nvPr/>
          </p:nvSpPr>
          <p:spPr bwMode="auto">
            <a:xfrm>
              <a:off x="4695204" y="3702120"/>
              <a:ext cx="1257300" cy="306388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800" b="1" dirty="0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ФУНКЦИОНАЛЬНАЯ БЕЗОПАСНОСТЬ</a:t>
              </a:r>
              <a:endParaRPr lang="ru-RU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6" name="AutoShape 42"/>
            <p:cNvSpPr>
              <a:spLocks noChangeArrowheads="1"/>
            </p:cNvSpPr>
            <p:nvPr/>
          </p:nvSpPr>
          <p:spPr bwMode="auto">
            <a:xfrm>
              <a:off x="457199" y="1222375"/>
              <a:ext cx="1824953" cy="6858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EAEAEA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800" b="1" dirty="0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Специальные</a:t>
              </a:r>
              <a:endParaRPr lang="ru-RU" sz="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800" b="1" dirty="0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программно-технические</a:t>
              </a:r>
              <a:endParaRPr lang="ru-RU" sz="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800" b="1" dirty="0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воздействия</a:t>
              </a:r>
              <a:endParaRPr lang="ru-RU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5" name="Rectangle 41"/>
            <p:cNvSpPr>
              <a:spLocks noChangeArrowheads="1"/>
            </p:cNvSpPr>
            <p:nvPr/>
          </p:nvSpPr>
          <p:spPr bwMode="auto">
            <a:xfrm>
              <a:off x="2848597" y="1684365"/>
              <a:ext cx="1257300" cy="306387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800" b="1" dirty="0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ФУНКЦИОНАЛЬНАЯ</a:t>
              </a:r>
              <a:endParaRPr lang="ru-RU" sz="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sz="800" b="1" dirty="0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УСТОЙЧИВОСТЬ</a:t>
              </a:r>
              <a:endParaRPr lang="ru-RU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4" name="Line 40"/>
            <p:cNvSpPr>
              <a:spLocks noChangeShapeType="1"/>
            </p:cNvSpPr>
            <p:nvPr/>
          </p:nvSpPr>
          <p:spPr bwMode="auto">
            <a:xfrm>
              <a:off x="2286000" y="3524250"/>
              <a:ext cx="80010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21543" name="Rectangle 39"/>
            <p:cNvSpPr>
              <a:spLocks noChangeArrowheads="1"/>
            </p:cNvSpPr>
            <p:nvPr/>
          </p:nvSpPr>
          <p:spPr bwMode="auto">
            <a:xfrm>
              <a:off x="2980704" y="3658362"/>
              <a:ext cx="1257300" cy="306388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800" b="1" dirty="0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ФУНКЦИОНАЛЬНАЯ НАДЁЖНОСТЬ</a:t>
              </a:r>
              <a:endParaRPr lang="ru-RU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2" name="AutoShape 38"/>
            <p:cNvSpPr>
              <a:spLocks noChangeArrowheads="1"/>
            </p:cNvSpPr>
            <p:nvPr/>
          </p:nvSpPr>
          <p:spPr bwMode="auto">
            <a:xfrm>
              <a:off x="2057400" y="2047875"/>
              <a:ext cx="457200" cy="800100"/>
            </a:xfrm>
            <a:prstGeom prst="curvedRightArrow">
              <a:avLst>
                <a:gd name="adj1" fmla="val 35000"/>
                <a:gd name="adj2" fmla="val 70000"/>
                <a:gd name="adj3" fmla="val 33333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21541" name="Oval 37"/>
            <p:cNvSpPr>
              <a:spLocks noChangeArrowheads="1"/>
            </p:cNvSpPr>
            <p:nvPr/>
          </p:nvSpPr>
          <p:spPr bwMode="auto">
            <a:xfrm>
              <a:off x="228600" y="1935163"/>
              <a:ext cx="2514600" cy="400050"/>
            </a:xfrm>
            <a:prstGeom prst="ellipse">
              <a:avLst/>
            </a:prstGeom>
            <a:solidFill>
              <a:srgbClr val="C0C0C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000" b="1" dirty="0">
                  <a:solidFill>
                    <a:srgbClr val="FF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противодействие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0" name="Line 36"/>
            <p:cNvSpPr>
              <a:spLocks noChangeShapeType="1"/>
            </p:cNvSpPr>
            <p:nvPr/>
          </p:nvSpPr>
          <p:spPr bwMode="auto">
            <a:xfrm flipV="1">
              <a:off x="2743200" y="1784350"/>
              <a:ext cx="114300" cy="685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21539" name="AutoShape 35"/>
            <p:cNvSpPr>
              <a:spLocks noChangeArrowheads="1"/>
            </p:cNvSpPr>
            <p:nvPr/>
          </p:nvSpPr>
          <p:spPr bwMode="auto">
            <a:xfrm>
              <a:off x="2057400" y="3184525"/>
              <a:ext cx="800100" cy="228600"/>
            </a:xfrm>
            <a:prstGeom prst="curvedUp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21538" name="AutoShape 34"/>
            <p:cNvSpPr>
              <a:spLocks noChangeArrowheads="1"/>
            </p:cNvSpPr>
            <p:nvPr/>
          </p:nvSpPr>
          <p:spPr bwMode="auto">
            <a:xfrm>
              <a:off x="342900" y="2955925"/>
              <a:ext cx="2171699" cy="685800"/>
            </a:xfrm>
            <a:prstGeom prst="leftRightArrow">
              <a:avLst>
                <a:gd name="adj1" fmla="val 50000"/>
                <a:gd name="adj2" fmla="val 61481"/>
              </a:avLst>
            </a:prstGeom>
            <a:solidFill>
              <a:srgbClr val="EAEAEA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800" b="1" dirty="0">
                  <a:solidFill>
                    <a:srgbClr val="00B05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Радиоэлектронное поражение, непреднамеренные воздействия</a:t>
              </a:r>
              <a:endParaRPr lang="ru-RU" dirty="0">
                <a:solidFill>
                  <a:srgbClr val="00B05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555" name="Rectangle 51"/>
          <p:cNvSpPr>
            <a:spLocks noChangeArrowheads="1"/>
          </p:cNvSpPr>
          <p:nvPr/>
        </p:nvSpPr>
        <p:spPr bwMode="auto">
          <a:xfrm>
            <a:off x="1143004" y="43934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68" name="Rectangle 64"/>
          <p:cNvSpPr>
            <a:spLocks noChangeArrowheads="1"/>
          </p:cNvSpPr>
          <p:nvPr/>
        </p:nvSpPr>
        <p:spPr bwMode="auto">
          <a:xfrm>
            <a:off x="1143004" y="2725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42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Стратегии защиты информации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6218"/>
            <a:ext cx="725168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8164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/>
              <a:t>Основным </a:t>
            </a:r>
            <a:r>
              <a:rPr lang="ru-RU" i="1" dirty="0"/>
              <a:t>содержанием</a:t>
            </a:r>
            <a:r>
              <a:rPr lang="ru-RU" dirty="0"/>
              <a:t> обеспечения ИБ должна являться работа по реализации комплекса мер, направленных на </a:t>
            </a:r>
            <a:r>
              <a:rPr lang="ru-RU" u="sng" dirty="0"/>
              <a:t>предотвращение, отражение и нейтрализацию угроз</a:t>
            </a:r>
            <a:r>
              <a:rPr lang="ru-RU" dirty="0"/>
              <a:t> информационной безопасности Российской Федерации: </a:t>
            </a:r>
          </a:p>
          <a:p>
            <a:pPr lvl="0"/>
            <a:r>
              <a:rPr lang="ru-RU" b="1" dirty="0"/>
              <a:t>прогнозирование</a:t>
            </a:r>
            <a:r>
              <a:rPr lang="ru-RU" dirty="0"/>
              <a:t> (выявление) угроз ИБ; </a:t>
            </a:r>
          </a:p>
          <a:p>
            <a:pPr lvl="0"/>
            <a:r>
              <a:rPr lang="ru-RU" b="1" dirty="0"/>
              <a:t>защита</a:t>
            </a:r>
            <a:r>
              <a:rPr lang="ru-RU" dirty="0"/>
              <a:t> информационных объектов; </a:t>
            </a:r>
          </a:p>
          <a:p>
            <a:pPr lvl="0"/>
            <a:r>
              <a:rPr lang="ru-RU" dirty="0"/>
              <a:t>комплексное </a:t>
            </a:r>
            <a:r>
              <a:rPr lang="ru-RU" b="1" dirty="0"/>
              <a:t>противодействие</a:t>
            </a:r>
            <a:r>
              <a:rPr lang="ru-RU" dirty="0"/>
              <a:t> угрозам ИБ; </a:t>
            </a:r>
          </a:p>
          <a:p>
            <a:pPr lvl="0"/>
            <a:r>
              <a:rPr lang="ru-RU" dirty="0"/>
              <a:t>целенаправленное </a:t>
            </a:r>
            <a:r>
              <a:rPr lang="ru-RU" b="1" dirty="0"/>
              <a:t>воздействие</a:t>
            </a:r>
            <a:r>
              <a:rPr lang="ru-RU" dirty="0"/>
              <a:t> на объекты, представляющие угрозу ИБ.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965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5900" y="620688"/>
            <a:ext cx="6172200" cy="864096"/>
          </a:xfrm>
        </p:spPr>
        <p:txBody>
          <a:bodyPr>
            <a:normAutofit fontScale="90000"/>
          </a:bodyPr>
          <a:lstStyle/>
          <a:p>
            <a:pPr lvl="0"/>
            <a:r>
              <a:rPr lang="ru-RU" sz="3600" dirty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Контур управления защитой информации</a:t>
            </a:r>
            <a:br>
              <a:rPr lang="ru-RU" dirty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>
              <a:solidFill>
                <a:srgbClr val="66FF33"/>
              </a:solidFill>
            </a:endParaRPr>
          </a:p>
        </p:txBody>
      </p:sp>
      <p:grpSp>
        <p:nvGrpSpPr>
          <p:cNvPr id="3" name="Группа 20"/>
          <p:cNvGrpSpPr/>
          <p:nvPr/>
        </p:nvGrpSpPr>
        <p:grpSpPr>
          <a:xfrm>
            <a:off x="1618528" y="2104782"/>
            <a:ext cx="5113712" cy="3916506"/>
            <a:chOff x="-257421" y="43934"/>
            <a:chExt cx="5578721" cy="3296166"/>
          </a:xfrm>
        </p:grpSpPr>
        <p:sp>
          <p:nvSpPr>
            <p:cNvPr id="21520" name="Oval 16"/>
            <p:cNvSpPr>
              <a:spLocks noChangeArrowheads="1"/>
            </p:cNvSpPr>
            <p:nvPr/>
          </p:nvSpPr>
          <p:spPr bwMode="auto">
            <a:xfrm>
              <a:off x="2074863" y="725488"/>
              <a:ext cx="2435225" cy="81121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2436017" y="871581"/>
              <a:ext cx="1712913" cy="45085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sz="1400" dirty="0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Средства защиты информации</a:t>
              </a:r>
              <a:endParaRPr lang="ru-RU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2346325" y="1987550"/>
              <a:ext cx="1893889" cy="4508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sz="1200" dirty="0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Система контроля защищенности</a:t>
              </a:r>
              <a:endParaRPr lang="ru-RU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2165350" y="2889250"/>
              <a:ext cx="2344738" cy="450850"/>
            </a:xfrm>
            <a:prstGeom prst="rect">
              <a:avLst/>
            </a:prstGeom>
            <a:solidFill>
              <a:srgbClr val="FF66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sz="1400" dirty="0">
                  <a:ln>
                    <a:solidFill>
                      <a:sysClr val="windowText" lastClr="000000"/>
                    </a:solidFill>
                  </a:ln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Система принятия решения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>
              <a:off x="4510088" y="3159125"/>
              <a:ext cx="811212" cy="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V="1">
              <a:off x="5321300" y="1085850"/>
              <a:ext cx="0" cy="2073275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H="1">
              <a:off x="4510088" y="1085850"/>
              <a:ext cx="811212" cy="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4329113" y="1627188"/>
              <a:ext cx="812800" cy="360362"/>
            </a:xfrm>
            <a:prstGeom prst="rect">
              <a:avLst/>
            </a:prstGeom>
            <a:solidFill>
              <a:srgbClr val="006666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600" dirty="0">
                  <a:solidFill>
                    <a:srgbClr val="FFFF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СЗИ</a:t>
              </a:r>
              <a:endParaRPr lang="ru-RU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3157538" y="1536700"/>
              <a:ext cx="0" cy="4508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 flipV="1">
              <a:off x="3517900" y="1536700"/>
              <a:ext cx="0" cy="4508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3157538" y="2438400"/>
              <a:ext cx="0" cy="4508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 flipV="1">
              <a:off x="3517900" y="2438400"/>
              <a:ext cx="0" cy="4508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21508" name="Text Box 4"/>
            <p:cNvSpPr txBox="1">
              <a:spLocks noChangeArrowheads="1"/>
            </p:cNvSpPr>
            <p:nvPr/>
          </p:nvSpPr>
          <p:spPr bwMode="auto">
            <a:xfrm>
              <a:off x="-257421" y="1441178"/>
              <a:ext cx="2074863" cy="153352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400" dirty="0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Информационный объект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400" dirty="0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защиты</a:t>
              </a:r>
              <a:endParaRPr lang="ru-RU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07" name="Line 3"/>
            <p:cNvSpPr>
              <a:spLocks noChangeShapeType="1"/>
            </p:cNvSpPr>
            <p:nvPr/>
          </p:nvSpPr>
          <p:spPr bwMode="auto">
            <a:xfrm flipV="1">
              <a:off x="3248025" y="544513"/>
              <a:ext cx="0" cy="180975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21506" name="Line 2"/>
            <p:cNvSpPr>
              <a:spLocks noChangeShapeType="1"/>
            </p:cNvSpPr>
            <p:nvPr/>
          </p:nvSpPr>
          <p:spPr bwMode="auto">
            <a:xfrm flipH="1">
              <a:off x="1173163" y="544513"/>
              <a:ext cx="2074862" cy="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21505" name="Line 1"/>
            <p:cNvSpPr>
              <a:spLocks noChangeShapeType="1"/>
            </p:cNvSpPr>
            <p:nvPr/>
          </p:nvSpPr>
          <p:spPr bwMode="auto">
            <a:xfrm>
              <a:off x="1173163" y="544513"/>
              <a:ext cx="0" cy="90170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21521" name="Rectangle 17"/>
            <p:cNvSpPr>
              <a:spLocks noChangeArrowheads="1"/>
            </p:cNvSpPr>
            <p:nvPr/>
          </p:nvSpPr>
          <p:spPr bwMode="auto">
            <a:xfrm>
              <a:off x="0" y="43934"/>
              <a:ext cx="23876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4267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" y="482520"/>
            <a:ext cx="8445624" cy="5892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82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sz="quarter" idx="1"/>
          </p:nvPr>
        </p:nvSpPr>
        <p:spPr>
          <a:xfrm>
            <a:off x="1925706" y="2420888"/>
            <a:ext cx="5286654" cy="1752600"/>
          </a:xfrm>
        </p:spPr>
        <p:txBody>
          <a:bodyPr/>
          <a:lstStyle/>
          <a:p>
            <a:r>
              <a:rPr lang="ru-RU" b="1" dirty="0">
                <a:solidFill>
                  <a:srgbClr val="00FF00"/>
                </a:solidFill>
              </a:rPr>
              <a:t>Нормативно-правовая база обеспечения информационной безопасности в РФ</a:t>
            </a:r>
          </a:p>
        </p:txBody>
      </p:sp>
    </p:spTree>
    <p:extLst>
      <p:ext uri="{BB962C8B-B14F-4D97-AF65-F5344CB8AC3E}">
        <p14:creationId xmlns:p14="http://schemas.microsoft.com/office/powerpoint/2010/main" val="409986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62578" y="5419779"/>
            <a:ext cx="14306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Online</a:t>
            </a:r>
            <a:r>
              <a:rPr kumimoji="0" lang="ru-RU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-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edu.mirea.ru</a:t>
            </a:r>
            <a:endParaRPr kumimoji="0" lang="ru-RU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T Sans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917" y="2139555"/>
            <a:ext cx="6339551" cy="1289446"/>
          </a:xfrm>
        </p:spPr>
        <p:txBody>
          <a:bodyPr/>
          <a:lstStyle/>
          <a:p>
            <a:pPr algn="ctr"/>
            <a:r>
              <a:rPr lang="ru-RU" sz="3000" b="1" dirty="0"/>
              <a:t>Теоретические основы компьютерной безопасности</a:t>
            </a:r>
            <a:br>
              <a:rPr lang="ru-RU" sz="3000" b="1" dirty="0"/>
            </a:br>
            <a:r>
              <a:rPr lang="ru-RU" sz="3000" b="1" dirty="0"/>
              <a:t>Лекция 3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05CABD-092D-4CC1-B799-8089F630E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916" y="4299348"/>
            <a:ext cx="6201444" cy="857845"/>
          </a:xfrm>
        </p:spPr>
        <p:txBody>
          <a:bodyPr/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ФИО преподавателя</a:t>
            </a:r>
            <a:r>
              <a:rPr lang="en-US" dirty="0">
                <a:solidFill>
                  <a:prstClr val="black"/>
                </a:solidFill>
              </a:rPr>
              <a:t>: </a:t>
            </a:r>
            <a:r>
              <a:rPr lang="ru-RU" dirty="0">
                <a:solidFill>
                  <a:prstClr val="black"/>
                </a:solidFill>
              </a:rPr>
              <a:t> зав. кафедры КБ-8, к.т.н. Григорьев В.Р.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e-mail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: </a:t>
            </a:r>
            <a:r>
              <a:rPr lang="en-US" dirty="0">
                <a:solidFill>
                  <a:prstClr val="black">
                    <a:tint val="75000"/>
                  </a:prstClr>
                </a:solidFill>
                <a:hlinkClick r:id="rId2"/>
              </a:rPr>
              <a:t>grigorev@mirea.ru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358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593" name="Picture 18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0"/>
            <a:ext cx="7848871" cy="7455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709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4"/>
            <a:ext cx="8003232" cy="583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218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1300"/>
              </a:lnSpc>
            </a:pPr>
            <a:r>
              <a:rPr lang="ru-RU" sz="2000" dirty="0">
                <a:solidFill>
                  <a:srgbClr val="66FF33"/>
                </a:solidFill>
              </a:rPr>
              <a:t>Берлинский тоннель </a:t>
            </a:r>
            <a:br>
              <a:rPr lang="ru-RU" sz="2000" dirty="0">
                <a:solidFill>
                  <a:srgbClr val="66FF33"/>
                </a:solidFill>
              </a:rPr>
            </a:br>
            <a:r>
              <a:rPr lang="ru-RU" sz="2000" dirty="0">
                <a:solidFill>
                  <a:srgbClr val="66FF33"/>
                </a:solidFill>
              </a:rPr>
              <a:t>(операция советских спецслужб)</a:t>
            </a:r>
            <a:br>
              <a:rPr lang="ru-RU" sz="2000" dirty="0"/>
            </a:br>
            <a:br>
              <a:rPr lang="ru-RU" sz="2000" dirty="0"/>
            </a:br>
            <a:r>
              <a:rPr lang="ru-RU" sz="1600" dirty="0"/>
              <a:t>Для создания тоннеля, установки оборудования, подключения к кабелю связи потребовалось почти полтора года. Расходы на строительство тоннеля составили 6 </a:t>
            </a:r>
            <a:r>
              <a:rPr lang="ru-RU" sz="1600" dirty="0" err="1"/>
              <a:t>млн</a:t>
            </a:r>
            <a:r>
              <a:rPr lang="ru-RU" sz="1600" dirty="0"/>
              <a:t> долларов. 11 мая 1955 года ЦРУ приступило к непрерывному прослушиванию переговоров советских военных и восточногерманских министров. Всего было записано 443 тысячи переговоров, из них 386 тысяч советских и 75 тысяч восточногерманских. Они легли в основу 1750 разведывательных донесений</a:t>
            </a:r>
            <a:r>
              <a:rPr lang="ru-RU" sz="1800" baseline="30000" dirty="0">
                <a:hlinkClick r:id="rId2"/>
              </a:rPr>
              <a:t>[</a:t>
            </a:r>
            <a:br>
              <a:rPr lang="ru-RU" sz="2000" dirty="0"/>
            </a:br>
            <a:endParaRPr lang="ru-RU" sz="2000" dirty="0"/>
          </a:p>
        </p:txBody>
      </p:sp>
      <p:pic>
        <p:nvPicPr>
          <p:cNvPr id="31746" name="Picture 2" descr="C:\Users\Public\Documents\МИРЭА\МГУПИ\АУТР\Берлин\tunne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5431" y="1559954"/>
            <a:ext cx="2322255" cy="2229364"/>
          </a:xfrm>
          <a:prstGeom prst="rect">
            <a:avLst/>
          </a:prstGeom>
          <a:noFill/>
        </p:spPr>
      </p:pic>
      <p:pic>
        <p:nvPicPr>
          <p:cNvPr id="31748" name="Picture 4" descr="C:\Users\Public\Documents\МИРЭА\МГУПИ\АУТР\Берлин\image (1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066" y="2354740"/>
            <a:ext cx="2164546" cy="2718816"/>
          </a:xfrm>
          <a:prstGeom prst="rect">
            <a:avLst/>
          </a:prstGeom>
          <a:noFill/>
        </p:spPr>
      </p:pic>
      <p:pic>
        <p:nvPicPr>
          <p:cNvPr id="31749" name="Picture 5" descr="C:\Users\Public\Documents\МИРЭА\МГУПИ\АУТР\Берлин\tunn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3933055"/>
            <a:ext cx="1724015" cy="2727919"/>
          </a:xfrm>
          <a:prstGeom prst="rect">
            <a:avLst/>
          </a:prstGeom>
          <a:noFill/>
        </p:spPr>
      </p:pic>
      <p:pic>
        <p:nvPicPr>
          <p:cNvPr id="31750" name="Picture 6" descr="C:\Users\Public\Documents\МИРЭА\МГУПИ\АУТР\Берлин\Bundesarchiv_Bild_183-37695-0059,_USA-Spionagetunnel_unter_DDR-Gebiet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65043" y="3934476"/>
            <a:ext cx="1854206" cy="2717869"/>
          </a:xfrm>
          <a:prstGeom prst="rect">
            <a:avLst/>
          </a:prstGeom>
          <a:noFill/>
        </p:spPr>
      </p:pic>
      <p:pic>
        <p:nvPicPr>
          <p:cNvPr id="31752" name="Picture 8" descr="File:Bundesarchiv Bild 183-37695-0020, Altglienicke, USA-Spionagetunnel unter DDR-Gebiet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216" y="2420887"/>
            <a:ext cx="2322255" cy="30243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6837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11560" y="959736"/>
            <a:ext cx="8064896" cy="1143000"/>
          </a:xfrm>
        </p:spPr>
        <p:txBody>
          <a:bodyPr>
            <a:normAutofit fontScale="90000"/>
          </a:bodyPr>
          <a:lstStyle/>
          <a:p>
            <a:pPr algn="just" fontAlgn="base"/>
            <a:r>
              <a:rPr lang="ru-RU" sz="1300" dirty="0">
                <a:solidFill>
                  <a:srgbClr val="00FF00"/>
                </a:solidFill>
              </a:rPr>
              <a:t>В секретных лабораториях Пентагона разработали уникальный глубоководный аппарат, напичканный шпионской электроникой. Это был семиметровый цилиндр («кокон») диаметром более метра с шестьюдесятью миниатюрными магнитофонами внутри и плутониевым источником питания − по сути, атомным мини-реактором. Съемный индукционный датчик мог принимать электромагнитное излучение советского кабеля, не нарушая его оболочки.</a:t>
            </a:r>
            <a:br>
              <a:rPr lang="ru-RU" sz="1300" dirty="0">
                <a:solidFill>
                  <a:srgbClr val="00FF00"/>
                </a:solidFill>
              </a:rPr>
            </a:br>
            <a:r>
              <a:rPr lang="ru-RU" sz="1300" dirty="0">
                <a:solidFill>
                  <a:srgbClr val="00FF00"/>
                </a:solidFill>
              </a:rPr>
              <a:t>Для его закладки в сентябре 1972-го в путь отправилась новейшая атомная подводная лодка «</a:t>
            </a:r>
            <a:r>
              <a:rPr lang="ru-RU" sz="1300" dirty="0" err="1">
                <a:solidFill>
                  <a:srgbClr val="00FF00"/>
                </a:solidFill>
              </a:rPr>
              <a:t>Хэлибат</a:t>
            </a:r>
            <a:r>
              <a:rPr lang="ru-RU" sz="1300" dirty="0">
                <a:solidFill>
                  <a:srgbClr val="00FF00"/>
                </a:solidFill>
              </a:rPr>
              <a:t>». В 32 милях от побережья Камчатки на глубине 65 метров «</a:t>
            </a:r>
            <a:r>
              <a:rPr lang="ru-RU" sz="1300" dirty="0" err="1">
                <a:solidFill>
                  <a:srgbClr val="00FF00"/>
                </a:solidFill>
              </a:rPr>
              <a:t>Хэлибат</a:t>
            </a:r>
            <a:r>
              <a:rPr lang="ru-RU" sz="1300" dirty="0">
                <a:solidFill>
                  <a:srgbClr val="00FF00"/>
                </a:solidFill>
              </a:rPr>
              <a:t>» засек кабель и завис над ним. «Морские котики» установили рядом с кабелем «кокон» и вернулись. В Пентагоне назвали проделанное «спецоперацией века». К берегам Камчатки для изъятия сверхсекретной информации и смены магнитофонных кассет подлодка отправилась только через месяц. Так началась реализация операции «Айви </a:t>
            </a:r>
            <a:r>
              <a:rPr lang="ru-RU" sz="1300" dirty="0" err="1">
                <a:solidFill>
                  <a:srgbClr val="00FF00"/>
                </a:solidFill>
              </a:rPr>
              <a:t>Беллз</a:t>
            </a:r>
            <a:r>
              <a:rPr lang="ru-RU" sz="1300" dirty="0">
                <a:solidFill>
                  <a:srgbClr val="00FF00"/>
                </a:solidFill>
              </a:rPr>
              <a:t>».</a:t>
            </a:r>
            <a:br>
              <a:rPr lang="ru-RU" sz="1200" dirty="0">
                <a:solidFill>
                  <a:srgbClr val="00FF00"/>
                </a:solidFill>
              </a:rPr>
            </a:br>
            <a:br>
              <a:rPr lang="ru-RU" sz="1200" dirty="0">
                <a:solidFill>
                  <a:srgbClr val="00FF00"/>
                </a:solidFill>
              </a:rPr>
            </a:br>
            <a:br>
              <a:rPr lang="ru-RU" sz="1200" dirty="0"/>
            </a:br>
            <a:endParaRPr lang="ru-RU" sz="1200" dirty="0"/>
          </a:p>
        </p:txBody>
      </p:sp>
      <p:pic>
        <p:nvPicPr>
          <p:cNvPr id="23554" name="Picture 2" descr="http://infoglaz.ru/wp-content/uploads/bs486_0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388" y="4653136"/>
            <a:ext cx="2416967" cy="1893732"/>
          </a:xfrm>
          <a:prstGeom prst="rect">
            <a:avLst/>
          </a:prstGeom>
          <a:noFill/>
        </p:spPr>
      </p:pic>
      <p:pic>
        <p:nvPicPr>
          <p:cNvPr id="23555" name="Picture 3" descr="C:\Users\Public\Documents\МИРЭА\МГУПИ\АУТР\море\_OVcRRXyCzpaBTHoLh3UbGXIbAEuCjm4G4C_HyTAeip2BSBbktbsadhKbeJM5o-hbm_wyRCoGn_QHOV2ESNHGs0l1oGRQKQYBYyhJ05TeFqX4wrkCQgubc5xh8juHJ7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6101" y="3974839"/>
            <a:ext cx="2677225" cy="2572029"/>
          </a:xfrm>
          <a:prstGeom prst="rect">
            <a:avLst/>
          </a:prstGeom>
          <a:noFill/>
        </p:spPr>
      </p:pic>
      <p:pic>
        <p:nvPicPr>
          <p:cNvPr id="23556" name="Picture 4" descr="C:\Users\Public\Documents\МИРЭА\МГУПИ\АУТР\море\_OVcRRXyCzpaBTHoLh3UbGXIbAEuCjm4G4C_HyTAeip2BSBbktbsadhKbeJM5o-hVtltlXrJC9xBwg6b5u729muVkQUKoBYBGvk77W6BwdHP7w1suv5JL0FT1SgGbAe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1280" y="2204864"/>
            <a:ext cx="2358008" cy="2358008"/>
          </a:xfrm>
          <a:prstGeom prst="rect">
            <a:avLst/>
          </a:prstGeom>
          <a:noFill/>
        </p:spPr>
      </p:pic>
      <p:pic>
        <p:nvPicPr>
          <p:cNvPr id="23557" name="Picture 5" descr="C:\Users\Public\Documents\МИРЭА\МГУПИ\АУТР\море\_OVcRRXyCzpaBTHoLh3UbGXIbAEuCjm4G4C_HyTAeip2BSBbktbsadhKbeJM5o-h6mSgVfu2X4vD9W2Z3jDm4zh48WdEF0y5klLVtV4XPdLQ_OfqHLRHOwvA8sUK9lw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6101" y="2222714"/>
            <a:ext cx="2776490" cy="1512168"/>
          </a:xfrm>
          <a:prstGeom prst="rect">
            <a:avLst/>
          </a:prstGeom>
          <a:noFill/>
        </p:spPr>
      </p:pic>
      <p:pic>
        <p:nvPicPr>
          <p:cNvPr id="23558" name="Picture 6" descr="C:\Users\Public\Documents\МИРЭА\МГУПИ\АУТР\море\_YMJ5RsojMMwHtNwzd7NuDWCJuQtMQyCvI_iXYrJmc-WGUEL2pdphqm36Zy3nP1wfdM2amDz7rCTDQOfvWcV1nIARSv7nt6kO8kxXzwq2JV8UU1L7NdE73ebdADkGyJX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280" y="4140172"/>
            <a:ext cx="1728192" cy="15817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0643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idx="1"/>
          </p:nvPr>
        </p:nvSpPr>
        <p:spPr>
          <a:xfrm>
            <a:off x="208689" y="909597"/>
            <a:ext cx="4290283" cy="2736304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ru-RU" sz="6400" b="0" dirty="0"/>
              <a:t>В начале 1970-х годов разведывательное управление США установило в лесистом пригороде Москвы искусственный пенёк, скрывавший в себе радар, перехватывающий коммуникационные сигналы советской ракетной системы. Перехваченный сигнал запоминался и передавался на американский спутник, после чего приземлялся на военную базу, располагавшуюся в США. Верхушка пенька на первый взгляд непрозрачна, однако сквозь нее внутрь муляжа проникал солнечный свет, падавший на встроенные солнечные батареи, подзаряжавшие встроенный аккумулятор. В конечном итоге КГБ обнаружил и обезвредил оригинальный «жучок».</a:t>
            </a:r>
            <a:br>
              <a:rPr lang="ru-RU" sz="6400" dirty="0"/>
            </a:br>
            <a:br>
              <a:rPr lang="ru-RU" dirty="0"/>
            </a:br>
            <a:endParaRPr lang="ru-RU" dirty="0"/>
          </a:p>
        </p:txBody>
      </p:sp>
      <p:pic>
        <p:nvPicPr>
          <p:cNvPr id="7" name="Picture 2" descr="C:\Users\Public\Documents\МИРЭА\МГУПИ\АУТР\пенёк\i_004ad563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99592" y="3645024"/>
            <a:ext cx="2652099" cy="2881947"/>
          </a:xfrm>
          <a:prstGeom prst="rect">
            <a:avLst/>
          </a:prstGeom>
          <a:noFill/>
        </p:spPr>
      </p:pic>
      <p:sp>
        <p:nvSpPr>
          <p:cNvPr id="12" name="Текст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74207" y="890125"/>
            <a:ext cx="4041775" cy="3868095"/>
          </a:xfrm>
        </p:spPr>
        <p:txBody>
          <a:bodyPr>
            <a:normAutofit/>
          </a:bodyPr>
          <a:lstStyle/>
          <a:p>
            <a:r>
              <a:rPr lang="ru-RU" sz="1600" dirty="0"/>
              <a:t>30 января 2006 </a:t>
            </a:r>
            <a:r>
              <a:rPr lang="ru-RU" sz="1600" b="1" dirty="0"/>
              <a:t>ФСБ возбудила уголовное дело по факту обнаружения шпионского передатчика. </a:t>
            </a:r>
            <a:r>
              <a:rPr lang="ru-RU" sz="1600" dirty="0"/>
              <a:t>ФСБ сообщило, что подозреваемые в шпионаже дипломаты контактировали с рядом российских правозащитных организаций, которые получали финансовую помощь от британского посольства.</a:t>
            </a:r>
            <a:endParaRPr lang="ru-RU" sz="1600" b="1" dirty="0"/>
          </a:p>
          <a:p>
            <a:endParaRPr lang="ru-RU" sz="2000" dirty="0"/>
          </a:p>
        </p:txBody>
      </p:sp>
      <p:pic>
        <p:nvPicPr>
          <p:cNvPr id="22530" name="Picture 2" descr="C:\Users\Public\Documents\МИРЭА\МГУПИ\АУТР\пенёк\detail_135831097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7395" y="3212976"/>
            <a:ext cx="2664296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8239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34" y="1557743"/>
            <a:ext cx="7398822" cy="270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563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7776864" cy="600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483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2770" name="Picture 2" descr="C:\Users\Public\Documents\МИРЭА\МГУПИ\АУТР\посольство\1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476672"/>
            <a:ext cx="1600200" cy="2264664"/>
          </a:xfrm>
          <a:prstGeom prst="rect">
            <a:avLst/>
          </a:prstGeom>
          <a:noFill/>
        </p:spPr>
      </p:pic>
      <p:pic>
        <p:nvPicPr>
          <p:cNvPr id="32771" name="Picture 3" descr="C:\Users\Public\Documents\МИРЭА\МГУПИ\АУТР\посольство\14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5646" y="5373216"/>
            <a:ext cx="2400300" cy="1065276"/>
          </a:xfrm>
          <a:prstGeom prst="rect">
            <a:avLst/>
          </a:prstGeom>
          <a:noFill/>
        </p:spPr>
      </p:pic>
      <p:pic>
        <p:nvPicPr>
          <p:cNvPr id="32772" name="Picture 4" descr="C:\Users\Public\Documents\МИРЭА\МГУПИ\АУТР\посольство\1454673019_ev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3156150"/>
            <a:ext cx="2143125" cy="1743075"/>
          </a:xfrm>
          <a:prstGeom prst="rect">
            <a:avLst/>
          </a:prstGeom>
          <a:noFill/>
        </p:spPr>
      </p:pic>
      <p:pic>
        <p:nvPicPr>
          <p:cNvPr id="32773" name="Picture 5" descr="C:\Users\Public\Documents\МИРЭА\МГУПИ\АУТР\посольство\1454673043_sx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69924" y="5229200"/>
            <a:ext cx="2143125" cy="1466850"/>
          </a:xfrm>
          <a:prstGeom prst="rect">
            <a:avLst/>
          </a:prstGeom>
          <a:noFill/>
        </p:spPr>
      </p:pic>
      <p:pic>
        <p:nvPicPr>
          <p:cNvPr id="12" name="Picture 3" descr="C:\Users\Public\Documents\МИРЭА\МГУПИ\АУТР\Берлин\1379281927_blueprint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6190" y="5157192"/>
            <a:ext cx="1998217" cy="1516468"/>
          </a:xfrm>
          <a:prstGeom prst="rect">
            <a:avLst/>
          </a:prstGeom>
          <a:noFill/>
        </p:spPr>
      </p:pic>
      <p:pic>
        <p:nvPicPr>
          <p:cNvPr id="32774" name="Picture 6" descr="C:\Users\Public\Documents\МИРЭА\МГУПИ\АУТР\посольство\a2958133a780d165e846f3d0bcdfe75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37874" y="3212984"/>
            <a:ext cx="3331790" cy="1882367"/>
          </a:xfrm>
          <a:prstGeom prst="rect">
            <a:avLst/>
          </a:prstGeom>
          <a:noFill/>
        </p:spPr>
      </p:pic>
      <p:pic>
        <p:nvPicPr>
          <p:cNvPr id="32775" name="Picture 7" descr="C:\Users\Public\Documents\МИРЭА\МГУПИ\АУТР\посольство\ba0857e8428992a1e18815bbc3e76a99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39654" y="620688"/>
            <a:ext cx="2217777" cy="2088232"/>
          </a:xfrm>
          <a:prstGeom prst="rect">
            <a:avLst/>
          </a:prstGeom>
          <a:noFill/>
        </p:spPr>
      </p:pic>
      <p:pic>
        <p:nvPicPr>
          <p:cNvPr id="32776" name="Picture 8" descr="C:\Users\Public\Documents\МИРЭА\МГУПИ\АУТР\посольство\wN5NMac-Cvw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22150" y="332658"/>
            <a:ext cx="2322257" cy="2564903"/>
          </a:xfrm>
          <a:prstGeom prst="rect">
            <a:avLst/>
          </a:prstGeom>
          <a:noFill/>
        </p:spPr>
      </p:pic>
      <p:pic>
        <p:nvPicPr>
          <p:cNvPr id="32777" name="Picture 9" descr="C:\Users\Public\Documents\МИРЭА\МГУПИ\АУТР\посольство\1379281976_leon_theremin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948264" y="3068968"/>
            <a:ext cx="1594416" cy="1988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1124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3794" name="Picture 2" descr="C:\Users\Public\Documents\МИРЭА\МГУПИ\АУТР\посольство\igor2-03081718180218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5679" y="4149080"/>
            <a:ext cx="2387030" cy="2192089"/>
          </a:xfrm>
          <a:prstGeom prst="rect">
            <a:avLst/>
          </a:prstGeom>
          <a:noFill/>
        </p:spPr>
      </p:pic>
      <p:pic>
        <p:nvPicPr>
          <p:cNvPr id="33795" name="Picture 3" descr="C:\Users\Public\Documents\МИРЭА\МГУПИ\АУТР\посольство\igor2-03081718180218_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3609" y="1055778"/>
            <a:ext cx="3019518" cy="2883640"/>
          </a:xfrm>
          <a:prstGeom prst="rect">
            <a:avLst/>
          </a:prstGeom>
          <a:noFill/>
        </p:spPr>
      </p:pic>
      <p:pic>
        <p:nvPicPr>
          <p:cNvPr id="33796" name="Picture 4" descr="C:\Users\Public\Documents\МИРЭА\МГУПИ\АУТР\посольство\igor2-03081718180218_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0157" y="4149080"/>
            <a:ext cx="1563009" cy="2237992"/>
          </a:xfrm>
          <a:prstGeom prst="rect">
            <a:avLst/>
          </a:prstGeom>
          <a:noFill/>
        </p:spPr>
      </p:pic>
      <p:sp>
        <p:nvSpPr>
          <p:cNvPr id="33798" name="AutoShape 6" descr="Интересные факты о здании посольства США в России-5 фото-"/>
          <p:cNvSpPr>
            <a:spLocks noChangeAspect="1" noChangeArrowheads="1"/>
          </p:cNvSpPr>
          <p:nvPr/>
        </p:nvSpPr>
        <p:spPr bwMode="auto">
          <a:xfrm>
            <a:off x="1259681" y="-144463"/>
            <a:ext cx="2286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33800" name="AutoShape 8" descr="Интересные факты о здании посольства США в России-5 фото-"/>
          <p:cNvSpPr>
            <a:spLocks noChangeAspect="1" noChangeArrowheads="1"/>
          </p:cNvSpPr>
          <p:nvPr/>
        </p:nvSpPr>
        <p:spPr bwMode="auto">
          <a:xfrm>
            <a:off x="1259681" y="-144463"/>
            <a:ext cx="2286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33802" name="AutoShape 10" descr="Интересные факты о здании посольства США в России-5 фото-"/>
          <p:cNvSpPr>
            <a:spLocks noChangeAspect="1" noChangeArrowheads="1"/>
          </p:cNvSpPr>
          <p:nvPr/>
        </p:nvSpPr>
        <p:spPr bwMode="auto">
          <a:xfrm>
            <a:off x="1259681" y="-144463"/>
            <a:ext cx="2286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33804" name="AutoShape 12" descr="Интересные факты о здании посольства США в России-5 фото-"/>
          <p:cNvSpPr>
            <a:spLocks noChangeAspect="1" noChangeArrowheads="1"/>
          </p:cNvSpPr>
          <p:nvPr/>
        </p:nvSpPr>
        <p:spPr bwMode="auto">
          <a:xfrm>
            <a:off x="1259681" y="-144463"/>
            <a:ext cx="2286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33806" name="AutoShape 14" descr="посольство США в России, подвиг и предательство."/>
          <p:cNvSpPr>
            <a:spLocks noChangeAspect="1" noChangeArrowheads="1"/>
          </p:cNvSpPr>
          <p:nvPr/>
        </p:nvSpPr>
        <p:spPr bwMode="auto">
          <a:xfrm>
            <a:off x="1259681" y="-144463"/>
            <a:ext cx="2286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33808" name="AutoShape 16" descr="посольство США в России, подвиг и предательство."/>
          <p:cNvSpPr>
            <a:spLocks noChangeAspect="1" noChangeArrowheads="1"/>
          </p:cNvSpPr>
          <p:nvPr/>
        </p:nvSpPr>
        <p:spPr bwMode="auto">
          <a:xfrm>
            <a:off x="1259681" y="-144463"/>
            <a:ext cx="2286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FFFFFF"/>
              </a:solidFill>
            </a:endParaRPr>
          </a:p>
        </p:txBody>
      </p:sp>
      <p:pic>
        <p:nvPicPr>
          <p:cNvPr id="33809" name="Picture 17" descr="C:\Users\Public\Documents\ccbfb0729f0dba68af16dbb6afb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1052736"/>
            <a:ext cx="4228569" cy="2940174"/>
          </a:xfrm>
          <a:prstGeom prst="rect">
            <a:avLst/>
          </a:prstGeom>
          <a:noFill/>
        </p:spPr>
      </p:pic>
      <p:pic>
        <p:nvPicPr>
          <p:cNvPr id="33810" name="Picture 18" descr="C:\Users\Public\Documents\c293520eecc4a290f0a629efd5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600" y="4077072"/>
            <a:ext cx="2716723" cy="2622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291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46333"/>
            <a:ext cx="8064896" cy="1143000"/>
          </a:xfrm>
        </p:spPr>
        <p:txBody>
          <a:bodyPr/>
          <a:lstStyle/>
          <a:p>
            <a:r>
              <a:rPr lang="ru-RU" sz="2000" b="1" dirty="0">
                <a:solidFill>
                  <a:srgbClr val="00FF00"/>
                </a:solidFill>
              </a:rPr>
              <a:t>Федеральный закон «Об информации, информационных технологиях и о защите информации» от 27.07.2006 № 149-ФЗ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385647" y="1196752"/>
            <a:ext cx="6322460" cy="2016224"/>
          </a:xfrm>
          <a:prstGeom prst="roundRect">
            <a:avLst/>
          </a:prstGeom>
          <a:solidFill>
            <a:srgbClr val="00FF00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sz="1400" dirty="0">
                <a:solidFill>
                  <a:schemeClr val="accent4">
                    <a:lumMod val="10000"/>
                  </a:schemeClr>
                </a:solidFill>
                <a:effectLst/>
              </a:rPr>
              <a:t>Предметом регулирования данного Закона являются общественные отношения, возникающие в трех взаимосвязанных направлениях:</a:t>
            </a:r>
          </a:p>
          <a:p>
            <a:r>
              <a:rPr lang="ru-RU" sz="1400" dirty="0">
                <a:solidFill>
                  <a:schemeClr val="accent4">
                    <a:lumMod val="10000"/>
                  </a:schemeClr>
                </a:solidFill>
                <a:effectLst/>
              </a:rPr>
              <a:t>формирование и использование информационных ресурсов;</a:t>
            </a:r>
          </a:p>
          <a:p>
            <a:r>
              <a:rPr lang="ru-RU" sz="1400" dirty="0">
                <a:solidFill>
                  <a:schemeClr val="accent4">
                    <a:lumMod val="10000"/>
                  </a:schemeClr>
                </a:solidFill>
                <a:effectLst/>
              </a:rPr>
              <a:t>создание и использование информационных технологий и средств их обеспечения;</a:t>
            </a:r>
          </a:p>
          <a:p>
            <a:r>
              <a:rPr lang="ru-RU" sz="1400" dirty="0">
                <a:solidFill>
                  <a:schemeClr val="accent4">
                    <a:lumMod val="10000"/>
                  </a:schemeClr>
                </a:solidFill>
                <a:effectLst/>
              </a:rPr>
              <a:t>защита информации, прав субъектов, участвующих в информационных процессах и информатизации.</a:t>
            </a:r>
          </a:p>
          <a:p>
            <a:endParaRPr lang="ru-RU" sz="1600" dirty="0"/>
          </a:p>
        </p:txBody>
      </p:sp>
      <p:sp>
        <p:nvSpPr>
          <p:cNvPr id="3" name="AutoShape 6" descr="Пергамент"/>
          <p:cNvSpPr>
            <a:spLocks noChangeArrowheads="1"/>
          </p:cNvSpPr>
          <p:nvPr/>
        </p:nvSpPr>
        <p:spPr bwMode="auto">
          <a:xfrm>
            <a:off x="7559878" y="188913"/>
            <a:ext cx="296465" cy="304800"/>
          </a:xfrm>
          <a:prstGeom prst="ellipse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834E614-703C-4C83-B06C-05F39A926E3B}" type="slidenum">
              <a:rPr lang="ru-RU" sz="1200">
                <a:solidFill>
                  <a:srgbClr val="FFFFFF"/>
                </a:solidFill>
                <a:latin typeface="Garamond" pitchFamily="18" charset="0"/>
                <a:cs typeface="Arial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 sz="1200" dirty="0">
              <a:solidFill>
                <a:srgbClr val="FFFFFF"/>
              </a:solidFill>
              <a:latin typeface="Garamond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5646" y="3485071"/>
            <a:ext cx="6322460" cy="1328023"/>
          </a:xfrm>
          <a:prstGeom prst="roundRect">
            <a:avLst/>
          </a:prstGeom>
          <a:solidFill>
            <a:srgbClr val="00FF00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DADADA">
                    <a:lumMod val="25000"/>
                  </a:srgbClr>
                </a:solidFill>
                <a:latin typeface="Garamond" pitchFamily="18" charset="0"/>
              </a:rPr>
              <a:t>Документированная информация с ограниченным доступом по условиям ее правового режима подразделяется на информацию, отнесенную к государственной тайне, и конфиденциальную.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1302" y="5085189"/>
            <a:ext cx="6322460" cy="1634490"/>
          </a:xfrm>
          <a:prstGeom prst="roundRect">
            <a:avLst/>
          </a:prstGeom>
          <a:solidFill>
            <a:srgbClr val="00FF00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DADADA">
                    <a:lumMod val="10000"/>
                  </a:srgbClr>
                </a:solidFill>
                <a:latin typeface="Garamond" pitchFamily="18" charset="0"/>
              </a:rPr>
              <a:t>В Законе также отражены вопросы, связанные с порядком обращения с персональными данными, сертификацией информационных систем, технологий, средств их обеспечения и лицензированием деятельности по формированию и использованию информационных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2203283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4458"/>
            <a:ext cx="7776864" cy="606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635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solidFill>
                  <a:srgbClr val="66FF33"/>
                </a:solidFill>
              </a:rPr>
              <a:t>Схема атаки вирусом </a:t>
            </a:r>
            <a:r>
              <a:rPr lang="ru-RU" sz="2800" dirty="0" err="1">
                <a:solidFill>
                  <a:srgbClr val="66FF33"/>
                </a:solidFill>
              </a:rPr>
              <a:t>Stuxnet</a:t>
            </a:r>
            <a:r>
              <a:rPr lang="ru-RU" sz="2800" dirty="0">
                <a:solidFill>
                  <a:srgbClr val="66FF33"/>
                </a:solidFill>
              </a:rPr>
              <a:t> закрытой сети иранского ядерного центра в </a:t>
            </a:r>
            <a:r>
              <a:rPr lang="ru-RU" sz="2800" dirty="0" err="1">
                <a:solidFill>
                  <a:srgbClr val="66FF33"/>
                </a:solidFill>
              </a:rPr>
              <a:t>Натанзе</a:t>
            </a:r>
            <a:r>
              <a:rPr lang="ru-RU" sz="2800" dirty="0">
                <a:solidFill>
                  <a:srgbClr val="66FF33"/>
                </a:solidFill>
              </a:rPr>
              <a:t> (</a:t>
            </a:r>
            <a:r>
              <a:rPr lang="ru-RU" sz="2800" dirty="0" err="1">
                <a:solidFill>
                  <a:srgbClr val="66FF33"/>
                </a:solidFill>
              </a:rPr>
              <a:t>Natanz</a:t>
            </a:r>
            <a:r>
              <a:rPr lang="ru-RU" sz="2800" dirty="0">
                <a:solidFill>
                  <a:srgbClr val="66FF33"/>
                </a:solidFill>
              </a:rPr>
              <a:t>)</a:t>
            </a:r>
            <a:endParaRPr lang="ru-RU" sz="2800" dirty="0">
              <a:solidFill>
                <a:srgbClr val="66FF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http://www.phocus-scada.com/rus/pub/files/image003.gif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340768"/>
            <a:ext cx="676875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9159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06" y="332656"/>
            <a:ext cx="6618604" cy="61926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25791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611560" y="548680"/>
            <a:ext cx="8208912" cy="5905500"/>
            <a:chOff x="1136" y="710"/>
            <a:chExt cx="14748" cy="10508"/>
          </a:xfrm>
        </p:grpSpPr>
        <p:sp>
          <p:nvSpPr>
            <p:cNvPr id="10244" name="Text Box 125"/>
            <p:cNvSpPr txBox="1">
              <a:spLocks noChangeArrowheads="1"/>
            </p:cNvSpPr>
            <p:nvPr/>
          </p:nvSpPr>
          <p:spPr bwMode="auto">
            <a:xfrm>
              <a:off x="3124" y="7384"/>
              <a:ext cx="1704" cy="56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sz="900" dirty="0">
                  <a:solidFill>
                    <a:srgbClr val="FF0000"/>
                  </a:solidFill>
                </a:rPr>
                <a:t>Технические системы</a:t>
              </a:r>
            </a:p>
          </p:txBody>
        </p:sp>
        <p:sp>
          <p:nvSpPr>
            <p:cNvPr id="10245" name="Text Box 126"/>
            <p:cNvSpPr txBox="1">
              <a:spLocks noChangeArrowheads="1"/>
            </p:cNvSpPr>
            <p:nvPr/>
          </p:nvSpPr>
          <p:spPr bwMode="auto">
            <a:xfrm>
              <a:off x="3124" y="8094"/>
              <a:ext cx="1420" cy="56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800" dirty="0">
                  <a:solidFill>
                    <a:srgbClr val="FF0000"/>
                  </a:solidFill>
                </a:rPr>
                <a:t>Загрузочные вирусы</a:t>
              </a:r>
            </a:p>
          </p:txBody>
        </p:sp>
        <p:sp>
          <p:nvSpPr>
            <p:cNvPr id="10246" name="Text Box 127"/>
            <p:cNvSpPr txBox="1">
              <a:spLocks noChangeArrowheads="1"/>
            </p:cNvSpPr>
            <p:nvPr/>
          </p:nvSpPr>
          <p:spPr bwMode="auto">
            <a:xfrm>
              <a:off x="3124" y="8804"/>
              <a:ext cx="1420" cy="56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900" dirty="0">
                  <a:solidFill>
                    <a:srgbClr val="FF0000"/>
                  </a:solidFill>
                </a:rPr>
                <a:t>Файловые вирусы</a:t>
              </a:r>
            </a:p>
          </p:txBody>
        </p:sp>
        <p:sp>
          <p:nvSpPr>
            <p:cNvPr id="10247" name="Text Box 128"/>
            <p:cNvSpPr txBox="1">
              <a:spLocks noChangeArrowheads="1"/>
            </p:cNvSpPr>
            <p:nvPr/>
          </p:nvSpPr>
          <p:spPr bwMode="auto">
            <a:xfrm>
              <a:off x="3124" y="9514"/>
              <a:ext cx="1420" cy="71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ru-RU" sz="900" dirty="0">
                  <a:solidFill>
                    <a:srgbClr val="FF0000"/>
                  </a:solidFill>
                </a:rPr>
                <a:t>Загрузочно-файловые вирусы</a:t>
              </a:r>
            </a:p>
          </p:txBody>
        </p:sp>
        <p:sp>
          <p:nvSpPr>
            <p:cNvPr id="10248" name="Text Box 129"/>
            <p:cNvSpPr txBox="1">
              <a:spLocks noChangeArrowheads="1"/>
            </p:cNvSpPr>
            <p:nvPr/>
          </p:nvSpPr>
          <p:spPr bwMode="auto">
            <a:xfrm>
              <a:off x="3124" y="10366"/>
              <a:ext cx="1420" cy="42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800" dirty="0">
                  <a:solidFill>
                    <a:srgbClr val="FF0000"/>
                  </a:solidFill>
                </a:rPr>
                <a:t>Макровирусы</a:t>
              </a:r>
            </a:p>
          </p:txBody>
        </p:sp>
        <p:grpSp>
          <p:nvGrpSpPr>
            <p:cNvPr id="3" name="Group 130"/>
            <p:cNvGrpSpPr>
              <a:grpSpLocks/>
            </p:cNvGrpSpPr>
            <p:nvPr/>
          </p:nvGrpSpPr>
          <p:grpSpPr bwMode="auto">
            <a:xfrm>
              <a:off x="1136" y="710"/>
              <a:ext cx="14748" cy="10508"/>
              <a:chOff x="1136" y="710"/>
              <a:chExt cx="14748" cy="10508"/>
            </a:xfrm>
          </p:grpSpPr>
          <p:sp>
            <p:nvSpPr>
              <p:cNvPr id="10250" name="Text Box 131"/>
              <p:cNvSpPr txBox="1">
                <a:spLocks noChangeArrowheads="1"/>
              </p:cNvSpPr>
              <p:nvPr/>
            </p:nvSpPr>
            <p:spPr bwMode="auto">
              <a:xfrm>
                <a:off x="5396" y="10650"/>
                <a:ext cx="9372" cy="568"/>
              </a:xfrm>
              <a:prstGeom prst="rect">
                <a:avLst/>
              </a:prstGeom>
              <a:solidFill>
                <a:srgbClr val="E1F4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b="1" dirty="0">
                    <a:solidFill>
                      <a:srgbClr val="FF0066"/>
                    </a:solidFill>
                  </a:rPr>
                  <a:t>Классификация информационного оружия</a:t>
                </a:r>
              </a:p>
            </p:txBody>
          </p:sp>
          <p:grpSp>
            <p:nvGrpSpPr>
              <p:cNvPr id="4" name="Group 132"/>
              <p:cNvGrpSpPr>
                <a:grpSpLocks/>
              </p:cNvGrpSpPr>
              <p:nvPr/>
            </p:nvGrpSpPr>
            <p:grpSpPr bwMode="auto">
              <a:xfrm>
                <a:off x="1136" y="710"/>
                <a:ext cx="14748" cy="9798"/>
                <a:chOff x="1136" y="710"/>
                <a:chExt cx="14748" cy="9798"/>
              </a:xfrm>
            </p:grpSpPr>
            <p:sp>
              <p:nvSpPr>
                <p:cNvPr id="10252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2556" y="6532"/>
                  <a:ext cx="1562" cy="568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lnSpc>
                      <a:spcPct val="88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 sz="1000" dirty="0">
                      <a:solidFill>
                        <a:srgbClr val="FF0000"/>
                      </a:solidFill>
                    </a:rPr>
                    <a:t>По объекту</a:t>
                  </a:r>
                </a:p>
                <a:p>
                  <a:pPr fontAlgn="base">
                    <a:lnSpc>
                      <a:spcPct val="88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 sz="1000" dirty="0">
                      <a:solidFill>
                        <a:srgbClr val="FF0000"/>
                      </a:solidFill>
                    </a:rPr>
                    <a:t>заражения</a:t>
                  </a:r>
                </a:p>
              </p:txBody>
            </p:sp>
            <p:sp>
              <p:nvSpPr>
                <p:cNvPr id="10253" name="Line 134"/>
                <p:cNvSpPr>
                  <a:spLocks noChangeShapeType="1"/>
                </p:cNvSpPr>
                <p:nvPr/>
              </p:nvSpPr>
              <p:spPr bwMode="auto">
                <a:xfrm>
                  <a:off x="3388" y="6390"/>
                  <a:ext cx="667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54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5254" y="6532"/>
                  <a:ext cx="1846" cy="56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fontAlgn="base">
                    <a:lnSpc>
                      <a:spcPct val="88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 sz="1000" dirty="0">
                      <a:solidFill>
                        <a:srgbClr val="000099"/>
                      </a:solidFill>
                    </a:rPr>
                    <a:t>По способу</a:t>
                  </a:r>
                </a:p>
                <a:p>
                  <a:pPr algn="ctr" fontAlgn="base">
                    <a:lnSpc>
                      <a:spcPct val="88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 sz="1000" dirty="0">
                      <a:solidFill>
                        <a:srgbClr val="000099"/>
                      </a:solidFill>
                    </a:rPr>
                    <a:t>заражения</a:t>
                  </a:r>
                </a:p>
              </p:txBody>
            </p:sp>
            <p:sp>
              <p:nvSpPr>
                <p:cNvPr id="10255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1278" y="7384"/>
                  <a:ext cx="1562" cy="426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 sz="1000" dirty="0">
                      <a:solidFill>
                        <a:srgbClr val="FF0000"/>
                      </a:solidFill>
                    </a:rPr>
                    <a:t>Операторы</a:t>
                  </a:r>
                </a:p>
              </p:txBody>
            </p:sp>
            <p:sp>
              <p:nvSpPr>
                <p:cNvPr id="10256" name="Line 137"/>
                <p:cNvSpPr>
                  <a:spLocks noChangeShapeType="1"/>
                </p:cNvSpPr>
                <p:nvPr/>
              </p:nvSpPr>
              <p:spPr bwMode="auto">
                <a:xfrm>
                  <a:off x="2110" y="7242"/>
                  <a:ext cx="184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57" name="Line 138"/>
                <p:cNvSpPr>
                  <a:spLocks noChangeShapeType="1"/>
                </p:cNvSpPr>
                <p:nvPr/>
              </p:nvSpPr>
              <p:spPr bwMode="auto">
                <a:xfrm>
                  <a:off x="3956" y="7242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58" name="Line 139"/>
                <p:cNvSpPr>
                  <a:spLocks noChangeShapeType="1"/>
                </p:cNvSpPr>
                <p:nvPr/>
              </p:nvSpPr>
              <p:spPr bwMode="auto">
                <a:xfrm>
                  <a:off x="2110" y="7242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59" name="Line 140"/>
                <p:cNvSpPr>
                  <a:spLocks noChangeShapeType="1"/>
                </p:cNvSpPr>
                <p:nvPr/>
              </p:nvSpPr>
              <p:spPr bwMode="auto">
                <a:xfrm>
                  <a:off x="3246" y="710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60" name="Line 141"/>
                <p:cNvSpPr>
                  <a:spLocks noChangeShapeType="1"/>
                </p:cNvSpPr>
                <p:nvPr/>
              </p:nvSpPr>
              <p:spPr bwMode="auto">
                <a:xfrm>
                  <a:off x="4808" y="7668"/>
                  <a:ext cx="14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61" name="Line 142"/>
                <p:cNvSpPr>
                  <a:spLocks noChangeShapeType="1"/>
                </p:cNvSpPr>
                <p:nvPr/>
              </p:nvSpPr>
              <p:spPr bwMode="auto">
                <a:xfrm>
                  <a:off x="4970" y="7668"/>
                  <a:ext cx="0" cy="28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62" name="Line 143"/>
                <p:cNvSpPr>
                  <a:spLocks noChangeShapeType="1"/>
                </p:cNvSpPr>
                <p:nvPr/>
              </p:nvSpPr>
              <p:spPr bwMode="auto">
                <a:xfrm>
                  <a:off x="4524" y="8378"/>
                  <a:ext cx="4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63" name="Line 144"/>
                <p:cNvSpPr>
                  <a:spLocks noChangeShapeType="1"/>
                </p:cNvSpPr>
                <p:nvPr/>
              </p:nvSpPr>
              <p:spPr bwMode="auto">
                <a:xfrm>
                  <a:off x="4524" y="9088"/>
                  <a:ext cx="4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64" name="Line 145"/>
                <p:cNvSpPr>
                  <a:spLocks noChangeShapeType="1"/>
                </p:cNvSpPr>
                <p:nvPr/>
              </p:nvSpPr>
              <p:spPr bwMode="auto">
                <a:xfrm>
                  <a:off x="4524" y="9798"/>
                  <a:ext cx="4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65" name="Line 146"/>
                <p:cNvSpPr>
                  <a:spLocks noChangeShapeType="1"/>
                </p:cNvSpPr>
                <p:nvPr/>
              </p:nvSpPr>
              <p:spPr bwMode="auto">
                <a:xfrm>
                  <a:off x="4524" y="10508"/>
                  <a:ext cx="47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66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1420" y="8094"/>
                  <a:ext cx="1420" cy="568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 sz="900" dirty="0">
                      <a:solidFill>
                        <a:srgbClr val="FF0000"/>
                      </a:solidFill>
                    </a:rPr>
                    <a:t>Пси-вирусы</a:t>
                  </a:r>
                </a:p>
              </p:txBody>
            </p:sp>
            <p:sp>
              <p:nvSpPr>
                <p:cNvPr id="10267" name="Line 148"/>
                <p:cNvSpPr>
                  <a:spLocks noChangeShapeType="1"/>
                </p:cNvSpPr>
                <p:nvPr/>
              </p:nvSpPr>
              <p:spPr bwMode="auto">
                <a:xfrm flipH="1">
                  <a:off x="1136" y="8378"/>
                  <a:ext cx="2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68" name="Line 149"/>
                <p:cNvSpPr>
                  <a:spLocks noChangeShapeType="1"/>
                </p:cNvSpPr>
                <p:nvPr/>
              </p:nvSpPr>
              <p:spPr bwMode="auto">
                <a:xfrm flipV="1">
                  <a:off x="1136" y="7668"/>
                  <a:ext cx="0" cy="7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69" name="Line 150"/>
                <p:cNvSpPr>
                  <a:spLocks noChangeShapeType="1"/>
                </p:cNvSpPr>
                <p:nvPr/>
              </p:nvSpPr>
              <p:spPr bwMode="auto">
                <a:xfrm>
                  <a:off x="1136" y="7668"/>
                  <a:ext cx="14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70" name="Line 151"/>
                <p:cNvSpPr>
                  <a:spLocks noChangeShapeType="1"/>
                </p:cNvSpPr>
                <p:nvPr/>
              </p:nvSpPr>
              <p:spPr bwMode="auto">
                <a:xfrm>
                  <a:off x="5092" y="6816"/>
                  <a:ext cx="0" cy="28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71" name="Line 152"/>
                <p:cNvSpPr>
                  <a:spLocks noChangeShapeType="1"/>
                </p:cNvSpPr>
                <p:nvPr/>
              </p:nvSpPr>
              <p:spPr bwMode="auto">
                <a:xfrm>
                  <a:off x="5092" y="6816"/>
                  <a:ext cx="14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72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5331" y="7822"/>
                  <a:ext cx="1704" cy="568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 sz="900" dirty="0">
                      <a:solidFill>
                        <a:srgbClr val="000099"/>
                      </a:solidFill>
                    </a:rPr>
                    <a:t>Нерезидентные вирусы</a:t>
                  </a:r>
                </a:p>
              </p:txBody>
            </p:sp>
            <p:sp>
              <p:nvSpPr>
                <p:cNvPr id="10273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5396" y="9372"/>
                  <a:ext cx="1704" cy="568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 sz="900" b="1" dirty="0">
                      <a:solidFill>
                        <a:srgbClr val="000099"/>
                      </a:solidFill>
                    </a:rPr>
                    <a:t>Резидентные вирусы</a:t>
                  </a:r>
                </a:p>
              </p:txBody>
            </p:sp>
            <p:sp>
              <p:nvSpPr>
                <p:cNvPr id="10274" name="Line 155"/>
                <p:cNvSpPr>
                  <a:spLocks noChangeShapeType="1"/>
                </p:cNvSpPr>
                <p:nvPr/>
              </p:nvSpPr>
              <p:spPr bwMode="auto">
                <a:xfrm>
                  <a:off x="5092" y="9656"/>
                  <a:ext cx="2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75" name="Line 156"/>
                <p:cNvSpPr>
                  <a:spLocks noChangeShapeType="1"/>
                </p:cNvSpPr>
                <p:nvPr/>
              </p:nvSpPr>
              <p:spPr bwMode="auto">
                <a:xfrm>
                  <a:off x="5092" y="8094"/>
                  <a:ext cx="2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76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7384" y="6532"/>
                  <a:ext cx="1704" cy="568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rgbClr val="00336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fontAlgn="base">
                    <a:lnSpc>
                      <a:spcPts val="1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 sz="900" b="1" dirty="0">
                      <a:solidFill>
                        <a:srgbClr val="000099"/>
                      </a:solidFill>
                    </a:rPr>
                    <a:t>По примеру маскировки</a:t>
                  </a:r>
                  <a:endParaRPr lang="ru-RU" sz="900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0277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7526" y="7242"/>
                  <a:ext cx="1562" cy="568"/>
                </a:xfrm>
                <a:prstGeom prst="rect">
                  <a:avLst/>
                </a:prstGeom>
                <a:solidFill>
                  <a:srgbClr val="CC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 sz="800" dirty="0">
                      <a:solidFill>
                        <a:srgbClr val="000099"/>
                      </a:solidFill>
                    </a:rPr>
                    <a:t>Полиморфные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 sz="800" dirty="0">
                      <a:solidFill>
                        <a:srgbClr val="000099"/>
                      </a:solidFill>
                    </a:rPr>
                    <a:t>вирусы</a:t>
                  </a:r>
                </a:p>
              </p:txBody>
            </p:sp>
            <p:sp>
              <p:nvSpPr>
                <p:cNvPr id="10278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7526" y="7952"/>
                  <a:ext cx="1562" cy="426"/>
                </a:xfrm>
                <a:prstGeom prst="rect">
                  <a:avLst/>
                </a:prstGeom>
                <a:solidFill>
                  <a:srgbClr val="CC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 sz="900" dirty="0" err="1">
                      <a:solidFill>
                        <a:srgbClr val="000099"/>
                      </a:solidFill>
                    </a:rPr>
                    <a:t>Стелс-вирусы</a:t>
                  </a:r>
                  <a:endParaRPr lang="ru-RU" sz="900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0279" name="Text Box 160"/>
                <p:cNvSpPr txBox="1">
                  <a:spLocks noChangeArrowheads="1"/>
                </p:cNvSpPr>
                <p:nvPr/>
              </p:nvSpPr>
              <p:spPr bwMode="auto">
                <a:xfrm>
                  <a:off x="7526" y="9656"/>
                  <a:ext cx="1562" cy="710"/>
                </a:xfrm>
                <a:prstGeom prst="rect">
                  <a:avLst/>
                </a:prstGeom>
                <a:solidFill>
                  <a:srgbClr val="CC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 sz="900" dirty="0" err="1">
                      <a:solidFill>
                        <a:srgbClr val="000099"/>
                      </a:solidFill>
                    </a:rPr>
                    <a:t>Комбиниро-ванные</a:t>
                  </a:r>
                  <a:r>
                    <a:rPr lang="ru-RU" sz="900" dirty="0">
                      <a:solidFill>
                        <a:srgbClr val="000099"/>
                      </a:solidFill>
                    </a:rPr>
                    <a:t> </a:t>
                  </a:r>
                </a:p>
                <a:p>
                  <a:pPr algn="ctr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 sz="900" dirty="0">
                      <a:solidFill>
                        <a:srgbClr val="000099"/>
                      </a:solidFill>
                    </a:rPr>
                    <a:t>вирусы</a:t>
                  </a:r>
                </a:p>
              </p:txBody>
            </p:sp>
            <p:sp>
              <p:nvSpPr>
                <p:cNvPr id="10280" name="Line 161"/>
                <p:cNvSpPr>
                  <a:spLocks noChangeShapeType="1"/>
                </p:cNvSpPr>
                <p:nvPr/>
              </p:nvSpPr>
              <p:spPr bwMode="auto">
                <a:xfrm>
                  <a:off x="7242" y="6816"/>
                  <a:ext cx="0" cy="31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81" name="Line 162"/>
                <p:cNvSpPr>
                  <a:spLocks noChangeShapeType="1"/>
                </p:cNvSpPr>
                <p:nvPr/>
              </p:nvSpPr>
              <p:spPr bwMode="auto">
                <a:xfrm>
                  <a:off x="7242" y="8236"/>
                  <a:ext cx="2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82" name="Line 163"/>
                <p:cNvSpPr>
                  <a:spLocks noChangeShapeType="1"/>
                </p:cNvSpPr>
                <p:nvPr/>
              </p:nvSpPr>
              <p:spPr bwMode="auto">
                <a:xfrm>
                  <a:off x="7242" y="7526"/>
                  <a:ext cx="2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83" name="Line 164"/>
                <p:cNvSpPr>
                  <a:spLocks noChangeShapeType="1"/>
                </p:cNvSpPr>
                <p:nvPr/>
              </p:nvSpPr>
              <p:spPr bwMode="auto">
                <a:xfrm>
                  <a:off x="7242" y="9372"/>
                  <a:ext cx="2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84" name="Line 165"/>
                <p:cNvSpPr>
                  <a:spLocks noChangeShapeType="1"/>
                </p:cNvSpPr>
                <p:nvPr/>
              </p:nvSpPr>
              <p:spPr bwMode="auto">
                <a:xfrm>
                  <a:off x="7222" y="6816"/>
                  <a:ext cx="14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85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9372" y="6532"/>
                  <a:ext cx="1988" cy="568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rgbClr val="00336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 sz="800" b="1" dirty="0">
                      <a:solidFill>
                        <a:srgbClr val="000099"/>
                      </a:solidFill>
                    </a:rPr>
                    <a:t>По деструктивным возможностям</a:t>
                  </a:r>
                  <a:endParaRPr lang="ru-RU" sz="800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0286" name="Line 167"/>
                <p:cNvSpPr>
                  <a:spLocks noChangeShapeType="1"/>
                </p:cNvSpPr>
                <p:nvPr/>
              </p:nvSpPr>
              <p:spPr bwMode="auto">
                <a:xfrm>
                  <a:off x="3388" y="639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87" name="Line 168"/>
                <p:cNvSpPr>
                  <a:spLocks noChangeShapeType="1"/>
                </p:cNvSpPr>
                <p:nvPr/>
              </p:nvSpPr>
              <p:spPr bwMode="auto">
                <a:xfrm>
                  <a:off x="6228" y="639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88" name="Line 169"/>
                <p:cNvSpPr>
                  <a:spLocks noChangeShapeType="1"/>
                </p:cNvSpPr>
                <p:nvPr/>
              </p:nvSpPr>
              <p:spPr bwMode="auto">
                <a:xfrm>
                  <a:off x="8216" y="639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89" name="Line 170"/>
                <p:cNvSpPr>
                  <a:spLocks noChangeShapeType="1"/>
                </p:cNvSpPr>
                <p:nvPr/>
              </p:nvSpPr>
              <p:spPr bwMode="auto">
                <a:xfrm>
                  <a:off x="10062" y="639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90" name="Line 171"/>
                <p:cNvSpPr>
                  <a:spLocks noChangeShapeType="1"/>
                </p:cNvSpPr>
                <p:nvPr/>
              </p:nvSpPr>
              <p:spPr bwMode="auto">
                <a:xfrm>
                  <a:off x="11644" y="5964"/>
                  <a:ext cx="0" cy="298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91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12212" y="6532"/>
                  <a:ext cx="1846" cy="568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 sz="900" b="1" dirty="0">
                      <a:solidFill>
                        <a:srgbClr val="008000"/>
                      </a:solidFill>
                    </a:rPr>
                    <a:t>ПЗ класса «исследователь</a:t>
                  </a:r>
                  <a:r>
                    <a:rPr lang="ru-RU" sz="900" b="1" dirty="0">
                      <a:solidFill>
                        <a:srgbClr val="FFFFFF"/>
                      </a:solidFill>
                    </a:rPr>
                    <a:t>»</a:t>
                  </a:r>
                  <a:endParaRPr lang="ru-RU" sz="9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92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12212" y="7242"/>
                  <a:ext cx="1846" cy="568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 sz="900" b="1" dirty="0">
                      <a:solidFill>
                        <a:srgbClr val="008000"/>
                      </a:solidFill>
                    </a:rPr>
                    <a:t>ПЗ класса «перехватчик»</a:t>
                  </a:r>
                  <a:endParaRPr lang="ru-RU" sz="9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10293" name="Text Box 174"/>
                <p:cNvSpPr txBox="1">
                  <a:spLocks noChangeArrowheads="1"/>
                </p:cNvSpPr>
                <p:nvPr/>
              </p:nvSpPr>
              <p:spPr bwMode="auto">
                <a:xfrm>
                  <a:off x="12212" y="7952"/>
                  <a:ext cx="1846" cy="568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 sz="900" b="1" dirty="0">
                      <a:solidFill>
                        <a:srgbClr val="008000"/>
                      </a:solidFill>
                    </a:rPr>
                    <a:t>ПЗ класса «разрушитель»</a:t>
                  </a:r>
                  <a:endParaRPr lang="ru-RU" sz="9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10294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12212" y="8662"/>
                  <a:ext cx="1846" cy="568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 sz="800" b="1" dirty="0">
                      <a:solidFill>
                        <a:srgbClr val="008000"/>
                      </a:solidFill>
                    </a:rPr>
                    <a:t>ПЗ класса «активная помеха»</a:t>
                  </a:r>
                  <a:endParaRPr lang="ru-RU" sz="8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10295" name="Line 176"/>
                <p:cNvSpPr>
                  <a:spLocks noChangeShapeType="1"/>
                </p:cNvSpPr>
                <p:nvPr/>
              </p:nvSpPr>
              <p:spPr bwMode="auto">
                <a:xfrm>
                  <a:off x="11644" y="8946"/>
                  <a:ext cx="5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96" name="Line 177"/>
                <p:cNvSpPr>
                  <a:spLocks noChangeShapeType="1"/>
                </p:cNvSpPr>
                <p:nvPr/>
              </p:nvSpPr>
              <p:spPr bwMode="auto">
                <a:xfrm>
                  <a:off x="11644" y="8236"/>
                  <a:ext cx="5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97" name="Line 178"/>
                <p:cNvSpPr>
                  <a:spLocks noChangeShapeType="1"/>
                </p:cNvSpPr>
                <p:nvPr/>
              </p:nvSpPr>
              <p:spPr bwMode="auto">
                <a:xfrm>
                  <a:off x="11644" y="7526"/>
                  <a:ext cx="5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98" name="Line 179"/>
                <p:cNvSpPr>
                  <a:spLocks noChangeShapeType="1"/>
                </p:cNvSpPr>
                <p:nvPr/>
              </p:nvSpPr>
              <p:spPr bwMode="auto">
                <a:xfrm>
                  <a:off x="11644" y="6816"/>
                  <a:ext cx="5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99" name="Text Box 180"/>
                <p:cNvSpPr txBox="1">
                  <a:spLocks noChangeArrowheads="1"/>
                </p:cNvSpPr>
                <p:nvPr/>
              </p:nvSpPr>
              <p:spPr bwMode="auto">
                <a:xfrm>
                  <a:off x="9656" y="7526"/>
                  <a:ext cx="1704" cy="568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 sz="900" dirty="0">
                      <a:solidFill>
                        <a:srgbClr val="000099"/>
                      </a:solidFill>
                    </a:rPr>
                    <a:t>Безопасные вирусы</a:t>
                  </a:r>
                </a:p>
              </p:txBody>
            </p:sp>
            <p:sp>
              <p:nvSpPr>
                <p:cNvPr id="10300" name="Line 181"/>
                <p:cNvSpPr>
                  <a:spLocks noChangeShapeType="1"/>
                </p:cNvSpPr>
                <p:nvPr/>
              </p:nvSpPr>
              <p:spPr bwMode="auto">
                <a:xfrm>
                  <a:off x="9230" y="8946"/>
                  <a:ext cx="4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01" name="Line 182"/>
                <p:cNvSpPr>
                  <a:spLocks noChangeShapeType="1"/>
                </p:cNvSpPr>
                <p:nvPr/>
              </p:nvSpPr>
              <p:spPr bwMode="auto">
                <a:xfrm flipH="1">
                  <a:off x="9210" y="6816"/>
                  <a:ext cx="14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02" name="Line 183"/>
                <p:cNvSpPr>
                  <a:spLocks noChangeShapeType="1"/>
                </p:cNvSpPr>
                <p:nvPr/>
              </p:nvSpPr>
              <p:spPr bwMode="auto">
                <a:xfrm>
                  <a:off x="9230" y="6816"/>
                  <a:ext cx="0" cy="213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03" name="Line 184"/>
                <p:cNvSpPr>
                  <a:spLocks noChangeShapeType="1"/>
                </p:cNvSpPr>
                <p:nvPr/>
              </p:nvSpPr>
              <p:spPr bwMode="auto">
                <a:xfrm>
                  <a:off x="9230" y="7810"/>
                  <a:ext cx="4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04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9656" y="8378"/>
                  <a:ext cx="1704" cy="994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fontAlgn="base">
                    <a:lnSpc>
                      <a:spcPct val="75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 sz="800" b="1" dirty="0">
                      <a:solidFill>
                        <a:srgbClr val="000099"/>
                      </a:solidFill>
                    </a:rPr>
                    <a:t>Вирусы </a:t>
                  </a:r>
                  <a:r>
                    <a:rPr lang="ru-RU" sz="800" b="1" dirty="0" err="1">
                      <a:solidFill>
                        <a:srgbClr val="000099"/>
                      </a:solidFill>
                    </a:rPr>
                    <a:t>вызывыающие</a:t>
                  </a:r>
                  <a:r>
                    <a:rPr lang="ru-RU" sz="800" b="1" dirty="0">
                      <a:solidFill>
                        <a:srgbClr val="000099"/>
                      </a:solidFill>
                    </a:rPr>
                    <a:t> деструктивные функции</a:t>
                  </a:r>
                </a:p>
              </p:txBody>
            </p:sp>
            <p:sp>
              <p:nvSpPr>
                <p:cNvPr id="10305" name="Line 186"/>
                <p:cNvSpPr>
                  <a:spLocks noChangeShapeType="1"/>
                </p:cNvSpPr>
                <p:nvPr/>
              </p:nvSpPr>
              <p:spPr bwMode="auto">
                <a:xfrm flipH="1">
                  <a:off x="7506" y="6248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06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7526" y="9088"/>
                  <a:ext cx="1704" cy="426"/>
                </a:xfrm>
                <a:prstGeom prst="rect">
                  <a:avLst/>
                </a:prstGeom>
                <a:solidFill>
                  <a:srgbClr val="CC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 sz="800" dirty="0">
                      <a:solidFill>
                        <a:srgbClr val="000099"/>
                      </a:solidFill>
                    </a:rPr>
                    <a:t>Сетевые вирусы</a:t>
                  </a:r>
                </a:p>
              </p:txBody>
            </p:sp>
            <p:sp>
              <p:nvSpPr>
                <p:cNvPr id="10307" name="Text Box 188"/>
                <p:cNvSpPr txBox="1">
                  <a:spLocks noChangeArrowheads="1"/>
                </p:cNvSpPr>
                <p:nvPr/>
              </p:nvSpPr>
              <p:spPr bwMode="auto">
                <a:xfrm>
                  <a:off x="7526" y="8520"/>
                  <a:ext cx="1562" cy="426"/>
                </a:xfrm>
                <a:prstGeom prst="rect">
                  <a:avLst/>
                </a:prstGeom>
                <a:solidFill>
                  <a:srgbClr val="CC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 sz="800" dirty="0">
                      <a:solidFill>
                        <a:srgbClr val="000099"/>
                      </a:solidFill>
                    </a:rPr>
                    <a:t>Вирусы-черви</a:t>
                  </a:r>
                </a:p>
              </p:txBody>
            </p:sp>
            <p:sp>
              <p:nvSpPr>
                <p:cNvPr id="10308" name="Line 189"/>
                <p:cNvSpPr>
                  <a:spLocks noChangeShapeType="1"/>
                </p:cNvSpPr>
                <p:nvPr/>
              </p:nvSpPr>
              <p:spPr bwMode="auto">
                <a:xfrm>
                  <a:off x="7242" y="8804"/>
                  <a:ext cx="2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09" name="Line 190"/>
                <p:cNvSpPr>
                  <a:spLocks noChangeShapeType="1"/>
                </p:cNvSpPr>
                <p:nvPr/>
              </p:nvSpPr>
              <p:spPr bwMode="auto">
                <a:xfrm>
                  <a:off x="7242" y="9940"/>
                  <a:ext cx="2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5" name="Group 191"/>
                <p:cNvGrpSpPr>
                  <a:grpSpLocks/>
                </p:cNvGrpSpPr>
                <p:nvPr/>
              </p:nvGrpSpPr>
              <p:grpSpPr bwMode="auto">
                <a:xfrm>
                  <a:off x="1258" y="710"/>
                  <a:ext cx="14626" cy="5538"/>
                  <a:chOff x="1278" y="710"/>
                  <a:chExt cx="14626" cy="5538"/>
                </a:xfrm>
              </p:grpSpPr>
              <p:sp>
                <p:nvSpPr>
                  <p:cNvPr id="10311" name="Text Box 1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928" y="5538"/>
                    <a:ext cx="2130" cy="710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ru-RU" sz="1000" dirty="0">
                        <a:solidFill>
                          <a:srgbClr val="008000"/>
                        </a:solidFill>
                      </a:rPr>
                      <a:t>Программные закладки</a:t>
                    </a:r>
                  </a:p>
                </p:txBody>
              </p:sp>
              <p:sp>
                <p:nvSpPr>
                  <p:cNvPr id="10312" name="Line 19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526" y="5254"/>
                    <a:ext cx="710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0313" name="Line 194"/>
                  <p:cNvSpPr>
                    <a:spLocks noChangeShapeType="1"/>
                  </p:cNvSpPr>
                  <p:nvPr/>
                </p:nvSpPr>
                <p:spPr bwMode="auto">
                  <a:xfrm>
                    <a:off x="7526" y="5254"/>
                    <a:ext cx="0" cy="28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0314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10082" y="5254"/>
                    <a:ext cx="0" cy="28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0315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12922" y="5254"/>
                    <a:ext cx="0" cy="28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0316" name="Text Box 1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32" y="5538"/>
                    <a:ext cx="1988" cy="710"/>
                  </a:xfrm>
                  <a:prstGeom prst="rect">
                    <a:avLst/>
                  </a:prstGeom>
                  <a:solidFill>
                    <a:srgbClr val="00CC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ru-RU" sz="1000" dirty="0">
                        <a:solidFill>
                          <a:srgbClr val="008000"/>
                        </a:solidFill>
                      </a:rPr>
                      <a:t>Компьютерные вирусы</a:t>
                    </a:r>
                  </a:p>
                </p:txBody>
              </p:sp>
              <p:sp>
                <p:nvSpPr>
                  <p:cNvPr id="10317" name="Text Box 1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62" y="5538"/>
                    <a:ext cx="2840" cy="710"/>
                  </a:xfrm>
                  <a:prstGeom prst="rect">
                    <a:avLst/>
                  </a:prstGeom>
                  <a:solidFill>
                    <a:srgbClr val="66FFFF"/>
                  </a:solidFill>
                  <a:ln w="9525">
                    <a:solidFill>
                      <a:srgbClr val="0033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ru-RU" sz="1000" dirty="0">
                        <a:solidFill>
                          <a:srgbClr val="008000"/>
                        </a:solidFill>
                      </a:rPr>
                      <a:t>Средства </a:t>
                    </a:r>
                    <a:r>
                      <a:rPr lang="ru-RU" sz="1000" dirty="0" err="1">
                        <a:solidFill>
                          <a:srgbClr val="008000"/>
                        </a:solidFill>
                      </a:rPr>
                      <a:t>несанкциони-рованного</a:t>
                    </a:r>
                    <a:r>
                      <a:rPr lang="ru-RU" sz="1000" dirty="0">
                        <a:solidFill>
                          <a:srgbClr val="008000"/>
                        </a:solidFill>
                      </a:rPr>
                      <a:t> доступа</a:t>
                    </a:r>
                  </a:p>
                </p:txBody>
              </p:sp>
              <p:sp>
                <p:nvSpPr>
                  <p:cNvPr id="10318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11644" y="5964"/>
                    <a:ext cx="28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>
                      <a:solidFill>
                        <a:srgbClr val="FFFFFF"/>
                      </a:solidFill>
                    </a:endParaRPr>
                  </a:p>
                </p:txBody>
              </p:sp>
              <p:grpSp>
                <p:nvGrpSpPr>
                  <p:cNvPr id="6" name="Group 200"/>
                  <p:cNvGrpSpPr>
                    <a:grpSpLocks/>
                  </p:cNvGrpSpPr>
                  <p:nvPr/>
                </p:nvGrpSpPr>
                <p:grpSpPr bwMode="auto">
                  <a:xfrm>
                    <a:off x="1278" y="710"/>
                    <a:ext cx="14626" cy="5114"/>
                    <a:chOff x="1278" y="710"/>
                    <a:chExt cx="14626" cy="5114"/>
                  </a:xfrm>
                </p:grpSpPr>
                <p:sp>
                  <p:nvSpPr>
                    <p:cNvPr id="10320" name="Text Box 20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076" y="710"/>
                      <a:ext cx="2130" cy="710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ru-RU" sz="1400" b="1" dirty="0">
                          <a:solidFill>
                            <a:srgbClr val="000099"/>
                          </a:solidFill>
                        </a:rPr>
                        <a:t>По способу реализации</a:t>
                      </a:r>
                      <a:endParaRPr lang="ru-RU" sz="1400" dirty="0">
                        <a:solidFill>
                          <a:srgbClr val="000099"/>
                        </a:solidFill>
                      </a:endParaRPr>
                    </a:p>
                  </p:txBody>
                </p:sp>
                <p:sp>
                  <p:nvSpPr>
                    <p:cNvPr id="10321" name="Text Box 20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181" y="1804"/>
                      <a:ext cx="2556" cy="540"/>
                    </a:xfrm>
                    <a:prstGeom prst="rect">
                      <a:avLst/>
                    </a:prstGeom>
                    <a:solidFill>
                      <a:srgbClr val="FF99CC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 fontAlgn="base">
                        <a:lnSpc>
                          <a:spcPct val="7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ru-RU" sz="1100" dirty="0">
                          <a:solidFill>
                            <a:srgbClr val="000099"/>
                          </a:solidFill>
                        </a:rPr>
                        <a:t>Математическое</a:t>
                      </a:r>
                    </a:p>
                    <a:p>
                      <a:pPr algn="ctr" fontAlgn="base">
                        <a:lnSpc>
                          <a:spcPct val="7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ru-RU" sz="1100" dirty="0">
                          <a:solidFill>
                            <a:srgbClr val="000099"/>
                          </a:solidFill>
                        </a:rPr>
                        <a:t>(алгоритмическое)</a:t>
                      </a:r>
                    </a:p>
                  </p:txBody>
                </p:sp>
                <p:sp>
                  <p:nvSpPr>
                    <p:cNvPr id="10322" name="Text Box 20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076" y="1846"/>
                      <a:ext cx="2130" cy="568"/>
                    </a:xfrm>
                    <a:prstGeom prst="rect">
                      <a:avLst/>
                    </a:prstGeom>
                    <a:solidFill>
                      <a:srgbClr val="CC99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ru-RU" sz="1200" dirty="0">
                          <a:solidFill>
                            <a:srgbClr val="000099"/>
                          </a:solidFill>
                        </a:rPr>
                        <a:t>Аппаратное</a:t>
                      </a:r>
                    </a:p>
                  </p:txBody>
                </p:sp>
                <p:sp>
                  <p:nvSpPr>
                    <p:cNvPr id="10323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490" y="1846"/>
                      <a:ext cx="2414" cy="568"/>
                    </a:xfrm>
                    <a:prstGeom prst="rect">
                      <a:avLst/>
                    </a:prstGeom>
                    <a:solidFill>
                      <a:srgbClr val="33CCCC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ru-RU" sz="1400" dirty="0">
                          <a:solidFill>
                            <a:srgbClr val="000099"/>
                          </a:solidFill>
                        </a:rPr>
                        <a:t>Программное</a:t>
                      </a:r>
                      <a:endParaRPr lang="ru-RU" dirty="0">
                        <a:solidFill>
                          <a:srgbClr val="000099"/>
                        </a:solidFill>
                      </a:endParaRPr>
                    </a:p>
                  </p:txBody>
                </p:sp>
                <p:sp>
                  <p:nvSpPr>
                    <p:cNvPr id="10324" name="Text Box 20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804" y="2556"/>
                      <a:ext cx="4402" cy="1136"/>
                    </a:xfrm>
                    <a:prstGeom prst="rect">
                      <a:avLst/>
                    </a:prstGeom>
                    <a:solidFill>
                      <a:srgbClr val="FF99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 fontAlgn="base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ru-RU" sz="1000" dirty="0">
                          <a:solidFill>
                            <a:srgbClr val="000099"/>
                          </a:solidFill>
                        </a:rPr>
                        <a:t>Алгоритмы, использующие сочетание санкционированных действий для осуществления НСД к информационным ресурсам</a:t>
                      </a:r>
                    </a:p>
                  </p:txBody>
                </p:sp>
                <p:sp>
                  <p:nvSpPr>
                    <p:cNvPr id="10325" name="Text Box 20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804" y="3834"/>
                      <a:ext cx="4402" cy="710"/>
                    </a:xfrm>
                    <a:prstGeom prst="rect">
                      <a:avLst/>
                    </a:prstGeom>
                    <a:solidFill>
                      <a:srgbClr val="FF99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ru-RU" sz="1000" dirty="0">
                          <a:solidFill>
                            <a:srgbClr val="000099"/>
                          </a:solidFill>
                        </a:rPr>
                        <a:t>Алгоритмы применения средств НСД </a:t>
                      </a:r>
                    </a:p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ru-RU" sz="1000" dirty="0">
                          <a:solidFill>
                            <a:srgbClr val="000099"/>
                          </a:solidFill>
                        </a:rPr>
                        <a:t>к информационным ресурсам</a:t>
                      </a:r>
                    </a:p>
                  </p:txBody>
                </p:sp>
                <p:sp>
                  <p:nvSpPr>
                    <p:cNvPr id="10326" name="Text Box 20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804" y="4686"/>
                      <a:ext cx="4402" cy="426"/>
                    </a:xfrm>
                    <a:prstGeom prst="rect">
                      <a:avLst/>
                    </a:prstGeom>
                    <a:solidFill>
                      <a:srgbClr val="FF99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ru-RU" sz="1400" dirty="0">
                          <a:solidFill>
                            <a:srgbClr val="000099"/>
                          </a:solidFill>
                        </a:rPr>
                        <a:t>Комбинированные</a:t>
                      </a:r>
                      <a:endParaRPr lang="ru-RU" dirty="0">
                        <a:solidFill>
                          <a:srgbClr val="000099"/>
                        </a:solidFill>
                      </a:endParaRPr>
                    </a:p>
                  </p:txBody>
                </p:sp>
                <p:sp>
                  <p:nvSpPr>
                    <p:cNvPr id="10327" name="Line 20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441" y="1624"/>
                      <a:ext cx="522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ru-RU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0328" name="Line 20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9441" y="1620"/>
                      <a:ext cx="0" cy="1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ru-RU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0329" name="Line 21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1961" y="1440"/>
                      <a:ext cx="0" cy="1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ru-RU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0330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141" y="1620"/>
                      <a:ext cx="0" cy="1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ru-RU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0331" name="Line 2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661" y="1620"/>
                      <a:ext cx="0" cy="1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ru-RU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0332" name="Line 21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952" y="1988"/>
                      <a:ext cx="28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ru-RU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0333" name="Line 2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52" y="1988"/>
                      <a:ext cx="0" cy="28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ru-RU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0334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52" y="4828"/>
                      <a:ext cx="85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ru-RU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0335" name="Line 2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52" y="4118"/>
                      <a:ext cx="85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ru-RU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0336" name="Line 2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52" y="3266"/>
                      <a:ext cx="85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ru-RU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0337" name="Line 2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626" y="2414"/>
                      <a:ext cx="0" cy="28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ru-RU">
                        <a:solidFill>
                          <a:srgbClr val="FFFFFF"/>
                        </a:solidFill>
                      </a:endParaRPr>
                    </a:p>
                  </p:txBody>
                </p:sp>
                <p:grpSp>
                  <p:nvGrpSpPr>
                    <p:cNvPr id="7" name="Group 2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78" y="712"/>
                      <a:ext cx="6390" cy="5112"/>
                      <a:chOff x="1278" y="716"/>
                      <a:chExt cx="6390" cy="5112"/>
                    </a:xfrm>
                  </p:grpSpPr>
                  <p:sp>
                    <p:nvSpPr>
                      <p:cNvPr id="10339" name="Line 22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526" y="3408"/>
                        <a:ext cx="142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sp>
                    <p:nvSpPr>
                      <p:cNvPr id="10340" name="Text Box 22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964" y="2272"/>
                        <a:ext cx="1562" cy="426"/>
                      </a:xfrm>
                      <a:prstGeom prst="rect">
                        <a:avLst/>
                      </a:prstGeom>
                      <a:solidFill>
                        <a:srgbClr val="FF505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ru-RU" sz="1000" b="1" dirty="0">
                            <a:solidFill>
                              <a:srgbClr val="FFFF00"/>
                            </a:solidFill>
                          </a:rPr>
                          <a:t>Операторы</a:t>
                        </a:r>
                      </a:p>
                    </p:txBody>
                  </p:sp>
                  <p:grpSp>
                    <p:nvGrpSpPr>
                      <p:cNvPr id="8" name="Group 2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278" y="716"/>
                        <a:ext cx="5964" cy="5112"/>
                        <a:chOff x="1278" y="710"/>
                        <a:chExt cx="5964" cy="5112"/>
                      </a:xfrm>
                    </p:grpSpPr>
                    <p:sp>
                      <p:nvSpPr>
                        <p:cNvPr id="10347" name="Text Box 22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550" y="710"/>
                          <a:ext cx="2130" cy="71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ctr" fontAlgn="base">
                            <a:lnSpc>
                              <a:spcPct val="96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ru-RU" sz="1200" dirty="0">
                              <a:solidFill>
                                <a:srgbClr val="0000FF"/>
                              </a:solidFill>
                            </a:rPr>
                            <a:t>По цели использования</a:t>
                          </a:r>
                          <a:endParaRPr lang="ru-RU" sz="1200" dirty="0">
                            <a:solidFill>
                              <a:srgbClr val="FFFFFF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348" name="Text Box 22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20" y="1704"/>
                          <a:ext cx="2272" cy="426"/>
                        </a:xfrm>
                        <a:prstGeom prst="rect">
                          <a:avLst/>
                        </a:prstGeom>
                        <a:solidFill>
                          <a:srgbClr val="FF9900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ru-RU" sz="1100" dirty="0">
                              <a:solidFill>
                                <a:srgbClr val="000099"/>
                              </a:solidFill>
                            </a:rPr>
                            <a:t>Обеспечивающее</a:t>
                          </a:r>
                        </a:p>
                      </p:txBody>
                    </p:sp>
                    <p:sp>
                      <p:nvSpPr>
                        <p:cNvPr id="10349" name="Text Box 22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70" y="1704"/>
                          <a:ext cx="2272" cy="426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ru-RU" sz="1400" b="1" dirty="0">
                              <a:solidFill>
                                <a:srgbClr val="FFFF00"/>
                              </a:solidFill>
                            </a:rPr>
                            <a:t>Атакующее</a:t>
                          </a:r>
                          <a:endParaRPr lang="ru-RU" b="1" dirty="0">
                            <a:solidFill>
                              <a:srgbClr val="FFFF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350" name="Text Box 22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846" y="2272"/>
                          <a:ext cx="1846" cy="852"/>
                        </a:xfrm>
                        <a:prstGeom prst="rect">
                          <a:avLst/>
                        </a:prstGeom>
                        <a:solidFill>
                          <a:srgbClr val="FFCC66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ctr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ru-RU" sz="900" dirty="0">
                              <a:solidFill>
                                <a:srgbClr val="000099"/>
                              </a:solidFill>
                            </a:rPr>
                            <a:t>Средства</a:t>
                          </a:r>
                        </a:p>
                        <a:p>
                          <a:pPr algn="ctr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ru-RU" sz="900" dirty="0">
                              <a:solidFill>
                                <a:srgbClr val="000099"/>
                              </a:solidFill>
                            </a:rPr>
                            <a:t>компьютерной</a:t>
                          </a:r>
                        </a:p>
                        <a:p>
                          <a:pPr algn="ctr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ru-RU" sz="900" dirty="0">
                              <a:solidFill>
                                <a:srgbClr val="000099"/>
                              </a:solidFill>
                            </a:rPr>
                            <a:t>разведки</a:t>
                          </a:r>
                        </a:p>
                      </p:txBody>
                    </p:sp>
                    <p:sp>
                      <p:nvSpPr>
                        <p:cNvPr id="10351" name="Text Box 22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846" y="3266"/>
                          <a:ext cx="1846" cy="852"/>
                        </a:xfrm>
                        <a:prstGeom prst="rect">
                          <a:avLst/>
                        </a:prstGeom>
                        <a:solidFill>
                          <a:srgbClr val="FFCC66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ctr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ru-RU" sz="900" dirty="0">
                              <a:solidFill>
                                <a:srgbClr val="000099"/>
                              </a:solidFill>
                            </a:rPr>
                            <a:t>Средства</a:t>
                          </a:r>
                        </a:p>
                        <a:p>
                          <a:pPr algn="ctr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ru-RU" sz="900" dirty="0">
                              <a:solidFill>
                                <a:srgbClr val="000099"/>
                              </a:solidFill>
                            </a:rPr>
                            <a:t>преодоления систем защиты</a:t>
                          </a:r>
                        </a:p>
                      </p:txBody>
                    </p:sp>
                    <p:sp>
                      <p:nvSpPr>
                        <p:cNvPr id="10352" name="Text Box 228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18" y="2982"/>
                          <a:ext cx="2130" cy="852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ctr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ru-RU" sz="900" dirty="0">
                              <a:solidFill>
                                <a:srgbClr val="FFFF00"/>
                              </a:solidFill>
                            </a:rPr>
                            <a:t>Средства нарушения конфиденциальности информации</a:t>
                          </a:r>
                        </a:p>
                      </p:txBody>
                    </p:sp>
                    <p:sp>
                      <p:nvSpPr>
                        <p:cNvPr id="10353" name="Text Box 22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18" y="3976"/>
                          <a:ext cx="2130" cy="852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ctr" fontAlgn="base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ru-RU" sz="900" dirty="0">
                              <a:solidFill>
                                <a:srgbClr val="FFFF00"/>
                              </a:solidFill>
                            </a:rPr>
                            <a:t>Средства нарушения </a:t>
                          </a:r>
                        </a:p>
                        <a:p>
                          <a:pPr algn="ctr" fontAlgn="base">
                            <a:lnSpc>
                              <a:spcPct val="8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ru-RU" sz="900" dirty="0">
                              <a:solidFill>
                                <a:srgbClr val="FFFF00"/>
                              </a:solidFill>
                            </a:rPr>
                            <a:t>целостности информации</a:t>
                          </a:r>
                        </a:p>
                      </p:txBody>
                    </p:sp>
                    <p:sp>
                      <p:nvSpPr>
                        <p:cNvPr id="10354" name="Text Box 23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18" y="4970"/>
                          <a:ext cx="2130" cy="852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ctr" fontAlgn="base">
                            <a:lnSpc>
                              <a:spcPct val="6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ru-RU" sz="900" dirty="0">
                              <a:solidFill>
                                <a:srgbClr val="FFFF00"/>
                              </a:solidFill>
                            </a:rPr>
                            <a:t>Средства нарушения доступности информации</a:t>
                          </a:r>
                        </a:p>
                      </p:txBody>
                    </p:sp>
                    <p:sp>
                      <p:nvSpPr>
                        <p:cNvPr id="10355" name="Line 23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40" y="1136"/>
                          <a:ext cx="0" cy="56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ru-RU">
                            <a:solidFill>
                              <a:srgbClr val="FFFFFF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356" name="Line 2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40" y="1136"/>
                          <a:ext cx="71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ru-RU">
                            <a:solidFill>
                              <a:srgbClr val="FFFFFF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357" name="Line 23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680" y="1136"/>
                          <a:ext cx="568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ru-RU">
                            <a:solidFill>
                              <a:srgbClr val="FFFFFF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358" name="Line 23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248" y="1136"/>
                          <a:ext cx="0" cy="56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ru-RU">
                            <a:solidFill>
                              <a:srgbClr val="FFFFFF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359" name="Line 2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76" y="2556"/>
                          <a:ext cx="284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ru-RU">
                            <a:solidFill>
                              <a:srgbClr val="FFFFFF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360" name="Line 23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76" y="2556"/>
                          <a:ext cx="0" cy="28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ru-RU">
                            <a:solidFill>
                              <a:srgbClr val="FFFFFF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361" name="Line 23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976" y="3408"/>
                          <a:ext cx="142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ru-RU">
                            <a:solidFill>
                              <a:srgbClr val="FFFFFF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362" name="Line 23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278" y="1988"/>
                          <a:ext cx="142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ru-RU">
                            <a:solidFill>
                              <a:srgbClr val="FFFFFF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363" name="Line 23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278" y="1988"/>
                          <a:ext cx="0" cy="170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ru-RU">
                            <a:solidFill>
                              <a:srgbClr val="FFFFFF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364" name="Line 24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278" y="3692"/>
                          <a:ext cx="568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ru-RU">
                            <a:solidFill>
                              <a:srgbClr val="FFFFFF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365" name="Line 24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278" y="2698"/>
                          <a:ext cx="568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ru-RU">
                            <a:solidFill>
                              <a:srgbClr val="FFFFFF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366" name="Text Box 24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60" y="2272"/>
                          <a:ext cx="1562" cy="568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ctr" fontAlgn="base">
                            <a:lnSpc>
                              <a:spcPct val="88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ru-RU" sz="900" b="1" dirty="0">
                              <a:solidFill>
                                <a:srgbClr val="FFFF00"/>
                              </a:solidFill>
                            </a:rPr>
                            <a:t>Технические системы</a:t>
                          </a:r>
                        </a:p>
                      </p:txBody>
                    </p:sp>
                    <p:sp>
                      <p:nvSpPr>
                        <p:cNvPr id="10367" name="Line 2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976" y="4402"/>
                          <a:ext cx="142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ru-RU">
                            <a:solidFill>
                              <a:srgbClr val="FFFFFF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368" name="Line 24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976" y="5396"/>
                          <a:ext cx="142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ru-RU">
                            <a:solidFill>
                              <a:srgbClr val="FFFFFF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0342" name="Text Box 24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390" y="2982"/>
                        <a:ext cx="1136" cy="852"/>
                      </a:xfrm>
                      <a:prstGeom prst="rect">
                        <a:avLst/>
                      </a:prstGeom>
                      <a:solidFill>
                        <a:srgbClr val="FF505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ru-RU" sz="900" b="1" dirty="0" err="1">
                            <a:solidFill>
                              <a:srgbClr val="FFFF00"/>
                            </a:solidFill>
                          </a:rPr>
                          <a:t>СВЧ-воздейст-вие</a:t>
                        </a:r>
                        <a:endParaRPr lang="ru-RU" sz="900" dirty="0">
                          <a:solidFill>
                            <a:srgbClr val="FFFF00"/>
                          </a:solidFill>
                        </a:endParaRPr>
                      </a:p>
                    </p:txBody>
                  </p:sp>
                  <p:sp>
                    <p:nvSpPr>
                      <p:cNvPr id="10343" name="Text Box 24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390" y="3976"/>
                        <a:ext cx="1136" cy="994"/>
                      </a:xfrm>
                      <a:prstGeom prst="rect">
                        <a:avLst/>
                      </a:prstGeom>
                      <a:solidFill>
                        <a:srgbClr val="FF505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algn="ctr" fontAlgn="base">
                          <a:lnSpc>
                            <a:spcPct val="88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ru-RU" sz="800" b="1" dirty="0" err="1">
                            <a:solidFill>
                              <a:srgbClr val="FFFF00"/>
                            </a:solidFill>
                          </a:rPr>
                          <a:t>Инфразву</a:t>
                        </a:r>
                        <a:r>
                          <a:rPr lang="ru-RU" sz="800" b="1" dirty="0">
                            <a:solidFill>
                              <a:srgbClr val="FFFF00"/>
                            </a:solidFill>
                          </a:rPr>
                          <a:t> </a:t>
                        </a:r>
                        <a:r>
                          <a:rPr lang="ru-RU" sz="800" b="1" dirty="0" err="1">
                            <a:solidFill>
                              <a:srgbClr val="FFFF00"/>
                            </a:solidFill>
                          </a:rPr>
                          <a:t>ковое</a:t>
                        </a:r>
                        <a:r>
                          <a:rPr lang="ru-RU" sz="800" b="1" dirty="0">
                            <a:solidFill>
                              <a:srgbClr val="FFFF00"/>
                            </a:solidFill>
                          </a:rPr>
                          <a:t> </a:t>
                        </a:r>
                        <a:r>
                          <a:rPr lang="ru-RU" sz="800" b="1" dirty="0" err="1">
                            <a:solidFill>
                              <a:srgbClr val="FFFF00"/>
                            </a:solidFill>
                          </a:rPr>
                          <a:t>воздейст-вие</a:t>
                        </a:r>
                        <a:endParaRPr lang="ru-RU" sz="800" dirty="0">
                          <a:solidFill>
                            <a:srgbClr val="FFFF00"/>
                          </a:solidFill>
                        </a:endParaRPr>
                      </a:p>
                    </p:txBody>
                  </p:sp>
                  <p:sp>
                    <p:nvSpPr>
                      <p:cNvPr id="10344" name="Line 24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526" y="2568"/>
                        <a:ext cx="142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sp>
                    <p:nvSpPr>
                      <p:cNvPr id="10345" name="Line 24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526" y="4544"/>
                        <a:ext cx="142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sp>
                    <p:nvSpPr>
                      <p:cNvPr id="10346" name="Line 24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7668" y="2568"/>
                        <a:ext cx="0" cy="197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046273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286000" y="3200400"/>
          <a:ext cx="4572000" cy="457200"/>
        </p:xfrm>
        <a:graphic>
          <a:graphicData uri="http://schemas.openxmlformats.org/drawingml/2006/table">
            <a:tbl>
              <a:tblPr/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br>
                        <a:rPr lang="ru-RU"/>
                      </a:br>
                      <a:endParaRPr lang="ru-RU" sz="1200">
                        <a:latin typeface="Times New Roman"/>
                        <a:ea typeface="SimSu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489849" y="2305050"/>
          <a:ext cx="164306" cy="2247900"/>
        </p:xfrm>
        <a:graphic>
          <a:graphicData uri="http://schemas.openxmlformats.org/drawingml/2006/table">
            <a:tbl>
              <a:tblPr/>
              <a:tblGrid>
                <a:gridCol w="164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7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br>
                        <a:rPr lang="ru-RU" dirty="0"/>
                      </a:br>
                      <a:endParaRPr lang="ru-RU" sz="1200" dirty="0">
                        <a:latin typeface="Times New Roman"/>
                        <a:ea typeface="SimSu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548016"/>
              </p:ext>
            </p:extLst>
          </p:nvPr>
        </p:nvGraphicFramePr>
        <p:xfrm>
          <a:off x="340437" y="1435400"/>
          <a:ext cx="557213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3" imgW="745333" imgH="1970391" progId="">
                  <p:embed/>
                </p:oleObj>
              </mc:Choice>
              <mc:Fallback>
                <p:oleObj r:id="rId3" imgW="745333" imgH="197039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437" y="1435400"/>
                        <a:ext cx="557213" cy="197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0226"/>
              </p:ext>
            </p:extLst>
          </p:nvPr>
        </p:nvGraphicFramePr>
        <p:xfrm>
          <a:off x="446578" y="4191783"/>
          <a:ext cx="192881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5" imgW="253892" imgH="2538091" progId="">
                  <p:embed/>
                </p:oleObj>
              </mc:Choice>
              <mc:Fallback>
                <p:oleObj r:id="rId5" imgW="253892" imgH="253809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78" y="4191783"/>
                        <a:ext cx="192881" cy="253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21" name="Line 53"/>
          <p:cNvSpPr>
            <a:spLocks noChangeShapeType="1"/>
          </p:cNvSpPr>
          <p:nvPr/>
        </p:nvSpPr>
        <p:spPr bwMode="auto">
          <a:xfrm>
            <a:off x="2345531" y="1587502"/>
            <a:ext cx="0" cy="4349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109622" name="Rectangle 54"/>
          <p:cNvSpPr>
            <a:spLocks noChangeArrowheads="1"/>
          </p:cNvSpPr>
          <p:nvPr/>
        </p:nvSpPr>
        <p:spPr bwMode="auto">
          <a:xfrm>
            <a:off x="2033719" y="152636"/>
            <a:ext cx="5405438" cy="615950"/>
          </a:xfrm>
          <a:prstGeom prst="rect">
            <a:avLst/>
          </a:prstGeom>
          <a:solidFill>
            <a:srgbClr val="FFFF00"/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57238" dir="2021404" algn="ctr" rotWithShape="0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109571" name="Line 3"/>
          <p:cNvSpPr>
            <a:spLocks noChangeShapeType="1"/>
          </p:cNvSpPr>
          <p:nvPr/>
        </p:nvSpPr>
        <p:spPr bwMode="auto">
          <a:xfrm>
            <a:off x="5085057" y="5481228"/>
            <a:ext cx="108012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 type="none" w="sm" len="sm"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109569" name="Line 1"/>
          <p:cNvSpPr>
            <a:spLocks noChangeShapeType="1"/>
          </p:cNvSpPr>
          <p:nvPr/>
        </p:nvSpPr>
        <p:spPr bwMode="auto">
          <a:xfrm>
            <a:off x="897650" y="5517470"/>
            <a:ext cx="272654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none" w="sm" len="sm"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 flipH="1">
            <a:off x="2578091" y="2524987"/>
            <a:ext cx="136922" cy="0"/>
          </a:xfrm>
          <a:prstGeom prst="line">
            <a:avLst/>
          </a:prstGeom>
          <a:noFill/>
          <a:ln w="28575">
            <a:solidFill>
              <a:srgbClr val="808000"/>
            </a:solidFill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109570" name="Line 2"/>
          <p:cNvSpPr>
            <a:spLocks noChangeShapeType="1"/>
          </p:cNvSpPr>
          <p:nvPr/>
        </p:nvSpPr>
        <p:spPr bwMode="auto">
          <a:xfrm>
            <a:off x="3113838" y="5265204"/>
            <a:ext cx="162018" cy="0"/>
          </a:xfrm>
          <a:prstGeom prst="line">
            <a:avLst/>
          </a:prstGeom>
          <a:noFill/>
          <a:ln w="28575">
            <a:solidFill>
              <a:srgbClr val="808000"/>
            </a:solidFill>
            <a:round/>
            <a:headEnd type="none" w="sm" len="sm"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FFFFFF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97650" y="1376771"/>
            <a:ext cx="7747218" cy="5384519"/>
            <a:chOff x="0" y="-409"/>
            <a:chExt cx="20368" cy="20407"/>
          </a:xfrm>
        </p:grpSpPr>
        <p:sp>
          <p:nvSpPr>
            <p:cNvPr id="109620" name="Rectangle 52"/>
            <p:cNvSpPr>
              <a:spLocks noChangeArrowheads="1"/>
            </p:cNvSpPr>
            <p:nvPr/>
          </p:nvSpPr>
          <p:spPr bwMode="auto">
            <a:xfrm>
              <a:off x="515" y="-273"/>
              <a:ext cx="3726" cy="3002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altLang="zh-CN" sz="1600" b="1" kern="1000" dirty="0">
                  <a:solidFill>
                    <a:srgbClr val="FFFF0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Оружие</a:t>
              </a:r>
              <a:endParaRPr lang="ru-RU" altLang="zh-CN" sz="600" kern="10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altLang="zh-CN" sz="1600" b="1" kern="1000" dirty="0">
                  <a:solidFill>
                    <a:srgbClr val="FFFF0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персонального</a:t>
              </a:r>
              <a:endParaRPr lang="ru-RU" altLang="zh-CN" sz="600" kern="10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altLang="zh-CN" sz="1600" b="1" kern="1000" dirty="0">
                  <a:solidFill>
                    <a:srgbClr val="FFFF0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поражения</a:t>
              </a:r>
              <a:endParaRPr lang="ru-RU" altLang="zh-CN" kern="10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19" name="Rectangle 51"/>
            <p:cNvSpPr>
              <a:spLocks noChangeArrowheads="1"/>
            </p:cNvSpPr>
            <p:nvPr/>
          </p:nvSpPr>
          <p:spPr bwMode="auto">
            <a:xfrm>
              <a:off x="5923" y="-409"/>
              <a:ext cx="3726" cy="2866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altLang="zh-CN" sz="1600" b="1" dirty="0">
                  <a:solidFill>
                    <a:srgbClr val="FFFF0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Оружие</a:t>
              </a:r>
              <a:endParaRPr lang="ru-RU" altLang="zh-CN" sz="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altLang="zh-CN" sz="1600" b="1" dirty="0">
                  <a:solidFill>
                    <a:srgbClr val="FFFF0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группового</a:t>
              </a:r>
              <a:endParaRPr lang="ru-RU" altLang="zh-CN" sz="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altLang="zh-CN" sz="1600" b="1" dirty="0">
                  <a:solidFill>
                    <a:srgbClr val="FFFF0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поражения</a:t>
              </a:r>
              <a:endParaRPr lang="ru-RU" altLang="zh-CN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18" name="Rectangle 50"/>
            <p:cNvSpPr>
              <a:spLocks noChangeArrowheads="1"/>
            </p:cNvSpPr>
            <p:nvPr/>
          </p:nvSpPr>
          <p:spPr bwMode="auto">
            <a:xfrm>
              <a:off x="11246" y="-409"/>
              <a:ext cx="3726" cy="2866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altLang="zh-CN" sz="1600" b="1" dirty="0">
                  <a:solidFill>
                    <a:srgbClr val="FFFF0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Оружие</a:t>
              </a:r>
              <a:endParaRPr lang="ru-RU" altLang="zh-CN" sz="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altLang="zh-CN" sz="1600" b="1" dirty="0" err="1">
                  <a:solidFill>
                    <a:srgbClr val="FFFF0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массовоого</a:t>
              </a:r>
              <a:endParaRPr lang="ru-RU" altLang="zh-CN" sz="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altLang="zh-CN" sz="1600" b="1" dirty="0">
                  <a:solidFill>
                    <a:srgbClr val="FFFF0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поражения</a:t>
              </a:r>
              <a:endParaRPr lang="ru-RU" altLang="zh-CN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17" name="Rectangle 49"/>
            <p:cNvSpPr>
              <a:spLocks noChangeArrowheads="1"/>
            </p:cNvSpPr>
            <p:nvPr/>
          </p:nvSpPr>
          <p:spPr bwMode="auto">
            <a:xfrm>
              <a:off x="15967" y="-409"/>
              <a:ext cx="3726" cy="2947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altLang="zh-CN" sz="1600" b="1" dirty="0">
                  <a:solidFill>
                    <a:srgbClr val="FFFF0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Оружие</a:t>
              </a:r>
              <a:endParaRPr lang="ru-RU" altLang="zh-CN" sz="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altLang="zh-CN" sz="1600" b="1" dirty="0">
                  <a:solidFill>
                    <a:srgbClr val="FFFF0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глобального</a:t>
              </a:r>
              <a:endParaRPr lang="ru-RU" altLang="zh-CN" sz="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altLang="zh-CN" sz="1600" b="1" dirty="0">
                  <a:solidFill>
                    <a:srgbClr val="FFFF0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поражения</a:t>
              </a:r>
              <a:endParaRPr lang="ru-RU" altLang="zh-CN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16" name="Rectangle 48"/>
            <p:cNvSpPr>
              <a:spLocks noChangeArrowheads="1"/>
            </p:cNvSpPr>
            <p:nvPr/>
          </p:nvSpPr>
          <p:spPr bwMode="auto">
            <a:xfrm>
              <a:off x="729" y="4978"/>
              <a:ext cx="3156" cy="1902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ts val="1800"/>
                </a:spcBef>
                <a:spcAft>
                  <a:spcPct val="0"/>
                </a:spcAft>
              </a:pPr>
              <a:r>
                <a:rPr lang="ru-RU" altLang="zh-CN" sz="1600" b="1" dirty="0">
                  <a:solidFill>
                    <a:srgbClr val="FF0066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ЧЕЛОВЕК</a:t>
              </a:r>
              <a:endParaRPr lang="ru-RU" altLang="zh-CN" dirty="0">
                <a:solidFill>
                  <a:srgbClr val="FF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15" name="Line 47"/>
            <p:cNvSpPr>
              <a:spLocks noChangeShapeType="1"/>
            </p:cNvSpPr>
            <p:nvPr/>
          </p:nvSpPr>
          <p:spPr bwMode="auto">
            <a:xfrm flipH="1">
              <a:off x="0" y="1190"/>
              <a:ext cx="487" cy="2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9614" name="Line 46"/>
            <p:cNvSpPr>
              <a:spLocks noChangeShapeType="1"/>
            </p:cNvSpPr>
            <p:nvPr/>
          </p:nvSpPr>
          <p:spPr bwMode="auto">
            <a:xfrm>
              <a:off x="0" y="1190"/>
              <a:ext cx="0" cy="5087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9613" name="Line 45"/>
            <p:cNvSpPr>
              <a:spLocks noChangeShapeType="1"/>
            </p:cNvSpPr>
            <p:nvPr/>
          </p:nvSpPr>
          <p:spPr bwMode="auto">
            <a:xfrm>
              <a:off x="0" y="6153"/>
              <a:ext cx="730" cy="2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none" w="sm" len="sm"/>
              <a:tailEnd type="triangl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9612" name="Rectangle 44"/>
            <p:cNvSpPr>
              <a:spLocks noChangeArrowheads="1"/>
            </p:cNvSpPr>
            <p:nvPr/>
          </p:nvSpPr>
          <p:spPr bwMode="auto">
            <a:xfrm>
              <a:off x="4858" y="4455"/>
              <a:ext cx="5508" cy="5506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ru-RU" altLang="zh-CN" sz="1050" dirty="0">
                  <a:solidFill>
                    <a:srgbClr val="00206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Исполнительные органы власти</a:t>
              </a:r>
              <a:endParaRPr lang="ru-RU" altLang="zh-CN" sz="105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ru-RU" altLang="zh-CN" sz="1050" dirty="0">
                  <a:solidFill>
                    <a:srgbClr val="00206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Представительные органы власти</a:t>
              </a:r>
              <a:endParaRPr lang="ru-RU" altLang="zh-CN" sz="105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ru-RU" altLang="zh-CN" sz="1050" dirty="0">
                  <a:solidFill>
                    <a:srgbClr val="00206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Судебные органы власти</a:t>
              </a:r>
              <a:endParaRPr lang="ru-RU" altLang="zh-CN" sz="105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ru-RU" altLang="zh-CN" sz="1050" dirty="0">
                  <a:solidFill>
                    <a:srgbClr val="00206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Политические движения и партии</a:t>
              </a:r>
              <a:endParaRPr lang="ru-RU" altLang="zh-CN" sz="105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ru-RU" altLang="zh-CN" sz="1050" dirty="0">
                  <a:solidFill>
                    <a:srgbClr val="00206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Профсоюзы</a:t>
              </a:r>
              <a:endParaRPr lang="ru-RU" altLang="zh-CN" sz="105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ru-RU" altLang="zh-CN" sz="1050" dirty="0">
                  <a:solidFill>
                    <a:srgbClr val="00206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Социальные группы</a:t>
              </a:r>
              <a:endParaRPr lang="ru-RU" altLang="zh-CN" sz="105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ru-RU" altLang="zh-CN" sz="1050" dirty="0">
                  <a:solidFill>
                    <a:srgbClr val="00206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Возрастные группы</a:t>
              </a:r>
              <a:endParaRPr lang="ru-RU" altLang="zh-CN" sz="105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ru-RU" altLang="zh-CN" sz="1050" dirty="0">
                  <a:solidFill>
                    <a:srgbClr val="00206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и т.д.</a:t>
              </a:r>
              <a:endParaRPr lang="ru-RU" altLang="zh-CN" sz="105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11" name="Rectangle 43"/>
            <p:cNvSpPr>
              <a:spLocks noChangeArrowheads="1"/>
            </p:cNvSpPr>
            <p:nvPr/>
          </p:nvSpPr>
          <p:spPr bwMode="auto">
            <a:xfrm>
              <a:off x="11252" y="4976"/>
              <a:ext cx="3888" cy="1648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altLang="zh-CN" sz="1600" dirty="0">
                  <a:solidFill>
                    <a:srgbClr val="FFFF0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Население страны</a:t>
              </a:r>
              <a:endParaRPr lang="ru-RU" altLang="zh-CN" dirty="0">
                <a:solidFill>
                  <a:srgbClr val="FFFF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10" name="Rectangle 42"/>
            <p:cNvSpPr>
              <a:spLocks noChangeArrowheads="1"/>
            </p:cNvSpPr>
            <p:nvPr/>
          </p:nvSpPr>
          <p:spPr bwMode="auto">
            <a:xfrm>
              <a:off x="16275" y="4711"/>
              <a:ext cx="3531" cy="2031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altLang="zh-CN" sz="1600" dirty="0" err="1">
                  <a:solidFill>
                    <a:srgbClr val="00206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Инфосфера</a:t>
              </a:r>
              <a:endParaRPr lang="ru-RU" altLang="zh-CN" sz="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altLang="zh-CN" sz="1600" dirty="0">
                  <a:solidFill>
                    <a:srgbClr val="00206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человечества</a:t>
              </a:r>
              <a:endParaRPr lang="ru-RU" altLang="zh-CN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09" name="Line 41"/>
            <p:cNvSpPr>
              <a:spLocks noChangeShapeType="1"/>
            </p:cNvSpPr>
            <p:nvPr/>
          </p:nvSpPr>
          <p:spPr bwMode="auto">
            <a:xfrm>
              <a:off x="12955" y="3377"/>
              <a:ext cx="2" cy="152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9608" name="Line 40"/>
            <p:cNvSpPr>
              <a:spLocks noChangeShapeType="1"/>
            </p:cNvSpPr>
            <p:nvPr/>
          </p:nvSpPr>
          <p:spPr bwMode="auto">
            <a:xfrm flipH="1">
              <a:off x="2267" y="3410"/>
              <a:ext cx="10690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9607" name="Line 39"/>
            <p:cNvSpPr>
              <a:spLocks noChangeShapeType="1"/>
            </p:cNvSpPr>
            <p:nvPr/>
          </p:nvSpPr>
          <p:spPr bwMode="auto">
            <a:xfrm>
              <a:off x="7611" y="3377"/>
              <a:ext cx="2" cy="10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9606" name="Line 38"/>
            <p:cNvSpPr>
              <a:spLocks noChangeShapeType="1"/>
            </p:cNvSpPr>
            <p:nvPr/>
          </p:nvSpPr>
          <p:spPr bwMode="auto">
            <a:xfrm>
              <a:off x="12955" y="3410"/>
              <a:ext cx="2836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9605" name="Rectangle 37"/>
            <p:cNvSpPr>
              <a:spLocks noChangeArrowheads="1"/>
            </p:cNvSpPr>
            <p:nvPr/>
          </p:nvSpPr>
          <p:spPr bwMode="auto">
            <a:xfrm>
              <a:off x="717" y="11075"/>
              <a:ext cx="3701" cy="8244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ru-RU" altLang="zh-CN" sz="1200" dirty="0">
                  <a:solidFill>
                    <a:srgbClr val="00206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ЭВМ</a:t>
              </a:r>
              <a:endParaRPr lang="ru-RU" altLang="zh-CN" sz="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ru-RU" altLang="zh-CN" sz="1200" dirty="0">
                  <a:solidFill>
                    <a:srgbClr val="00206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Терминалы</a:t>
              </a:r>
              <a:endParaRPr lang="ru-RU" altLang="zh-CN" sz="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ru-RU" altLang="zh-CN" sz="1200" dirty="0">
                  <a:solidFill>
                    <a:srgbClr val="00206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Рабочие станции</a:t>
              </a:r>
              <a:endParaRPr lang="ru-RU" altLang="zh-CN" sz="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ru-RU" altLang="zh-CN" sz="1200" dirty="0" err="1">
                  <a:solidFill>
                    <a:srgbClr val="00206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АРМы</a:t>
              </a:r>
              <a:endParaRPr lang="ru-RU" altLang="zh-CN" sz="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ru-RU" altLang="zh-CN" sz="1200" dirty="0">
                  <a:solidFill>
                    <a:srgbClr val="00206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Телефонные аппараты</a:t>
              </a:r>
              <a:endParaRPr lang="ru-RU" altLang="zh-CN" sz="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ru-RU" altLang="zh-CN" sz="1200" dirty="0">
                  <a:solidFill>
                    <a:srgbClr val="00206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Телеграфные аппараты</a:t>
              </a:r>
              <a:endParaRPr lang="ru-RU" altLang="zh-CN" sz="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ru-RU" altLang="zh-CN" sz="1200" dirty="0">
                  <a:solidFill>
                    <a:srgbClr val="00206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Факсимильные аппараты</a:t>
              </a:r>
              <a:endParaRPr lang="ru-RU" altLang="zh-CN" sz="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ru-RU" altLang="zh-CN" sz="1200" dirty="0">
                  <a:solidFill>
                    <a:srgbClr val="00206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Модемы</a:t>
              </a:r>
              <a:endParaRPr lang="ru-RU" altLang="zh-CN" sz="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ru-RU" altLang="zh-CN" sz="1200" dirty="0">
                  <a:solidFill>
                    <a:srgbClr val="00206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и т.д.</a:t>
              </a:r>
              <a:endParaRPr lang="ru-RU" altLang="zh-CN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04" name="Rectangle 36"/>
            <p:cNvSpPr>
              <a:spLocks noChangeArrowheads="1"/>
            </p:cNvSpPr>
            <p:nvPr/>
          </p:nvSpPr>
          <p:spPr bwMode="auto">
            <a:xfrm>
              <a:off x="4979" y="11735"/>
              <a:ext cx="5346" cy="5595"/>
            </a:xfrm>
            <a:prstGeom prst="rect">
              <a:avLst/>
            </a:prstGeom>
            <a:solidFill>
              <a:srgbClr val="CCCC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ru-RU" altLang="zh-CN" sz="1200" dirty="0">
                  <a:solidFill>
                    <a:srgbClr val="00206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Вычислительные центры, </a:t>
              </a:r>
              <a:endParaRPr lang="ru-RU" altLang="zh-CN" sz="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ru-RU" altLang="zh-CN" sz="1200" dirty="0">
                  <a:solidFill>
                    <a:srgbClr val="00206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Центры коммутации и маршрутизации сообщений</a:t>
              </a:r>
              <a:endParaRPr lang="ru-RU" altLang="zh-CN" sz="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ru-RU" altLang="zh-CN" sz="1200" dirty="0">
                  <a:solidFill>
                    <a:srgbClr val="00206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СУБД,</a:t>
              </a:r>
              <a:endParaRPr lang="ru-RU" altLang="zh-CN" sz="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ru-RU" altLang="zh-CN" sz="1200" dirty="0">
                  <a:solidFill>
                    <a:srgbClr val="00206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Хосты,</a:t>
              </a:r>
              <a:endParaRPr lang="ru-RU" altLang="zh-CN" sz="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ru-RU" altLang="zh-CN" sz="1200" dirty="0">
                  <a:solidFill>
                    <a:srgbClr val="00206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Браузеры,</a:t>
              </a:r>
              <a:endParaRPr lang="ru-RU" altLang="zh-CN" sz="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ru-RU" altLang="zh-CN" sz="1200" dirty="0">
                  <a:solidFill>
                    <a:srgbClr val="00206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Серверы и т.д.</a:t>
              </a:r>
              <a:endParaRPr lang="ru-RU" altLang="zh-CN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03" name="Rectangle 35"/>
            <p:cNvSpPr>
              <a:spLocks noChangeArrowheads="1"/>
            </p:cNvSpPr>
            <p:nvPr/>
          </p:nvSpPr>
          <p:spPr bwMode="auto">
            <a:xfrm>
              <a:off x="11074" y="11078"/>
              <a:ext cx="4550" cy="7607"/>
            </a:xfrm>
            <a:prstGeom prst="rect">
              <a:avLst/>
            </a:prstGeom>
            <a:solidFill>
              <a:srgbClr val="CC66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altLang="zh-CN" sz="1200" dirty="0">
                  <a:solidFill>
                    <a:srgbClr val="FFFF0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Федеральные и ведомственные вычислительные сети,</a:t>
              </a:r>
              <a:endParaRPr lang="ru-RU" altLang="zh-CN" sz="1400" dirty="0">
                <a:solidFill>
                  <a:srgbClr val="FFFF00"/>
                </a:solidFill>
                <a:latin typeface="Times New Roman CYR"/>
                <a:ea typeface="Times New Roman" pitchFamily="18" charset="0"/>
                <a:cs typeface="Times New Roman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altLang="zh-CN" sz="1200" dirty="0">
                  <a:solidFill>
                    <a:srgbClr val="FFFF00"/>
                  </a:solidFill>
                  <a:latin typeface="Times New Roman CYR"/>
                  <a:ea typeface="Times New Roman" pitchFamily="18" charset="0"/>
                  <a:cs typeface="Times New Roman" pitchFamily="18" charset="0"/>
                </a:rPr>
                <a:t>Ситуационные центры </a:t>
              </a:r>
              <a:r>
                <a:rPr lang="ru-RU" altLang="zh-CN" sz="1200" dirty="0" err="1">
                  <a:solidFill>
                    <a:srgbClr val="FFFF00"/>
                  </a:solidFill>
                  <a:latin typeface="Times New Roman CYR"/>
                  <a:ea typeface="Times New Roman" pitchFamily="18" charset="0"/>
                  <a:cs typeface="Times New Roman" pitchFamily="18" charset="0"/>
                </a:rPr>
                <a:t>АдминистрацииПрезидента</a:t>
              </a:r>
              <a:r>
                <a:rPr lang="ru-RU" altLang="zh-CN" sz="1200" dirty="0">
                  <a:solidFill>
                    <a:srgbClr val="FFFF00"/>
                  </a:solidFill>
                  <a:latin typeface="Times New Roman CYR"/>
                  <a:ea typeface="Times New Roman" pitchFamily="18" charset="0"/>
                  <a:cs typeface="Times New Roman" pitchFamily="18" charset="0"/>
                </a:rPr>
                <a:t> Правительства, ФОИВ</a:t>
              </a:r>
              <a:endParaRPr lang="ru-RU" altLang="zh-CN" sz="1400" dirty="0">
                <a:solidFill>
                  <a:srgbClr val="FFFF00"/>
                </a:solidFill>
                <a:latin typeface="Times New Roman CYR"/>
                <a:ea typeface="Times New Roman" pitchFamily="18" charset="0"/>
                <a:cs typeface="Times New Roman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altLang="zh-CN" sz="1200" dirty="0">
                  <a:solidFill>
                    <a:srgbClr val="FFFF0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Сети коммерческой, банковской и деловой связи (“Деловая сеть”, ”Свифт” и др.) и т.д.</a:t>
              </a:r>
              <a:endParaRPr lang="ru-RU" altLang="zh-CN" dirty="0">
                <a:solidFill>
                  <a:srgbClr val="FFFF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02" name="Rectangle 34"/>
            <p:cNvSpPr>
              <a:spLocks noChangeArrowheads="1"/>
            </p:cNvSpPr>
            <p:nvPr/>
          </p:nvSpPr>
          <p:spPr bwMode="auto">
            <a:xfrm>
              <a:off x="16225" y="12008"/>
              <a:ext cx="4143" cy="6550"/>
            </a:xfrm>
            <a:prstGeom prst="rect">
              <a:avLst/>
            </a:prstGeom>
            <a:solidFill>
              <a:srgbClr val="FF9933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altLang="zh-CN" sz="1200" dirty="0">
                  <a:solidFill>
                    <a:srgbClr val="00206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Глобальные сети: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</a:pPr>
              <a:r>
                <a:rPr lang="ru-RU" altLang="zh-CN" sz="900" dirty="0">
                  <a:solidFill>
                    <a:srgbClr val="00206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INTERNET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</a:pPr>
              <a:r>
                <a:rPr lang="ru-RU" sz="9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Система глобальной подвижной персональной спутниковой связи «</a:t>
              </a:r>
              <a:r>
                <a:rPr lang="ru-RU" sz="900" dirty="0" err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Iridium</a:t>
              </a:r>
              <a:r>
                <a:rPr lang="ru-RU" sz="9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»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</a:pPr>
              <a:r>
                <a:rPr lang="ru-RU" sz="9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 Система глобальной подвижной персональной спутниковой связи «</a:t>
              </a:r>
              <a:r>
                <a:rPr lang="ru-RU" sz="900" dirty="0" err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Globalstar</a:t>
              </a:r>
              <a:r>
                <a:rPr lang="ru-RU" sz="9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»</a:t>
              </a:r>
              <a:endParaRPr lang="ru-RU" altLang="zh-CN" sz="9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Ø"/>
              </a:pPr>
              <a:r>
                <a:rPr lang="ru-RU" altLang="zh-CN" sz="900" dirty="0">
                  <a:solidFill>
                    <a:srgbClr val="00206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Глобальный информационный </a:t>
              </a:r>
              <a:r>
                <a:rPr lang="ru-RU" altLang="zh-CN" sz="900" dirty="0" err="1">
                  <a:solidFill>
                    <a:srgbClr val="00206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супертракт</a:t>
              </a:r>
              <a:r>
                <a:rPr lang="ru-RU" altLang="zh-CN" sz="900" dirty="0">
                  <a:solidFill>
                    <a:srgbClr val="00206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 (</a:t>
              </a:r>
              <a:r>
                <a:rPr lang="en-US" altLang="zh-CN" sz="900" dirty="0">
                  <a:solidFill>
                    <a:srgbClr val="002060"/>
                  </a:solid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GIG)</a:t>
              </a:r>
              <a:endParaRPr lang="en-US" altLang="zh-CN" sz="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01" name="Line 33"/>
            <p:cNvSpPr>
              <a:spLocks noChangeShapeType="1"/>
            </p:cNvSpPr>
            <p:nvPr/>
          </p:nvSpPr>
          <p:spPr bwMode="auto">
            <a:xfrm flipH="1">
              <a:off x="15789" y="1190"/>
              <a:ext cx="487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9600" name="Line 32"/>
            <p:cNvSpPr>
              <a:spLocks noChangeShapeType="1"/>
            </p:cNvSpPr>
            <p:nvPr/>
          </p:nvSpPr>
          <p:spPr bwMode="auto">
            <a:xfrm flipH="1">
              <a:off x="15796" y="1170"/>
              <a:ext cx="3" cy="1370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9599" name="Line 31"/>
            <p:cNvSpPr>
              <a:spLocks noChangeShapeType="1"/>
            </p:cNvSpPr>
            <p:nvPr/>
          </p:nvSpPr>
          <p:spPr bwMode="auto">
            <a:xfrm>
              <a:off x="15789" y="5899"/>
              <a:ext cx="487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9598" name="Line 30"/>
            <p:cNvSpPr>
              <a:spLocks noChangeShapeType="1"/>
            </p:cNvSpPr>
            <p:nvPr/>
          </p:nvSpPr>
          <p:spPr bwMode="auto">
            <a:xfrm>
              <a:off x="15796" y="14873"/>
              <a:ext cx="51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9597" name="Line 29"/>
            <p:cNvSpPr>
              <a:spLocks noChangeShapeType="1"/>
            </p:cNvSpPr>
            <p:nvPr/>
          </p:nvSpPr>
          <p:spPr bwMode="auto">
            <a:xfrm>
              <a:off x="10698" y="1421"/>
              <a:ext cx="1" cy="13823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9596" name="Line 28"/>
            <p:cNvSpPr>
              <a:spLocks noChangeShapeType="1"/>
            </p:cNvSpPr>
            <p:nvPr/>
          </p:nvSpPr>
          <p:spPr bwMode="auto">
            <a:xfrm>
              <a:off x="10769" y="5899"/>
              <a:ext cx="487" cy="2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 type="none" w="sm" len="sm"/>
              <a:tailEnd type="triangl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9595" name="Line 27"/>
            <p:cNvSpPr>
              <a:spLocks noChangeShapeType="1"/>
            </p:cNvSpPr>
            <p:nvPr/>
          </p:nvSpPr>
          <p:spPr bwMode="auto">
            <a:xfrm>
              <a:off x="11822" y="2616"/>
              <a:ext cx="1" cy="763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 type="none" w="sm" len="sm"/>
              <a:tailEnd type="triangl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9594" name="Line 26"/>
            <p:cNvSpPr>
              <a:spLocks noChangeShapeType="1"/>
            </p:cNvSpPr>
            <p:nvPr/>
          </p:nvSpPr>
          <p:spPr bwMode="auto">
            <a:xfrm>
              <a:off x="6397" y="2616"/>
              <a:ext cx="1" cy="763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 type="none" w="sm" len="sm"/>
              <a:tailEnd type="triangl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9593" name="Line 25"/>
            <p:cNvSpPr>
              <a:spLocks noChangeShapeType="1"/>
            </p:cNvSpPr>
            <p:nvPr/>
          </p:nvSpPr>
          <p:spPr bwMode="auto">
            <a:xfrm>
              <a:off x="0" y="6153"/>
              <a:ext cx="1" cy="913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9592" name="Line 24"/>
            <p:cNvSpPr>
              <a:spLocks noChangeShapeType="1"/>
            </p:cNvSpPr>
            <p:nvPr/>
          </p:nvSpPr>
          <p:spPr bwMode="auto">
            <a:xfrm flipH="1">
              <a:off x="4858" y="1444"/>
              <a:ext cx="1054" cy="2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9591" name="Line 23"/>
            <p:cNvSpPr>
              <a:spLocks noChangeShapeType="1"/>
            </p:cNvSpPr>
            <p:nvPr/>
          </p:nvSpPr>
          <p:spPr bwMode="auto">
            <a:xfrm>
              <a:off x="4858" y="1444"/>
              <a:ext cx="2" cy="2411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9590" name="Line 22"/>
            <p:cNvSpPr>
              <a:spLocks noChangeShapeType="1"/>
            </p:cNvSpPr>
            <p:nvPr/>
          </p:nvSpPr>
          <p:spPr bwMode="auto">
            <a:xfrm>
              <a:off x="4463" y="6782"/>
              <a:ext cx="407" cy="2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 type="none" w="sm" len="sm"/>
              <a:tailEnd type="triangl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9589" name="Line 21"/>
            <p:cNvSpPr>
              <a:spLocks noChangeShapeType="1"/>
            </p:cNvSpPr>
            <p:nvPr/>
          </p:nvSpPr>
          <p:spPr bwMode="auto">
            <a:xfrm>
              <a:off x="10698" y="1421"/>
              <a:ext cx="487" cy="3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9588" name="Line 20"/>
            <p:cNvSpPr>
              <a:spLocks noChangeShapeType="1"/>
            </p:cNvSpPr>
            <p:nvPr/>
          </p:nvSpPr>
          <p:spPr bwMode="auto">
            <a:xfrm>
              <a:off x="4463" y="3913"/>
              <a:ext cx="2" cy="10526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9587" name="Line 19"/>
            <p:cNvSpPr>
              <a:spLocks noChangeShapeType="1"/>
            </p:cNvSpPr>
            <p:nvPr/>
          </p:nvSpPr>
          <p:spPr bwMode="auto">
            <a:xfrm>
              <a:off x="2277" y="6925"/>
              <a:ext cx="2" cy="355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9586" name="Line 18"/>
            <p:cNvSpPr>
              <a:spLocks noChangeShapeType="1"/>
            </p:cNvSpPr>
            <p:nvPr/>
          </p:nvSpPr>
          <p:spPr bwMode="auto">
            <a:xfrm flipV="1">
              <a:off x="2277" y="10507"/>
              <a:ext cx="15064" cy="63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9585" name="Line 17"/>
            <p:cNvSpPr>
              <a:spLocks noChangeShapeType="1"/>
            </p:cNvSpPr>
            <p:nvPr/>
          </p:nvSpPr>
          <p:spPr bwMode="auto">
            <a:xfrm>
              <a:off x="2429" y="19281"/>
              <a:ext cx="2" cy="510"/>
            </a:xfrm>
            <a:prstGeom prst="line">
              <a:avLst/>
            </a:prstGeom>
            <a:noFill/>
            <a:ln w="28575">
              <a:solidFill>
                <a:schemeClr val="bg1">
                  <a:lumMod val="40000"/>
                  <a:lumOff val="60000"/>
                </a:schemeClr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9584" name="Line 16"/>
            <p:cNvSpPr>
              <a:spLocks noChangeShapeType="1"/>
            </p:cNvSpPr>
            <p:nvPr/>
          </p:nvSpPr>
          <p:spPr bwMode="auto">
            <a:xfrm>
              <a:off x="2429" y="19916"/>
              <a:ext cx="15548" cy="2"/>
            </a:xfrm>
            <a:prstGeom prst="line">
              <a:avLst/>
            </a:prstGeom>
            <a:noFill/>
            <a:ln w="28575">
              <a:solidFill>
                <a:schemeClr val="bg1">
                  <a:lumMod val="40000"/>
                  <a:lumOff val="60000"/>
                </a:schemeClr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9583" name="Line 15"/>
            <p:cNvSpPr>
              <a:spLocks noChangeShapeType="1"/>
            </p:cNvSpPr>
            <p:nvPr/>
          </p:nvSpPr>
          <p:spPr bwMode="auto">
            <a:xfrm flipV="1">
              <a:off x="7449" y="17380"/>
              <a:ext cx="2" cy="2538"/>
            </a:xfrm>
            <a:prstGeom prst="line">
              <a:avLst/>
            </a:prstGeom>
            <a:noFill/>
            <a:ln w="28575">
              <a:solidFill>
                <a:schemeClr val="bg2">
                  <a:lumMod val="40000"/>
                  <a:lumOff val="60000"/>
                </a:schemeClr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9582" name="Line 14"/>
            <p:cNvSpPr>
              <a:spLocks noChangeShapeType="1"/>
            </p:cNvSpPr>
            <p:nvPr/>
          </p:nvSpPr>
          <p:spPr bwMode="auto">
            <a:xfrm flipV="1">
              <a:off x="13441" y="18648"/>
              <a:ext cx="1" cy="1270"/>
            </a:xfrm>
            <a:prstGeom prst="line">
              <a:avLst/>
            </a:prstGeom>
            <a:noFill/>
            <a:ln w="28575">
              <a:solidFill>
                <a:schemeClr val="bg2">
                  <a:lumMod val="40000"/>
                  <a:lumOff val="60000"/>
                </a:schemeClr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9581" name="Line 13"/>
            <p:cNvSpPr>
              <a:spLocks noChangeShapeType="1"/>
            </p:cNvSpPr>
            <p:nvPr/>
          </p:nvSpPr>
          <p:spPr bwMode="auto">
            <a:xfrm flipV="1">
              <a:off x="7297" y="9921"/>
              <a:ext cx="2" cy="63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9580" name="Line 12"/>
            <p:cNvSpPr>
              <a:spLocks noChangeShapeType="1"/>
            </p:cNvSpPr>
            <p:nvPr/>
          </p:nvSpPr>
          <p:spPr bwMode="auto">
            <a:xfrm flipV="1">
              <a:off x="13046" y="6782"/>
              <a:ext cx="2" cy="368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9579" name="Line 11"/>
            <p:cNvSpPr>
              <a:spLocks noChangeShapeType="1"/>
            </p:cNvSpPr>
            <p:nvPr/>
          </p:nvSpPr>
          <p:spPr bwMode="auto">
            <a:xfrm flipV="1">
              <a:off x="17341" y="6959"/>
              <a:ext cx="2" cy="355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9578" name="Line 10"/>
            <p:cNvSpPr>
              <a:spLocks noChangeShapeType="1"/>
            </p:cNvSpPr>
            <p:nvPr/>
          </p:nvSpPr>
          <p:spPr bwMode="auto">
            <a:xfrm flipV="1">
              <a:off x="17985" y="18694"/>
              <a:ext cx="43" cy="1304"/>
            </a:xfrm>
            <a:prstGeom prst="line">
              <a:avLst/>
            </a:prstGeom>
            <a:noFill/>
            <a:ln w="28575">
              <a:solidFill>
                <a:schemeClr val="bg2">
                  <a:lumMod val="40000"/>
                  <a:lumOff val="60000"/>
                </a:schemeClr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9577" name="Line 9"/>
            <p:cNvSpPr>
              <a:spLocks noChangeShapeType="1"/>
            </p:cNvSpPr>
            <p:nvPr/>
          </p:nvSpPr>
          <p:spPr bwMode="auto">
            <a:xfrm>
              <a:off x="17942" y="6959"/>
              <a:ext cx="86" cy="477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triangle" w="sm" len="sm"/>
              <a:tailEnd type="triangle" w="sm" len="sm"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9576" name="Line 8"/>
            <p:cNvSpPr>
              <a:spLocks noChangeShapeType="1"/>
            </p:cNvSpPr>
            <p:nvPr/>
          </p:nvSpPr>
          <p:spPr bwMode="auto">
            <a:xfrm>
              <a:off x="1600" y="6936"/>
              <a:ext cx="1" cy="384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triangle" w="sm" len="sm"/>
              <a:tailEnd type="triangle" w="sm" len="sm"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FFFFFF"/>
                </a:solidFill>
              </a:endParaRPr>
            </a:p>
          </p:txBody>
        </p:sp>
      </p:grpSp>
      <p:sp>
        <p:nvSpPr>
          <p:cNvPr id="109623" name="Rectangle 55"/>
          <p:cNvSpPr>
            <a:spLocks noChangeArrowheads="1"/>
          </p:cNvSpPr>
          <p:nvPr/>
        </p:nvSpPr>
        <p:spPr bwMode="auto">
          <a:xfrm>
            <a:off x="1143004" y="-6048"/>
            <a:ext cx="184731" cy="46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52352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109624" name="Rectangle 56"/>
          <p:cNvSpPr>
            <a:spLocks noChangeArrowheads="1"/>
          </p:cNvSpPr>
          <p:nvPr/>
        </p:nvSpPr>
        <p:spPr bwMode="auto">
          <a:xfrm>
            <a:off x="1791642" y="-103858"/>
            <a:ext cx="570110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zh-CN" sz="2400" b="1" i="1" dirty="0">
                <a:solidFill>
                  <a:srgbClr val="FFFF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                   </a:t>
            </a:r>
            <a:r>
              <a:rPr lang="ru-RU" altLang="zh-CN" sz="2400" b="1" dirty="0">
                <a:solidFill>
                  <a:srgbClr val="00206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ИНФОРМАЦИОННОЕ ОРУЖИЕ</a:t>
            </a:r>
            <a:endParaRPr lang="ru-RU" altLang="zh-CN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637" name="Rectangle 69"/>
          <p:cNvSpPr>
            <a:spLocks noChangeArrowheads="1"/>
          </p:cNvSpPr>
          <p:nvPr/>
        </p:nvSpPr>
        <p:spPr bwMode="auto">
          <a:xfrm>
            <a:off x="1143004" y="8086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638" name="Rectangle 70"/>
          <p:cNvSpPr>
            <a:spLocks noChangeArrowheads="1"/>
          </p:cNvSpPr>
          <p:nvPr/>
        </p:nvSpPr>
        <p:spPr bwMode="auto">
          <a:xfrm>
            <a:off x="1143004" y="9583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109639" name="Rectangle 71"/>
          <p:cNvSpPr>
            <a:spLocks noChangeArrowheads="1"/>
          </p:cNvSpPr>
          <p:nvPr/>
        </p:nvSpPr>
        <p:spPr bwMode="auto">
          <a:xfrm>
            <a:off x="1250635" y="8086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641" name="Rectangle 73"/>
          <p:cNvSpPr>
            <a:spLocks noChangeArrowheads="1"/>
          </p:cNvSpPr>
          <p:nvPr/>
        </p:nvSpPr>
        <p:spPr bwMode="auto">
          <a:xfrm>
            <a:off x="1143004" y="2329934"/>
            <a:ext cx="63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7675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2843810" y="836715"/>
            <a:ext cx="4678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zh-CN" b="1" i="1" spc="600" dirty="0">
                <a:solidFill>
                  <a:srgbClr val="FF0066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К    Л    А    С    С    Ы</a:t>
            </a:r>
            <a:endParaRPr lang="ru-RU" dirty="0">
              <a:solidFill>
                <a:srgbClr val="FF0066"/>
              </a:solidFill>
            </a:endParaRPr>
          </a:p>
        </p:txBody>
      </p:sp>
      <p:sp>
        <p:nvSpPr>
          <p:cNvPr id="109642" name="Line 74"/>
          <p:cNvSpPr>
            <a:spLocks noChangeShapeType="1"/>
          </p:cNvSpPr>
          <p:nvPr/>
        </p:nvSpPr>
        <p:spPr bwMode="auto">
          <a:xfrm>
            <a:off x="1791642" y="2418465"/>
            <a:ext cx="1190" cy="39897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6" name="Прямоугольник 65"/>
          <p:cNvSpPr/>
          <p:nvPr/>
        </p:nvSpPr>
        <p:spPr>
          <a:xfrm rot="16200000">
            <a:off x="288006" y="3740773"/>
            <a:ext cx="1550424" cy="3257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1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Человеко-машинные </a:t>
            </a:r>
          </a:p>
          <a:p>
            <a:pPr algn="ctr" fontAlgn="base">
              <a:lnSpc>
                <a:spcPts val="5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1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комплексы</a:t>
            </a:r>
          </a:p>
        </p:txBody>
      </p:sp>
      <p:sp>
        <p:nvSpPr>
          <p:cNvPr id="68" name="Прямоугольник 67"/>
          <p:cNvSpPr/>
          <p:nvPr/>
        </p:nvSpPr>
        <p:spPr>
          <a:xfrm rot="16200000">
            <a:off x="7328991" y="3742900"/>
            <a:ext cx="1486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1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Социо-технические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64676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9652" y="0"/>
            <a:ext cx="6172200" cy="1143000"/>
          </a:xfrm>
        </p:spPr>
        <p:txBody>
          <a:bodyPr/>
          <a:lstStyle/>
          <a:p>
            <a:r>
              <a:rPr lang="ru-RU" sz="2000" b="1" dirty="0">
                <a:solidFill>
                  <a:srgbClr val="FFC000"/>
                </a:solidFill>
                <a:effectLst/>
              </a:rPr>
              <a:t>Федеральный закон "О безопасности" от 28.12.2010 № 390-ФЗ</a:t>
            </a:r>
            <a:endParaRPr lang="ru-RU" sz="2000" dirty="0">
              <a:solidFill>
                <a:srgbClr val="FFC000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81338" y="1268760"/>
            <a:ext cx="6002424" cy="2592288"/>
          </a:xfrm>
          <a:prstGeom prst="roundRect">
            <a:avLst/>
          </a:prstGeom>
          <a:solidFill>
            <a:srgbClr val="FFCC66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sz="2000" b="1" dirty="0">
                <a:solidFill>
                  <a:srgbClr val="CC3300"/>
                </a:solidFill>
                <a:effectLst/>
              </a:rPr>
              <a:t>ФЗ-390 регулирует принципы обеспечения безопасности:</a:t>
            </a:r>
          </a:p>
          <a:p>
            <a:pPr>
              <a:buFont typeface="Courier New" pitchFamily="49" charset="0"/>
              <a:buChar char="o"/>
            </a:pPr>
            <a:r>
              <a:rPr lang="ru-RU" sz="2000" b="1" dirty="0">
                <a:solidFill>
                  <a:srgbClr val="CC3300"/>
                </a:solidFill>
                <a:effectLst/>
              </a:rPr>
              <a:t>личной;</a:t>
            </a:r>
          </a:p>
          <a:p>
            <a:pPr>
              <a:buFont typeface="Courier New" pitchFamily="49" charset="0"/>
              <a:buChar char="o"/>
            </a:pPr>
            <a:r>
              <a:rPr lang="ru-RU" sz="2000" b="1" dirty="0">
                <a:solidFill>
                  <a:srgbClr val="CC3300"/>
                </a:solidFill>
                <a:effectLst/>
              </a:rPr>
              <a:t>общественной;</a:t>
            </a:r>
          </a:p>
          <a:p>
            <a:pPr>
              <a:buFont typeface="Courier New" pitchFamily="49" charset="0"/>
              <a:buChar char="o"/>
            </a:pPr>
            <a:r>
              <a:rPr lang="ru-RU" sz="2000" b="1" dirty="0">
                <a:solidFill>
                  <a:srgbClr val="CC3300"/>
                </a:solidFill>
                <a:effectLst/>
              </a:rPr>
              <a:t>государственной;</a:t>
            </a:r>
          </a:p>
          <a:p>
            <a:pPr>
              <a:buFont typeface="Courier New" pitchFamily="49" charset="0"/>
              <a:buChar char="o"/>
            </a:pPr>
            <a:r>
              <a:rPr lang="ru-RU" sz="2000" b="1" dirty="0">
                <a:solidFill>
                  <a:srgbClr val="CC3300"/>
                </a:solidFill>
                <a:effectLst/>
              </a:rPr>
              <a:t>экологической;</a:t>
            </a:r>
          </a:p>
          <a:p>
            <a:pPr>
              <a:buFont typeface="Courier New" pitchFamily="49" charset="0"/>
              <a:buChar char="o"/>
            </a:pPr>
            <a:r>
              <a:rPr lang="ru-RU" sz="2000" b="1" dirty="0">
                <a:solidFill>
                  <a:srgbClr val="CC3300"/>
                </a:solidFill>
                <a:effectLst/>
              </a:rPr>
              <a:t>национальной.</a:t>
            </a:r>
          </a:p>
          <a:p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38734" y="4293096"/>
            <a:ext cx="6002424" cy="1584176"/>
          </a:xfrm>
          <a:prstGeom prst="roundRect">
            <a:avLst/>
          </a:prstGeom>
          <a:solidFill>
            <a:srgbClr val="FFCC66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sz="2400" b="1" dirty="0">
                <a:solidFill>
                  <a:srgbClr val="CC3300"/>
                </a:solidFill>
                <a:effectLst/>
              </a:rPr>
              <a:t>Федеральным законом №390 устанавливаются полномочия и функции государственных органов в сфере сохранности.</a:t>
            </a:r>
          </a:p>
          <a:p>
            <a:endParaRPr lang="ru-RU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" name="AutoShape 6" descr="Пергамент"/>
          <p:cNvSpPr>
            <a:spLocks noChangeArrowheads="1"/>
          </p:cNvSpPr>
          <p:nvPr/>
        </p:nvSpPr>
        <p:spPr bwMode="auto">
          <a:xfrm>
            <a:off x="7559878" y="188913"/>
            <a:ext cx="296465" cy="304800"/>
          </a:xfrm>
          <a:prstGeom prst="ellipse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834E614-703C-4C83-B06C-05F39A926E3B}" type="slidenum">
              <a:rPr lang="ru-RU" sz="1200">
                <a:solidFill>
                  <a:srgbClr val="FFFFFF"/>
                </a:solidFill>
                <a:latin typeface="Garamond" pitchFamily="18" charset="0"/>
                <a:cs typeface="Arial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 sz="1200" dirty="0">
              <a:solidFill>
                <a:srgbClr val="FFFFFF"/>
              </a:solidFill>
              <a:latin typeface="Garamond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50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4151" y="0"/>
            <a:ext cx="6172200" cy="1143000"/>
          </a:xfrm>
        </p:spPr>
        <p:txBody>
          <a:bodyPr/>
          <a:lstStyle/>
          <a:p>
            <a:r>
              <a:rPr lang="ru-RU" sz="2000" b="1" dirty="0">
                <a:solidFill>
                  <a:srgbClr val="FFC000"/>
                </a:solidFill>
              </a:rPr>
              <a:t>Федеральный закон «О безопасности»</a:t>
            </a:r>
            <a:br>
              <a:rPr lang="ru-RU" sz="2000" b="1" dirty="0">
                <a:solidFill>
                  <a:srgbClr val="FFC000"/>
                </a:solidFill>
              </a:rPr>
            </a:br>
            <a:r>
              <a:rPr lang="ru-RU" sz="2000" b="1" dirty="0">
                <a:solidFill>
                  <a:srgbClr val="FFC000"/>
                </a:solidFill>
              </a:rPr>
              <a:t>от 28.12.2010 № 390-ФЗ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429543"/>
            <a:ext cx="7128792" cy="5040561"/>
          </a:xfrm>
          <a:prstGeom prst="roundRect">
            <a:avLst/>
          </a:prstGeom>
          <a:solidFill>
            <a:srgbClr val="FFCC66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sz="1800" b="1" dirty="0">
                <a:solidFill>
                  <a:srgbClr val="FF0000"/>
                </a:solidFill>
                <a:effectLst/>
              </a:rPr>
              <a:t>Основными принципами обеспечения безопасности </a:t>
            </a:r>
            <a:r>
              <a:rPr lang="ru-RU" sz="1800" dirty="0">
                <a:solidFill>
                  <a:srgbClr val="CC3300"/>
                </a:solidFill>
                <a:effectLst/>
              </a:rPr>
              <a:t>являются:</a:t>
            </a:r>
          </a:p>
          <a:p>
            <a:pPr>
              <a:lnSpc>
                <a:spcPts val="19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ru-RU" sz="1600" dirty="0">
                <a:solidFill>
                  <a:srgbClr val="CC3300"/>
                </a:solidFill>
                <a:effectLst/>
              </a:rPr>
              <a:t>соблюдение и защита прав и свобод человека и гражданина;</a:t>
            </a:r>
          </a:p>
          <a:p>
            <a:pPr>
              <a:lnSpc>
                <a:spcPts val="19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ru-RU" sz="1600" dirty="0">
                <a:solidFill>
                  <a:srgbClr val="CC3300"/>
                </a:solidFill>
                <a:effectLst/>
              </a:rPr>
              <a:t>законность;</a:t>
            </a:r>
          </a:p>
          <a:p>
            <a:pPr>
              <a:lnSpc>
                <a:spcPts val="19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ru-RU" sz="1600" dirty="0">
                <a:solidFill>
                  <a:srgbClr val="CC3300"/>
                </a:solidFill>
                <a:effectLst/>
              </a:rPr>
              <a:t>системность и комплексность применения федеральными органами государственной власти, органами государственной власти субъектов Российской Федерации, другими государственными органами, органами местного самоуправления политических, организационных, социально-экономических, информационных, правовых и иных мер обеспечения безопасности;</a:t>
            </a:r>
          </a:p>
          <a:p>
            <a:pPr>
              <a:lnSpc>
                <a:spcPts val="19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ru-RU" sz="1600" dirty="0">
                <a:solidFill>
                  <a:srgbClr val="CC3300"/>
                </a:solidFill>
                <a:effectLst/>
              </a:rPr>
              <a:t>приоритет предупредительных мер в целях обеспечения безопасности;</a:t>
            </a:r>
          </a:p>
          <a:p>
            <a:pPr>
              <a:lnSpc>
                <a:spcPts val="19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ru-RU" sz="1600" dirty="0">
                <a:solidFill>
                  <a:srgbClr val="CC3300"/>
                </a:solidFill>
                <a:effectLst/>
              </a:rPr>
              <a:t>взаимодействие федеральных органов государственной власти, органов государственной власти субъектов Российской Федерации, других государственных органов с общественными объединениями, международными организациями и гражданами в целях обеспечения безопасности.</a:t>
            </a:r>
          </a:p>
          <a:p>
            <a:endParaRPr lang="ru-RU" sz="1600" dirty="0"/>
          </a:p>
        </p:txBody>
      </p:sp>
      <p:sp>
        <p:nvSpPr>
          <p:cNvPr id="4" name="AutoShape 6" descr="Пергамент"/>
          <p:cNvSpPr>
            <a:spLocks noChangeArrowheads="1"/>
          </p:cNvSpPr>
          <p:nvPr/>
        </p:nvSpPr>
        <p:spPr bwMode="auto">
          <a:xfrm>
            <a:off x="7559878" y="188913"/>
            <a:ext cx="296465" cy="304800"/>
          </a:xfrm>
          <a:prstGeom prst="ellipse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834E614-703C-4C83-B06C-05F39A926E3B}" type="slidenum">
              <a:rPr lang="ru-RU" sz="1200">
                <a:solidFill>
                  <a:srgbClr val="FFFFFF"/>
                </a:solidFill>
                <a:latin typeface="Garamond" pitchFamily="18" charset="0"/>
                <a:cs typeface="Arial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ru-RU" sz="1200" dirty="0">
              <a:solidFill>
                <a:srgbClr val="FFFFFF"/>
              </a:solidFill>
              <a:latin typeface="Garamond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42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5906" y="188914"/>
            <a:ext cx="6172200" cy="923925"/>
          </a:xfrm>
        </p:spPr>
        <p:txBody>
          <a:bodyPr/>
          <a:lstStyle/>
          <a:p>
            <a:r>
              <a:rPr lang="ru-RU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Закон РФ от 21.07.1993 N 5485-1 (ред. от 08.03.2015)  </a:t>
            </a:r>
            <a:br>
              <a:rPr lang="ru-RU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ru-RU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«О государственной тайне»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4479" y="1272184"/>
            <a:ext cx="7128792" cy="1224136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marL="0" indent="0" algn="just">
              <a:lnSpc>
                <a:spcPts val="1800"/>
              </a:lnSpc>
              <a:spcBef>
                <a:spcPts val="0"/>
              </a:spcBef>
              <a:buNone/>
            </a:pPr>
            <a:r>
              <a:rPr lang="ru-RU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Государственная тайна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600" dirty="0">
                <a:solidFill>
                  <a:srgbClr val="000099"/>
                </a:solidFill>
                <a:effectLst/>
                <a:latin typeface="Times New Roman" pitchFamily="18" charset="0"/>
                <a:cs typeface="Times New Roman" pitchFamily="18" charset="0"/>
              </a:rPr>
              <a:t>защищаемые государством сведения в области его военной, внешнеполитической, экономической, разведывательной, контрразведывательной и оперативно-розыскной деятельности, распространение которых может нанести ущерб безопасности Российской Федерации.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1115616" y="2564904"/>
            <a:ext cx="7128791" cy="1224136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ru-RU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Средства защиты информации </a:t>
            </a:r>
            <a:r>
              <a:rPr lang="ru-RU" sz="1600" dirty="0">
                <a:effectLst/>
                <a:latin typeface="Times New Roman" pitchFamily="18" charset="0"/>
                <a:cs typeface="Times New Roman" pitchFamily="18" charset="0"/>
              </a:rPr>
              <a:t>–  </a:t>
            </a:r>
            <a:r>
              <a:rPr lang="ru-RU" sz="1600" dirty="0">
                <a:solidFill>
                  <a:srgbClr val="000099"/>
                </a:solidFill>
                <a:effectLst/>
                <a:latin typeface="Times New Roman" pitchFamily="18" charset="0"/>
                <a:cs typeface="Times New Roman" pitchFamily="18" charset="0"/>
              </a:rPr>
              <a:t>технические, криптографические, программные и другие средства, предназначенные для защиты сведений, составляющих государственную тайну, средства, в которых они реализованы, а также средства контроля эффективности </a:t>
            </a:r>
            <a:r>
              <a:rPr lang="ru-RU" sz="1800" dirty="0">
                <a:solidFill>
                  <a:srgbClr val="000099"/>
                </a:solidFill>
                <a:effectLst/>
                <a:latin typeface="Times New Roman" pitchFamily="18" charset="0"/>
                <a:cs typeface="Times New Roman" pitchFamily="18" charset="0"/>
              </a:rPr>
              <a:t>защиты информации</a:t>
            </a:r>
            <a:r>
              <a:rPr lang="ru-RU" sz="18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AutoShape 6" descr="Пергамент"/>
          <p:cNvSpPr>
            <a:spLocks noChangeArrowheads="1"/>
          </p:cNvSpPr>
          <p:nvPr/>
        </p:nvSpPr>
        <p:spPr bwMode="auto">
          <a:xfrm>
            <a:off x="7559878" y="188913"/>
            <a:ext cx="296465" cy="304800"/>
          </a:xfrm>
          <a:prstGeom prst="ellipse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834E614-703C-4C83-B06C-05F39A926E3B}" type="slidenum">
              <a:rPr lang="ru-RU" sz="1200">
                <a:solidFill>
                  <a:srgbClr val="FFFFFF"/>
                </a:solidFill>
                <a:latin typeface="Garamond" pitchFamily="18" charset="0"/>
                <a:cs typeface="Arial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ru-RU" sz="1200" dirty="0">
              <a:solidFill>
                <a:srgbClr val="FFFFFF"/>
              </a:solidFill>
              <a:latin typeface="Garamond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5" y="3881939"/>
            <a:ext cx="7128791" cy="1328023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000099"/>
                </a:solidFill>
                <a:latin typeface="Garamond" pitchFamily="18" charset="0"/>
              </a:rPr>
              <a:t>Устанавливаются три степени секретности сведений, составляющих государственную тайну, и соответствующие этим степеням грифы секретности для носителей указанных сведений: "</a:t>
            </a:r>
            <a:r>
              <a:rPr lang="ru-RU" b="1" dirty="0">
                <a:solidFill>
                  <a:srgbClr val="000099"/>
                </a:solidFill>
                <a:latin typeface="Garamond" pitchFamily="18" charset="0"/>
              </a:rPr>
              <a:t>особой важности</a:t>
            </a:r>
            <a:r>
              <a:rPr lang="ru-RU" dirty="0">
                <a:solidFill>
                  <a:srgbClr val="000099"/>
                </a:solidFill>
                <a:latin typeface="Garamond" pitchFamily="18" charset="0"/>
              </a:rPr>
              <a:t>", "</a:t>
            </a:r>
            <a:r>
              <a:rPr lang="ru-RU" b="1" dirty="0">
                <a:solidFill>
                  <a:srgbClr val="000099"/>
                </a:solidFill>
                <a:latin typeface="Garamond" pitchFamily="18" charset="0"/>
              </a:rPr>
              <a:t>совершенно секретно</a:t>
            </a:r>
            <a:r>
              <a:rPr lang="ru-RU" dirty="0">
                <a:solidFill>
                  <a:srgbClr val="000099"/>
                </a:solidFill>
                <a:latin typeface="Garamond" pitchFamily="18" charset="0"/>
              </a:rPr>
              <a:t>" и "</a:t>
            </a:r>
            <a:r>
              <a:rPr lang="ru-RU" b="1" dirty="0">
                <a:solidFill>
                  <a:srgbClr val="000099"/>
                </a:solidFill>
                <a:latin typeface="Garamond" pitchFamily="18" charset="0"/>
              </a:rPr>
              <a:t>секретно</a:t>
            </a:r>
            <a:r>
              <a:rPr lang="ru-RU" dirty="0">
                <a:solidFill>
                  <a:srgbClr val="000099"/>
                </a:solidFill>
                <a:latin typeface="Garamond" pitchFamily="18" charset="0"/>
              </a:rPr>
              <a:t>".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3608" y="5331866"/>
            <a:ext cx="7200800" cy="1386904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000099"/>
                </a:solidFill>
                <a:latin typeface="Garamond" pitchFamily="18" charset="0"/>
              </a:rPr>
              <a:t>Должностные лица и граждане, виновные в нарушении законодательства Российской Федерации о государственной тайне, несут уголовную, административную, гражданско-правовую или дисциплинарную ответственность в соответствии с действующим законодательством.</a:t>
            </a:r>
          </a:p>
        </p:txBody>
      </p:sp>
    </p:spTree>
    <p:extLst>
      <p:ext uri="{BB962C8B-B14F-4D97-AF65-F5344CB8AC3E}">
        <p14:creationId xmlns:p14="http://schemas.microsoft.com/office/powerpoint/2010/main" val="299470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7674" y="55563"/>
            <a:ext cx="6172200" cy="876300"/>
          </a:xfrm>
        </p:spPr>
        <p:txBody>
          <a:bodyPr/>
          <a:lstStyle/>
          <a:p>
            <a:r>
              <a:rPr lang="ru-RU" sz="2000" b="1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</a:rPr>
              <a:t>Закон РФ от 21.07.1993 N 5485-1 (ред. от 08.03.2015)  </a:t>
            </a:r>
            <a:br>
              <a:rPr lang="ru-RU" sz="2000" b="1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</a:rPr>
            </a:br>
            <a:r>
              <a:rPr lang="ru-RU" sz="2000" b="1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</a:rPr>
              <a:t>«О государственной тайне»</a:t>
            </a:r>
            <a:endParaRPr lang="ru-RU" dirty="0">
              <a:solidFill>
                <a:schemeClr val="bg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065212"/>
            <a:ext cx="7488832" cy="2003747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ru-RU" sz="1600" b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Государственную тайну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составляют:</a:t>
            </a:r>
          </a:p>
          <a:p>
            <a:pPr marL="457200" indent="-457200">
              <a:lnSpc>
                <a:spcPts val="17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сведения в военной области;</a:t>
            </a:r>
          </a:p>
          <a:p>
            <a:pPr marL="457200" indent="-457200">
              <a:lnSpc>
                <a:spcPts val="17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сведения в области экономики, науки и техники;</a:t>
            </a:r>
          </a:p>
          <a:p>
            <a:pPr marL="457200" indent="-457200">
              <a:lnSpc>
                <a:spcPts val="17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сведения в области внешней политики и экономики;</a:t>
            </a:r>
          </a:p>
          <a:p>
            <a:pPr marL="457200" indent="-457200">
              <a:lnSpc>
                <a:spcPts val="17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сведения в области разведывательной, контрразведывательной и оперативно-розыскной деятельности, а также в области противодействия терроризму и в области обеспечения безопасности лиц, в отношении которых принято решение о применении мер государственной защиты.</a:t>
            </a:r>
          </a:p>
          <a:p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6" descr="Пергамент"/>
          <p:cNvSpPr>
            <a:spLocks noChangeArrowheads="1"/>
          </p:cNvSpPr>
          <p:nvPr/>
        </p:nvSpPr>
        <p:spPr bwMode="auto">
          <a:xfrm>
            <a:off x="7559878" y="188913"/>
            <a:ext cx="296465" cy="304800"/>
          </a:xfrm>
          <a:prstGeom prst="ellipse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834E614-703C-4C83-B06C-05F39A926E3B}" type="slidenum">
              <a:rPr lang="ru-RU" sz="1200">
                <a:solidFill>
                  <a:srgbClr val="FFFFFF"/>
                </a:solidFill>
                <a:latin typeface="Garamond" pitchFamily="18" charset="0"/>
                <a:cs typeface="Arial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ru-RU" sz="1200" dirty="0">
              <a:solidFill>
                <a:srgbClr val="FFFFFF"/>
              </a:solidFill>
              <a:latin typeface="Garamond" pitchFamily="18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3140974"/>
            <a:ext cx="7488832" cy="3528113"/>
          </a:xfrm>
          <a:prstGeom prst="roundRect">
            <a:avLst>
              <a:gd name="adj" fmla="val 18662"/>
            </a:avLst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600" b="1" dirty="0">
                <a:solidFill>
                  <a:srgbClr val="002060"/>
                </a:solidFill>
                <a:latin typeface="Garamond" pitchFamily="18" charset="0"/>
              </a:rPr>
              <a:t>Не подлежат отнесению к государственной тайне сведения:</a:t>
            </a:r>
          </a:p>
          <a:p>
            <a:pPr indent="-34290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1600" b="1" dirty="0">
                <a:solidFill>
                  <a:srgbClr val="002060"/>
                </a:solidFill>
                <a:latin typeface="Garamond" pitchFamily="18" charset="0"/>
              </a:rPr>
              <a:t>о чрезвычайных происшествиях и катастрофах, угрожающих безопасности и здоровью граждан, и их последствиях, а также о стихийных бедствиях, их официальных прогнозах и последствиях;</a:t>
            </a:r>
          </a:p>
          <a:p>
            <a:pPr indent="-34290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1600" b="1" dirty="0">
                <a:solidFill>
                  <a:srgbClr val="002060"/>
                </a:solidFill>
                <a:latin typeface="Garamond" pitchFamily="18" charset="0"/>
              </a:rPr>
              <a:t>о состоянии экологии, здравоохранения, санитарии, демографии, образования, культуры, сельского хозяйства, а также о состоянии преступности;</a:t>
            </a:r>
          </a:p>
          <a:p>
            <a:pPr indent="-34290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1600" b="1" dirty="0">
                <a:solidFill>
                  <a:srgbClr val="002060"/>
                </a:solidFill>
                <a:latin typeface="Garamond" pitchFamily="18" charset="0"/>
              </a:rPr>
              <a:t>о привилегиях, компенсациях и социальных гарантиях, предоставляемых государством гражданам, должностным лицам, предприятиям, учреждениям и организациям;</a:t>
            </a:r>
          </a:p>
          <a:p>
            <a:pPr indent="-34290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1600" b="1" dirty="0">
                <a:solidFill>
                  <a:srgbClr val="002060"/>
                </a:solidFill>
                <a:latin typeface="Garamond" pitchFamily="18" charset="0"/>
              </a:rPr>
              <a:t>о фактах нарушения прав и свобод человека и гражданина;</a:t>
            </a:r>
          </a:p>
          <a:p>
            <a:pPr indent="-34290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1600" b="1" dirty="0">
                <a:solidFill>
                  <a:srgbClr val="002060"/>
                </a:solidFill>
                <a:latin typeface="Garamond" pitchFamily="18" charset="0"/>
              </a:rPr>
              <a:t>о размерах золотого запаса и государственных валютных резервах Российской Федерации;</a:t>
            </a:r>
          </a:p>
          <a:p>
            <a:pPr indent="-34290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1600" b="1" dirty="0">
                <a:solidFill>
                  <a:srgbClr val="002060"/>
                </a:solidFill>
                <a:latin typeface="Garamond" pitchFamily="18" charset="0"/>
              </a:rPr>
              <a:t>о состоянии здоровья высших должностных лиц Российской Федерации;</a:t>
            </a:r>
          </a:p>
          <a:p>
            <a:pPr indent="-34290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1600" b="1" dirty="0">
                <a:solidFill>
                  <a:srgbClr val="002060"/>
                </a:solidFill>
                <a:latin typeface="Garamond" pitchFamily="18" charset="0"/>
              </a:rPr>
              <a:t>о фактах нарушения законности органами государственной власти и их должностными лицами.</a:t>
            </a:r>
            <a:endParaRPr lang="ru-RU" sz="1400" b="1" dirty="0">
              <a:solidFill>
                <a:srgbClr val="00206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99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485900" y="274638"/>
            <a:ext cx="6172200" cy="706090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rgbClr val="00FF00"/>
                </a:solidFill>
              </a:rPr>
              <a:t>Модель обеспечения информационной безопасности </a:t>
            </a:r>
          </a:p>
        </p:txBody>
      </p:sp>
      <p:pic>
        <p:nvPicPr>
          <p:cNvPr id="5" name="Рисунок 4" descr="http://davaiknam.ru/texts/1028/1027093/1027093_html_m227c83b0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770485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664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143004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FFFFFF"/>
              </a:solidFill>
            </a:endParaRPr>
          </a:p>
        </p:txBody>
      </p:sp>
      <p:pic>
        <p:nvPicPr>
          <p:cNvPr id="19457" name="Рисунок 1" descr="in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6262" y="116632"/>
            <a:ext cx="5510788" cy="5187291"/>
          </a:xfrm>
          <a:prstGeom prst="rect">
            <a:avLst/>
          </a:prstGeom>
          <a:noFill/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805651" y="5239269"/>
            <a:ext cx="691201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FFFF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Классически считалось, что обеспечение безопасности информации складывается из трех составляющих: </a:t>
            </a:r>
            <a:r>
              <a:rPr lang="ru-RU" sz="1400" dirty="0">
                <a:solidFill>
                  <a:srgbClr val="FFFF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3" tooltip="Конфиденциальность"/>
              </a:rPr>
              <a:t>Конфиденциальности</a:t>
            </a:r>
            <a:r>
              <a:rPr lang="ru-RU" sz="1400" dirty="0">
                <a:solidFill>
                  <a:srgbClr val="FFFF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ru-RU" sz="1400" dirty="0">
                <a:solidFill>
                  <a:srgbClr val="FFFF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4" tooltip="Целостность"/>
              </a:rPr>
              <a:t>Целостности</a:t>
            </a:r>
            <a:r>
              <a:rPr lang="ru-RU" sz="1400" dirty="0">
                <a:solidFill>
                  <a:srgbClr val="FFFF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ru-RU" sz="1400" dirty="0">
                <a:solidFill>
                  <a:srgbClr val="FFFF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5" tooltip="Доступность"/>
              </a:rPr>
              <a:t>Доступности</a:t>
            </a:r>
            <a:r>
              <a:rPr lang="ru-RU" sz="1400" dirty="0">
                <a:solidFill>
                  <a:srgbClr val="FFFF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Точками приложения процесса защиты информации к </a:t>
            </a:r>
            <a:r>
              <a:rPr lang="ru-RU" sz="1400" dirty="0">
                <a:solidFill>
                  <a:srgbClr val="FFFF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6" tooltip="Информационная система"/>
              </a:rPr>
              <a:t>информационной системе</a:t>
            </a:r>
            <a:r>
              <a:rPr lang="ru-RU" sz="1400" dirty="0">
                <a:solidFill>
                  <a:srgbClr val="FFFF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являются </a:t>
            </a:r>
            <a:r>
              <a:rPr lang="ru-RU" sz="1400" dirty="0">
                <a:solidFill>
                  <a:srgbClr val="FFFF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7" tooltip="Аппаратное обеспечение"/>
              </a:rPr>
              <a:t>аппаратное обеспечение</a:t>
            </a:r>
            <a:r>
              <a:rPr lang="ru-RU" sz="1400" dirty="0">
                <a:solidFill>
                  <a:srgbClr val="FFFF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ru-RU" sz="1400" dirty="0">
                <a:solidFill>
                  <a:srgbClr val="FFFF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8" tooltip="Программное обеспечение"/>
              </a:rPr>
              <a:t>программное обеспечение</a:t>
            </a:r>
            <a:r>
              <a:rPr lang="ru-RU" sz="1400" dirty="0">
                <a:solidFill>
                  <a:srgbClr val="FFFF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и </a:t>
            </a:r>
            <a:r>
              <a:rPr lang="ru-RU" sz="1400" dirty="0">
                <a:solidFill>
                  <a:srgbClr val="FFFF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9" tooltip="Коммуникационная сеть"/>
              </a:rPr>
              <a:t>обеспечение связи</a:t>
            </a:r>
            <a:r>
              <a:rPr lang="ru-RU" sz="1400" dirty="0">
                <a:solidFill>
                  <a:srgbClr val="FFFF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(коммуникации). Сами </a:t>
            </a:r>
            <a:r>
              <a:rPr lang="ru-RU" sz="1400" dirty="0">
                <a:solidFill>
                  <a:srgbClr val="FFFF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10" tooltip="Политика безопасности"/>
              </a:rPr>
              <a:t>процедуры</a:t>
            </a:r>
            <a:r>
              <a:rPr lang="ru-RU" sz="1400" dirty="0">
                <a:solidFill>
                  <a:srgbClr val="FFFF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(механизмы) защиты разделяются на защиту физического уровня, защиту персонала и организационный уровень</a:t>
            </a:r>
            <a:endParaRPr lang="ru-RU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558187"/>
      </p:ext>
    </p:extLst>
  </p:cSld>
  <p:clrMapOvr>
    <a:masterClrMapping/>
  </p:clrMapOvr>
</p:sld>
</file>

<file path=ppt/theme/theme1.xml><?xml version="1.0" encoding="utf-8"?>
<a:theme xmlns:a="http://schemas.openxmlformats.org/drawingml/2006/main" name="Круги">
  <a:themeElements>
    <a:clrScheme name="Круги 5">
      <a:dk1>
        <a:srgbClr val="008080"/>
      </a:dk1>
      <a:lt1>
        <a:srgbClr val="FFFFFF"/>
      </a:lt1>
      <a:dk2>
        <a:srgbClr val="006666"/>
      </a:dk2>
      <a:lt2>
        <a:srgbClr val="FFFFCC"/>
      </a:lt2>
      <a:accent1>
        <a:srgbClr val="0099FF"/>
      </a:accent1>
      <a:accent2>
        <a:srgbClr val="008080"/>
      </a:accent2>
      <a:accent3>
        <a:srgbClr val="AAB8B8"/>
      </a:accent3>
      <a:accent4>
        <a:srgbClr val="DADADA"/>
      </a:accent4>
      <a:accent5>
        <a:srgbClr val="AACAFF"/>
      </a:accent5>
      <a:accent6>
        <a:srgbClr val="007373"/>
      </a:accent6>
      <a:hlink>
        <a:srgbClr val="1ACE9F"/>
      </a:hlink>
      <a:folHlink>
        <a:srgbClr val="A5B5CD"/>
      </a:folHlink>
    </a:clrScheme>
    <a:fontScheme name="Круги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уги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уги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отрудничество">
  <a:themeElements>
    <a:clrScheme name="Сотрудничество 4">
      <a:dk1>
        <a:srgbClr val="006E6B"/>
      </a:dk1>
      <a:lt1>
        <a:srgbClr val="FFFFFF"/>
      </a:lt1>
      <a:dk2>
        <a:srgbClr val="006666"/>
      </a:dk2>
      <a:lt2>
        <a:srgbClr val="B9EFEE"/>
      </a:lt2>
      <a:accent1>
        <a:srgbClr val="33CCCC"/>
      </a:accent1>
      <a:accent2>
        <a:srgbClr val="6AB475"/>
      </a:accent2>
      <a:accent3>
        <a:srgbClr val="AAB8B8"/>
      </a:accent3>
      <a:accent4>
        <a:srgbClr val="DADADA"/>
      </a:accent4>
      <a:accent5>
        <a:srgbClr val="ADE2E2"/>
      </a:accent5>
      <a:accent6>
        <a:srgbClr val="5FA369"/>
      </a:accent6>
      <a:hlink>
        <a:srgbClr val="00FF99"/>
      </a:hlink>
      <a:folHlink>
        <a:srgbClr val="CCFF66"/>
      </a:folHlink>
    </a:clrScheme>
    <a:fontScheme name="Сотрудничество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отрудничество 1">
        <a:dk1>
          <a:srgbClr val="000078"/>
        </a:dk1>
        <a:lt1>
          <a:srgbClr val="FFFFFF"/>
        </a:lt1>
        <a:dk2>
          <a:srgbClr val="000066"/>
        </a:dk2>
        <a:lt2>
          <a:srgbClr val="CCECFF"/>
        </a:lt2>
        <a:accent1>
          <a:srgbClr val="0099CC"/>
        </a:accent1>
        <a:accent2>
          <a:srgbClr val="008080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007373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отрудничество 2">
        <a:dk1>
          <a:srgbClr val="0000A6"/>
        </a:dk1>
        <a:lt1>
          <a:srgbClr val="FFFFFF"/>
        </a:lt1>
        <a:dk2>
          <a:srgbClr val="000099"/>
        </a:dk2>
        <a:lt2>
          <a:srgbClr val="CCFFFF"/>
        </a:lt2>
        <a:accent1>
          <a:srgbClr val="00CCFF"/>
        </a:accent1>
        <a:accent2>
          <a:srgbClr val="FFE701"/>
        </a:accent2>
        <a:accent3>
          <a:srgbClr val="AAAACA"/>
        </a:accent3>
        <a:accent4>
          <a:srgbClr val="DADADA"/>
        </a:accent4>
        <a:accent5>
          <a:srgbClr val="AAE2FF"/>
        </a:accent5>
        <a:accent6>
          <a:srgbClr val="E7D101"/>
        </a:accent6>
        <a:hlink>
          <a:srgbClr val="FFCC66"/>
        </a:hlink>
        <a:folHlink>
          <a:srgbClr val="00CA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отрудничество 3">
        <a:dk1>
          <a:srgbClr val="000000"/>
        </a:dk1>
        <a:lt1>
          <a:srgbClr val="E0EBF6"/>
        </a:lt1>
        <a:dk2>
          <a:srgbClr val="77A4AF"/>
        </a:dk2>
        <a:lt2>
          <a:srgbClr val="F3F7FB"/>
        </a:lt2>
        <a:accent1>
          <a:srgbClr val="B9C4D7"/>
        </a:accent1>
        <a:accent2>
          <a:srgbClr val="B1A1C5"/>
        </a:accent2>
        <a:accent3>
          <a:srgbClr val="EDF3FA"/>
        </a:accent3>
        <a:accent4>
          <a:srgbClr val="000000"/>
        </a:accent4>
        <a:accent5>
          <a:srgbClr val="D9DEE8"/>
        </a:accent5>
        <a:accent6>
          <a:srgbClr val="A091B2"/>
        </a:accent6>
        <a:hlink>
          <a:srgbClr val="3F2FB5"/>
        </a:hlink>
        <a:folHlink>
          <a:srgbClr val="3189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трудничество 4">
        <a:dk1>
          <a:srgbClr val="006E6B"/>
        </a:dk1>
        <a:lt1>
          <a:srgbClr val="FFFFFF"/>
        </a:lt1>
        <a:dk2>
          <a:srgbClr val="006666"/>
        </a:dk2>
        <a:lt2>
          <a:srgbClr val="B9EFEE"/>
        </a:lt2>
        <a:accent1>
          <a:srgbClr val="33CCCC"/>
        </a:accent1>
        <a:accent2>
          <a:srgbClr val="6AB475"/>
        </a:accent2>
        <a:accent3>
          <a:srgbClr val="AAB8B8"/>
        </a:accent3>
        <a:accent4>
          <a:srgbClr val="DADADA"/>
        </a:accent4>
        <a:accent5>
          <a:srgbClr val="ADE2E2"/>
        </a:accent5>
        <a:accent6>
          <a:srgbClr val="5FA369"/>
        </a:accent6>
        <a:hlink>
          <a:srgbClr val="00FF99"/>
        </a:hlink>
        <a:folHlink>
          <a:srgbClr val="CC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отрудничество 5">
        <a:dk1>
          <a:srgbClr val="8ABA8D"/>
        </a:dk1>
        <a:lt1>
          <a:srgbClr val="FFFFFF"/>
        </a:lt1>
        <a:dk2>
          <a:srgbClr val="6FB56D"/>
        </a:dk2>
        <a:lt2>
          <a:srgbClr val="DCF1F4"/>
        </a:lt2>
        <a:accent1>
          <a:srgbClr val="2E7E2E"/>
        </a:accent1>
        <a:accent2>
          <a:srgbClr val="25735D"/>
        </a:accent2>
        <a:accent3>
          <a:srgbClr val="BBD7BA"/>
        </a:accent3>
        <a:accent4>
          <a:srgbClr val="DADADA"/>
        </a:accent4>
        <a:accent5>
          <a:srgbClr val="ADC0AD"/>
        </a:accent5>
        <a:accent6>
          <a:srgbClr val="206853"/>
        </a:accent6>
        <a:hlink>
          <a:srgbClr val="FFFF00"/>
        </a:hlink>
        <a:folHlink>
          <a:srgbClr val="FFF4B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отрудничество 6">
        <a:dk1>
          <a:srgbClr val="005400"/>
        </a:dk1>
        <a:lt1>
          <a:srgbClr val="FFFFFF"/>
        </a:lt1>
        <a:dk2>
          <a:srgbClr val="004800"/>
        </a:dk2>
        <a:lt2>
          <a:srgbClr val="D6D8C0"/>
        </a:lt2>
        <a:accent1>
          <a:srgbClr val="339933"/>
        </a:accent1>
        <a:accent2>
          <a:srgbClr val="7D8C70"/>
        </a:accent2>
        <a:accent3>
          <a:srgbClr val="AAB1AA"/>
        </a:accent3>
        <a:accent4>
          <a:srgbClr val="DADADA"/>
        </a:accent4>
        <a:accent5>
          <a:srgbClr val="ADCAAD"/>
        </a:accent5>
        <a:accent6>
          <a:srgbClr val="717E65"/>
        </a:accent6>
        <a:hlink>
          <a:srgbClr val="CCCC00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отрудничество 7">
        <a:dk1>
          <a:srgbClr val="000000"/>
        </a:dk1>
        <a:lt1>
          <a:srgbClr val="F5F0BD"/>
        </a:lt1>
        <a:dk2>
          <a:srgbClr val="BD9D69"/>
        </a:dk2>
        <a:lt2>
          <a:srgbClr val="FFFFCC"/>
        </a:lt2>
        <a:accent1>
          <a:srgbClr val="CDBB77"/>
        </a:accent1>
        <a:accent2>
          <a:srgbClr val="F8EBD0"/>
        </a:accent2>
        <a:accent3>
          <a:srgbClr val="F9F6DB"/>
        </a:accent3>
        <a:accent4>
          <a:srgbClr val="000000"/>
        </a:accent4>
        <a:accent5>
          <a:srgbClr val="E3DABD"/>
        </a:accent5>
        <a:accent6>
          <a:srgbClr val="E1D5BC"/>
        </a:accent6>
        <a:hlink>
          <a:srgbClr val="FF9900"/>
        </a:hlink>
        <a:folHlink>
          <a:srgbClr val="C64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трудничество 8">
        <a:dk1>
          <a:srgbClr val="000000"/>
        </a:dk1>
        <a:lt1>
          <a:srgbClr val="E2DDD4"/>
        </a:lt1>
        <a:dk2>
          <a:srgbClr val="000000"/>
        </a:dk2>
        <a:lt2>
          <a:srgbClr val="EFEBE3"/>
        </a:lt2>
        <a:accent1>
          <a:srgbClr val="F2F2F2"/>
        </a:accent1>
        <a:accent2>
          <a:srgbClr val="C4AD74"/>
        </a:accent2>
        <a:accent3>
          <a:srgbClr val="EEEBE6"/>
        </a:accent3>
        <a:accent4>
          <a:srgbClr val="000000"/>
        </a:accent4>
        <a:accent5>
          <a:srgbClr val="F7F7F7"/>
        </a:accent5>
        <a:accent6>
          <a:srgbClr val="B19C68"/>
        </a:accent6>
        <a:hlink>
          <a:srgbClr val="A46032"/>
        </a:hlink>
        <a:folHlink>
          <a:srgbClr val="8F8E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трудничество 9">
        <a:dk1>
          <a:srgbClr val="8A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5831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4AD"/>
        </a:accent5>
        <a:accent6>
          <a:srgbClr val="B24B36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Круги">
  <a:themeElements>
    <a:clrScheme name="Круги 5">
      <a:dk1>
        <a:srgbClr val="008080"/>
      </a:dk1>
      <a:lt1>
        <a:srgbClr val="FFFFFF"/>
      </a:lt1>
      <a:dk2>
        <a:srgbClr val="006666"/>
      </a:dk2>
      <a:lt2>
        <a:srgbClr val="FFFFCC"/>
      </a:lt2>
      <a:accent1>
        <a:srgbClr val="0099FF"/>
      </a:accent1>
      <a:accent2>
        <a:srgbClr val="008080"/>
      </a:accent2>
      <a:accent3>
        <a:srgbClr val="AAB8B8"/>
      </a:accent3>
      <a:accent4>
        <a:srgbClr val="DADADA"/>
      </a:accent4>
      <a:accent5>
        <a:srgbClr val="AACAFF"/>
      </a:accent5>
      <a:accent6>
        <a:srgbClr val="007373"/>
      </a:accent6>
      <a:hlink>
        <a:srgbClr val="1ACE9F"/>
      </a:hlink>
      <a:folHlink>
        <a:srgbClr val="A5B5CD"/>
      </a:folHlink>
    </a:clrScheme>
    <a:fontScheme name="Круги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уги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уги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уги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1829</Words>
  <Application>Microsoft Office PowerPoint</Application>
  <PresentationFormat>Экран (4:3)</PresentationFormat>
  <Paragraphs>256</Paragraphs>
  <Slides>34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4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9" baseType="lpstr">
      <vt:lpstr>Arial</vt:lpstr>
      <vt:lpstr>Arial Black</vt:lpstr>
      <vt:lpstr>Calibri</vt:lpstr>
      <vt:lpstr>Calibri Light</vt:lpstr>
      <vt:lpstr>Courier New</vt:lpstr>
      <vt:lpstr>Garamond</vt:lpstr>
      <vt:lpstr>PT Sans</vt:lpstr>
      <vt:lpstr>Times New Roman</vt:lpstr>
      <vt:lpstr>Times New Roman CYR</vt:lpstr>
      <vt:lpstr>Wingdings</vt:lpstr>
      <vt:lpstr>Круги</vt:lpstr>
      <vt:lpstr>Сотрудничество</vt:lpstr>
      <vt:lpstr>1_Круги</vt:lpstr>
      <vt:lpstr>Специальное оформление</vt:lpstr>
      <vt:lpstr>Equation</vt:lpstr>
      <vt:lpstr>Теоретические основы компьютерной безопасности Лекция 1</vt:lpstr>
      <vt:lpstr>Презентация PowerPoint</vt:lpstr>
      <vt:lpstr>Федеральный закон «Об информации, информационных технологиях и о защите информации» от 27.07.2006 № 149-ФЗ</vt:lpstr>
      <vt:lpstr>Федеральный закон "О безопасности" от 28.12.2010 № 390-ФЗ</vt:lpstr>
      <vt:lpstr>Федеральный закон «О безопасности» от 28.12.2010 № 390-ФЗ</vt:lpstr>
      <vt:lpstr>Закон РФ от 21.07.1993 N 5485-1 (ред. от 08.03.2015)   «О государственной тайне»</vt:lpstr>
      <vt:lpstr>Закон РФ от 21.07.1993 N 5485-1 (ред. от 08.03.2015)   «О государственной тайне»</vt:lpstr>
      <vt:lpstr>Модель обеспечения информационной безопасности </vt:lpstr>
      <vt:lpstr>Презентация PowerPoint</vt:lpstr>
      <vt:lpstr>Иерархическая взаимосвязь основных свойств информационной системы АСУ</vt:lpstr>
      <vt:lpstr>Теоретические основы компьютерной безопасности Лекция 2</vt:lpstr>
      <vt:lpstr>Классификация угроз безопасности ВС</vt:lpstr>
      <vt:lpstr>Интегральный показатель защищенности информации</vt:lpstr>
      <vt:lpstr>Презентация PowerPoint</vt:lpstr>
      <vt:lpstr>Существенные свойства АС, связанные  с их информационной безопасностью</vt:lpstr>
      <vt:lpstr>Стратегии защиты информации</vt:lpstr>
      <vt:lpstr>Презентация PowerPoint</vt:lpstr>
      <vt:lpstr>Контур управления защитой информации </vt:lpstr>
      <vt:lpstr>Презентация PowerPoint</vt:lpstr>
      <vt:lpstr>Теоретические основы компьютерной безопасности Лекция 3</vt:lpstr>
      <vt:lpstr>Презентация PowerPoint</vt:lpstr>
      <vt:lpstr>Презентация PowerPoint</vt:lpstr>
      <vt:lpstr>Берлинский тоннель  (операция советских спецслужб)  Для создания тоннеля, установки оборудования, подключения к кабелю связи потребовалось почти полтора года. Расходы на строительство тоннеля составили 6 млн долларов. 11 мая 1955 года ЦРУ приступило к непрерывному прослушиванию переговоров советских военных и восточногерманских министров. Всего было записано 443 тысячи переговоров, из них 386 тысяч советских и 75 тысяч восточногерманских. Они легли в основу 1750 разведывательных донесений[ </vt:lpstr>
      <vt:lpstr>В секретных лабораториях Пентагона разработали уникальный глубоководный аппарат, напичканный шпионской электроникой. Это был семиметровый цилиндр («кокон») диаметром более метра с шестьюдесятью миниатюрными магнитофонами внутри и плутониевым источником питания − по сути, атомным мини-реактором. Съемный индукционный датчик мог принимать электромагнитное излучение советского кабеля, не нарушая его оболочки. Для его закладки в сентябре 1972-го в путь отправилась новейшая атомная подводная лодка «Хэлибат». В 32 милях от побережья Камчатки на глубине 65 метров «Хэлибат» засек кабель и завис над ним. «Морские котики» установили рядом с кабелем «кокон» и вернулись. В Пентагоне назвали проделанное «спецоперацией века». К берегам Камчатки для изъятия сверхсекретной информации и смены магнитофонных кассет подлодка отправилась только через месяц. Так началась реализация операции «Айви Беллз».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Схема атаки вирусом Stuxnet закрытой сети иранского ядерного центра в Натанзе (Natanz)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Dell</dc:creator>
  <cp:lastModifiedBy>Ангелина Андреева</cp:lastModifiedBy>
  <cp:revision>9</cp:revision>
  <dcterms:created xsi:type="dcterms:W3CDTF">2021-09-14T09:20:53Z</dcterms:created>
  <dcterms:modified xsi:type="dcterms:W3CDTF">2021-12-22T22:03:41Z</dcterms:modified>
</cp:coreProperties>
</file>