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60" r:id="rId1"/>
    <p:sldMasterId id="2147483673" r:id="rId2"/>
  </p:sldMasterIdLst>
  <p:sldIdLst>
    <p:sldId id="270" r:id="rId3"/>
    <p:sldId id="313" r:id="rId4"/>
    <p:sldId id="318" r:id="rId5"/>
    <p:sldId id="308" r:id="rId6"/>
    <p:sldId id="312" r:id="rId7"/>
    <p:sldId id="314" r:id="rId8"/>
    <p:sldId id="315" r:id="rId9"/>
    <p:sldId id="316" r:id="rId10"/>
    <p:sldId id="317" r:id="rId11"/>
    <p:sldId id="31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9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606040"/>
            <a:ext cx="105156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4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1152143"/>
            <a:ext cx="2628900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1152144"/>
            <a:ext cx="7683500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89" y="1197276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D04E3D8-9551-C44F-AA1F-D38C85BA4D52}" type="datetimeFigureOut">
              <a:rPr lang="en-US" smtClean="0">
                <a:solidFill>
                  <a:prstClr val="black"/>
                </a:solidFill>
              </a:rPr>
              <a:pPr defTabSz="457200"/>
              <a:t>12/21/2021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D262070-2A5E-5642-84A2-C705DC40505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0336" y="2693773"/>
            <a:ext cx="11132065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47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192000" cy="4046538"/>
            <a:chOff x="0" y="1536"/>
            <a:chExt cx="5760" cy="254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</p:grpSp>
      <p:sp>
        <p:nvSpPr>
          <p:cNvPr id="13006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68478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3006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236D1-EF2E-4D75-991A-C9792BFCC052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5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B7F9-A836-4F34-BCF9-438FCDC4A03F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7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6B831-A53B-47FB-A3F1-71EE6056F3DB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4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6DAD7-6935-4ED7-864A-12E614B02D3C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893F7-2F50-4140-B6A6-02A40473C481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59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4EE4B-B037-468D-AAFB-8AF894749EFB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49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6CFA3-5EE2-4B1C-A1E9-7B761AD6C8B5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1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2057400"/>
            <a:ext cx="9144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178878"/>
            <a:ext cx="9144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6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AEC1C-5BA1-4182-96D1-E1D404728568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52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8DAE3-8E76-4D49-8001-B41ED894F4B1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0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66808-C50A-4634-AC76-F09ED4B460C9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1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213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213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13DD1-D8A0-44DC-BF0E-D2AD953885F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40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10172-1ADF-4CE9-995C-57846A2F297A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35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50A3C-BF59-4A7B-B774-E09FD7F8EDA6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5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09600" y="39243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384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E602E-AFAE-46FB-9B06-B73AF71EDBC9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7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9B7F-5AA9-42D6-A85B-75AA1A3097EE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7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6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3744"/>
            <a:ext cx="105156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4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3273"/>
            <a:ext cx="105156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14016"/>
            <a:ext cx="515620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414015"/>
            <a:ext cx="515620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077" y="1033273"/>
            <a:ext cx="105156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5078" y="2099469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3006725"/>
            <a:ext cx="5158316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2099469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717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0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8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0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4"/>
            <a:ext cx="3932767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4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21.12.2021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9"/>
            <a:ext cx="12192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7393853" y="-44722"/>
            <a:ext cx="4798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31999" y="6419001"/>
            <a:ext cx="196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0"/>
            <a:ext cx="2003076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2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12192000" cy="4046538"/>
            <a:chOff x="0" y="1536"/>
            <a:chExt cx="5760" cy="2549"/>
          </a:xfrm>
        </p:grpSpPr>
        <p:sp>
          <p:nvSpPr>
            <p:cNvPr id="12902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2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2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3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4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  <p:sp>
          <p:nvSpPr>
            <p:cNvPr id="12904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800">
                <a:solidFill>
                  <a:srgbClr val="FFFFFF"/>
                </a:solidFill>
              </a:endParaRPr>
            </a:p>
          </p:txBody>
        </p:sp>
      </p:grpSp>
      <p:sp>
        <p:nvSpPr>
          <p:cNvPr id="129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2904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29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E770BC-E491-412D-8E8A-62D75A7DC5B2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129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457232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igorev@mirea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6771" y="6083372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Online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edu.mirea.ru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0"/>
            <a:ext cx="8452735" cy="1719261"/>
          </a:xfrm>
        </p:spPr>
        <p:txBody>
          <a:bodyPr/>
          <a:lstStyle/>
          <a:p>
            <a:pPr algn="ctr"/>
            <a:r>
              <a:rPr lang="ru-RU" sz="4000" b="1" dirty="0"/>
              <a:t>Теоретические основы компьютерной безопасности</a:t>
            </a:r>
            <a:br>
              <a:rPr lang="ru-RU" sz="4000" b="1" dirty="0"/>
            </a:br>
            <a:r>
              <a:rPr lang="ru-RU" sz="4000" b="1" dirty="0"/>
              <a:t>Лекция 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7888" y="4589464"/>
            <a:ext cx="8268592" cy="1143793"/>
          </a:xfrm>
        </p:spPr>
        <p:txBody>
          <a:bodyPr/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ФИО преподавателя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ru-RU" dirty="0">
                <a:solidFill>
                  <a:prstClr val="black"/>
                </a:solidFill>
              </a:rPr>
              <a:t> зав. кафедры КБ-8, к.т.н. Григорьев В.Р.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e-mail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: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hlinkClick r:id="rId2"/>
              </a:rPr>
              <a:t>grigorev@mirea.ru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5BECEF-36BE-498F-A1D5-4D5CCACD6A1D}"/>
              </a:ext>
            </a:extLst>
          </p:cNvPr>
          <p:cNvSpPr txBox="1"/>
          <p:nvPr/>
        </p:nvSpPr>
        <p:spPr>
          <a:xfrm>
            <a:off x="452583" y="1168061"/>
            <a:ext cx="11323782" cy="479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" indent="237490" algn="just"/>
            <a:r>
              <a:rPr lang="ru-RU" sz="2000" spc="-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формальное определение модели. </a:t>
            </a:r>
            <a:endParaRPr lang="en-US" sz="2000" spc="-5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130" indent="237490" algn="just"/>
            <a:endParaRPr lang="en-US" spc="-5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130" indent="237490" algn="just"/>
            <a:r>
              <a:rPr lang="ru-RU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 системой в модели </a:t>
            </a:r>
            <a:r>
              <a:rPr lang="ru-RU" spc="-5" dirty="0" err="1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невыво­димости</a:t>
            </a:r>
            <a:r>
              <a:rPr lang="ru-RU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понимается четверка </a:t>
            </a:r>
            <a:r>
              <a:rPr lang="ru-RU" i="1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(Е, </a:t>
            </a:r>
            <a:r>
              <a:rPr lang="en-US" i="1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i="1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О, </a:t>
            </a:r>
            <a:r>
              <a:rPr lang="en-US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где </a:t>
            </a:r>
            <a:r>
              <a:rPr lang="ru-RU" i="1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 </a:t>
            </a:r>
            <a:r>
              <a:rPr lang="ru-RU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множество событий, </a:t>
            </a:r>
            <a:r>
              <a:rPr lang="en-US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i="1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 </a:t>
            </a:r>
            <a:r>
              <a:rPr lang="ru-RU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мно­</a:t>
            </a:r>
            <a:r>
              <a:rPr lang="ru-RU" spc="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жество событий ввода, О</a:t>
            </a:r>
            <a:r>
              <a:rPr lang="ru-RU" spc="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pc="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Е- множество событий вывода, </a:t>
            </a:r>
            <a:r>
              <a:rPr lang="ru-RU" i="1" spc="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 </a:t>
            </a:r>
            <a:r>
              <a:rPr lang="ru-RU" spc="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множество всех </a:t>
            </a:r>
            <a:r>
              <a:rPr lang="ru-RU" spc="-3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возможных конечных последовательностей событий. </a:t>
            </a:r>
            <a:r>
              <a:rPr lang="ru-RU" spc="-3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</a:t>
            </a:r>
            <a:r>
              <a:rPr lang="ru-RU" i="1" spc="-3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 </a:t>
            </a:r>
            <a:r>
              <a:rPr lang="ru-RU" spc="-3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разделяется на мно­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жество высокоуровневых 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низкоуровневых 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событий 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(Е 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 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0). </a:t>
            </a:r>
            <a:r>
              <a:rPr lang="ru-RU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Тогда можно определить высокоуровневый ввод </a:t>
            </a:r>
            <a:r>
              <a:rPr lang="en-US" i="1" spc="1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i="1" spc="10" baseline="-25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=Н</a:t>
            </a:r>
            <a:r>
              <a:rPr lang="ru-RU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высокоуровневый вывод </a:t>
            </a:r>
            <a:r>
              <a:rPr lang="en-US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ru-RU" i="1" spc="10" baseline="-25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Н </a:t>
            </a:r>
            <a:r>
              <a:rPr lang="ru-RU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О, </a:t>
            </a:r>
            <a:r>
              <a:rPr lang="ru-RU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низкоуровневый ввод </a:t>
            </a:r>
            <a:r>
              <a:rPr lang="en-US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ru-RU" i="1" spc="10" baseline="-25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 </a:t>
            </a:r>
            <a:r>
              <a:rPr lang="ru-RU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i="1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низкоуровневый вывод</a:t>
            </a:r>
            <a:r>
              <a:rPr lang="en-US" spc="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6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ru-RU" i="1" spc="60" baseline="-25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i="1" spc="6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6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=L </a:t>
            </a:r>
            <a:r>
              <a:rPr lang="ru-RU" i="1" spc="6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i="1" spc="6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О.</a:t>
            </a:r>
            <a:endParaRPr lang="ru-RU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" marR="6350" indent="247015" algn="just">
              <a:spcAft>
                <a:spcPts val="0"/>
              </a:spcAft>
            </a:pPr>
            <a:endParaRPr lang="en-US" spc="-15" dirty="0">
              <a:solidFill>
                <a:schemeClr val="bg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" marR="6350" indent="247015" algn="just">
              <a:spcAft>
                <a:spcPts val="0"/>
              </a:spcAft>
            </a:pPr>
            <a:r>
              <a:rPr lang="ru-RU" spc="-1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Допустим, </a:t>
            </a:r>
            <a:r>
              <a:rPr lang="en-US" i="1" spc="-1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i="1" spc="-15" baseline="-250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i="1" spc="-15" baseline="-250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i="1" spc="-15" baseline="-250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i="1" spc="-1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1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 множество всех возможных конечных последователь­</a:t>
            </a:r>
            <a:r>
              <a:rPr lang="ru-RU" spc="-2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ностей низкоуровневых событий. Тогда можно определить функцию </a:t>
            </a:r>
            <a:r>
              <a:rPr lang="en-US" i="1" spc="-1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i="1" spc="-15" baseline="-250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pc="-2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i="1" spc="-2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 </a:t>
            </a:r>
            <a:r>
              <a:rPr lang="ru-RU" spc="-2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—&gt; </a:t>
            </a:r>
            <a:r>
              <a:rPr lang="ru-RU" i="1" spc="-2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en-US" b="1" i="1" spc="-55" baseline="-250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ru-RU" i="1" spc="-2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pc="-1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удаляющую все высокоуровневые вводы из трассы событий. При этом низкоуровне­</a:t>
            </a:r>
            <a:r>
              <a:rPr lang="ru-RU" spc="-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вый субъект не сможет сделать выводов высокоуровневом вводе на основании трассы </a:t>
            </a:r>
            <a:r>
              <a:rPr lang="en-US" spc="-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b="1" spc="130" baseline="-250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b="1" spc="13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i="1" spc="-2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</a:t>
            </a:r>
            <a:r>
              <a:rPr lang="en-US" b="1" i="1" spc="-55" baseline="-250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endParaRPr lang="ru-RU" dirty="0">
              <a:solidFill>
                <a:schemeClr val="bg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" indent="252730" algn="just">
              <a:lnSpc>
                <a:spcPct val="114000"/>
              </a:lnSpc>
            </a:pPr>
            <a:endParaRPr lang="en-US" spc="-1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" indent="252730" algn="just">
              <a:lnSpc>
                <a:spcPct val="114000"/>
              </a:lnSpc>
            </a:pPr>
            <a:r>
              <a:rPr lang="ru-RU" spc="-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основании этих определений можно дать </a:t>
            </a:r>
            <a:r>
              <a:rPr lang="ru-RU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безопасности</a:t>
            </a:r>
            <a:r>
              <a:rPr lang="ru-RU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" indent="252730" algn="just">
              <a:lnSpc>
                <a:spcPct val="114000"/>
              </a:lnSpc>
            </a:pPr>
            <a:r>
              <a:rPr lang="ru-RU" sz="2000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является безопасной по отношению к свойству выводимости, если для любой трассы </a:t>
            </a:r>
            <a:r>
              <a:rPr lang="en-US" sz="2000" i="1" dirty="0" err="1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i="1" spc="-55" baseline="-25000" dirty="0" err="1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ru-RU" sz="20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000" i="1" spc="-2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en-US" sz="2000" b="1" i="1" spc="-55" baseline="-250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en-US" sz="2000" i="1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соответствующее множество высокоуровневых трасс содержит все воз­</a:t>
            </a:r>
            <a:r>
              <a:rPr lang="ru-RU" sz="2000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можные трассы </a:t>
            </a:r>
            <a:r>
              <a:rPr lang="en-US" sz="2000" i="1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en-US" sz="2000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sz="2000" i="1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000" i="1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которых </a:t>
            </a:r>
            <a:r>
              <a:rPr lang="en-US" sz="2000" i="1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000" i="1" spc="-15" baseline="-250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2000" i="1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i="1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000" i="1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i="1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000" i="1" spc="-10" dirty="0" err="1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i="1" spc="-10" baseline="-25000" dirty="0" err="1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</a:t>
            </a:r>
            <a:r>
              <a:rPr lang="ru-RU" sz="2000" i="1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solidFill>
                <a:srgbClr val="FF99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5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613EB-14D1-4992-A1F2-88063C34F907}"/>
              </a:ext>
            </a:extLst>
          </p:cNvPr>
          <p:cNvSpPr txBox="1"/>
          <p:nvPr/>
        </p:nvSpPr>
        <p:spPr>
          <a:xfrm>
            <a:off x="337127" y="345122"/>
            <a:ext cx="11517746" cy="518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buClr>
                <a:srgbClr val="000000"/>
              </a:buClr>
              <a:buSzPts val="1600"/>
              <a:tabLst>
                <a:tab pos="939800" algn="l"/>
              </a:tabLst>
            </a:pPr>
            <a:r>
              <a:rPr lang="ru-RU" sz="1800" b="1" i="1" u="none" strike="noStrike" spc="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400" b="1" i="1" u="none" strike="noStrike" spc="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Теоретико-информационные модели</a:t>
            </a:r>
          </a:p>
          <a:p>
            <a:pPr indent="482600" algn="just">
              <a:lnSpc>
                <a:spcPct val="115000"/>
              </a:lnSpc>
              <a:spcBef>
                <a:spcPts val="600"/>
              </a:spcBef>
            </a:pP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Одной из самых трудно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решаемых проблем безопасности в АС, в том числе и основанных на моделях мандатного доступа, является проблема </a:t>
            </a:r>
            <a:r>
              <a:rPr lang="ru-RU" sz="18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скрытых каналов утечки информации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.</a:t>
            </a:r>
            <a:endParaRPr lang="ru-RU" sz="1600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indent="482600" algn="just">
              <a:lnSpc>
                <a:spcPct val="115000"/>
              </a:lnSpc>
              <a:spcBef>
                <a:spcPts val="600"/>
              </a:spcBef>
              <a:tabLst>
                <a:tab pos="1437640" algn="l"/>
              </a:tabLst>
            </a:pPr>
            <a:r>
              <a:rPr lang="ru-RU" sz="1800" i="1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Скрытым	каналом утечки информации</a:t>
            </a:r>
            <a:r>
              <a:rPr lang="ru-RU" sz="1800" i="1" spc="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называется механизм,</a:t>
            </a:r>
            <a:r>
              <a:rPr lang="ru-RU" sz="1800" i="0" spc="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i="1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посредством которого в АС может осуществляться информационный поток (передача информации) между сущностями в обход политики разграничения доступа.</a:t>
            </a:r>
          </a:p>
          <a:p>
            <a:pPr indent="482600" algn="just">
              <a:lnSpc>
                <a:spcPct val="115000"/>
              </a:lnSpc>
              <a:tabLst>
                <a:tab pos="1437640" algn="l"/>
                <a:tab pos="3041650" algn="l"/>
                <a:tab pos="4069080" algn="l"/>
              </a:tabLst>
            </a:pP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На первый взгляд данное определение может показаться странным, если учесть то, что любая модель разграничения доступа должна предусматривать в том числе формальное доказательство невозможности неразрешенных доступов (недопустимых	информационных потоков).	Однако доказательство производится с точки зрения определенного критерия безопасности. В частности, в моделях дискреционного доступа таким критерием является невозможность осуществления доступа субъектов к объектам вне явных разрешений, прописанных в матрице доступа. В моделях мандатного доступа недопустимыми являются потоки, нарушающие правила 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NRU 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и 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NWD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.</a:t>
            </a:r>
            <a:endParaRPr lang="ru-RU" sz="1600" dirty="0">
              <a:solidFill>
                <a:srgbClr val="FFFF00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indent="482600" algn="just">
              <a:lnSpc>
                <a:spcPct val="115000"/>
              </a:lnSpc>
            </a:pPr>
            <a:r>
              <a:rPr lang="ru-RU" sz="18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Например, к скрытым каналам утечки информации относятся рассмотренные ранее потоки, возникающие за счет «троянских» программ и неявные информационные потоки в системах на основе дискреционных моделей.</a:t>
            </a:r>
            <a:endParaRPr lang="ru-RU" sz="1600" dirty="0">
              <a:solidFill>
                <a:srgbClr val="00FF00"/>
              </a:solidFill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0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D40D9-5CE5-4F13-9FBA-C59ACE7B1873}"/>
              </a:ext>
            </a:extLst>
          </p:cNvPr>
          <p:cNvSpPr txBox="1"/>
          <p:nvPr/>
        </p:nvSpPr>
        <p:spPr>
          <a:xfrm>
            <a:off x="350982" y="399459"/>
            <a:ext cx="11647055" cy="473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800" b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Понятие и классификация скрытых логических каналов утечки информации</a:t>
            </a:r>
            <a:endParaRPr lang="ru-RU" sz="14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 скрытого логического канала содержится в ГОСТ Р 53113.2-2009. Стандарт поясняет, что </a:t>
            </a:r>
            <a:r>
              <a:rPr lang="ru-RU" sz="18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 скрытым каналом понимается непредусмотренный разработчиком информационной системы коммуникационный канал, который может быть применен для нарушения политики безопасности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Факт существования такого канала невозможно выявить штатными средствами, так как он не предусмотрен разработчиками, для формирования используются не предназначенные для передачи данных инструменты.</a:t>
            </a:r>
            <a:endParaRPr lang="ru-RU" sz="140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Возникают риски:</a:t>
            </a:r>
            <a:endParaRPr lang="ru-RU" sz="1400" dirty="0">
              <a:solidFill>
                <a:srgbClr val="FF99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внедрения вредоносных программ, осуществляющих съем информации;</a:t>
            </a:r>
            <a:endParaRPr lang="ru-RU" sz="14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sz="18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модификации данных;</a:t>
            </a:r>
            <a:endParaRPr lang="ru-RU" sz="1400" dirty="0">
              <a:solidFill>
                <a:schemeClr val="bg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подачи команд нарушителем политик безопасности, вносящих изменения в регламент работы информационной сети;</a:t>
            </a:r>
            <a:endParaRPr lang="ru-RU" sz="14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sz="18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утечки паролей и криптографических ключей.</a:t>
            </a:r>
            <a:endParaRPr lang="ru-RU" sz="1400" dirty="0">
              <a:solidFill>
                <a:schemeClr val="bg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использовании скрытого канала нарушитель получает контроль над линией передачи данных или команд от уполномоченного лица к информационной системе. Получение контроля часто реализуется при помощи установки закладных устройств и их взаимодействия с вредоносными программами, скрытно установленными на компьютер. </a:t>
            </a:r>
            <a:endParaRPr lang="ru-RU" sz="1400" dirty="0">
              <a:solidFill>
                <a:srgbClr val="FF99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594BF-6C13-4951-8C28-89786C0DAC58}"/>
              </a:ext>
            </a:extLst>
          </p:cNvPr>
          <p:cNvSpPr txBox="1"/>
          <p:nvPr/>
        </p:nvSpPr>
        <p:spPr>
          <a:xfrm>
            <a:off x="350982" y="5133575"/>
            <a:ext cx="114900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 скрытых каналов производится по разным критериям, выделяются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скрытые каналы по памяти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sz="18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скрытые каналы по времени;</a:t>
            </a:r>
            <a:endParaRPr lang="ru-RU" sz="1400" dirty="0">
              <a:solidFill>
                <a:schemeClr val="bg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скрытые статистические каналы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 предусмотрена в ГОСТ Р 53113.1-2008.</a:t>
            </a:r>
            <a:endParaRPr lang="ru-RU" sz="1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8B716F-7E11-48FF-A1F0-7B8C071A0FA8}"/>
              </a:ext>
            </a:extLst>
          </p:cNvPr>
          <p:cNvSpPr txBox="1"/>
          <p:nvPr/>
        </p:nvSpPr>
        <p:spPr>
          <a:xfrm>
            <a:off x="3389746" y="3279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spc="2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ИНФОРМАЦИОННЫЕ МОДЕЛИ</a:t>
            </a:r>
            <a:endParaRPr lang="ru-RU" sz="2400" b="1" dirty="0">
              <a:solidFill>
                <a:srgbClr val="FF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75AE0-2845-42DF-B607-52D9A433FEF9}"/>
              </a:ext>
            </a:extLst>
          </p:cNvPr>
          <p:cNvSpPr txBox="1"/>
          <p:nvPr/>
        </p:nvSpPr>
        <p:spPr>
          <a:xfrm>
            <a:off x="544944" y="678781"/>
            <a:ext cx="11259127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>
              <a:spcBef>
                <a:spcPts val="1150"/>
              </a:spcBef>
              <a:spcAft>
                <a:spcPts val="0"/>
              </a:spcAft>
            </a:pPr>
            <a:r>
              <a:rPr lang="ru-RU" sz="2400" spc="-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невмешательства</a:t>
            </a:r>
            <a:endParaRPr lang="ru-RU" sz="2400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50190" algn="just">
              <a:spcBef>
                <a:spcPts val="575"/>
              </a:spcBef>
            </a:pP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разрешения проблемы скрытых каналов утечки информации была разрабо­тана модель, основанная на принципе невмешательства. В данной модели система является безопасной, если группы субъектов не вмешиваются в работу друг друга. Система в данной модели представлена как машина состояний, описанная следую­</a:t>
            </a:r>
            <a:r>
              <a:rPr lang="ru-RU" sz="18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щим образом: </a:t>
            </a:r>
            <a:r>
              <a:rPr lang="en-US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</a:t>
            </a:r>
            <a:r>
              <a:rPr lang="en-US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800" i="1" spc="-20" baseline="-25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,…</a:t>
            </a:r>
            <a:r>
              <a:rPr lang="ru-RU" sz="1800" i="1" spc="5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i="1" spc="-20" baseline="-25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800" i="1" spc="5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ru-RU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—множество субъектов, расположенных на различных 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уровнях секретности, 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 = {</a:t>
            </a:r>
            <a:r>
              <a:rPr lang="ru-RU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800" baseline="-25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σ,,...} — множество состояний, </a:t>
            </a:r>
            <a:r>
              <a:rPr lang="ru-RU" sz="1800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 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{о</a:t>
            </a:r>
            <a:r>
              <a:rPr lang="ru-RU" sz="1800" baseline="-25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</a:t>
            </a:r>
            <a:r>
              <a:rPr lang="ru-RU" sz="1800" baseline="-25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...} — </a:t>
            </a:r>
            <a:r>
              <a:rPr lang="ru-RU" sz="1800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выходов и </a:t>
            </a:r>
            <a:r>
              <a:rPr lang="en-US" sz="1800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800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1800" i="1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1800" i="1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800" i="1" spc="-25" baseline="-25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 </a:t>
            </a:r>
            <a:r>
              <a:rPr lang="en-US" sz="1800" i="1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800" i="1" spc="-25" baseline="-25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2,….</a:t>
            </a:r>
            <a:r>
              <a:rPr lang="ru-RU" sz="1800" i="1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</a:t>
            </a:r>
            <a:r>
              <a:rPr lang="ru-RU" sz="1800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—множество команд. Множество команд изме­</a:t>
            </a:r>
            <a:r>
              <a:rPr lang="ru-RU" sz="18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нения состояний можно записать как </a:t>
            </a:r>
            <a:r>
              <a:rPr lang="ru-RU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= </a:t>
            </a:r>
            <a:r>
              <a:rPr lang="en-US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× </a:t>
            </a:r>
            <a:r>
              <a:rPr lang="en-US" sz="1800" i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</a:t>
            </a:r>
            <a:r>
              <a:rPr lang="ru-RU" sz="18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основании того, что уровень секрет­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ности субъекта оказывает влияние на выполняемую команду. Тогда можно ввести следующее определение.</a:t>
            </a:r>
            <a:endParaRPr lang="ru-RU" sz="14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250190" algn="just"/>
            <a:r>
              <a:rPr lang="ru-RU" sz="1800" b="1" spc="-15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1</a:t>
            </a:r>
            <a:r>
              <a:rPr lang="ru-RU" sz="1800" spc="-15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изменения состояний </a:t>
            </a:r>
            <a:r>
              <a:rPr lang="ru-RU" sz="1800" i="1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Т: С </a:t>
            </a:r>
            <a:r>
              <a:rPr lang="ru-RU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 </a:t>
            </a:r>
            <a:r>
              <a:rPr lang="en-US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 </a:t>
            </a:r>
            <a:r>
              <a:rPr lang="ru-RU" sz="1800" i="1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—&gt; </a:t>
            </a:r>
            <a:r>
              <a:rPr lang="ru-RU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 описывает эффект </a:t>
            </a:r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 команды </a:t>
            </a:r>
            <a:r>
              <a:rPr lang="ru-RU" sz="1800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состоянии </a:t>
            </a:r>
            <a:r>
              <a:rPr lang="ru-RU" sz="24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Функция выхода </a:t>
            </a:r>
            <a:r>
              <a:rPr lang="ru-RU" sz="1800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Т: С </a:t>
            </a:r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 Σ —&gt; </a:t>
            </a:r>
            <a:r>
              <a:rPr lang="ru-RU" sz="1800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 </a:t>
            </a:r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описывает </a:t>
            </a:r>
            <a:r>
              <a:rPr lang="ru-RU" sz="1800" spc="-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выход машины при исполнении команды </a:t>
            </a:r>
            <a:r>
              <a:rPr lang="ru-RU" sz="1800" i="1" spc="-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1800" spc="-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состоянии </a:t>
            </a:r>
            <a:r>
              <a:rPr lang="ru-RU" sz="2400" spc="-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800" spc="-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Начальное состояние сис­</a:t>
            </a:r>
            <a:r>
              <a:rPr lang="ru-RU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темы обозначается как </a:t>
            </a:r>
            <a:r>
              <a:rPr lang="ru-RU" sz="24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800" spc="-15" baseline="-250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Выход системы может быть описан как функция выполне­</a:t>
            </a:r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ния команд и начального состояния.</a:t>
            </a:r>
            <a:endParaRPr lang="ru-RU" sz="140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8580-70F0-42AD-BDEC-7D54C3074FB9}"/>
              </a:ext>
            </a:extLst>
          </p:cNvPr>
          <p:cNvSpPr txBox="1"/>
          <p:nvPr/>
        </p:nvSpPr>
        <p:spPr>
          <a:xfrm>
            <a:off x="466437" y="4449045"/>
            <a:ext cx="112591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Модель, основанная на принципе невмешательства, разработана для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разрешения проблемы скрытых каналов утечки информации;</a:t>
            </a:r>
            <a:endParaRPr lang="ru-RU" sz="1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 разрешенных доступов по чтению; </a:t>
            </a:r>
            <a:endParaRPr lang="ru-RU" sz="1100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 разрешенных доступов по записи.</a:t>
            </a: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ru-RU" sz="18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модели, основанной на принципе невмешательства,  система является безопасной, если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группы субъектов не вмешиваются в работу друг друга;</a:t>
            </a:r>
            <a:endParaRPr lang="ru-RU" sz="1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группы субъектов связаны скрытыми каналами утечки информации;</a:t>
            </a:r>
            <a:endParaRPr lang="ru-RU" sz="1100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группы объектов не вмешиваются в работу друг друга.</a:t>
            </a:r>
            <a:endParaRPr lang="ru-RU" sz="1100" dirty="0">
              <a:solidFill>
                <a:schemeClr val="bg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3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C9363D1-E5AF-4A07-836E-E407A7AC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65186"/>
              </p:ext>
            </p:extLst>
          </p:nvPr>
        </p:nvGraphicFramePr>
        <p:xfrm>
          <a:off x="3744097" y="3026819"/>
          <a:ext cx="4426715" cy="1757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614">
                  <a:extLst>
                    <a:ext uri="{9D8B030D-6E8A-4147-A177-3AD203B41FA5}">
                      <a16:colId xmlns:a16="http://schemas.microsoft.com/office/drawing/2014/main" val="1889745680"/>
                    </a:ext>
                  </a:extLst>
                </a:gridCol>
                <a:gridCol w="851843">
                  <a:extLst>
                    <a:ext uri="{9D8B030D-6E8A-4147-A177-3AD203B41FA5}">
                      <a16:colId xmlns:a16="http://schemas.microsoft.com/office/drawing/2014/main" val="4025577998"/>
                    </a:ext>
                  </a:extLst>
                </a:gridCol>
                <a:gridCol w="893718">
                  <a:extLst>
                    <a:ext uri="{9D8B030D-6E8A-4147-A177-3AD203B41FA5}">
                      <a16:colId xmlns:a16="http://schemas.microsoft.com/office/drawing/2014/main" val="2032239577"/>
                    </a:ext>
                  </a:extLst>
                </a:gridCol>
                <a:gridCol w="893718">
                  <a:extLst>
                    <a:ext uri="{9D8B030D-6E8A-4147-A177-3AD203B41FA5}">
                      <a16:colId xmlns:a16="http://schemas.microsoft.com/office/drawing/2014/main" val="930930890"/>
                    </a:ext>
                  </a:extLst>
                </a:gridCol>
                <a:gridCol w="840822">
                  <a:extLst>
                    <a:ext uri="{9D8B030D-6E8A-4147-A177-3AD203B41FA5}">
                      <a16:colId xmlns:a16="http://schemas.microsoft.com/office/drawing/2014/main" val="838663090"/>
                    </a:ext>
                  </a:extLst>
                </a:gridCol>
              </a:tblGrid>
              <a:tr h="683965"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spc="-5" dirty="0">
                          <a:effectLst/>
                        </a:rPr>
                        <a:t>Команды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 gridSpan="4">
                  <a:txBody>
                    <a:bodyPr/>
                    <a:lstStyle/>
                    <a:p>
                      <a:pPr marL="1207135"/>
                      <a:r>
                        <a:rPr lang="ru-RU" sz="1800" spc="-10" dirty="0">
                          <a:effectLst/>
                        </a:rPr>
                        <a:t>Состояния ввода (Н, </a:t>
                      </a:r>
                      <a:r>
                        <a:rPr lang="en-US" sz="1800" spc="-10" dirty="0">
                          <a:effectLst/>
                        </a:rPr>
                        <a:t>L)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12160"/>
                  </a:ext>
                </a:extLst>
              </a:tr>
              <a:tr h="3419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267970" algn="r"/>
                      <a:r>
                        <a:rPr lang="ru-RU" sz="1800" spc="-5">
                          <a:effectLst/>
                        </a:rPr>
                        <a:t>(0,0)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55905"/>
                      <a:r>
                        <a:rPr lang="ru-RU" sz="1800" spc="-15" dirty="0">
                          <a:effectLst/>
                        </a:rPr>
                        <a:t>(0,1)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55905"/>
                      <a:r>
                        <a:rPr lang="ru-RU" sz="1800" spc="5" dirty="0">
                          <a:effectLst/>
                        </a:rPr>
                        <a:t>(1,0)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74320"/>
                      <a:r>
                        <a:rPr lang="ru-RU" sz="1800" spc="-5">
                          <a:effectLst/>
                        </a:rPr>
                        <a:t>(1.1)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1875247358"/>
                  </a:ext>
                </a:extLst>
              </a:tr>
              <a:tr h="341983">
                <a:tc>
                  <a:txBody>
                    <a:bodyPr/>
                    <a:lstStyle/>
                    <a:p>
                      <a:pPr algn="ctr"/>
                      <a:r>
                        <a:rPr lang="ru-RU" sz="1800" spc="-45">
                          <a:effectLst/>
                        </a:rPr>
                        <a:t>хог</a:t>
                      </a:r>
                      <a:r>
                        <a:rPr lang="en-US" sz="1800" spc="-45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R="262255" algn="r"/>
                      <a:r>
                        <a:rPr lang="ru-RU" sz="1800" spc="5">
                          <a:effectLst/>
                        </a:rPr>
                        <a:t>(0,0)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55905"/>
                      <a:r>
                        <a:rPr lang="ru-RU" sz="1800" spc="-5">
                          <a:effectLst/>
                        </a:rPr>
                        <a:t>(0,1)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55905"/>
                      <a:r>
                        <a:rPr lang="ru-RU" sz="1800" spc="-35" dirty="0">
                          <a:effectLst/>
                        </a:rPr>
                        <a:t>(1,0)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80670"/>
                      <a:r>
                        <a:rPr lang="ru-RU" sz="1800" spc="25" dirty="0">
                          <a:effectLst/>
                        </a:rPr>
                        <a:t>(1,1)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3470164249"/>
                  </a:ext>
                </a:extLst>
              </a:tr>
              <a:tr h="389115">
                <a:tc>
                  <a:txBody>
                    <a:bodyPr/>
                    <a:lstStyle/>
                    <a:p>
                      <a:pPr algn="ctr"/>
                      <a:r>
                        <a:rPr lang="en-US" sz="1800" spc="55">
                          <a:effectLst/>
                        </a:rPr>
                        <a:t>xor1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R="267970" algn="r"/>
                      <a:r>
                        <a:rPr lang="ru-RU" sz="1800" spc="-5">
                          <a:effectLst/>
                        </a:rPr>
                        <a:t>(1,1)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50190"/>
                      <a:r>
                        <a:rPr lang="en-US" sz="1800" spc="-40" dirty="0">
                          <a:effectLst/>
                        </a:rPr>
                        <a:t>(</a:t>
                      </a:r>
                      <a:r>
                        <a:rPr lang="ru-RU" sz="1800" spc="-40" dirty="0">
                          <a:effectLst/>
                        </a:rPr>
                        <a:t>0.0)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55905"/>
                      <a:r>
                        <a:rPr lang="ru-RU" sz="1800" spc="45">
                          <a:effectLst/>
                        </a:rPr>
                        <a:t>(0,1)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marL="274320"/>
                      <a:r>
                        <a:rPr lang="ru-RU" sz="1800" spc="35" dirty="0">
                          <a:effectLst/>
                        </a:rPr>
                        <a:t>(0,0)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1365331213"/>
                  </a:ext>
                </a:extLst>
              </a:tr>
            </a:tbl>
          </a:graphicData>
        </a:graphic>
      </p:graphicFrame>
      <p:sp>
        <p:nvSpPr>
          <p:cNvPr id="5" name="Line 2">
            <a:extLst>
              <a:ext uri="{FF2B5EF4-FFF2-40B4-BE49-F238E27FC236}">
                <a16:creationId xmlns:a16="http://schemas.microsoft.com/office/drawing/2014/main" id="{A46893D1-55C7-41B5-8539-8E0A9A09F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-195263" y="7334250"/>
            <a:ext cx="0" cy="146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538FB-F4E6-48AE-8451-ED93472A713D}"/>
              </a:ext>
            </a:extLst>
          </p:cNvPr>
          <p:cNvSpPr txBox="1"/>
          <p:nvPr/>
        </p:nvSpPr>
        <p:spPr>
          <a:xfrm>
            <a:off x="612970" y="372786"/>
            <a:ext cx="11228048" cy="2579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2255" algn="just">
              <a:lnSpc>
                <a:spcPct val="114000"/>
              </a:lnSpc>
            </a:pPr>
            <a:r>
              <a:rPr lang="ru-RU" sz="1800" b="1" spc="-5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машину с двумя битами состояний — 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 </a:t>
            </a:r>
            <a:r>
              <a:rPr lang="ru-RU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ru-RU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</a:t>
            </a:r>
            <a:r>
              <a:rPr lang="en-US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 </a:t>
            </a:r>
            <a:r>
              <a:rPr lang="ru-RU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ru-RU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Для машины определены две команды «исключающее или»— </a:t>
            </a:r>
            <a:r>
              <a:rPr lang="en-US" sz="1800" i="1" spc="-5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xor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 </a:t>
            </a:r>
            <a:r>
              <a:rPr lang="en-US" sz="1800" i="1" spc="-5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xor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—для обо­</a:t>
            </a:r>
            <a:r>
              <a:rPr lang="ru-RU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их битов с 0 и 1 соответственно. Определены два пользователя </a:t>
            </a:r>
            <a:r>
              <a:rPr lang="en-US" sz="1800" i="1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 </a:t>
            </a:r>
            <a:r>
              <a:rPr lang="ru-RU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 User</a:t>
            </a:r>
            <a:r>
              <a:rPr lang="ru-RU" sz="1800" spc="-1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может </a:t>
            </a:r>
            <a:r>
              <a:rPr lang="ru-RU" sz="1800" spc="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читать высокоуровневую и низкоуровневую информацию) и </a:t>
            </a:r>
            <a:r>
              <a:rPr lang="en-US" sz="1800" i="1" spc="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 </a:t>
            </a:r>
            <a:r>
              <a:rPr lang="ru-RU" sz="1800" spc="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spc="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 User</a:t>
            </a:r>
            <a:r>
              <a:rPr lang="ru-RU" sz="1800" spc="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может </a:t>
            </a:r>
            <a:r>
              <a:rPr lang="ru-RU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читать только низкоуровневую информацию). Тогда Σ = {(0, 0), (0, 1), (1, 0), (1. 1)}, </a:t>
            </a:r>
            <a:r>
              <a:rPr lang="en-US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</a:t>
            </a:r>
            <a:r>
              <a:rPr lang="en-US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},</a:t>
            </a:r>
            <a:r>
              <a:rPr lang="en-US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</a:t>
            </a:r>
            <a:r>
              <a:rPr lang="en-US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xor0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xor1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}. В </a:t>
            </a:r>
            <a:r>
              <a:rPr lang="ru-RU" sz="1800" i="1" spc="-5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тибл</a:t>
            </a:r>
            <a:r>
              <a:rPr lang="ru-RU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7.1 показан результат работы функции перехо­</a:t>
            </a:r>
            <a:r>
              <a:rPr lang="ru-RU" sz="1800" spc="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дов. При этом </a:t>
            </a:r>
            <a:r>
              <a:rPr lang="en-US" sz="1800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</a:t>
            </a:r>
            <a:r>
              <a:rPr lang="en-US" sz="1800" spc="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видит оба бита, а </a:t>
            </a:r>
            <a:r>
              <a:rPr lang="en-US" sz="1800" i="1" spc="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</a:t>
            </a:r>
            <a:r>
              <a:rPr lang="en-US" sz="1800" spc="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только бит </a:t>
            </a:r>
            <a:r>
              <a:rPr lang="en-US" sz="1800" spc="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1800" spc="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4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2255" algn="just">
              <a:lnSpc>
                <a:spcPct val="114000"/>
              </a:lnSpc>
            </a:pPr>
            <a:r>
              <a:rPr lang="ru-RU" sz="1400" i="1" spc="-3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</a:t>
            </a:r>
            <a:r>
              <a:rPr lang="ru-RU" sz="1800" i="1" spc="-35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7.1</a:t>
            </a:r>
            <a:endParaRPr lang="ru-RU" sz="14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</a:t>
            </a:r>
            <a:r>
              <a:rPr lang="ru-RU" sz="1800" b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Функция изменения состояний</a:t>
            </a:r>
            <a:endParaRPr lang="ru-RU" dirty="0">
              <a:solidFill>
                <a:srgbClr val="00FF00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8B0BCAC5-D12C-41AB-9E0F-CFEFD5AF6E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5129" y="4838610"/>
            <a:ext cx="1170174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476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Опишем взаимосвязь между функцией изменения состояний и выходом систе­мы. Функция изменения состояния может быть определена следующим образом: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Т(с</a:t>
            </a:r>
            <a:r>
              <a:rPr kumimoji="0" lang="ru-RU" altLang="ru-RU" b="0" i="1" u="none" strike="noStrike" cap="none" normalizeH="0" baseline="-3000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ru-RU" altLang="ru-RU" b="0" i="0" u="none" strike="noStrike" cap="none" normalizeH="0" baseline="-30000" dirty="0" bmk="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σ</a:t>
            </a:r>
            <a:r>
              <a:rPr kumimoji="0" lang="ru-RU" altLang="ru-RU" b="0" i="0" u="none" strike="noStrike" cap="none" normalizeH="0" baseline="-3000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b="0" i="1" u="none" strike="noStrike" cap="none" normalizeH="0" baseline="0" dirty="0" bmk="_Hlk91028823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(с</a:t>
            </a:r>
            <a:r>
              <a:rPr kumimoji="0" lang="en-US" altLang="ru-RU" b="0" i="1" u="none" strike="noStrike" cap="none" normalizeH="0" baseline="-30000" dirty="0" err="1" bmk="_Hlk91028823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ru-RU" altLang="ru-RU" b="0" i="1" u="none" strike="noStrike" cap="none" normalizeH="0" baseline="-30000" dirty="0" bmk="_Hlk91028823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ru-RU" altLang="ru-RU" b="0" i="0" u="none" strike="noStrike" cap="none" normalizeH="0" baseline="-3000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(с</a:t>
            </a:r>
            <a:r>
              <a:rPr kumimoji="0" lang="en-US" altLang="ru-RU" b="0" i="1" u="none" strike="noStrike" cap="none" normalizeH="0" baseline="-3000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ru-RU" altLang="ru-RU" b="0" i="1" u="none" strike="noStrike" cap="none" normalizeH="0" baseline="-3000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(с</a:t>
            </a:r>
            <a:r>
              <a:rPr kumimoji="0" lang="en-US" altLang="ru-RU" b="0" i="1" u="none" strike="noStrike" cap="none" normalizeH="0" baseline="-3000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ru-RU" altLang="ru-RU" b="0" i="1" u="none" strike="noStrike" cap="none" normalizeH="0" baseline="-3000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en-US" altLang="ru-RU" b="0" i="1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 Данное определение показывает результат применения последовательности команд к начальному состоянию. Обозначим С* как  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множество последовательностей команд из С, так что С* — транзитивное замыкание С по отношению к композиции. Тогда </a:t>
            </a:r>
            <a:r>
              <a:rPr kumimoji="0" lang="en-US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*: С* х Σ—&gt; Σ, где </a:t>
            </a:r>
            <a:r>
              <a:rPr kumimoji="0" lang="en-US" altLang="ru-RU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ru-RU" b="0" i="1" u="none" strike="noStrike" kern="1200" cap="none" spc="0" normalizeH="0" baseline="-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ru-RU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ru-RU" altLang="ru-RU" b="0" i="0" u="none" strike="noStrike" kern="1200" cap="none" spc="0" normalizeH="0" baseline="-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...,с</a:t>
            </a:r>
            <a:r>
              <a:rPr kumimoji="0" lang="en-US" altLang="ru-RU" b="0" i="0" u="none" strike="noStrike" kern="1200" cap="none" spc="0" normalizeH="0" baseline="-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kumimoji="0" lang="en-US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kumimoji="0" lang="en-US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ru-RU" b="0" i="0" u="none" strike="noStrike" kern="1200" cap="none" spc="0" normalizeH="0" baseline="-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σ) = </a:t>
            </a:r>
            <a:r>
              <a:rPr kumimoji="0" lang="en-US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ru-RU" b="0" i="0" u="none" strike="noStrike" kern="1200" cap="none" spc="0" normalizeH="0" baseline="-30000" noProof="0" dirty="0" err="1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kern="1200" cap="none" spc="0" normalizeH="0" baseline="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b="0" i="0" u="none" strike="noStrike" kern="1200" cap="none" spc="0" normalizeH="0" baseline="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b="0" i="0" u="none" strike="noStrike" kern="1200" cap="none" spc="0" normalizeH="0" baseline="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b="0" i="0" u="none" strike="noStrike" kern="1200" cap="none" spc="0" normalizeH="0" baseline="0" noProof="0" dirty="0" err="1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ru-RU" b="0" i="0" u="none" strike="noStrike" kern="1200" cap="none" spc="0" normalizeH="0" baseline="-30000" noProof="0" dirty="0" err="1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kern="1200" cap="none" spc="0" normalizeH="0" baseline="-3000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-1,…,</a:t>
            </a:r>
            <a:r>
              <a:rPr kumimoji="0" lang="en-US" altLang="ru-RU" b="0" i="0" u="none" strike="noStrike" kern="1200" cap="none" spc="0" normalizeH="0" baseline="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b="0" i="0" u="none" strike="noStrike" kern="1200" cap="none" spc="0" normalizeH="0" baseline="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b="0" i="0" u="none" strike="noStrike" kern="1200" cap="none" spc="0" normalizeH="0" baseline="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ru-RU" altLang="ru-RU" b="0" i="0" u="none" strike="noStrike" kern="1200" cap="none" spc="0" normalizeH="0" baseline="-3000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kumimoji="0" lang="ru-RU" altLang="ru-RU" b="0" i="0" u="none" strike="noStrike" kern="1200" cap="none" spc="0" normalizeH="0" baseline="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kumimoji="0" lang="ru-RU" altLang="ru-RU" b="0" i="0" u="none" strike="noStrike" kern="1200" cap="none" spc="0" normalizeH="0" baseline="-30000" noProof="0" dirty="0" bmk="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)…)).</a:t>
            </a:r>
            <a:endParaRPr kumimoji="0" lang="ru-RU" altLang="ru-RU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476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0B24E3-811A-4652-854D-02DD26375E9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5190" y="7596504"/>
            <a:ext cx="0" cy="1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8667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DE60A9-7CB4-43EA-A3BB-DB7C5E0C59C9}"/>
              </a:ext>
            </a:extLst>
          </p:cNvPr>
          <p:cNvSpPr txBox="1"/>
          <p:nvPr/>
        </p:nvSpPr>
        <p:spPr>
          <a:xfrm>
            <a:off x="378691" y="286326"/>
            <a:ext cx="115731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indent="243840" algn="just">
              <a:spcBef>
                <a:spcPts val="1150"/>
              </a:spcBef>
              <a:spcAft>
                <a:spcPts val="0"/>
              </a:spcAft>
            </a:pPr>
            <a:r>
              <a:rPr lang="ru-RU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аналогии мы можем определить функцию выхода </a:t>
            </a:r>
            <a:r>
              <a:rPr lang="ru-RU" i="1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Р*: С* </a:t>
            </a:r>
            <a:r>
              <a:rPr lang="ru-RU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 </a:t>
            </a:r>
            <a:r>
              <a:rPr lang="en-US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—&gt; О, описываю­</a:t>
            </a:r>
            <a:r>
              <a:rPr lang="ru-RU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щую последовательность выходов, получающуюся в результате применения после­</a:t>
            </a:r>
            <a:r>
              <a:rPr lang="ru-RU" spc="-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довательности команд к начальному состоянию. Таким образом, выход системы по­</a:t>
            </a:r>
            <a:r>
              <a:rPr lang="ru-RU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казывает результаты функционирования системы.</a:t>
            </a:r>
            <a:r>
              <a:rPr lang="ru-RU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Теперь для обеспечения безопас­</a:t>
            </a:r>
            <a:r>
              <a:rPr lang="ru-RU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ности необходимо ограничить выход системы, который могут наблюдать субъекты.</a:t>
            </a:r>
            <a:endParaRPr lang="ru-RU" dirty="0">
              <a:solidFill>
                <a:srgbClr val="FF99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indent="243840" algn="just"/>
            <a:endParaRPr lang="en-US" spc="-15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indent="243840" algn="just"/>
            <a:r>
              <a:rPr lang="ru-RU" spc="-15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2. </a:t>
            </a:r>
            <a:r>
              <a:rPr lang="ru-RU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Допустим, </a:t>
            </a:r>
            <a:r>
              <a:rPr lang="en-US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*{</a:t>
            </a:r>
            <a:r>
              <a:rPr lang="en-US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и) </a:t>
            </a:r>
            <a:r>
              <a:rPr lang="ru-RU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последовательность переходов состояний </a:t>
            </a:r>
            <a:r>
              <a:rPr lang="ru-RU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системы, а </a:t>
            </a:r>
            <a:r>
              <a:rPr lang="ru-RU" i="1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Р*(с</a:t>
            </a:r>
            <a:r>
              <a:rPr lang="en-US" i="1" spc="-20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spc="-2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en-US" i="1" spc="-20" baseline="-2500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i="1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соответствующий ей выход системы. Тогда </a:t>
            </a:r>
            <a:r>
              <a:rPr lang="en-US" i="1" spc="-2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</a:t>
            </a:r>
            <a:r>
              <a:rPr lang="en-US" i="1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,с</a:t>
            </a:r>
            <a:r>
              <a:rPr lang="en-US" i="1" spc="-20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spc="-2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en-US" i="1" spc="-20" baseline="-2500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.) — </a:t>
            </a:r>
            <a:r>
              <a:rPr lang="ru-RU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выходов </a:t>
            </a:r>
            <a:r>
              <a:rPr lang="en-US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*{</a:t>
            </a:r>
            <a:r>
              <a:rPr lang="en-US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i="1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spc="-2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en-US" i="1" spc="-20" baseline="-2500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ru-RU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субъект </a:t>
            </a:r>
            <a:r>
              <a:rPr lang="en-US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авторизован видеть (в том же по­</a:t>
            </a:r>
            <a:r>
              <a:rPr lang="ru-RU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рядке, в котором они появляются в Р*(</a:t>
            </a:r>
            <a:r>
              <a:rPr lang="en-US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i="1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spc="-2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en-US" i="1" spc="-20" baseline="-2500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237490" algn="just"/>
            <a:r>
              <a:rPr lang="ru-RU" spc="-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Данное определение утверждает, что</a:t>
            </a:r>
            <a:r>
              <a:rPr lang="ru-RU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каждая команда может производить неко­</a:t>
            </a:r>
            <a:r>
              <a:rPr lang="ru-RU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торый выход системы</a:t>
            </a:r>
            <a:r>
              <a:rPr lang="ru-RU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pc="-1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 субъекты с недостаточной степенью доверия могут видеть </a:t>
            </a:r>
            <a:r>
              <a:rPr lang="ru-RU" spc="-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 выход системы, для которого они авторизованы. Функция </a:t>
            </a:r>
            <a:r>
              <a:rPr lang="en-US" i="1" spc="-1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</a:t>
            </a:r>
            <a:r>
              <a:rPr lang="en-US" i="1" spc="-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spc="-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($, с, О) </a:t>
            </a:r>
            <a:r>
              <a:rPr lang="ru-RU" spc="-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опре­деляет список выходов на основе удаления из общего списка выходов всех выходов, </a:t>
            </a:r>
            <a:r>
              <a:rPr lang="ru-RU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не уполномочен просматривать субъект.</a:t>
            </a:r>
            <a:endParaRPr lang="ru-RU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marR="6350" indent="237490" algn="just">
              <a:spcAft>
                <a:spcPts val="0"/>
              </a:spcAft>
            </a:pPr>
            <a:r>
              <a:rPr lang="ru-RU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Кроме того, субъект </a:t>
            </a:r>
            <a:r>
              <a:rPr lang="en-US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 не иметь доступа ко всем командам. Учтем это в сле­</a:t>
            </a:r>
            <a:r>
              <a:rPr lang="ru-RU" spc="-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дующем определении.</a:t>
            </a:r>
            <a:endParaRPr lang="ru-RU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237490" algn="just"/>
            <a:endParaRPr lang="en-US" spc="15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237490" algn="just"/>
            <a:r>
              <a:rPr lang="ru-RU" spc="15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3. </a:t>
            </a:r>
            <a:r>
              <a:rPr lang="ru-RU" spc="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Допустим, </a:t>
            </a:r>
            <a:r>
              <a:rPr lang="en-US" i="1" spc="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 </a:t>
            </a:r>
            <a:r>
              <a:rPr lang="ru-RU" spc="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ru-RU" spc="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pc="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группа субъектов, а </a:t>
            </a:r>
            <a:r>
              <a:rPr lang="ru-RU" i="1" spc="15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pc="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pc="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</a:t>
            </a:r>
            <a:r>
              <a:rPr lang="ru-RU" spc="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множество </a:t>
            </a:r>
            <a:r>
              <a:rPr lang="ru-RU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команд. Определим </a:t>
            </a:r>
            <a:r>
              <a:rPr lang="en-US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последовательность команд </a:t>
            </a:r>
            <a:r>
              <a:rPr lang="en-US" spc="-15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pc="-15" baseline="-2500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полученную удалением </a:t>
            </a: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 элементов </a:t>
            </a:r>
            <a:r>
              <a:rPr lang="ru-RU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i="1" spc="-1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i="1" spc="-10" baseline="-2500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i="1" spc="-1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i="1" spc="-1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spc="-1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Определим </a:t>
            </a:r>
            <a:r>
              <a:rPr lang="en-US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последовательность команд </a:t>
            </a:r>
            <a:r>
              <a:rPr lang="ru-RU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en-US" spc="10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полученную удалением всех элементов (</a:t>
            </a:r>
            <a:r>
              <a:rPr lang="en-US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в с</a:t>
            </a:r>
            <a:r>
              <a:rPr lang="ru-RU" spc="10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</a:t>
            </a:r>
            <a:r>
              <a:rPr lang="ru-RU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</a:t>
            </a:r>
            <a:r>
              <a:rPr lang="ru-RU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 </a:t>
            </a:r>
            <a:r>
              <a:rPr lang="ru-RU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Определим </a:t>
            </a:r>
            <a:r>
              <a:rPr lang="en-US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pc="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</a:t>
            </a:r>
            <a:r>
              <a:rPr lang="ru-RU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последовательность команд с, полученную удалением всех элементов (</a:t>
            </a:r>
            <a:r>
              <a:rPr lang="en-US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в </a:t>
            </a:r>
            <a:r>
              <a:rPr lang="ru-RU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en-US" i="1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i="1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i="1" spc="1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i="1" spc="1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spc="1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spc="1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cap="small" spc="12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cap="small" spc="12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spc="12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i="1" spc="1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marR="6350" indent="225425" algn="just"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функция очистки 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 </a:t>
            </a:r>
            <a:r>
              <a:rPr lang="ru-RU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невидимости выполнения </a:t>
            </a:r>
            <a:r>
              <a:rPr lang="ru-RU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определенных команд для субъектов</a:t>
            </a:r>
            <a:r>
              <a:rPr lang="ru-RU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pc="-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данной функции к выходу систе­</a:t>
            </a:r>
            <a:r>
              <a:rPr lang="ru-RU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 </a:t>
            </a:r>
            <a:r>
              <a:rPr lang="ru-RU" spc="-2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генерирует последовательности команд, которые субъект имеет право наблюдать</a:t>
            </a:r>
            <a:r>
              <a:rPr lang="ru-RU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7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C5F1CA-FACA-4AE9-9F2A-1160BF9E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1" y="182433"/>
            <a:ext cx="118798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444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машины, определенной в предыдущем примере, допустим σ</a:t>
            </a:r>
            <a:r>
              <a:rPr kumimoji="0" lang="ru-RU" altLang="ru-RU" b="0" i="0" u="none" strike="noStrike" cap="none" normalizeH="0" baseline="-3000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= (0, 1).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применяет к машине команду </a:t>
            </a:r>
            <a:r>
              <a:rPr kumimoji="0" lang="en-US" altLang="ru-RU" b="0" i="1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ru-RU" b="0" i="1" u="none" strike="noStrike" cap="none" normalizeH="0" baseline="0" dirty="0" err="1" bmk="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orO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команду </a:t>
            </a:r>
            <a:r>
              <a:rPr kumimoji="0" lang="en-US" altLang="ru-RU" b="0" i="1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команду </a:t>
            </a:r>
            <a:r>
              <a:rPr kumimoji="0" lang="en-US" altLang="ru-RU" b="0" i="1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xorO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Команды изменяют оба бита, и оба бита являются выходом машины после вы­полнения каждой команды. В этом случае с</a:t>
            </a:r>
            <a:r>
              <a:rPr kumimoji="0" lang="en-US" altLang="ru-RU" b="0" i="0" u="none" strike="noStrike" cap="none" normalizeH="0" baseline="-3000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будет следующей последовательностью команд: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ru-RU" b="0" i="1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xorO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ru-RU" b="0" i="1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xorl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ru-RU" b="0" i="1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\),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выход системы — 011001 (биты записа­ны последовательно,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-бит записан первым). Для данной системы можно записать следующие функции: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3" name="Picture 1">
            <a:extLst>
              <a:ext uri="{FF2B5EF4-FFF2-40B4-BE49-F238E27FC236}">
                <a16:creationId xmlns:a16="http://schemas.microsoft.com/office/drawing/2014/main" id="{9AEDEB32-F8A3-4E73-9D5B-230F28BF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5" y="1760703"/>
            <a:ext cx="3934689" cy="195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47619C0-1EA1-4BB7-84C3-15D5C2A1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89" y="3944051"/>
            <a:ext cx="11725706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44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55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Интуитивно можно дать следующее определение: система безопасна, если мно­жество выходов, которые видит пользователь, соответствует вводу пользователя в систему. Это может быть формализовано следующим образом.</a:t>
            </a:r>
          </a:p>
          <a:p>
            <a:pPr marL="0" marR="0" lvl="0" indent="2444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 4.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Допустим,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’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 группы субъектов,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A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 множество команд. Тогда пользователи из множества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исполняя команды из мно­жества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не вмешиваются в работу пользователей из множества 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:|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'), если и только если для всех последовательностей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kumimoji="0" lang="en-US" altLang="ru-RU" sz="2000" b="0" i="1" u="none" strike="noStrike" cap="none" normalizeH="0" baseline="-3000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состоящих из элементов в С* и для всех 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ru-RU" sz="2000" b="0" i="1" u="none" strike="noStrike" cap="none" normalizeH="0" baseline="0" dirty="0" err="1" bmk="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roj</a:t>
            </a:r>
            <a:r>
              <a:rPr kumimoji="0" lang="ru-RU" altLang="ru-RU" sz="2000" b="0" i="1" u="none" strike="noStrike" cap="none" normalizeH="0" baseline="0" dirty="0" bmk="_Hlk91033943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ru-RU" sz="2000" b="0" i="1" u="none" strike="noStrike" cap="none" normalizeH="0" baseline="0" dirty="0" bmk="_Hlk91033943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ru-RU" altLang="ru-RU" sz="2000" b="0" i="1" u="none" strike="noStrike" cap="none" normalizeH="0" baseline="0" dirty="0" bmk="_Hlk91033943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ru-RU" sz="2000" b="0" i="1" u="none" strike="noStrike" cap="none" normalizeH="0" baseline="0" dirty="0" bmk="_Hlk91033943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ru-RU" sz="2000" b="0" i="1" u="none" strike="noStrike" cap="none" normalizeH="0" baseline="-30000" dirty="0" bmk="_Hlk91033943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ru-RU" altLang="ru-RU" sz="2000" b="0" i="1" u="none" strike="noStrike" cap="none" normalizeH="0" baseline="0" dirty="0" bmk="_Hlk91033943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ru-RU" sz="2000" b="0" i="1" u="none" strike="noStrike" cap="none" normalizeH="0" baseline="0" dirty="0" bmk="_Hlk91033943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0" lang="ru-RU" altLang="ru-RU" sz="2000" b="0" i="1" u="none" strike="noStrike" cap="none" normalizeH="0" baseline="0" dirty="0" bmk="_Hlk91033943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000" b="0" i="1" u="none" strike="noStrike" cap="none" normalizeH="0" baseline="0" dirty="0" err="1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proj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0" lang="en-US" altLang="ru-RU" sz="2000" b="0" i="1" u="none" strike="noStrike" cap="none" normalizeH="0" baseline="-3000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ru-RU" altLang="ru-RU" sz="2000" b="0" i="1" u="none" strike="noStrike" cap="none" normalizeH="0" baseline="-3000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ru-RU" sz="2000" b="0" i="1" u="none" strike="noStrike" cap="none" normalizeH="0" baseline="-3000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ru-RU" sz="2000" b="0" i="1" u="none" strike="noStrike" cap="none" normalizeH="0" baseline="-3000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0" lang="en-US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CED45-894A-4416-A710-A288A4B5517E}"/>
              </a:ext>
            </a:extLst>
          </p:cNvPr>
          <p:cNvSpPr txBox="1"/>
          <p:nvPr/>
        </p:nvSpPr>
        <p:spPr>
          <a:xfrm>
            <a:off x="128381" y="5898432"/>
            <a:ext cx="11660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24130" indent="255905" algn="just">
              <a:spcAft>
                <a:spcPts val="0"/>
              </a:spcAft>
            </a:pPr>
            <a:r>
              <a:rPr lang="ru-RU" sz="2000" b="1" spc="-1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5. </a:t>
            </a:r>
            <a:r>
              <a:rPr lang="ru-RU" sz="2000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Политика безопасности есть множество ограничений невмеша­</a:t>
            </a:r>
            <a:r>
              <a:rPr lang="ru-RU" sz="20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тельства, приведенных в определении 4.</a:t>
            </a:r>
          </a:p>
        </p:txBody>
      </p:sp>
    </p:spTree>
    <p:extLst>
      <p:ext uri="{BB962C8B-B14F-4D97-AF65-F5344CB8AC3E}">
        <p14:creationId xmlns:p14="http://schemas.microsoft.com/office/powerpoint/2010/main" val="423371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74A71-A6DF-42F2-AB73-00E68961D17E}"/>
              </a:ext>
            </a:extLst>
          </p:cNvPr>
          <p:cNvSpPr txBox="1"/>
          <p:nvPr/>
        </p:nvSpPr>
        <p:spPr>
          <a:xfrm>
            <a:off x="517235" y="360218"/>
            <a:ext cx="1149927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18415" indent="243840" algn="just">
              <a:spcAft>
                <a:spcPts val="0"/>
              </a:spcAft>
            </a:pPr>
            <a:r>
              <a:rPr lang="ru-RU" spc="-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Альтернативным способом описания модели невмешательства является подход, определяющий политику безопасности, из которой выводятся требования к невме­</a:t>
            </a:r>
            <a:r>
              <a:rPr lang="ru-RU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шательству. 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его.</a:t>
            </a:r>
          </a:p>
          <a:p>
            <a:pPr marL="12065" marR="12065" indent="255905" algn="just">
              <a:spcAft>
                <a:spcPts val="0"/>
              </a:spcAft>
            </a:pPr>
            <a:r>
              <a:rPr lang="ru-RU" spc="-4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Определим систему </a:t>
            </a:r>
            <a:r>
              <a:rPr lang="en-US" i="1" spc="-4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ru-RU" spc="-4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множество доменов защиты </a:t>
            </a:r>
            <a:r>
              <a:rPr lang="en-US" i="1" spc="-4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ru-RU" i="1" spc="-4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pc="-4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pc="-4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pc="-45" baseline="-25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i="1" spc="1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,…,</a:t>
            </a:r>
            <a:r>
              <a:rPr lang="en-US" i="1" spc="11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dn</a:t>
            </a:r>
            <a:r>
              <a:rPr lang="ru-RU" i="1" spc="11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}.</a:t>
            </a:r>
            <a:r>
              <a:rPr lang="ru-RU" i="1" spc="-4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4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 систе­</a:t>
            </a:r>
            <a:r>
              <a:rPr lang="ru-RU" spc="-1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ма, так же как и в предыдущих рассуждениях, описывается с использованием состоя­</a:t>
            </a:r>
            <a:r>
              <a:rPr lang="ru-RU" spc="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ний, команд, субъектов и команд перехода. При выполнении команды перехода </a:t>
            </a:r>
            <a:r>
              <a:rPr lang="ru-RU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домен, в котором она выполняется, записывается как </a:t>
            </a:r>
            <a:r>
              <a:rPr lang="en-US" i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2065" indent="262255" algn="just">
              <a:spcAft>
                <a:spcPts val="0"/>
              </a:spcAft>
            </a:pPr>
            <a:endParaRPr lang="en-US" sz="2000" b="1" spc="1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2065" indent="262255" algn="just">
              <a:spcAft>
                <a:spcPts val="0"/>
              </a:spcAft>
            </a:pPr>
            <a:r>
              <a:rPr lang="ru-RU" sz="2000" b="1" spc="1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</a:t>
            </a:r>
            <a:r>
              <a:rPr lang="ru-RU" sz="2000" spc="1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ru-RU" sz="2000" spc="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Допустим, </a:t>
            </a:r>
            <a:r>
              <a:rPr lang="en-US" sz="2000" i="1" spc="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ru-RU" sz="2000" spc="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рефлексивное отношение, определенное на </a:t>
            </a:r>
            <a:r>
              <a:rPr lang="en-US" sz="2000" i="1" spc="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i="1" spc="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×</a:t>
            </a:r>
            <a:r>
              <a:rPr lang="en-US" sz="2000" i="1" spc="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i="1" spc="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spc="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Тогда г определяет политику безопасности для </a:t>
            </a:r>
            <a:r>
              <a:rPr lang="en-US" sz="2000" i="1" spc="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000" i="1" spc="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solidFill>
                <a:srgbClr val="FF99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415" marR="6350" indent="250190" algn="just">
              <a:spcAft>
                <a:spcPts val="0"/>
              </a:spcAft>
            </a:pPr>
            <a:r>
              <a:rPr lang="ru-RU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Отношение г определяет возможные потоки информации в системе. Если </a:t>
            </a:r>
            <a:r>
              <a:rPr lang="en-US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spc="-5" baseline="-250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en-US" i="1" spc="-5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r>
              <a:rPr lang="en-US" i="1" spc="-5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выполняется, то возможен поток информации между доменами </a:t>
            </a:r>
            <a:r>
              <a:rPr lang="en-US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spc="-5" baseline="-250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i="1" spc="-5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spc="-5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i="1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данное </a:t>
            </a:r>
            <a:r>
              <a:rPr lang="ru-RU" spc="-1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отношение не выполняется, то поток информации между доменами запрещен. В свя­</a:t>
            </a:r>
            <a:r>
              <a:rPr lang="ru-RU" spc="-2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зи с тем, что </a:t>
            </a:r>
            <a:r>
              <a:rPr lang="en-US" i="1" spc="-2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i="1" spc="-20" baseline="-250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en-US" i="1" spc="-2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r>
              <a:rPr lang="en-US" i="1" spc="-20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i="1" spc="-2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pc="-2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поток информации внутри домена разрешен</a:t>
            </a:r>
            <a:r>
              <a:rPr lang="ru-RU" spc="-2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Это определение ниче­</a:t>
            </a:r>
            <a:r>
              <a:rPr lang="ru-RU" spc="-5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 не говорит о содержании политики безопасности. Оно показывает только то, что 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есть политика безопасности.</a:t>
            </a:r>
          </a:p>
          <a:p>
            <a:pPr marL="12065" marR="12065" indent="250190" algn="just">
              <a:spcAft>
                <a:spcPts val="0"/>
              </a:spcAft>
            </a:pP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аналогии с функцией </a:t>
            </a:r>
            <a:r>
              <a:rPr lang="ru-RU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ru-RU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заменив команды в </a:t>
            </a:r>
            <a:r>
              <a:rPr lang="ru-RU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</a:t>
            </a: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субъектов в </a:t>
            </a:r>
            <a:r>
              <a:rPr lang="en-US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 </a:t>
            </a: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i="1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 </a:t>
            </a:r>
            <a:r>
              <a:rPr lang="ru-RU" spc="-1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домены </a:t>
            </a:r>
            <a:r>
              <a:rPr lang="ru-RU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защиты, можно определить функцию </a:t>
            </a:r>
            <a:r>
              <a:rPr lang="ru-RU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ru-RU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'.</a:t>
            </a:r>
            <a:endParaRPr lang="ru-RU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405FA-369E-434B-8C3D-0E09996FA902}"/>
              </a:ext>
            </a:extLst>
          </p:cNvPr>
          <p:cNvSpPr txBox="1"/>
          <p:nvPr/>
        </p:nvSpPr>
        <p:spPr>
          <a:xfrm>
            <a:off x="517234" y="4448739"/>
            <a:ext cx="113792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" marR="6350" indent="250190" algn="just">
              <a:spcAft>
                <a:spcPts val="0"/>
              </a:spcAft>
            </a:pPr>
            <a:r>
              <a:rPr lang="ru-RU" sz="2000" b="1" spc="3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7.</a:t>
            </a:r>
            <a:r>
              <a:rPr lang="ru-RU" sz="2000" b="1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 </a:t>
            </a:r>
            <a:r>
              <a:rPr lang="en-US" sz="2000" i="1" spc="3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000" i="1" spc="3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i="1" spc="3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i="1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i="1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i="1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000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и </a:t>
            </a:r>
            <a:r>
              <a:rPr lang="ru-RU" sz="2000" spc="3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000" spc="3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000" spc="3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000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*. Тогда </a:t>
            </a:r>
            <a:r>
              <a:rPr lang="en-US" sz="2000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000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ru-RU" sz="2000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000" i="1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000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ru-RU" sz="2000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где </a:t>
            </a:r>
            <a:r>
              <a:rPr lang="en-US" sz="2000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en-US" sz="2000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3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пустая </a:t>
            </a:r>
            <a:r>
              <a:rPr lang="ru-RU" sz="2000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последовательность. </a:t>
            </a:r>
            <a:endParaRPr lang="en-US" sz="2000" spc="5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415" marR="6350" indent="250190" algn="just">
              <a:spcAft>
                <a:spcPts val="0"/>
              </a:spcAft>
            </a:pPr>
            <a:r>
              <a:rPr lang="ru-RU" sz="2000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000" i="1" spc="5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i="1" spc="5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 </a:t>
            </a:r>
            <a:r>
              <a:rPr lang="en-US" sz="2000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000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</a:t>
            </a:r>
            <a:r>
              <a:rPr lang="en-US" sz="2000" i="1" spc="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с) = </a:t>
            </a:r>
            <a:r>
              <a:rPr lang="en-US" sz="2000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000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</a:t>
            </a:r>
            <a:r>
              <a:rPr lang="en-US" sz="2000" i="1" spc="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)с, </a:t>
            </a:r>
            <a:r>
              <a:rPr lang="ru-RU" sz="2000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иначе </a:t>
            </a:r>
            <a:r>
              <a:rPr lang="en-US" sz="2000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000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</a:t>
            </a:r>
            <a:r>
              <a:rPr lang="en-US" sz="2000" i="1" spc="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000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с)=</a:t>
            </a:r>
            <a:r>
              <a:rPr lang="en-US" sz="2000" i="1" spc="-1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000" i="1" spc="-1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</a:t>
            </a:r>
            <a:r>
              <a:rPr lang="en-US" sz="2000" i="1" spc="5" baseline="-2500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000" i="1" spc="5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415" indent="250190" algn="just"/>
            <a:r>
              <a:rPr lang="ru-RU" sz="2000" spc="-1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определение утверждает, что </a:t>
            </a:r>
            <a:r>
              <a:rPr lang="ru-RU" sz="2000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000" i="1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000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взаимодействует с доменом </a:t>
            </a:r>
            <a:r>
              <a:rPr lang="en-US" sz="2000" i="1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i="1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 </a:t>
            </a:r>
            <a:r>
              <a:rPr lang="ru-RU" sz="2000" i="1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000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будет </a:t>
            </a:r>
            <a:r>
              <a:rPr lang="ru-RU" sz="20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видима в данном домене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Отсюда следует определение безопасности в смысле не­</a:t>
            </a:r>
            <a:r>
              <a:rPr lang="ru-RU" sz="2000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вмешательства.</a:t>
            </a:r>
            <a:endParaRPr lang="ru-RU" sz="2000" dirty="0">
              <a:solidFill>
                <a:srgbClr val="FF99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3AE05-1F95-4E16-BC7A-CAB134969B92}"/>
              </a:ext>
            </a:extLst>
          </p:cNvPr>
          <p:cNvSpPr txBox="1"/>
          <p:nvPr/>
        </p:nvSpPr>
        <p:spPr>
          <a:xfrm>
            <a:off x="461817" y="1359202"/>
            <a:ext cx="11453091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spcBef>
                <a:spcPts val="1200"/>
              </a:spcBef>
              <a:spcAft>
                <a:spcPts val="0"/>
              </a:spcAft>
            </a:pPr>
            <a:r>
              <a:rPr lang="en-US" sz="180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400" b="1" spc="-20" dirty="0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2400" b="1" spc="-20" dirty="0" err="1">
                <a:solidFill>
                  <a:srgbClr val="00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невыводимости</a:t>
            </a:r>
            <a:endParaRPr lang="ru-RU" sz="2400" b="1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415" marR="6350" indent="237490" algn="just">
              <a:spcBef>
                <a:spcPts val="575"/>
              </a:spcBef>
              <a:spcAft>
                <a:spcPts val="0"/>
              </a:spcAft>
            </a:pPr>
            <a:r>
              <a:rPr lang="ru-RU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модель </a:t>
            </a:r>
            <a:r>
              <a:rPr lang="ru-RU" sz="1800" spc="-5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невыводимости</a:t>
            </a:r>
            <a:r>
              <a:rPr lang="ru-RU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также базирующуюся на описании инфор­</a:t>
            </a:r>
            <a:r>
              <a:rPr lang="ru-RU" sz="1800" spc="-2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мационных потоков в системе.</a:t>
            </a:r>
            <a:r>
              <a:rPr lang="ru-RU" sz="18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-2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1800" spc="-25" dirty="0" err="1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невыводимости</a:t>
            </a:r>
            <a:r>
              <a:rPr lang="ru-RU" sz="1800" spc="-2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выражается в терминах пользо­</a:t>
            </a:r>
            <a:r>
              <a:rPr lang="ru-RU" sz="1800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вателей и информации, связанных с одним из двух возможных, уровней секретности (высокий и низкий).</a:t>
            </a:r>
            <a:endParaRPr lang="ru-RU" sz="1100" dirty="0">
              <a:solidFill>
                <a:srgbClr val="FF99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marR="6350" indent="237490" algn="just">
              <a:spcAft>
                <a:spcPts val="0"/>
              </a:spcAft>
            </a:pPr>
            <a:endParaRPr lang="en-US" sz="1800" spc="-5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marR="6350" indent="237490" algn="just">
              <a:spcAft>
                <a:spcPts val="0"/>
              </a:spcAft>
            </a:pPr>
            <a:r>
              <a:rPr lang="ru-RU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Белла и </a:t>
            </a:r>
            <a:r>
              <a:rPr lang="ru-RU" sz="1800" spc="-5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Лападула</a:t>
            </a:r>
            <a:r>
              <a:rPr lang="ru-RU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ограничивает потоки информации в системе. 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Теоретические основы подходов к решению проблемы скрытых каналов разработаны Д. </a:t>
            </a:r>
            <a:r>
              <a:rPr lang="ru-RU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Денингом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 исследовавшим принципы анализа потоков данных в программном обеспечении и принципы контроля совместно используемых ресурсов. Основываясь на идеях </a:t>
            </a:r>
            <a:r>
              <a:rPr lang="ru-RU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Денинга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 </a:t>
            </a:r>
            <a:r>
              <a:rPr lang="ru-RU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Дж. Гоген и</a:t>
            </a:r>
            <a:r>
              <a:rPr lang="en-US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Дж. </a:t>
            </a:r>
            <a:r>
              <a:rPr lang="ru-RU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Мезигер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ru-RU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сформулировали более жесткое условие безопасности. </a:t>
            </a:r>
            <a:r>
              <a:rPr lang="ru-RU" sz="180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Низкоуровневые </a:t>
            </a:r>
            <a:r>
              <a:rPr lang="ru-RU" sz="1800" spc="-10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субъекты, осуществляющие ввод в систему на низком уровне, не должны иметь воз­</a:t>
            </a:r>
            <a:r>
              <a:rPr lang="ru-RU" sz="1800" spc="-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можности сделать выводы о высокоуровневом выводе.</a:t>
            </a:r>
            <a:endParaRPr lang="ru-RU" sz="1100" dirty="0">
              <a:solidFill>
                <a:srgbClr val="FF99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415" marR="6350" indent="237490" algn="just">
              <a:spcAft>
                <a:spcPts val="0"/>
              </a:spcAft>
            </a:pPr>
            <a:r>
              <a:rPr lang="ru-RU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систему с двумя каналами ввода и вывода, классифицированными как высокоуровневый (</a:t>
            </a:r>
            <a:r>
              <a:rPr lang="en-US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ru-RU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низкоуровневый (</a:t>
            </a:r>
            <a:r>
              <a:rPr lang="en-US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ru-RU" sz="1800" spc="-5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415" marR="6350" indent="237490" algn="just">
              <a:spcAft>
                <a:spcPts val="0"/>
              </a:spcAft>
            </a:pPr>
            <a:endParaRPr lang="en-US" sz="1800" spc="-2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415" marR="6350" indent="237490" algn="just">
              <a:spcAft>
                <a:spcPts val="0"/>
              </a:spcAft>
            </a:pPr>
            <a:r>
              <a:rPr lang="ru-RU" sz="1800" spc="-2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Тогда если низкоуровневый субъект имеет доступ к низкоуровневому вводу и вы­</a:t>
            </a:r>
            <a:r>
              <a:rPr lang="ru-RU" sz="1800" spc="-5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воду и на основании этих данных может сделать заключение о высокоуровневом </a:t>
            </a:r>
            <a:r>
              <a:rPr lang="ru-RU" sz="1800" spc="-15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пыводе</a:t>
            </a:r>
            <a:r>
              <a:rPr lang="ru-RU" sz="1800" spc="-15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то </a:t>
            </a:r>
            <a:r>
              <a:rPr lang="ru-RU" sz="1800" spc="-15" dirty="0">
                <a:solidFill>
                  <a:srgbClr val="FF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имеет место утечка информации. </a:t>
            </a:r>
            <a:r>
              <a:rPr lang="ru-RU" sz="1800" spc="-15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определение безопасности незначи­тельно отличается от определения безопасности, данного в модели невмешательства.</a:t>
            </a:r>
            <a:endParaRPr lang="ru-RU" sz="1100" dirty="0">
              <a:solidFill>
                <a:schemeClr val="bg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60668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отрудничество">
  <a:themeElements>
    <a:clrScheme name="Сотрудничество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Сотрудничество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отрудничество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трудничество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трудничество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трудничество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2325</Words>
  <Application>Microsoft Office PowerPoint</Application>
  <PresentationFormat>Широкоэкранный</PresentationFormat>
  <Paragraphs>90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PT Sans</vt:lpstr>
      <vt:lpstr>Symbol</vt:lpstr>
      <vt:lpstr>Tahoma</vt:lpstr>
      <vt:lpstr>Times New Roman</vt:lpstr>
      <vt:lpstr>Специальное оформление</vt:lpstr>
      <vt:lpstr>Сотрудничество</vt:lpstr>
      <vt:lpstr>Теоретические основы компьютерной безопасности Лекция 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Теоретические основы компьютерной безопасности Лекция 11</dc:title>
  <dc:creator>Ангелина Андреева</dc:creator>
  <cp:lastModifiedBy>Ангелина Андреева</cp:lastModifiedBy>
  <cp:revision>6</cp:revision>
  <dcterms:created xsi:type="dcterms:W3CDTF">2021-12-21T20:20:24Z</dcterms:created>
  <dcterms:modified xsi:type="dcterms:W3CDTF">2021-12-22T22:23:54Z</dcterms:modified>
</cp:coreProperties>
</file>