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689" r:id="rId3"/>
  </p:sldMasterIdLst>
  <p:sldIdLst>
    <p:sldId id="270" r:id="rId4"/>
    <p:sldId id="28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1" r:id="rId18"/>
    <p:sldId id="272" r:id="rId19"/>
    <p:sldId id="274" r:id="rId20"/>
    <p:sldId id="273" r:id="rId21"/>
    <p:sldId id="275" r:id="rId22"/>
    <p:sldId id="276" r:id="rId23"/>
    <p:sldId id="277" r:id="rId24"/>
    <p:sldId id="278" r:id="rId25"/>
    <p:sldId id="296" r:id="rId26"/>
    <p:sldId id="300" r:id="rId27"/>
    <p:sldId id="281" r:id="rId28"/>
    <p:sldId id="282" r:id="rId29"/>
    <p:sldId id="283" r:id="rId30"/>
    <p:sldId id="285" r:id="rId31"/>
    <p:sldId id="284"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25" d="100"/>
          <a:sy n="125" d="100"/>
        </p:scale>
        <p:origin x="-547" y="-1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192000" cy="4046538"/>
            <a:chOff x="0" y="1536"/>
            <a:chExt cx="5760" cy="2549"/>
          </a:xfrm>
        </p:grpSpPr>
        <p:sp>
          <p:nvSpPr>
            <p:cNvPr id="5"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9525">
              <a:noFill/>
              <a:miter lim="800000"/>
              <a:headEnd/>
              <a:tailEnd/>
            </a:ln>
            <a:effectLst/>
          </p:spPr>
          <p:txBody>
            <a:bodyPr wrap="none" anchor="ctr"/>
            <a:lstStyle/>
            <a:p>
              <a:pPr>
                <a:defRPr/>
              </a:pPr>
              <a:endParaRPr lang="ru-RU" sz="1800">
                <a:solidFill>
                  <a:srgbClr val="FFFFFF"/>
                </a:solidFill>
              </a:endParaRPr>
            </a:p>
          </p:txBody>
        </p:sp>
        <p:sp>
          <p:nvSpPr>
            <p:cNvPr id="6" name="Freeform 4"/>
            <p:cNvSpPr>
              <a:spLocks/>
            </p:cNvSpPr>
            <p:nvPr userDrawn="1"/>
          </p:nvSpPr>
          <p:spPr bwMode="hidden">
            <a:xfrm>
              <a:off x="0" y="2664"/>
              <a:ext cx="2688" cy="1224"/>
            </a:xfrm>
            <a:custGeom>
              <a:avLst/>
              <a:gdLst/>
              <a:ahLst/>
              <a:cxnLst>
                <a:cxn ang="0">
                  <a:pos x="0" y="0"/>
                </a:cxn>
                <a:cxn ang="0">
                  <a:pos x="960" y="552"/>
                </a:cxn>
                <a:cxn ang="0">
                  <a:pos x="1968" y="264"/>
                </a:cxn>
                <a:cxn ang="0">
                  <a:pos x="2028" y="270"/>
                </a:cxn>
                <a:cxn ang="0">
                  <a:pos x="2661" y="528"/>
                </a:cxn>
                <a:cxn ang="0">
                  <a:pos x="2688" y="648"/>
                </a:cxn>
                <a:cxn ang="0">
                  <a:pos x="2304" y="1080"/>
                </a:cxn>
                <a:cxn ang="0">
                  <a:pos x="1584" y="1224"/>
                </a:cxn>
                <a:cxn ang="0">
                  <a:pos x="1296" y="936"/>
                </a:cxn>
                <a:cxn ang="0">
                  <a:pos x="864" y="1032"/>
                </a:cxn>
                <a:cxn ang="0">
                  <a:pos x="0" y="552"/>
                </a:cxn>
                <a:cxn ang="0">
                  <a:pos x="0" y="0"/>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a:effectLst/>
          </p:spPr>
          <p:txBody>
            <a:bodyPr/>
            <a:lstStyle/>
            <a:p>
              <a:pPr>
                <a:defRPr/>
              </a:pPr>
              <a:endParaRPr lang="ru-RU" sz="1800">
                <a:solidFill>
                  <a:srgbClr val="FFFFFF"/>
                </a:solidFill>
              </a:endParaRPr>
            </a:p>
          </p:txBody>
        </p:sp>
        <p:sp>
          <p:nvSpPr>
            <p:cNvPr id="7" name="Freeform 5"/>
            <p:cNvSpPr>
              <a:spLocks/>
            </p:cNvSpPr>
            <p:nvPr userDrawn="1"/>
          </p:nvSpPr>
          <p:spPr bwMode="hidden">
            <a:xfrm>
              <a:off x="3359" y="1536"/>
              <a:ext cx="2401" cy="1232"/>
            </a:xfrm>
            <a:custGeom>
              <a:avLst/>
              <a:gdLst/>
              <a:ahLst/>
              <a:cxnLst>
                <a:cxn ang="0">
                  <a:pos x="2208" y="15"/>
                </a:cxn>
                <a:cxn ang="0">
                  <a:pos x="2088" y="57"/>
                </a:cxn>
                <a:cxn ang="0">
                  <a:pos x="1951" y="99"/>
                </a:cxn>
                <a:cxn ang="0">
                  <a:pos x="1704" y="135"/>
                </a:cxn>
                <a:cxn ang="0">
                  <a:pos x="1314" y="177"/>
                </a:cxn>
                <a:cxn ang="0">
                  <a:pos x="1176" y="189"/>
                </a:cxn>
                <a:cxn ang="0">
                  <a:pos x="1122" y="195"/>
                </a:cxn>
                <a:cxn ang="0">
                  <a:pos x="1075" y="231"/>
                </a:cxn>
                <a:cxn ang="0">
                  <a:pos x="924" y="321"/>
                </a:cxn>
                <a:cxn ang="0">
                  <a:pos x="840" y="369"/>
                </a:cxn>
                <a:cxn ang="0">
                  <a:pos x="630" y="458"/>
                </a:cxn>
                <a:cxn ang="0">
                  <a:pos x="529" y="500"/>
                </a:cxn>
                <a:cxn ang="0">
                  <a:pos x="487" y="542"/>
                </a:cxn>
                <a:cxn ang="0">
                  <a:pos x="457" y="590"/>
                </a:cxn>
                <a:cxn ang="0">
                  <a:pos x="402" y="638"/>
                </a:cxn>
                <a:cxn ang="0">
                  <a:pos x="330" y="758"/>
                </a:cxn>
                <a:cxn ang="0">
                  <a:pos x="312" y="788"/>
                </a:cxn>
                <a:cxn ang="0">
                  <a:pos x="252" y="824"/>
                </a:cxn>
                <a:cxn ang="0">
                  <a:pos x="84" y="926"/>
                </a:cxn>
                <a:cxn ang="0">
                  <a:pos x="0" y="992"/>
                </a:cxn>
                <a:cxn ang="0">
                  <a:pos x="12" y="1040"/>
                </a:cxn>
                <a:cxn ang="0">
                  <a:pos x="132" y="1034"/>
                </a:cxn>
                <a:cxn ang="0">
                  <a:pos x="336" y="980"/>
                </a:cxn>
                <a:cxn ang="0">
                  <a:pos x="529" y="896"/>
                </a:cxn>
                <a:cxn ang="0">
                  <a:pos x="576" y="872"/>
                </a:cxn>
                <a:cxn ang="0">
                  <a:pos x="714" y="848"/>
                </a:cxn>
                <a:cxn ang="0">
                  <a:pos x="966" y="794"/>
                </a:cxn>
                <a:cxn ang="0">
                  <a:pos x="1212" y="782"/>
                </a:cxn>
                <a:cxn ang="0">
                  <a:pos x="1416" y="872"/>
                </a:cxn>
                <a:cxn ang="0">
                  <a:pos x="1464" y="932"/>
                </a:cxn>
                <a:cxn ang="0">
                  <a:pos x="1440" y="992"/>
                </a:cxn>
                <a:cxn ang="0">
                  <a:pos x="1302" y="1040"/>
                </a:cxn>
                <a:cxn ang="0">
                  <a:pos x="1158" y="1100"/>
                </a:cxn>
                <a:cxn ang="0">
                  <a:pos x="1093" y="1148"/>
                </a:cxn>
                <a:cxn ang="0">
                  <a:pos x="1075" y="1208"/>
                </a:cxn>
                <a:cxn ang="0">
                  <a:pos x="1093" y="1232"/>
                </a:cxn>
                <a:cxn ang="0">
                  <a:pos x="1152" y="1226"/>
                </a:cxn>
                <a:cxn ang="0">
                  <a:pos x="1332" y="1208"/>
                </a:cxn>
                <a:cxn ang="0">
                  <a:pos x="1434" y="1184"/>
                </a:cxn>
                <a:cxn ang="0">
                  <a:pos x="1464" y="1172"/>
                </a:cxn>
                <a:cxn ang="0">
                  <a:pos x="1578" y="1130"/>
                </a:cxn>
                <a:cxn ang="0">
                  <a:pos x="1758" y="1064"/>
                </a:cxn>
                <a:cxn ang="0">
                  <a:pos x="1872" y="962"/>
                </a:cxn>
                <a:cxn ang="0">
                  <a:pos x="1986" y="800"/>
                </a:cxn>
                <a:cxn ang="0">
                  <a:pos x="2166" y="650"/>
                </a:cxn>
                <a:cxn ang="0">
                  <a:pos x="2257" y="590"/>
                </a:cxn>
                <a:cxn ang="0">
                  <a:pos x="2400" y="57"/>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257" y="590"/>
                  </a:lnTo>
                  <a:lnTo>
                    <a:pt x="2400" y="518"/>
                  </a:lnTo>
                  <a:lnTo>
                    <a:pt x="2400" y="57"/>
                  </a:lnTo>
                  <a:lnTo>
                    <a:pt x="2401" y="0"/>
                  </a:lnTo>
                  <a:lnTo>
                    <a:pt x="2310" y="3"/>
                  </a:lnTo>
                  <a:close/>
                </a:path>
              </a:pathLst>
            </a:custGeom>
            <a:solidFill>
              <a:schemeClr val="bg2"/>
            </a:solidFill>
            <a:ln w="9525">
              <a:noFill/>
              <a:round/>
              <a:headEnd/>
              <a:tailEnd/>
            </a:ln>
          </p:spPr>
          <p:txBody>
            <a:bodyPr/>
            <a:lstStyle/>
            <a:p>
              <a:pPr>
                <a:defRPr/>
              </a:pPr>
              <a:endParaRPr lang="ru-RU" sz="1800">
                <a:solidFill>
                  <a:srgbClr val="FFFFFF"/>
                </a:solidFill>
              </a:endParaRPr>
            </a:p>
          </p:txBody>
        </p:sp>
        <p:sp>
          <p:nvSpPr>
            <p:cNvPr id="8" name="Freeform 6"/>
            <p:cNvSpPr>
              <a:spLocks/>
            </p:cNvSpPr>
            <p:nvPr userDrawn="1"/>
          </p:nvSpPr>
          <p:spPr bwMode="hidden">
            <a:xfrm>
              <a:off x="3792" y="1536"/>
              <a:ext cx="1968" cy="762"/>
            </a:xfrm>
            <a:custGeom>
              <a:avLst/>
              <a:gdLst/>
              <a:ahLst/>
              <a:cxnLst>
                <a:cxn ang="0">
                  <a:pos x="965" y="165"/>
                </a:cxn>
                <a:cxn ang="0">
                  <a:pos x="696" y="200"/>
                </a:cxn>
                <a:cxn ang="0">
                  <a:pos x="693" y="237"/>
                </a:cxn>
                <a:cxn ang="0">
                  <a:pos x="924" y="258"/>
                </a:cxn>
                <a:cxn ang="0">
                  <a:pos x="993" y="267"/>
                </a:cxn>
                <a:cxn ang="0">
                  <a:pos x="681" y="291"/>
                </a:cxn>
                <a:cxn ang="0">
                  <a:pos x="633" y="309"/>
                </a:cxn>
                <a:cxn ang="0">
                  <a:pos x="645" y="336"/>
                </a:cxn>
                <a:cxn ang="0">
                  <a:pos x="672" y="351"/>
                </a:cxn>
                <a:cxn ang="0">
                  <a:pos x="984" y="333"/>
                </a:cxn>
                <a:cxn ang="0">
                  <a:pos x="1080" y="357"/>
                </a:cxn>
                <a:cxn ang="0">
                  <a:pos x="624" y="492"/>
                </a:cxn>
                <a:cxn ang="0">
                  <a:pos x="616" y="536"/>
                </a:cxn>
                <a:cxn ang="0">
                  <a:pos x="8" y="724"/>
                </a:cxn>
                <a:cxn ang="0">
                  <a:pos x="0" y="756"/>
                </a:cxn>
                <a:cxn ang="0">
                  <a:pos x="27" y="762"/>
                </a:cxn>
                <a:cxn ang="0">
                  <a:pos x="664" y="564"/>
                </a:cxn>
                <a:cxn ang="0">
                  <a:pos x="856" y="600"/>
                </a:cxn>
                <a:cxn ang="0">
                  <a:pos x="1158" y="507"/>
                </a:cxn>
                <a:cxn ang="0">
                  <a:pos x="1434" y="465"/>
                </a:cxn>
                <a:cxn ang="0">
                  <a:pos x="1572" y="368"/>
                </a:cxn>
                <a:cxn ang="0">
                  <a:pos x="1712" y="340"/>
                </a:cxn>
                <a:cxn ang="0">
                  <a:pos x="1856" y="328"/>
                </a:cxn>
                <a:cxn ang="0">
                  <a:pos x="1968" y="330"/>
                </a:cxn>
                <a:cxn ang="0">
                  <a:pos x="1968" y="0"/>
                </a:cxn>
                <a:cxn ang="0">
                  <a:pos x="1934" y="3"/>
                </a:cxn>
                <a:cxn ang="0">
                  <a:pos x="1832" y="5"/>
                </a:cxn>
                <a:cxn ang="0">
                  <a:pos x="1682" y="35"/>
                </a:cxn>
                <a:cxn ang="0">
                  <a:pos x="1643" y="72"/>
                </a:cxn>
                <a:cxn ang="0">
                  <a:pos x="1392" y="11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9" name="Freeform 7"/>
            <p:cNvSpPr>
              <a:spLocks/>
            </p:cNvSpPr>
            <p:nvPr userDrawn="1"/>
          </p:nvSpPr>
          <p:spPr bwMode="hidden">
            <a:xfrm>
              <a:off x="3599" y="2477"/>
              <a:ext cx="186" cy="120"/>
            </a:xfrm>
            <a:custGeom>
              <a:avLst/>
              <a:gdLst/>
              <a:ahLst/>
              <a:cxnLst>
                <a:cxn ang="0">
                  <a:pos x="185" y="0"/>
                </a:cxn>
                <a:cxn ang="0">
                  <a:pos x="185" y="6"/>
                </a:cxn>
                <a:cxn ang="0">
                  <a:pos x="185" y="18"/>
                </a:cxn>
                <a:cxn ang="0">
                  <a:pos x="185" y="36"/>
                </a:cxn>
                <a:cxn ang="0">
                  <a:pos x="179" y="54"/>
                </a:cxn>
                <a:cxn ang="0">
                  <a:pos x="161" y="72"/>
                </a:cxn>
                <a:cxn ang="0">
                  <a:pos x="137" y="96"/>
                </a:cxn>
                <a:cxn ang="0">
                  <a:pos x="101" y="108"/>
                </a:cxn>
                <a:cxn ang="0">
                  <a:pos x="47" y="120"/>
                </a:cxn>
                <a:cxn ang="0">
                  <a:pos x="29" y="120"/>
                </a:cxn>
                <a:cxn ang="0">
                  <a:pos x="17" y="114"/>
                </a:cxn>
                <a:cxn ang="0">
                  <a:pos x="0" y="96"/>
                </a:cxn>
                <a:cxn ang="0">
                  <a:pos x="0" y="78"/>
                </a:cxn>
                <a:cxn ang="0">
                  <a:pos x="0" y="72"/>
                </a:cxn>
                <a:cxn ang="0">
                  <a:pos x="185" y="0"/>
                </a:cxn>
                <a:cxn ang="0">
                  <a:pos x="185" y="0"/>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0" name="Freeform 8"/>
            <p:cNvSpPr>
              <a:spLocks/>
            </p:cNvSpPr>
            <p:nvPr userDrawn="1"/>
          </p:nvSpPr>
          <p:spPr bwMode="hidden">
            <a:xfrm>
              <a:off x="3779" y="2393"/>
              <a:ext cx="185" cy="120"/>
            </a:xfrm>
            <a:custGeom>
              <a:avLst/>
              <a:gdLst/>
              <a:ahLst/>
              <a:cxnLst>
                <a:cxn ang="0">
                  <a:pos x="185" y="0"/>
                </a:cxn>
                <a:cxn ang="0">
                  <a:pos x="185" y="6"/>
                </a:cxn>
                <a:cxn ang="0">
                  <a:pos x="179" y="24"/>
                </a:cxn>
                <a:cxn ang="0">
                  <a:pos x="167" y="42"/>
                </a:cxn>
                <a:cxn ang="0">
                  <a:pos x="149" y="66"/>
                </a:cxn>
                <a:cxn ang="0">
                  <a:pos x="131" y="90"/>
                </a:cxn>
                <a:cxn ang="0">
                  <a:pos x="102" y="108"/>
                </a:cxn>
                <a:cxn ang="0">
                  <a:pos x="66" y="120"/>
                </a:cxn>
                <a:cxn ang="0">
                  <a:pos x="18" y="120"/>
                </a:cxn>
                <a:cxn ang="0">
                  <a:pos x="0" y="60"/>
                </a:cxn>
                <a:cxn ang="0">
                  <a:pos x="185" y="0"/>
                </a:cxn>
                <a:cxn ang="0">
                  <a:pos x="185" y="0"/>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1" name="Freeform 9"/>
            <p:cNvSpPr>
              <a:spLocks/>
            </p:cNvSpPr>
            <p:nvPr userDrawn="1"/>
          </p:nvSpPr>
          <p:spPr bwMode="hidden">
            <a:xfrm>
              <a:off x="3839" y="1836"/>
              <a:ext cx="528" cy="275"/>
            </a:xfrm>
            <a:custGeom>
              <a:avLst/>
              <a:gdLst/>
              <a:ahLst/>
              <a:cxnLst>
                <a:cxn ang="0">
                  <a:pos x="0" y="275"/>
                </a:cxn>
                <a:cxn ang="0">
                  <a:pos x="0" y="269"/>
                </a:cxn>
                <a:cxn ang="0">
                  <a:pos x="6" y="251"/>
                </a:cxn>
                <a:cxn ang="0">
                  <a:pos x="6" y="239"/>
                </a:cxn>
                <a:cxn ang="0">
                  <a:pos x="12" y="227"/>
                </a:cxn>
                <a:cxn ang="0">
                  <a:pos x="18" y="221"/>
                </a:cxn>
                <a:cxn ang="0">
                  <a:pos x="36" y="215"/>
                </a:cxn>
                <a:cxn ang="0">
                  <a:pos x="77" y="203"/>
                </a:cxn>
                <a:cxn ang="0">
                  <a:pos x="137" y="179"/>
                </a:cxn>
                <a:cxn ang="0">
                  <a:pos x="209" y="143"/>
                </a:cxn>
                <a:cxn ang="0">
                  <a:pos x="251" y="120"/>
                </a:cxn>
                <a:cxn ang="0">
                  <a:pos x="299" y="96"/>
                </a:cxn>
                <a:cxn ang="0">
                  <a:pos x="394" y="48"/>
                </a:cxn>
                <a:cxn ang="0">
                  <a:pos x="442" y="30"/>
                </a:cxn>
                <a:cxn ang="0">
                  <a:pos x="478" y="12"/>
                </a:cxn>
                <a:cxn ang="0">
                  <a:pos x="502" y="6"/>
                </a:cxn>
                <a:cxn ang="0">
                  <a:pos x="520" y="0"/>
                </a:cxn>
                <a:cxn ang="0">
                  <a:pos x="526" y="0"/>
                </a:cxn>
                <a:cxn ang="0">
                  <a:pos x="520" y="6"/>
                </a:cxn>
                <a:cxn ang="0">
                  <a:pos x="508" y="12"/>
                </a:cxn>
                <a:cxn ang="0">
                  <a:pos x="484" y="24"/>
                </a:cxn>
                <a:cxn ang="0">
                  <a:pos x="460" y="42"/>
                </a:cxn>
                <a:cxn ang="0">
                  <a:pos x="436" y="54"/>
                </a:cxn>
                <a:cxn ang="0">
                  <a:pos x="394" y="78"/>
                </a:cxn>
                <a:cxn ang="0">
                  <a:pos x="340" y="108"/>
                </a:cxn>
                <a:cxn ang="0">
                  <a:pos x="275" y="143"/>
                </a:cxn>
                <a:cxn ang="0">
                  <a:pos x="131" y="221"/>
                </a:cxn>
                <a:cxn ang="0">
                  <a:pos x="65" y="251"/>
                </a:cxn>
                <a:cxn ang="0">
                  <a:pos x="0" y="275"/>
                </a:cxn>
                <a:cxn ang="0">
                  <a:pos x="0" y="275"/>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lnTo>
                    <a:pt x="0" y="275"/>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 name="Freeform 10"/>
            <p:cNvSpPr>
              <a:spLocks/>
            </p:cNvSpPr>
            <p:nvPr userDrawn="1"/>
          </p:nvSpPr>
          <p:spPr bwMode="hidden">
            <a:xfrm>
              <a:off x="3676" y="2015"/>
              <a:ext cx="721" cy="306"/>
            </a:xfrm>
            <a:custGeom>
              <a:avLst/>
              <a:gdLst/>
              <a:ahLst/>
              <a:cxnLst>
                <a:cxn ang="0">
                  <a:pos x="48" y="216"/>
                </a:cxn>
                <a:cxn ang="0">
                  <a:pos x="30" y="252"/>
                </a:cxn>
                <a:cxn ang="0">
                  <a:pos x="12" y="282"/>
                </a:cxn>
                <a:cxn ang="0">
                  <a:pos x="6" y="300"/>
                </a:cxn>
                <a:cxn ang="0">
                  <a:pos x="0" y="306"/>
                </a:cxn>
                <a:cxn ang="0">
                  <a:pos x="48" y="276"/>
                </a:cxn>
                <a:cxn ang="0">
                  <a:pos x="84" y="252"/>
                </a:cxn>
                <a:cxn ang="0">
                  <a:pos x="108" y="234"/>
                </a:cxn>
                <a:cxn ang="0">
                  <a:pos x="120" y="228"/>
                </a:cxn>
                <a:cxn ang="0">
                  <a:pos x="126" y="228"/>
                </a:cxn>
                <a:cxn ang="0">
                  <a:pos x="144" y="222"/>
                </a:cxn>
                <a:cxn ang="0">
                  <a:pos x="168" y="216"/>
                </a:cxn>
                <a:cxn ang="0">
                  <a:pos x="198" y="204"/>
                </a:cxn>
                <a:cxn ang="0">
                  <a:pos x="275" y="180"/>
                </a:cxn>
                <a:cxn ang="0">
                  <a:pos x="371" y="156"/>
                </a:cxn>
                <a:cxn ang="0">
                  <a:pos x="461" y="126"/>
                </a:cxn>
                <a:cxn ang="0">
                  <a:pos x="544" y="102"/>
                </a:cxn>
                <a:cxn ang="0">
                  <a:pos x="574" y="90"/>
                </a:cxn>
                <a:cxn ang="0">
                  <a:pos x="604" y="84"/>
                </a:cxn>
                <a:cxn ang="0">
                  <a:pos x="622" y="78"/>
                </a:cxn>
                <a:cxn ang="0">
                  <a:pos x="628" y="72"/>
                </a:cxn>
                <a:cxn ang="0">
                  <a:pos x="634" y="66"/>
                </a:cxn>
                <a:cxn ang="0">
                  <a:pos x="652" y="60"/>
                </a:cxn>
                <a:cxn ang="0">
                  <a:pos x="694" y="30"/>
                </a:cxn>
                <a:cxn ang="0">
                  <a:pos x="712" y="18"/>
                </a:cxn>
                <a:cxn ang="0">
                  <a:pos x="718" y="6"/>
                </a:cxn>
                <a:cxn ang="0">
                  <a:pos x="712" y="0"/>
                </a:cxn>
                <a:cxn ang="0">
                  <a:pos x="688" y="0"/>
                </a:cxn>
                <a:cxn ang="0">
                  <a:pos x="628" y="0"/>
                </a:cxn>
                <a:cxn ang="0">
                  <a:pos x="580" y="0"/>
                </a:cxn>
                <a:cxn ang="0">
                  <a:pos x="544" y="0"/>
                </a:cxn>
                <a:cxn ang="0">
                  <a:pos x="514" y="18"/>
                </a:cxn>
                <a:cxn ang="0">
                  <a:pos x="485" y="42"/>
                </a:cxn>
                <a:cxn ang="0">
                  <a:pos x="467" y="54"/>
                </a:cxn>
                <a:cxn ang="0">
                  <a:pos x="449" y="60"/>
                </a:cxn>
                <a:cxn ang="0">
                  <a:pos x="425" y="60"/>
                </a:cxn>
                <a:cxn ang="0">
                  <a:pos x="389" y="66"/>
                </a:cxn>
                <a:cxn ang="0">
                  <a:pos x="347" y="84"/>
                </a:cxn>
                <a:cxn ang="0">
                  <a:pos x="311" y="108"/>
                </a:cxn>
                <a:cxn ang="0">
                  <a:pos x="287" y="126"/>
                </a:cxn>
                <a:cxn ang="0">
                  <a:pos x="275" y="132"/>
                </a:cxn>
                <a:cxn ang="0">
                  <a:pos x="257" y="138"/>
                </a:cxn>
                <a:cxn ang="0">
                  <a:pos x="221" y="138"/>
                </a:cxn>
                <a:cxn ang="0">
                  <a:pos x="186" y="138"/>
                </a:cxn>
                <a:cxn ang="0">
                  <a:pos x="180" y="138"/>
                </a:cxn>
                <a:cxn ang="0">
                  <a:pos x="174" y="138"/>
                </a:cxn>
                <a:cxn ang="0">
                  <a:pos x="114" y="162"/>
                </a:cxn>
                <a:cxn ang="0">
                  <a:pos x="48" y="216"/>
                </a:cxn>
                <a:cxn ang="0">
                  <a:pos x="48" y="216"/>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lnTo>
                    <a:pt x="48" y="21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3" name="Freeform 11"/>
            <p:cNvSpPr>
              <a:spLocks/>
            </p:cNvSpPr>
            <p:nvPr userDrawn="1"/>
          </p:nvSpPr>
          <p:spPr bwMode="hidden">
            <a:xfrm>
              <a:off x="3358" y="1890"/>
              <a:ext cx="2400" cy="881"/>
            </a:xfrm>
            <a:custGeom>
              <a:avLst/>
              <a:gdLst/>
              <a:ahLst/>
              <a:cxnLst>
                <a:cxn ang="0">
                  <a:pos x="2231" y="54"/>
                </a:cxn>
                <a:cxn ang="0">
                  <a:pos x="2189" y="54"/>
                </a:cxn>
                <a:cxn ang="0">
                  <a:pos x="2147" y="66"/>
                </a:cxn>
                <a:cxn ang="0">
                  <a:pos x="2021" y="101"/>
                </a:cxn>
                <a:cxn ang="0">
                  <a:pos x="1956" y="119"/>
                </a:cxn>
                <a:cxn ang="0">
                  <a:pos x="1860" y="167"/>
                </a:cxn>
                <a:cxn ang="0">
                  <a:pos x="1836" y="245"/>
                </a:cxn>
                <a:cxn ang="0">
                  <a:pos x="1842" y="305"/>
                </a:cxn>
                <a:cxn ang="0">
                  <a:pos x="1758" y="317"/>
                </a:cxn>
                <a:cxn ang="0">
                  <a:pos x="1597" y="263"/>
                </a:cxn>
                <a:cxn ang="0">
                  <a:pos x="1507" y="257"/>
                </a:cxn>
                <a:cxn ang="0">
                  <a:pos x="1399" y="311"/>
                </a:cxn>
                <a:cxn ang="0">
                  <a:pos x="1334" y="353"/>
                </a:cxn>
                <a:cxn ang="0">
                  <a:pos x="1310" y="359"/>
                </a:cxn>
                <a:cxn ang="0">
                  <a:pos x="1214" y="371"/>
                </a:cxn>
                <a:cxn ang="0">
                  <a:pos x="1160" y="365"/>
                </a:cxn>
                <a:cxn ang="0">
                  <a:pos x="1053" y="371"/>
                </a:cxn>
                <a:cxn ang="0">
                  <a:pos x="957" y="383"/>
                </a:cxn>
                <a:cxn ang="0">
                  <a:pos x="921" y="401"/>
                </a:cxn>
                <a:cxn ang="0">
                  <a:pos x="819" y="419"/>
                </a:cxn>
                <a:cxn ang="0">
                  <a:pos x="778" y="419"/>
                </a:cxn>
                <a:cxn ang="0">
                  <a:pos x="664" y="437"/>
                </a:cxn>
                <a:cxn ang="0">
                  <a:pos x="598" y="473"/>
                </a:cxn>
                <a:cxn ang="0">
                  <a:pos x="503" y="467"/>
                </a:cxn>
                <a:cxn ang="0">
                  <a:pos x="431" y="491"/>
                </a:cxn>
                <a:cxn ang="0">
                  <a:pos x="413" y="539"/>
                </a:cxn>
                <a:cxn ang="0">
                  <a:pos x="347" y="569"/>
                </a:cxn>
                <a:cxn ang="0">
                  <a:pos x="222" y="599"/>
                </a:cxn>
                <a:cxn ang="0">
                  <a:pos x="138" y="647"/>
                </a:cxn>
                <a:cxn ang="0">
                  <a:pos x="108" y="659"/>
                </a:cxn>
                <a:cxn ang="0">
                  <a:pos x="0" y="671"/>
                </a:cxn>
                <a:cxn ang="0">
                  <a:pos x="84" y="695"/>
                </a:cxn>
                <a:cxn ang="0">
                  <a:pos x="263" y="653"/>
                </a:cxn>
                <a:cxn ang="0">
                  <a:pos x="473" y="569"/>
                </a:cxn>
                <a:cxn ang="0">
                  <a:pos x="568" y="521"/>
                </a:cxn>
                <a:cxn ang="0">
                  <a:pos x="646" y="515"/>
                </a:cxn>
                <a:cxn ang="0">
                  <a:pos x="873" y="461"/>
                </a:cxn>
                <a:cxn ang="0">
                  <a:pos x="1148" y="425"/>
                </a:cxn>
                <a:cxn ang="0">
                  <a:pos x="1292" y="461"/>
                </a:cxn>
                <a:cxn ang="0">
                  <a:pos x="1417" y="533"/>
                </a:cxn>
                <a:cxn ang="0">
                  <a:pos x="1435" y="617"/>
                </a:cxn>
                <a:cxn ang="0">
                  <a:pos x="1376" y="653"/>
                </a:cxn>
                <a:cxn ang="0">
                  <a:pos x="1226" y="701"/>
                </a:cxn>
                <a:cxn ang="0">
                  <a:pos x="1112" y="755"/>
                </a:cxn>
                <a:cxn ang="0">
                  <a:pos x="1065" y="809"/>
                </a:cxn>
                <a:cxn ang="0">
                  <a:pos x="1077" y="869"/>
                </a:cxn>
                <a:cxn ang="0">
                  <a:pos x="1106" y="881"/>
                </a:cxn>
                <a:cxn ang="0">
                  <a:pos x="1208" y="869"/>
                </a:cxn>
                <a:cxn ang="0">
                  <a:pos x="1388" y="857"/>
                </a:cxn>
                <a:cxn ang="0">
                  <a:pos x="1441" y="851"/>
                </a:cxn>
                <a:cxn ang="0">
                  <a:pos x="1483" y="833"/>
                </a:cxn>
                <a:cxn ang="0">
                  <a:pos x="1675" y="743"/>
                </a:cxn>
                <a:cxn ang="0">
                  <a:pos x="1806" y="689"/>
                </a:cxn>
                <a:cxn ang="0">
                  <a:pos x="1884" y="581"/>
                </a:cxn>
                <a:cxn ang="0">
                  <a:pos x="2039" y="389"/>
                </a:cxn>
                <a:cxn ang="0">
                  <a:pos x="2207" y="269"/>
                </a:cxn>
                <a:cxn ang="0">
                  <a:pos x="2249" y="239"/>
                </a:cxn>
                <a:cxn ang="0">
                  <a:pos x="2392" y="0"/>
                </a:cxn>
                <a:cxn ang="0">
                  <a:pos x="2302" y="36"/>
                </a:cxn>
              </a:cxnLst>
              <a:rect l="0" t="0" r="r" b="b"/>
              <a:pathLst>
                <a:path w="2392" h="881">
                  <a:moveTo>
                    <a:pt x="2302" y="36"/>
                  </a:moveTo>
                  <a:lnTo>
                    <a:pt x="2266" y="48"/>
                  </a:lnTo>
                  <a:lnTo>
                    <a:pt x="2231" y="54"/>
                  </a:lnTo>
                  <a:lnTo>
                    <a:pt x="2201" y="54"/>
                  </a:lnTo>
                  <a:lnTo>
                    <a:pt x="2195" y="54"/>
                  </a:lnTo>
                  <a:lnTo>
                    <a:pt x="2189"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249" y="239"/>
                  </a:lnTo>
                  <a:lnTo>
                    <a:pt x="2392" y="167"/>
                  </a:lnTo>
                  <a:lnTo>
                    <a:pt x="2392" y="60"/>
                  </a:lnTo>
                  <a:lnTo>
                    <a:pt x="2392" y="0"/>
                  </a:lnTo>
                  <a:lnTo>
                    <a:pt x="2344" y="18"/>
                  </a:lnTo>
                  <a:lnTo>
                    <a:pt x="2302" y="36"/>
                  </a:lnTo>
                  <a:lnTo>
                    <a:pt x="2302" y="3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4" name="Freeform 12"/>
            <p:cNvSpPr>
              <a:spLocks/>
            </p:cNvSpPr>
            <p:nvPr userDrawn="1"/>
          </p:nvSpPr>
          <p:spPr bwMode="hidden">
            <a:xfrm>
              <a:off x="3839" y="1854"/>
              <a:ext cx="577" cy="258"/>
            </a:xfrm>
            <a:custGeom>
              <a:avLst/>
              <a:gdLst/>
              <a:ahLst/>
              <a:cxnLst>
                <a:cxn ang="0">
                  <a:pos x="30" y="245"/>
                </a:cxn>
                <a:cxn ang="0">
                  <a:pos x="18" y="251"/>
                </a:cxn>
                <a:cxn ang="0">
                  <a:pos x="6" y="257"/>
                </a:cxn>
                <a:cxn ang="0">
                  <a:pos x="0" y="257"/>
                </a:cxn>
                <a:cxn ang="0">
                  <a:pos x="305" y="113"/>
                </a:cxn>
                <a:cxn ang="0">
                  <a:pos x="520" y="0"/>
                </a:cxn>
                <a:cxn ang="0">
                  <a:pos x="526" y="6"/>
                </a:cxn>
                <a:cxn ang="0">
                  <a:pos x="544" y="18"/>
                </a:cxn>
                <a:cxn ang="0">
                  <a:pos x="550" y="24"/>
                </a:cxn>
                <a:cxn ang="0">
                  <a:pos x="550" y="36"/>
                </a:cxn>
                <a:cxn ang="0">
                  <a:pos x="544" y="42"/>
                </a:cxn>
                <a:cxn ang="0">
                  <a:pos x="526" y="54"/>
                </a:cxn>
                <a:cxn ang="0">
                  <a:pos x="514" y="60"/>
                </a:cxn>
                <a:cxn ang="0">
                  <a:pos x="502" y="66"/>
                </a:cxn>
                <a:cxn ang="0">
                  <a:pos x="448" y="84"/>
                </a:cxn>
                <a:cxn ang="0">
                  <a:pos x="382" y="113"/>
                </a:cxn>
                <a:cxn ang="0">
                  <a:pos x="305" y="143"/>
                </a:cxn>
                <a:cxn ang="0">
                  <a:pos x="227" y="173"/>
                </a:cxn>
                <a:cxn ang="0">
                  <a:pos x="149" y="203"/>
                </a:cxn>
                <a:cxn ang="0">
                  <a:pos x="83" y="227"/>
                </a:cxn>
                <a:cxn ang="0">
                  <a:pos x="30" y="245"/>
                </a:cxn>
                <a:cxn ang="0">
                  <a:pos x="30" y="245"/>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5" name="Freeform 13"/>
            <p:cNvSpPr>
              <a:spLocks/>
            </p:cNvSpPr>
            <p:nvPr userDrawn="1"/>
          </p:nvSpPr>
          <p:spPr bwMode="hidden">
            <a:xfrm>
              <a:off x="5327" y="1642"/>
              <a:ext cx="5" cy="1"/>
            </a:xfrm>
            <a:custGeom>
              <a:avLst/>
              <a:gdLst/>
              <a:ahLst/>
              <a:cxnLst>
                <a:cxn ang="0">
                  <a:pos x="0" y="0"/>
                </a:cxn>
                <a:cxn ang="0">
                  <a:pos x="5" y="0"/>
                </a:cxn>
                <a:cxn ang="0">
                  <a:pos x="0" y="0"/>
                </a:cxn>
                <a:cxn ang="0">
                  <a:pos x="0" y="0"/>
                </a:cxn>
              </a:cxnLst>
              <a:rect l="0" t="0" r="r" b="b"/>
              <a:pathLst>
                <a:path w="5">
                  <a:moveTo>
                    <a:pt x="0" y="0"/>
                  </a:moveTo>
                  <a:lnTo>
                    <a:pt x="5" y="0"/>
                  </a:lnTo>
                  <a:lnTo>
                    <a:pt x="0" y="0"/>
                  </a:lnTo>
                  <a:lnTo>
                    <a:pt x="0" y="0"/>
                  </a:lnTo>
                  <a:close/>
                </a:path>
              </a:pathLst>
            </a:custGeom>
            <a:solidFill>
              <a:srgbClr val="FED1AD"/>
            </a:solidFill>
            <a:ln w="9525">
              <a:noFill/>
              <a:round/>
              <a:headEnd/>
              <a:tailEnd/>
            </a:ln>
          </p:spPr>
          <p:txBody>
            <a:bodyPr/>
            <a:lstStyle/>
            <a:p>
              <a:pPr>
                <a:defRPr/>
              </a:pPr>
              <a:endParaRPr lang="ru-RU" sz="1800">
                <a:solidFill>
                  <a:srgbClr val="FFFFFF"/>
                </a:solidFill>
              </a:endParaRPr>
            </a:p>
          </p:txBody>
        </p:sp>
        <p:sp>
          <p:nvSpPr>
            <p:cNvPr id="16" name="Freeform 14"/>
            <p:cNvSpPr>
              <a:spLocks/>
            </p:cNvSpPr>
            <p:nvPr userDrawn="1"/>
          </p:nvSpPr>
          <p:spPr bwMode="hidden">
            <a:xfrm>
              <a:off x="3839" y="1728"/>
              <a:ext cx="716" cy="383"/>
            </a:xfrm>
            <a:custGeom>
              <a:avLst/>
              <a:gdLst/>
              <a:ahLst/>
              <a:cxnLst>
                <a:cxn ang="0">
                  <a:pos x="659" y="6"/>
                </a:cxn>
                <a:cxn ang="0">
                  <a:pos x="588" y="42"/>
                </a:cxn>
                <a:cxn ang="0">
                  <a:pos x="515" y="84"/>
                </a:cxn>
                <a:cxn ang="0">
                  <a:pos x="509" y="90"/>
                </a:cxn>
                <a:cxn ang="0">
                  <a:pos x="485" y="102"/>
                </a:cxn>
                <a:cxn ang="0">
                  <a:pos x="455" y="120"/>
                </a:cxn>
                <a:cxn ang="0">
                  <a:pos x="425" y="138"/>
                </a:cxn>
                <a:cxn ang="0">
                  <a:pos x="371" y="168"/>
                </a:cxn>
                <a:cxn ang="0">
                  <a:pos x="306" y="198"/>
                </a:cxn>
                <a:cxn ang="0">
                  <a:pos x="186" y="251"/>
                </a:cxn>
                <a:cxn ang="0">
                  <a:pos x="131" y="269"/>
                </a:cxn>
                <a:cxn ang="0">
                  <a:pos x="89" y="287"/>
                </a:cxn>
                <a:cxn ang="0">
                  <a:pos x="53" y="305"/>
                </a:cxn>
                <a:cxn ang="0">
                  <a:pos x="36" y="311"/>
                </a:cxn>
                <a:cxn ang="0">
                  <a:pos x="12" y="329"/>
                </a:cxn>
                <a:cxn ang="0">
                  <a:pos x="0" y="353"/>
                </a:cxn>
                <a:cxn ang="0">
                  <a:pos x="0" y="371"/>
                </a:cxn>
                <a:cxn ang="0">
                  <a:pos x="0" y="383"/>
                </a:cxn>
                <a:cxn ang="0">
                  <a:pos x="0" y="383"/>
                </a:cxn>
                <a:cxn ang="0">
                  <a:pos x="12" y="371"/>
                </a:cxn>
                <a:cxn ang="0">
                  <a:pos x="30" y="353"/>
                </a:cxn>
                <a:cxn ang="0">
                  <a:pos x="53" y="335"/>
                </a:cxn>
                <a:cxn ang="0">
                  <a:pos x="77" y="317"/>
                </a:cxn>
                <a:cxn ang="0">
                  <a:pos x="101" y="311"/>
                </a:cxn>
                <a:cxn ang="0">
                  <a:pos x="131" y="299"/>
                </a:cxn>
                <a:cxn ang="0">
                  <a:pos x="204" y="269"/>
                </a:cxn>
                <a:cxn ang="0">
                  <a:pos x="240" y="251"/>
                </a:cxn>
                <a:cxn ang="0">
                  <a:pos x="270" y="239"/>
                </a:cxn>
                <a:cxn ang="0">
                  <a:pos x="294" y="228"/>
                </a:cxn>
                <a:cxn ang="0">
                  <a:pos x="312" y="222"/>
                </a:cxn>
                <a:cxn ang="0">
                  <a:pos x="330" y="210"/>
                </a:cxn>
                <a:cxn ang="0">
                  <a:pos x="365" y="186"/>
                </a:cxn>
                <a:cxn ang="0">
                  <a:pos x="419" y="156"/>
                </a:cxn>
                <a:cxn ang="0">
                  <a:pos x="473" y="120"/>
                </a:cxn>
                <a:cxn ang="0">
                  <a:pos x="527" y="90"/>
                </a:cxn>
                <a:cxn ang="0">
                  <a:pos x="576" y="60"/>
                </a:cxn>
                <a:cxn ang="0">
                  <a:pos x="612" y="42"/>
                </a:cxn>
                <a:cxn ang="0">
                  <a:pos x="629" y="36"/>
                </a:cxn>
                <a:cxn ang="0">
                  <a:pos x="647" y="30"/>
                </a:cxn>
                <a:cxn ang="0">
                  <a:pos x="677" y="18"/>
                </a:cxn>
                <a:cxn ang="0">
                  <a:pos x="701" y="6"/>
                </a:cxn>
                <a:cxn ang="0">
                  <a:pos x="713" y="0"/>
                </a:cxn>
                <a:cxn ang="0">
                  <a:pos x="713" y="0"/>
                </a:cxn>
                <a:cxn ang="0">
                  <a:pos x="659" y="6"/>
                </a:cxn>
                <a:cxn ang="0">
                  <a:pos x="716" y="63"/>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7" name="Freeform 15"/>
            <p:cNvSpPr>
              <a:spLocks/>
            </p:cNvSpPr>
            <p:nvPr userDrawn="1"/>
          </p:nvSpPr>
          <p:spPr bwMode="hidden">
            <a:xfrm>
              <a:off x="3453" y="2271"/>
              <a:ext cx="318" cy="225"/>
            </a:xfrm>
            <a:custGeom>
              <a:avLst/>
              <a:gdLst/>
              <a:ahLst/>
              <a:cxnLst>
                <a:cxn ang="0">
                  <a:pos x="6" y="225"/>
                </a:cxn>
                <a:cxn ang="0">
                  <a:pos x="0" y="195"/>
                </a:cxn>
                <a:cxn ang="0">
                  <a:pos x="315" y="0"/>
                </a:cxn>
                <a:cxn ang="0">
                  <a:pos x="303" y="27"/>
                </a:cxn>
                <a:cxn ang="0">
                  <a:pos x="318" y="42"/>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8" name="Freeform 16"/>
            <p:cNvSpPr>
              <a:spLocks/>
            </p:cNvSpPr>
            <p:nvPr userDrawn="1"/>
          </p:nvSpPr>
          <p:spPr bwMode="hidden">
            <a:xfrm>
              <a:off x="0" y="2658"/>
              <a:ext cx="2595" cy="933"/>
            </a:xfrm>
            <a:custGeom>
              <a:avLst/>
              <a:gdLst/>
              <a:ahLst/>
              <a:cxnLst>
                <a:cxn ang="0">
                  <a:pos x="1050" y="657"/>
                </a:cxn>
                <a:cxn ang="0">
                  <a:pos x="1581" y="690"/>
                </a:cxn>
                <a:cxn ang="0">
                  <a:pos x="1671" y="723"/>
                </a:cxn>
                <a:cxn ang="0">
                  <a:pos x="1176" y="621"/>
                </a:cxn>
                <a:cxn ang="0">
                  <a:pos x="1854" y="567"/>
                </a:cxn>
                <a:cxn ang="0">
                  <a:pos x="1869" y="612"/>
                </a:cxn>
                <a:cxn ang="0">
                  <a:pos x="2103" y="861"/>
                </a:cxn>
                <a:cxn ang="0">
                  <a:pos x="1883" y="520"/>
                </a:cxn>
                <a:cxn ang="0">
                  <a:pos x="1842" y="490"/>
                </a:cxn>
                <a:cxn ang="0">
                  <a:pos x="1770" y="466"/>
                </a:cxn>
                <a:cxn ang="0">
                  <a:pos x="1740" y="448"/>
                </a:cxn>
                <a:cxn ang="0">
                  <a:pos x="1758" y="436"/>
                </a:cxn>
                <a:cxn ang="0">
                  <a:pos x="1830" y="430"/>
                </a:cxn>
                <a:cxn ang="0">
                  <a:pos x="1877" y="424"/>
                </a:cxn>
                <a:cxn ang="0">
                  <a:pos x="1955" y="394"/>
                </a:cxn>
                <a:cxn ang="0">
                  <a:pos x="2052" y="396"/>
                </a:cxn>
                <a:cxn ang="0">
                  <a:pos x="2253" y="732"/>
                </a:cxn>
                <a:cxn ang="0">
                  <a:pos x="2415" y="933"/>
                </a:cxn>
                <a:cxn ang="0">
                  <a:pos x="2397" y="828"/>
                </a:cxn>
                <a:cxn ang="0">
                  <a:pos x="2088" y="400"/>
                </a:cxn>
                <a:cxn ang="0">
                  <a:pos x="2046" y="346"/>
                </a:cxn>
                <a:cxn ang="0">
                  <a:pos x="1997" y="304"/>
                </a:cxn>
                <a:cxn ang="0">
                  <a:pos x="1967" y="286"/>
                </a:cxn>
                <a:cxn ang="0">
                  <a:pos x="1973" y="286"/>
                </a:cxn>
                <a:cxn ang="0">
                  <a:pos x="2009" y="286"/>
                </a:cxn>
                <a:cxn ang="0">
                  <a:pos x="2082" y="322"/>
                </a:cxn>
                <a:cxn ang="0">
                  <a:pos x="2199" y="384"/>
                </a:cxn>
                <a:cxn ang="0">
                  <a:pos x="2394" y="448"/>
                </a:cxn>
                <a:cxn ang="0">
                  <a:pos x="2595" y="516"/>
                </a:cxn>
                <a:cxn ang="0">
                  <a:pos x="2388" y="424"/>
                </a:cxn>
                <a:cxn ang="0">
                  <a:pos x="2219" y="340"/>
                </a:cxn>
                <a:cxn ang="0">
                  <a:pos x="2052" y="280"/>
                </a:cxn>
                <a:cxn ang="0">
                  <a:pos x="1955" y="262"/>
                </a:cxn>
                <a:cxn ang="0">
                  <a:pos x="1877" y="274"/>
                </a:cxn>
                <a:cxn ang="0">
                  <a:pos x="1752" y="274"/>
                </a:cxn>
                <a:cxn ang="0">
                  <a:pos x="1661" y="292"/>
                </a:cxn>
                <a:cxn ang="0">
                  <a:pos x="1607" y="316"/>
                </a:cxn>
                <a:cxn ang="0">
                  <a:pos x="1589" y="322"/>
                </a:cxn>
                <a:cxn ang="0">
                  <a:pos x="1409" y="358"/>
                </a:cxn>
                <a:cxn ang="0">
                  <a:pos x="1152" y="442"/>
                </a:cxn>
                <a:cxn ang="0">
                  <a:pos x="966" y="460"/>
                </a:cxn>
                <a:cxn ang="0">
                  <a:pos x="870" y="442"/>
                </a:cxn>
                <a:cxn ang="0">
                  <a:pos x="828" y="430"/>
                </a:cxn>
                <a:cxn ang="0">
                  <a:pos x="743" y="388"/>
                </a:cxn>
                <a:cxn ang="0">
                  <a:pos x="636" y="334"/>
                </a:cxn>
                <a:cxn ang="0">
                  <a:pos x="467" y="256"/>
                </a:cxn>
                <a:cxn ang="0">
                  <a:pos x="0" y="0"/>
                </a:cxn>
                <a:cxn ang="0">
                  <a:pos x="585" y="390"/>
                </a:cxn>
                <a:cxn ang="0">
                  <a:pos x="849" y="543"/>
                </a:cxn>
                <a:cxn ang="0">
                  <a:pos x="897" y="621"/>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9" name="Freeform 17"/>
            <p:cNvSpPr>
              <a:spLocks/>
            </p:cNvSpPr>
            <p:nvPr userDrawn="1"/>
          </p:nvSpPr>
          <p:spPr bwMode="hidden">
            <a:xfrm>
              <a:off x="0" y="2994"/>
              <a:ext cx="2723" cy="1091"/>
            </a:xfrm>
            <a:custGeom>
              <a:avLst/>
              <a:gdLst/>
              <a:ahLst/>
              <a:cxnLst>
                <a:cxn ang="0">
                  <a:pos x="2370" y="72"/>
                </a:cxn>
                <a:cxn ang="0">
                  <a:pos x="2597" y="198"/>
                </a:cxn>
                <a:cxn ang="0">
                  <a:pos x="2639" y="276"/>
                </a:cxn>
                <a:cxn ang="0">
                  <a:pos x="2453" y="264"/>
                </a:cxn>
                <a:cxn ang="0">
                  <a:pos x="2297" y="204"/>
                </a:cxn>
                <a:cxn ang="0">
                  <a:pos x="2112" y="66"/>
                </a:cxn>
                <a:cxn ang="0">
                  <a:pos x="2088" y="72"/>
                </a:cxn>
                <a:cxn ang="0">
                  <a:pos x="2106" y="114"/>
                </a:cxn>
                <a:cxn ang="0">
                  <a:pos x="2412" y="552"/>
                </a:cxn>
                <a:cxn ang="0">
                  <a:pos x="2279" y="564"/>
                </a:cxn>
                <a:cxn ang="0">
                  <a:pos x="2189" y="492"/>
                </a:cxn>
                <a:cxn ang="0">
                  <a:pos x="2058" y="330"/>
                </a:cxn>
                <a:cxn ang="0">
                  <a:pos x="1991" y="234"/>
                </a:cxn>
                <a:cxn ang="0">
                  <a:pos x="1949" y="174"/>
                </a:cxn>
                <a:cxn ang="0">
                  <a:pos x="1824" y="132"/>
                </a:cxn>
                <a:cxn ang="0">
                  <a:pos x="1794" y="144"/>
                </a:cxn>
                <a:cxn ang="0">
                  <a:pos x="1895" y="222"/>
                </a:cxn>
                <a:cxn ang="0">
                  <a:pos x="1943" y="366"/>
                </a:cxn>
                <a:cxn ang="0">
                  <a:pos x="2064" y="630"/>
                </a:cxn>
                <a:cxn ang="0">
                  <a:pos x="2052" y="695"/>
                </a:cxn>
                <a:cxn ang="0">
                  <a:pos x="1955" y="683"/>
                </a:cxn>
                <a:cxn ang="0">
                  <a:pos x="1913" y="636"/>
                </a:cxn>
                <a:cxn ang="0">
                  <a:pos x="1703" y="312"/>
                </a:cxn>
                <a:cxn ang="0">
                  <a:pos x="1637" y="276"/>
                </a:cxn>
                <a:cxn ang="0">
                  <a:pos x="1643" y="318"/>
                </a:cxn>
                <a:cxn ang="0">
                  <a:pos x="1673" y="408"/>
                </a:cxn>
                <a:cxn ang="0">
                  <a:pos x="1716" y="779"/>
                </a:cxn>
                <a:cxn ang="0">
                  <a:pos x="1691" y="737"/>
                </a:cxn>
                <a:cxn ang="0">
                  <a:pos x="1613" y="582"/>
                </a:cxn>
                <a:cxn ang="0">
                  <a:pos x="1494" y="480"/>
                </a:cxn>
                <a:cxn ang="0">
                  <a:pos x="1248" y="528"/>
                </a:cxn>
                <a:cxn ang="0">
                  <a:pos x="996" y="630"/>
                </a:cxn>
                <a:cxn ang="0">
                  <a:pos x="714" y="534"/>
                </a:cxn>
                <a:cxn ang="0">
                  <a:pos x="198" y="288"/>
                </a:cxn>
                <a:cxn ang="0">
                  <a:pos x="0" y="460"/>
                </a:cxn>
                <a:cxn ang="0">
                  <a:pos x="288" y="570"/>
                </a:cxn>
                <a:cxn ang="0">
                  <a:pos x="461" y="654"/>
                </a:cxn>
                <a:cxn ang="0">
                  <a:pos x="725" y="755"/>
                </a:cxn>
                <a:cxn ang="0">
                  <a:pos x="966" y="791"/>
                </a:cxn>
                <a:cxn ang="0">
                  <a:pos x="1176" y="779"/>
                </a:cxn>
                <a:cxn ang="0">
                  <a:pos x="1278" y="791"/>
                </a:cxn>
                <a:cxn ang="0">
                  <a:pos x="1404" y="845"/>
                </a:cxn>
                <a:cxn ang="0">
                  <a:pos x="1416" y="887"/>
                </a:cxn>
                <a:cxn ang="0">
                  <a:pos x="1361" y="923"/>
                </a:cxn>
                <a:cxn ang="0">
                  <a:pos x="1385" y="1007"/>
                </a:cxn>
                <a:cxn ang="0">
                  <a:pos x="1494" y="1085"/>
                </a:cxn>
                <a:cxn ang="0">
                  <a:pos x="1697" y="1043"/>
                </a:cxn>
                <a:cxn ang="0">
                  <a:pos x="1812" y="989"/>
                </a:cxn>
                <a:cxn ang="0">
                  <a:pos x="1973" y="917"/>
                </a:cxn>
                <a:cxn ang="0">
                  <a:pos x="2201" y="899"/>
                </a:cxn>
                <a:cxn ang="0">
                  <a:pos x="2364" y="863"/>
                </a:cxn>
                <a:cxn ang="0">
                  <a:pos x="2400" y="743"/>
                </a:cxn>
                <a:cxn ang="0">
                  <a:pos x="2471" y="701"/>
                </a:cxn>
                <a:cxn ang="0">
                  <a:pos x="2621" y="504"/>
                </a:cxn>
                <a:cxn ang="0">
                  <a:pos x="2693" y="374"/>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08"/>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9525">
              <a:noFill/>
              <a:round/>
              <a:headEnd/>
              <a:tailEnd/>
            </a:ln>
          </p:spPr>
          <p:txBody>
            <a:bodyPr/>
            <a:lstStyle/>
            <a:p>
              <a:pPr>
                <a:defRPr/>
              </a:pPr>
              <a:endParaRPr lang="ru-RU" sz="1800">
                <a:solidFill>
                  <a:srgbClr val="FFFFFF"/>
                </a:solidFill>
              </a:endParaRPr>
            </a:p>
          </p:txBody>
        </p:sp>
      </p:grpSp>
      <p:sp>
        <p:nvSpPr>
          <p:cNvPr id="130066" name="Rectangle 18"/>
          <p:cNvSpPr>
            <a:spLocks noGrp="1" noChangeArrowheads="1"/>
          </p:cNvSpPr>
          <p:nvPr>
            <p:ph type="ctrTitle" sz="quarter"/>
          </p:nvPr>
        </p:nvSpPr>
        <p:spPr>
          <a:xfrm>
            <a:off x="914400" y="1768478"/>
            <a:ext cx="10363200" cy="1736725"/>
          </a:xfrm>
        </p:spPr>
        <p:txBody>
          <a:bodyPr anchor="b"/>
          <a:lstStyle>
            <a:lvl1pPr>
              <a:defRPr sz="5400"/>
            </a:lvl1pPr>
          </a:lstStyle>
          <a:p>
            <a:r>
              <a:rPr lang="ru-RU"/>
              <a:t>Образец заголовка</a:t>
            </a:r>
          </a:p>
        </p:txBody>
      </p:sp>
      <p:sp>
        <p:nvSpPr>
          <p:cNvPr id="130067" name="Rectangle 19"/>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r>
              <a:rPr lang="ru-RU"/>
              <a:t>Образец подзаголовка</a:t>
            </a:r>
          </a:p>
        </p:txBody>
      </p:sp>
      <p:sp>
        <p:nvSpPr>
          <p:cNvPr id="20" name="Rectangle 20"/>
          <p:cNvSpPr>
            <a:spLocks noGrp="1" noChangeArrowheads="1"/>
          </p:cNvSpPr>
          <p:nvPr>
            <p:ph type="dt" sz="quarter" idx="10"/>
          </p:nvPr>
        </p:nvSpPr>
        <p:spPr/>
        <p:txBody>
          <a:bodyPr/>
          <a:lstStyle>
            <a:lvl1pPr>
              <a:defRPr/>
            </a:lvl1pPr>
          </a:lstStyle>
          <a:p>
            <a:pPr>
              <a:defRPr/>
            </a:pPr>
            <a:endParaRPr lang="ru-RU">
              <a:solidFill>
                <a:srgbClr val="FFFFFF"/>
              </a:solidFill>
            </a:endParaRPr>
          </a:p>
        </p:txBody>
      </p:sp>
      <p:sp>
        <p:nvSpPr>
          <p:cNvPr id="21" name="Rectangle 21"/>
          <p:cNvSpPr>
            <a:spLocks noGrp="1" noChangeArrowheads="1"/>
          </p:cNvSpPr>
          <p:nvPr>
            <p:ph type="ftr" sz="quarter" idx="11"/>
          </p:nvPr>
        </p:nvSpPr>
        <p:spPr/>
        <p:txBody>
          <a:bodyPr/>
          <a:lstStyle>
            <a:lvl1pPr>
              <a:defRPr/>
            </a:lvl1pPr>
          </a:lstStyle>
          <a:p>
            <a:pPr>
              <a:defRPr/>
            </a:pPr>
            <a:endParaRPr lang="ru-RU">
              <a:solidFill>
                <a:srgbClr val="FFFFFF"/>
              </a:solidFill>
            </a:endParaRPr>
          </a:p>
        </p:txBody>
      </p:sp>
      <p:sp>
        <p:nvSpPr>
          <p:cNvPr id="22" name="Rectangle 22"/>
          <p:cNvSpPr>
            <a:spLocks noGrp="1" noChangeArrowheads="1"/>
          </p:cNvSpPr>
          <p:nvPr>
            <p:ph type="sldNum" sz="quarter" idx="12"/>
          </p:nvPr>
        </p:nvSpPr>
        <p:spPr/>
        <p:txBody>
          <a:bodyPr/>
          <a:lstStyle>
            <a:lvl1pPr>
              <a:defRPr/>
            </a:lvl1pPr>
          </a:lstStyle>
          <a:p>
            <a:pPr>
              <a:defRPr/>
            </a:pPr>
            <a:fld id="{476236D1-EF2E-4D75-991A-C9792BFCC052}"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89552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DDE66808-C50A-4634-AC76-F09ED4B460C9}"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48280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8"/>
            <a:ext cx="2743200" cy="582136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8"/>
            <a:ext cx="8026400" cy="58213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F9B13DD1-D8A0-44DC-BF0E-D2AD953885F3}"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88049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Текст 2"/>
          <p:cNvSpPr>
            <a:spLocks noGrp="1"/>
          </p:cNvSpPr>
          <p:nvPr>
            <p:ph type="body" sz="half" idx="1"/>
          </p:nvPr>
        </p:nvSpPr>
        <p:spPr>
          <a:xfrm>
            <a:off x="609600" y="1600200"/>
            <a:ext cx="5384800" cy="4495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197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7"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8" name="Rectangle 21"/>
          <p:cNvSpPr>
            <a:spLocks noGrp="1" noChangeArrowheads="1"/>
          </p:cNvSpPr>
          <p:nvPr>
            <p:ph type="sldNum" sz="quarter" idx="12"/>
          </p:nvPr>
        </p:nvSpPr>
        <p:spPr>
          <a:ln/>
        </p:spPr>
        <p:txBody>
          <a:bodyPr/>
          <a:lstStyle>
            <a:lvl1pPr>
              <a:defRPr/>
            </a:lvl1pPr>
          </a:lstStyle>
          <a:p>
            <a:pPr>
              <a:defRPr/>
            </a:pPr>
            <a:fld id="{F8D10172-1ADF-4CE9-995C-57846A2F297A}"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426263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Содержимое 2"/>
          <p:cNvSpPr>
            <a:spLocks noGrp="1"/>
          </p:cNvSpPr>
          <p:nvPr>
            <p:ph sz="half" idx="1"/>
          </p:nvPr>
        </p:nvSpPr>
        <p:spPr>
          <a:xfrm>
            <a:off x="609600" y="1600200"/>
            <a:ext cx="5384800" cy="4495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197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7"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8" name="Rectangle 21"/>
          <p:cNvSpPr>
            <a:spLocks noGrp="1" noChangeArrowheads="1"/>
          </p:cNvSpPr>
          <p:nvPr>
            <p:ph type="sldNum" sz="quarter" idx="12"/>
          </p:nvPr>
        </p:nvSpPr>
        <p:spPr>
          <a:ln/>
        </p:spPr>
        <p:txBody>
          <a:bodyPr/>
          <a:lstStyle>
            <a:lvl1pPr>
              <a:defRPr/>
            </a:lvl1pPr>
          </a:lstStyle>
          <a:p>
            <a:pPr>
              <a:defRPr/>
            </a:pPr>
            <a:fld id="{E6950A3C-BF59-4A7B-B774-E09FD7F8EDA6}"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3169590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609600" y="274638"/>
            <a:ext cx="10972800" cy="1143000"/>
          </a:xfrm>
        </p:spPr>
        <p:txBody>
          <a:bodyPr/>
          <a:lstStyle/>
          <a:p>
            <a:r>
              <a:rPr lang="ru-RU"/>
              <a:t>Образец заголовка</a:t>
            </a:r>
          </a:p>
        </p:txBody>
      </p:sp>
      <p:sp>
        <p:nvSpPr>
          <p:cNvPr id="3" name="Содержимое 2"/>
          <p:cNvSpPr>
            <a:spLocks noGrp="1"/>
          </p:cNvSpPr>
          <p:nvPr>
            <p:ph sz="quarter" idx="1"/>
          </p:nvPr>
        </p:nvSpPr>
        <p:spPr>
          <a:xfrm>
            <a:off x="609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09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Содержимое 5"/>
          <p:cNvSpPr>
            <a:spLocks noGrp="1"/>
          </p:cNvSpPr>
          <p:nvPr>
            <p:ph sz="quarter" idx="4"/>
          </p:nvPr>
        </p:nvSpPr>
        <p:spPr>
          <a:xfrm>
            <a:off x="6197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8"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9" name="Rectangle 21"/>
          <p:cNvSpPr>
            <a:spLocks noGrp="1" noChangeArrowheads="1"/>
          </p:cNvSpPr>
          <p:nvPr>
            <p:ph type="sldNum" sz="quarter" idx="12"/>
          </p:nvPr>
        </p:nvSpPr>
        <p:spPr>
          <a:ln/>
        </p:spPr>
        <p:txBody>
          <a:bodyPr/>
          <a:lstStyle>
            <a:lvl1pPr>
              <a:defRPr/>
            </a:lvl1pPr>
          </a:lstStyle>
          <a:p>
            <a:pPr>
              <a:defRPr/>
            </a:pPr>
            <a:fld id="{F23E602E-AFAE-46FB-9B06-B73AF71EDBC9}"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596557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Рисунок SmartArt 2"/>
          <p:cNvSpPr>
            <a:spLocks noGrp="1"/>
          </p:cNvSpPr>
          <p:nvPr>
            <p:ph type="dgm" idx="1"/>
          </p:nvPr>
        </p:nvSpPr>
        <p:spPr>
          <a:xfrm>
            <a:off x="609600" y="1600205"/>
            <a:ext cx="10972800" cy="4525963"/>
          </a:xfrm>
        </p:spPr>
        <p:txBody>
          <a:bodyPr/>
          <a:lstStyle/>
          <a:p>
            <a:pPr lvl="0"/>
            <a:endParaRPr lang="ru-RU" noProof="0"/>
          </a:p>
        </p:txBody>
      </p:sp>
      <p:sp>
        <p:nvSpPr>
          <p:cNvPr id="4" name="Rectangle 4"/>
          <p:cNvSpPr>
            <a:spLocks noGrp="1" noChangeArrowheads="1"/>
          </p:cNvSpPr>
          <p:nvPr>
            <p:ph type="dt" sz="half" idx="10"/>
          </p:nvPr>
        </p:nvSpPr>
        <p:spPr/>
        <p:txBody>
          <a:bodyPr/>
          <a:lstStyle>
            <a:lvl1pPr>
              <a:defRPr/>
            </a:lvl1pPr>
          </a:lstStyle>
          <a:p>
            <a:pPr>
              <a:defRPr/>
            </a:pPr>
            <a:endParaRPr lang="ru-RU">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ru-RU">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9299B7F-5AA9-42D6-A85B-75AA1A3097EE}"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94904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831851" y="1709739"/>
            <a:ext cx="10515600" cy="2852737"/>
          </a:xfrm>
          <a:prstGeom prst="rect">
            <a:avLst/>
          </a:prstGeom>
        </p:spPr>
        <p:txBody>
          <a:bodyPr anchor="b"/>
          <a:lstStyle>
            <a:lvl1pPr>
              <a:defRPr sz="6000"/>
            </a:lvl1pPr>
          </a:lstStyle>
          <a:p>
            <a:r>
              <a:rPr lang="ru-RU" dirty="0"/>
              <a:t>Название дисциплины</a:t>
            </a:r>
          </a:p>
        </p:txBody>
      </p:sp>
      <p:sp>
        <p:nvSpPr>
          <p:cNvPr id="3" name="Текст 2"/>
          <p:cNvSpPr>
            <a:spLocks noGrp="1"/>
          </p:cNvSpPr>
          <p:nvPr>
            <p:ph type="body" idx="1" hasCustomPrompt="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ФИО преподавателя</a:t>
            </a:r>
          </a:p>
          <a:p>
            <a:pPr lvl="0"/>
            <a:r>
              <a:rPr lang="ru-RU" dirty="0"/>
              <a:t>Электронная почта</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163951061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524000" y="2057400"/>
            <a:ext cx="9144000" cy="1452563"/>
          </a:xfrm>
          <a:prstGeom prst="rect">
            <a:avLst/>
          </a:prstGeom>
        </p:spPr>
        <p:txBody>
          <a:bodyPr anchor="b"/>
          <a:lstStyle>
            <a:lvl1pPr algn="ctr">
              <a:defRPr sz="6000" b="1"/>
            </a:lvl1pPr>
          </a:lstStyle>
          <a:p>
            <a:r>
              <a:rPr lang="ru-RU" dirty="0"/>
              <a:t>Название темы</a:t>
            </a:r>
          </a:p>
        </p:txBody>
      </p:sp>
      <p:sp>
        <p:nvSpPr>
          <p:cNvPr id="3" name="Подзаголовок 2"/>
          <p:cNvSpPr>
            <a:spLocks noGrp="1"/>
          </p:cNvSpPr>
          <p:nvPr>
            <p:ph type="subTitle" idx="1" hasCustomPrompt="1"/>
          </p:nvPr>
        </p:nvSpPr>
        <p:spPr>
          <a:xfrm>
            <a:off x="1524000" y="1178878"/>
            <a:ext cx="9144000" cy="467042"/>
          </a:xfrm>
          <a:prstGeom prst="rect">
            <a:avLst/>
          </a:prstGeo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Номер темы</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1397639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6129"/>
            <a:ext cx="10515600" cy="1325563"/>
          </a:xfrm>
          <a:prstGeom prst="rect">
            <a:avLst/>
          </a:prstGeom>
        </p:spPr>
        <p:txBody>
          <a:bodyPr/>
          <a:lstStyle/>
          <a:p>
            <a:r>
              <a:rPr lang="ru-RU"/>
              <a:t>Образец заголовка</a:t>
            </a:r>
          </a:p>
        </p:txBody>
      </p:sp>
      <p:sp>
        <p:nvSpPr>
          <p:cNvPr id="3" name="Объект 2"/>
          <p:cNvSpPr>
            <a:spLocks noGrp="1"/>
          </p:cNvSpPr>
          <p:nvPr>
            <p:ph idx="1"/>
          </p:nvPr>
        </p:nvSpPr>
        <p:spPr>
          <a:xfrm>
            <a:off x="838200" y="2523744"/>
            <a:ext cx="10515600" cy="3653219"/>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1566473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3273"/>
            <a:ext cx="10515600" cy="1218691"/>
          </a:xfrm>
          <a:prstGeom prst="rect">
            <a:avLst/>
          </a:prstGeom>
        </p:spPr>
        <p:txBody>
          <a:bodyPr/>
          <a:lstStyle/>
          <a:p>
            <a:r>
              <a:rPr lang="ru-RU" dirty="0"/>
              <a:t>Образец заголовка</a:t>
            </a:r>
          </a:p>
        </p:txBody>
      </p:sp>
      <p:sp>
        <p:nvSpPr>
          <p:cNvPr id="3" name="Объект 2"/>
          <p:cNvSpPr>
            <a:spLocks noGrp="1"/>
          </p:cNvSpPr>
          <p:nvPr>
            <p:ph sz="half" idx="1"/>
          </p:nvPr>
        </p:nvSpPr>
        <p:spPr>
          <a:xfrm>
            <a:off x="838200" y="2414016"/>
            <a:ext cx="5156200" cy="376294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6197600" y="2414015"/>
            <a:ext cx="5156200" cy="376294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9482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CBB9B7F9-A836-4F34-BCF9-438FCDC4A03F}"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43098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5077" y="1033273"/>
            <a:ext cx="10515600" cy="1024525"/>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825078" y="2099469"/>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40318" y="3006725"/>
            <a:ext cx="5158316" cy="318293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6172200" y="2099469"/>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3006726"/>
            <a:ext cx="5183717" cy="318293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8" name="Нижний колонтитул 7"/>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9" name="Номер слайда 8"/>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376178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60654"/>
            <a:ext cx="10515600" cy="1325563"/>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4" name="Нижний колонтитул 3"/>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5" name="Номер слайда 4"/>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588481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3" name="Нижний колонтитул 2"/>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4" name="Номер слайда 3"/>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183052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4"/>
            <a:ext cx="3932767" cy="1528699"/>
          </a:xfrm>
          <a:prstGeom prst="rect">
            <a:avLst/>
          </a:prstGeo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007573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5"/>
            <a:ext cx="3932767" cy="1546987"/>
          </a:xfrm>
          <a:prstGeom prst="rect">
            <a:avLst/>
          </a:prstGeo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931285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907"/>
            <a:ext cx="105156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838200" y="2606040"/>
            <a:ext cx="10515600" cy="357092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050460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1152143"/>
            <a:ext cx="2628900" cy="5024820"/>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1" y="1152144"/>
            <a:ext cx="7683500" cy="502481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0860412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189" y="1197276"/>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defTabSz="457200"/>
            <a:fld id="{ED04E3D8-9551-C44F-AA1F-D38C85BA4D52}" type="datetimeFigureOut">
              <a:rPr lang="en-US" smtClean="0">
                <a:solidFill>
                  <a:prstClr val="black"/>
                </a:solidFill>
              </a:rPr>
              <a:pPr defTabSz="457200"/>
              <a:t>12/28/2022</a:t>
            </a:fld>
            <a:endParaRPr lang="en-US">
              <a:solidFill>
                <a:prstClr val="black"/>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defTabSz="457200"/>
            <a:endParaRPr lang="en-US">
              <a:solidFill>
                <a:prstClr val="black"/>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defTabSz="457200"/>
            <a:fld id="{DD262070-2A5E-5642-84A2-C705DC40505C}" type="slidenum">
              <a:rPr lang="en-US" smtClean="0">
                <a:solidFill>
                  <a:prstClr val="black"/>
                </a:solidFill>
              </a:rPr>
              <a:pPr defTabSz="457200"/>
              <a:t>‹#›</a:t>
            </a:fld>
            <a:endParaRPr lang="en-US">
              <a:solidFill>
                <a:prstClr val="black"/>
              </a:solidFill>
            </a:endParaRPr>
          </a:p>
        </p:txBody>
      </p:sp>
      <p:sp>
        <p:nvSpPr>
          <p:cNvPr id="6" name="Content Placeholder 2"/>
          <p:cNvSpPr>
            <a:spLocks noGrp="1"/>
          </p:cNvSpPr>
          <p:nvPr>
            <p:ph idx="1"/>
          </p:nvPr>
        </p:nvSpPr>
        <p:spPr>
          <a:xfrm>
            <a:off x="450336" y="2693773"/>
            <a:ext cx="11132065" cy="343239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493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831851" y="1709741"/>
            <a:ext cx="10515600" cy="2852737"/>
          </a:xfrm>
          <a:prstGeom prst="rect">
            <a:avLst/>
          </a:prstGeom>
        </p:spPr>
        <p:txBody>
          <a:bodyPr anchor="b"/>
          <a:lstStyle>
            <a:lvl1pPr>
              <a:defRPr sz="4500"/>
            </a:lvl1pPr>
          </a:lstStyle>
          <a:p>
            <a:r>
              <a:rPr lang="ru-RU" dirty="0"/>
              <a:t>Название дисциплины</a:t>
            </a:r>
          </a:p>
        </p:txBody>
      </p:sp>
      <p:sp>
        <p:nvSpPr>
          <p:cNvPr id="3" name="Текст 2"/>
          <p:cNvSpPr>
            <a:spLocks noGrp="1"/>
          </p:cNvSpPr>
          <p:nvPr>
            <p:ph type="body" idx="1" hasCustomPrompt="1"/>
          </p:nvPr>
        </p:nvSpPr>
        <p:spPr>
          <a:xfrm>
            <a:off x="831851" y="4589466"/>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dirty="0"/>
              <a:t>ФИО преподавателя</a:t>
            </a:r>
          </a:p>
          <a:p>
            <a:pPr lvl="0"/>
            <a:r>
              <a:rPr lang="ru-RU" dirty="0"/>
              <a:t>Электронная почта</a:t>
            </a:r>
          </a:p>
        </p:txBody>
      </p:sp>
      <p:sp>
        <p:nvSpPr>
          <p:cNvPr id="4" name="Дата 3"/>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6" name="Номер слайда 5"/>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368393936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524000" y="2057402"/>
            <a:ext cx="9144000" cy="1452563"/>
          </a:xfrm>
          <a:prstGeom prst="rect">
            <a:avLst/>
          </a:prstGeom>
        </p:spPr>
        <p:txBody>
          <a:bodyPr anchor="b"/>
          <a:lstStyle>
            <a:lvl1pPr algn="ctr">
              <a:defRPr sz="4500" b="1"/>
            </a:lvl1pPr>
          </a:lstStyle>
          <a:p>
            <a:r>
              <a:rPr lang="ru-RU" dirty="0"/>
              <a:t>Название темы</a:t>
            </a:r>
          </a:p>
        </p:txBody>
      </p:sp>
      <p:sp>
        <p:nvSpPr>
          <p:cNvPr id="3" name="Подзаголовок 2"/>
          <p:cNvSpPr>
            <a:spLocks noGrp="1"/>
          </p:cNvSpPr>
          <p:nvPr>
            <p:ph type="subTitle" idx="1" hasCustomPrompt="1"/>
          </p:nvPr>
        </p:nvSpPr>
        <p:spPr>
          <a:xfrm>
            <a:off x="1524000" y="1178878"/>
            <a:ext cx="9144000" cy="467042"/>
          </a:xfrm>
          <a:prstGeom prst="rect">
            <a:avLst/>
          </a:prstGeom>
        </p:spPr>
        <p:txBody>
          <a:bodyPr/>
          <a:lstStyle>
            <a:lvl1pPr marL="0" indent="0" algn="l">
              <a:buNone/>
              <a:defRPr sz="18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dirty="0"/>
              <a:t>Номер темы</a:t>
            </a:r>
          </a:p>
        </p:txBody>
      </p:sp>
      <p:sp>
        <p:nvSpPr>
          <p:cNvPr id="4" name="Дата 3"/>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6" name="Номер слайда 5"/>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195952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9"/>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93C6B831-A53B-47FB-A3F1-71EE6056F3DB}"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1019967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6131"/>
            <a:ext cx="10515600" cy="1325563"/>
          </a:xfrm>
          <a:prstGeom prst="rect">
            <a:avLst/>
          </a:prstGeom>
        </p:spPr>
        <p:txBody>
          <a:bodyPr/>
          <a:lstStyle/>
          <a:p>
            <a:r>
              <a:rPr lang="ru-RU"/>
              <a:t>Образец заголовка</a:t>
            </a:r>
          </a:p>
        </p:txBody>
      </p:sp>
      <p:sp>
        <p:nvSpPr>
          <p:cNvPr id="3" name="Объект 2"/>
          <p:cNvSpPr>
            <a:spLocks noGrp="1"/>
          </p:cNvSpPr>
          <p:nvPr>
            <p:ph idx="1"/>
          </p:nvPr>
        </p:nvSpPr>
        <p:spPr>
          <a:xfrm>
            <a:off x="838200" y="2523746"/>
            <a:ext cx="10515600" cy="3653219"/>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6" name="Номер слайда 5"/>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34898066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3275"/>
            <a:ext cx="10515600" cy="1218691"/>
          </a:xfrm>
          <a:prstGeom prst="rect">
            <a:avLst/>
          </a:prstGeom>
        </p:spPr>
        <p:txBody>
          <a:bodyPr/>
          <a:lstStyle/>
          <a:p>
            <a:r>
              <a:rPr lang="ru-RU" dirty="0"/>
              <a:t>Образец заголовка</a:t>
            </a:r>
          </a:p>
        </p:txBody>
      </p:sp>
      <p:sp>
        <p:nvSpPr>
          <p:cNvPr id="3" name="Объект 2"/>
          <p:cNvSpPr>
            <a:spLocks noGrp="1"/>
          </p:cNvSpPr>
          <p:nvPr>
            <p:ph sz="half" idx="1"/>
          </p:nvPr>
        </p:nvSpPr>
        <p:spPr>
          <a:xfrm>
            <a:off x="838200" y="2414018"/>
            <a:ext cx="5156200" cy="376294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6197600" y="2414015"/>
            <a:ext cx="5156200" cy="376294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6" name="Нижний колонтитул 5"/>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7" name="Номер слайда 6"/>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39817810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5077" y="1033275"/>
            <a:ext cx="10515600" cy="1024525"/>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825079" y="2099469"/>
            <a:ext cx="5158316"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840319" y="3006725"/>
            <a:ext cx="5158316" cy="318293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6172200" y="2099469"/>
            <a:ext cx="518371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6172200" y="3006728"/>
            <a:ext cx="5183717" cy="318293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8" name="Нижний колонтитул 7"/>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9" name="Номер слайда 8"/>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20794350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60656"/>
            <a:ext cx="10515600" cy="1325563"/>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4" name="Нижний колонтитул 3"/>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5" name="Номер слайда 4"/>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507063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3" name="Нижний колонтитул 2"/>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4" name="Номер слайда 3"/>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13724056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9" y="987424"/>
            <a:ext cx="3932767" cy="1528699"/>
          </a:xfrm>
          <a:prstGeom prst="rect">
            <a:avLst/>
          </a:prstGeo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5183717" y="987428"/>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40319" y="2552700"/>
            <a:ext cx="3932767" cy="33162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6" name="Нижний колонтитул 5"/>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7" name="Номер слайда 6"/>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1549548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9" y="987425"/>
            <a:ext cx="3932767" cy="1546987"/>
          </a:xfrm>
          <a:prstGeom prst="rect">
            <a:avLst/>
          </a:prstGeo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5183717" y="987428"/>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840319" y="2552700"/>
            <a:ext cx="3932767" cy="33162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6" name="Нижний колонтитул 5"/>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7" name="Номер слайда 6"/>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7758695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909"/>
            <a:ext cx="105156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838200" y="2606042"/>
            <a:ext cx="10515600" cy="357092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6" name="Номер слайда 5"/>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3114828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2" y="1152143"/>
            <a:ext cx="2628900" cy="5024820"/>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2" y="1152146"/>
            <a:ext cx="7683500" cy="502481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3"/>
            <a:ext cx="2743200" cy="365125"/>
          </a:xfrm>
          <a:prstGeom prst="rect">
            <a:avLst/>
          </a:prstGeom>
        </p:spPr>
        <p:txBody>
          <a:bodyPr/>
          <a:lstStyle/>
          <a:p>
            <a:pPr defTabSz="342900"/>
            <a:fld id="{33C66FD2-B223-40ED-A70A-6F8087E69D5E}" type="datetimeFigureOut">
              <a:rPr lang="ru-RU" smtClean="0">
                <a:solidFill>
                  <a:prstClr val="black"/>
                </a:solidFill>
              </a:rPr>
              <a:pPr defTabSz="342900"/>
              <a:t>28.12.2022</a:t>
            </a:fld>
            <a:endParaRPr lang="ru-RU">
              <a:solidFill>
                <a:prstClr val="black"/>
              </a:solidFill>
            </a:endParaRPr>
          </a:p>
        </p:txBody>
      </p:sp>
      <p:sp>
        <p:nvSpPr>
          <p:cNvPr id="5" name="Нижний колонтитул 4"/>
          <p:cNvSpPr>
            <a:spLocks noGrp="1"/>
          </p:cNvSpPr>
          <p:nvPr>
            <p:ph type="ftr" sz="quarter" idx="11"/>
          </p:nvPr>
        </p:nvSpPr>
        <p:spPr>
          <a:xfrm>
            <a:off x="4038600" y="6356353"/>
            <a:ext cx="4114800" cy="365125"/>
          </a:xfrm>
          <a:prstGeom prst="rect">
            <a:avLst/>
          </a:prstGeom>
        </p:spPr>
        <p:txBody>
          <a:bodyPr/>
          <a:lstStyle/>
          <a:p>
            <a:pPr defTabSz="342900"/>
            <a:endParaRPr lang="ru-RU">
              <a:solidFill>
                <a:prstClr val="black"/>
              </a:solidFill>
            </a:endParaRPr>
          </a:p>
        </p:txBody>
      </p:sp>
      <p:sp>
        <p:nvSpPr>
          <p:cNvPr id="6" name="Номер слайда 5"/>
          <p:cNvSpPr>
            <a:spLocks noGrp="1"/>
          </p:cNvSpPr>
          <p:nvPr>
            <p:ph type="sldNum" sz="quarter" idx="12"/>
          </p:nvPr>
        </p:nvSpPr>
        <p:spPr>
          <a:xfrm>
            <a:off x="8610600" y="6356353"/>
            <a:ext cx="2743200" cy="365125"/>
          </a:xfrm>
          <a:prstGeom prst="rect">
            <a:avLst/>
          </a:prstGeom>
        </p:spPr>
        <p:txBody>
          <a:bodyPr/>
          <a:lstStyle/>
          <a:p>
            <a:pPr defTabSz="342900"/>
            <a:fld id="{52259990-D040-4A93-9573-D8805257596F}" type="slidenum">
              <a:rPr lang="ru-RU" smtClean="0">
                <a:solidFill>
                  <a:prstClr val="black"/>
                </a:solidFill>
              </a:rPr>
              <a:pPr defTabSz="342900"/>
              <a:t>‹#›</a:t>
            </a:fld>
            <a:endParaRPr lang="ru-RU">
              <a:solidFill>
                <a:prstClr val="black"/>
              </a:solidFill>
            </a:endParaRPr>
          </a:p>
        </p:txBody>
      </p:sp>
    </p:spTree>
    <p:extLst>
      <p:ext uri="{BB962C8B-B14F-4D97-AF65-F5344CB8AC3E}">
        <p14:creationId xmlns:p14="http://schemas.microsoft.com/office/powerpoint/2010/main" val="1454462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189" y="1197276"/>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3"/>
            <a:ext cx="2844800" cy="365125"/>
          </a:xfrm>
          <a:prstGeom prst="rect">
            <a:avLst/>
          </a:prstGeom>
        </p:spPr>
        <p:txBody>
          <a:bodyPr/>
          <a:lstStyle/>
          <a:p>
            <a:pPr defTabSz="342900"/>
            <a:fld id="{ED04E3D8-9551-C44F-AA1F-D38C85BA4D52}" type="datetimeFigureOut">
              <a:rPr lang="en-US" smtClean="0">
                <a:solidFill>
                  <a:prstClr val="black"/>
                </a:solidFill>
              </a:rPr>
              <a:pPr defTabSz="342900"/>
              <a:t>12/28/2022</a:t>
            </a:fld>
            <a:endParaRPr lang="en-US">
              <a:solidFill>
                <a:prstClr val="black"/>
              </a:solidFill>
            </a:endParaRPr>
          </a:p>
        </p:txBody>
      </p:sp>
      <p:sp>
        <p:nvSpPr>
          <p:cNvPr id="4" name="Footer Placeholder 3"/>
          <p:cNvSpPr>
            <a:spLocks noGrp="1"/>
          </p:cNvSpPr>
          <p:nvPr>
            <p:ph type="ftr" sz="quarter" idx="11"/>
          </p:nvPr>
        </p:nvSpPr>
        <p:spPr>
          <a:xfrm>
            <a:off x="4165600" y="6356353"/>
            <a:ext cx="3860800" cy="365125"/>
          </a:xfrm>
          <a:prstGeom prst="rect">
            <a:avLst/>
          </a:prstGeom>
        </p:spPr>
        <p:txBody>
          <a:bodyPr/>
          <a:lstStyle/>
          <a:p>
            <a:pPr defTabSz="342900"/>
            <a:endParaRPr lang="en-US">
              <a:solidFill>
                <a:prstClr val="black"/>
              </a:solidFill>
            </a:endParaRPr>
          </a:p>
        </p:txBody>
      </p:sp>
      <p:sp>
        <p:nvSpPr>
          <p:cNvPr id="5" name="Slide Number Placeholder 4"/>
          <p:cNvSpPr>
            <a:spLocks noGrp="1"/>
          </p:cNvSpPr>
          <p:nvPr>
            <p:ph type="sldNum" sz="quarter" idx="12"/>
          </p:nvPr>
        </p:nvSpPr>
        <p:spPr>
          <a:xfrm>
            <a:off x="8737600" y="6356353"/>
            <a:ext cx="2844800" cy="365125"/>
          </a:xfrm>
          <a:prstGeom prst="rect">
            <a:avLst/>
          </a:prstGeom>
        </p:spPr>
        <p:txBody>
          <a:bodyPr/>
          <a:lstStyle/>
          <a:p>
            <a:pPr defTabSz="342900"/>
            <a:fld id="{DD262070-2A5E-5642-84A2-C705DC40505C}" type="slidenum">
              <a:rPr lang="en-US" smtClean="0">
                <a:solidFill>
                  <a:prstClr val="black"/>
                </a:solidFill>
              </a:rPr>
              <a:pPr defTabSz="342900"/>
              <a:t>‹#›</a:t>
            </a:fld>
            <a:endParaRPr lang="en-US">
              <a:solidFill>
                <a:prstClr val="black"/>
              </a:solidFill>
            </a:endParaRPr>
          </a:p>
        </p:txBody>
      </p:sp>
      <p:sp>
        <p:nvSpPr>
          <p:cNvPr id="6" name="Content Placeholder 2"/>
          <p:cNvSpPr>
            <a:spLocks noGrp="1"/>
          </p:cNvSpPr>
          <p:nvPr>
            <p:ph idx="1"/>
          </p:nvPr>
        </p:nvSpPr>
        <p:spPr>
          <a:xfrm>
            <a:off x="450337" y="2693773"/>
            <a:ext cx="11132065" cy="3432390"/>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509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B966DAD7-6935-4ED7-864A-12E614B02D3C}"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93592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8"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9" name="Rectangle 21"/>
          <p:cNvSpPr>
            <a:spLocks noGrp="1" noChangeArrowheads="1"/>
          </p:cNvSpPr>
          <p:nvPr>
            <p:ph type="sldNum" sz="quarter" idx="12"/>
          </p:nvPr>
        </p:nvSpPr>
        <p:spPr>
          <a:ln/>
        </p:spPr>
        <p:txBody>
          <a:bodyPr/>
          <a:lstStyle>
            <a:lvl1pPr>
              <a:defRPr/>
            </a:lvl1pPr>
          </a:lstStyle>
          <a:p>
            <a:pPr>
              <a:defRPr/>
            </a:pPr>
            <a:fld id="{C13893F7-2F50-4140-B6A6-02A40473C481}"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1924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4"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5" name="Rectangle 21"/>
          <p:cNvSpPr>
            <a:spLocks noGrp="1" noChangeArrowheads="1"/>
          </p:cNvSpPr>
          <p:nvPr>
            <p:ph type="sldNum" sz="quarter" idx="12"/>
          </p:nvPr>
        </p:nvSpPr>
        <p:spPr>
          <a:ln/>
        </p:spPr>
        <p:txBody>
          <a:bodyPr/>
          <a:lstStyle>
            <a:lvl1pPr>
              <a:defRPr/>
            </a:lvl1pPr>
          </a:lstStyle>
          <a:p>
            <a:pPr>
              <a:defRPr/>
            </a:pPr>
            <a:fld id="{07F4EE4B-B037-468D-AAFB-8AF894749EFB}"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94448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3"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4" name="Rectangle 21"/>
          <p:cNvSpPr>
            <a:spLocks noGrp="1" noChangeArrowheads="1"/>
          </p:cNvSpPr>
          <p:nvPr>
            <p:ph type="sldNum" sz="quarter" idx="12"/>
          </p:nvPr>
        </p:nvSpPr>
        <p:spPr>
          <a:ln/>
        </p:spPr>
        <p:txBody>
          <a:bodyPr/>
          <a:lstStyle>
            <a:lvl1pPr>
              <a:defRPr/>
            </a:lvl1pPr>
          </a:lstStyle>
          <a:p>
            <a:pPr>
              <a:defRPr/>
            </a:pPr>
            <a:fld id="{A746CFA3-5EE2-4B1C-A1E9-7B761AD6C8B5}"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50056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F1BAEC1C-5BA1-4182-96D1-E1D404728568}"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88282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9A38DAE3-8E76-4D49-8001-B41ED894F4B1}"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316564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2.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bg2"/>
          </a:fgClr>
          <a:bgClr>
            <a:schemeClr val="bg1"/>
          </a:bgClr>
        </a:patt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2438400"/>
            <a:ext cx="12192000" cy="4046538"/>
            <a:chOff x="0" y="1536"/>
            <a:chExt cx="5760" cy="2549"/>
          </a:xfrm>
        </p:grpSpPr>
        <p:sp>
          <p:nvSpPr>
            <p:cNvPr id="129027"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9525">
              <a:noFill/>
              <a:miter lim="800000"/>
              <a:headEnd/>
              <a:tailEnd/>
            </a:ln>
            <a:effectLst/>
          </p:spPr>
          <p:txBody>
            <a:bodyPr wrap="none" anchor="ctr"/>
            <a:lstStyle/>
            <a:p>
              <a:pPr>
                <a:defRPr/>
              </a:pPr>
              <a:endParaRPr lang="ru-RU" sz="1800">
                <a:solidFill>
                  <a:srgbClr val="FFFFFF"/>
                </a:solidFill>
              </a:endParaRPr>
            </a:p>
          </p:txBody>
        </p:sp>
        <p:sp>
          <p:nvSpPr>
            <p:cNvPr id="129028" name="Freeform 4"/>
            <p:cNvSpPr>
              <a:spLocks/>
            </p:cNvSpPr>
            <p:nvPr userDrawn="1"/>
          </p:nvSpPr>
          <p:spPr bwMode="hidden">
            <a:xfrm>
              <a:off x="0" y="2664"/>
              <a:ext cx="2688" cy="1224"/>
            </a:xfrm>
            <a:custGeom>
              <a:avLst/>
              <a:gdLst/>
              <a:ahLst/>
              <a:cxnLst>
                <a:cxn ang="0">
                  <a:pos x="0" y="0"/>
                </a:cxn>
                <a:cxn ang="0">
                  <a:pos x="960" y="552"/>
                </a:cxn>
                <a:cxn ang="0">
                  <a:pos x="1968" y="264"/>
                </a:cxn>
                <a:cxn ang="0">
                  <a:pos x="2028" y="270"/>
                </a:cxn>
                <a:cxn ang="0">
                  <a:pos x="2661" y="528"/>
                </a:cxn>
                <a:cxn ang="0">
                  <a:pos x="2688" y="648"/>
                </a:cxn>
                <a:cxn ang="0">
                  <a:pos x="2304" y="1080"/>
                </a:cxn>
                <a:cxn ang="0">
                  <a:pos x="1584" y="1224"/>
                </a:cxn>
                <a:cxn ang="0">
                  <a:pos x="1296" y="936"/>
                </a:cxn>
                <a:cxn ang="0">
                  <a:pos x="864" y="1032"/>
                </a:cxn>
                <a:cxn ang="0">
                  <a:pos x="0" y="552"/>
                </a:cxn>
                <a:cxn ang="0">
                  <a:pos x="0" y="0"/>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a:effectLst/>
          </p:spPr>
          <p:txBody>
            <a:bodyPr/>
            <a:lstStyle/>
            <a:p>
              <a:pPr>
                <a:defRPr/>
              </a:pPr>
              <a:endParaRPr lang="ru-RU" sz="1800">
                <a:solidFill>
                  <a:srgbClr val="FFFFFF"/>
                </a:solidFill>
              </a:endParaRPr>
            </a:p>
          </p:txBody>
        </p:sp>
        <p:sp>
          <p:nvSpPr>
            <p:cNvPr id="129029" name="Freeform 5"/>
            <p:cNvSpPr>
              <a:spLocks/>
            </p:cNvSpPr>
            <p:nvPr userDrawn="1"/>
          </p:nvSpPr>
          <p:spPr bwMode="hidden">
            <a:xfrm>
              <a:off x="3359" y="1536"/>
              <a:ext cx="2401" cy="1232"/>
            </a:xfrm>
            <a:custGeom>
              <a:avLst/>
              <a:gdLst/>
              <a:ahLst/>
              <a:cxnLst>
                <a:cxn ang="0">
                  <a:pos x="2208" y="15"/>
                </a:cxn>
                <a:cxn ang="0">
                  <a:pos x="2088" y="57"/>
                </a:cxn>
                <a:cxn ang="0">
                  <a:pos x="1951" y="99"/>
                </a:cxn>
                <a:cxn ang="0">
                  <a:pos x="1704" y="135"/>
                </a:cxn>
                <a:cxn ang="0">
                  <a:pos x="1314" y="177"/>
                </a:cxn>
                <a:cxn ang="0">
                  <a:pos x="1176" y="189"/>
                </a:cxn>
                <a:cxn ang="0">
                  <a:pos x="1122" y="195"/>
                </a:cxn>
                <a:cxn ang="0">
                  <a:pos x="1075" y="231"/>
                </a:cxn>
                <a:cxn ang="0">
                  <a:pos x="924" y="321"/>
                </a:cxn>
                <a:cxn ang="0">
                  <a:pos x="840" y="369"/>
                </a:cxn>
                <a:cxn ang="0">
                  <a:pos x="630" y="458"/>
                </a:cxn>
                <a:cxn ang="0">
                  <a:pos x="529" y="500"/>
                </a:cxn>
                <a:cxn ang="0">
                  <a:pos x="487" y="542"/>
                </a:cxn>
                <a:cxn ang="0">
                  <a:pos x="457" y="590"/>
                </a:cxn>
                <a:cxn ang="0">
                  <a:pos x="402" y="638"/>
                </a:cxn>
                <a:cxn ang="0">
                  <a:pos x="330" y="758"/>
                </a:cxn>
                <a:cxn ang="0">
                  <a:pos x="312" y="788"/>
                </a:cxn>
                <a:cxn ang="0">
                  <a:pos x="252" y="824"/>
                </a:cxn>
                <a:cxn ang="0">
                  <a:pos x="84" y="926"/>
                </a:cxn>
                <a:cxn ang="0">
                  <a:pos x="0" y="992"/>
                </a:cxn>
                <a:cxn ang="0">
                  <a:pos x="12" y="1040"/>
                </a:cxn>
                <a:cxn ang="0">
                  <a:pos x="132" y="1034"/>
                </a:cxn>
                <a:cxn ang="0">
                  <a:pos x="336" y="980"/>
                </a:cxn>
                <a:cxn ang="0">
                  <a:pos x="529" y="896"/>
                </a:cxn>
                <a:cxn ang="0">
                  <a:pos x="576" y="872"/>
                </a:cxn>
                <a:cxn ang="0">
                  <a:pos x="714" y="848"/>
                </a:cxn>
                <a:cxn ang="0">
                  <a:pos x="966" y="794"/>
                </a:cxn>
                <a:cxn ang="0">
                  <a:pos x="1212" y="782"/>
                </a:cxn>
                <a:cxn ang="0">
                  <a:pos x="1416" y="872"/>
                </a:cxn>
                <a:cxn ang="0">
                  <a:pos x="1464" y="932"/>
                </a:cxn>
                <a:cxn ang="0">
                  <a:pos x="1440" y="992"/>
                </a:cxn>
                <a:cxn ang="0">
                  <a:pos x="1302" y="1040"/>
                </a:cxn>
                <a:cxn ang="0">
                  <a:pos x="1158" y="1100"/>
                </a:cxn>
                <a:cxn ang="0">
                  <a:pos x="1093" y="1148"/>
                </a:cxn>
                <a:cxn ang="0">
                  <a:pos x="1075" y="1208"/>
                </a:cxn>
                <a:cxn ang="0">
                  <a:pos x="1093" y="1232"/>
                </a:cxn>
                <a:cxn ang="0">
                  <a:pos x="1152" y="1226"/>
                </a:cxn>
                <a:cxn ang="0">
                  <a:pos x="1332" y="1208"/>
                </a:cxn>
                <a:cxn ang="0">
                  <a:pos x="1434" y="1184"/>
                </a:cxn>
                <a:cxn ang="0">
                  <a:pos x="1464" y="1172"/>
                </a:cxn>
                <a:cxn ang="0">
                  <a:pos x="1578" y="1130"/>
                </a:cxn>
                <a:cxn ang="0">
                  <a:pos x="1758" y="1064"/>
                </a:cxn>
                <a:cxn ang="0">
                  <a:pos x="1872" y="962"/>
                </a:cxn>
                <a:cxn ang="0">
                  <a:pos x="1986" y="800"/>
                </a:cxn>
                <a:cxn ang="0">
                  <a:pos x="2166" y="650"/>
                </a:cxn>
                <a:cxn ang="0">
                  <a:pos x="2257" y="590"/>
                </a:cxn>
                <a:cxn ang="0">
                  <a:pos x="2400" y="57"/>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257" y="590"/>
                  </a:lnTo>
                  <a:lnTo>
                    <a:pt x="2400" y="518"/>
                  </a:lnTo>
                  <a:lnTo>
                    <a:pt x="2400" y="57"/>
                  </a:lnTo>
                  <a:lnTo>
                    <a:pt x="2401" y="0"/>
                  </a:lnTo>
                  <a:lnTo>
                    <a:pt x="2310" y="3"/>
                  </a:lnTo>
                  <a:close/>
                </a:path>
              </a:pathLst>
            </a:custGeom>
            <a:solidFill>
              <a:schemeClr val="bg2"/>
            </a:solidFill>
            <a:ln w="9525">
              <a:noFill/>
              <a:round/>
              <a:headEnd/>
              <a:tailEnd/>
            </a:ln>
          </p:spPr>
          <p:txBody>
            <a:bodyPr/>
            <a:lstStyle/>
            <a:p>
              <a:pPr>
                <a:defRPr/>
              </a:pPr>
              <a:endParaRPr lang="ru-RU" sz="1800">
                <a:solidFill>
                  <a:srgbClr val="FFFFFF"/>
                </a:solidFill>
              </a:endParaRPr>
            </a:p>
          </p:txBody>
        </p:sp>
        <p:sp>
          <p:nvSpPr>
            <p:cNvPr id="129030" name="Freeform 6"/>
            <p:cNvSpPr>
              <a:spLocks/>
            </p:cNvSpPr>
            <p:nvPr userDrawn="1"/>
          </p:nvSpPr>
          <p:spPr bwMode="hidden">
            <a:xfrm>
              <a:off x="3792" y="1536"/>
              <a:ext cx="1968" cy="762"/>
            </a:xfrm>
            <a:custGeom>
              <a:avLst/>
              <a:gdLst/>
              <a:ahLst/>
              <a:cxnLst>
                <a:cxn ang="0">
                  <a:pos x="965" y="165"/>
                </a:cxn>
                <a:cxn ang="0">
                  <a:pos x="696" y="200"/>
                </a:cxn>
                <a:cxn ang="0">
                  <a:pos x="693" y="237"/>
                </a:cxn>
                <a:cxn ang="0">
                  <a:pos x="924" y="258"/>
                </a:cxn>
                <a:cxn ang="0">
                  <a:pos x="993" y="267"/>
                </a:cxn>
                <a:cxn ang="0">
                  <a:pos x="681" y="291"/>
                </a:cxn>
                <a:cxn ang="0">
                  <a:pos x="633" y="309"/>
                </a:cxn>
                <a:cxn ang="0">
                  <a:pos x="645" y="336"/>
                </a:cxn>
                <a:cxn ang="0">
                  <a:pos x="672" y="351"/>
                </a:cxn>
                <a:cxn ang="0">
                  <a:pos x="984" y="333"/>
                </a:cxn>
                <a:cxn ang="0">
                  <a:pos x="1080" y="357"/>
                </a:cxn>
                <a:cxn ang="0">
                  <a:pos x="624" y="492"/>
                </a:cxn>
                <a:cxn ang="0">
                  <a:pos x="616" y="536"/>
                </a:cxn>
                <a:cxn ang="0">
                  <a:pos x="8" y="724"/>
                </a:cxn>
                <a:cxn ang="0">
                  <a:pos x="0" y="756"/>
                </a:cxn>
                <a:cxn ang="0">
                  <a:pos x="27" y="762"/>
                </a:cxn>
                <a:cxn ang="0">
                  <a:pos x="664" y="564"/>
                </a:cxn>
                <a:cxn ang="0">
                  <a:pos x="856" y="600"/>
                </a:cxn>
                <a:cxn ang="0">
                  <a:pos x="1158" y="507"/>
                </a:cxn>
                <a:cxn ang="0">
                  <a:pos x="1434" y="465"/>
                </a:cxn>
                <a:cxn ang="0">
                  <a:pos x="1572" y="368"/>
                </a:cxn>
                <a:cxn ang="0">
                  <a:pos x="1712" y="340"/>
                </a:cxn>
                <a:cxn ang="0">
                  <a:pos x="1856" y="328"/>
                </a:cxn>
                <a:cxn ang="0">
                  <a:pos x="1968" y="330"/>
                </a:cxn>
                <a:cxn ang="0">
                  <a:pos x="1968" y="0"/>
                </a:cxn>
                <a:cxn ang="0">
                  <a:pos x="1934" y="3"/>
                </a:cxn>
                <a:cxn ang="0">
                  <a:pos x="1832" y="5"/>
                </a:cxn>
                <a:cxn ang="0">
                  <a:pos x="1682" y="35"/>
                </a:cxn>
                <a:cxn ang="0">
                  <a:pos x="1643" y="72"/>
                </a:cxn>
                <a:cxn ang="0">
                  <a:pos x="1392" y="11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31" name="Freeform 7"/>
            <p:cNvSpPr>
              <a:spLocks/>
            </p:cNvSpPr>
            <p:nvPr userDrawn="1"/>
          </p:nvSpPr>
          <p:spPr bwMode="hidden">
            <a:xfrm>
              <a:off x="3599" y="2477"/>
              <a:ext cx="186" cy="120"/>
            </a:xfrm>
            <a:custGeom>
              <a:avLst/>
              <a:gdLst/>
              <a:ahLst/>
              <a:cxnLst>
                <a:cxn ang="0">
                  <a:pos x="185" y="0"/>
                </a:cxn>
                <a:cxn ang="0">
                  <a:pos x="185" y="6"/>
                </a:cxn>
                <a:cxn ang="0">
                  <a:pos x="185" y="18"/>
                </a:cxn>
                <a:cxn ang="0">
                  <a:pos x="185" y="36"/>
                </a:cxn>
                <a:cxn ang="0">
                  <a:pos x="179" y="54"/>
                </a:cxn>
                <a:cxn ang="0">
                  <a:pos x="161" y="72"/>
                </a:cxn>
                <a:cxn ang="0">
                  <a:pos x="137" y="96"/>
                </a:cxn>
                <a:cxn ang="0">
                  <a:pos x="101" y="108"/>
                </a:cxn>
                <a:cxn ang="0">
                  <a:pos x="47" y="120"/>
                </a:cxn>
                <a:cxn ang="0">
                  <a:pos x="29" y="120"/>
                </a:cxn>
                <a:cxn ang="0">
                  <a:pos x="17" y="114"/>
                </a:cxn>
                <a:cxn ang="0">
                  <a:pos x="0" y="96"/>
                </a:cxn>
                <a:cxn ang="0">
                  <a:pos x="0" y="78"/>
                </a:cxn>
                <a:cxn ang="0">
                  <a:pos x="0" y="72"/>
                </a:cxn>
                <a:cxn ang="0">
                  <a:pos x="185" y="0"/>
                </a:cxn>
                <a:cxn ang="0">
                  <a:pos x="185" y="0"/>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2" name="Freeform 8"/>
            <p:cNvSpPr>
              <a:spLocks/>
            </p:cNvSpPr>
            <p:nvPr userDrawn="1"/>
          </p:nvSpPr>
          <p:spPr bwMode="hidden">
            <a:xfrm>
              <a:off x="3779" y="2393"/>
              <a:ext cx="185" cy="120"/>
            </a:xfrm>
            <a:custGeom>
              <a:avLst/>
              <a:gdLst/>
              <a:ahLst/>
              <a:cxnLst>
                <a:cxn ang="0">
                  <a:pos x="185" y="0"/>
                </a:cxn>
                <a:cxn ang="0">
                  <a:pos x="185" y="6"/>
                </a:cxn>
                <a:cxn ang="0">
                  <a:pos x="179" y="24"/>
                </a:cxn>
                <a:cxn ang="0">
                  <a:pos x="167" y="42"/>
                </a:cxn>
                <a:cxn ang="0">
                  <a:pos x="149" y="66"/>
                </a:cxn>
                <a:cxn ang="0">
                  <a:pos x="131" y="90"/>
                </a:cxn>
                <a:cxn ang="0">
                  <a:pos x="102" y="108"/>
                </a:cxn>
                <a:cxn ang="0">
                  <a:pos x="66" y="120"/>
                </a:cxn>
                <a:cxn ang="0">
                  <a:pos x="18" y="120"/>
                </a:cxn>
                <a:cxn ang="0">
                  <a:pos x="0" y="60"/>
                </a:cxn>
                <a:cxn ang="0">
                  <a:pos x="185" y="0"/>
                </a:cxn>
                <a:cxn ang="0">
                  <a:pos x="185" y="0"/>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3" name="Freeform 9"/>
            <p:cNvSpPr>
              <a:spLocks/>
            </p:cNvSpPr>
            <p:nvPr userDrawn="1"/>
          </p:nvSpPr>
          <p:spPr bwMode="hidden">
            <a:xfrm>
              <a:off x="3839" y="1836"/>
              <a:ext cx="528" cy="275"/>
            </a:xfrm>
            <a:custGeom>
              <a:avLst/>
              <a:gdLst/>
              <a:ahLst/>
              <a:cxnLst>
                <a:cxn ang="0">
                  <a:pos x="0" y="275"/>
                </a:cxn>
                <a:cxn ang="0">
                  <a:pos x="0" y="269"/>
                </a:cxn>
                <a:cxn ang="0">
                  <a:pos x="6" y="251"/>
                </a:cxn>
                <a:cxn ang="0">
                  <a:pos x="6" y="239"/>
                </a:cxn>
                <a:cxn ang="0">
                  <a:pos x="12" y="227"/>
                </a:cxn>
                <a:cxn ang="0">
                  <a:pos x="18" y="221"/>
                </a:cxn>
                <a:cxn ang="0">
                  <a:pos x="36" y="215"/>
                </a:cxn>
                <a:cxn ang="0">
                  <a:pos x="77" y="203"/>
                </a:cxn>
                <a:cxn ang="0">
                  <a:pos x="137" y="179"/>
                </a:cxn>
                <a:cxn ang="0">
                  <a:pos x="209" y="143"/>
                </a:cxn>
                <a:cxn ang="0">
                  <a:pos x="251" y="120"/>
                </a:cxn>
                <a:cxn ang="0">
                  <a:pos x="299" y="96"/>
                </a:cxn>
                <a:cxn ang="0">
                  <a:pos x="394" y="48"/>
                </a:cxn>
                <a:cxn ang="0">
                  <a:pos x="442" y="30"/>
                </a:cxn>
                <a:cxn ang="0">
                  <a:pos x="478" y="12"/>
                </a:cxn>
                <a:cxn ang="0">
                  <a:pos x="502" y="6"/>
                </a:cxn>
                <a:cxn ang="0">
                  <a:pos x="520" y="0"/>
                </a:cxn>
                <a:cxn ang="0">
                  <a:pos x="526" y="0"/>
                </a:cxn>
                <a:cxn ang="0">
                  <a:pos x="520" y="6"/>
                </a:cxn>
                <a:cxn ang="0">
                  <a:pos x="508" y="12"/>
                </a:cxn>
                <a:cxn ang="0">
                  <a:pos x="484" y="24"/>
                </a:cxn>
                <a:cxn ang="0">
                  <a:pos x="460" y="42"/>
                </a:cxn>
                <a:cxn ang="0">
                  <a:pos x="436" y="54"/>
                </a:cxn>
                <a:cxn ang="0">
                  <a:pos x="394" y="78"/>
                </a:cxn>
                <a:cxn ang="0">
                  <a:pos x="340" y="108"/>
                </a:cxn>
                <a:cxn ang="0">
                  <a:pos x="275" y="143"/>
                </a:cxn>
                <a:cxn ang="0">
                  <a:pos x="131" y="221"/>
                </a:cxn>
                <a:cxn ang="0">
                  <a:pos x="65" y="251"/>
                </a:cxn>
                <a:cxn ang="0">
                  <a:pos x="0" y="275"/>
                </a:cxn>
                <a:cxn ang="0">
                  <a:pos x="0" y="275"/>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lnTo>
                    <a:pt x="0" y="275"/>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4" name="Freeform 10"/>
            <p:cNvSpPr>
              <a:spLocks/>
            </p:cNvSpPr>
            <p:nvPr userDrawn="1"/>
          </p:nvSpPr>
          <p:spPr bwMode="hidden">
            <a:xfrm>
              <a:off x="3676" y="2015"/>
              <a:ext cx="721" cy="306"/>
            </a:xfrm>
            <a:custGeom>
              <a:avLst/>
              <a:gdLst/>
              <a:ahLst/>
              <a:cxnLst>
                <a:cxn ang="0">
                  <a:pos x="48" y="216"/>
                </a:cxn>
                <a:cxn ang="0">
                  <a:pos x="30" y="252"/>
                </a:cxn>
                <a:cxn ang="0">
                  <a:pos x="12" y="282"/>
                </a:cxn>
                <a:cxn ang="0">
                  <a:pos x="6" y="300"/>
                </a:cxn>
                <a:cxn ang="0">
                  <a:pos x="0" y="306"/>
                </a:cxn>
                <a:cxn ang="0">
                  <a:pos x="48" y="276"/>
                </a:cxn>
                <a:cxn ang="0">
                  <a:pos x="84" y="252"/>
                </a:cxn>
                <a:cxn ang="0">
                  <a:pos x="108" y="234"/>
                </a:cxn>
                <a:cxn ang="0">
                  <a:pos x="120" y="228"/>
                </a:cxn>
                <a:cxn ang="0">
                  <a:pos x="126" y="228"/>
                </a:cxn>
                <a:cxn ang="0">
                  <a:pos x="144" y="222"/>
                </a:cxn>
                <a:cxn ang="0">
                  <a:pos x="168" y="216"/>
                </a:cxn>
                <a:cxn ang="0">
                  <a:pos x="198" y="204"/>
                </a:cxn>
                <a:cxn ang="0">
                  <a:pos x="275" y="180"/>
                </a:cxn>
                <a:cxn ang="0">
                  <a:pos x="371" y="156"/>
                </a:cxn>
                <a:cxn ang="0">
                  <a:pos x="461" y="126"/>
                </a:cxn>
                <a:cxn ang="0">
                  <a:pos x="544" y="102"/>
                </a:cxn>
                <a:cxn ang="0">
                  <a:pos x="574" y="90"/>
                </a:cxn>
                <a:cxn ang="0">
                  <a:pos x="604" y="84"/>
                </a:cxn>
                <a:cxn ang="0">
                  <a:pos x="622" y="78"/>
                </a:cxn>
                <a:cxn ang="0">
                  <a:pos x="628" y="72"/>
                </a:cxn>
                <a:cxn ang="0">
                  <a:pos x="634" y="66"/>
                </a:cxn>
                <a:cxn ang="0">
                  <a:pos x="652" y="60"/>
                </a:cxn>
                <a:cxn ang="0">
                  <a:pos x="694" y="30"/>
                </a:cxn>
                <a:cxn ang="0">
                  <a:pos x="712" y="18"/>
                </a:cxn>
                <a:cxn ang="0">
                  <a:pos x="718" y="6"/>
                </a:cxn>
                <a:cxn ang="0">
                  <a:pos x="712" y="0"/>
                </a:cxn>
                <a:cxn ang="0">
                  <a:pos x="688" y="0"/>
                </a:cxn>
                <a:cxn ang="0">
                  <a:pos x="628" y="0"/>
                </a:cxn>
                <a:cxn ang="0">
                  <a:pos x="580" y="0"/>
                </a:cxn>
                <a:cxn ang="0">
                  <a:pos x="544" y="0"/>
                </a:cxn>
                <a:cxn ang="0">
                  <a:pos x="514" y="18"/>
                </a:cxn>
                <a:cxn ang="0">
                  <a:pos x="485" y="42"/>
                </a:cxn>
                <a:cxn ang="0">
                  <a:pos x="467" y="54"/>
                </a:cxn>
                <a:cxn ang="0">
                  <a:pos x="449" y="60"/>
                </a:cxn>
                <a:cxn ang="0">
                  <a:pos x="425" y="60"/>
                </a:cxn>
                <a:cxn ang="0">
                  <a:pos x="389" y="66"/>
                </a:cxn>
                <a:cxn ang="0">
                  <a:pos x="347" y="84"/>
                </a:cxn>
                <a:cxn ang="0">
                  <a:pos x="311" y="108"/>
                </a:cxn>
                <a:cxn ang="0">
                  <a:pos x="287" y="126"/>
                </a:cxn>
                <a:cxn ang="0">
                  <a:pos x="275" y="132"/>
                </a:cxn>
                <a:cxn ang="0">
                  <a:pos x="257" y="138"/>
                </a:cxn>
                <a:cxn ang="0">
                  <a:pos x="221" y="138"/>
                </a:cxn>
                <a:cxn ang="0">
                  <a:pos x="186" y="138"/>
                </a:cxn>
                <a:cxn ang="0">
                  <a:pos x="180" y="138"/>
                </a:cxn>
                <a:cxn ang="0">
                  <a:pos x="174" y="138"/>
                </a:cxn>
                <a:cxn ang="0">
                  <a:pos x="114" y="162"/>
                </a:cxn>
                <a:cxn ang="0">
                  <a:pos x="48" y="216"/>
                </a:cxn>
                <a:cxn ang="0">
                  <a:pos x="48" y="216"/>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lnTo>
                    <a:pt x="48" y="21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5" name="Freeform 11"/>
            <p:cNvSpPr>
              <a:spLocks/>
            </p:cNvSpPr>
            <p:nvPr userDrawn="1"/>
          </p:nvSpPr>
          <p:spPr bwMode="hidden">
            <a:xfrm>
              <a:off x="3358" y="1890"/>
              <a:ext cx="2400" cy="881"/>
            </a:xfrm>
            <a:custGeom>
              <a:avLst/>
              <a:gdLst/>
              <a:ahLst/>
              <a:cxnLst>
                <a:cxn ang="0">
                  <a:pos x="2231" y="54"/>
                </a:cxn>
                <a:cxn ang="0">
                  <a:pos x="2189" y="54"/>
                </a:cxn>
                <a:cxn ang="0">
                  <a:pos x="2147" y="66"/>
                </a:cxn>
                <a:cxn ang="0">
                  <a:pos x="2021" y="101"/>
                </a:cxn>
                <a:cxn ang="0">
                  <a:pos x="1956" y="119"/>
                </a:cxn>
                <a:cxn ang="0">
                  <a:pos x="1860" y="167"/>
                </a:cxn>
                <a:cxn ang="0">
                  <a:pos x="1836" y="245"/>
                </a:cxn>
                <a:cxn ang="0">
                  <a:pos x="1842" y="305"/>
                </a:cxn>
                <a:cxn ang="0">
                  <a:pos x="1758" y="317"/>
                </a:cxn>
                <a:cxn ang="0">
                  <a:pos x="1597" y="263"/>
                </a:cxn>
                <a:cxn ang="0">
                  <a:pos x="1507" y="257"/>
                </a:cxn>
                <a:cxn ang="0">
                  <a:pos x="1399" y="311"/>
                </a:cxn>
                <a:cxn ang="0">
                  <a:pos x="1334" y="353"/>
                </a:cxn>
                <a:cxn ang="0">
                  <a:pos x="1310" y="359"/>
                </a:cxn>
                <a:cxn ang="0">
                  <a:pos x="1214" y="371"/>
                </a:cxn>
                <a:cxn ang="0">
                  <a:pos x="1160" y="365"/>
                </a:cxn>
                <a:cxn ang="0">
                  <a:pos x="1053" y="371"/>
                </a:cxn>
                <a:cxn ang="0">
                  <a:pos x="957" y="383"/>
                </a:cxn>
                <a:cxn ang="0">
                  <a:pos x="921" y="401"/>
                </a:cxn>
                <a:cxn ang="0">
                  <a:pos x="819" y="419"/>
                </a:cxn>
                <a:cxn ang="0">
                  <a:pos x="778" y="419"/>
                </a:cxn>
                <a:cxn ang="0">
                  <a:pos x="664" y="437"/>
                </a:cxn>
                <a:cxn ang="0">
                  <a:pos x="598" y="473"/>
                </a:cxn>
                <a:cxn ang="0">
                  <a:pos x="503" y="467"/>
                </a:cxn>
                <a:cxn ang="0">
                  <a:pos x="431" y="491"/>
                </a:cxn>
                <a:cxn ang="0">
                  <a:pos x="413" y="539"/>
                </a:cxn>
                <a:cxn ang="0">
                  <a:pos x="347" y="569"/>
                </a:cxn>
                <a:cxn ang="0">
                  <a:pos x="222" y="599"/>
                </a:cxn>
                <a:cxn ang="0">
                  <a:pos x="138" y="647"/>
                </a:cxn>
                <a:cxn ang="0">
                  <a:pos x="108" y="659"/>
                </a:cxn>
                <a:cxn ang="0">
                  <a:pos x="0" y="671"/>
                </a:cxn>
                <a:cxn ang="0">
                  <a:pos x="84" y="695"/>
                </a:cxn>
                <a:cxn ang="0">
                  <a:pos x="263" y="653"/>
                </a:cxn>
                <a:cxn ang="0">
                  <a:pos x="473" y="569"/>
                </a:cxn>
                <a:cxn ang="0">
                  <a:pos x="568" y="521"/>
                </a:cxn>
                <a:cxn ang="0">
                  <a:pos x="646" y="515"/>
                </a:cxn>
                <a:cxn ang="0">
                  <a:pos x="873" y="461"/>
                </a:cxn>
                <a:cxn ang="0">
                  <a:pos x="1148" y="425"/>
                </a:cxn>
                <a:cxn ang="0">
                  <a:pos x="1292" y="461"/>
                </a:cxn>
                <a:cxn ang="0">
                  <a:pos x="1417" y="533"/>
                </a:cxn>
                <a:cxn ang="0">
                  <a:pos x="1435" y="617"/>
                </a:cxn>
                <a:cxn ang="0">
                  <a:pos x="1376" y="653"/>
                </a:cxn>
                <a:cxn ang="0">
                  <a:pos x="1226" y="701"/>
                </a:cxn>
                <a:cxn ang="0">
                  <a:pos x="1112" y="755"/>
                </a:cxn>
                <a:cxn ang="0">
                  <a:pos x="1065" y="809"/>
                </a:cxn>
                <a:cxn ang="0">
                  <a:pos x="1077" y="869"/>
                </a:cxn>
                <a:cxn ang="0">
                  <a:pos x="1106" y="881"/>
                </a:cxn>
                <a:cxn ang="0">
                  <a:pos x="1208" y="869"/>
                </a:cxn>
                <a:cxn ang="0">
                  <a:pos x="1388" y="857"/>
                </a:cxn>
                <a:cxn ang="0">
                  <a:pos x="1441" y="851"/>
                </a:cxn>
                <a:cxn ang="0">
                  <a:pos x="1483" y="833"/>
                </a:cxn>
                <a:cxn ang="0">
                  <a:pos x="1675" y="743"/>
                </a:cxn>
                <a:cxn ang="0">
                  <a:pos x="1806" y="689"/>
                </a:cxn>
                <a:cxn ang="0">
                  <a:pos x="1884" y="581"/>
                </a:cxn>
                <a:cxn ang="0">
                  <a:pos x="2039" y="389"/>
                </a:cxn>
                <a:cxn ang="0">
                  <a:pos x="2207" y="269"/>
                </a:cxn>
                <a:cxn ang="0">
                  <a:pos x="2249" y="239"/>
                </a:cxn>
                <a:cxn ang="0">
                  <a:pos x="2392" y="0"/>
                </a:cxn>
                <a:cxn ang="0">
                  <a:pos x="2302" y="36"/>
                </a:cxn>
              </a:cxnLst>
              <a:rect l="0" t="0" r="r" b="b"/>
              <a:pathLst>
                <a:path w="2392" h="881">
                  <a:moveTo>
                    <a:pt x="2302" y="36"/>
                  </a:moveTo>
                  <a:lnTo>
                    <a:pt x="2266" y="48"/>
                  </a:lnTo>
                  <a:lnTo>
                    <a:pt x="2231" y="54"/>
                  </a:lnTo>
                  <a:lnTo>
                    <a:pt x="2201" y="54"/>
                  </a:lnTo>
                  <a:lnTo>
                    <a:pt x="2195" y="54"/>
                  </a:lnTo>
                  <a:lnTo>
                    <a:pt x="2189"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249" y="239"/>
                  </a:lnTo>
                  <a:lnTo>
                    <a:pt x="2392" y="167"/>
                  </a:lnTo>
                  <a:lnTo>
                    <a:pt x="2392" y="60"/>
                  </a:lnTo>
                  <a:lnTo>
                    <a:pt x="2392" y="0"/>
                  </a:lnTo>
                  <a:lnTo>
                    <a:pt x="2344" y="18"/>
                  </a:lnTo>
                  <a:lnTo>
                    <a:pt x="2302" y="36"/>
                  </a:lnTo>
                  <a:lnTo>
                    <a:pt x="2302" y="3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6" name="Freeform 12"/>
            <p:cNvSpPr>
              <a:spLocks/>
            </p:cNvSpPr>
            <p:nvPr userDrawn="1"/>
          </p:nvSpPr>
          <p:spPr bwMode="hidden">
            <a:xfrm>
              <a:off x="3839" y="1854"/>
              <a:ext cx="577" cy="258"/>
            </a:xfrm>
            <a:custGeom>
              <a:avLst/>
              <a:gdLst/>
              <a:ahLst/>
              <a:cxnLst>
                <a:cxn ang="0">
                  <a:pos x="30" y="245"/>
                </a:cxn>
                <a:cxn ang="0">
                  <a:pos x="18" y="251"/>
                </a:cxn>
                <a:cxn ang="0">
                  <a:pos x="6" y="257"/>
                </a:cxn>
                <a:cxn ang="0">
                  <a:pos x="0" y="257"/>
                </a:cxn>
                <a:cxn ang="0">
                  <a:pos x="305" y="113"/>
                </a:cxn>
                <a:cxn ang="0">
                  <a:pos x="520" y="0"/>
                </a:cxn>
                <a:cxn ang="0">
                  <a:pos x="526" y="6"/>
                </a:cxn>
                <a:cxn ang="0">
                  <a:pos x="544" y="18"/>
                </a:cxn>
                <a:cxn ang="0">
                  <a:pos x="550" y="24"/>
                </a:cxn>
                <a:cxn ang="0">
                  <a:pos x="550" y="36"/>
                </a:cxn>
                <a:cxn ang="0">
                  <a:pos x="544" y="42"/>
                </a:cxn>
                <a:cxn ang="0">
                  <a:pos x="526" y="54"/>
                </a:cxn>
                <a:cxn ang="0">
                  <a:pos x="514" y="60"/>
                </a:cxn>
                <a:cxn ang="0">
                  <a:pos x="502" y="66"/>
                </a:cxn>
                <a:cxn ang="0">
                  <a:pos x="448" y="84"/>
                </a:cxn>
                <a:cxn ang="0">
                  <a:pos x="382" y="113"/>
                </a:cxn>
                <a:cxn ang="0">
                  <a:pos x="305" y="143"/>
                </a:cxn>
                <a:cxn ang="0">
                  <a:pos x="227" y="173"/>
                </a:cxn>
                <a:cxn ang="0">
                  <a:pos x="149" y="203"/>
                </a:cxn>
                <a:cxn ang="0">
                  <a:pos x="83" y="227"/>
                </a:cxn>
                <a:cxn ang="0">
                  <a:pos x="30" y="245"/>
                </a:cxn>
                <a:cxn ang="0">
                  <a:pos x="30" y="245"/>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37" name="Freeform 13"/>
            <p:cNvSpPr>
              <a:spLocks/>
            </p:cNvSpPr>
            <p:nvPr userDrawn="1"/>
          </p:nvSpPr>
          <p:spPr bwMode="hidden">
            <a:xfrm>
              <a:off x="5327" y="1642"/>
              <a:ext cx="5" cy="1"/>
            </a:xfrm>
            <a:custGeom>
              <a:avLst/>
              <a:gdLst/>
              <a:ahLst/>
              <a:cxnLst>
                <a:cxn ang="0">
                  <a:pos x="0" y="0"/>
                </a:cxn>
                <a:cxn ang="0">
                  <a:pos x="5" y="0"/>
                </a:cxn>
                <a:cxn ang="0">
                  <a:pos x="0" y="0"/>
                </a:cxn>
                <a:cxn ang="0">
                  <a:pos x="0" y="0"/>
                </a:cxn>
              </a:cxnLst>
              <a:rect l="0" t="0" r="r" b="b"/>
              <a:pathLst>
                <a:path w="5">
                  <a:moveTo>
                    <a:pt x="0" y="0"/>
                  </a:moveTo>
                  <a:lnTo>
                    <a:pt x="5" y="0"/>
                  </a:lnTo>
                  <a:lnTo>
                    <a:pt x="0" y="0"/>
                  </a:lnTo>
                  <a:lnTo>
                    <a:pt x="0" y="0"/>
                  </a:lnTo>
                  <a:close/>
                </a:path>
              </a:pathLst>
            </a:custGeom>
            <a:solidFill>
              <a:srgbClr val="FED1AD"/>
            </a:solidFill>
            <a:ln w="9525">
              <a:noFill/>
              <a:round/>
              <a:headEnd/>
              <a:tailEnd/>
            </a:ln>
          </p:spPr>
          <p:txBody>
            <a:bodyPr/>
            <a:lstStyle/>
            <a:p>
              <a:pPr>
                <a:defRPr/>
              </a:pPr>
              <a:endParaRPr lang="ru-RU" sz="1800">
                <a:solidFill>
                  <a:srgbClr val="FFFFFF"/>
                </a:solidFill>
              </a:endParaRPr>
            </a:p>
          </p:txBody>
        </p:sp>
        <p:sp>
          <p:nvSpPr>
            <p:cNvPr id="129038" name="Freeform 14"/>
            <p:cNvSpPr>
              <a:spLocks/>
            </p:cNvSpPr>
            <p:nvPr userDrawn="1"/>
          </p:nvSpPr>
          <p:spPr bwMode="hidden">
            <a:xfrm>
              <a:off x="3839" y="1728"/>
              <a:ext cx="716" cy="383"/>
            </a:xfrm>
            <a:custGeom>
              <a:avLst/>
              <a:gdLst/>
              <a:ahLst/>
              <a:cxnLst>
                <a:cxn ang="0">
                  <a:pos x="659" y="6"/>
                </a:cxn>
                <a:cxn ang="0">
                  <a:pos x="588" y="42"/>
                </a:cxn>
                <a:cxn ang="0">
                  <a:pos x="515" y="84"/>
                </a:cxn>
                <a:cxn ang="0">
                  <a:pos x="509" y="90"/>
                </a:cxn>
                <a:cxn ang="0">
                  <a:pos x="485" y="102"/>
                </a:cxn>
                <a:cxn ang="0">
                  <a:pos x="455" y="120"/>
                </a:cxn>
                <a:cxn ang="0">
                  <a:pos x="425" y="138"/>
                </a:cxn>
                <a:cxn ang="0">
                  <a:pos x="371" y="168"/>
                </a:cxn>
                <a:cxn ang="0">
                  <a:pos x="306" y="198"/>
                </a:cxn>
                <a:cxn ang="0">
                  <a:pos x="186" y="251"/>
                </a:cxn>
                <a:cxn ang="0">
                  <a:pos x="131" y="269"/>
                </a:cxn>
                <a:cxn ang="0">
                  <a:pos x="89" y="287"/>
                </a:cxn>
                <a:cxn ang="0">
                  <a:pos x="53" y="305"/>
                </a:cxn>
                <a:cxn ang="0">
                  <a:pos x="36" y="311"/>
                </a:cxn>
                <a:cxn ang="0">
                  <a:pos x="12" y="329"/>
                </a:cxn>
                <a:cxn ang="0">
                  <a:pos x="0" y="353"/>
                </a:cxn>
                <a:cxn ang="0">
                  <a:pos x="0" y="371"/>
                </a:cxn>
                <a:cxn ang="0">
                  <a:pos x="0" y="383"/>
                </a:cxn>
                <a:cxn ang="0">
                  <a:pos x="0" y="383"/>
                </a:cxn>
                <a:cxn ang="0">
                  <a:pos x="12" y="371"/>
                </a:cxn>
                <a:cxn ang="0">
                  <a:pos x="30" y="353"/>
                </a:cxn>
                <a:cxn ang="0">
                  <a:pos x="53" y="335"/>
                </a:cxn>
                <a:cxn ang="0">
                  <a:pos x="77" y="317"/>
                </a:cxn>
                <a:cxn ang="0">
                  <a:pos x="101" y="311"/>
                </a:cxn>
                <a:cxn ang="0">
                  <a:pos x="131" y="299"/>
                </a:cxn>
                <a:cxn ang="0">
                  <a:pos x="204" y="269"/>
                </a:cxn>
                <a:cxn ang="0">
                  <a:pos x="240" y="251"/>
                </a:cxn>
                <a:cxn ang="0">
                  <a:pos x="270" y="239"/>
                </a:cxn>
                <a:cxn ang="0">
                  <a:pos x="294" y="228"/>
                </a:cxn>
                <a:cxn ang="0">
                  <a:pos x="312" y="222"/>
                </a:cxn>
                <a:cxn ang="0">
                  <a:pos x="330" y="210"/>
                </a:cxn>
                <a:cxn ang="0">
                  <a:pos x="365" y="186"/>
                </a:cxn>
                <a:cxn ang="0">
                  <a:pos x="419" y="156"/>
                </a:cxn>
                <a:cxn ang="0">
                  <a:pos x="473" y="120"/>
                </a:cxn>
                <a:cxn ang="0">
                  <a:pos x="527" y="90"/>
                </a:cxn>
                <a:cxn ang="0">
                  <a:pos x="576" y="60"/>
                </a:cxn>
                <a:cxn ang="0">
                  <a:pos x="612" y="42"/>
                </a:cxn>
                <a:cxn ang="0">
                  <a:pos x="629" y="36"/>
                </a:cxn>
                <a:cxn ang="0">
                  <a:pos x="647" y="30"/>
                </a:cxn>
                <a:cxn ang="0">
                  <a:pos x="677" y="18"/>
                </a:cxn>
                <a:cxn ang="0">
                  <a:pos x="701" y="6"/>
                </a:cxn>
                <a:cxn ang="0">
                  <a:pos x="713" y="0"/>
                </a:cxn>
                <a:cxn ang="0">
                  <a:pos x="713" y="0"/>
                </a:cxn>
                <a:cxn ang="0">
                  <a:pos x="659" y="6"/>
                </a:cxn>
                <a:cxn ang="0">
                  <a:pos x="716" y="63"/>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39" name="Freeform 15"/>
            <p:cNvSpPr>
              <a:spLocks/>
            </p:cNvSpPr>
            <p:nvPr userDrawn="1"/>
          </p:nvSpPr>
          <p:spPr bwMode="hidden">
            <a:xfrm>
              <a:off x="3453" y="2271"/>
              <a:ext cx="318" cy="225"/>
            </a:xfrm>
            <a:custGeom>
              <a:avLst/>
              <a:gdLst/>
              <a:ahLst/>
              <a:cxnLst>
                <a:cxn ang="0">
                  <a:pos x="6" y="225"/>
                </a:cxn>
                <a:cxn ang="0">
                  <a:pos x="0" y="195"/>
                </a:cxn>
                <a:cxn ang="0">
                  <a:pos x="315" y="0"/>
                </a:cxn>
                <a:cxn ang="0">
                  <a:pos x="303" y="27"/>
                </a:cxn>
                <a:cxn ang="0">
                  <a:pos x="318" y="42"/>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40" name="Freeform 16"/>
            <p:cNvSpPr>
              <a:spLocks/>
            </p:cNvSpPr>
            <p:nvPr userDrawn="1"/>
          </p:nvSpPr>
          <p:spPr bwMode="hidden">
            <a:xfrm>
              <a:off x="0" y="2658"/>
              <a:ext cx="2595" cy="933"/>
            </a:xfrm>
            <a:custGeom>
              <a:avLst/>
              <a:gdLst/>
              <a:ahLst/>
              <a:cxnLst>
                <a:cxn ang="0">
                  <a:pos x="1050" y="657"/>
                </a:cxn>
                <a:cxn ang="0">
                  <a:pos x="1581" y="690"/>
                </a:cxn>
                <a:cxn ang="0">
                  <a:pos x="1671" y="723"/>
                </a:cxn>
                <a:cxn ang="0">
                  <a:pos x="1176" y="621"/>
                </a:cxn>
                <a:cxn ang="0">
                  <a:pos x="1854" y="567"/>
                </a:cxn>
                <a:cxn ang="0">
                  <a:pos x="1869" y="612"/>
                </a:cxn>
                <a:cxn ang="0">
                  <a:pos x="2103" y="861"/>
                </a:cxn>
                <a:cxn ang="0">
                  <a:pos x="1883" y="520"/>
                </a:cxn>
                <a:cxn ang="0">
                  <a:pos x="1842" y="490"/>
                </a:cxn>
                <a:cxn ang="0">
                  <a:pos x="1770" y="466"/>
                </a:cxn>
                <a:cxn ang="0">
                  <a:pos x="1740" y="448"/>
                </a:cxn>
                <a:cxn ang="0">
                  <a:pos x="1758" y="436"/>
                </a:cxn>
                <a:cxn ang="0">
                  <a:pos x="1830" y="430"/>
                </a:cxn>
                <a:cxn ang="0">
                  <a:pos x="1877" y="424"/>
                </a:cxn>
                <a:cxn ang="0">
                  <a:pos x="1955" y="394"/>
                </a:cxn>
                <a:cxn ang="0">
                  <a:pos x="2052" y="396"/>
                </a:cxn>
                <a:cxn ang="0">
                  <a:pos x="2253" y="732"/>
                </a:cxn>
                <a:cxn ang="0">
                  <a:pos x="2415" y="933"/>
                </a:cxn>
                <a:cxn ang="0">
                  <a:pos x="2397" y="828"/>
                </a:cxn>
                <a:cxn ang="0">
                  <a:pos x="2088" y="400"/>
                </a:cxn>
                <a:cxn ang="0">
                  <a:pos x="2046" y="346"/>
                </a:cxn>
                <a:cxn ang="0">
                  <a:pos x="1997" y="304"/>
                </a:cxn>
                <a:cxn ang="0">
                  <a:pos x="1967" y="286"/>
                </a:cxn>
                <a:cxn ang="0">
                  <a:pos x="1973" y="286"/>
                </a:cxn>
                <a:cxn ang="0">
                  <a:pos x="2009" y="286"/>
                </a:cxn>
                <a:cxn ang="0">
                  <a:pos x="2082" y="322"/>
                </a:cxn>
                <a:cxn ang="0">
                  <a:pos x="2199" y="384"/>
                </a:cxn>
                <a:cxn ang="0">
                  <a:pos x="2394" y="448"/>
                </a:cxn>
                <a:cxn ang="0">
                  <a:pos x="2595" y="516"/>
                </a:cxn>
                <a:cxn ang="0">
                  <a:pos x="2388" y="424"/>
                </a:cxn>
                <a:cxn ang="0">
                  <a:pos x="2219" y="340"/>
                </a:cxn>
                <a:cxn ang="0">
                  <a:pos x="2052" y="280"/>
                </a:cxn>
                <a:cxn ang="0">
                  <a:pos x="1955" y="262"/>
                </a:cxn>
                <a:cxn ang="0">
                  <a:pos x="1877" y="274"/>
                </a:cxn>
                <a:cxn ang="0">
                  <a:pos x="1752" y="274"/>
                </a:cxn>
                <a:cxn ang="0">
                  <a:pos x="1661" y="292"/>
                </a:cxn>
                <a:cxn ang="0">
                  <a:pos x="1607" y="316"/>
                </a:cxn>
                <a:cxn ang="0">
                  <a:pos x="1589" y="322"/>
                </a:cxn>
                <a:cxn ang="0">
                  <a:pos x="1409" y="358"/>
                </a:cxn>
                <a:cxn ang="0">
                  <a:pos x="1152" y="442"/>
                </a:cxn>
                <a:cxn ang="0">
                  <a:pos x="966" y="460"/>
                </a:cxn>
                <a:cxn ang="0">
                  <a:pos x="870" y="442"/>
                </a:cxn>
                <a:cxn ang="0">
                  <a:pos x="828" y="430"/>
                </a:cxn>
                <a:cxn ang="0">
                  <a:pos x="743" y="388"/>
                </a:cxn>
                <a:cxn ang="0">
                  <a:pos x="636" y="334"/>
                </a:cxn>
                <a:cxn ang="0">
                  <a:pos x="467" y="256"/>
                </a:cxn>
                <a:cxn ang="0">
                  <a:pos x="0" y="0"/>
                </a:cxn>
                <a:cxn ang="0">
                  <a:pos x="585" y="390"/>
                </a:cxn>
                <a:cxn ang="0">
                  <a:pos x="849" y="543"/>
                </a:cxn>
                <a:cxn ang="0">
                  <a:pos x="897" y="621"/>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41" name="Freeform 17"/>
            <p:cNvSpPr>
              <a:spLocks/>
            </p:cNvSpPr>
            <p:nvPr userDrawn="1"/>
          </p:nvSpPr>
          <p:spPr bwMode="hidden">
            <a:xfrm>
              <a:off x="0" y="2994"/>
              <a:ext cx="2723" cy="1091"/>
            </a:xfrm>
            <a:custGeom>
              <a:avLst/>
              <a:gdLst/>
              <a:ahLst/>
              <a:cxnLst>
                <a:cxn ang="0">
                  <a:pos x="2370" y="72"/>
                </a:cxn>
                <a:cxn ang="0">
                  <a:pos x="2597" y="198"/>
                </a:cxn>
                <a:cxn ang="0">
                  <a:pos x="2639" y="276"/>
                </a:cxn>
                <a:cxn ang="0">
                  <a:pos x="2453" y="264"/>
                </a:cxn>
                <a:cxn ang="0">
                  <a:pos x="2297" y="204"/>
                </a:cxn>
                <a:cxn ang="0">
                  <a:pos x="2112" y="66"/>
                </a:cxn>
                <a:cxn ang="0">
                  <a:pos x="2088" y="72"/>
                </a:cxn>
                <a:cxn ang="0">
                  <a:pos x="2106" y="114"/>
                </a:cxn>
                <a:cxn ang="0">
                  <a:pos x="2412" y="552"/>
                </a:cxn>
                <a:cxn ang="0">
                  <a:pos x="2279" y="564"/>
                </a:cxn>
                <a:cxn ang="0">
                  <a:pos x="2189" y="492"/>
                </a:cxn>
                <a:cxn ang="0">
                  <a:pos x="2058" y="330"/>
                </a:cxn>
                <a:cxn ang="0">
                  <a:pos x="1991" y="234"/>
                </a:cxn>
                <a:cxn ang="0">
                  <a:pos x="1949" y="174"/>
                </a:cxn>
                <a:cxn ang="0">
                  <a:pos x="1824" y="132"/>
                </a:cxn>
                <a:cxn ang="0">
                  <a:pos x="1794" y="144"/>
                </a:cxn>
                <a:cxn ang="0">
                  <a:pos x="1895" y="222"/>
                </a:cxn>
                <a:cxn ang="0">
                  <a:pos x="1943" y="366"/>
                </a:cxn>
                <a:cxn ang="0">
                  <a:pos x="2064" y="630"/>
                </a:cxn>
                <a:cxn ang="0">
                  <a:pos x="2052" y="695"/>
                </a:cxn>
                <a:cxn ang="0">
                  <a:pos x="1955" y="683"/>
                </a:cxn>
                <a:cxn ang="0">
                  <a:pos x="1913" y="636"/>
                </a:cxn>
                <a:cxn ang="0">
                  <a:pos x="1703" y="312"/>
                </a:cxn>
                <a:cxn ang="0">
                  <a:pos x="1637" y="276"/>
                </a:cxn>
                <a:cxn ang="0">
                  <a:pos x="1643" y="318"/>
                </a:cxn>
                <a:cxn ang="0">
                  <a:pos x="1673" y="408"/>
                </a:cxn>
                <a:cxn ang="0">
                  <a:pos x="1716" y="779"/>
                </a:cxn>
                <a:cxn ang="0">
                  <a:pos x="1691" y="737"/>
                </a:cxn>
                <a:cxn ang="0">
                  <a:pos x="1613" y="582"/>
                </a:cxn>
                <a:cxn ang="0">
                  <a:pos x="1494" y="480"/>
                </a:cxn>
                <a:cxn ang="0">
                  <a:pos x="1248" y="528"/>
                </a:cxn>
                <a:cxn ang="0">
                  <a:pos x="996" y="630"/>
                </a:cxn>
                <a:cxn ang="0">
                  <a:pos x="714" y="534"/>
                </a:cxn>
                <a:cxn ang="0">
                  <a:pos x="198" y="288"/>
                </a:cxn>
                <a:cxn ang="0">
                  <a:pos x="0" y="460"/>
                </a:cxn>
                <a:cxn ang="0">
                  <a:pos x="288" y="570"/>
                </a:cxn>
                <a:cxn ang="0">
                  <a:pos x="461" y="654"/>
                </a:cxn>
                <a:cxn ang="0">
                  <a:pos x="725" y="755"/>
                </a:cxn>
                <a:cxn ang="0">
                  <a:pos x="966" y="791"/>
                </a:cxn>
                <a:cxn ang="0">
                  <a:pos x="1176" y="779"/>
                </a:cxn>
                <a:cxn ang="0">
                  <a:pos x="1278" y="791"/>
                </a:cxn>
                <a:cxn ang="0">
                  <a:pos x="1404" y="845"/>
                </a:cxn>
                <a:cxn ang="0">
                  <a:pos x="1416" y="887"/>
                </a:cxn>
                <a:cxn ang="0">
                  <a:pos x="1361" y="923"/>
                </a:cxn>
                <a:cxn ang="0">
                  <a:pos x="1385" y="1007"/>
                </a:cxn>
                <a:cxn ang="0">
                  <a:pos x="1494" y="1085"/>
                </a:cxn>
                <a:cxn ang="0">
                  <a:pos x="1697" y="1043"/>
                </a:cxn>
                <a:cxn ang="0">
                  <a:pos x="1812" y="989"/>
                </a:cxn>
                <a:cxn ang="0">
                  <a:pos x="1973" y="917"/>
                </a:cxn>
                <a:cxn ang="0">
                  <a:pos x="2201" y="899"/>
                </a:cxn>
                <a:cxn ang="0">
                  <a:pos x="2364" y="863"/>
                </a:cxn>
                <a:cxn ang="0">
                  <a:pos x="2400" y="743"/>
                </a:cxn>
                <a:cxn ang="0">
                  <a:pos x="2471" y="701"/>
                </a:cxn>
                <a:cxn ang="0">
                  <a:pos x="2621" y="504"/>
                </a:cxn>
                <a:cxn ang="0">
                  <a:pos x="2693" y="374"/>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08"/>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9525">
              <a:noFill/>
              <a:round/>
              <a:headEnd/>
              <a:tailEnd/>
            </a:ln>
          </p:spPr>
          <p:txBody>
            <a:bodyPr/>
            <a:lstStyle/>
            <a:p>
              <a:pPr>
                <a:defRPr/>
              </a:pPr>
              <a:endParaRPr lang="ru-RU" sz="1800">
                <a:solidFill>
                  <a:srgbClr val="FFFFFF"/>
                </a:solidFill>
              </a:endParaRPr>
            </a:p>
          </p:txBody>
        </p:sp>
      </p:grpSp>
      <p:sp>
        <p:nvSpPr>
          <p:cNvPr id="129042" name="Rectangle 18"/>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ru-RU"/>
              <a:t>Образец заголовка</a:t>
            </a:r>
          </a:p>
        </p:txBody>
      </p:sp>
      <p:sp>
        <p:nvSpPr>
          <p:cNvPr id="129043" name="Rectangle 19"/>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solidFill>
                <a:srgbClr val="FFFFFF"/>
              </a:solidFill>
            </a:endParaRPr>
          </a:p>
        </p:txBody>
      </p:sp>
      <p:sp>
        <p:nvSpPr>
          <p:cNvPr id="129044" name="Rectangle 20"/>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ru-RU">
              <a:solidFill>
                <a:srgbClr val="FFFFFF"/>
              </a:solidFill>
            </a:endParaRPr>
          </a:p>
        </p:txBody>
      </p:sp>
      <p:sp>
        <p:nvSpPr>
          <p:cNvPr id="129045" name="Rectangle 21"/>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CE770BC-E491-412D-8E8A-62D75A7DC5B2}" type="slidenum">
              <a:rPr lang="ru-RU">
                <a:solidFill>
                  <a:srgbClr val="FFFFFF"/>
                </a:solidFill>
              </a:rPr>
              <a:pPr>
                <a:defRPr/>
              </a:pPr>
              <a:t>‹#›</a:t>
            </a:fld>
            <a:endParaRPr lang="ru-RU">
              <a:solidFill>
                <a:srgbClr val="FFFFFF"/>
              </a:solidFill>
            </a:endParaRPr>
          </a:p>
        </p:txBody>
      </p:sp>
      <p:sp>
        <p:nvSpPr>
          <p:cNvPr id="129046" name="Rectangle 22"/>
          <p:cNvSpPr>
            <a:spLocks noGrp="1" noChangeArrowheads="1"/>
          </p:cNvSpPr>
          <p:nvPr>
            <p:ph type="body" idx="1"/>
          </p:nvPr>
        </p:nvSpPr>
        <p:spPr bwMode="auto">
          <a:xfrm>
            <a:off x="609600" y="1600200"/>
            <a:ext cx="10972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02298027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descr="head.png"/>
          <p:cNvPicPr>
            <a:picLocks noChangeAspect="1"/>
          </p:cNvPicPr>
          <p:nvPr userDrawn="1"/>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3329"/>
            <a:ext cx="12192000" cy="995423"/>
          </a:xfrm>
          <a:prstGeom prst="rect">
            <a:avLst/>
          </a:prstGeom>
        </p:spPr>
      </p:pic>
      <p:sp>
        <p:nvSpPr>
          <p:cNvPr id="9" name="Прямоугольник 8"/>
          <p:cNvSpPr/>
          <p:nvPr userDrawn="1"/>
        </p:nvSpPr>
        <p:spPr>
          <a:xfrm>
            <a:off x="7393853" y="-44722"/>
            <a:ext cx="4798148" cy="338554"/>
          </a:xfrm>
          <a:prstGeom prst="rect">
            <a:avLst/>
          </a:prstGeom>
        </p:spPr>
        <p:txBody>
          <a:bodyPr wrap="square">
            <a:spAutoFit/>
          </a:bodyPr>
          <a:lstStyle/>
          <a:p>
            <a:pPr defTabSz="457200"/>
            <a:r>
              <a:rPr lang="ru-RU" sz="1600" b="1" dirty="0">
                <a:solidFill>
                  <a:srgbClr val="00B0F0"/>
                </a:solidFill>
                <a:latin typeface="PT Sans"/>
              </a:rPr>
              <a:t>Центр дистанционного обучения </a:t>
            </a:r>
          </a:p>
        </p:txBody>
      </p:sp>
      <p:sp>
        <p:nvSpPr>
          <p:cNvPr id="10" name="TextBox 9"/>
          <p:cNvSpPr txBox="1"/>
          <p:nvPr userDrawn="1"/>
        </p:nvSpPr>
        <p:spPr>
          <a:xfrm>
            <a:off x="10031999" y="6419001"/>
            <a:ext cx="1968347" cy="307777"/>
          </a:xfrm>
          <a:prstGeom prst="rect">
            <a:avLst/>
          </a:prstGeom>
          <a:noFill/>
        </p:spPr>
        <p:txBody>
          <a:bodyPr wrap="square" rtlCol="0">
            <a:spAutoFit/>
          </a:bodyPr>
          <a:lstStyle/>
          <a:p>
            <a:pPr defTabSz="457200"/>
            <a:r>
              <a:rPr lang="en-US" sz="1400" b="1" dirty="0">
                <a:solidFill>
                  <a:srgbClr val="00B0F0"/>
                </a:solidFill>
                <a:latin typeface="PT Sans"/>
              </a:rPr>
              <a:t>online.mirea.ru</a:t>
            </a:r>
            <a:endParaRPr lang="ru-RU" sz="1400" b="1" dirty="0">
              <a:solidFill>
                <a:srgbClr val="00B0F0"/>
              </a:solidFill>
              <a:latin typeface="PT Sans"/>
            </a:endParaRPr>
          </a:p>
        </p:txBody>
      </p:sp>
      <p:pic>
        <p:nvPicPr>
          <p:cNvPr id="4" name="Рисунок 3">
            <a:extLst>
              <a:ext uri="{FF2B5EF4-FFF2-40B4-BE49-F238E27FC236}">
                <a16:creationId xmlns:a16="http://schemas.microsoft.com/office/drawing/2014/main" id="{5BFFC79E-3831-4D3C-8F5D-FC802BF1F03F}"/>
              </a:ext>
            </a:extLst>
          </p:cNvPr>
          <p:cNvPicPr>
            <a:picLocks noChangeAspect="1"/>
          </p:cNvPicPr>
          <p:nvPr userDrawn="1"/>
        </p:nvPicPr>
        <p:blipFill>
          <a:blip r:embed="rId15"/>
          <a:stretch>
            <a:fillRect/>
          </a:stretch>
        </p:blipFill>
        <p:spPr>
          <a:xfrm>
            <a:off x="1" y="0"/>
            <a:ext cx="2003076" cy="968764"/>
          </a:xfrm>
          <a:prstGeom prst="rect">
            <a:avLst/>
          </a:prstGeom>
        </p:spPr>
      </p:pic>
    </p:spTree>
    <p:extLst>
      <p:ext uri="{BB962C8B-B14F-4D97-AF65-F5344CB8AC3E}">
        <p14:creationId xmlns:p14="http://schemas.microsoft.com/office/powerpoint/2010/main" val="99546672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descr="head.png"/>
          <p:cNvPicPr>
            <a:picLocks noChangeAspect="1"/>
          </p:cNvPicPr>
          <p:nvPr userDrawn="1"/>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3329"/>
            <a:ext cx="12192000" cy="995423"/>
          </a:xfrm>
          <a:prstGeom prst="rect">
            <a:avLst/>
          </a:prstGeom>
        </p:spPr>
      </p:pic>
      <p:sp>
        <p:nvSpPr>
          <p:cNvPr id="9" name="Прямоугольник 8"/>
          <p:cNvSpPr/>
          <p:nvPr userDrawn="1"/>
        </p:nvSpPr>
        <p:spPr>
          <a:xfrm>
            <a:off x="7393854" y="-44722"/>
            <a:ext cx="4798148" cy="276999"/>
          </a:xfrm>
          <a:prstGeom prst="rect">
            <a:avLst/>
          </a:prstGeom>
        </p:spPr>
        <p:txBody>
          <a:bodyPr wrap="square">
            <a:spAutoFit/>
          </a:bodyPr>
          <a:lstStyle/>
          <a:p>
            <a:pPr defTabSz="342900"/>
            <a:r>
              <a:rPr lang="ru-RU" sz="1200" b="1" dirty="0">
                <a:solidFill>
                  <a:srgbClr val="00B0F0"/>
                </a:solidFill>
                <a:latin typeface="PT Sans"/>
              </a:rPr>
              <a:t>Центр дистанционного обучения </a:t>
            </a:r>
          </a:p>
        </p:txBody>
      </p:sp>
      <p:sp>
        <p:nvSpPr>
          <p:cNvPr id="10" name="TextBox 9"/>
          <p:cNvSpPr txBox="1"/>
          <p:nvPr userDrawn="1"/>
        </p:nvSpPr>
        <p:spPr>
          <a:xfrm>
            <a:off x="10032000" y="6419001"/>
            <a:ext cx="1968347" cy="253916"/>
          </a:xfrm>
          <a:prstGeom prst="rect">
            <a:avLst/>
          </a:prstGeom>
          <a:noFill/>
        </p:spPr>
        <p:txBody>
          <a:bodyPr wrap="square" rtlCol="0">
            <a:spAutoFit/>
          </a:bodyPr>
          <a:lstStyle/>
          <a:p>
            <a:pPr defTabSz="342900"/>
            <a:r>
              <a:rPr lang="en-US" sz="1050" b="1" dirty="0">
                <a:solidFill>
                  <a:srgbClr val="00B0F0"/>
                </a:solidFill>
                <a:latin typeface="PT Sans"/>
              </a:rPr>
              <a:t>online.mirea.ru</a:t>
            </a:r>
            <a:endParaRPr lang="ru-RU" sz="1050" b="1" dirty="0">
              <a:solidFill>
                <a:srgbClr val="00B0F0"/>
              </a:solidFill>
              <a:latin typeface="PT Sans"/>
            </a:endParaRPr>
          </a:p>
        </p:txBody>
      </p:sp>
      <p:pic>
        <p:nvPicPr>
          <p:cNvPr id="4" name="Рисунок 3">
            <a:extLst>
              <a:ext uri="{FF2B5EF4-FFF2-40B4-BE49-F238E27FC236}">
                <a16:creationId xmlns:a16="http://schemas.microsoft.com/office/drawing/2014/main" id="{5BFFC79E-3831-4D3C-8F5D-FC802BF1F03F}"/>
              </a:ext>
            </a:extLst>
          </p:cNvPr>
          <p:cNvPicPr>
            <a:picLocks noChangeAspect="1"/>
          </p:cNvPicPr>
          <p:nvPr userDrawn="1"/>
        </p:nvPicPr>
        <p:blipFill>
          <a:blip r:embed="rId15"/>
          <a:stretch>
            <a:fillRect/>
          </a:stretch>
        </p:blipFill>
        <p:spPr>
          <a:xfrm>
            <a:off x="2" y="0"/>
            <a:ext cx="2003076" cy="968764"/>
          </a:xfrm>
          <a:prstGeom prst="rect">
            <a:avLst/>
          </a:prstGeom>
        </p:spPr>
      </p:pic>
    </p:spTree>
    <p:extLst>
      <p:ext uri="{BB962C8B-B14F-4D97-AF65-F5344CB8AC3E}">
        <p14:creationId xmlns:p14="http://schemas.microsoft.com/office/powerpoint/2010/main" val="15044053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rigorev@mirea.ru" TargetMode="Externa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grigorev@mirea.ru" TargetMode="Externa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16771" y="6083372"/>
            <a:ext cx="1907488" cy="307777"/>
          </a:xfrm>
          <a:prstGeom prst="rect">
            <a:avLst/>
          </a:prstGeom>
          <a:noFill/>
        </p:spPr>
        <p:txBody>
          <a:bodyPr wrap="square" rtlCol="0">
            <a:spAutoFit/>
          </a:bodyPr>
          <a:lstStyle/>
          <a:p>
            <a:pPr defTabSz="457200"/>
            <a:r>
              <a:rPr lang="en-US" sz="1400" b="1" dirty="0">
                <a:solidFill>
                  <a:prstClr val="white"/>
                </a:solidFill>
                <a:latin typeface="PT Sans"/>
              </a:rPr>
              <a:t>Online</a:t>
            </a:r>
            <a:r>
              <a:rPr lang="ru-RU" sz="1400" b="1" dirty="0">
                <a:solidFill>
                  <a:prstClr val="white"/>
                </a:solidFill>
                <a:latin typeface="PT Sans"/>
              </a:rPr>
              <a:t>-</a:t>
            </a:r>
            <a:r>
              <a:rPr lang="en-US" sz="1400" b="1" dirty="0">
                <a:solidFill>
                  <a:prstClr val="white"/>
                </a:solidFill>
                <a:latin typeface="PT Sans"/>
              </a:rPr>
              <a:t>edu.mirea.ru</a:t>
            </a:r>
            <a:endParaRPr lang="ru-RU" sz="1400" b="1" dirty="0">
              <a:solidFill>
                <a:prstClr val="white"/>
              </a:solidFill>
              <a:latin typeface="PT San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2147888" y="1709740"/>
            <a:ext cx="8452735" cy="1719261"/>
          </a:xfrm>
        </p:spPr>
        <p:txBody>
          <a:bodyPr/>
          <a:lstStyle/>
          <a:p>
            <a:pPr algn="ctr"/>
            <a:r>
              <a:rPr lang="ru-RU" sz="4000" b="1" dirty="0"/>
              <a:t>Теоретические основы компьютерной безопасности</a:t>
            </a:r>
            <a:br>
              <a:rPr lang="ru-RU" sz="4000" b="1" dirty="0"/>
            </a:br>
            <a:r>
              <a:rPr lang="ru-RU" sz="4000" b="1" dirty="0"/>
              <a:t>Лекция 4-5</a:t>
            </a:r>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a:xfrm>
            <a:off x="2147888" y="4589464"/>
            <a:ext cx="8268592" cy="1143793"/>
          </a:xfrm>
        </p:spPr>
        <p:txBody>
          <a:bodyPr/>
          <a:lstStyle/>
          <a:p>
            <a:pPr lvl="0"/>
            <a:r>
              <a:rPr lang="ru-RU" dirty="0">
                <a:solidFill>
                  <a:prstClr val="black"/>
                </a:solidFill>
              </a:rPr>
              <a:t>ФИО преподавателя</a:t>
            </a:r>
            <a:r>
              <a:rPr lang="en-US" dirty="0">
                <a:solidFill>
                  <a:prstClr val="black"/>
                </a:solidFill>
              </a:rPr>
              <a:t>: </a:t>
            </a:r>
            <a:r>
              <a:rPr lang="ru-RU" dirty="0">
                <a:solidFill>
                  <a:prstClr val="black"/>
                </a:solidFill>
              </a:rPr>
              <a:t> зав. кафедры КБ-8, к.т.н. Григорьев В.Р.</a:t>
            </a:r>
          </a:p>
          <a:p>
            <a:pPr lvl="0"/>
            <a:r>
              <a:rPr lang="en-US" dirty="0">
                <a:solidFill>
                  <a:prstClr val="black"/>
                </a:solidFill>
              </a:rPr>
              <a:t>e-mail</a:t>
            </a:r>
            <a:r>
              <a:rPr lang="en-US" dirty="0">
                <a:solidFill>
                  <a:prstClr val="black">
                    <a:tint val="75000"/>
                  </a:prstClr>
                </a:solidFill>
              </a:rPr>
              <a:t>: </a:t>
            </a:r>
            <a:r>
              <a:rPr lang="en-US" dirty="0">
                <a:solidFill>
                  <a:prstClr val="black">
                    <a:tint val="75000"/>
                  </a:prstClr>
                </a:solidFill>
                <a:hlinkClick r:id="rId2"/>
              </a:rPr>
              <a:t>grigorev@mirea.ru</a:t>
            </a:r>
            <a:endParaRPr lang="en-US" dirty="0">
              <a:solidFill>
                <a:prstClr val="black">
                  <a:tint val="75000"/>
                </a:prstClr>
              </a:solidFill>
            </a:endParaRPr>
          </a:p>
          <a:p>
            <a:endParaRPr lang="ru-RU" dirty="0"/>
          </a:p>
        </p:txBody>
      </p:sp>
    </p:spTree>
    <p:extLst>
      <p:ext uri="{BB962C8B-B14F-4D97-AF65-F5344CB8AC3E}">
        <p14:creationId xmlns:p14="http://schemas.microsoft.com/office/powerpoint/2010/main" val="40679552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1544" y="836712"/>
            <a:ext cx="8229600" cy="4495800"/>
          </a:xfrm>
        </p:spPr>
        <p:txBody>
          <a:bodyPr/>
          <a:lstStyle/>
          <a:p>
            <a:pPr marL="0" indent="0" algn="just">
              <a:buNone/>
            </a:pPr>
            <a:r>
              <a:rPr lang="ru-RU" dirty="0"/>
              <a:t>Пусть время дискретно, </a:t>
            </a:r>
            <a:r>
              <a:rPr lang="ru-RU" dirty="0" err="1"/>
              <a:t>Оt</a:t>
            </a:r>
            <a:r>
              <a:rPr lang="ru-RU" dirty="0"/>
              <a:t> - множество объектов момент t, </a:t>
            </a:r>
            <a:r>
              <a:rPr lang="ru-RU" dirty="0" err="1"/>
              <a:t>St</a:t>
            </a:r>
            <a:r>
              <a:rPr lang="ru-RU" dirty="0"/>
              <a:t> - множество субъектов в момент t. На множестве объектов </a:t>
            </a:r>
            <a:r>
              <a:rPr lang="ru-RU" dirty="0" err="1"/>
              <a:t>Оt</a:t>
            </a:r>
            <a:r>
              <a:rPr lang="ru-RU" dirty="0"/>
              <a:t> как на вершинах определим ориентированный граф доступов </a:t>
            </a:r>
            <a:r>
              <a:rPr lang="ru-RU" dirty="0" err="1"/>
              <a:t>Gt</a:t>
            </a:r>
            <a:r>
              <a:rPr lang="ru-RU" dirty="0"/>
              <a:t> следующим образом: дуга  с меткой </a:t>
            </a:r>
            <a:r>
              <a:rPr lang="ru-RU" dirty="0" err="1"/>
              <a:t>pR</a:t>
            </a:r>
            <a:r>
              <a:rPr lang="ru-RU" dirty="0"/>
              <a:t> принадлежит </a:t>
            </a:r>
            <a:r>
              <a:rPr lang="ru-RU" dirty="0" err="1"/>
              <a:t>Gt</a:t>
            </a:r>
            <a:r>
              <a:rPr lang="ru-RU" dirty="0"/>
              <a:t> тогда и только тогда, когда в момент t субъект S имеет множество доступов р к объекту О.</a:t>
            </a:r>
          </a:p>
        </p:txBody>
      </p:sp>
    </p:spTree>
    <p:extLst>
      <p:ext uri="{BB962C8B-B14F-4D97-AF65-F5344CB8AC3E}">
        <p14:creationId xmlns:p14="http://schemas.microsoft.com/office/powerpoint/2010/main" val="161756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3512" y="188640"/>
            <a:ext cx="8712968" cy="6120680"/>
          </a:xfrm>
        </p:spPr>
        <p:txBody>
          <a:bodyPr/>
          <a:lstStyle/>
          <a:p>
            <a:pPr marL="0" indent="0" algn="just">
              <a:buNone/>
            </a:pPr>
            <a:r>
              <a:rPr lang="ru-RU" sz="2400" dirty="0">
                <a:effectLst/>
              </a:rPr>
              <a:t>Согласно аксиоме, с точки зрения защиты информации, в процессе функционирования системы нас интересует только множество графов доступов {</a:t>
            </a:r>
            <a:r>
              <a:rPr lang="ru-RU" sz="2400" b="1" dirty="0" err="1">
                <a:effectLst/>
              </a:rPr>
              <a:t>G</a:t>
            </a:r>
            <a:r>
              <a:rPr lang="ru-RU" sz="2400" baseline="-25000" dirty="0" err="1">
                <a:effectLst/>
              </a:rPr>
              <a:t>t</a:t>
            </a:r>
            <a:r>
              <a:rPr lang="ru-RU" sz="2400" dirty="0">
                <a:effectLst/>
              </a:rPr>
              <a:t>}</a:t>
            </a:r>
            <a:r>
              <a:rPr lang="ru-RU" sz="2400" baseline="-25000" dirty="0">
                <a:effectLst/>
              </a:rPr>
              <a:t>t=1</a:t>
            </a:r>
            <a:r>
              <a:rPr lang="ru-RU" sz="2400" baseline="30000" dirty="0">
                <a:effectLst/>
              </a:rPr>
              <a:t>T</a:t>
            </a:r>
            <a:r>
              <a:rPr lang="ru-RU" sz="2400" dirty="0">
                <a:effectLst/>
              </a:rPr>
              <a:t>. Обозначим через </a:t>
            </a:r>
            <a:r>
              <a:rPr lang="ru-RU" sz="2400" dirty="0">
                <a:effectLst/>
                <a:sym typeface="Symbol" panose="05050102010706020507" pitchFamily="18" charset="2"/>
              </a:rPr>
              <a:t></a:t>
            </a:r>
            <a:r>
              <a:rPr lang="ru-RU" sz="2400" dirty="0">
                <a:effectLst/>
              </a:rPr>
              <a:t>={</a:t>
            </a:r>
            <a:r>
              <a:rPr lang="ru-RU" sz="2400" b="1" dirty="0">
                <a:effectLst/>
              </a:rPr>
              <a:t>G</a:t>
            </a:r>
            <a:r>
              <a:rPr lang="ru-RU" sz="2400" dirty="0">
                <a:effectLst/>
              </a:rPr>
              <a:t>} множество возможных графов доступов. Тогда </a:t>
            </a:r>
            <a:r>
              <a:rPr lang="ru-RU" sz="2400" dirty="0">
                <a:effectLst/>
                <a:sym typeface="Symbol" panose="05050102010706020507" pitchFamily="18" charset="2"/>
              </a:rPr>
              <a:t></a:t>
            </a:r>
            <a:r>
              <a:rPr lang="ru-RU" sz="2400" dirty="0">
                <a:effectLst/>
              </a:rPr>
              <a:t> можно рассматривать как фазовое пространство системы, а траектория в фазовом пространстве </a:t>
            </a:r>
            <a:r>
              <a:rPr lang="ru-RU" sz="2400" dirty="0">
                <a:effectLst/>
                <a:sym typeface="Symbol" panose="05050102010706020507" pitchFamily="18" charset="2"/>
              </a:rPr>
              <a:t></a:t>
            </a:r>
            <a:r>
              <a:rPr lang="ru-RU" sz="2400" dirty="0">
                <a:effectLst/>
              </a:rPr>
              <a:t> соответствует функционированию вычислительной системы. В этих терминах удобно представлять себе задачу защиты информации в следующем общем виде. В фазовом пространстве </a:t>
            </a:r>
            <a:r>
              <a:rPr lang="ru-RU" sz="2400" dirty="0">
                <a:effectLst/>
                <a:sym typeface="Symbol" panose="05050102010706020507" pitchFamily="18" charset="2"/>
              </a:rPr>
              <a:t></a:t>
            </a:r>
            <a:r>
              <a:rPr lang="ru-RU" sz="2400" dirty="0">
                <a:effectLst/>
              </a:rPr>
              <a:t> определены возможные траектории Ф, в </a:t>
            </a:r>
            <a:r>
              <a:rPr lang="ru-RU" sz="2400" dirty="0">
                <a:effectLst/>
                <a:sym typeface="Symbol" panose="05050102010706020507" pitchFamily="18" charset="2"/>
              </a:rPr>
              <a:t></a:t>
            </a:r>
            <a:r>
              <a:rPr lang="ru-RU" sz="2400" dirty="0">
                <a:effectLst/>
              </a:rPr>
              <a:t> выделено некоторое подмножество N неблагоприятных траекторий или участков таких траекторий, которых мы хотели бы избежать. Задача защиты информации состоит в том, чтобы любая реальная траектория вычислительного процесса в фазовом пространстве </a:t>
            </a:r>
            <a:r>
              <a:rPr lang="ru-RU" sz="2400" dirty="0">
                <a:effectLst/>
                <a:sym typeface="Symbol" panose="05050102010706020507" pitchFamily="18" charset="2"/>
              </a:rPr>
              <a:t></a:t>
            </a:r>
            <a:r>
              <a:rPr lang="ru-RU" sz="2400" dirty="0">
                <a:effectLst/>
              </a:rPr>
              <a:t> не попала во множество N. Как правило, в любой конкретной вычислительной системе можно наделить реальным смыслом компоненты модели </a:t>
            </a:r>
            <a:r>
              <a:rPr lang="ru-RU" sz="2400" dirty="0">
                <a:effectLst/>
                <a:sym typeface="Symbol" panose="05050102010706020507" pitchFamily="18" charset="2"/>
              </a:rPr>
              <a:t></a:t>
            </a:r>
            <a:r>
              <a:rPr lang="ru-RU" sz="2400" dirty="0">
                <a:effectLst/>
              </a:rPr>
              <a:t>,</a:t>
            </a:r>
            <a:r>
              <a:rPr lang="ru-RU" sz="2400" dirty="0">
                <a:effectLst/>
                <a:sym typeface="Symbol" panose="05050102010706020507" pitchFamily="18" charset="2"/>
              </a:rPr>
              <a:t></a:t>
            </a:r>
            <a:r>
              <a:rPr lang="ru-RU" sz="2400" dirty="0">
                <a:effectLst/>
              </a:rPr>
              <a:t> и N. Например, неблагоприятными могут быть траектории, проходящие через данное множество состояний </a:t>
            </a:r>
            <a:r>
              <a:rPr lang="ru-RU" sz="2400" dirty="0">
                <a:effectLst/>
                <a:sym typeface="Symbol" panose="05050102010706020507" pitchFamily="18" charset="2"/>
              </a:rPr>
              <a:t></a:t>
            </a:r>
            <a:r>
              <a:rPr lang="ru-RU" sz="2400" dirty="0">
                <a:effectLst/>
              </a:rPr>
              <a:t>‘</a:t>
            </a:r>
            <a:r>
              <a:rPr lang="ru-RU" sz="2400" dirty="0">
                <a:effectLst/>
                <a:sym typeface="Symbol" panose="05050102010706020507" pitchFamily="18" charset="2"/>
              </a:rPr>
              <a:t></a:t>
            </a:r>
            <a:r>
              <a:rPr lang="ru-RU" sz="2400" dirty="0">
                <a:effectLst/>
              </a:rPr>
              <a:t>.</a:t>
            </a:r>
          </a:p>
          <a:p>
            <a:pPr marL="0" indent="0">
              <a:buNone/>
            </a:pPr>
            <a:endParaRPr lang="ru-RU" sz="2000" dirty="0"/>
          </a:p>
        </p:txBody>
      </p:sp>
    </p:spTree>
    <p:extLst>
      <p:ext uri="{BB962C8B-B14F-4D97-AF65-F5344CB8AC3E}">
        <p14:creationId xmlns:p14="http://schemas.microsoft.com/office/powerpoint/2010/main" val="272848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49288" y="587515"/>
            <a:ext cx="8712968" cy="5544616"/>
          </a:xfrm>
        </p:spPr>
        <p:txBody>
          <a:bodyPr/>
          <a:lstStyle/>
          <a:p>
            <a:pPr marL="0" indent="0" algn="just">
              <a:buNone/>
            </a:pPr>
            <a:r>
              <a:rPr lang="ru-RU" sz="2400" dirty="0">
                <a:effectLst/>
              </a:rPr>
              <a:t>Основная сложность защиты информации состоит в том, что имея возможность использовать набор локальных ограничений на доступ в каждый момент времени, мы должны решить глобальную проблему недопущения выхода любой возможной траектории в неблагоприятное множество N. При этом траектории множества N не обязательно определяются ограничениями на доступы конкретных субъектов к конкретным объектам. Возможно, что если в различные моменты вычислительного процесса субъект S получил доступ к объектам О</a:t>
            </a:r>
            <a:r>
              <a:rPr lang="ru-RU" sz="2400" baseline="-25000" dirty="0">
                <a:effectLst/>
              </a:rPr>
              <a:t>1</a:t>
            </a:r>
            <a:r>
              <a:rPr lang="ru-RU" sz="2400" dirty="0">
                <a:effectLst/>
              </a:rPr>
              <a:t> и О</a:t>
            </a:r>
            <a:r>
              <a:rPr lang="ru-RU" sz="2400" baseline="-25000" dirty="0">
                <a:effectLst/>
              </a:rPr>
              <a:t>2</a:t>
            </a:r>
            <a:r>
              <a:rPr lang="ru-RU" sz="2400" dirty="0">
                <a:effectLst/>
              </a:rPr>
              <a:t>, то запрещенный доступ к объекту О</a:t>
            </a:r>
            <a:r>
              <a:rPr lang="ru-RU" sz="2400" baseline="-25000" dirty="0">
                <a:effectLst/>
              </a:rPr>
              <a:t>3</a:t>
            </a:r>
            <a:r>
              <a:rPr lang="ru-RU" sz="2400" dirty="0">
                <a:effectLst/>
              </a:rPr>
              <a:t> реально произошел, так как из знания содержания объектов О</a:t>
            </a:r>
            <a:r>
              <a:rPr lang="ru-RU" sz="2400" baseline="-25000" dirty="0">
                <a:effectLst/>
              </a:rPr>
              <a:t>1</a:t>
            </a:r>
            <a:r>
              <a:rPr lang="ru-RU" sz="2400" dirty="0">
                <a:effectLst/>
              </a:rPr>
              <a:t> и O</a:t>
            </a:r>
            <a:r>
              <a:rPr lang="ru-RU" sz="2400" baseline="-25000" dirty="0">
                <a:effectLst/>
              </a:rPr>
              <a:t>2</a:t>
            </a:r>
            <a:r>
              <a:rPr lang="ru-RU" sz="2400" dirty="0">
                <a:effectLst/>
              </a:rPr>
              <a:t> можно вывести запрещенную информацию, содержащуюся в объекте O</a:t>
            </a:r>
            <a:r>
              <a:rPr lang="ru-RU" sz="2400" baseline="-25000" dirty="0">
                <a:effectLst/>
              </a:rPr>
              <a:t>3</a:t>
            </a:r>
            <a:r>
              <a:rPr lang="ru-RU" sz="2400" dirty="0">
                <a:effectLst/>
              </a:rPr>
              <a:t>.</a:t>
            </a:r>
          </a:p>
          <a:p>
            <a:pPr marL="0" indent="0">
              <a:buNone/>
            </a:pPr>
            <a:endParaRPr lang="ru-RU" sz="2000" dirty="0"/>
          </a:p>
        </p:txBody>
      </p:sp>
    </p:spTree>
    <p:extLst>
      <p:ext uri="{BB962C8B-B14F-4D97-AF65-F5344CB8AC3E}">
        <p14:creationId xmlns:p14="http://schemas.microsoft.com/office/powerpoint/2010/main" val="228429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47528" y="332656"/>
            <a:ext cx="8640960" cy="6120680"/>
          </a:xfrm>
        </p:spPr>
        <p:txBody>
          <a:bodyPr/>
          <a:lstStyle/>
          <a:p>
            <a:pPr marL="0" indent="0" algn="just">
              <a:buNone/>
            </a:pPr>
            <a:r>
              <a:rPr lang="ru-RU" sz="2400" dirty="0">
                <a:effectLst/>
              </a:rPr>
              <a:t> </a:t>
            </a:r>
            <a:r>
              <a:rPr lang="ru-RU" sz="2400" u="sng" dirty="0">
                <a:solidFill>
                  <a:srgbClr val="FF99CC"/>
                </a:solidFill>
                <a:effectLst/>
              </a:rPr>
              <a:t>Пример 4.</a:t>
            </a:r>
            <a:r>
              <a:rPr lang="ru-RU" sz="2400" dirty="0">
                <a:solidFill>
                  <a:srgbClr val="FF99CC"/>
                </a:solidFill>
                <a:effectLst/>
              </a:rPr>
              <a:t> </a:t>
            </a:r>
            <a:r>
              <a:rPr lang="ru-RU" sz="2400" dirty="0">
                <a:effectLst/>
              </a:rPr>
              <a:t>Пусть в системе имеются два пользователя U</a:t>
            </a:r>
            <a:r>
              <a:rPr lang="ru-RU" sz="2400" baseline="-25000" dirty="0">
                <a:effectLst/>
              </a:rPr>
              <a:t>1</a:t>
            </a:r>
            <a:r>
              <a:rPr lang="ru-RU" sz="2400" dirty="0">
                <a:effectLst/>
              </a:rPr>
              <a:t>, и U</a:t>
            </a:r>
            <a:r>
              <a:rPr lang="ru-RU" sz="2400" baseline="-25000" dirty="0">
                <a:effectLst/>
              </a:rPr>
              <a:t>2</a:t>
            </a:r>
            <a:r>
              <a:rPr lang="ru-RU" sz="2400" dirty="0">
                <a:effectLst/>
              </a:rPr>
              <a:t>, один процесс S чтения на экран файла и набор файлов O</a:t>
            </a:r>
            <a:r>
              <a:rPr lang="ru-RU" sz="2400" baseline="-25000" dirty="0">
                <a:effectLst/>
              </a:rPr>
              <a:t>1</a:t>
            </a:r>
            <a:r>
              <a:rPr lang="ru-RU" sz="2400" dirty="0">
                <a:effectLst/>
              </a:rPr>
              <a:t>...</a:t>
            </a:r>
            <a:r>
              <a:rPr lang="ru-RU" sz="2400" dirty="0" err="1">
                <a:effectLst/>
              </a:rPr>
              <a:t>O</a:t>
            </a:r>
            <a:r>
              <a:rPr lang="ru-RU" sz="2400" baseline="-25000" dirty="0" err="1">
                <a:effectLst/>
              </a:rPr>
              <a:t>m</a:t>
            </a:r>
            <a:r>
              <a:rPr lang="ru-RU" sz="2400" dirty="0">
                <a:effectLst/>
              </a:rPr>
              <a:t>. В каждый момент работает один пользователь, потом система выключается и другой пользователь включает ее заново. Возможны следующие графы доступов</a:t>
            </a:r>
          </a:p>
          <a:p>
            <a:pPr marL="0" indent="0">
              <a:buNone/>
            </a:pPr>
            <a:r>
              <a:rPr lang="ru-RU" sz="2400" dirty="0">
                <a:effectLst/>
              </a:rPr>
              <a:t>         R               </a:t>
            </a:r>
            <a:r>
              <a:rPr lang="ru-RU" sz="2400" dirty="0" err="1">
                <a:effectLst/>
              </a:rPr>
              <a:t>r</a:t>
            </a:r>
            <a:endParaRPr lang="ru-RU" sz="2400" dirty="0">
              <a:effectLst/>
            </a:endParaRPr>
          </a:p>
          <a:p>
            <a:pPr marL="0" indent="0">
              <a:buNone/>
            </a:pPr>
            <a:r>
              <a:rPr lang="ru-RU" sz="2400" i="1" dirty="0" err="1">
                <a:effectLst/>
              </a:rPr>
              <a:t>Uj</a:t>
            </a:r>
            <a:r>
              <a:rPr lang="ru-RU" sz="2400" i="1" dirty="0">
                <a:effectLst/>
              </a:rPr>
              <a:t>-------&gt;S-------------</a:t>
            </a:r>
            <a:r>
              <a:rPr lang="ru-RU" sz="2400" i="1" dirty="0" err="1">
                <a:effectLst/>
              </a:rPr>
              <a:t>Oi</a:t>
            </a:r>
            <a:r>
              <a:rPr lang="ru-RU" sz="2400" i="1" dirty="0">
                <a:effectLst/>
              </a:rPr>
              <a:t>  , </a:t>
            </a:r>
            <a:r>
              <a:rPr lang="ru-RU" sz="2400" dirty="0">
                <a:effectLst/>
              </a:rPr>
              <a:t>i=l ,..., m, j=l , 2. </a:t>
            </a:r>
            <a:r>
              <a:rPr lang="ru-RU" sz="2400" i="1" dirty="0">
                <a:effectLst/>
              </a:rPr>
              <a:t>(1</a:t>
            </a:r>
            <a:r>
              <a:rPr lang="ru-RU" sz="2400" dirty="0">
                <a:effectLst/>
              </a:rPr>
              <a:t>)</a:t>
            </a:r>
          </a:p>
          <a:p>
            <a:pPr marL="0" indent="0">
              <a:buNone/>
            </a:pPr>
            <a:r>
              <a:rPr lang="ru-RU" sz="2400" dirty="0">
                <a:effectLst/>
              </a:rPr>
              <a:t> </a:t>
            </a:r>
          </a:p>
          <a:p>
            <a:pPr marL="0" indent="0">
              <a:buNone/>
            </a:pPr>
            <a:r>
              <a:rPr lang="ru-RU" sz="2400" dirty="0">
                <a:effectLst/>
              </a:rPr>
              <a:t>Множество таких графов - </a:t>
            </a:r>
            <a:r>
              <a:rPr lang="ru-RU" sz="2400" dirty="0">
                <a:effectLst/>
                <a:sym typeface="Symbol" panose="05050102010706020507" pitchFamily="18" charset="2"/>
              </a:rPr>
              <a:t></a:t>
            </a:r>
            <a:r>
              <a:rPr lang="ru-RU" sz="2400" dirty="0">
                <a:effectLst/>
              </a:rPr>
              <a:t>. Траектории - последовательности графов вида (1). Неблагоприятными считаются траектории, содержащие для некоторого i= 1...m состояния</a:t>
            </a:r>
          </a:p>
          <a:p>
            <a:pPr marL="0" indent="0">
              <a:buNone/>
            </a:pPr>
            <a:r>
              <a:rPr lang="ru-RU" sz="2400" dirty="0">
                <a:effectLst/>
              </a:rPr>
              <a:t>             R                  </a:t>
            </a:r>
            <a:r>
              <a:rPr lang="ru-RU" sz="2400" dirty="0" err="1">
                <a:effectLst/>
              </a:rPr>
              <a:t>r</a:t>
            </a:r>
            <a:endParaRPr lang="ru-RU" sz="2400" dirty="0">
              <a:effectLst/>
            </a:endParaRPr>
          </a:p>
          <a:p>
            <a:pPr marL="0" indent="0">
              <a:buNone/>
            </a:pPr>
            <a:r>
              <a:rPr lang="ru-RU" sz="2400" dirty="0">
                <a:effectLst/>
              </a:rPr>
              <a:t>  U</a:t>
            </a:r>
            <a:r>
              <a:rPr lang="ru-RU" sz="2400" baseline="-25000" dirty="0">
                <a:effectLst/>
              </a:rPr>
              <a:t>1</a:t>
            </a:r>
            <a:r>
              <a:rPr lang="ru-RU" sz="2400" dirty="0">
                <a:effectLst/>
              </a:rPr>
              <a:t>------------&gt;S-------&gt;</a:t>
            </a:r>
            <a:r>
              <a:rPr lang="ru-RU" sz="2400" dirty="0" err="1">
                <a:effectLst/>
              </a:rPr>
              <a:t>O</a:t>
            </a:r>
            <a:r>
              <a:rPr lang="ru-RU" sz="2400" baseline="-25000" dirty="0" err="1">
                <a:effectLst/>
              </a:rPr>
              <a:t>i</a:t>
            </a:r>
            <a:endParaRPr lang="ru-RU" sz="2400" dirty="0">
              <a:effectLst/>
            </a:endParaRPr>
          </a:p>
          <a:p>
            <a:pPr marL="0" indent="0">
              <a:buNone/>
            </a:pPr>
            <a:r>
              <a:rPr lang="ru-RU" sz="2400" dirty="0">
                <a:effectLst/>
              </a:rPr>
              <a:t>            R                  </a:t>
            </a:r>
            <a:r>
              <a:rPr lang="ru-RU" sz="2400" dirty="0" err="1">
                <a:effectLst/>
              </a:rPr>
              <a:t>r</a:t>
            </a:r>
            <a:endParaRPr lang="ru-RU" sz="2400" dirty="0">
              <a:effectLst/>
            </a:endParaRPr>
          </a:p>
          <a:p>
            <a:pPr marL="0" indent="0">
              <a:buNone/>
            </a:pPr>
            <a:r>
              <a:rPr lang="ru-RU" sz="2400" dirty="0">
                <a:effectLst/>
              </a:rPr>
              <a:t>  U</a:t>
            </a:r>
            <a:r>
              <a:rPr lang="ru-RU" sz="2400" baseline="-25000" dirty="0">
                <a:effectLst/>
              </a:rPr>
              <a:t>2</a:t>
            </a:r>
            <a:r>
              <a:rPr lang="ru-RU" sz="2400" dirty="0">
                <a:effectLst/>
              </a:rPr>
              <a:t>------------&gt;S-------&gt;</a:t>
            </a:r>
            <a:r>
              <a:rPr lang="ru-RU" sz="2400" dirty="0" err="1">
                <a:effectLst/>
              </a:rPr>
              <a:t>O</a:t>
            </a:r>
            <a:r>
              <a:rPr lang="ru-RU" sz="2400" baseline="-25000" dirty="0" err="1">
                <a:effectLst/>
              </a:rPr>
              <a:t>i</a:t>
            </a:r>
            <a:endParaRPr lang="ru-RU" sz="2400" dirty="0">
              <a:effectLst/>
            </a:endParaRPr>
          </a:p>
          <a:p>
            <a:pPr marL="0" indent="0">
              <a:buNone/>
            </a:pPr>
            <a:endParaRPr lang="ru-RU" sz="2000" dirty="0"/>
          </a:p>
        </p:txBody>
      </p:sp>
    </p:spTree>
    <p:extLst>
      <p:ext uri="{BB962C8B-B14F-4D97-AF65-F5344CB8AC3E}">
        <p14:creationId xmlns:p14="http://schemas.microsoft.com/office/powerpoint/2010/main" val="337100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47528" y="332656"/>
            <a:ext cx="8229600" cy="6120680"/>
          </a:xfrm>
        </p:spPr>
        <p:txBody>
          <a:bodyPr/>
          <a:lstStyle/>
          <a:p>
            <a:pPr marL="0" indent="0">
              <a:buNone/>
            </a:pPr>
            <a:r>
              <a:rPr lang="ru-RU" u="sng" dirty="0">
                <a:solidFill>
                  <a:srgbClr val="FF99CC"/>
                </a:solidFill>
                <a:effectLst/>
              </a:rPr>
              <a:t>Пример 5.</a:t>
            </a:r>
            <a:r>
              <a:rPr lang="ru-RU" dirty="0">
                <a:solidFill>
                  <a:srgbClr val="FF99CC"/>
                </a:solidFill>
                <a:effectLst/>
              </a:rPr>
              <a:t> </a:t>
            </a:r>
            <a:r>
              <a:rPr lang="ru-RU" dirty="0">
                <a:effectLst/>
              </a:rPr>
              <a:t>В системе, описанной в примере 4, пусть неблагоприятной является любая траектория, содержащая граф вида</a:t>
            </a:r>
          </a:p>
          <a:p>
            <a:pPr marL="0" indent="0">
              <a:buNone/>
            </a:pPr>
            <a:r>
              <a:rPr lang="ru-RU" dirty="0">
                <a:effectLst/>
              </a:rPr>
              <a:t>            R                  </a:t>
            </a:r>
            <a:r>
              <a:rPr lang="ru-RU" dirty="0" err="1">
                <a:effectLst/>
              </a:rPr>
              <a:t>r</a:t>
            </a:r>
            <a:endParaRPr lang="ru-RU" dirty="0">
              <a:effectLst/>
            </a:endParaRPr>
          </a:p>
          <a:p>
            <a:pPr marL="0" indent="0">
              <a:buNone/>
            </a:pPr>
            <a:r>
              <a:rPr lang="ru-RU" dirty="0">
                <a:effectLst/>
              </a:rPr>
              <a:t>    U</a:t>
            </a:r>
            <a:r>
              <a:rPr lang="ru-RU" baseline="-25000" dirty="0">
                <a:effectLst/>
              </a:rPr>
              <a:t>1</a:t>
            </a:r>
            <a:r>
              <a:rPr lang="ru-RU" dirty="0">
                <a:effectLst/>
              </a:rPr>
              <a:t>------------&gt;S-------&gt;O</a:t>
            </a:r>
            <a:r>
              <a:rPr lang="ru-RU" baseline="-25000" dirty="0">
                <a:effectLst/>
              </a:rPr>
              <a:t>1</a:t>
            </a:r>
            <a:endParaRPr lang="ru-RU" dirty="0">
              <a:effectLst/>
            </a:endParaRPr>
          </a:p>
          <a:p>
            <a:pPr marL="0" indent="0">
              <a:buNone/>
            </a:pPr>
            <a:r>
              <a:rPr lang="ru-RU" dirty="0">
                <a:effectLst/>
              </a:rPr>
              <a:t> </a:t>
            </a:r>
          </a:p>
          <a:p>
            <a:pPr marL="0" indent="0">
              <a:buNone/>
            </a:pPr>
            <a:r>
              <a:rPr lang="ru-RU" dirty="0">
                <a:effectLst/>
              </a:rPr>
              <a:t>В этом случае очевидно доказывается, что система будет защищена ограничением доступа на чтение пользователя U</a:t>
            </a:r>
            <a:r>
              <a:rPr lang="ru-RU" baseline="-25000" dirty="0">
                <a:effectLst/>
              </a:rPr>
              <a:t>1</a:t>
            </a:r>
            <a:r>
              <a:rPr lang="ru-RU" dirty="0">
                <a:effectLst/>
              </a:rPr>
              <a:t> к объекту О</a:t>
            </a:r>
            <a:r>
              <a:rPr lang="ru-RU" baseline="-25000" dirty="0">
                <a:effectLst/>
              </a:rPr>
              <a:t>1</a:t>
            </a:r>
            <a:endParaRPr lang="ru-RU" dirty="0">
              <a:effectLst/>
            </a:endParaRPr>
          </a:p>
          <a:p>
            <a:pPr marL="0" indent="0">
              <a:buNone/>
            </a:pPr>
            <a:r>
              <a:rPr lang="ru-RU" dirty="0">
                <a:effectLst/>
              </a:rPr>
              <a:t> </a:t>
            </a:r>
          </a:p>
          <a:p>
            <a:pPr marL="0" indent="0">
              <a:buNone/>
            </a:pPr>
            <a:endParaRPr lang="ru-RU" dirty="0"/>
          </a:p>
        </p:txBody>
      </p:sp>
    </p:spTree>
    <p:extLst>
      <p:ext uri="{BB962C8B-B14F-4D97-AF65-F5344CB8AC3E}">
        <p14:creationId xmlns:p14="http://schemas.microsoft.com/office/powerpoint/2010/main" val="288246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430010"/>
            <a:ext cx="10972800" cy="1143000"/>
          </a:xfrm>
        </p:spPr>
        <p:txBody>
          <a:bodyPr/>
          <a:lstStyle/>
          <a:p>
            <a:r>
              <a:rPr lang="ru-RU" dirty="0">
                <a:solidFill>
                  <a:schemeClr val="bg2">
                    <a:lumMod val="60000"/>
                    <a:lumOff val="40000"/>
                  </a:schemeClr>
                </a:solidFill>
              </a:rPr>
              <a:t>ЦЕННОСТЬ ИНФОРМАЦИИ</a:t>
            </a:r>
          </a:p>
        </p:txBody>
      </p:sp>
    </p:spTree>
    <p:extLst>
      <p:ext uri="{BB962C8B-B14F-4D97-AF65-F5344CB8AC3E}">
        <p14:creationId xmlns:p14="http://schemas.microsoft.com/office/powerpoint/2010/main" val="80498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792162"/>
          </a:xfrm>
        </p:spPr>
        <p:txBody>
          <a:bodyPr/>
          <a:lstStyle/>
          <a:p>
            <a:r>
              <a:rPr lang="ru-RU" sz="3200" dirty="0">
                <a:solidFill>
                  <a:srgbClr val="00FF00"/>
                </a:solidFill>
              </a:rPr>
              <a:t>Аддитивная модель.</a:t>
            </a:r>
          </a:p>
        </p:txBody>
      </p:sp>
      <p:sp>
        <p:nvSpPr>
          <p:cNvPr id="3" name="Объект 2"/>
          <p:cNvSpPr>
            <a:spLocks noGrp="1"/>
          </p:cNvSpPr>
          <p:nvPr>
            <p:ph idx="1"/>
          </p:nvPr>
        </p:nvSpPr>
        <p:spPr>
          <a:xfrm>
            <a:off x="609600" y="1066800"/>
            <a:ext cx="10972800" cy="5029200"/>
          </a:xfrm>
        </p:spPr>
        <p:txBody>
          <a:bodyPr/>
          <a:lstStyle/>
          <a:p>
            <a:pPr marL="0" indent="0" algn="just">
              <a:buNone/>
            </a:pPr>
            <a:r>
              <a:rPr lang="ru-RU" sz="2000" dirty="0"/>
              <a:t>Пусть информация представлена в виде конечного множества элементов и необходимо оценить суммарную стоимость в денежных единицах из оценок компонент. Оценка строится на основе экспертных оценок компонент, и, если денежные оценки объективны, то сумма дает искомую величину. Однако, количественная оценка компонент не всегда объективна даже при квалифицированной экспертизе. Это связано с неоднородностью компонент в целом. Поэтому делают единую иерархическую относительную шкалу (линейный порядок, который позволяет сравнивать отдельные компоненты по ценности относительно друг друга). Единая шкала означает равенство цены всех компонент, имеющих одну и туже порядковую оценку.</a:t>
            </a:r>
          </a:p>
          <a:p>
            <a:pPr marL="0" indent="0" algn="just">
              <a:buNone/>
            </a:pPr>
            <a:endParaRPr lang="ru-RU" sz="2000" dirty="0"/>
          </a:p>
          <a:p>
            <a:pPr marL="0" indent="0" algn="just">
              <a:buNone/>
            </a:pPr>
            <a:r>
              <a:rPr lang="ru-RU" sz="2000" dirty="0">
                <a:solidFill>
                  <a:schemeClr val="bg2">
                    <a:lumMod val="60000"/>
                    <a:lumOff val="40000"/>
                  </a:schemeClr>
                </a:solidFill>
              </a:rPr>
              <a:t>Пример 1. </a:t>
            </a:r>
            <a:r>
              <a:rPr lang="ru-RU" sz="2000" dirty="0"/>
              <a:t>01,...,0n - объекты, шкала 1&lt;...&lt;5. Эксперты оценили (2, 1, 3,...., 4) - вектор относительных</a:t>
            </a:r>
          </a:p>
          <a:p>
            <a:pPr marL="0" indent="0" algn="just">
              <a:buNone/>
            </a:pPr>
            <a:r>
              <a:rPr lang="ru-RU" sz="2000" dirty="0"/>
              <a:t>ценностей объектов. Если есть цена хотя бы одного объекта, например, C1=100 руб., то вычисляется оценка одного балла 	С1/</a:t>
            </a:r>
            <a:r>
              <a:rPr lang="el-GR" sz="2000" dirty="0"/>
              <a:t>λ</a:t>
            </a:r>
            <a:r>
              <a:rPr lang="ru-RU" sz="2000" dirty="0"/>
              <a:t>. = 50 руб.,</a:t>
            </a:r>
          </a:p>
          <a:p>
            <a:pPr marL="0" indent="0" algn="just">
              <a:buNone/>
            </a:pPr>
            <a:r>
              <a:rPr lang="ru-RU" sz="2000" dirty="0"/>
              <a:t>где </a:t>
            </a:r>
            <a:r>
              <a:rPr lang="el-GR" sz="2000" dirty="0"/>
              <a:t>λ</a:t>
            </a:r>
            <a:r>
              <a:rPr lang="ru-RU" sz="2000" dirty="0"/>
              <a:t> - число баллов оценки первого объекта, и вычисляется цена каждого следующего объекта: C2=50руб., C3=150 руб. и т.д. Сумма дает стоимость всей информации. Если априорно известна цена информации, то относительные оценки в порядковой шкале позволяют вычислить цены компонент.</a:t>
            </a:r>
          </a:p>
          <a:p>
            <a:pPr marL="0" indent="0" algn="just">
              <a:buNone/>
            </a:pPr>
            <a:endParaRPr lang="ru-RU" sz="2000" dirty="0"/>
          </a:p>
        </p:txBody>
      </p:sp>
    </p:spTree>
    <p:extLst>
      <p:ext uri="{BB962C8B-B14F-4D97-AF65-F5344CB8AC3E}">
        <p14:creationId xmlns:p14="http://schemas.microsoft.com/office/powerpoint/2010/main" val="253870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541791"/>
          </a:xfrm>
        </p:spPr>
        <p:txBody>
          <a:bodyPr/>
          <a:lstStyle/>
          <a:p>
            <a:r>
              <a:rPr lang="ru-RU" sz="3200" b="0" dirty="0">
                <a:solidFill>
                  <a:srgbClr val="00FF00"/>
                </a:solidFill>
                <a:effectLst/>
                <a:ea typeface="+mn-ea"/>
                <a:cs typeface="+mn-cs"/>
              </a:rPr>
              <a:t>Анализ риска</a:t>
            </a:r>
            <a:endParaRPr lang="ru-RU" sz="3200" dirty="0">
              <a:solidFill>
                <a:srgbClr val="00FF00"/>
              </a:solidFill>
            </a:endParaRPr>
          </a:p>
        </p:txBody>
      </p:sp>
      <p:sp>
        <p:nvSpPr>
          <p:cNvPr id="3" name="Объект 2"/>
          <p:cNvSpPr>
            <a:spLocks noGrp="1"/>
          </p:cNvSpPr>
          <p:nvPr>
            <p:ph idx="1"/>
          </p:nvPr>
        </p:nvSpPr>
        <p:spPr>
          <a:xfrm>
            <a:off x="609600" y="816429"/>
            <a:ext cx="10972800" cy="4495800"/>
          </a:xfrm>
        </p:spPr>
        <p:txBody>
          <a:bodyPr/>
          <a:lstStyle/>
          <a:p>
            <a:pPr marL="0" indent="0" algn="just">
              <a:buNone/>
            </a:pPr>
            <a:r>
              <a:rPr lang="ru-RU" sz="2400" dirty="0">
                <a:effectLst/>
              </a:rPr>
              <a:t>Пусть в рамках аддитивной модели проведен учет стоимости информации в системе. Оценка возможных потерь строится на основе полученных стоимостей компонент, исходя из прогноза возможных угроз этим компонентам. Возможности угроз оцениваются вероятностями соответствующих событий, а потери подсчитываются как сумма математических ожиданий потерь для компонент по распределению возможных угроз.</a:t>
            </a:r>
          </a:p>
          <a:p>
            <a:pPr marL="0" indent="0">
              <a:buNone/>
            </a:pPr>
            <a:r>
              <a:rPr lang="ru-RU" sz="1600" u="sng" dirty="0">
                <a:effectLst/>
              </a:rPr>
              <a:t>Пример 2.</a:t>
            </a:r>
            <a:r>
              <a:rPr lang="ru-RU" sz="1600" dirty="0">
                <a:effectLst/>
              </a:rPr>
              <a:t> Пусть О</a:t>
            </a:r>
            <a:r>
              <a:rPr lang="ru-RU" sz="1600" baseline="-25000" dirty="0">
                <a:effectLst/>
              </a:rPr>
              <a:t>1</a:t>
            </a:r>
            <a:r>
              <a:rPr lang="ru-RU" sz="1600" dirty="0">
                <a:effectLst/>
              </a:rPr>
              <a:t>,...,</a:t>
            </a:r>
            <a:r>
              <a:rPr lang="ru-RU" sz="1600" dirty="0" err="1">
                <a:effectLst/>
              </a:rPr>
              <a:t>О</a:t>
            </a:r>
            <a:r>
              <a:rPr lang="ru-RU" sz="1600" baseline="-25000" dirty="0" err="1">
                <a:effectLst/>
              </a:rPr>
              <a:t>n</a:t>
            </a:r>
            <a:r>
              <a:rPr lang="ru-RU" sz="1600" dirty="0">
                <a:effectLst/>
              </a:rPr>
              <a:t> - объекты, ценности которых С</a:t>
            </a:r>
            <a:r>
              <a:rPr lang="ru-RU" sz="1600" baseline="-25000" dirty="0">
                <a:effectLst/>
              </a:rPr>
              <a:t>1</a:t>
            </a:r>
            <a:r>
              <a:rPr lang="ru-RU" sz="1600" dirty="0">
                <a:effectLst/>
              </a:rPr>
              <a:t>,...,</a:t>
            </a:r>
            <a:r>
              <a:rPr lang="ru-RU" sz="1600" dirty="0" err="1">
                <a:effectLst/>
              </a:rPr>
              <a:t>С</a:t>
            </a:r>
            <a:r>
              <a:rPr lang="ru-RU" sz="1600" baseline="-25000" dirty="0" err="1">
                <a:effectLst/>
              </a:rPr>
              <a:t>n</a:t>
            </a:r>
            <a:r>
              <a:rPr lang="ru-RU" sz="1600" dirty="0">
                <a:effectLst/>
              </a:rPr>
              <a:t>. Предположим, что ущерб одному объекту не снижает цены других, и пусть вероятность нанесения ущерба объекту </a:t>
            </a:r>
            <a:r>
              <a:rPr lang="ru-RU" sz="1600" dirty="0" err="1">
                <a:effectLst/>
              </a:rPr>
              <a:t>О</a:t>
            </a:r>
            <a:r>
              <a:rPr lang="ru-RU" sz="1600" baseline="-25000" dirty="0" err="1">
                <a:effectLst/>
              </a:rPr>
              <a:t>i</a:t>
            </a:r>
            <a:r>
              <a:rPr lang="ru-RU" sz="1600" dirty="0">
                <a:effectLst/>
              </a:rPr>
              <a:t> равна </a:t>
            </a:r>
            <a:r>
              <a:rPr lang="ru-RU" sz="1600" dirty="0" err="1">
                <a:effectLst/>
              </a:rPr>
              <a:t>р</a:t>
            </a:r>
            <a:r>
              <a:rPr lang="ru-RU" sz="1600" baseline="-25000" dirty="0" err="1">
                <a:effectLst/>
              </a:rPr>
              <a:t>i</a:t>
            </a:r>
            <a:r>
              <a:rPr lang="ru-RU" sz="1600" dirty="0">
                <a:effectLst/>
              </a:rPr>
              <a:t>, функция потерь ущерба для объекта </a:t>
            </a:r>
            <a:r>
              <a:rPr lang="ru-RU" sz="1600" dirty="0" err="1">
                <a:effectLst/>
              </a:rPr>
              <a:t>О</a:t>
            </a:r>
            <a:r>
              <a:rPr lang="ru-RU" sz="1600" baseline="-25000" dirty="0" err="1">
                <a:effectLst/>
              </a:rPr>
              <a:t>i</a:t>
            </a:r>
            <a:r>
              <a:rPr lang="ru-RU" sz="1600" dirty="0">
                <a:effectLst/>
              </a:rPr>
              <a:t> равна</a:t>
            </a:r>
          </a:p>
          <a:p>
            <a:pPr marL="0" indent="0">
              <a:buNone/>
            </a:pPr>
            <a:r>
              <a:rPr lang="ru-RU" sz="1600" dirty="0">
                <a:effectLst/>
              </a:rPr>
              <a:t>	{ </a:t>
            </a:r>
            <a:r>
              <a:rPr lang="ru-RU" sz="1600" dirty="0" err="1">
                <a:effectLst/>
              </a:rPr>
              <a:t>Ci</a:t>
            </a:r>
            <a:r>
              <a:rPr lang="ru-RU" sz="1600" dirty="0">
                <a:effectLst/>
              </a:rPr>
              <a:t>, если объекту i нанесен ущерб,</a:t>
            </a:r>
          </a:p>
          <a:p>
            <a:pPr marL="0" indent="0">
              <a:buNone/>
            </a:pPr>
            <a:r>
              <a:rPr lang="ru-RU" sz="1600" dirty="0">
                <a:effectLst/>
              </a:rPr>
              <a:t>  </a:t>
            </a:r>
            <a:r>
              <a:rPr lang="ru-RU" sz="1600" dirty="0" err="1">
                <a:effectLst/>
              </a:rPr>
              <a:t>Wi</a:t>
            </a:r>
            <a:r>
              <a:rPr lang="ru-RU" sz="1600" dirty="0">
                <a:effectLst/>
              </a:rPr>
              <a:t>= {</a:t>
            </a:r>
          </a:p>
          <a:p>
            <a:pPr marL="0" indent="0">
              <a:buNone/>
            </a:pPr>
            <a:r>
              <a:rPr lang="ru-RU" sz="1600" dirty="0">
                <a:effectLst/>
              </a:rPr>
              <a:t>	{ 0, в противном случае.</a:t>
            </a:r>
          </a:p>
          <a:p>
            <a:pPr marL="0" indent="0">
              <a:buNone/>
            </a:pPr>
            <a:r>
              <a:rPr lang="ru-RU" sz="1600" dirty="0">
                <a:effectLst/>
              </a:rPr>
              <a:t>Оценка потерь от реализации угроз объекту i равна </a:t>
            </a:r>
            <a:r>
              <a:rPr lang="ru-RU" sz="1600" dirty="0" err="1">
                <a:effectLst/>
              </a:rPr>
              <a:t>EW</a:t>
            </a:r>
            <a:r>
              <a:rPr lang="ru-RU" sz="1600" baseline="-25000" dirty="0" err="1">
                <a:effectLst/>
              </a:rPr>
              <a:t>i</a:t>
            </a:r>
            <a:r>
              <a:rPr lang="ru-RU" sz="1600" dirty="0">
                <a:effectLst/>
              </a:rPr>
              <a:t> = </a:t>
            </a:r>
            <a:r>
              <a:rPr lang="ru-RU" sz="1600" dirty="0" err="1">
                <a:effectLst/>
              </a:rPr>
              <a:t>p</a:t>
            </a:r>
            <a:r>
              <a:rPr lang="ru-RU" sz="1600" baseline="-25000" dirty="0" err="1">
                <a:effectLst/>
              </a:rPr>
              <a:t>i</a:t>
            </a:r>
            <a:r>
              <a:rPr lang="ru-RU" sz="1600" dirty="0" err="1">
                <a:effectLst/>
              </a:rPr>
              <a:t>С</a:t>
            </a:r>
            <a:r>
              <a:rPr lang="ru-RU" sz="1600" baseline="-25000" dirty="0" err="1">
                <a:effectLst/>
              </a:rPr>
              <a:t>i</a:t>
            </a:r>
            <a:r>
              <a:rPr lang="ru-RU" sz="1600" dirty="0">
                <a:effectLst/>
              </a:rPr>
              <a:t>.</a:t>
            </a:r>
          </a:p>
          <a:p>
            <a:pPr marL="0" indent="0">
              <a:buNone/>
            </a:pPr>
            <a:r>
              <a:rPr lang="ru-RU" sz="1600" dirty="0">
                <a:effectLst/>
              </a:rPr>
              <a:t>Исходя из сделанных предположений, потери в системе равны W=W</a:t>
            </a:r>
            <a:r>
              <a:rPr lang="ru-RU" sz="1600" baseline="-25000" dirty="0">
                <a:effectLst/>
              </a:rPr>
              <a:t>1</a:t>
            </a:r>
            <a:r>
              <a:rPr lang="ru-RU" sz="1600" dirty="0">
                <a:effectLst/>
              </a:rPr>
              <a:t>+...+</a:t>
            </a:r>
            <a:r>
              <a:rPr lang="ru-RU" sz="1600" dirty="0" err="1">
                <a:effectLst/>
              </a:rPr>
              <a:t>W</a:t>
            </a:r>
            <a:r>
              <a:rPr lang="ru-RU" sz="1600" baseline="-25000" dirty="0" err="1">
                <a:effectLst/>
              </a:rPr>
              <a:t>n</a:t>
            </a:r>
            <a:r>
              <a:rPr lang="ru-RU" sz="1600" dirty="0">
                <a:effectLst/>
              </a:rPr>
              <a:t> . Тогда ожидаемые потери(средний риск) равны:</a:t>
            </a:r>
          </a:p>
          <a:p>
            <a:pPr marL="0" indent="0">
              <a:buNone/>
            </a:pPr>
            <a:r>
              <a:rPr lang="ru-RU" sz="1600" dirty="0">
                <a:effectLst/>
              </a:rPr>
              <a:t>                  n</a:t>
            </a:r>
          </a:p>
          <a:p>
            <a:pPr marL="0" indent="0">
              <a:buNone/>
            </a:pPr>
            <a:r>
              <a:rPr lang="ru-RU" sz="1600" dirty="0">
                <a:effectLst/>
              </a:rPr>
              <a:t>EW=</a:t>
            </a:r>
            <a:r>
              <a:rPr lang="ru-RU" sz="1600" dirty="0">
                <a:effectLst/>
                <a:sym typeface="Symbol" panose="05050102010706020507" pitchFamily="18" charset="2"/>
              </a:rPr>
              <a:t></a:t>
            </a:r>
            <a:r>
              <a:rPr lang="ru-RU" sz="1600" dirty="0">
                <a:effectLst/>
              </a:rPr>
              <a:t> </a:t>
            </a:r>
            <a:r>
              <a:rPr lang="ru-RU" sz="1600" dirty="0" err="1">
                <a:effectLst/>
              </a:rPr>
              <a:t>p</a:t>
            </a:r>
            <a:r>
              <a:rPr lang="ru-RU" sz="1600" baseline="-25000" dirty="0" err="1">
                <a:effectLst/>
              </a:rPr>
              <a:t>i</a:t>
            </a:r>
            <a:r>
              <a:rPr lang="ru-RU" sz="1600" dirty="0" err="1">
                <a:effectLst/>
              </a:rPr>
              <a:t>C</a:t>
            </a:r>
            <a:r>
              <a:rPr lang="ru-RU" sz="1600" baseline="-25000" dirty="0" err="1">
                <a:effectLst/>
              </a:rPr>
              <a:t>i</a:t>
            </a:r>
            <a:endParaRPr lang="ru-RU" sz="1600" dirty="0">
              <a:effectLst/>
            </a:endParaRPr>
          </a:p>
          <a:p>
            <a:pPr marL="0" indent="0">
              <a:buNone/>
            </a:pPr>
            <a:r>
              <a:rPr lang="ru-RU" sz="1600" dirty="0">
                <a:effectLst/>
              </a:rPr>
              <a:t>       i=1</a:t>
            </a:r>
          </a:p>
          <a:p>
            <a:pPr marL="0" indent="0">
              <a:buNone/>
            </a:pPr>
            <a:r>
              <a:rPr lang="ru-RU" sz="1600" dirty="0">
                <a:effectLst/>
              </a:rPr>
              <a:t>Существуют ППП, позволяющие автоматизировать оценку риска</a:t>
            </a:r>
            <a:endParaRPr lang="ru-RU" sz="1600" dirty="0"/>
          </a:p>
        </p:txBody>
      </p:sp>
    </p:spTree>
    <p:extLst>
      <p:ext uri="{BB962C8B-B14F-4D97-AF65-F5344CB8AC3E}">
        <p14:creationId xmlns:p14="http://schemas.microsoft.com/office/powerpoint/2010/main" val="269790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FF00"/>
                </a:solidFill>
                <a:effectLst/>
              </a:rPr>
              <a:t>Порядковая шкала ценностей</a:t>
            </a:r>
            <a:endParaRPr lang="ru-RU" dirty="0">
              <a:solidFill>
                <a:srgbClr val="00FF00"/>
              </a:solidFill>
            </a:endParaRPr>
          </a:p>
        </p:txBody>
      </p:sp>
      <p:sp>
        <p:nvSpPr>
          <p:cNvPr id="3" name="Объект 2"/>
          <p:cNvSpPr>
            <a:spLocks noGrp="1"/>
          </p:cNvSpPr>
          <p:nvPr>
            <p:ph idx="1"/>
          </p:nvPr>
        </p:nvSpPr>
        <p:spPr/>
        <p:txBody>
          <a:bodyPr/>
          <a:lstStyle/>
          <a:p>
            <a:pPr marL="0" indent="0">
              <a:buNone/>
            </a:pPr>
            <a:r>
              <a:rPr lang="ru-RU" sz="2400" dirty="0">
                <a:effectLst/>
              </a:rPr>
              <a:t> Далеко не всегда возможно и нужно давать денежную оценку информации. Например, оценка личной информации, политической информации или военной информации не всегда разумна в денежном исчислении. Однако подход, связанный со сравнением ценности отдельных информационных элементов между собой, по-прежнему имеет смысл.</a:t>
            </a:r>
          </a:p>
          <a:p>
            <a:r>
              <a:rPr lang="ru-RU" sz="2400" u="sng" dirty="0">
                <a:effectLst/>
              </a:rPr>
              <a:t>Пример 3.</a:t>
            </a:r>
            <a:r>
              <a:rPr lang="ru-RU" sz="2400" dirty="0">
                <a:effectLst/>
              </a:rPr>
              <a:t> При оценке информации в государственных структурах используется порядковая шкала ценностей. Все объекты (документы) государственного учреждения разбиваются по грифам секретности. Сами грифы секретности образуют порядковую шкалу: несекретно &lt; для служебного пользования &lt;секретно &lt; совершенно секретно (НС&lt;ДСП&lt;С&lt;СС) или у американцев : </a:t>
            </a:r>
            <a:r>
              <a:rPr lang="ru-RU" sz="2400" dirty="0" err="1">
                <a:effectLst/>
              </a:rPr>
              <a:t>unclassified</a:t>
            </a:r>
            <a:r>
              <a:rPr lang="ru-RU" sz="2400" dirty="0">
                <a:effectLst/>
              </a:rPr>
              <a:t>&lt;</a:t>
            </a:r>
            <a:r>
              <a:rPr lang="ru-RU" sz="2400" dirty="0" err="1">
                <a:effectLst/>
              </a:rPr>
              <a:t>confidential</a:t>
            </a:r>
            <a:r>
              <a:rPr lang="ru-RU" sz="2400" dirty="0">
                <a:effectLst/>
              </a:rPr>
              <a:t>&lt;</a:t>
            </a:r>
            <a:r>
              <a:rPr lang="ru-RU" sz="2400" dirty="0" err="1">
                <a:effectLst/>
              </a:rPr>
              <a:t>secret</a:t>
            </a:r>
            <a:r>
              <a:rPr lang="ru-RU" sz="2400" dirty="0">
                <a:effectLst/>
              </a:rPr>
              <a:t>&lt;</a:t>
            </a:r>
            <a:r>
              <a:rPr lang="ru-RU" sz="2400" dirty="0" err="1">
                <a:effectLst/>
              </a:rPr>
              <a:t>top</a:t>
            </a:r>
            <a:r>
              <a:rPr lang="ru-RU" sz="2400" dirty="0">
                <a:effectLst/>
              </a:rPr>
              <a:t> </a:t>
            </a:r>
            <a:r>
              <a:rPr lang="ru-RU" sz="2400" dirty="0" err="1">
                <a:effectLst/>
              </a:rPr>
              <a:t>secret</a:t>
            </a:r>
            <a:r>
              <a:rPr lang="ru-RU" sz="2400" dirty="0">
                <a:effectLst/>
              </a:rPr>
              <a:t> (U&lt;</a:t>
            </a:r>
            <a:r>
              <a:rPr lang="ru-RU" sz="2400" dirty="0" err="1">
                <a:effectLst/>
              </a:rPr>
              <a:t>Conf</a:t>
            </a:r>
            <a:r>
              <a:rPr lang="ru-RU" sz="2400" dirty="0">
                <a:effectLst/>
              </a:rPr>
              <a:t>&lt;S&lt;TS). Более высокий класс имеет более высокую ценность и поэтому требования по его защите от несанкционированного доступа более высокие.</a:t>
            </a:r>
          </a:p>
          <a:p>
            <a:pPr marL="0" indent="0">
              <a:buNone/>
            </a:pPr>
            <a:endParaRPr lang="ru-RU" sz="2400" dirty="0"/>
          </a:p>
        </p:txBody>
      </p:sp>
    </p:spTree>
    <p:extLst>
      <p:ext uri="{BB962C8B-B14F-4D97-AF65-F5344CB8AC3E}">
        <p14:creationId xmlns:p14="http://schemas.microsoft.com/office/powerpoint/2010/main" val="732082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585333"/>
          </a:xfrm>
        </p:spPr>
        <p:txBody>
          <a:bodyPr/>
          <a:lstStyle/>
          <a:p>
            <a:r>
              <a:rPr lang="ru-RU" sz="3200" dirty="0">
                <a:solidFill>
                  <a:srgbClr val="00FF00"/>
                </a:solidFill>
                <a:effectLst/>
              </a:rPr>
              <a:t>Модель решетки ценностей</a:t>
            </a:r>
            <a:endParaRPr lang="ru-RU" sz="3200" dirty="0">
              <a:solidFill>
                <a:srgbClr val="00FF00"/>
              </a:solidFill>
            </a:endParaRPr>
          </a:p>
        </p:txBody>
      </p:sp>
      <p:sp>
        <p:nvSpPr>
          <p:cNvPr id="3" name="Объект 2"/>
          <p:cNvSpPr>
            <a:spLocks noGrp="1"/>
          </p:cNvSpPr>
          <p:nvPr>
            <p:ph idx="1"/>
          </p:nvPr>
        </p:nvSpPr>
        <p:spPr>
          <a:xfrm>
            <a:off x="849086" y="859971"/>
            <a:ext cx="10972800" cy="4495800"/>
          </a:xfrm>
        </p:spPr>
        <p:txBody>
          <a:bodyPr/>
          <a:lstStyle/>
          <a:p>
            <a:pPr marL="0" indent="0">
              <a:buNone/>
            </a:pPr>
            <a:r>
              <a:rPr lang="ru-RU" sz="2400" dirty="0">
                <a:effectLst/>
              </a:rPr>
              <a:t>Обобщением порядковой шкалы является модель решетки. Пусть дано SC - конечное частично упорядоченное множество относительно бинарного отношения &lt;, т.е. для каждых А, В, С выполняется</a:t>
            </a:r>
          </a:p>
          <a:p>
            <a:pPr marL="0" indent="0">
              <a:buNone/>
            </a:pPr>
            <a:r>
              <a:rPr lang="ru-RU" sz="2400" dirty="0">
                <a:effectLst/>
              </a:rPr>
              <a:t>1) </a:t>
            </a:r>
            <a:r>
              <a:rPr lang="ru-RU" sz="2400" dirty="0" err="1">
                <a:effectLst/>
              </a:rPr>
              <a:t>рефлексивность</a:t>
            </a:r>
            <a:r>
              <a:rPr lang="ru-RU" sz="2400" dirty="0">
                <a:effectLst/>
              </a:rPr>
              <a:t>: А&lt;А,</a:t>
            </a:r>
          </a:p>
          <a:p>
            <a:pPr marL="0" indent="0">
              <a:buNone/>
            </a:pPr>
            <a:r>
              <a:rPr lang="ru-RU" sz="2400" dirty="0">
                <a:effectLst/>
              </a:rPr>
              <a:t>2) транзитивность: А&lt;В, В&lt;С==&gt;А&lt;С,</a:t>
            </a:r>
          </a:p>
          <a:p>
            <a:pPr marL="0" indent="0">
              <a:buNone/>
            </a:pPr>
            <a:r>
              <a:rPr lang="ru-RU" sz="2400" dirty="0">
                <a:effectLst/>
              </a:rPr>
              <a:t>3) антисимметричность: А&lt;В, В&lt;А =&gt; А=В.</a:t>
            </a:r>
          </a:p>
          <a:p>
            <a:pPr marL="0" indent="0">
              <a:buNone/>
            </a:pPr>
            <a:r>
              <a:rPr lang="ru-RU" sz="2400" i="1" u="sng" dirty="0">
                <a:solidFill>
                  <a:srgbClr val="FFC000"/>
                </a:solidFill>
                <a:effectLst/>
              </a:rPr>
              <a:t>Определение.</a:t>
            </a:r>
            <a:r>
              <a:rPr lang="ru-RU" sz="2400" i="1" dirty="0">
                <a:effectLst/>
              </a:rPr>
              <a:t> </a:t>
            </a:r>
            <a:r>
              <a:rPr lang="ru-RU" sz="2400" dirty="0">
                <a:effectLst/>
              </a:rPr>
              <a:t>Для А, B</a:t>
            </a:r>
            <a:r>
              <a:rPr lang="ru-RU" sz="2400" dirty="0">
                <a:effectLst/>
                <a:sym typeface="Symbol" panose="05050102010706020507" pitchFamily="18" charset="2"/>
              </a:rPr>
              <a:t></a:t>
            </a:r>
            <a:r>
              <a:rPr lang="ru-RU" sz="2400" dirty="0">
                <a:effectLst/>
              </a:rPr>
              <a:t>SC элемент C=A</a:t>
            </a:r>
            <a:r>
              <a:rPr lang="ru-RU" sz="2400" dirty="0">
                <a:effectLst/>
                <a:sym typeface="Symbol" panose="05050102010706020507" pitchFamily="18" charset="2"/>
              </a:rPr>
              <a:t></a:t>
            </a:r>
            <a:r>
              <a:rPr lang="ru-RU" sz="2400" dirty="0">
                <a:effectLst/>
              </a:rPr>
              <a:t>B</a:t>
            </a:r>
            <a:r>
              <a:rPr lang="ru-RU" sz="2400" dirty="0">
                <a:effectLst/>
                <a:sym typeface="Symbol" panose="05050102010706020507" pitchFamily="18" charset="2"/>
              </a:rPr>
              <a:t></a:t>
            </a:r>
            <a:r>
              <a:rPr lang="ru-RU" sz="2400" dirty="0">
                <a:effectLst/>
              </a:rPr>
              <a:t>SC называется наименьшей верхней границей (верхней гранью), если</a:t>
            </a:r>
          </a:p>
          <a:p>
            <a:pPr marL="0" indent="0">
              <a:buNone/>
            </a:pPr>
            <a:r>
              <a:rPr lang="ru-RU" sz="2400" dirty="0">
                <a:effectLst/>
              </a:rPr>
              <a:t>1) А&lt;С, В&lt;С;</a:t>
            </a:r>
          </a:p>
          <a:p>
            <a:pPr marL="0" indent="0">
              <a:buNone/>
            </a:pPr>
            <a:r>
              <a:rPr lang="ru-RU" sz="2400" dirty="0">
                <a:effectLst/>
              </a:rPr>
              <a:t>2) A&lt;D, B&lt;D</a:t>
            </a:r>
            <a:r>
              <a:rPr lang="ru-RU" sz="2400" dirty="0">
                <a:effectLst/>
                <a:sym typeface="Symbol" panose="05050102010706020507" pitchFamily="18" charset="2"/>
              </a:rPr>
              <a:t></a:t>
            </a:r>
            <a:r>
              <a:rPr lang="ru-RU" sz="2400" dirty="0">
                <a:effectLst/>
              </a:rPr>
              <a:t>C&lt;D для всех D</a:t>
            </a:r>
            <a:r>
              <a:rPr lang="ru-RU" sz="2400" dirty="0">
                <a:effectLst/>
                <a:sym typeface="Symbol" panose="05050102010706020507" pitchFamily="18" charset="2"/>
              </a:rPr>
              <a:t></a:t>
            </a:r>
            <a:r>
              <a:rPr lang="ru-RU" sz="2400" dirty="0">
                <a:effectLst/>
              </a:rPr>
              <a:t>SC.</a:t>
            </a:r>
          </a:p>
          <a:p>
            <a:pPr marL="0" indent="0">
              <a:buNone/>
            </a:pPr>
            <a:r>
              <a:rPr lang="ru-RU" sz="2400" dirty="0">
                <a:effectLst/>
              </a:rPr>
              <a:t>Элемент A</a:t>
            </a:r>
            <a:r>
              <a:rPr lang="ru-RU" sz="2400" dirty="0">
                <a:effectLst/>
                <a:sym typeface="Symbol" panose="05050102010706020507" pitchFamily="18" charset="2"/>
              </a:rPr>
              <a:t></a:t>
            </a:r>
            <a:r>
              <a:rPr lang="ru-RU" sz="2400" dirty="0">
                <a:effectLst/>
              </a:rPr>
              <a:t>B, вообще говоря, может не существовать. Если наименьшая верхняя граница существует, то из антисимметричности следует единственность.</a:t>
            </a:r>
          </a:p>
          <a:p>
            <a:pPr marL="0" indent="0">
              <a:buNone/>
            </a:pPr>
            <a:r>
              <a:rPr lang="ru-RU" sz="2400" u="sng" dirty="0">
                <a:solidFill>
                  <a:srgbClr val="00B0F0"/>
                </a:solidFill>
                <a:effectLst/>
              </a:rPr>
              <a:t>Упражнение.</a:t>
            </a:r>
            <a:r>
              <a:rPr lang="ru-RU" sz="2400" dirty="0">
                <a:effectLst/>
              </a:rPr>
              <a:t> Доказать это.</a:t>
            </a:r>
          </a:p>
          <a:p>
            <a:pPr marL="0" indent="0">
              <a:buNone/>
            </a:pPr>
            <a:endParaRPr lang="ru-RU" sz="2400" dirty="0"/>
          </a:p>
        </p:txBody>
      </p:sp>
    </p:spTree>
    <p:extLst>
      <p:ext uri="{BB962C8B-B14F-4D97-AF65-F5344CB8AC3E}">
        <p14:creationId xmlns:p14="http://schemas.microsoft.com/office/powerpoint/2010/main" val="279475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13D32C-6B7F-4C2B-B543-9ABDEA8F38A6}"/>
              </a:ext>
            </a:extLst>
          </p:cNvPr>
          <p:cNvSpPr>
            <a:spLocks noGrp="1"/>
          </p:cNvSpPr>
          <p:nvPr>
            <p:ph type="title"/>
          </p:nvPr>
        </p:nvSpPr>
        <p:spPr>
          <a:xfrm>
            <a:off x="979862" y="2519377"/>
            <a:ext cx="10363200" cy="1362075"/>
          </a:xfrm>
        </p:spPr>
        <p:txBody>
          <a:bodyPr/>
          <a:lstStyle/>
          <a:p>
            <a:r>
              <a:rPr lang="ru-RU" sz="3200" dirty="0">
                <a:solidFill>
                  <a:srgbClr val="66FF33"/>
                </a:solidFill>
              </a:rPr>
              <a:t>Вспомогательные структуры (модели), используемые в защите информации</a:t>
            </a:r>
          </a:p>
        </p:txBody>
      </p:sp>
    </p:spTree>
    <p:extLst>
      <p:ext uri="{BB962C8B-B14F-4D97-AF65-F5344CB8AC3E}">
        <p14:creationId xmlns:p14="http://schemas.microsoft.com/office/powerpoint/2010/main" val="343503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897123"/>
            <a:ext cx="10972800" cy="4713513"/>
          </a:xfrm>
        </p:spPr>
        <p:txBody>
          <a:bodyPr/>
          <a:lstStyle/>
          <a:p>
            <a:pPr marL="0" indent="0">
              <a:buNone/>
            </a:pPr>
            <a:r>
              <a:rPr lang="ru-RU" sz="2400" i="1" u="sng" dirty="0">
                <a:solidFill>
                  <a:srgbClr val="FFC000"/>
                </a:solidFill>
                <a:effectLst/>
              </a:rPr>
              <a:t>Определение</a:t>
            </a:r>
            <a:r>
              <a:rPr lang="ru-RU" sz="2400" i="1" u="sng" dirty="0">
                <a:effectLst/>
              </a:rPr>
              <a:t>.</a:t>
            </a:r>
            <a:r>
              <a:rPr lang="ru-RU" sz="2400" i="1" dirty="0">
                <a:effectLst/>
              </a:rPr>
              <a:t> </a:t>
            </a:r>
            <a:r>
              <a:rPr lang="ru-RU" sz="2400" dirty="0">
                <a:effectLst/>
              </a:rPr>
              <a:t>Для А, B</a:t>
            </a:r>
            <a:r>
              <a:rPr lang="ru-RU" sz="2400" dirty="0">
                <a:effectLst/>
                <a:sym typeface="Symbol" panose="05050102010706020507" pitchFamily="18" charset="2"/>
              </a:rPr>
              <a:t></a:t>
            </a:r>
            <a:r>
              <a:rPr lang="ru-RU" sz="2400" dirty="0">
                <a:effectLst/>
              </a:rPr>
              <a:t>C элемент E=A</a:t>
            </a:r>
            <a:r>
              <a:rPr lang="ru-RU" sz="2400" dirty="0">
                <a:effectLst/>
                <a:sym typeface="Symbol" panose="05050102010706020507" pitchFamily="18" charset="2"/>
              </a:rPr>
              <a:t></a:t>
            </a:r>
            <a:r>
              <a:rPr lang="ru-RU" sz="2400" dirty="0">
                <a:effectLst/>
              </a:rPr>
              <a:t>B</a:t>
            </a:r>
            <a:r>
              <a:rPr lang="ru-RU" sz="2400" dirty="0">
                <a:effectLst/>
                <a:sym typeface="Symbol" panose="05050102010706020507" pitchFamily="18" charset="2"/>
              </a:rPr>
              <a:t></a:t>
            </a:r>
            <a:r>
              <a:rPr lang="ru-RU" sz="2400" dirty="0">
                <a:effectLst/>
              </a:rPr>
              <a:t>SC называется наибольшей нижней границей (нижней гранью), если</a:t>
            </a:r>
          </a:p>
          <a:p>
            <a:pPr marL="0" indent="0">
              <a:buNone/>
            </a:pPr>
            <a:r>
              <a:rPr lang="ru-RU" sz="2400" dirty="0">
                <a:effectLst/>
              </a:rPr>
              <a:t>1) Е&lt;А, Е&lt;В;</a:t>
            </a:r>
          </a:p>
          <a:p>
            <a:pPr marL="0" indent="0">
              <a:buNone/>
            </a:pPr>
            <a:r>
              <a:rPr lang="ru-RU" sz="2400" dirty="0">
                <a:effectLst/>
              </a:rPr>
              <a:t>2) D&lt;A, D&lt;B</a:t>
            </a:r>
            <a:r>
              <a:rPr lang="ru-RU" sz="2400" dirty="0">
                <a:effectLst/>
                <a:sym typeface="Symbol" panose="05050102010706020507" pitchFamily="18" charset="2"/>
              </a:rPr>
              <a:t></a:t>
            </a:r>
            <a:r>
              <a:rPr lang="ru-RU" sz="2400" dirty="0">
                <a:effectLst/>
              </a:rPr>
              <a:t>D&lt;E.</a:t>
            </a:r>
          </a:p>
          <a:p>
            <a:pPr marL="0" indent="0">
              <a:buNone/>
            </a:pPr>
            <a:r>
              <a:rPr lang="ru-RU" sz="2400" dirty="0">
                <a:effectLst/>
              </a:rPr>
              <a:t>Эта граница также может не существовать. Если она существует, то из антисимметричности следует единственность.</a:t>
            </a:r>
          </a:p>
          <a:p>
            <a:pPr marL="0" indent="0">
              <a:buNone/>
            </a:pPr>
            <a:r>
              <a:rPr lang="ru-RU" sz="2400" u="sng" dirty="0">
                <a:solidFill>
                  <a:srgbClr val="00B0F0"/>
                </a:solidFill>
                <a:effectLst/>
              </a:rPr>
              <a:t>Упражнение.</a:t>
            </a:r>
            <a:r>
              <a:rPr lang="ru-RU" sz="2400" dirty="0">
                <a:effectLst/>
              </a:rPr>
              <a:t> Доказать этот факт.</a:t>
            </a:r>
          </a:p>
          <a:p>
            <a:pPr marL="0" indent="0">
              <a:buNone/>
            </a:pPr>
            <a:r>
              <a:rPr lang="ru-RU" sz="2400" i="1" u="sng" dirty="0">
                <a:solidFill>
                  <a:srgbClr val="FFC000"/>
                </a:solidFill>
                <a:effectLst/>
              </a:rPr>
              <a:t>Определение.</a:t>
            </a:r>
            <a:r>
              <a:rPr lang="ru-RU" sz="2400" i="1" dirty="0">
                <a:solidFill>
                  <a:srgbClr val="FFC000"/>
                </a:solidFill>
                <a:effectLst/>
              </a:rPr>
              <a:t> </a:t>
            </a:r>
            <a:r>
              <a:rPr lang="ru-RU" sz="2400" dirty="0">
                <a:effectLst/>
              </a:rPr>
              <a:t>(SC, &lt;) называется решеткой, если для любых А, B</a:t>
            </a:r>
            <a:r>
              <a:rPr lang="ru-RU" sz="2400" dirty="0">
                <a:effectLst/>
                <a:sym typeface="Symbol" panose="05050102010706020507" pitchFamily="18" charset="2"/>
              </a:rPr>
              <a:t></a:t>
            </a:r>
            <a:r>
              <a:rPr lang="ru-RU" sz="2400" dirty="0">
                <a:effectLst/>
              </a:rPr>
              <a:t>SC существует A</a:t>
            </a:r>
            <a:r>
              <a:rPr lang="ru-RU" sz="2400" dirty="0">
                <a:effectLst/>
                <a:sym typeface="Symbol" panose="05050102010706020507" pitchFamily="18" charset="2"/>
              </a:rPr>
              <a:t></a:t>
            </a:r>
            <a:r>
              <a:rPr lang="ru-RU" sz="2400" dirty="0">
                <a:effectLst/>
              </a:rPr>
              <a:t>B</a:t>
            </a:r>
            <a:r>
              <a:rPr lang="ru-RU" sz="2400" dirty="0">
                <a:effectLst/>
                <a:sym typeface="Symbol" panose="05050102010706020507" pitchFamily="18" charset="2"/>
              </a:rPr>
              <a:t></a:t>
            </a:r>
            <a:r>
              <a:rPr lang="ru-RU" sz="2400" dirty="0">
                <a:effectLst/>
              </a:rPr>
              <a:t>SC и A</a:t>
            </a:r>
            <a:r>
              <a:rPr lang="ru-RU" sz="2400" dirty="0">
                <a:effectLst/>
                <a:sym typeface="Symbol" panose="05050102010706020507" pitchFamily="18" charset="2"/>
              </a:rPr>
              <a:t></a:t>
            </a:r>
            <a:r>
              <a:rPr lang="ru-RU" sz="2400" dirty="0">
                <a:effectLst/>
              </a:rPr>
              <a:t>B</a:t>
            </a:r>
            <a:r>
              <a:rPr lang="ru-RU" sz="2400" dirty="0">
                <a:effectLst/>
                <a:sym typeface="Symbol" panose="05050102010706020507" pitchFamily="18" charset="2"/>
              </a:rPr>
              <a:t></a:t>
            </a:r>
            <a:r>
              <a:rPr lang="ru-RU" sz="2400" dirty="0">
                <a:effectLst/>
              </a:rPr>
              <a:t>SC.</a:t>
            </a:r>
          </a:p>
          <a:p>
            <a:pPr marL="0" indent="0">
              <a:buNone/>
            </a:pPr>
            <a:endParaRPr lang="ru-RU" sz="2400" dirty="0"/>
          </a:p>
        </p:txBody>
      </p:sp>
    </p:spTree>
    <p:extLst>
      <p:ext uri="{BB962C8B-B14F-4D97-AF65-F5344CB8AC3E}">
        <p14:creationId xmlns:p14="http://schemas.microsoft.com/office/powerpoint/2010/main" val="1344699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8971" y="315686"/>
            <a:ext cx="11103429" cy="6248400"/>
          </a:xfrm>
        </p:spPr>
        <p:txBody>
          <a:bodyPr/>
          <a:lstStyle/>
          <a:p>
            <a:pPr marL="0" indent="0">
              <a:buNone/>
            </a:pPr>
            <a:r>
              <a:rPr lang="ru-RU" b="1" i="1" dirty="0">
                <a:solidFill>
                  <a:schemeClr val="bg1">
                    <a:lumMod val="60000"/>
                    <a:lumOff val="40000"/>
                  </a:schemeClr>
                </a:solidFill>
                <a:effectLst/>
              </a:rPr>
              <a:t>Лемма. </a:t>
            </a:r>
            <a:r>
              <a:rPr lang="ru-RU" i="1" dirty="0">
                <a:effectLst/>
              </a:rPr>
              <a:t>Для любого набора S={А</a:t>
            </a:r>
            <a:r>
              <a:rPr lang="ru-RU" i="1" baseline="-25000" dirty="0">
                <a:effectLst/>
              </a:rPr>
              <a:t>1</a:t>
            </a:r>
            <a:r>
              <a:rPr lang="ru-RU" i="1" dirty="0">
                <a:effectLst/>
              </a:rPr>
              <a:t>,...,</a:t>
            </a:r>
            <a:r>
              <a:rPr lang="ru-RU" i="1" dirty="0" err="1">
                <a:effectLst/>
              </a:rPr>
              <a:t>А</a:t>
            </a:r>
            <a:r>
              <a:rPr lang="ru-RU" i="1" baseline="-25000" dirty="0" err="1">
                <a:effectLst/>
              </a:rPr>
              <a:t>n</a:t>
            </a:r>
            <a:r>
              <a:rPr lang="ru-RU" i="1" dirty="0">
                <a:effectLst/>
              </a:rPr>
              <a:t>} элементов из решетки SC существуют единственные элементы,:</a:t>
            </a:r>
            <a:endParaRPr lang="ru-RU" dirty="0">
              <a:effectLst/>
            </a:endParaRPr>
          </a:p>
          <a:p>
            <a:pPr marL="0" indent="0">
              <a:buNone/>
            </a:pPr>
            <a:r>
              <a:rPr lang="ru-RU" i="1" dirty="0">
                <a:effectLst/>
                <a:sym typeface="Symbol" panose="05050102010706020507" pitchFamily="18" charset="2"/>
              </a:rPr>
              <a:t></a:t>
            </a:r>
            <a:r>
              <a:rPr lang="ru-RU" i="1" dirty="0">
                <a:effectLst/>
              </a:rPr>
              <a:t>S=A</a:t>
            </a:r>
            <a:r>
              <a:rPr lang="ru-RU" i="1" baseline="-25000" dirty="0">
                <a:effectLst/>
              </a:rPr>
              <a:t>1</a:t>
            </a:r>
            <a:r>
              <a:rPr lang="ru-RU" i="1" dirty="0">
                <a:effectLst/>
                <a:sym typeface="Symbol" panose="05050102010706020507" pitchFamily="18" charset="2"/>
              </a:rPr>
              <a:t></a:t>
            </a:r>
            <a:r>
              <a:rPr lang="ru-RU" i="1" dirty="0">
                <a:effectLst/>
              </a:rPr>
              <a:t>...</a:t>
            </a:r>
            <a:r>
              <a:rPr lang="ru-RU" i="1" dirty="0">
                <a:effectLst/>
                <a:sym typeface="Symbol" panose="05050102010706020507" pitchFamily="18" charset="2"/>
              </a:rPr>
              <a:t></a:t>
            </a:r>
            <a:r>
              <a:rPr lang="ru-RU" i="1" dirty="0" err="1">
                <a:effectLst/>
              </a:rPr>
              <a:t>A</a:t>
            </a:r>
            <a:r>
              <a:rPr lang="ru-RU" i="1" baseline="-25000" dirty="0" err="1">
                <a:effectLst/>
              </a:rPr>
              <a:t>n</a:t>
            </a:r>
            <a:r>
              <a:rPr lang="ru-RU" i="1" dirty="0">
                <a:effectLst/>
              </a:rPr>
              <a:t> - наименьшая верхняя граница S;</a:t>
            </a:r>
            <a:endParaRPr lang="ru-RU" dirty="0">
              <a:effectLst/>
            </a:endParaRPr>
          </a:p>
          <a:p>
            <a:pPr marL="0" indent="0">
              <a:buNone/>
            </a:pPr>
            <a:r>
              <a:rPr lang="ru-RU" i="1" dirty="0">
                <a:effectLst/>
                <a:sym typeface="Symbol" panose="05050102010706020507" pitchFamily="18" charset="2"/>
              </a:rPr>
              <a:t></a:t>
            </a:r>
            <a:r>
              <a:rPr lang="ru-RU" i="1" dirty="0">
                <a:effectLst/>
              </a:rPr>
              <a:t>S=A</a:t>
            </a:r>
            <a:r>
              <a:rPr lang="ru-RU" i="1" baseline="-25000" dirty="0">
                <a:effectLst/>
              </a:rPr>
              <a:t>1</a:t>
            </a:r>
            <a:r>
              <a:rPr lang="ru-RU" i="1" dirty="0">
                <a:effectLst/>
                <a:sym typeface="Symbol" panose="05050102010706020507" pitchFamily="18" charset="2"/>
              </a:rPr>
              <a:t></a:t>
            </a:r>
            <a:r>
              <a:rPr lang="ru-RU" i="1" dirty="0">
                <a:effectLst/>
              </a:rPr>
              <a:t>...</a:t>
            </a:r>
            <a:r>
              <a:rPr lang="ru-RU" i="1" dirty="0">
                <a:effectLst/>
                <a:sym typeface="Symbol" panose="05050102010706020507" pitchFamily="18" charset="2"/>
              </a:rPr>
              <a:t></a:t>
            </a:r>
            <a:r>
              <a:rPr lang="ru-RU" i="1" dirty="0" err="1">
                <a:effectLst/>
              </a:rPr>
              <a:t>A</a:t>
            </a:r>
            <a:r>
              <a:rPr lang="ru-RU" i="1" baseline="-25000" dirty="0" err="1">
                <a:effectLst/>
              </a:rPr>
              <a:t>n</a:t>
            </a:r>
            <a:r>
              <a:rPr lang="ru-RU" i="1" dirty="0">
                <a:effectLst/>
              </a:rPr>
              <a:t> - наибольшая нижняя граница S.</a:t>
            </a:r>
            <a:endParaRPr lang="ru-RU" dirty="0">
              <a:effectLst/>
            </a:endParaRPr>
          </a:p>
          <a:p>
            <a:pPr marL="0" indent="0">
              <a:buNone/>
            </a:pPr>
            <a:r>
              <a:rPr lang="ru-RU" b="1" dirty="0">
                <a:solidFill>
                  <a:schemeClr val="bg1">
                    <a:lumMod val="60000"/>
                    <a:lumOff val="40000"/>
                  </a:schemeClr>
                </a:solidFill>
                <a:effectLst/>
              </a:rPr>
              <a:t>Доказательство</a:t>
            </a:r>
            <a:r>
              <a:rPr lang="ru-RU" b="1" dirty="0">
                <a:effectLst/>
              </a:rPr>
              <a:t>. </a:t>
            </a:r>
            <a:r>
              <a:rPr lang="ru-RU" dirty="0">
                <a:effectLst/>
              </a:rPr>
              <a:t>Докажем ассоциативность операции </a:t>
            </a:r>
            <a:r>
              <a:rPr lang="ru-RU" dirty="0">
                <a:effectLst/>
                <a:sym typeface="Symbol" panose="05050102010706020507" pitchFamily="18" charset="2"/>
              </a:rPr>
              <a:t></a:t>
            </a:r>
            <a:r>
              <a:rPr lang="ru-RU" i="1" dirty="0">
                <a:effectLst/>
              </a:rPr>
              <a:t>.</a:t>
            </a:r>
            <a:endParaRPr lang="ru-RU" dirty="0">
              <a:effectLst/>
            </a:endParaRPr>
          </a:p>
          <a:p>
            <a:pPr marL="0" indent="0">
              <a:buNone/>
            </a:pPr>
            <a:r>
              <a:rPr lang="ru-RU" dirty="0">
                <a:effectLst/>
              </a:rPr>
              <a:t>C</a:t>
            </a:r>
            <a:r>
              <a:rPr lang="ru-RU" baseline="-25000" dirty="0">
                <a:effectLst/>
              </a:rPr>
              <a:t>1</a:t>
            </a:r>
            <a:r>
              <a:rPr lang="ru-RU" dirty="0">
                <a:effectLst/>
              </a:rPr>
              <a:t>=(A</a:t>
            </a:r>
            <a:r>
              <a:rPr lang="ru-RU" baseline="-25000" dirty="0">
                <a:effectLst/>
              </a:rPr>
              <a:t>1</a:t>
            </a:r>
            <a:r>
              <a:rPr lang="ru-RU" dirty="0">
                <a:effectLst/>
                <a:sym typeface="Symbol" panose="05050102010706020507" pitchFamily="18" charset="2"/>
              </a:rPr>
              <a:t></a:t>
            </a:r>
            <a:r>
              <a:rPr lang="ru-RU" dirty="0">
                <a:effectLst/>
              </a:rPr>
              <a:t>A</a:t>
            </a:r>
            <a:r>
              <a:rPr lang="ru-RU" baseline="-25000" dirty="0">
                <a:effectLst/>
              </a:rPr>
              <a:t>2</a:t>
            </a:r>
            <a:r>
              <a:rPr lang="ru-RU" dirty="0">
                <a:effectLst/>
              </a:rPr>
              <a:t>) </a:t>
            </a:r>
            <a:r>
              <a:rPr lang="ru-RU" dirty="0">
                <a:effectLst/>
                <a:sym typeface="Symbol" panose="05050102010706020507" pitchFamily="18" charset="2"/>
              </a:rPr>
              <a:t></a:t>
            </a:r>
            <a:r>
              <a:rPr lang="ru-RU" dirty="0">
                <a:effectLst/>
              </a:rPr>
              <a:t>A3=A1</a:t>
            </a:r>
            <a:r>
              <a:rPr lang="ru-RU" dirty="0">
                <a:effectLst/>
                <a:sym typeface="Symbol" panose="05050102010706020507" pitchFamily="18" charset="2"/>
              </a:rPr>
              <a:t></a:t>
            </a:r>
            <a:r>
              <a:rPr lang="ru-RU" dirty="0">
                <a:effectLst/>
              </a:rPr>
              <a:t>(A</a:t>
            </a:r>
            <a:r>
              <a:rPr lang="ru-RU" baseline="-25000" dirty="0">
                <a:effectLst/>
              </a:rPr>
              <a:t>2</a:t>
            </a:r>
            <a:r>
              <a:rPr lang="ru-RU" dirty="0">
                <a:effectLst/>
                <a:sym typeface="Symbol" panose="05050102010706020507" pitchFamily="18" charset="2"/>
              </a:rPr>
              <a:t></a:t>
            </a:r>
            <a:r>
              <a:rPr lang="ru-RU" dirty="0">
                <a:effectLst/>
              </a:rPr>
              <a:t>A</a:t>
            </a:r>
            <a:r>
              <a:rPr lang="ru-RU" baseline="-25000" dirty="0">
                <a:effectLst/>
              </a:rPr>
              <a:t>3</a:t>
            </a:r>
            <a:r>
              <a:rPr lang="ru-RU" dirty="0">
                <a:effectLst/>
              </a:rPr>
              <a:t>)=C</a:t>
            </a:r>
            <a:r>
              <a:rPr lang="ru-RU" baseline="-25000" dirty="0">
                <a:effectLst/>
              </a:rPr>
              <a:t>2</a:t>
            </a:r>
            <a:r>
              <a:rPr lang="ru-RU" dirty="0">
                <a:effectLst/>
              </a:rPr>
              <a:t>.</a:t>
            </a:r>
          </a:p>
          <a:p>
            <a:pPr marL="0" indent="0">
              <a:buNone/>
            </a:pPr>
            <a:r>
              <a:rPr lang="ru-RU" dirty="0">
                <a:effectLst/>
              </a:rPr>
              <a:t>По определению C</a:t>
            </a:r>
            <a:r>
              <a:rPr lang="ru-RU" baseline="-25000" dirty="0">
                <a:effectLst/>
              </a:rPr>
              <a:t>1</a:t>
            </a:r>
            <a:r>
              <a:rPr lang="ru-RU" dirty="0">
                <a:effectLst/>
              </a:rPr>
              <a:t>&gt;A</a:t>
            </a:r>
            <a:r>
              <a:rPr lang="ru-RU" baseline="-25000" dirty="0">
                <a:effectLst/>
              </a:rPr>
              <a:t>3</a:t>
            </a:r>
            <a:r>
              <a:rPr lang="ru-RU" dirty="0">
                <a:effectLst/>
              </a:rPr>
              <a:t>, C</a:t>
            </a:r>
            <a:r>
              <a:rPr lang="ru-RU" baseline="-25000" dirty="0">
                <a:effectLst/>
              </a:rPr>
              <a:t>1</a:t>
            </a:r>
            <a:r>
              <a:rPr lang="ru-RU" dirty="0">
                <a:effectLst/>
              </a:rPr>
              <a:t>&gt;A</a:t>
            </a:r>
            <a:r>
              <a:rPr lang="ru-RU" baseline="-25000" dirty="0">
                <a:effectLst/>
              </a:rPr>
              <a:t>1</a:t>
            </a:r>
            <a:r>
              <a:rPr lang="ru-RU" dirty="0">
                <a:effectLst/>
                <a:sym typeface="Symbol" panose="05050102010706020507" pitchFamily="18" charset="2"/>
              </a:rPr>
              <a:t></a:t>
            </a:r>
            <a:r>
              <a:rPr lang="ru-RU" dirty="0">
                <a:effectLst/>
              </a:rPr>
              <a:t>A</a:t>
            </a:r>
            <a:r>
              <a:rPr lang="ru-RU" baseline="-25000" dirty="0">
                <a:effectLst/>
              </a:rPr>
              <a:t>2</a:t>
            </a:r>
            <a:r>
              <a:rPr lang="ru-RU" dirty="0">
                <a:effectLst/>
              </a:rPr>
              <a:t>. Отсюда следует С</a:t>
            </a:r>
            <a:r>
              <a:rPr lang="ru-RU" baseline="-25000" dirty="0">
                <a:effectLst/>
              </a:rPr>
              <a:t>1</a:t>
            </a:r>
            <a:r>
              <a:rPr lang="ru-RU" dirty="0">
                <a:effectLst/>
              </a:rPr>
              <a:t>&gt;Аз, С</a:t>
            </a:r>
            <a:r>
              <a:rPr lang="ru-RU" baseline="-25000" dirty="0">
                <a:effectLst/>
              </a:rPr>
              <a:t>1</a:t>
            </a:r>
            <a:r>
              <a:rPr lang="ru-RU" dirty="0">
                <a:effectLst/>
              </a:rPr>
              <a:t>&gt;A</a:t>
            </a:r>
            <a:r>
              <a:rPr lang="ru-RU" baseline="-25000" dirty="0">
                <a:effectLst/>
              </a:rPr>
              <a:t>2</a:t>
            </a:r>
            <a:r>
              <a:rPr lang="ru-RU" dirty="0">
                <a:effectLst/>
              </a:rPr>
              <a:t>, С</a:t>
            </a:r>
            <a:r>
              <a:rPr lang="ru-RU" baseline="-25000" dirty="0">
                <a:effectLst/>
              </a:rPr>
              <a:t>1</a:t>
            </a:r>
            <a:r>
              <a:rPr lang="ru-RU" dirty="0">
                <a:effectLst/>
              </a:rPr>
              <a:t>&gt;А</a:t>
            </a:r>
            <a:r>
              <a:rPr lang="ru-RU" baseline="-25000" dirty="0">
                <a:effectLst/>
              </a:rPr>
              <a:t>1</a:t>
            </a:r>
            <a:r>
              <a:rPr lang="ru-RU" dirty="0">
                <a:effectLst/>
              </a:rPr>
              <a:t>. Тогда C</a:t>
            </a:r>
            <a:r>
              <a:rPr lang="ru-RU" baseline="-25000" dirty="0">
                <a:effectLst/>
              </a:rPr>
              <a:t>1</a:t>
            </a:r>
            <a:r>
              <a:rPr lang="ru-RU" dirty="0">
                <a:effectLst/>
              </a:rPr>
              <a:t>&gt;A</a:t>
            </a:r>
            <a:r>
              <a:rPr lang="ru-RU" baseline="-25000" dirty="0">
                <a:effectLst/>
              </a:rPr>
              <a:t>2</a:t>
            </a:r>
            <a:r>
              <a:rPr lang="ru-RU" dirty="0">
                <a:effectLst/>
                <a:sym typeface="Symbol" panose="05050102010706020507" pitchFamily="18" charset="2"/>
              </a:rPr>
              <a:t></a:t>
            </a:r>
            <a:r>
              <a:rPr lang="ru-RU" dirty="0">
                <a:effectLst/>
              </a:rPr>
              <a:t>A</a:t>
            </a:r>
            <a:r>
              <a:rPr lang="ru-RU" baseline="-25000" dirty="0">
                <a:effectLst/>
              </a:rPr>
              <a:t>3</a:t>
            </a:r>
            <a:r>
              <a:rPr lang="ru-RU" dirty="0">
                <a:effectLst/>
              </a:rPr>
              <a:t>, С</a:t>
            </a:r>
            <a:r>
              <a:rPr lang="ru-RU" baseline="-25000" dirty="0">
                <a:effectLst/>
              </a:rPr>
              <a:t>1</a:t>
            </a:r>
            <a:r>
              <a:rPr lang="ru-RU" dirty="0">
                <a:effectLst/>
              </a:rPr>
              <a:t>&gt;А</a:t>
            </a:r>
            <a:r>
              <a:rPr lang="ru-RU" baseline="-25000" dirty="0">
                <a:effectLst/>
              </a:rPr>
              <a:t>1</a:t>
            </a:r>
            <a:r>
              <a:rPr lang="ru-RU" dirty="0">
                <a:effectLst/>
              </a:rPr>
              <a:t>, </a:t>
            </a:r>
            <a:r>
              <a:rPr lang="ru-RU" dirty="0" err="1">
                <a:effectLst/>
              </a:rPr>
              <a:t>cледовательно</a:t>
            </a:r>
            <a:r>
              <a:rPr lang="ru-RU" dirty="0">
                <a:effectLst/>
              </a:rPr>
              <a:t>, С</a:t>
            </a:r>
            <a:r>
              <a:rPr lang="ru-RU" baseline="-25000" dirty="0">
                <a:effectLst/>
              </a:rPr>
              <a:t>1</a:t>
            </a:r>
            <a:r>
              <a:rPr lang="ru-RU" dirty="0">
                <a:effectLst/>
              </a:rPr>
              <a:t>&gt;С</a:t>
            </a:r>
            <a:r>
              <a:rPr lang="ru-RU" baseline="-25000" dirty="0">
                <a:effectLst/>
              </a:rPr>
              <a:t>2</a:t>
            </a:r>
            <a:r>
              <a:rPr lang="ru-RU" dirty="0">
                <a:effectLst/>
              </a:rPr>
              <a:t>. Аналогично С</a:t>
            </a:r>
            <a:r>
              <a:rPr lang="ru-RU" baseline="-25000" dirty="0">
                <a:effectLst/>
              </a:rPr>
              <a:t>2</a:t>
            </a:r>
            <a:r>
              <a:rPr lang="ru-RU" dirty="0">
                <a:effectLst/>
              </a:rPr>
              <a:t>&gt;С</a:t>
            </a:r>
            <a:r>
              <a:rPr lang="ru-RU" baseline="-25000" dirty="0">
                <a:effectLst/>
              </a:rPr>
              <a:t>1</a:t>
            </a:r>
            <a:r>
              <a:rPr lang="ru-RU" dirty="0">
                <a:effectLst/>
              </a:rPr>
              <a:t>. Из антисимметричности С</a:t>
            </a:r>
            <a:r>
              <a:rPr lang="ru-RU" baseline="-25000" dirty="0">
                <a:effectLst/>
              </a:rPr>
              <a:t>1</a:t>
            </a:r>
            <a:r>
              <a:rPr lang="ru-RU" dirty="0">
                <a:effectLst/>
              </a:rPr>
              <a:t>=С</a:t>
            </a:r>
            <a:r>
              <a:rPr lang="ru-RU" baseline="-25000" dirty="0">
                <a:effectLst/>
              </a:rPr>
              <a:t>2</a:t>
            </a:r>
            <a:r>
              <a:rPr lang="ru-RU" dirty="0">
                <a:effectLst/>
              </a:rPr>
              <a:t>.</a:t>
            </a:r>
          </a:p>
          <a:p>
            <a:pPr marL="0" indent="0">
              <a:buNone/>
            </a:pPr>
            <a:r>
              <a:rPr lang="ru-RU" dirty="0">
                <a:effectLst/>
              </a:rPr>
              <a:t>Отсюда следует существование и единственность </a:t>
            </a:r>
            <a:r>
              <a:rPr lang="ru-RU" dirty="0">
                <a:effectLst/>
                <a:sym typeface="Symbol" panose="05050102010706020507" pitchFamily="18" charset="2"/>
              </a:rPr>
              <a:t></a:t>
            </a:r>
            <a:r>
              <a:rPr lang="ru-RU" dirty="0">
                <a:effectLst/>
              </a:rPr>
              <a:t>S. Такими же рассуждениями доказываем, что существует </a:t>
            </a:r>
            <a:r>
              <a:rPr lang="ru-RU" dirty="0">
                <a:effectLst/>
                <a:sym typeface="Symbol" panose="05050102010706020507" pitchFamily="18" charset="2"/>
              </a:rPr>
              <a:t></a:t>
            </a:r>
            <a:r>
              <a:rPr lang="ru-RU" dirty="0">
                <a:effectLst/>
              </a:rPr>
              <a:t>S и она единственна. Лемма доказана.</a:t>
            </a:r>
          </a:p>
          <a:p>
            <a:r>
              <a:rPr lang="ru-RU" dirty="0">
                <a:effectLst/>
              </a:rPr>
              <a:t>Для всех элементов SC в конечных решетках существует верхний элемент </a:t>
            </a:r>
            <a:r>
              <a:rPr lang="ru-RU" dirty="0" err="1">
                <a:effectLst/>
              </a:rPr>
              <a:t>High</a:t>
            </a:r>
            <a:r>
              <a:rPr lang="ru-RU" dirty="0">
                <a:effectLst/>
              </a:rPr>
              <a:t> = </a:t>
            </a:r>
            <a:r>
              <a:rPr lang="ru-RU" dirty="0">
                <a:effectLst/>
                <a:sym typeface="Symbol" panose="05050102010706020507" pitchFamily="18" charset="2"/>
              </a:rPr>
              <a:t></a:t>
            </a:r>
            <a:r>
              <a:rPr lang="ru-RU" dirty="0">
                <a:effectLst/>
              </a:rPr>
              <a:t>SC, аналогично существует нижний элемент </a:t>
            </a:r>
            <a:r>
              <a:rPr lang="ru-RU" dirty="0" err="1">
                <a:effectLst/>
              </a:rPr>
              <a:t>Low</a:t>
            </a:r>
            <a:r>
              <a:rPr lang="ru-RU" dirty="0">
                <a:effectLst/>
              </a:rPr>
              <a:t> = </a:t>
            </a:r>
            <a:r>
              <a:rPr lang="ru-RU" dirty="0">
                <a:effectLst/>
                <a:sym typeface="Symbol" panose="05050102010706020507" pitchFamily="18" charset="2"/>
              </a:rPr>
              <a:t></a:t>
            </a:r>
            <a:r>
              <a:rPr lang="ru-RU" dirty="0">
                <a:effectLst/>
              </a:rPr>
              <a:t>SC.</a:t>
            </a:r>
          </a:p>
          <a:p>
            <a:pPr marL="0" indent="0">
              <a:buNone/>
            </a:pPr>
            <a:endParaRPr lang="ru-RU" dirty="0"/>
          </a:p>
        </p:txBody>
      </p:sp>
    </p:spTree>
    <p:extLst>
      <p:ext uri="{BB962C8B-B14F-4D97-AF65-F5344CB8AC3E}">
        <p14:creationId xmlns:p14="http://schemas.microsoft.com/office/powerpoint/2010/main" val="260322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261257"/>
            <a:ext cx="10972800" cy="5834743"/>
          </a:xfrm>
        </p:spPr>
        <p:txBody>
          <a:bodyPr/>
          <a:lstStyle/>
          <a:p>
            <a:r>
              <a:rPr lang="ru-RU" sz="2400" i="1" u="sng" dirty="0">
                <a:solidFill>
                  <a:srgbClr val="FFC000"/>
                </a:solidFill>
                <a:effectLst/>
              </a:rPr>
              <a:t>Определение.</a:t>
            </a:r>
            <a:r>
              <a:rPr lang="ru-RU" sz="2400" i="1" dirty="0">
                <a:effectLst/>
              </a:rPr>
              <a:t> </a:t>
            </a:r>
            <a:r>
              <a:rPr lang="ru-RU" sz="2400" dirty="0">
                <a:effectLst/>
              </a:rPr>
              <a:t>Конечная линейная решетка - это линейно упорядоченное множество, можно всегда считать {0, 1 ,..., n}=SC .</a:t>
            </a:r>
          </a:p>
          <a:p>
            <a:pPr algn="just"/>
            <a:r>
              <a:rPr lang="ru-RU" sz="2400" dirty="0">
                <a:effectLst/>
              </a:rPr>
              <a:t>Для большинства встречающихся в теории защиты информации решеток существует представление решетки в виде графа. Рассмотрим корневое дерево на вершинах из конечного множества Х={Х</a:t>
            </a:r>
            <a:r>
              <a:rPr lang="ru-RU" sz="2400" baseline="-25000" dirty="0">
                <a:effectLst/>
              </a:rPr>
              <a:t>1</a:t>
            </a:r>
            <a:r>
              <a:rPr lang="ru-RU" sz="2400" dirty="0">
                <a:effectLst/>
              </a:rPr>
              <a:t>, Х</a:t>
            </a:r>
            <a:r>
              <a:rPr lang="ru-RU" sz="2400" baseline="-25000" dirty="0">
                <a:effectLst/>
              </a:rPr>
              <a:t>2</a:t>
            </a:r>
            <a:r>
              <a:rPr lang="ru-RU" sz="2400" dirty="0">
                <a:effectLst/>
              </a:rPr>
              <a:t>...</a:t>
            </a:r>
            <a:r>
              <a:rPr lang="ru-RU" sz="2400" dirty="0" err="1">
                <a:effectLst/>
              </a:rPr>
              <a:t>Х</a:t>
            </a:r>
            <a:r>
              <a:rPr lang="ru-RU" sz="2400" baseline="-25000" dirty="0" err="1">
                <a:effectLst/>
              </a:rPr>
              <a:t>n</a:t>
            </a:r>
            <a:r>
              <a:rPr lang="ru-RU" sz="2400" dirty="0">
                <a:effectLst/>
              </a:rPr>
              <a:t> }с корнем в </a:t>
            </a:r>
            <a:r>
              <a:rPr lang="ru-RU" sz="2400" dirty="0" err="1">
                <a:effectLst/>
              </a:rPr>
              <a:t>X</a:t>
            </a:r>
            <a:r>
              <a:rPr lang="ru-RU" sz="2400" baseline="-25000" dirty="0" err="1">
                <a:effectLst/>
              </a:rPr>
              <a:t>i</a:t>
            </a:r>
            <a:r>
              <a:rPr lang="ru-RU" sz="2400" dirty="0">
                <a:effectLst/>
              </a:rPr>
              <a:t>. Пусть на единственном пути, соединяющем вершину X</a:t>
            </a:r>
            <a:r>
              <a:rPr lang="ru-RU" sz="2400" baseline="-25000" dirty="0">
                <a:effectLst/>
              </a:rPr>
              <a:t>1</a:t>
            </a:r>
            <a:r>
              <a:rPr lang="ru-RU" sz="2400" dirty="0">
                <a:effectLst/>
              </a:rPr>
              <a:t> с корнем, есть вершина </a:t>
            </a:r>
            <a:r>
              <a:rPr lang="ru-RU" sz="2400" dirty="0" err="1">
                <a:effectLst/>
              </a:rPr>
              <a:t>X</a:t>
            </a:r>
            <a:r>
              <a:rPr lang="ru-RU" sz="2400" baseline="-25000" dirty="0" err="1">
                <a:effectLst/>
              </a:rPr>
              <a:t>j</a:t>
            </a:r>
            <a:r>
              <a:rPr lang="ru-RU" sz="2400" dirty="0">
                <a:effectLst/>
              </a:rPr>
              <a:t>. Положим по определению, что </a:t>
            </a:r>
            <a:r>
              <a:rPr lang="ru-RU" sz="2400" dirty="0" err="1">
                <a:effectLst/>
              </a:rPr>
              <a:t>Х</a:t>
            </a:r>
            <a:r>
              <a:rPr lang="ru-RU" sz="2400" baseline="-25000" dirty="0" err="1">
                <a:effectLst/>
              </a:rPr>
              <a:t>i</a:t>
            </a:r>
            <a:r>
              <a:rPr lang="ru-RU" sz="2400" dirty="0">
                <a:effectLst/>
              </a:rPr>
              <a:t>&lt;</a:t>
            </a:r>
            <a:r>
              <a:rPr lang="ru-RU" sz="2400" dirty="0" err="1">
                <a:effectLst/>
              </a:rPr>
              <a:t>Х</a:t>
            </a:r>
            <a:r>
              <a:rPr lang="ru-RU" sz="2400" baseline="-25000" dirty="0" err="1">
                <a:effectLst/>
              </a:rPr>
              <a:t>j</a:t>
            </a:r>
            <a:r>
              <a:rPr lang="ru-RU" sz="2400" dirty="0">
                <a:effectLst/>
              </a:rPr>
              <a:t>. Очевидно, что таким образом на дереве определен частичный порядок. Кроме того, для любой пары вершин </a:t>
            </a:r>
            <a:r>
              <a:rPr lang="ru-RU" sz="2400" dirty="0" err="1">
                <a:effectLst/>
              </a:rPr>
              <a:t>X</a:t>
            </a:r>
            <a:r>
              <a:rPr lang="ru-RU" sz="2400" baseline="-25000" dirty="0" err="1">
                <a:effectLst/>
              </a:rPr>
              <a:t>i</a:t>
            </a:r>
            <a:r>
              <a:rPr lang="ru-RU" sz="2400" dirty="0">
                <a:effectLst/>
              </a:rPr>
              <a:t> и </a:t>
            </a:r>
            <a:r>
              <a:rPr lang="ru-RU" sz="2400" dirty="0" err="1">
                <a:effectLst/>
              </a:rPr>
              <a:t>X</a:t>
            </a:r>
            <a:r>
              <a:rPr lang="ru-RU" sz="2400" baseline="-25000" dirty="0" err="1">
                <a:effectLst/>
              </a:rPr>
              <a:t>j</a:t>
            </a:r>
            <a:r>
              <a:rPr lang="ru-RU" sz="2400" dirty="0">
                <a:effectLst/>
              </a:rPr>
              <a:t> существует элемент </a:t>
            </a:r>
            <a:r>
              <a:rPr lang="ru-RU" sz="2400" dirty="0" err="1">
                <a:effectLst/>
              </a:rPr>
              <a:t>Х</a:t>
            </a:r>
            <a:r>
              <a:rPr lang="ru-RU" sz="2400" baseline="-25000" dirty="0" err="1">
                <a:effectLst/>
              </a:rPr>
              <a:t>i</a:t>
            </a:r>
            <a:r>
              <a:rPr lang="ru-RU" sz="2400" dirty="0" err="1">
                <a:effectLst/>
                <a:sym typeface="Symbol" panose="05050102010706020507" pitchFamily="18" charset="2"/>
              </a:rPr>
              <a:t></a:t>
            </a:r>
            <a:r>
              <a:rPr lang="ru-RU" sz="2400" dirty="0" err="1">
                <a:effectLst/>
              </a:rPr>
              <a:t>Х</a:t>
            </a:r>
            <a:r>
              <a:rPr lang="ru-RU" sz="2400" baseline="-25000" dirty="0" err="1">
                <a:effectLst/>
              </a:rPr>
              <a:t>j</a:t>
            </a:r>
            <a:r>
              <a:rPr lang="ru-RU" sz="2400" dirty="0">
                <a:effectLst/>
              </a:rPr>
              <a:t>, который определяется точкой слияния путей из </a:t>
            </a:r>
            <a:r>
              <a:rPr lang="ru-RU" sz="2400" dirty="0" err="1">
                <a:effectLst/>
              </a:rPr>
              <a:t>X</a:t>
            </a:r>
            <a:r>
              <a:rPr lang="ru-RU" sz="2400" baseline="-25000" dirty="0" err="1">
                <a:effectLst/>
              </a:rPr>
              <a:t>i</a:t>
            </a:r>
            <a:r>
              <a:rPr lang="ru-RU" sz="2400" dirty="0">
                <a:effectLst/>
              </a:rPr>
              <a:t> и </a:t>
            </a:r>
            <a:r>
              <a:rPr lang="ru-RU" sz="2400" dirty="0" err="1">
                <a:effectLst/>
              </a:rPr>
              <a:t>X</a:t>
            </a:r>
            <a:r>
              <a:rPr lang="ru-RU" sz="2400" baseline="-25000" dirty="0" err="1">
                <a:effectLst/>
              </a:rPr>
              <a:t>j</a:t>
            </a:r>
            <a:r>
              <a:rPr lang="ru-RU" sz="2400" dirty="0">
                <a:effectLst/>
              </a:rPr>
              <a:t> в корень. Однако такая структура не является решеткой, т.к. здесь нет нижней грани. Оказывается, что от условия единственности пути в корень можно отказаться, сохраняя при этом свойства частичного порядка и существование верхней грани. Например, добавим к построенному дереву вершину L, соединив с ней все концевые вершины. Положим i=l,...,n, L&lt;</a:t>
            </a:r>
            <a:r>
              <a:rPr lang="ru-RU" sz="2400" dirty="0" err="1">
                <a:effectLst/>
              </a:rPr>
              <a:t>X</a:t>
            </a:r>
            <a:r>
              <a:rPr lang="ru-RU" sz="2400" baseline="-25000" dirty="0" err="1">
                <a:effectLst/>
              </a:rPr>
              <a:t>j</a:t>
            </a:r>
            <a:r>
              <a:rPr lang="ru-RU" sz="2400" dirty="0">
                <a:effectLst/>
              </a:rPr>
              <a:t>. Для остальных вершин порядок определяется как раньше. Построенная структура является решеткой.</a:t>
            </a:r>
          </a:p>
          <a:p>
            <a:pPr marL="0" indent="0">
              <a:buNone/>
            </a:pPr>
            <a:endParaRPr lang="ru-RU" sz="2400" dirty="0"/>
          </a:p>
        </p:txBody>
      </p:sp>
    </p:spTree>
    <p:extLst>
      <p:ext uri="{BB962C8B-B14F-4D97-AF65-F5344CB8AC3E}">
        <p14:creationId xmlns:p14="http://schemas.microsoft.com/office/powerpoint/2010/main" val="1086364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7" y="301853"/>
            <a:ext cx="11658600" cy="6186309"/>
          </a:xfrm>
          <a:prstGeom prst="rect">
            <a:avLst/>
          </a:prstGeom>
        </p:spPr>
        <p:txBody>
          <a:bodyPr wrap="square">
            <a:spAutoFit/>
          </a:bodyPr>
          <a:lstStyle/>
          <a:p>
            <a:pPr algn="ctr">
              <a:spcAft>
                <a:spcPts val="0"/>
              </a:spcAft>
            </a:pPr>
            <a:r>
              <a:rPr lang="ru-RU" b="1" dirty="0">
                <a:solidFill>
                  <a:srgbClr val="00FF00"/>
                </a:solidFill>
                <a:latin typeface="Times New Roman" panose="02020603050405020304" pitchFamily="18" charset="0"/>
                <a:ea typeface="Times New Roman" panose="02020603050405020304" pitchFamily="18" charset="0"/>
              </a:rPr>
              <a:t>MLS РЕШЕТКА</a:t>
            </a:r>
            <a:endParaRPr lang="ru-RU" sz="1100" dirty="0">
              <a:solidFill>
                <a:srgbClr val="00FF00"/>
              </a:solidFill>
              <a:latin typeface="Times New Roman" panose="02020603050405020304" pitchFamily="18" charset="0"/>
              <a:ea typeface="Times New Roman" panose="02020603050405020304" pitchFamily="18" charset="0"/>
            </a:endParaRPr>
          </a:p>
          <a:p>
            <a:pPr algn="ctr">
              <a:spcAft>
                <a:spcPts val="0"/>
              </a:spcAft>
            </a:pPr>
            <a:r>
              <a:rPr lang="ru-RU" b="1" dirty="0">
                <a:solidFill>
                  <a:srgbClr val="000000"/>
                </a:solidFill>
                <a:latin typeface="Times New Roman" panose="02020603050405020304" pitchFamily="18" charset="0"/>
                <a:ea typeface="Times New Roman" panose="02020603050405020304" pitchFamily="18" charset="0"/>
              </a:rPr>
              <a:t> </a:t>
            </a:r>
            <a:endParaRPr lang="ru-RU" sz="1100" dirty="0">
              <a:latin typeface="Times New Roman" panose="02020603050405020304" pitchFamily="18" charset="0"/>
              <a:ea typeface="Times New Roman" panose="02020603050405020304" pitchFamily="18" charset="0"/>
            </a:endParaRPr>
          </a:p>
          <a:p>
            <a:pPr marL="2540" marR="8890" indent="173355" algn="just">
              <a:spcAft>
                <a:spcPts val="0"/>
              </a:spcAft>
            </a:pPr>
            <a:r>
              <a:rPr lang="ru-RU" dirty="0">
                <a:solidFill>
                  <a:srgbClr val="FFFF00"/>
                </a:solidFill>
                <a:latin typeface="Times New Roman" panose="02020603050405020304" pitchFamily="18" charset="0"/>
                <a:ea typeface="Times New Roman" panose="02020603050405020304" pitchFamily="18" charset="0"/>
              </a:rPr>
              <a:t>Название происходит от аббревиатуры </a:t>
            </a:r>
            <a:r>
              <a:rPr lang="ru-RU" dirty="0" err="1">
                <a:solidFill>
                  <a:srgbClr val="FFFF00"/>
                </a:solidFill>
                <a:latin typeface="Times New Roman" panose="02020603050405020304" pitchFamily="18" charset="0"/>
                <a:ea typeface="Times New Roman" panose="02020603050405020304" pitchFamily="18" charset="0"/>
              </a:rPr>
              <a:t>Multilevel</a:t>
            </a:r>
            <a:r>
              <a:rPr lang="ru-RU"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rPr>
              <a:t>S</a:t>
            </a:r>
            <a:r>
              <a:rPr lang="ru-RU" dirty="0" err="1">
                <a:solidFill>
                  <a:srgbClr val="FFFF00"/>
                </a:solidFill>
                <a:latin typeface="Times New Roman" panose="02020603050405020304" pitchFamily="18" charset="0"/>
                <a:ea typeface="Times New Roman" panose="02020603050405020304" pitchFamily="18" charset="0"/>
              </a:rPr>
              <a:t>ecurity</a:t>
            </a:r>
            <a:r>
              <a:rPr lang="ru-RU" dirty="0">
                <a:solidFill>
                  <a:srgbClr val="FFFF00"/>
                </a:solidFill>
                <a:latin typeface="Times New Roman" panose="02020603050405020304" pitchFamily="18" charset="0"/>
                <a:ea typeface="Times New Roman" panose="02020603050405020304" pitchFamily="18" charset="0"/>
              </a:rPr>
              <a:t> и лежит в основе государственных стандартов оценки информации. Решетка строится как прямое произведение линейной решетки L и решетки SC подмножеств множества X, т.е.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 (</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 - элементы произведения, </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L - линейная решетка,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SC - решетка подмножеств некоторого множества X. Тогда</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ctr">
              <a:spcAft>
                <a:spcPts val="0"/>
              </a:spcAft>
            </a:pP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just">
              <a:spcAft>
                <a:spcPts val="0"/>
              </a:spcAft>
            </a:pPr>
            <a:r>
              <a:rPr lang="ru-RU" dirty="0">
                <a:solidFill>
                  <a:srgbClr val="FFFF00"/>
                </a:solidFill>
                <a:latin typeface="Times New Roman" panose="02020603050405020304" pitchFamily="18" charset="0"/>
                <a:ea typeface="Times New Roman" panose="02020603050405020304" pitchFamily="18" charset="0"/>
              </a:rPr>
              <a:t>Верхняя и нижняя границы определяются следующим образом:</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ctr">
              <a:spcAft>
                <a:spcPts val="0"/>
              </a:spcAft>
            </a:pPr>
            <a:r>
              <a:rPr lang="ru-RU"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FFFF00"/>
                </a:solidFill>
                <a:latin typeface="Times New Roman" panose="02020603050405020304" pitchFamily="18" charset="0"/>
                <a:ea typeface="Times New Roman" panose="02020603050405020304" pitchFamily="18" charset="0"/>
              </a:rPr>
              <a:t>max</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ctr">
              <a:spcAft>
                <a:spcPts val="0"/>
              </a:spcAft>
            </a:pPr>
            <a:r>
              <a:rPr lang="ru-RU"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FFFF00"/>
                </a:solidFill>
                <a:latin typeface="Times New Roman" panose="02020603050405020304" pitchFamily="18" charset="0"/>
                <a:ea typeface="Times New Roman" panose="02020603050405020304" pitchFamily="18" charset="0"/>
              </a:rPr>
              <a:t>min</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latin typeface="Times New Roman" panose="02020603050405020304" pitchFamily="18" charset="0"/>
              <a:ea typeface="Times New Roman" panose="02020603050405020304" pitchFamily="18" charset="0"/>
            </a:endParaRPr>
          </a:p>
          <a:p>
            <a:pPr marL="12065" marR="5715" indent="445135" algn="just">
              <a:spcAft>
                <a:spcPts val="0"/>
              </a:spcAft>
            </a:pPr>
            <a:r>
              <a:rPr lang="ru-RU" dirty="0">
                <a:solidFill>
                  <a:srgbClr val="FF99CC"/>
                </a:solidFill>
                <a:latin typeface="Times New Roman" panose="02020603050405020304" pitchFamily="18" charset="0"/>
                <a:ea typeface="Times New Roman" panose="02020603050405020304" pitchFamily="18" charset="0"/>
              </a:rPr>
              <a:t>Вся информация {объекты системы} отображается в точки решетки {(а,</a:t>
            </a:r>
            <a:r>
              <a:rPr lang="ru-RU" dirty="0">
                <a:solidFill>
                  <a:srgbClr val="FF99CC"/>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99CC"/>
                </a:solidFill>
                <a:latin typeface="Times New Roman" panose="02020603050405020304" pitchFamily="18" charset="0"/>
                <a:ea typeface="Times New Roman" panose="02020603050405020304" pitchFamily="18" charset="0"/>
              </a:rPr>
              <a:t>)}. Линейный порядок, как правило, указывает гриф секретности. Точки множества X обычно называются категориями.</a:t>
            </a:r>
            <a:endParaRPr lang="ru-RU" sz="1100" dirty="0">
              <a:solidFill>
                <a:srgbClr val="FF99CC"/>
              </a:solidFill>
              <a:latin typeface="Times New Roman" panose="02020603050405020304" pitchFamily="18" charset="0"/>
              <a:ea typeface="Times New Roman" panose="02020603050405020304" pitchFamily="18" charset="0"/>
            </a:endParaRPr>
          </a:p>
          <a:p>
            <a:pPr marL="8890" marR="2540" indent="176530" algn="just">
              <a:spcAft>
                <a:spcPts val="0"/>
              </a:spcAft>
            </a:pPr>
            <a:r>
              <a:rPr lang="ru-RU" dirty="0">
                <a:solidFill>
                  <a:schemeClr val="bg2">
                    <a:lumMod val="60000"/>
                    <a:lumOff val="40000"/>
                  </a:schemeClr>
                </a:solidFill>
                <a:latin typeface="Times New Roman" panose="02020603050405020304" pitchFamily="18" charset="0"/>
                <a:ea typeface="Times New Roman" panose="02020603050405020304" pitchFamily="18" charset="0"/>
              </a:rPr>
              <a:t>Свойства решетки в оценке информации существенно используются при классификации новых объектов, полученных в результате вычислений. Пусть дана решетка ценностей SC, множество текущих объектов </a:t>
            </a:r>
            <a:r>
              <a:rPr lang="ru-RU" b="1" dirty="0">
                <a:solidFill>
                  <a:schemeClr val="bg2">
                    <a:lumMod val="60000"/>
                    <a:lumOff val="40000"/>
                  </a:schemeClr>
                </a:solidFill>
                <a:latin typeface="Times New Roman" panose="02020603050405020304" pitchFamily="18" charset="0"/>
                <a:ea typeface="Times New Roman" panose="02020603050405020304" pitchFamily="18" charset="0"/>
              </a:rPr>
              <a:t>О</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 отображение С: 0</a:t>
            </a:r>
            <a:r>
              <a:rPr lang="ru-RU" dirty="0">
                <a:solidFill>
                  <a:schemeClr val="bg2">
                    <a:lumMod val="60000"/>
                    <a:lumOff val="40000"/>
                  </a:schemeClr>
                </a:solidFill>
                <a:latin typeface="Times New Roman" panose="02020603050405020304" pitchFamily="18" charset="0"/>
                <a:ea typeface="Times New Roman" panose="02020603050405020304" pitchFamily="18" charset="0"/>
                <a:sym typeface="Wingdings" panose="05000000000000000000" pitchFamily="2" charset="2"/>
              </a:rPr>
              <a:t></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S, программа использует информацию объектов 0</a:t>
            </a:r>
            <a:r>
              <a:rPr lang="ru-RU" baseline="-25000" dirty="0">
                <a:solidFill>
                  <a:schemeClr val="bg2">
                    <a:lumMod val="60000"/>
                    <a:lumOff val="40000"/>
                  </a:schemeClr>
                </a:solidFill>
                <a:latin typeface="Times New Roman" panose="02020603050405020304" pitchFamily="18" charset="0"/>
                <a:ea typeface="Times New Roman" panose="02020603050405020304" pitchFamily="18" charset="0"/>
              </a:rPr>
              <a:t>1</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,..,0</a:t>
            </a:r>
            <a:r>
              <a:rPr lang="en-US" baseline="-25000" dirty="0">
                <a:solidFill>
                  <a:schemeClr val="bg2">
                    <a:lumMod val="60000"/>
                    <a:lumOff val="40000"/>
                  </a:schemeClr>
                </a:solidFill>
                <a:latin typeface="Times New Roman" panose="02020603050405020304" pitchFamily="18" charset="0"/>
                <a:ea typeface="Times New Roman" panose="02020603050405020304" pitchFamily="18" charset="0"/>
              </a:rPr>
              <a:t>n</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 , которые классифицированы точками решетки С(0</a:t>
            </a:r>
            <a:r>
              <a:rPr lang="ru-RU" baseline="-25000" dirty="0">
                <a:solidFill>
                  <a:schemeClr val="bg2">
                    <a:lumMod val="60000"/>
                    <a:lumOff val="40000"/>
                  </a:schemeClr>
                </a:solidFill>
                <a:latin typeface="Times New Roman" panose="02020603050405020304" pitchFamily="18" charset="0"/>
                <a:ea typeface="Times New Roman" panose="02020603050405020304" pitchFamily="18" charset="0"/>
              </a:rPr>
              <a:t>1</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),...,С(0</a:t>
            </a:r>
            <a:r>
              <a:rPr lang="en-US" baseline="-25000" dirty="0">
                <a:solidFill>
                  <a:schemeClr val="bg2">
                    <a:lumMod val="60000"/>
                    <a:lumOff val="40000"/>
                  </a:schemeClr>
                </a:solidFill>
                <a:latin typeface="Times New Roman" panose="02020603050405020304" pitchFamily="18" charset="0"/>
                <a:ea typeface="Times New Roman" panose="02020603050405020304" pitchFamily="18" charset="0"/>
              </a:rPr>
              <a:t>n</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 В результате работы программы появился объект О, который необходимо классифицировать. Это можно сделать, положив С(0)= C(0</a:t>
            </a:r>
            <a:r>
              <a:rPr lang="en-US" baseline="-25000" dirty="0">
                <a:solidFill>
                  <a:schemeClr val="bg2">
                    <a:lumMod val="60000"/>
                    <a:lumOff val="40000"/>
                  </a:schemeClr>
                </a:solidFill>
                <a:latin typeface="Times New Roman" panose="02020603050405020304" pitchFamily="18" charset="0"/>
                <a:ea typeface="Times New Roman" panose="02020603050405020304" pitchFamily="18" charset="0"/>
              </a:rPr>
              <a:t>1</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a:t>
            </a:r>
            <a:r>
              <a:rPr lang="ru-RU" dirty="0">
                <a:solidFill>
                  <a:schemeClr val="bg2">
                    <a:lumMod val="60000"/>
                    <a:lumOff val="40000"/>
                  </a:schemeClr>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chemeClr val="bg2">
                    <a:lumMod val="60000"/>
                    <a:lumOff val="40000"/>
                  </a:schemeClr>
                </a:solidFill>
                <a:latin typeface="Times New Roman" panose="02020603050405020304" pitchFamily="18" charset="0"/>
                <a:ea typeface="Times New Roman" panose="02020603050405020304" pitchFamily="18" charset="0"/>
              </a:rPr>
              <a:t>...</a:t>
            </a:r>
            <a:r>
              <a:rPr lang="ru-RU" dirty="0">
                <a:solidFill>
                  <a:schemeClr val="bg2">
                    <a:lumMod val="60000"/>
                    <a:lumOff val="40000"/>
                  </a:schemeClr>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C(0</a:t>
            </a:r>
            <a:r>
              <a:rPr lang="en-US" baseline="-25000" dirty="0">
                <a:solidFill>
                  <a:schemeClr val="bg2">
                    <a:lumMod val="60000"/>
                    <a:lumOff val="40000"/>
                  </a:schemeClr>
                </a:solidFill>
                <a:latin typeface="Times New Roman" panose="02020603050405020304" pitchFamily="18" charset="0"/>
                <a:ea typeface="Times New Roman" panose="02020603050405020304" pitchFamily="18" charset="0"/>
              </a:rPr>
              <a:t>n</a:t>
            </a:r>
            <a:r>
              <a:rPr lang="ru-RU" dirty="0">
                <a:solidFill>
                  <a:schemeClr val="bg2">
                    <a:lumMod val="60000"/>
                    <a:lumOff val="40000"/>
                  </a:schemeClr>
                </a:solidFill>
                <a:latin typeface="Times New Roman" panose="02020603050405020304" pitchFamily="18" charset="0"/>
                <a:ea typeface="Times New Roman" panose="02020603050405020304" pitchFamily="18" charset="0"/>
              </a:rPr>
              <a:t>). Такой подход к классификации наиболее распространен в государственных структурах. Например, если в сборник включаются две статьи с грифом секретно и совершенно секретно соответственно, и по тематикам: первая - кадры, вторая - криптография, то сборник приобретает гриф совершенно секретно, а его тематика определяется совокупностью тематик статей (кадры, криптография).</a:t>
            </a:r>
            <a:endParaRPr lang="ru-RU" sz="1100" dirty="0">
              <a:solidFill>
                <a:schemeClr val="bg2">
                  <a:lumMod val="60000"/>
                  <a:lumOff val="40000"/>
                </a:schemeClr>
              </a:solidFill>
              <a:latin typeface="Times New Roman" panose="02020603050405020304" pitchFamily="18" charset="0"/>
              <a:ea typeface="Times New Roman" panose="02020603050405020304" pitchFamily="18" charset="0"/>
            </a:endParaRPr>
          </a:p>
          <a:p>
            <a:pPr marL="1066800" marR="990600" algn="just">
              <a:spcAft>
                <a:spcPts val="0"/>
              </a:spcAft>
            </a:pPr>
            <a:r>
              <a:rPr lang="ru-RU" b="1" dirty="0">
                <a:solidFill>
                  <a:srgbClr val="000000"/>
                </a:solidFill>
                <a:latin typeface="Times New Roman" panose="02020603050405020304" pitchFamily="18" charset="0"/>
                <a:ea typeface="Times New Roman" panose="02020603050405020304" pitchFamily="18" charset="0"/>
              </a:rPr>
              <a:t> </a:t>
            </a:r>
            <a:endParaRPr lang="ru-RU" sz="1100" dirty="0">
              <a:latin typeface="Times New Roman" panose="02020603050405020304" pitchFamily="18" charset="0"/>
              <a:ea typeface="Times New Roman" panose="02020603050405020304" pitchFamily="18" charset="0"/>
            </a:endParaRPr>
          </a:p>
          <a:p>
            <a:pPr>
              <a:spcAft>
                <a:spcPts val="0"/>
              </a:spcAft>
            </a:pPr>
            <a:r>
              <a:rPr lang="ru-RU" dirty="0">
                <a:latin typeface="Times New Roman" panose="02020603050405020304" pitchFamily="18" charset="0"/>
                <a:ea typeface="Times New Roman" panose="02020603050405020304" pitchFamily="18" charset="0"/>
              </a:rPr>
              <a:t> </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070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986578" y="5419779"/>
            <a:ext cx="1430616" cy="253916"/>
          </a:xfrm>
          <a:prstGeom prst="rect">
            <a:avLst/>
          </a:prstGeom>
          <a:noFill/>
        </p:spPr>
        <p:txBody>
          <a:bodyPr wrap="square" rtlCol="0">
            <a:spAutoFit/>
          </a:bodyPr>
          <a:lstStyle/>
          <a:p>
            <a:pPr defTabSz="342900">
              <a:defRPr/>
            </a:pPr>
            <a:r>
              <a:rPr lang="en-US" sz="1050" b="1" dirty="0">
                <a:solidFill>
                  <a:prstClr val="white"/>
                </a:solidFill>
                <a:latin typeface="PT Sans"/>
              </a:rPr>
              <a:t>Online</a:t>
            </a:r>
            <a:r>
              <a:rPr lang="ru-RU" sz="1050" b="1" dirty="0">
                <a:solidFill>
                  <a:prstClr val="white"/>
                </a:solidFill>
                <a:latin typeface="PT Sans"/>
              </a:rPr>
              <a:t>-</a:t>
            </a:r>
            <a:r>
              <a:rPr lang="en-US" sz="1050" b="1" dirty="0">
                <a:solidFill>
                  <a:prstClr val="white"/>
                </a:solidFill>
                <a:latin typeface="PT Sans"/>
              </a:rPr>
              <a:t>edu.mirea.ru</a:t>
            </a:r>
            <a:endParaRPr lang="ru-RU" sz="1050" b="1" dirty="0">
              <a:solidFill>
                <a:prstClr val="white"/>
              </a:solidFill>
              <a:latin typeface="PT San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3134918" y="2139555"/>
            <a:ext cx="6339551" cy="1289446"/>
          </a:xfrm>
        </p:spPr>
        <p:txBody>
          <a:bodyPr/>
          <a:lstStyle/>
          <a:p>
            <a:pPr algn="ctr"/>
            <a:r>
              <a:rPr lang="ru-RU" sz="3000" b="1" dirty="0"/>
              <a:t>Теоретические основы компьютерной безопасности</a:t>
            </a:r>
            <a:br>
              <a:rPr lang="ru-RU" sz="3000" b="1" dirty="0"/>
            </a:br>
            <a:r>
              <a:rPr lang="ru-RU" sz="3000" b="1" dirty="0"/>
              <a:t>Лекция 5</a:t>
            </a:r>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a:xfrm>
            <a:off x="3134916" y="4299349"/>
            <a:ext cx="6201444" cy="857845"/>
          </a:xfrm>
        </p:spPr>
        <p:txBody>
          <a:bodyPr/>
          <a:lstStyle/>
          <a:p>
            <a:pPr lvl="0"/>
            <a:r>
              <a:rPr lang="ru-RU" dirty="0">
                <a:solidFill>
                  <a:prstClr val="black"/>
                </a:solidFill>
              </a:rPr>
              <a:t>ФИО преподавателя</a:t>
            </a:r>
            <a:r>
              <a:rPr lang="en-US" dirty="0">
                <a:solidFill>
                  <a:prstClr val="black"/>
                </a:solidFill>
              </a:rPr>
              <a:t>: </a:t>
            </a:r>
            <a:r>
              <a:rPr lang="ru-RU" dirty="0">
                <a:solidFill>
                  <a:prstClr val="black"/>
                </a:solidFill>
              </a:rPr>
              <a:t> зав. кафедры КБ-8, к.т.н. Григорьев В.Р.</a:t>
            </a:r>
          </a:p>
          <a:p>
            <a:pPr lvl="0"/>
            <a:r>
              <a:rPr lang="en-US" dirty="0">
                <a:solidFill>
                  <a:prstClr val="black"/>
                </a:solidFill>
              </a:rPr>
              <a:t>e-mail</a:t>
            </a:r>
            <a:r>
              <a:rPr lang="en-US" dirty="0">
                <a:solidFill>
                  <a:prstClr val="black">
                    <a:tint val="75000"/>
                  </a:prstClr>
                </a:solidFill>
              </a:rPr>
              <a:t>: </a:t>
            </a:r>
            <a:r>
              <a:rPr lang="en-US" dirty="0">
                <a:solidFill>
                  <a:prstClr val="black">
                    <a:tint val="75000"/>
                  </a:prstClr>
                </a:solidFill>
                <a:hlinkClick r:id="rId2"/>
              </a:rPr>
              <a:t>grigorev@mirea.ru</a:t>
            </a:r>
            <a:endParaRPr lang="en-US" dirty="0">
              <a:solidFill>
                <a:prstClr val="black">
                  <a:tint val="75000"/>
                </a:prstClr>
              </a:solidFill>
            </a:endParaRPr>
          </a:p>
          <a:p>
            <a:endParaRPr lang="ru-RU" dirty="0"/>
          </a:p>
        </p:txBody>
      </p:sp>
    </p:spTree>
    <p:extLst>
      <p:ext uri="{BB962C8B-B14F-4D97-AF65-F5344CB8AC3E}">
        <p14:creationId xmlns:p14="http://schemas.microsoft.com/office/powerpoint/2010/main" val="1149275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2DAAD-EE5D-463C-8138-0FE9E009D064}"/>
              </a:ext>
            </a:extLst>
          </p:cNvPr>
          <p:cNvSpPr>
            <a:spLocks noGrp="1"/>
          </p:cNvSpPr>
          <p:nvPr>
            <p:ph type="title"/>
          </p:nvPr>
        </p:nvSpPr>
        <p:spPr>
          <a:xfrm>
            <a:off x="609600" y="1910492"/>
            <a:ext cx="10972800" cy="1143000"/>
          </a:xfrm>
        </p:spPr>
        <p:txBody>
          <a:bodyPr/>
          <a:lstStyle/>
          <a:p>
            <a:r>
              <a:rPr lang="ru-RU" sz="2800" dirty="0">
                <a:solidFill>
                  <a:srgbClr val="00FF00"/>
                </a:solidFill>
              </a:rPr>
              <a:t>ИЕРАРХИЧЕСКИЕ МОДЕЛИ И МОДЕЛЬ ВЗАИМОДЕЙСТВИЯ ОТКРЫТЫХ</a:t>
            </a:r>
            <a:r>
              <a:rPr lang="en-US" sz="2800" dirty="0">
                <a:solidFill>
                  <a:srgbClr val="00FF00"/>
                </a:solidFill>
              </a:rPr>
              <a:t> </a:t>
            </a:r>
            <a:r>
              <a:rPr lang="ru-RU" sz="2800" dirty="0">
                <a:solidFill>
                  <a:srgbClr val="00FF00"/>
                </a:solidFill>
              </a:rPr>
              <a:t>СИСТЕМ (OSI/ISO)</a:t>
            </a:r>
          </a:p>
        </p:txBody>
      </p:sp>
    </p:spTree>
    <p:extLst>
      <p:ext uri="{BB962C8B-B14F-4D97-AF65-F5344CB8AC3E}">
        <p14:creationId xmlns:p14="http://schemas.microsoft.com/office/powerpoint/2010/main" val="328128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117D6F-833F-496F-8476-0E5F1F7AC8C5}"/>
              </a:ext>
            </a:extLst>
          </p:cNvPr>
          <p:cNvSpPr>
            <a:spLocks noGrp="1"/>
          </p:cNvSpPr>
          <p:nvPr>
            <p:ph type="title"/>
          </p:nvPr>
        </p:nvSpPr>
        <p:spPr/>
        <p:txBody>
          <a:bodyPr/>
          <a:lstStyle/>
          <a:p>
            <a:r>
              <a:rPr lang="ru-RU" sz="3600" dirty="0">
                <a:solidFill>
                  <a:srgbClr val="00FF00"/>
                </a:solidFill>
              </a:rPr>
              <a:t>Универсальные принципы описания иерархического метода</a:t>
            </a:r>
          </a:p>
        </p:txBody>
      </p:sp>
      <p:sp>
        <p:nvSpPr>
          <p:cNvPr id="3" name="Объект 2">
            <a:extLst>
              <a:ext uri="{FF2B5EF4-FFF2-40B4-BE49-F238E27FC236}">
                <a16:creationId xmlns:a16="http://schemas.microsoft.com/office/drawing/2014/main" id="{30EC9F90-187C-4FFE-8214-9B9649EC147B}"/>
              </a:ext>
            </a:extLst>
          </p:cNvPr>
          <p:cNvSpPr>
            <a:spLocks noGrp="1"/>
          </p:cNvSpPr>
          <p:nvPr>
            <p:ph idx="1"/>
          </p:nvPr>
        </p:nvSpPr>
        <p:spPr/>
        <p:txBody>
          <a:bodyPr/>
          <a:lstStyle/>
          <a:p>
            <a:pPr marL="0" indent="0" algn="just">
              <a:lnSpc>
                <a:spcPct val="114000"/>
              </a:lnSpc>
              <a:buNone/>
            </a:pPr>
            <a:r>
              <a:rPr lang="ru-RU" sz="2400" dirty="0"/>
              <a:t>Предположим, что интересующая нас сложная система А адекватно описана на языке Я. Предположим, что мы провели декомпозицию (разложение) языка Я на семейство языков D1,D2,...,</a:t>
            </a:r>
            <a:r>
              <a:rPr lang="ru-RU" sz="2400" dirty="0" err="1"/>
              <a:t>Dn</a:t>
            </a:r>
            <a:r>
              <a:rPr lang="ru-RU" sz="2400" dirty="0"/>
              <a:t>. Если язык </a:t>
            </a:r>
            <a:r>
              <a:rPr lang="ru-RU" sz="2400" dirty="0" err="1"/>
              <a:t>Di</a:t>
            </a:r>
            <a:r>
              <a:rPr lang="ru-RU" sz="2400" dirty="0"/>
              <a:t>, i=2,.., n, синтаксически зависит только от словоформ языка Di-1, то будем говорить, что они образуют два соседних уровня. Тогда система А может быть описана наборами слов B1,...,</a:t>
            </a:r>
            <a:r>
              <a:rPr lang="ru-RU" sz="2400" dirty="0" err="1"/>
              <a:t>Bn</a:t>
            </a:r>
            <a:r>
              <a:rPr lang="ru-RU" sz="2400" dirty="0"/>
              <a:t> в языках D1,D2,...,</a:t>
            </a:r>
            <a:r>
              <a:rPr lang="ru-RU" sz="2400" dirty="0" err="1"/>
              <a:t>Dn</a:t>
            </a:r>
            <a:r>
              <a:rPr lang="ru-RU" sz="2400" dirty="0"/>
              <a:t> причем так, что описание </a:t>
            </a:r>
            <a:r>
              <a:rPr lang="ru-RU" sz="2400" dirty="0" err="1"/>
              <a:t>Вi</a:t>
            </a:r>
            <a:r>
              <a:rPr lang="ru-RU" sz="2400" dirty="0"/>
              <a:t> синтаксически может зависеть только от набора Вi-1. В этом случае будем говорить об иерархической декомпозиции системы A и уровнях декомпозиции B1,...,</a:t>
            </a:r>
            <a:r>
              <a:rPr lang="ru-RU" sz="2400" dirty="0" err="1"/>
              <a:t>Bn</a:t>
            </a:r>
            <a:r>
              <a:rPr lang="ru-RU" sz="2400" dirty="0"/>
              <a:t> , где уровень </a:t>
            </a:r>
            <a:r>
              <a:rPr lang="ru-RU" sz="2400" dirty="0" err="1"/>
              <a:t>Вi</a:t>
            </a:r>
            <a:r>
              <a:rPr lang="ru-RU" sz="2400" dirty="0"/>
              <a:t> непосредственно зависит от Bi-1. Рассмотрим ряд простейших примеров иерархического построения сложных систем.</a:t>
            </a:r>
          </a:p>
        </p:txBody>
      </p:sp>
    </p:spTree>
    <p:extLst>
      <p:ext uri="{BB962C8B-B14F-4D97-AF65-F5344CB8AC3E}">
        <p14:creationId xmlns:p14="http://schemas.microsoft.com/office/powerpoint/2010/main" val="2741597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334B2E-B133-4037-AC8E-2D2196D3950C}"/>
              </a:ext>
            </a:extLst>
          </p:cNvPr>
          <p:cNvSpPr>
            <a:spLocks noGrp="1"/>
          </p:cNvSpPr>
          <p:nvPr>
            <p:ph idx="1"/>
          </p:nvPr>
        </p:nvSpPr>
        <p:spPr>
          <a:xfrm>
            <a:off x="427839" y="243281"/>
            <a:ext cx="11476139" cy="5852719"/>
          </a:xfrm>
        </p:spPr>
        <p:txBody>
          <a:bodyPr/>
          <a:lstStyle/>
          <a:p>
            <a:pPr marL="15240" marR="2540" indent="0" algn="just">
              <a:spcAft>
                <a:spcPts val="0"/>
              </a:spcAft>
              <a:buNone/>
            </a:pPr>
            <a:r>
              <a:rPr lang="ru-RU" sz="1800" dirty="0">
                <a:solidFill>
                  <a:schemeClr val="bg1">
                    <a:lumMod val="40000"/>
                    <a:lumOff val="60000"/>
                  </a:schemeClr>
                </a:solidFill>
                <a:effectLst/>
                <a:latin typeface="Times New Roman" panose="02020603050405020304" pitchFamily="18" charset="0"/>
                <a:ea typeface="Times New Roman" panose="02020603050405020304" pitchFamily="18" charset="0"/>
              </a:rPr>
              <a:t>Пример 1.</a:t>
            </a:r>
            <a:r>
              <a:rPr lang="ru-RU"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Пусть вся информация в системе разбита на два класса Secret и Тор Secret, которые в цифровой форме будем обозначать 0 и 1. Пусть все пользователи разбиты в своих возможностях допуска к информации на два класса, которые также будем обозначать 0 и 1. Правило допуска к информации X при запросе пользователя Y определяется условием, если класс </a:t>
            </a:r>
            <a:r>
              <a:rPr lang="ru-RU" sz="1800" u="sng" dirty="0">
                <a:solidFill>
                  <a:srgbClr val="FFFF00"/>
                </a:solidFill>
                <a:effectLst/>
                <a:latin typeface="Times New Roman" panose="02020603050405020304" pitchFamily="18" charset="0"/>
                <a:ea typeface="Times New Roman" panose="02020603050405020304" pitchFamily="18" charset="0"/>
              </a:rPr>
              <a:t>х</a:t>
            </a:r>
            <a:r>
              <a:rPr lang="ru-RU" sz="1800" dirty="0">
                <a:solidFill>
                  <a:srgbClr val="FFFF00"/>
                </a:solidFill>
                <a:effectLst/>
                <a:latin typeface="Times New Roman" panose="02020603050405020304" pitchFamily="18" charset="0"/>
                <a:ea typeface="Times New Roman" panose="02020603050405020304" pitchFamily="18" charset="0"/>
              </a:rPr>
              <a:t> запрашиваемой информации X, а класс </a:t>
            </a:r>
            <a:r>
              <a:rPr lang="ru-RU" sz="1800" u="sng" dirty="0">
                <a:solidFill>
                  <a:srgbClr val="FFFF00"/>
                </a:solidFill>
                <a:effectLst/>
                <a:latin typeface="Times New Roman" panose="02020603050405020304" pitchFamily="18" charset="0"/>
                <a:ea typeface="Times New Roman" panose="02020603050405020304" pitchFamily="18" charset="0"/>
              </a:rPr>
              <a:t>у</a:t>
            </a:r>
            <a:r>
              <a:rPr lang="ru-RU" sz="1800" dirty="0">
                <a:solidFill>
                  <a:srgbClr val="FFFF00"/>
                </a:solidFill>
                <a:effectLst/>
                <a:latin typeface="Times New Roman" panose="02020603050405020304" pitchFamily="18" charset="0"/>
                <a:ea typeface="Times New Roman" panose="02020603050405020304" pitchFamily="18" charset="0"/>
              </a:rPr>
              <a:t> пользователя Y, то допуск к информации разрешен тогда и только тогда, когда </a:t>
            </a:r>
            <a:r>
              <a:rPr lang="ru-RU" sz="1800" u="sng" dirty="0">
                <a:solidFill>
                  <a:srgbClr val="FFFF00"/>
                </a:solidFill>
                <a:effectLst/>
                <a:latin typeface="Times New Roman" panose="02020603050405020304" pitchFamily="18" charset="0"/>
                <a:ea typeface="Times New Roman" panose="02020603050405020304" pitchFamily="18" charset="0"/>
              </a:rPr>
              <a:t>x</a:t>
            </a:r>
            <a:r>
              <a:rPr lang="ru-RU" sz="1800" dirty="0">
                <a:solidFill>
                  <a:srgbClr val="FFFF00"/>
                </a:solidFill>
                <a:effectLst/>
                <a:latin typeface="Times New Roman" panose="02020603050405020304" pitchFamily="18" charset="0"/>
                <a:ea typeface="Times New Roman" panose="02020603050405020304" pitchFamily="18" charset="0"/>
              </a:rPr>
              <a:t>=</a:t>
            </a:r>
            <a:r>
              <a:rPr lang="ru-RU" sz="1800" u="sng" dirty="0">
                <a:solidFill>
                  <a:srgbClr val="FFFF00"/>
                </a:solidFill>
                <a:effectLst/>
                <a:latin typeface="Times New Roman" panose="02020603050405020304" pitchFamily="18" charset="0"/>
                <a:ea typeface="Times New Roman" panose="02020603050405020304" pitchFamily="18" charset="0"/>
              </a:rPr>
              <a:t>y</a:t>
            </a:r>
            <a:r>
              <a:rPr lang="ru-RU" sz="1800" dirty="0">
                <a:solidFill>
                  <a:srgbClr val="FFFF00"/>
                </a:solidFill>
                <a:effectLst/>
                <a:latin typeface="Times New Roman" panose="02020603050405020304" pitchFamily="18" charset="0"/>
                <a:ea typeface="Times New Roman" panose="02020603050405020304" pitchFamily="18" charset="0"/>
              </a:rPr>
              <a:t>. Это условие можно описать формально формулой некоторого языка </a:t>
            </a:r>
            <a:r>
              <a:rPr lang="ru-RU" sz="1800" b="1" dirty="0">
                <a:solidFill>
                  <a:srgbClr val="FFFF00"/>
                </a:solidFill>
                <a:effectLst/>
                <a:latin typeface="Times New Roman" panose="02020603050405020304" pitchFamily="18" charset="0"/>
                <a:ea typeface="Times New Roman" panose="02020603050405020304" pitchFamily="18" charset="0"/>
              </a:rPr>
              <a:t>D</a:t>
            </a:r>
            <a:r>
              <a:rPr lang="ru-RU" sz="1800" baseline="-25000" dirty="0">
                <a:solidFill>
                  <a:srgbClr val="FFFF00"/>
                </a:solidFill>
                <a:effectLst/>
                <a:latin typeface="Times New Roman" panose="02020603050405020304" pitchFamily="18" charset="0"/>
                <a:ea typeface="Times New Roman" panose="02020603050405020304" pitchFamily="18" charset="0"/>
              </a:rPr>
              <a:t>2</a:t>
            </a:r>
            <a:endParaRPr lang="ru-RU" sz="1800" dirty="0">
              <a:solidFill>
                <a:srgbClr val="FFFF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ru-RU" sz="1800" dirty="0">
                <a:solidFill>
                  <a:srgbClr val="FFFF00"/>
                </a:solidFill>
                <a:effectLst/>
                <a:latin typeface="Times New Roman" panose="02020603050405020304" pitchFamily="18" charset="0"/>
                <a:ea typeface="Times New Roman" panose="02020603050405020304" pitchFamily="18" charset="0"/>
              </a:rPr>
              <a:t> </a:t>
            </a:r>
            <a:r>
              <a:rPr lang="en-US" sz="1800" dirty="0">
                <a:solidFill>
                  <a:srgbClr val="FFFF00"/>
                </a:solidFill>
                <a:effectLst/>
                <a:latin typeface="Times New Roman" panose="02020603050405020304" pitchFamily="18" charset="0"/>
                <a:ea typeface="Times New Roman" panose="02020603050405020304" pitchFamily="18" charset="0"/>
              </a:rPr>
              <a:t>if </a:t>
            </a:r>
            <a:r>
              <a:rPr lang="en-US" sz="1800" u="sng" dirty="0">
                <a:solidFill>
                  <a:srgbClr val="FFFF00"/>
                </a:solidFill>
                <a:effectLst/>
                <a:latin typeface="Times New Roman" panose="02020603050405020304" pitchFamily="18" charset="0"/>
                <a:ea typeface="Times New Roman" panose="02020603050405020304" pitchFamily="18" charset="0"/>
              </a:rPr>
              <a:t>x</a:t>
            </a:r>
            <a:r>
              <a:rPr lang="en-US" sz="1800" dirty="0">
                <a:solidFill>
                  <a:srgbClr val="FFFF00"/>
                </a:solidFill>
                <a:effectLst/>
                <a:latin typeface="Times New Roman" panose="02020603050405020304" pitchFamily="18" charset="0"/>
                <a:ea typeface="Times New Roman" panose="02020603050405020304" pitchFamily="18" charset="0"/>
              </a:rPr>
              <a:t>=</a:t>
            </a:r>
            <a:r>
              <a:rPr lang="en-US" sz="1800" u="sng" dirty="0">
                <a:solidFill>
                  <a:srgbClr val="FFFF00"/>
                </a:solidFill>
                <a:effectLst/>
                <a:latin typeface="Times New Roman" panose="02020603050405020304" pitchFamily="18" charset="0"/>
                <a:ea typeface="Times New Roman" panose="02020603050405020304" pitchFamily="18" charset="0"/>
              </a:rPr>
              <a:t>y</a:t>
            </a:r>
            <a:r>
              <a:rPr lang="en-US" sz="1800" dirty="0">
                <a:solidFill>
                  <a:srgbClr val="FFFF00"/>
                </a:solidFill>
                <a:effectLst/>
                <a:latin typeface="Times New Roman" panose="02020603050405020304" pitchFamily="18" charset="0"/>
                <a:ea typeface="Times New Roman" panose="02020603050405020304" pitchFamily="18" charset="0"/>
              </a:rPr>
              <a:t> then "</a:t>
            </a:r>
            <a:r>
              <a:rPr lang="ru-RU" sz="1800" dirty="0">
                <a:solidFill>
                  <a:srgbClr val="FFFF00"/>
                </a:solidFill>
                <a:effectLst/>
                <a:latin typeface="Times New Roman" panose="02020603050405020304" pitchFamily="18" charset="0"/>
                <a:ea typeface="Times New Roman" panose="02020603050405020304" pitchFamily="18" charset="0"/>
              </a:rPr>
              <a:t>Допуск</a:t>
            </a:r>
            <a:r>
              <a:rPr lang="en-US" sz="1800" dirty="0">
                <a:solidFill>
                  <a:srgbClr val="FFFF00"/>
                </a:solidFill>
                <a:effectLst/>
                <a:latin typeface="Times New Roman" panose="02020603050405020304" pitchFamily="18" charset="0"/>
                <a:ea typeface="Times New Roman" panose="02020603050405020304" pitchFamily="18" charset="0"/>
              </a:rPr>
              <a:t> Y </a:t>
            </a:r>
            <a:r>
              <a:rPr lang="ru-RU" sz="1800" dirty="0">
                <a:solidFill>
                  <a:srgbClr val="FFFF00"/>
                </a:solidFill>
                <a:effectLst/>
                <a:latin typeface="Times New Roman" panose="02020603050405020304" pitchFamily="18" charset="0"/>
                <a:ea typeface="Times New Roman" panose="02020603050405020304" pitchFamily="18" charset="0"/>
              </a:rPr>
              <a:t>к</a:t>
            </a:r>
            <a:r>
              <a:rPr lang="en-US" sz="1800" dirty="0">
                <a:solidFill>
                  <a:srgbClr val="FFFF00"/>
                </a:solidFill>
                <a:effectLst/>
                <a:latin typeface="Times New Roman" panose="02020603050405020304" pitchFamily="18" charset="0"/>
                <a:ea typeface="Times New Roman" panose="02020603050405020304" pitchFamily="18" charset="0"/>
              </a:rPr>
              <a:t> X"</a:t>
            </a:r>
            <a:endParaRPr lang="ru-RU" sz="1800" dirty="0">
              <a:solidFill>
                <a:srgbClr val="FFFF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Для вычисления этого выражения необходимо осуществить следующие операции, которые описываются в терминах языка </a:t>
            </a:r>
            <a:r>
              <a:rPr lang="ru-RU" sz="1800" b="1" dirty="0">
                <a:solidFill>
                  <a:srgbClr val="FFFF00"/>
                </a:solidFill>
                <a:effectLst/>
                <a:latin typeface="Times New Roman" panose="02020603050405020304" pitchFamily="18" charset="0"/>
                <a:ea typeface="Times New Roman" panose="02020603050405020304" pitchFamily="18" charset="0"/>
              </a:rPr>
              <a:t>D</a:t>
            </a:r>
            <a:r>
              <a:rPr lang="ru-RU" sz="1800" baseline="-25000" dirty="0">
                <a:solidFill>
                  <a:srgbClr val="FFFF00"/>
                </a:solidFill>
                <a:effectLst/>
                <a:latin typeface="Times New Roman" panose="02020603050405020304" pitchFamily="18" charset="0"/>
                <a:ea typeface="Times New Roman" panose="02020603050405020304" pitchFamily="18" charset="0"/>
              </a:rPr>
              <a:t>1</a:t>
            </a:r>
            <a:r>
              <a:rPr lang="ru-RU" sz="1800" dirty="0">
                <a:solidFill>
                  <a:srgbClr val="FFFF00"/>
                </a:solidFill>
                <a:effectLst/>
                <a:latin typeface="Times New Roman" panose="02020603050405020304" pitchFamily="18" charset="0"/>
                <a:ea typeface="Times New Roman" panose="02020603050405020304" pitchFamily="18" charset="0"/>
              </a:rPr>
              <a:t>:</a:t>
            </a:r>
          </a:p>
          <a:p>
            <a:pPr marL="1155065" marR="1501140" indent="0" algn="just">
              <a:spcBef>
                <a:spcPts val="0"/>
              </a:spcBef>
              <a:spcAft>
                <a:spcPts val="0"/>
              </a:spcAft>
              <a:buNone/>
            </a:pPr>
            <a:r>
              <a:rPr lang="ru-RU" sz="1800" u="none" strike="noStrike" dirty="0">
                <a:solidFill>
                  <a:srgbClr val="FFFF00"/>
                </a:solidFill>
                <a:effectLst/>
                <a:latin typeface="Times New Roman" panose="02020603050405020304" pitchFamily="18" charset="0"/>
                <a:ea typeface="Times New Roman" panose="02020603050405020304" pitchFamily="18" charset="0"/>
              </a:rPr>
              <a:t> </a:t>
            </a:r>
            <a:r>
              <a:rPr lang="en-US" sz="1800" u="sng" dirty="0">
                <a:solidFill>
                  <a:srgbClr val="FFFF00"/>
                </a:solidFill>
                <a:effectLst/>
                <a:latin typeface="Times New Roman" panose="02020603050405020304" pitchFamily="18" charset="0"/>
                <a:ea typeface="Times New Roman" panose="02020603050405020304" pitchFamily="18" charset="0"/>
              </a:rPr>
              <a:t>x</a:t>
            </a:r>
            <a:r>
              <a:rPr lang="en-US" sz="1800" dirty="0">
                <a:solidFill>
                  <a:srgbClr val="FFFF00"/>
                </a:solidFill>
                <a:effectLst/>
                <a:latin typeface="Times New Roman" panose="02020603050405020304" pitchFamily="18" charset="0"/>
                <a:ea typeface="Times New Roman" panose="02020603050405020304" pitchFamily="18" charset="0"/>
              </a:rPr>
              <a:t>:=U</a:t>
            </a:r>
            <a:r>
              <a:rPr lang="en-US" sz="1800" baseline="-25000" dirty="0">
                <a:solidFill>
                  <a:srgbClr val="FFFF00"/>
                </a:solidFill>
                <a:effectLst/>
                <a:latin typeface="Times New Roman" panose="02020603050405020304" pitchFamily="18" charset="0"/>
                <a:ea typeface="Times New Roman" panose="02020603050405020304" pitchFamily="18" charset="0"/>
              </a:rPr>
              <a:t>1</a:t>
            </a:r>
            <a:r>
              <a:rPr lang="en-US" sz="1800" dirty="0">
                <a:solidFill>
                  <a:srgbClr val="FFFF00"/>
                </a:solidFill>
                <a:effectLst/>
                <a:latin typeface="Times New Roman" panose="02020603050405020304" pitchFamily="18" charset="0"/>
                <a:ea typeface="Times New Roman" panose="02020603050405020304" pitchFamily="18" charset="0"/>
              </a:rPr>
              <a:t>(X),</a:t>
            </a:r>
            <a:endParaRPr lang="ru-RU" sz="1800" dirty="0">
              <a:solidFill>
                <a:srgbClr val="FFFF00"/>
              </a:solidFill>
              <a:effectLst/>
              <a:latin typeface="Times New Roman" panose="02020603050405020304" pitchFamily="18" charset="0"/>
              <a:ea typeface="Times New Roman" panose="02020603050405020304" pitchFamily="18" charset="0"/>
            </a:endParaRPr>
          </a:p>
          <a:p>
            <a:pPr marL="1155065" marR="1501140" indent="0" algn="just">
              <a:spcBef>
                <a:spcPts val="0"/>
              </a:spcBef>
              <a:spcAft>
                <a:spcPts val="0"/>
              </a:spcAft>
              <a:buNone/>
            </a:pPr>
            <a:r>
              <a:rPr lang="en-US" sz="1800" u="sng" dirty="0">
                <a:solidFill>
                  <a:srgbClr val="FFFF00"/>
                </a:solidFill>
                <a:effectLst/>
                <a:latin typeface="Times New Roman" panose="02020603050405020304" pitchFamily="18" charset="0"/>
                <a:ea typeface="Times New Roman" panose="02020603050405020304" pitchFamily="18" charset="0"/>
              </a:rPr>
              <a:t>y</a:t>
            </a:r>
            <a:r>
              <a:rPr lang="en-US" sz="1800" dirty="0">
                <a:solidFill>
                  <a:srgbClr val="FFFF00"/>
                </a:solidFill>
                <a:effectLst/>
                <a:latin typeface="Times New Roman" panose="02020603050405020304" pitchFamily="18" charset="0"/>
                <a:ea typeface="Times New Roman" panose="02020603050405020304" pitchFamily="18" charset="0"/>
              </a:rPr>
              <a:t>:=U</a:t>
            </a:r>
            <a:r>
              <a:rPr lang="en-US" sz="1800" baseline="-25000" dirty="0">
                <a:solidFill>
                  <a:srgbClr val="FFFF00"/>
                </a:solidFill>
                <a:effectLst/>
                <a:latin typeface="Times New Roman" panose="02020603050405020304" pitchFamily="18" charset="0"/>
                <a:ea typeface="Times New Roman" panose="02020603050405020304" pitchFamily="18" charset="0"/>
              </a:rPr>
              <a:t>2</a:t>
            </a:r>
            <a:r>
              <a:rPr lang="en-US" sz="1800" dirty="0">
                <a:solidFill>
                  <a:srgbClr val="FFFF00"/>
                </a:solidFill>
                <a:effectLst/>
                <a:latin typeface="Times New Roman" panose="02020603050405020304" pitchFamily="18" charset="0"/>
                <a:ea typeface="Times New Roman" panose="02020603050405020304" pitchFamily="18" charset="0"/>
              </a:rPr>
              <a:t>(Y),</a:t>
            </a:r>
            <a:endParaRPr lang="ru-RU" sz="1800" dirty="0">
              <a:solidFill>
                <a:srgbClr val="FFFF00"/>
              </a:solidFill>
              <a:effectLst/>
              <a:latin typeface="Times New Roman" panose="02020603050405020304" pitchFamily="18" charset="0"/>
              <a:ea typeface="Times New Roman" panose="02020603050405020304" pitchFamily="18" charset="0"/>
            </a:endParaRPr>
          </a:p>
          <a:p>
            <a:pPr marL="1153160" indent="0" algn="just">
              <a:spcBef>
                <a:spcPts val="0"/>
              </a:spcBef>
              <a:buNone/>
            </a:pPr>
            <a:r>
              <a:rPr lang="en-US" sz="1800" dirty="0">
                <a:solidFill>
                  <a:srgbClr val="FFFF00"/>
                </a:solidFill>
                <a:effectLst/>
                <a:latin typeface="Times New Roman" panose="02020603050405020304" pitchFamily="18" charset="0"/>
                <a:ea typeface="Times New Roman" panose="02020603050405020304" pitchFamily="18" charset="0"/>
              </a:rPr>
              <a:t>z=</a:t>
            </a:r>
            <a:r>
              <a:rPr lang="en-US" sz="1800" u="sng" dirty="0">
                <a:solidFill>
                  <a:srgbClr val="FFFF00"/>
                </a:solidFill>
                <a:effectLst/>
                <a:latin typeface="Times New Roman" panose="02020603050405020304" pitchFamily="18" charset="0"/>
                <a:ea typeface="Times New Roman" panose="02020603050405020304" pitchFamily="18" charset="0"/>
              </a:rPr>
              <a:t>x</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a:t>
            </a:r>
            <a:r>
              <a:rPr lang="en-US" sz="1800" u="sng" dirty="0">
                <a:solidFill>
                  <a:srgbClr val="FFFF00"/>
                </a:solidFill>
                <a:effectLst/>
                <a:latin typeface="Times New Roman" panose="02020603050405020304" pitchFamily="18" charset="0"/>
                <a:ea typeface="Times New Roman" panose="02020603050405020304" pitchFamily="18" charset="0"/>
              </a:rPr>
              <a:t>y</a:t>
            </a:r>
            <a:endParaRPr lang="ru-RU" sz="1800" dirty="0">
              <a:solidFill>
                <a:srgbClr val="FFFF00"/>
              </a:solidFill>
              <a:effectLst/>
              <a:latin typeface="Times New Roman" panose="02020603050405020304" pitchFamily="18" charset="0"/>
              <a:ea typeface="Times New Roman" panose="02020603050405020304" pitchFamily="18" charset="0"/>
            </a:endParaRPr>
          </a:p>
          <a:p>
            <a:pPr marL="1153160" indent="0" algn="just">
              <a:spcBef>
                <a:spcPts val="0"/>
              </a:spcBef>
              <a:buNone/>
            </a:pPr>
            <a:r>
              <a:rPr lang="en-US" sz="1800" dirty="0">
                <a:solidFill>
                  <a:srgbClr val="FFFF00"/>
                </a:solidFill>
                <a:effectLst/>
                <a:latin typeface="Times New Roman" panose="02020603050405020304" pitchFamily="18" charset="0"/>
                <a:ea typeface="Times New Roman" panose="02020603050405020304" pitchFamily="18" charset="0"/>
              </a:rPr>
              <a:t>U(</a:t>
            </a:r>
            <a:r>
              <a:rPr lang="en-US" sz="1800" dirty="0" err="1">
                <a:solidFill>
                  <a:srgbClr val="FFFF00"/>
                </a:solidFill>
                <a:effectLst/>
                <a:latin typeface="Times New Roman" panose="02020603050405020304" pitchFamily="18" charset="0"/>
                <a:ea typeface="Times New Roman" panose="02020603050405020304" pitchFamily="18" charset="0"/>
              </a:rPr>
              <a:t>X,Y,z</a:t>
            </a:r>
            <a:r>
              <a:rPr lang="en-US" sz="1800" dirty="0">
                <a:solidFill>
                  <a:srgbClr val="FFFF00"/>
                </a:solidFill>
                <a:effectLst/>
                <a:latin typeface="Times New Roman" panose="02020603050405020304" pitchFamily="18" charset="0"/>
                <a:ea typeface="Times New Roman" panose="02020603050405020304" pitchFamily="18" charset="0"/>
              </a:rPr>
              <a:t>),</a:t>
            </a:r>
            <a:endParaRPr lang="ru-RU" sz="1800" dirty="0">
              <a:solidFill>
                <a:srgbClr val="FFFF00"/>
              </a:solidFill>
              <a:effectLst/>
              <a:latin typeface="Times New Roman" panose="02020603050405020304" pitchFamily="18" charset="0"/>
              <a:ea typeface="Times New Roman" panose="02020603050405020304" pitchFamily="18" charset="0"/>
            </a:endParaRPr>
          </a:p>
          <a:p>
            <a:pPr marL="0" marR="8890" indent="0" algn="just">
              <a:spcBef>
                <a:spcPts val="0"/>
              </a:spcBef>
              <a:spcAft>
                <a:spcPts val="0"/>
              </a:spcAft>
              <a:buNone/>
            </a:pPr>
            <a:r>
              <a:rPr lang="ru-RU" sz="1800" dirty="0">
                <a:solidFill>
                  <a:srgbClr val="FFFF00"/>
                </a:solidFill>
                <a:effectLst/>
                <a:latin typeface="Times New Roman" panose="02020603050405020304" pitchFamily="18" charset="0"/>
                <a:ea typeface="Times New Roman" panose="02020603050405020304" pitchFamily="18" charset="0"/>
              </a:rPr>
              <a:t>где U</a:t>
            </a:r>
            <a:r>
              <a:rPr lang="ru-RU" sz="1800" baseline="-25000" dirty="0">
                <a:solidFill>
                  <a:srgbClr val="FFFF00"/>
                </a:solidFill>
                <a:effectLst/>
                <a:latin typeface="Times New Roman" panose="02020603050405020304" pitchFamily="18" charset="0"/>
                <a:ea typeface="Times New Roman" panose="02020603050405020304" pitchFamily="18" charset="0"/>
              </a:rPr>
              <a:t>1</a:t>
            </a:r>
            <a:r>
              <a:rPr lang="ru-RU" sz="1800" dirty="0">
                <a:solidFill>
                  <a:srgbClr val="FFFF00"/>
                </a:solidFill>
                <a:effectLst/>
                <a:latin typeface="Times New Roman" panose="02020603050405020304" pitchFamily="18" charset="0"/>
                <a:ea typeface="Times New Roman" panose="02020603050405020304" pitchFamily="18" charset="0"/>
              </a:rPr>
              <a:t>(X) - оператор определения по имени объекта X номера класса доступа </a:t>
            </a:r>
            <a:r>
              <a:rPr lang="ru-RU" sz="1800" u="sng" dirty="0">
                <a:solidFill>
                  <a:srgbClr val="FFFF00"/>
                </a:solidFill>
                <a:effectLst/>
                <a:latin typeface="Times New Roman" panose="02020603050405020304" pitchFamily="18" charset="0"/>
                <a:ea typeface="Times New Roman" panose="02020603050405020304" pitchFamily="18" charset="0"/>
              </a:rPr>
              <a:t>х</a:t>
            </a:r>
            <a:r>
              <a:rPr lang="ru-RU" sz="1800" dirty="0">
                <a:solidFill>
                  <a:srgbClr val="FFFF00"/>
                </a:solidFill>
                <a:effectLst/>
                <a:latin typeface="Times New Roman" panose="02020603050405020304" pitchFamily="18" charset="0"/>
                <a:ea typeface="Times New Roman" panose="02020603050405020304" pitchFamily="18" charset="0"/>
              </a:rPr>
              <a:t>; U</a:t>
            </a:r>
            <a:r>
              <a:rPr lang="ru-RU" sz="1800" baseline="-25000" dirty="0">
                <a:solidFill>
                  <a:srgbClr val="FFFF00"/>
                </a:solidFill>
                <a:effectLst/>
                <a:latin typeface="Times New Roman" panose="02020603050405020304" pitchFamily="18" charset="0"/>
                <a:ea typeface="Times New Roman" panose="02020603050405020304" pitchFamily="18" charset="0"/>
              </a:rPr>
              <a:t>2</a:t>
            </a:r>
            <a:r>
              <a:rPr lang="ru-RU" sz="1800" dirty="0">
                <a:solidFill>
                  <a:srgbClr val="FFFF00"/>
                </a:solidFill>
                <a:effectLst/>
                <a:latin typeface="Times New Roman" panose="02020603050405020304" pitchFamily="18" charset="0"/>
                <a:ea typeface="Times New Roman" panose="02020603050405020304" pitchFamily="18" charset="0"/>
              </a:rPr>
              <a:t>(Y) - оператор определения по имени пользователя Y номера класса допуска </a:t>
            </a:r>
            <a:r>
              <a:rPr lang="ru-RU" sz="1800" u="sng" dirty="0">
                <a:solidFill>
                  <a:srgbClr val="FFFF00"/>
                </a:solidFill>
                <a:effectLst/>
                <a:latin typeface="Times New Roman" panose="02020603050405020304" pitchFamily="18" charset="0"/>
                <a:ea typeface="Times New Roman" panose="02020603050405020304" pitchFamily="18" charset="0"/>
              </a:rPr>
              <a:t>у</a:t>
            </a:r>
            <a:r>
              <a:rPr lang="ru-RU" sz="1800"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 сложение по </a:t>
            </a:r>
            <a:r>
              <a:rPr lang="ru-RU" sz="1800" dirty="0" err="1">
                <a:solidFill>
                  <a:srgbClr val="FFFF00"/>
                </a:solidFill>
                <a:effectLst/>
                <a:latin typeface="Times New Roman" panose="02020603050405020304" pitchFamily="18" charset="0"/>
                <a:ea typeface="Times New Roman" panose="02020603050405020304" pitchFamily="18" charset="0"/>
              </a:rPr>
              <a:t>mod</a:t>
            </a:r>
            <a:r>
              <a:rPr lang="ru-RU" sz="1800" dirty="0">
                <a:solidFill>
                  <a:srgbClr val="FFFF00"/>
                </a:solidFill>
                <a:effectLst/>
                <a:latin typeface="Times New Roman" panose="02020603050405020304" pitchFamily="18" charset="0"/>
                <a:ea typeface="Times New Roman" panose="02020603050405020304" pitchFamily="18" charset="0"/>
              </a:rPr>
              <a:t> 2; U(X, Y, z) - оператор, реализующий доступ Y к X, если z=0 , и блокирующий систему, если z=l.</a:t>
            </a:r>
          </a:p>
          <a:p>
            <a:pPr marL="24130" marR="2540" indent="0" algn="just">
              <a:spcBef>
                <a:spcPts val="0"/>
              </a:spcBef>
              <a:spcAft>
                <a:spcPts val="0"/>
              </a:spcAft>
              <a:buNone/>
            </a:pPr>
            <a:r>
              <a:rPr lang="ru-RU" sz="1800" dirty="0">
                <a:solidFill>
                  <a:srgbClr val="FFFF00"/>
                </a:solidFill>
                <a:effectLst/>
                <a:latin typeface="Times New Roman" panose="02020603050405020304" pitchFamily="18" charset="0"/>
                <a:ea typeface="Times New Roman" panose="02020603050405020304" pitchFamily="18" charset="0"/>
              </a:rPr>
              <a:t>По построению уровень </a:t>
            </a:r>
            <a:r>
              <a:rPr lang="ru-RU" sz="1800" b="1" dirty="0">
                <a:solidFill>
                  <a:srgbClr val="FFFF00"/>
                </a:solidFill>
                <a:effectLst/>
                <a:latin typeface="Times New Roman" panose="02020603050405020304" pitchFamily="18" charset="0"/>
                <a:ea typeface="Times New Roman" panose="02020603050405020304" pitchFamily="18" charset="0"/>
              </a:rPr>
              <a:t>B</a:t>
            </a:r>
            <a:r>
              <a:rPr lang="ru-RU" sz="1800" baseline="-25000" dirty="0">
                <a:solidFill>
                  <a:srgbClr val="FFFF00"/>
                </a:solidFill>
                <a:effectLst/>
                <a:latin typeface="Times New Roman" panose="02020603050405020304" pitchFamily="18" charset="0"/>
                <a:ea typeface="Times New Roman" panose="02020603050405020304" pitchFamily="18" charset="0"/>
              </a:rPr>
              <a:t>2</a:t>
            </a:r>
            <a:r>
              <a:rPr lang="ru-RU" sz="1800" dirty="0">
                <a:solidFill>
                  <a:srgbClr val="FFFF00"/>
                </a:solidFill>
                <a:effectLst/>
                <a:latin typeface="Times New Roman" panose="02020603050405020304" pitchFamily="18" charset="0"/>
                <a:ea typeface="Times New Roman" panose="02020603050405020304" pitchFamily="18" charset="0"/>
              </a:rPr>
              <a:t> зависит от </a:t>
            </a:r>
            <a:r>
              <a:rPr lang="ru-RU" sz="1800" b="1" dirty="0">
                <a:solidFill>
                  <a:srgbClr val="FFFF00"/>
                </a:solidFill>
                <a:effectLst/>
                <a:latin typeface="Times New Roman" panose="02020603050405020304" pitchFamily="18" charset="0"/>
                <a:ea typeface="Times New Roman" panose="02020603050405020304" pitchFamily="18" charset="0"/>
              </a:rPr>
              <a:t>B</a:t>
            </a:r>
            <a:r>
              <a:rPr lang="ru-RU" sz="1800" baseline="-25000" dirty="0">
                <a:solidFill>
                  <a:srgbClr val="FFFF00"/>
                </a:solidFill>
                <a:effectLst/>
                <a:latin typeface="Times New Roman" panose="02020603050405020304" pitchFamily="18" charset="0"/>
                <a:ea typeface="Times New Roman" panose="02020603050405020304" pitchFamily="18" charset="0"/>
              </a:rPr>
              <a:t>1</a:t>
            </a:r>
            <a:r>
              <a:rPr lang="ru-RU" sz="1800" b="1"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а вся система представлена иерархической двухуровневой декомпозицией с языками </a:t>
            </a:r>
            <a:r>
              <a:rPr lang="ru-RU" sz="1800" b="1" dirty="0">
                <a:solidFill>
                  <a:srgbClr val="FFFF00"/>
                </a:solidFill>
                <a:effectLst/>
                <a:latin typeface="Times New Roman" panose="02020603050405020304" pitchFamily="18" charset="0"/>
                <a:ea typeface="Times New Roman" panose="02020603050405020304" pitchFamily="18" charset="0"/>
              </a:rPr>
              <a:t>D</a:t>
            </a:r>
            <a:r>
              <a:rPr lang="ru-RU" sz="1800" baseline="-25000" dirty="0">
                <a:solidFill>
                  <a:srgbClr val="FFFF00"/>
                </a:solidFill>
                <a:effectLst/>
                <a:latin typeface="Times New Roman" panose="02020603050405020304" pitchFamily="18" charset="0"/>
                <a:ea typeface="Times New Roman" panose="02020603050405020304" pitchFamily="18" charset="0"/>
              </a:rPr>
              <a:t>1</a:t>
            </a:r>
            <a:r>
              <a:rPr lang="ru-RU" sz="1800" b="1"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и </a:t>
            </a:r>
            <a:r>
              <a:rPr lang="ru-RU" sz="1800" b="1" dirty="0">
                <a:solidFill>
                  <a:srgbClr val="FFFF00"/>
                </a:solidFill>
                <a:effectLst/>
                <a:latin typeface="Times New Roman" panose="02020603050405020304" pitchFamily="18" charset="0"/>
                <a:ea typeface="Times New Roman" panose="02020603050405020304" pitchFamily="18" charset="0"/>
              </a:rPr>
              <a:t>D</a:t>
            </a:r>
            <a:r>
              <a:rPr lang="ru-RU" sz="1800" baseline="-25000" dirty="0">
                <a:solidFill>
                  <a:srgbClr val="FFFF00"/>
                </a:solidFill>
                <a:effectLst/>
                <a:latin typeface="Times New Roman" panose="02020603050405020304" pitchFamily="18" charset="0"/>
                <a:ea typeface="Times New Roman" panose="02020603050405020304" pitchFamily="18" charset="0"/>
              </a:rPr>
              <a:t>2</a:t>
            </a:r>
            <a:r>
              <a:rPr lang="ru-RU" sz="1800" b="1" i="1"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Причем </a:t>
            </a:r>
            <a:r>
              <a:rPr lang="ru-RU" sz="1800" b="1" i="1" dirty="0">
                <a:solidFill>
                  <a:srgbClr val="FFFF00"/>
                </a:solidFill>
                <a:effectLst/>
                <a:latin typeface="Times New Roman" panose="02020603050405020304" pitchFamily="18" charset="0"/>
                <a:ea typeface="Times New Roman" panose="02020603050405020304" pitchFamily="18" charset="0"/>
              </a:rPr>
              <a:t>Я</a:t>
            </a:r>
            <a:r>
              <a:rPr lang="ru-RU" sz="1800" b="1" dirty="0">
                <a:solidFill>
                  <a:srgbClr val="FFFF00"/>
                </a:solidFill>
                <a:effectLst/>
                <a:latin typeface="Times New Roman" panose="02020603050405020304" pitchFamily="18" charset="0"/>
                <a:ea typeface="Times New Roman" panose="02020603050405020304" pitchFamily="18" charset="0"/>
              </a:rPr>
              <a:t>=(D</a:t>
            </a:r>
            <a:r>
              <a:rPr lang="ru-RU" sz="1800" b="1" baseline="-25000" dirty="0">
                <a:solidFill>
                  <a:srgbClr val="FFFF00"/>
                </a:solidFill>
                <a:effectLst/>
                <a:latin typeface="Times New Roman" panose="02020603050405020304" pitchFamily="18" charset="0"/>
                <a:ea typeface="Times New Roman" panose="02020603050405020304" pitchFamily="18" charset="0"/>
              </a:rPr>
              <a:t>1</a:t>
            </a:r>
            <a:r>
              <a:rPr lang="ru-RU" sz="1800" b="1" i="1" dirty="0">
                <a:solidFill>
                  <a:srgbClr val="FFFF00"/>
                </a:solidFill>
                <a:effectLst/>
                <a:latin typeface="Times New Roman" panose="02020603050405020304" pitchFamily="18" charset="0"/>
                <a:ea typeface="Times New Roman" panose="02020603050405020304" pitchFamily="18" charset="0"/>
              </a:rPr>
              <a:t>, </a:t>
            </a:r>
            <a:r>
              <a:rPr lang="ru-RU" sz="1800" b="1" dirty="0">
                <a:solidFill>
                  <a:srgbClr val="FFFF00"/>
                </a:solidFill>
                <a:effectLst/>
                <a:latin typeface="Times New Roman" panose="02020603050405020304" pitchFamily="18" charset="0"/>
                <a:ea typeface="Times New Roman" panose="02020603050405020304" pitchFamily="18" charset="0"/>
              </a:rPr>
              <a:t>D</a:t>
            </a:r>
            <a:r>
              <a:rPr lang="ru-RU" sz="1800" b="1" baseline="-25000" dirty="0">
                <a:solidFill>
                  <a:srgbClr val="FFFF00"/>
                </a:solidFill>
                <a:effectLst/>
                <a:latin typeface="Times New Roman" panose="02020603050405020304" pitchFamily="18" charset="0"/>
                <a:ea typeface="Times New Roman" panose="02020603050405020304" pitchFamily="18" charset="0"/>
              </a:rPr>
              <a:t>2</a:t>
            </a:r>
            <a:r>
              <a:rPr lang="ru-RU" sz="1800" b="1" i="1" dirty="0">
                <a:solidFill>
                  <a:srgbClr val="FFFF00"/>
                </a:solidFill>
                <a:effectLst/>
                <a:latin typeface="Times New Roman" panose="02020603050405020304" pitchFamily="18" charset="0"/>
                <a:ea typeface="Times New Roman" panose="02020603050405020304" pitchFamily="18" charset="0"/>
              </a:rPr>
              <a:t>).</a:t>
            </a:r>
            <a:endParaRPr lang="ru-RU" sz="1800" dirty="0">
              <a:solidFill>
                <a:srgbClr val="FFFF00"/>
              </a:solidFill>
              <a:effectLst/>
              <a:latin typeface="Times New Roman" panose="02020603050405020304" pitchFamily="18" charset="0"/>
              <a:ea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3784877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A9550C-9B0D-4756-875A-1DA95A1B048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96A5CE1-C230-40FD-B457-8B4D806EBF10}"/>
              </a:ext>
            </a:extLst>
          </p:cNvPr>
          <p:cNvSpPr>
            <a:spLocks noGrp="1"/>
          </p:cNvSpPr>
          <p:nvPr>
            <p:ph idx="1"/>
          </p:nvPr>
        </p:nvSpPr>
        <p:spPr/>
        <p:txBody>
          <a:bodyPr/>
          <a:lstStyle/>
          <a:p>
            <a:pPr marL="0" indent="0" algn="just">
              <a:buNone/>
            </a:pPr>
            <a:r>
              <a:rPr lang="ru-RU" dirty="0">
                <a:solidFill>
                  <a:schemeClr val="bg1">
                    <a:lumMod val="60000"/>
                    <a:lumOff val="40000"/>
                  </a:schemeClr>
                </a:solidFill>
              </a:rPr>
              <a:t>Пример 2. </a:t>
            </a:r>
            <a:r>
              <a:rPr lang="ru-RU" dirty="0"/>
              <a:t>Гораздо чаще используется неформальное иерархическое описание систем. Например, часто используется иерархическая декомпозиция вычислительной системы в виде трех уровней.</a:t>
            </a:r>
          </a:p>
          <a:p>
            <a:pPr marL="0" indent="0">
              <a:buNone/>
            </a:pPr>
            <a:r>
              <a:rPr lang="ru-RU" dirty="0"/>
              <a:t>Аппаратная часть - Операционная система -Пользовательские программы.</a:t>
            </a:r>
          </a:p>
          <a:p>
            <a:endParaRPr lang="ru-RU" dirty="0"/>
          </a:p>
        </p:txBody>
      </p:sp>
    </p:spTree>
    <p:extLst>
      <p:ext uri="{BB962C8B-B14F-4D97-AF65-F5344CB8AC3E}">
        <p14:creationId xmlns:p14="http://schemas.microsoft.com/office/powerpoint/2010/main" val="1389689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8DA6D95-2894-409E-85C8-934CF4E9A2BB}"/>
              </a:ext>
            </a:extLst>
          </p:cNvPr>
          <p:cNvPicPr>
            <a:picLocks noChangeAspect="1"/>
          </p:cNvPicPr>
          <p:nvPr/>
        </p:nvPicPr>
        <p:blipFill>
          <a:blip r:embed="rId2"/>
          <a:stretch>
            <a:fillRect/>
          </a:stretch>
        </p:blipFill>
        <p:spPr>
          <a:xfrm>
            <a:off x="-2296123" y="2304489"/>
            <a:ext cx="7684654" cy="6438095"/>
          </a:xfrm>
          <a:prstGeom prst="rect">
            <a:avLst/>
          </a:prstGeom>
          <a:solidFill>
            <a:srgbClr val="00FF00"/>
          </a:solidFill>
        </p:spPr>
      </p:pic>
    </p:spTree>
    <p:extLst>
      <p:ext uri="{BB962C8B-B14F-4D97-AF65-F5344CB8AC3E}">
        <p14:creationId xmlns:p14="http://schemas.microsoft.com/office/powerpoint/2010/main" val="298765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548680"/>
            <a:ext cx="8229600" cy="5547320"/>
          </a:xfrm>
        </p:spPr>
        <p:txBody>
          <a:bodyPr/>
          <a:lstStyle/>
          <a:p>
            <a:pPr marL="0" indent="0" algn="just">
              <a:buNone/>
            </a:pPr>
            <a:r>
              <a:rPr lang="ru-RU" sz="2000" b="1" dirty="0">
                <a:solidFill>
                  <a:srgbClr val="FFC000"/>
                </a:solidFill>
                <a:effectLst/>
              </a:rPr>
              <a:t>Рассмотрим следующие структуры, которые вносятся в неопределяемый объект под названием информация, теории защиты которого будет посвящена вся работа:</a:t>
            </a:r>
          </a:p>
          <a:p>
            <a:pPr marL="0" indent="0">
              <a:buNone/>
              <a:tabLst>
                <a:tab pos="182563" algn="l"/>
              </a:tabLst>
            </a:pPr>
            <a:r>
              <a:rPr lang="ru-RU" sz="2000" dirty="0"/>
              <a:t>•	</a:t>
            </a:r>
            <a:r>
              <a:rPr lang="ru-RU" sz="2000" b="1" dirty="0">
                <a:solidFill>
                  <a:schemeClr val="bg2">
                    <a:lumMod val="60000"/>
                    <a:lumOff val="40000"/>
                  </a:schemeClr>
                </a:solidFill>
              </a:rPr>
              <a:t>структура языка, позволяющая говорить об информации как о дискретной системе объектов;</a:t>
            </a:r>
          </a:p>
          <a:p>
            <a:pPr marL="0" indent="0" algn="just">
              <a:buNone/>
              <a:tabLst>
                <a:tab pos="182563" algn="l"/>
              </a:tabLst>
            </a:pPr>
            <a:r>
              <a:rPr lang="ru-RU" sz="2000" dirty="0"/>
              <a:t>•	</a:t>
            </a:r>
            <a:r>
              <a:rPr lang="ru-RU" sz="2000" b="1" dirty="0">
                <a:solidFill>
                  <a:srgbClr val="92D050"/>
                </a:solidFill>
                <a:effectLst/>
              </a:rPr>
              <a:t>иерархическая модель вычислительных систем и модель OSI/ISO, позволяющие аппаратную, программную, прикладную компоненты вычислительных систем и сетей связи представлять в виде объектов некоторых языков, а также представляют примеры неиерархической декомпозиции и анализа сложных систем; </a:t>
            </a:r>
          </a:p>
          <a:p>
            <a:pPr marL="0" indent="0">
              <a:buNone/>
              <a:tabLst>
                <a:tab pos="182563" algn="l"/>
              </a:tabLst>
            </a:pPr>
            <a:r>
              <a:rPr lang="ru-RU" sz="2000" dirty="0"/>
              <a:t>•	</a:t>
            </a:r>
            <a:r>
              <a:rPr lang="ru-RU" sz="2000" b="1" dirty="0">
                <a:solidFill>
                  <a:schemeClr val="bg2">
                    <a:lumMod val="60000"/>
                    <a:lumOff val="40000"/>
                  </a:schemeClr>
                </a:solidFill>
              </a:rPr>
              <a:t>структура информационного потока, позволяющая описывать и анализировать угрозы информации; </a:t>
            </a:r>
          </a:p>
          <a:p>
            <a:pPr marL="0" indent="0">
              <a:buNone/>
              <a:tabLst>
                <a:tab pos="182563" algn="l"/>
              </a:tabLst>
            </a:pPr>
            <a:r>
              <a:rPr lang="ru-RU" sz="2000" dirty="0"/>
              <a:t>•	</a:t>
            </a:r>
            <a:r>
              <a:rPr lang="ru-RU" sz="2000" b="1" dirty="0">
                <a:solidFill>
                  <a:srgbClr val="92D050"/>
                </a:solidFill>
                <a:effectLst/>
              </a:rPr>
              <a:t>структура ценности информации, позволяющая понять, что надо и что не надо защищать; </a:t>
            </a:r>
          </a:p>
          <a:p>
            <a:pPr marL="0" indent="0">
              <a:buNone/>
              <a:tabLst>
                <a:tab pos="182563" algn="l"/>
              </a:tabLst>
            </a:pPr>
            <a:r>
              <a:rPr lang="ru-RU" sz="2000" dirty="0"/>
              <a:t>•	</a:t>
            </a:r>
            <a:r>
              <a:rPr lang="ru-RU" sz="2000" b="1" dirty="0">
                <a:solidFill>
                  <a:schemeClr val="bg2">
                    <a:lumMod val="60000"/>
                    <a:lumOff val="40000"/>
                  </a:schemeClr>
                </a:solidFill>
              </a:rPr>
              <a:t>структуры реляционных баз данных, которые рассматриваются как примеры организации информации в вычислительных системах, и используются для пояснения наиболее трудных проблем защиты.</a:t>
            </a:r>
          </a:p>
        </p:txBody>
      </p:sp>
    </p:spTree>
    <p:extLst>
      <p:ext uri="{BB962C8B-B14F-4D97-AF65-F5344CB8AC3E}">
        <p14:creationId xmlns:p14="http://schemas.microsoft.com/office/powerpoint/2010/main" val="4035226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7ECFEE32-0A43-461C-8EFA-25D339ED4E9D}"/>
              </a:ext>
            </a:extLst>
          </p:cNvPr>
          <p:cNvGraphicFramePr>
            <a:graphicFrameLocks noGrp="1"/>
          </p:cNvGraphicFramePr>
          <p:nvPr>
            <p:extLst>
              <p:ext uri="{D42A27DB-BD31-4B8C-83A1-F6EECF244321}">
                <p14:modId xmlns:p14="http://schemas.microsoft.com/office/powerpoint/2010/main" val="2261421485"/>
              </p:ext>
            </p:extLst>
          </p:nvPr>
        </p:nvGraphicFramePr>
        <p:xfrm>
          <a:off x="2115128" y="1"/>
          <a:ext cx="7767781" cy="7516086"/>
        </p:xfrm>
        <a:graphic>
          <a:graphicData uri="http://schemas.openxmlformats.org/drawingml/2006/table">
            <a:tbl>
              <a:tblPr/>
              <a:tblGrid>
                <a:gridCol w="3094468">
                  <a:extLst>
                    <a:ext uri="{9D8B030D-6E8A-4147-A177-3AD203B41FA5}">
                      <a16:colId xmlns:a16="http://schemas.microsoft.com/office/drawing/2014/main" val="4266516895"/>
                    </a:ext>
                  </a:extLst>
                </a:gridCol>
                <a:gridCol w="2120861">
                  <a:extLst>
                    <a:ext uri="{9D8B030D-6E8A-4147-A177-3AD203B41FA5}">
                      <a16:colId xmlns:a16="http://schemas.microsoft.com/office/drawing/2014/main" val="148814890"/>
                    </a:ext>
                  </a:extLst>
                </a:gridCol>
                <a:gridCol w="1253466">
                  <a:extLst>
                    <a:ext uri="{9D8B030D-6E8A-4147-A177-3AD203B41FA5}">
                      <a16:colId xmlns:a16="http://schemas.microsoft.com/office/drawing/2014/main" val="4102796059"/>
                    </a:ext>
                  </a:extLst>
                </a:gridCol>
                <a:gridCol w="1298986">
                  <a:extLst>
                    <a:ext uri="{9D8B030D-6E8A-4147-A177-3AD203B41FA5}">
                      <a16:colId xmlns:a16="http://schemas.microsoft.com/office/drawing/2014/main" val="426927612"/>
                    </a:ext>
                  </a:extLst>
                </a:gridCol>
              </a:tblGrid>
              <a:tr h="357389">
                <a:tc>
                  <a:txBody>
                    <a:bodyPr/>
                    <a:lstStyle/>
                    <a:p>
                      <a:pPr algn="ctr"/>
                      <a:r>
                        <a:rPr lang="ru-RU" sz="16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Угроза </a:t>
                      </a:r>
                      <a:endParaRPr lang="ru-RU" sz="16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160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Конфиденциальность</a:t>
                      </a:r>
                      <a:endParaRPr lang="ru-RU" sz="16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160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Целостность</a:t>
                      </a:r>
                      <a:endParaRPr lang="ru-RU" sz="16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1600"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Доступность</a:t>
                      </a:r>
                      <a:endParaRPr lang="ru-RU" sz="16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376160"/>
                  </a:ext>
                </a:extLst>
              </a:tr>
              <a:tr h="235901">
                <a:tc>
                  <a:txBody>
                    <a:bodyPr/>
                    <a:lstStyle/>
                    <a:p>
                      <a:pPr>
                        <a:lnSpc>
                          <a:spcPct val="150000"/>
                        </a:lnSpc>
                      </a:pP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Аппаратные сбои</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6315019"/>
                  </a:ext>
                </a:extLst>
              </a:tr>
              <a:tr h="509602">
                <a:tc>
                  <a:txBody>
                    <a:bodyPr/>
                    <a:lstStyle/>
                    <a:p>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Блокировка информации (препятствование использованию - </a:t>
                      </a:r>
                      <a:r>
                        <a:rPr lang="ru-RU" sz="1200" dirty="0" err="1">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denial</a:t>
                      </a: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 </a:t>
                      </a:r>
                      <a:r>
                        <a:rPr lang="ru-RU" sz="1200" dirty="0" err="1">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of</a:t>
                      </a: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 </a:t>
                      </a:r>
                      <a:r>
                        <a:rPr lang="ru-RU" sz="1200" dirty="0" err="1">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use</a:t>
                      </a: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987670"/>
                  </a:ext>
                </a:extLst>
              </a:tr>
              <a:tr h="235901">
                <a:tc>
                  <a:txBody>
                    <a:bodyPr/>
                    <a:lstStyle/>
                    <a:p>
                      <a:pPr>
                        <a:lnSpc>
                          <a:spcPct val="150000"/>
                        </a:lnSpc>
                      </a:pP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Вирусы</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679663"/>
                  </a:ext>
                </a:extLst>
              </a:tr>
              <a:tr h="235901">
                <a:tc>
                  <a:txBody>
                    <a:bodyPr/>
                    <a:lstStyle/>
                    <a:p>
                      <a:pPr>
                        <a:lnSpc>
                          <a:spcPct val="150000"/>
                        </a:lnSpc>
                      </a:pP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Диверсии</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104672"/>
                  </a:ext>
                </a:extLst>
              </a:tr>
              <a:tr h="235901">
                <a:tc>
                  <a:txBody>
                    <a:bodyPr/>
                    <a:lstStyle/>
                    <a:p>
                      <a:pPr>
                        <a:lnSpc>
                          <a:spcPct val="150000"/>
                        </a:lnSpc>
                      </a:pP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Излучения</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871236"/>
                  </a:ext>
                </a:extLst>
              </a:tr>
              <a:tr h="339735">
                <a:tc>
                  <a:txBody>
                    <a:bodyPr/>
                    <a:lstStyle/>
                    <a:p>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Использование сетевых анализаторов</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188271"/>
                  </a:ext>
                </a:extLst>
              </a:tr>
              <a:tr h="235901">
                <a:tc>
                  <a:txBody>
                    <a:bodyPr/>
                    <a:lstStyle/>
                    <a:p>
                      <a:pPr>
                        <a:lnSpc>
                          <a:spcPct val="150000"/>
                        </a:lnSpc>
                      </a:pP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Кража</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577425"/>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Логические бомбы</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93340"/>
                  </a:ext>
                </a:extLst>
              </a:tr>
              <a:tr h="235901">
                <a:tc>
                  <a:txBody>
                    <a:bodyPr/>
                    <a:lstStyle/>
                    <a:p>
                      <a:pPr>
                        <a:lnSpc>
                          <a:spcPct val="150000"/>
                        </a:lnSpc>
                      </a:pPr>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Модификация</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894901"/>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Маскарад</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822177"/>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Ошибки в работе персонала</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466750"/>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Ошибки в маршрутизации</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7329245"/>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Ошибки программирования</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8179"/>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Остаточная информация</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0578956"/>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Перегрузка</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6685072"/>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Перехват</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761451"/>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Пиггибекинг (piggybacking)</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249353"/>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Пожары и стихийные бедствия</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762909"/>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Самозванство (impersonation)</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889892"/>
                  </a:ext>
                </a:extLst>
              </a:tr>
              <a:tr h="357389">
                <a:tc>
                  <a:txBody>
                    <a:bodyPr/>
                    <a:lstStyle/>
                    <a:p>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Скрытые возможности в ПО и архитектуре системы</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156290"/>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Супперзаппинг (superzapping)</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358362"/>
                  </a:ext>
                </a:extLst>
              </a:tr>
              <a:tr h="357389">
                <a:tc>
                  <a:txBody>
                    <a:bodyPr/>
                    <a:lstStyle/>
                    <a:p>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Существование различных версий программ и данных</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540832"/>
                  </a:ext>
                </a:extLst>
              </a:tr>
              <a:tr h="235901">
                <a:tc>
                  <a:txBody>
                    <a:bodyPr/>
                    <a:lstStyle/>
                    <a:p>
                      <a:pPr>
                        <a:lnSpc>
                          <a:spcPct val="150000"/>
                        </a:lnSpc>
                      </a:pPr>
                      <a:r>
                        <a:rPr lang="ru-RU" sz="120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Троянские программы</a:t>
                      </a:r>
                      <a:endParaRPr lang="ru-RU" sz="120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762057"/>
                  </a:ext>
                </a:extLst>
              </a:tr>
              <a:tr h="357389">
                <a:tc>
                  <a:txBody>
                    <a:bodyPr/>
                    <a:lstStyle/>
                    <a:p>
                      <a:r>
                        <a:rPr lang="ru-RU" sz="1200" dirty="0">
                          <a:solidFill>
                            <a:schemeClr val="bg1">
                              <a:lumMod val="60000"/>
                              <a:lumOff val="40000"/>
                            </a:schemeClr>
                          </a:solidFill>
                          <a:effectLst/>
                          <a:latin typeface="TIMES NEW ROMAN CYR" panose="02020603050405020304" pitchFamily="18" charset="0"/>
                          <a:ea typeface="Times New Roman" panose="02020603050405020304" pitchFamily="18" charset="0"/>
                          <a:cs typeface="Times New Roman" panose="02020603050405020304" pitchFamily="18" charset="0"/>
                        </a:rPr>
                        <a:t>Умышленное повреждение данных или программ</a:t>
                      </a:r>
                      <a:endParaRPr lang="ru-RU" sz="1200" dirty="0">
                        <a:solidFill>
                          <a:schemeClr val="bg1">
                            <a:lumMod val="60000"/>
                            <a:lumOff val="40000"/>
                          </a:schemeClr>
                        </a:solidFill>
                        <a:effectLst/>
                        <a:latin typeface="TimesET"/>
                        <a:ea typeface="Times New Roman" panose="02020603050405020304" pitchFamily="18" charset="0"/>
                        <a:cs typeface="Times New Roman" panose="02020603050405020304" pitchFamily="18" charset="0"/>
                      </a:endParaRPr>
                    </a:p>
                  </a:txBody>
                  <a:tcPr marL="48287" marR="48287"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66FF33"/>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66FF33"/>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FF0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solidFill>
                          <a:srgbClr val="FFFF00"/>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ru-RU" sz="1200" b="1" dirty="0">
                          <a:solidFill>
                            <a:srgbClr val="FF99CC"/>
                          </a:solidFill>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1200" dirty="0">
                        <a:solidFill>
                          <a:srgbClr val="FF99CC"/>
                        </a:solidFill>
                        <a:effectLst/>
                        <a:latin typeface="TimesET"/>
                        <a:ea typeface="Times New Roman" panose="02020603050405020304" pitchFamily="18" charset="0"/>
                        <a:cs typeface="Times New Roman" panose="02020603050405020304" pitchFamily="18" charset="0"/>
                      </a:endParaRPr>
                    </a:p>
                  </a:txBody>
                  <a:tcPr marL="48287" marR="48287"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4582145"/>
                  </a:ext>
                </a:extLst>
              </a:tr>
            </a:tbl>
          </a:graphicData>
        </a:graphic>
      </p:graphicFrame>
    </p:spTree>
    <p:extLst>
      <p:ext uri="{BB962C8B-B14F-4D97-AF65-F5344CB8AC3E}">
        <p14:creationId xmlns:p14="http://schemas.microsoft.com/office/powerpoint/2010/main" val="1708119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E2D375-2072-496F-8FB1-A49BA20CE3CA}"/>
              </a:ext>
            </a:extLst>
          </p:cNvPr>
          <p:cNvSpPr>
            <a:spLocks noGrp="1"/>
          </p:cNvSpPr>
          <p:nvPr>
            <p:ph type="title"/>
          </p:nvPr>
        </p:nvSpPr>
        <p:spPr>
          <a:xfrm>
            <a:off x="692727" y="2297402"/>
            <a:ext cx="10972800" cy="787544"/>
          </a:xfrm>
        </p:spPr>
        <p:txBody>
          <a:bodyPr/>
          <a:lstStyle/>
          <a:p>
            <a:r>
              <a:rPr lang="ru-RU" sz="3600" dirty="0">
                <a:solidFill>
                  <a:srgbClr val="00FF00"/>
                </a:solidFill>
              </a:rPr>
              <a:t>ИНФОРМАЦИОННЫЙ ПОТОК</a:t>
            </a:r>
          </a:p>
        </p:txBody>
      </p:sp>
    </p:spTree>
    <p:extLst>
      <p:ext uri="{BB962C8B-B14F-4D97-AF65-F5344CB8AC3E}">
        <p14:creationId xmlns:p14="http://schemas.microsoft.com/office/powerpoint/2010/main" val="811556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B5D5D-97AA-4313-9D21-02B8190CA229}"/>
              </a:ext>
            </a:extLst>
          </p:cNvPr>
          <p:cNvSpPr txBox="1"/>
          <p:nvPr/>
        </p:nvSpPr>
        <p:spPr>
          <a:xfrm>
            <a:off x="332509" y="615154"/>
            <a:ext cx="11517746" cy="5775940"/>
          </a:xfrm>
          <a:prstGeom prst="rect">
            <a:avLst/>
          </a:prstGeom>
          <a:noFill/>
        </p:spPr>
        <p:txBody>
          <a:bodyPr wrap="square">
            <a:spAutoFit/>
          </a:bodyPr>
          <a:lstStyle/>
          <a:p>
            <a:r>
              <a:rPr lang="ru-RU" sz="2400" dirty="0"/>
              <a:t>1. Пусть субъект S осуществляет доступ на чтение (r) к объекту О. В этом случае говорят об информационном потоке от О к S. Здесь объект О является источником, а S - получателем информации.</a:t>
            </a:r>
          </a:p>
          <a:p>
            <a:r>
              <a:rPr lang="ru-RU" sz="2400" dirty="0"/>
              <a:t>2. Пусть субъект S осуществляет доступ на запись (w) к объекту О. В этом случае говорят об информационном потоке от S к О. Здесь объект О является получателем, а S - источником информации.</a:t>
            </a:r>
          </a:p>
          <a:p>
            <a:r>
              <a:rPr lang="ru-RU" sz="2400" dirty="0"/>
              <a:t>Из простейших потоков можно построить сложные. Например, информационный поток от субъекта S2  к  субъекту  S1 по следующей схеме:</a:t>
            </a:r>
          </a:p>
          <a:p>
            <a:endParaRPr lang="ru-RU" sz="2400" dirty="0"/>
          </a:p>
          <a:p>
            <a:pPr>
              <a:lnSpc>
                <a:spcPts val="2000"/>
              </a:lnSpc>
            </a:pPr>
            <a:r>
              <a:rPr lang="ru-RU" sz="2400" dirty="0"/>
              <a:t>          r                  w</a:t>
            </a:r>
          </a:p>
          <a:p>
            <a:pPr>
              <a:lnSpc>
                <a:spcPts val="2000"/>
              </a:lnSpc>
            </a:pPr>
            <a:r>
              <a:rPr lang="ru-RU" sz="2400" dirty="0"/>
              <a:t>S1 ---------    O ---------- S2				(1)</a:t>
            </a:r>
          </a:p>
          <a:p>
            <a:endParaRPr lang="ru-RU" sz="2400" dirty="0"/>
          </a:p>
          <a:p>
            <a:r>
              <a:rPr lang="ru-RU" sz="2400" dirty="0"/>
              <a:t>Субъект S2 записывает данные в объект О, а затем S1 считывает их. Здесь S2 - источник, а S1 - получатель информации. Можно говорить о передаче информации, позволяющей реализовать поток. </a:t>
            </a:r>
            <a:r>
              <a:rPr lang="ru-RU" sz="2400" dirty="0">
                <a:solidFill>
                  <a:srgbClr val="FF99CC"/>
                </a:solidFill>
              </a:rPr>
              <a:t>Каналы типа (1), которые используют общие ресурсы памяти, называются каналами по памяти</a:t>
            </a:r>
            <a:r>
              <a:rPr lang="ru-RU" sz="2400" dirty="0"/>
              <a:t>.</a:t>
            </a:r>
          </a:p>
        </p:txBody>
      </p:sp>
      <p:cxnSp>
        <p:nvCxnSpPr>
          <p:cNvPr id="6" name="Прямая со стрелкой 5">
            <a:extLst>
              <a:ext uri="{FF2B5EF4-FFF2-40B4-BE49-F238E27FC236}">
                <a16:creationId xmlns:a16="http://schemas.microsoft.com/office/drawing/2014/main" id="{BA776CDD-EAE0-4C40-9AC8-62DE313F5899}"/>
              </a:ext>
            </a:extLst>
          </p:cNvPr>
          <p:cNvCxnSpPr/>
          <p:nvPr/>
        </p:nvCxnSpPr>
        <p:spPr>
          <a:xfrm>
            <a:off x="738909" y="4359564"/>
            <a:ext cx="1126837" cy="0"/>
          </a:xfrm>
          <a:prstGeom prst="straightConnector1">
            <a:avLst/>
          </a:prstGeom>
          <a:ln w="3810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E5A137C8-690D-45C0-8587-F314C32935E5}"/>
              </a:ext>
            </a:extLst>
          </p:cNvPr>
          <p:cNvCxnSpPr>
            <a:cxnSpLocks/>
          </p:cNvCxnSpPr>
          <p:nvPr/>
        </p:nvCxnSpPr>
        <p:spPr>
          <a:xfrm flipH="1">
            <a:off x="2225964" y="4350327"/>
            <a:ext cx="997528" cy="0"/>
          </a:xfrm>
          <a:prstGeom prst="straightConnector1">
            <a:avLst/>
          </a:prstGeom>
          <a:ln w="3810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472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1550C-F452-4536-B025-C17D9CDF69CC}"/>
              </a:ext>
            </a:extLst>
          </p:cNvPr>
          <p:cNvSpPr txBox="1"/>
          <p:nvPr/>
        </p:nvSpPr>
        <p:spPr>
          <a:xfrm>
            <a:off x="535709" y="415635"/>
            <a:ext cx="11055927" cy="5262979"/>
          </a:xfrm>
          <a:prstGeom prst="rect">
            <a:avLst/>
          </a:prstGeom>
          <a:noFill/>
        </p:spPr>
        <p:txBody>
          <a:bodyPr wrap="square">
            <a:spAutoFit/>
          </a:bodyPr>
          <a:lstStyle/>
          <a:p>
            <a:pPr algn="just"/>
            <a:r>
              <a:rPr lang="ru-RU" sz="2800" dirty="0">
                <a:solidFill>
                  <a:srgbClr val="00FF00"/>
                </a:solidFill>
              </a:rPr>
              <a:t>С точки зрения защиты информации</a:t>
            </a:r>
            <a:r>
              <a:rPr lang="ru-RU" sz="2800" dirty="0"/>
              <a:t>, каналы и информационные потоки бывают </a:t>
            </a:r>
            <a:r>
              <a:rPr lang="ru-RU" sz="2800" dirty="0">
                <a:solidFill>
                  <a:srgbClr val="FF99CC"/>
                </a:solidFill>
              </a:rPr>
              <a:t>законными</a:t>
            </a:r>
            <a:r>
              <a:rPr lang="ru-RU" sz="2800" dirty="0"/>
              <a:t> или </a:t>
            </a:r>
            <a:r>
              <a:rPr lang="ru-RU" sz="2800" dirty="0">
                <a:solidFill>
                  <a:srgbClr val="FF99CC"/>
                </a:solidFill>
              </a:rPr>
              <a:t>незаконными</a:t>
            </a:r>
            <a:r>
              <a:rPr lang="ru-RU" sz="2800" dirty="0"/>
              <a:t>. </a:t>
            </a:r>
            <a:r>
              <a:rPr lang="ru-RU" sz="2800" dirty="0">
                <a:solidFill>
                  <a:srgbClr val="FF99CC"/>
                </a:solidFill>
              </a:rPr>
              <a:t>Незаконные информационные потоки создают утечку информации и, тем самым, могут нарушать секретность данных.</a:t>
            </a:r>
          </a:p>
          <a:p>
            <a:pPr algn="just"/>
            <a:r>
              <a:rPr lang="ru-RU" sz="2800" dirty="0"/>
              <a:t>Рассматривая каналы передачи информационных потоков, можно привлечь теорию информации для вычисления количества информации в потоке и пропускной способности канала. </a:t>
            </a:r>
            <a:r>
              <a:rPr lang="ru-RU" sz="2800" dirty="0">
                <a:solidFill>
                  <a:srgbClr val="FF99CC"/>
                </a:solidFill>
              </a:rPr>
              <a:t>Если незаконный канал нельзя полностью перекрыть, то доля количества информации в объекте, утекающая по этому каналу, служит мерой опасности этого канала</a:t>
            </a:r>
            <a:r>
              <a:rPr lang="ru-RU" sz="2800" dirty="0"/>
              <a:t>. В оценках качества защиты информации американцы используют пороговое значение для допустимой пропускной способности незаконных каналов.</a:t>
            </a:r>
          </a:p>
        </p:txBody>
      </p:sp>
    </p:spTree>
    <p:extLst>
      <p:ext uri="{BB962C8B-B14F-4D97-AF65-F5344CB8AC3E}">
        <p14:creationId xmlns:p14="http://schemas.microsoft.com/office/powerpoint/2010/main" val="3396481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8ADF1-EC74-4DA0-8028-45D20C493082}"/>
              </a:ext>
            </a:extLst>
          </p:cNvPr>
          <p:cNvSpPr txBox="1"/>
          <p:nvPr/>
        </p:nvSpPr>
        <p:spPr>
          <a:xfrm>
            <a:off x="480291" y="501533"/>
            <a:ext cx="11212945" cy="5565947"/>
          </a:xfrm>
          <a:prstGeom prst="rect">
            <a:avLst/>
          </a:prstGeom>
          <a:noFill/>
        </p:spPr>
        <p:txBody>
          <a:bodyPr wrap="square">
            <a:spAutoFit/>
          </a:bodyPr>
          <a:lstStyle/>
          <a:p>
            <a:pPr marL="2540" marR="12065" indent="176530" algn="just">
              <a:lnSpc>
                <a:spcPct val="150000"/>
              </a:lnSpc>
              <a:spcAft>
                <a:spcPts val="0"/>
              </a:spcAft>
            </a:pPr>
            <a:r>
              <a:rPr lang="ru-RU" sz="2400" dirty="0">
                <a:solidFill>
                  <a:srgbClr val="FFFF00"/>
                </a:solidFill>
                <a:effectLst/>
                <a:latin typeface="Times New Roman" panose="02020603050405020304" pitchFamily="18" charset="0"/>
                <a:ea typeface="Times New Roman" panose="02020603050405020304" pitchFamily="18" charset="0"/>
              </a:rPr>
              <a:t>Будем считать, что всю информацию о вычислительной системе можно описать конечным множеством объектов (каждый объект - это конечное множество слов в некотором языке </a:t>
            </a:r>
            <a:r>
              <a:rPr lang="ru-RU" sz="2400" b="1" i="1" dirty="0">
                <a:solidFill>
                  <a:srgbClr val="FFFF00"/>
                </a:solidFill>
                <a:effectLst/>
                <a:latin typeface="Times New Roman" panose="02020603050405020304" pitchFamily="18" charset="0"/>
                <a:ea typeface="Times New Roman" panose="02020603050405020304" pitchFamily="18" charset="0"/>
              </a:rPr>
              <a:t>Я</a:t>
            </a:r>
            <a:r>
              <a:rPr lang="ru-RU" sz="2400" i="1" dirty="0">
                <a:solidFill>
                  <a:srgbClr val="FFFF00"/>
                </a:solidFill>
                <a:effectLst/>
                <a:latin typeface="Times New Roman" panose="02020603050405020304" pitchFamily="18" charset="0"/>
                <a:ea typeface="Times New Roman" panose="02020603050405020304" pitchFamily="18" charset="0"/>
              </a:rPr>
              <a:t>). </a:t>
            </a:r>
            <a:r>
              <a:rPr lang="ru-RU" sz="2400" dirty="0">
                <a:solidFill>
                  <a:srgbClr val="FFFF00"/>
                </a:solidFill>
                <a:effectLst/>
                <a:latin typeface="Times New Roman" panose="02020603050405020304" pitchFamily="18" charset="0"/>
                <a:ea typeface="Times New Roman" panose="02020603050405020304" pitchFamily="18" charset="0"/>
              </a:rPr>
              <a:t>В каждом объекте выделено состояние, а </a:t>
            </a:r>
            <a:r>
              <a:rPr lang="ru-RU" sz="2400" dirty="0">
                <a:solidFill>
                  <a:srgbClr val="FF99CC"/>
                </a:solidFill>
                <a:effectLst/>
                <a:latin typeface="Times New Roman" panose="02020603050405020304" pitchFamily="18" charset="0"/>
                <a:ea typeface="Times New Roman" panose="02020603050405020304" pitchFamily="18" charset="0"/>
              </a:rPr>
              <a:t>совокупность состояний объектов назовем состоянием системы. </a:t>
            </a:r>
          </a:p>
          <a:p>
            <a:pPr marL="2540" marR="12065" indent="176530" algn="just">
              <a:lnSpc>
                <a:spcPct val="150000"/>
              </a:lnSpc>
              <a:spcAft>
                <a:spcPts val="0"/>
              </a:spcAft>
            </a:pPr>
            <a:r>
              <a:rPr lang="ru-RU" sz="2400" i="1" dirty="0">
                <a:solidFill>
                  <a:srgbClr val="66FF33"/>
                </a:solidFill>
                <a:effectLst/>
                <a:latin typeface="Times New Roman" panose="02020603050405020304" pitchFamily="18" charset="0"/>
                <a:ea typeface="Times New Roman" panose="02020603050405020304" pitchFamily="18" charset="0"/>
              </a:rPr>
              <a:t>Функция системы</a:t>
            </a:r>
            <a:r>
              <a:rPr lang="ru-RU" sz="2400" dirty="0">
                <a:solidFill>
                  <a:srgbClr val="66FF33"/>
                </a:solidFill>
                <a:effectLst/>
                <a:latin typeface="Times New Roman" panose="02020603050405020304" pitchFamily="18" charset="0"/>
                <a:ea typeface="Times New Roman" panose="02020603050405020304" pitchFamily="18" charset="0"/>
              </a:rPr>
              <a:t> </a:t>
            </a:r>
            <a:r>
              <a:rPr lang="ru-RU" sz="2400" dirty="0">
                <a:solidFill>
                  <a:srgbClr val="FFFF00"/>
                </a:solidFill>
                <a:effectLst/>
                <a:latin typeface="Times New Roman" panose="02020603050405020304" pitchFamily="18" charset="0"/>
                <a:ea typeface="Times New Roman" panose="02020603050405020304" pitchFamily="18" charset="0"/>
              </a:rPr>
              <a:t>- это последовательное преобразование информации в системе под действием команд. В результате, из состояния s мы под действием команды </a:t>
            </a:r>
            <a:r>
              <a:rPr lang="ru-RU" sz="24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solidFill>
                  <a:srgbClr val="FFFF00"/>
                </a:solidFill>
                <a:effectLst/>
                <a:latin typeface="Times New Roman" panose="02020603050405020304" pitchFamily="18" charset="0"/>
                <a:ea typeface="Times New Roman" panose="02020603050405020304" pitchFamily="18" charset="0"/>
              </a:rPr>
              <a:t> перейдем в состояние s', обозначается: s|-- s'(</a:t>
            </a:r>
            <a:r>
              <a:rPr lang="ru-RU" sz="24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solidFill>
                  <a:srgbClr val="FFFF00"/>
                </a:solidFill>
                <a:effectLst/>
                <a:latin typeface="Times New Roman" panose="02020603050405020304" pitchFamily="18" charset="0"/>
                <a:ea typeface="Times New Roman" panose="02020603050405020304" pitchFamily="18" charset="0"/>
              </a:rPr>
              <a:t>). Если </a:t>
            </a:r>
            <a:r>
              <a:rPr lang="ru-RU" sz="24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solidFill>
                  <a:srgbClr val="FFFF00"/>
                </a:solidFill>
                <a:effectLst/>
                <a:latin typeface="Times New Roman" panose="02020603050405020304" pitchFamily="18" charset="0"/>
                <a:ea typeface="Times New Roman" panose="02020603050405020304" pitchFamily="18" charset="0"/>
              </a:rPr>
              <a:t> последовательность команд, то композиция преобразований информации обозначается также, т.е. s|---s'(</a:t>
            </a:r>
            <a:r>
              <a:rPr lang="ru-RU" sz="24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solidFill>
                  <a:srgbClr val="FFFF00"/>
                </a:solidFill>
                <a:effectLst/>
                <a:latin typeface="Times New Roman" panose="02020603050405020304" pitchFamily="18" charset="0"/>
                <a:ea typeface="Times New Roman" panose="02020603050405020304" pitchFamily="18" charset="0"/>
              </a:rPr>
              <a:t>) означает переход из состояния s в s' под действием последовательности команд </a:t>
            </a:r>
            <a:r>
              <a:rPr lang="ru-RU" sz="24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solidFill>
                  <a:srgbClr val="FFFF00"/>
                </a:solidFill>
                <a:effectLst/>
                <a:latin typeface="Times New Roman" panose="02020603050405020304" pitchFamily="18" charset="0"/>
                <a:ea typeface="Times New Roman" panose="02020603050405020304" pitchFamily="18" charset="0"/>
              </a:rPr>
              <a:t> (автоматная модель вычислительной системы).</a:t>
            </a:r>
          </a:p>
        </p:txBody>
      </p:sp>
    </p:spTree>
    <p:extLst>
      <p:ext uri="{BB962C8B-B14F-4D97-AF65-F5344CB8AC3E}">
        <p14:creationId xmlns:p14="http://schemas.microsoft.com/office/powerpoint/2010/main" val="3205094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BD38F6-76A4-44D1-86FA-7595C5FD58BB}"/>
              </a:ext>
            </a:extLst>
          </p:cNvPr>
          <p:cNvSpPr txBox="1"/>
          <p:nvPr/>
        </p:nvSpPr>
        <p:spPr>
          <a:xfrm>
            <a:off x="78509" y="169853"/>
            <a:ext cx="12034981" cy="5576014"/>
          </a:xfrm>
          <a:prstGeom prst="rect">
            <a:avLst/>
          </a:prstGeom>
          <a:noFill/>
        </p:spPr>
        <p:txBody>
          <a:bodyPr wrap="square">
            <a:spAutoFit/>
          </a:bodyPr>
          <a:lstStyle/>
          <a:p>
            <a:pPr marL="2540" marR="15240" indent="185420" algn="just">
              <a:lnSpc>
                <a:spcPct val="150000"/>
              </a:lnSpc>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В общем виде для объектов X в s и Y в  s'  определим информационный поток, позволяющий по наблюдению Y узнать содержание X.</a:t>
            </a:r>
          </a:p>
          <a:p>
            <a:pPr marL="8890" marR="12065" indent="176530" algn="just">
              <a:lnSpc>
                <a:spcPct val="150000"/>
              </a:lnSpc>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Предположим, что состояние X и состояние Y - случайные величины с совместным распределением Р(</a:t>
            </a:r>
            <a:r>
              <a:rPr lang="ru-RU" sz="2000" dirty="0" err="1">
                <a:solidFill>
                  <a:srgbClr val="FFFF00"/>
                </a:solidFill>
                <a:effectLst/>
                <a:latin typeface="Times New Roman" panose="02020603050405020304" pitchFamily="18" charset="0"/>
                <a:ea typeface="Times New Roman" panose="02020603050405020304" pitchFamily="18" charset="0"/>
              </a:rPr>
              <a:t>х,у</a:t>
            </a:r>
            <a:r>
              <a:rPr lang="ru-RU" sz="2000" dirty="0">
                <a:solidFill>
                  <a:srgbClr val="FFFF00"/>
                </a:solidFill>
                <a:effectLst/>
                <a:latin typeface="Times New Roman" panose="02020603050405020304" pitchFamily="18" charset="0"/>
                <a:ea typeface="Times New Roman" panose="02020603050405020304" pitchFamily="18" charset="0"/>
              </a:rPr>
              <a:t>) = Р(Х=х, Y=y), где под {Х=х} понимается событие, что состояние объекта X равно значению х (аналогично в других случаях). Тогда можно определить: P(x), Р(у/х), Р(х/у), энтропию Н(Х), условную энтропию H(X/Y) и среднюю взаимную информацию</a:t>
            </a:r>
          </a:p>
          <a:p>
            <a:pPr algn="ctr">
              <a:lnSpc>
                <a:spcPct val="150000"/>
              </a:lnSpc>
            </a:pPr>
            <a:r>
              <a:rPr lang="ru-RU" sz="2000" dirty="0">
                <a:solidFill>
                  <a:srgbClr val="FFFF00"/>
                </a:solidFill>
                <a:effectLst/>
                <a:latin typeface="Times New Roman" panose="02020603050405020304" pitchFamily="18" charset="0"/>
                <a:ea typeface="Times New Roman" panose="02020603050405020304" pitchFamily="18" charset="0"/>
              </a:rPr>
              <a:t>I(Х, Y) = Н(X) - H(X/Y).</a:t>
            </a:r>
          </a:p>
          <a:p>
            <a:pPr marL="15240" marR="8890" indent="182880" algn="just">
              <a:lnSpc>
                <a:spcPct val="150000"/>
              </a:lnSpc>
              <a:spcAft>
                <a:spcPts val="0"/>
              </a:spcAft>
            </a:pPr>
            <a:r>
              <a:rPr lang="ru-RU" sz="2000" b="1" i="1" u="sng" dirty="0">
                <a:solidFill>
                  <a:srgbClr val="FFC000"/>
                </a:solidFill>
                <a:effectLst/>
                <a:latin typeface="Times New Roman" panose="02020603050405020304" pitchFamily="18" charset="0"/>
                <a:ea typeface="Times New Roman" panose="02020603050405020304" pitchFamily="18" charset="0"/>
              </a:rPr>
              <a:t>Определение.</a:t>
            </a:r>
            <a:r>
              <a:rPr lang="ru-RU" sz="2000" i="1" dirty="0">
                <a:solidFill>
                  <a:srgbClr val="FFFF00"/>
                </a:solidFill>
                <a:effectLst/>
                <a:latin typeface="Times New Roman" panose="02020603050405020304" pitchFamily="18" charset="0"/>
                <a:ea typeface="Times New Roman" panose="02020603050405020304" pitchFamily="18" charset="0"/>
              </a:rPr>
              <a:t> </a:t>
            </a:r>
            <a:r>
              <a:rPr lang="ru-RU" sz="2000" dirty="0">
                <a:solidFill>
                  <a:srgbClr val="FFFF00"/>
                </a:solidFill>
                <a:effectLst/>
                <a:latin typeface="Times New Roman" panose="02020603050405020304" pitchFamily="18" charset="0"/>
                <a:ea typeface="Times New Roman" panose="02020603050405020304" pitchFamily="18" charset="0"/>
              </a:rPr>
              <a:t>Выполнение команды </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  в состоянии s, переводящей состояние s в s', вызывает информационный поток от X к Y (обозначение Х--&gt;</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Y ), если I(Х, Y)&gt;0. Величина I(Х, Y) называется величиной потока информации от X к Y.</a:t>
            </a:r>
          </a:p>
          <a:p>
            <a:pPr marL="15240" marR="8890" indent="182880" algn="just">
              <a:lnSpc>
                <a:spcPct val="150000"/>
              </a:lnSpc>
              <a:spcAft>
                <a:spcPts val="0"/>
              </a:spcAft>
            </a:pPr>
            <a:r>
              <a:rPr lang="ru-RU" sz="2000" b="1" i="1" u="sng" dirty="0">
                <a:solidFill>
                  <a:srgbClr val="FFFF00"/>
                </a:solidFill>
                <a:effectLst/>
                <a:latin typeface="Times New Roman" panose="02020603050405020304" pitchFamily="18" charset="0"/>
                <a:ea typeface="Times New Roman" panose="02020603050405020304" pitchFamily="18" charset="0"/>
              </a:rPr>
              <a:t>Определение.</a:t>
            </a:r>
            <a:r>
              <a:rPr lang="ru-RU" sz="2000" i="1" dirty="0">
                <a:solidFill>
                  <a:srgbClr val="FFFF00"/>
                </a:solidFill>
                <a:effectLst/>
                <a:latin typeface="Times New Roman" panose="02020603050405020304" pitchFamily="18" charset="0"/>
                <a:ea typeface="Times New Roman" panose="02020603050405020304" pitchFamily="18" charset="0"/>
              </a:rPr>
              <a:t> </a:t>
            </a:r>
            <a:r>
              <a:rPr lang="ru-RU" sz="2000" dirty="0">
                <a:solidFill>
                  <a:srgbClr val="FFFF00"/>
                </a:solidFill>
                <a:effectLst/>
                <a:latin typeface="Times New Roman" panose="02020603050405020304" pitchFamily="18" charset="0"/>
                <a:ea typeface="Times New Roman" panose="02020603050405020304" pitchFamily="18" charset="0"/>
              </a:rPr>
              <a:t>Для объектов X и Y существует информационный поток величины С (бит), если существуют состояния s и s' и последовательность команд </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 такие, что s|-- s'(</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 X--&gt;</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Y.</a:t>
            </a:r>
          </a:p>
        </p:txBody>
      </p:sp>
      <p:sp>
        <p:nvSpPr>
          <p:cNvPr id="5" name="TextBox 4">
            <a:extLst>
              <a:ext uri="{FF2B5EF4-FFF2-40B4-BE49-F238E27FC236}">
                <a16:creationId xmlns:a16="http://schemas.microsoft.com/office/drawing/2014/main" id="{5776640E-4731-43B4-9548-C615818B1756}"/>
              </a:ext>
            </a:extLst>
          </p:cNvPr>
          <p:cNvSpPr txBox="1"/>
          <p:nvPr/>
        </p:nvSpPr>
        <p:spPr>
          <a:xfrm>
            <a:off x="78509" y="5745867"/>
            <a:ext cx="12034980" cy="1092607"/>
          </a:xfrm>
          <a:prstGeom prst="rect">
            <a:avLst/>
          </a:prstGeom>
          <a:noFill/>
        </p:spPr>
        <p:txBody>
          <a:bodyPr wrap="square">
            <a:spAutoFit/>
          </a:bodyPr>
          <a:lstStyle/>
          <a:p>
            <a:pPr marL="15240" marR="8890" indent="179705" algn="just">
              <a:spcAft>
                <a:spcPts val="600"/>
              </a:spcAft>
            </a:pPr>
            <a:r>
              <a:rPr lang="ru-RU" sz="2000" dirty="0">
                <a:solidFill>
                  <a:srgbClr val="FFFF00"/>
                </a:solidFill>
                <a:effectLst/>
                <a:latin typeface="Times New Roman" panose="02020603050405020304" pitchFamily="18" charset="0"/>
                <a:ea typeface="Times New Roman" panose="02020603050405020304" pitchFamily="18" charset="0"/>
              </a:rPr>
              <a:t>Оценка </a:t>
            </a:r>
            <a:r>
              <a:rPr lang="ru-RU" sz="2000" dirty="0">
                <a:solidFill>
                  <a:srgbClr val="00FF00"/>
                </a:solidFill>
                <a:effectLst/>
                <a:latin typeface="Times New Roman" panose="02020603050405020304" pitchFamily="18" charset="0"/>
                <a:ea typeface="Times New Roman" panose="02020603050405020304" pitchFamily="18" charset="0"/>
              </a:rPr>
              <a:t>максимального информационного потока </a:t>
            </a:r>
            <a:r>
              <a:rPr lang="ru-RU" sz="2000" dirty="0">
                <a:solidFill>
                  <a:srgbClr val="FFFF00"/>
                </a:solidFill>
                <a:effectLst/>
                <a:latin typeface="Times New Roman" panose="02020603050405020304" pitchFamily="18" charset="0"/>
                <a:ea typeface="Times New Roman" panose="02020603050405020304" pitchFamily="18" charset="0"/>
              </a:rPr>
              <a:t>определяется пропускной способностью канала связи Х</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baseline="-25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Y и равна по величине</a:t>
            </a:r>
          </a:p>
          <a:p>
            <a:pPr algn="ctr">
              <a:spcAft>
                <a:spcPts val="600"/>
              </a:spcAft>
            </a:pPr>
            <a:r>
              <a:rPr lang="en-US" sz="2000" dirty="0">
                <a:solidFill>
                  <a:srgbClr val="FFFF00"/>
                </a:solidFill>
                <a:effectLst/>
                <a:latin typeface="Times New Roman" panose="02020603050405020304" pitchFamily="18" charset="0"/>
                <a:ea typeface="Times New Roman" panose="02020603050405020304" pitchFamily="18" charset="0"/>
              </a:rPr>
              <a:t>C(</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rgbClr val="FFFF00"/>
                </a:solidFill>
                <a:effectLst/>
                <a:latin typeface="Times New Roman" panose="02020603050405020304" pitchFamily="18" charset="0"/>
                <a:ea typeface="Times New Roman" panose="02020603050405020304" pitchFamily="18" charset="0"/>
              </a:rPr>
              <a:t>, X, Y) = max I(X, Y).</a:t>
            </a:r>
            <a:endParaRPr lang="ru-RU" sz="20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0001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AF812B-AA7D-4049-B575-7E97D7A0850F}"/>
              </a:ext>
            </a:extLst>
          </p:cNvPr>
          <p:cNvSpPr txBox="1"/>
          <p:nvPr/>
        </p:nvSpPr>
        <p:spPr>
          <a:xfrm>
            <a:off x="0" y="266718"/>
            <a:ext cx="12192000" cy="5724644"/>
          </a:xfrm>
          <a:prstGeom prst="rect">
            <a:avLst/>
          </a:prstGeom>
          <a:noFill/>
        </p:spPr>
        <p:txBody>
          <a:bodyPr wrap="square">
            <a:spAutoFit/>
          </a:bodyPr>
          <a:lstStyle/>
          <a:p>
            <a:pPr marL="17780" marR="2540" indent="179705"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Рассмотрим дальнейшие примеры информационных потоков в вычислительных системах.</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7780" marR="2540" indent="179705"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1. Рассмотрим операцию присвоения значения переменных</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7780" marR="2540"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                                                 Y:=X.</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7780" marR="8890" indent="439420"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Пусть X - целочисленная случайная величина со значениями [0,15] и Р(x) - равновероятная мера на значениях X. Тогда Н(Х) = 4 бит. После выполнения операции присвоения по полученной в состоянии s‘ величине Y однозначно восстанавливается X, следовательно  H(X/Y) = 0 </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I(X, Y)=4 </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C(</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X, Y) = 4, т.к. рассмотренный канал - симметричный.</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7780" marR="2540" indent="439420" algn="just">
              <a:spcAft>
                <a:spcPts val="600"/>
              </a:spcAft>
            </a:pPr>
            <a:r>
              <a:rPr lang="en-US" sz="1800" dirty="0">
                <a:solidFill>
                  <a:srgbClr val="FFFF00"/>
                </a:solidFill>
                <a:effectLst/>
                <a:latin typeface="Times New Roman" panose="02020603050405020304" pitchFamily="18" charset="0"/>
                <a:ea typeface="Times New Roman" panose="02020603050405020304" pitchFamily="18" charset="0"/>
              </a:rPr>
              <a:t>2.    Y:=X</a:t>
            </a:r>
            <a:endParaRPr lang="ru-RU" sz="1100" dirty="0">
              <a:solidFill>
                <a:srgbClr val="FFFF00"/>
              </a:solidFill>
              <a:effectLst/>
              <a:latin typeface="Times New Roman" panose="02020603050405020304" pitchFamily="18" charset="0"/>
              <a:ea typeface="Times New Roman" panose="02020603050405020304" pitchFamily="18" charset="0"/>
            </a:endParaRPr>
          </a:p>
          <a:p>
            <a:pPr marR="2540" algn="just">
              <a:spcAft>
                <a:spcPts val="600"/>
              </a:spcAft>
            </a:pPr>
            <a:r>
              <a:rPr lang="en-US" sz="1800" dirty="0">
                <a:solidFill>
                  <a:srgbClr val="FFFF00"/>
                </a:solidFill>
                <a:effectLst/>
                <a:latin typeface="Times New Roman" panose="02020603050405020304" pitchFamily="18" charset="0"/>
                <a:ea typeface="Times New Roman" panose="02020603050405020304" pitchFamily="18" charset="0"/>
              </a:rPr>
              <a:t>                  Z:=Y.</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7780" marR="2540" indent="170180"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Выполнение этих команд вызывает непрямой (косвенный) поток информации Х--&gt;Z, такой же величины как прямой поток Х--&gt;Y.</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5240" marR="5715" indent="441960" algn="just">
              <a:spcAft>
                <a:spcPts val="600"/>
              </a:spcAft>
            </a:pPr>
            <a:r>
              <a:rPr lang="en-US" sz="1800" dirty="0">
                <a:solidFill>
                  <a:srgbClr val="FFFF00"/>
                </a:solidFill>
                <a:effectLst/>
                <a:latin typeface="Times New Roman" panose="02020603050405020304" pitchFamily="18" charset="0"/>
                <a:ea typeface="Times New Roman" panose="02020603050405020304" pitchFamily="18" charset="0"/>
              </a:rPr>
              <a:t>3.   Z:=X + Y.</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5240" marR="5715" indent="173355"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Предполагаем, что X, Y </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[0,15] и равновероятны. Тогда Н(Х)=4, H(Y)=4.</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5240" marR="5715" indent="173355"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 </a:t>
            </a:r>
            <a:endParaRPr lang="ru-RU" sz="1100" dirty="0">
              <a:solidFill>
                <a:srgbClr val="FFFF00"/>
              </a:solidFill>
              <a:effectLst/>
              <a:latin typeface="Times New Roman" panose="02020603050405020304" pitchFamily="18" charset="0"/>
              <a:ea typeface="Times New Roman" panose="02020603050405020304" pitchFamily="18" charset="0"/>
            </a:endParaRPr>
          </a:p>
          <a:p>
            <a:pPr marL="493395" marR="508635"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0 &lt; H(X/Z) =</a:t>
            </a:r>
            <a:r>
              <a:rPr lang="ru-RU"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Р(х, z) </a:t>
            </a:r>
            <a:r>
              <a:rPr lang="ru-RU" sz="1800" dirty="0" err="1">
                <a:solidFill>
                  <a:srgbClr val="FFFF00"/>
                </a:solidFill>
                <a:effectLst/>
                <a:latin typeface="Times New Roman" panose="02020603050405020304" pitchFamily="18" charset="0"/>
                <a:ea typeface="Times New Roman" panose="02020603050405020304" pitchFamily="18" charset="0"/>
              </a:rPr>
              <a:t>logP</a:t>
            </a:r>
            <a:r>
              <a:rPr lang="ru-RU" sz="1800" dirty="0">
                <a:solidFill>
                  <a:srgbClr val="FFFF00"/>
                </a:solidFill>
                <a:effectLst/>
                <a:latin typeface="Times New Roman" panose="02020603050405020304" pitchFamily="18" charset="0"/>
                <a:ea typeface="Times New Roman" panose="02020603050405020304" pitchFamily="18" charset="0"/>
              </a:rPr>
              <a:t>(x/z)&lt; 4,</a:t>
            </a:r>
            <a:endParaRPr lang="ru-RU" sz="1100" dirty="0">
              <a:solidFill>
                <a:srgbClr val="FFFF00"/>
              </a:solidFill>
              <a:effectLst/>
              <a:latin typeface="Times New Roman" panose="02020603050405020304" pitchFamily="18" charset="0"/>
              <a:ea typeface="Times New Roman" panose="02020603050405020304" pitchFamily="18" charset="0"/>
            </a:endParaRPr>
          </a:p>
          <a:p>
            <a:pPr>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                                (</a:t>
            </a:r>
            <a:r>
              <a:rPr lang="ru-RU" sz="1800" dirty="0" err="1">
                <a:solidFill>
                  <a:srgbClr val="FFFF00"/>
                </a:solidFill>
                <a:effectLst/>
                <a:latin typeface="Times New Roman" panose="02020603050405020304" pitchFamily="18" charset="0"/>
                <a:ea typeface="Times New Roman" panose="02020603050405020304" pitchFamily="18" charset="0"/>
              </a:rPr>
              <a:t>xz</a:t>
            </a:r>
            <a:r>
              <a:rPr lang="ru-RU" sz="1800" dirty="0">
                <a:solidFill>
                  <a:srgbClr val="FFFF00"/>
                </a:solidFill>
                <a:effectLst/>
                <a:latin typeface="Times New Roman" panose="02020603050405020304" pitchFamily="18" charset="0"/>
                <a:ea typeface="Times New Roman" panose="02020603050405020304" pitchFamily="18" charset="0"/>
              </a:rPr>
              <a:t>)</a:t>
            </a:r>
            <a:endParaRPr lang="ru-RU" sz="1100" dirty="0">
              <a:solidFill>
                <a:srgbClr val="FFFF00"/>
              </a:solidFill>
              <a:effectLst/>
              <a:latin typeface="Times New Roman" panose="02020603050405020304" pitchFamily="18" charset="0"/>
              <a:ea typeface="Times New Roman" panose="02020603050405020304" pitchFamily="18" charset="0"/>
            </a:endParaRPr>
          </a:p>
          <a:p>
            <a:pPr marL="12065" marR="8890" algn="just">
              <a:spcAft>
                <a:spcPts val="600"/>
              </a:spcAft>
            </a:pPr>
            <a:r>
              <a:rPr lang="ru-RU" sz="1800" dirty="0">
                <a:solidFill>
                  <a:srgbClr val="FFFF00"/>
                </a:solidFill>
                <a:effectLst/>
                <a:latin typeface="Times New Roman" panose="02020603050405020304" pitchFamily="18" charset="0"/>
                <a:ea typeface="Times New Roman" panose="02020603050405020304" pitchFamily="18" charset="0"/>
              </a:rPr>
              <a:t> следовательно, 0 &lt; I(Х, Z) &lt; 4 бит.</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988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6833F-47DF-4342-8DDF-79E1D0921CCD}"/>
              </a:ext>
            </a:extLst>
          </p:cNvPr>
          <p:cNvSpPr>
            <a:spLocks noGrp="1"/>
          </p:cNvSpPr>
          <p:nvPr>
            <p:ph type="title"/>
          </p:nvPr>
        </p:nvSpPr>
        <p:spPr/>
        <p:txBody>
          <a:bodyPr/>
          <a:lstStyle/>
          <a:p>
            <a:endParaRPr lang="ru-RU"/>
          </a:p>
        </p:txBody>
      </p:sp>
      <p:sp>
        <p:nvSpPr>
          <p:cNvPr id="4" name="TextBox 3">
            <a:extLst>
              <a:ext uri="{FF2B5EF4-FFF2-40B4-BE49-F238E27FC236}">
                <a16:creationId xmlns:a16="http://schemas.microsoft.com/office/drawing/2014/main" id="{8FE94325-7518-496B-BE4D-F2E3E7FC9494}"/>
              </a:ext>
            </a:extLst>
          </p:cNvPr>
          <p:cNvSpPr txBox="1"/>
          <p:nvPr/>
        </p:nvSpPr>
        <p:spPr>
          <a:xfrm>
            <a:off x="277091" y="1386390"/>
            <a:ext cx="11508509" cy="3730317"/>
          </a:xfrm>
          <a:prstGeom prst="rect">
            <a:avLst/>
          </a:prstGeom>
          <a:noFill/>
        </p:spPr>
        <p:txBody>
          <a:bodyPr wrap="square">
            <a:spAutoFit/>
          </a:bodyPr>
          <a:lstStyle/>
          <a:p>
            <a:pPr marL="2540" marR="8890" indent="454660" algn="just">
              <a:lnSpc>
                <a:spcPct val="150000"/>
              </a:lnSpc>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4. Z:=X</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Y, X и Y - равновероятные булевы случайные величины,</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 - сложение по </a:t>
            </a:r>
            <a:r>
              <a:rPr lang="ru-RU" sz="2000" dirty="0" err="1">
                <a:solidFill>
                  <a:srgbClr val="FFFF00"/>
                </a:solidFill>
                <a:effectLst/>
                <a:latin typeface="Times New Roman" panose="02020603050405020304" pitchFamily="18" charset="0"/>
                <a:ea typeface="Times New Roman" panose="02020603050405020304" pitchFamily="18" charset="0"/>
              </a:rPr>
              <a:t>mod</a:t>
            </a:r>
            <a:r>
              <a:rPr lang="ru-RU" sz="2000" dirty="0">
                <a:solidFill>
                  <a:srgbClr val="FFFF00"/>
                </a:solidFill>
                <a:effectLst/>
                <a:latin typeface="Times New Roman" panose="02020603050405020304" pitchFamily="18" charset="0"/>
                <a:ea typeface="Times New Roman" panose="02020603050405020304" pitchFamily="18" charset="0"/>
              </a:rPr>
              <a:t> 2, тогда Z не несет информации о X или Y.</a:t>
            </a:r>
          </a:p>
          <a:p>
            <a:pPr marL="8890" marR="8890" indent="448310" algn="just">
              <a:lnSpc>
                <a:spcPct val="150000"/>
              </a:lnSpc>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5. </a:t>
            </a:r>
            <a:r>
              <a:rPr lang="en-US" sz="2000" dirty="0">
                <a:solidFill>
                  <a:srgbClr val="FFFF00"/>
                </a:solidFill>
                <a:effectLst/>
                <a:latin typeface="Times New Roman" panose="02020603050405020304" pitchFamily="18" charset="0"/>
                <a:ea typeface="Times New Roman" panose="02020603050405020304" pitchFamily="18" charset="0"/>
              </a:rPr>
              <a:t>I</a:t>
            </a:r>
            <a:r>
              <a:rPr lang="ru-RU" sz="2000" dirty="0">
                <a:solidFill>
                  <a:srgbClr val="FFFF00"/>
                </a:solidFill>
                <a:effectLst/>
                <a:latin typeface="Times New Roman" panose="02020603050405020304" pitchFamily="18" charset="0"/>
                <a:ea typeface="Times New Roman" panose="02020603050405020304" pitchFamily="18" charset="0"/>
              </a:rPr>
              <a:t>f X=l </a:t>
            </a:r>
            <a:r>
              <a:rPr lang="ru-RU" sz="2000" dirty="0" err="1">
                <a:solidFill>
                  <a:srgbClr val="FFFF00"/>
                </a:solidFill>
                <a:effectLst/>
                <a:latin typeface="Times New Roman" panose="02020603050405020304" pitchFamily="18" charset="0"/>
                <a:ea typeface="Times New Roman" panose="02020603050405020304" pitchFamily="18" charset="0"/>
              </a:rPr>
              <a:t>then</a:t>
            </a:r>
            <a:r>
              <a:rPr lang="ru-RU" sz="2000" dirty="0">
                <a:solidFill>
                  <a:srgbClr val="FFFF00"/>
                </a:solidFill>
                <a:effectLst/>
                <a:latin typeface="Times New Roman" panose="02020603050405020304" pitchFamily="18" charset="0"/>
                <a:ea typeface="Times New Roman" panose="02020603050405020304" pitchFamily="18" charset="0"/>
              </a:rPr>
              <a:t> Y=l. Х</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{0,1}, где величина X принимает свои значения с вероятностями Р(Х=0)=Р(Х=1)=1/2, начальное значение Y=0, Н(Х)=1.</a:t>
            </a:r>
          </a:p>
          <a:p>
            <a:pPr marL="8890" marR="8890" indent="448310" algn="just">
              <a:lnSpc>
                <a:spcPct val="150000"/>
              </a:lnSpc>
              <a:spcAft>
                <a:spcPts val="0"/>
              </a:spcAft>
            </a:pPr>
            <a:endParaRPr lang="ru-RU" sz="2000" dirty="0">
              <a:solidFill>
                <a:srgbClr val="FFFF00"/>
              </a:solidFill>
              <a:effectLst/>
              <a:latin typeface="Times New Roman" panose="02020603050405020304" pitchFamily="18" charset="0"/>
              <a:ea typeface="Times New Roman" panose="02020603050405020304" pitchFamily="18" charset="0"/>
            </a:endParaRPr>
          </a:p>
          <a:p>
            <a:pPr marL="673100" marR="682625" algn="ctr">
              <a:lnSpc>
                <a:spcPts val="1200"/>
              </a:lnSpc>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H(X/Y)= </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 Р(х, у) </a:t>
            </a:r>
            <a:r>
              <a:rPr lang="ru-RU" sz="2000" dirty="0" err="1">
                <a:solidFill>
                  <a:srgbClr val="FFFF00"/>
                </a:solidFill>
                <a:effectLst/>
                <a:latin typeface="Times New Roman" panose="02020603050405020304" pitchFamily="18" charset="0"/>
                <a:ea typeface="Times New Roman" panose="02020603050405020304" pitchFamily="18" charset="0"/>
              </a:rPr>
              <a:t>logP</a:t>
            </a:r>
            <a:r>
              <a:rPr lang="ru-RU" sz="2000" dirty="0">
                <a:solidFill>
                  <a:srgbClr val="FFFF00"/>
                </a:solidFill>
                <a:effectLst/>
                <a:latin typeface="Times New Roman" panose="02020603050405020304" pitchFamily="18" charset="0"/>
                <a:ea typeface="Times New Roman" panose="02020603050405020304" pitchFamily="18" charset="0"/>
              </a:rPr>
              <a:t>(x/y)=0.</a:t>
            </a:r>
          </a:p>
          <a:p>
            <a:pPr marL="1371600" indent="457200" algn="just"/>
            <a:r>
              <a:rPr lang="ru-RU" sz="2000" dirty="0">
                <a:solidFill>
                  <a:srgbClr val="FFFF00"/>
                </a:solidFill>
                <a:effectLst/>
                <a:latin typeface="Times New Roman" panose="02020603050405020304" pitchFamily="18" charset="0"/>
                <a:ea typeface="Times New Roman" panose="02020603050405020304" pitchFamily="18" charset="0"/>
              </a:rPr>
              <a:t>                                                (</a:t>
            </a:r>
            <a:r>
              <a:rPr lang="en-US" sz="2000" dirty="0">
                <a:solidFill>
                  <a:srgbClr val="FFFF00"/>
                </a:solidFill>
                <a:effectLst/>
                <a:latin typeface="Times New Roman" panose="02020603050405020304" pitchFamily="18" charset="0"/>
                <a:ea typeface="Times New Roman" panose="02020603050405020304" pitchFamily="18" charset="0"/>
              </a:rPr>
              <a:t>x</a:t>
            </a:r>
            <a:r>
              <a:rPr lang="ru-RU" sz="2000" dirty="0">
                <a:solidFill>
                  <a:srgbClr val="FFFF00"/>
                </a:solidFill>
                <a:effectLst/>
                <a:latin typeface="Times New Roman" panose="02020603050405020304" pitchFamily="18" charset="0"/>
                <a:ea typeface="Times New Roman" panose="02020603050405020304" pitchFamily="18" charset="0"/>
              </a:rPr>
              <a:t>,</a:t>
            </a:r>
            <a:r>
              <a:rPr lang="en-US" sz="2000" dirty="0">
                <a:solidFill>
                  <a:srgbClr val="FFFF00"/>
                </a:solidFill>
                <a:effectLst/>
                <a:latin typeface="Times New Roman" panose="02020603050405020304" pitchFamily="18" charset="0"/>
                <a:ea typeface="Times New Roman" panose="02020603050405020304" pitchFamily="18" charset="0"/>
              </a:rPr>
              <a:t>y</a:t>
            </a:r>
            <a:r>
              <a:rPr lang="ru-RU" sz="2000" dirty="0">
                <a:solidFill>
                  <a:srgbClr val="FFFF00"/>
                </a:solidFill>
                <a:effectLst/>
                <a:latin typeface="Times New Roman" panose="02020603050405020304" pitchFamily="18" charset="0"/>
                <a:ea typeface="Times New Roman" panose="02020603050405020304" pitchFamily="18" charset="0"/>
              </a:rPr>
              <a:t>)</a:t>
            </a:r>
          </a:p>
          <a:p>
            <a:pPr marL="8890" marR="5715" indent="176530" algn="just">
              <a:lnSpc>
                <a:spcPct val="150000"/>
              </a:lnSpc>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 Следовательно, </a:t>
            </a:r>
            <a:r>
              <a:rPr lang="en-US" sz="2000" dirty="0">
                <a:solidFill>
                  <a:srgbClr val="FFFF00"/>
                </a:solidFill>
                <a:effectLst/>
                <a:latin typeface="Times New Roman" panose="02020603050405020304" pitchFamily="18" charset="0"/>
                <a:ea typeface="Times New Roman" panose="02020603050405020304" pitchFamily="18" charset="0"/>
              </a:rPr>
              <a:t>I</a:t>
            </a:r>
            <a:r>
              <a:rPr lang="ru-RU" sz="2000" dirty="0">
                <a:solidFill>
                  <a:srgbClr val="FFFF00"/>
                </a:solidFill>
                <a:effectLst/>
                <a:latin typeface="Times New Roman" panose="02020603050405020304" pitchFamily="18" charset="0"/>
                <a:ea typeface="Times New Roman" panose="02020603050405020304" pitchFamily="18" charset="0"/>
              </a:rPr>
              <a:t>(Х, Y) = 1. Поток называется неявным, в отличие от явного при операции присвоения.</a:t>
            </a:r>
          </a:p>
        </p:txBody>
      </p:sp>
    </p:spTree>
    <p:extLst>
      <p:ext uri="{BB962C8B-B14F-4D97-AF65-F5344CB8AC3E}">
        <p14:creationId xmlns:p14="http://schemas.microsoft.com/office/powerpoint/2010/main" val="283485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a:solidFill>
                  <a:srgbClr val="00B0F0"/>
                </a:solidFill>
                <a:effectLst/>
              </a:rPr>
              <a:t>ЯЗЫК, ОБЪЕКТЫ, СУБЪЕКТЫ.</a:t>
            </a:r>
            <a:br>
              <a:rPr lang="ru-RU" sz="3600" dirty="0">
                <a:solidFill>
                  <a:srgbClr val="00B0F0"/>
                </a:solidFill>
                <a:effectLst/>
              </a:rPr>
            </a:br>
            <a:endParaRPr lang="ru-RU" sz="3600" dirty="0">
              <a:solidFill>
                <a:srgbClr val="00B0F0"/>
              </a:solidFill>
              <a:effectLst/>
            </a:endParaRPr>
          </a:p>
        </p:txBody>
      </p:sp>
      <p:sp>
        <p:nvSpPr>
          <p:cNvPr id="3" name="Объект 2"/>
          <p:cNvSpPr>
            <a:spLocks noGrp="1"/>
          </p:cNvSpPr>
          <p:nvPr>
            <p:ph idx="1"/>
          </p:nvPr>
        </p:nvSpPr>
        <p:spPr/>
        <p:txBody>
          <a:bodyPr/>
          <a:lstStyle/>
          <a:p>
            <a:pPr marL="0" indent="0" algn="just">
              <a:spcAft>
                <a:spcPts val="600"/>
              </a:spcAft>
              <a:buNone/>
            </a:pPr>
            <a:r>
              <a:rPr lang="ru-RU" sz="2000" dirty="0">
                <a:effectLst/>
              </a:rPr>
              <a:t>Используем некоторые понятия математической логики. Пусть А конечный алфавит, А - множество слов конечной длины в алфавите А.</a:t>
            </a:r>
          </a:p>
          <a:p>
            <a:pPr marL="0" indent="0" algn="just">
              <a:spcAft>
                <a:spcPts val="600"/>
              </a:spcAft>
              <a:buNone/>
            </a:pPr>
            <a:r>
              <a:rPr lang="ru-RU" sz="2000" dirty="0">
                <a:effectLst/>
              </a:rPr>
              <a:t>Из А при помощи некоторых правил выделено подмножество Я правильных слов, которое называется языком. Если Я1 - язык описания одной информации, Я2 - другой, то можно говорить о языке Я, объединяющем Я1 и Я2 описывающем ту и другую информацию. Тогда Я1 и Я2 подъязыки Я.</a:t>
            </a:r>
          </a:p>
          <a:p>
            <a:pPr marL="0" indent="0" algn="just">
              <a:spcAft>
                <a:spcPts val="600"/>
              </a:spcAft>
              <a:buNone/>
            </a:pPr>
            <a:r>
              <a:rPr lang="ru-RU" sz="2000" dirty="0">
                <a:effectLst/>
              </a:rPr>
              <a:t>Будем считать, что любая информация представлена в виде слова в некотором языке Я. Кроме того, можно полагать, что состояние любого устройства в вычислительной системе достаточно полно описано словом в некотором языке. Тогда можно отождествлять слова и состояния устройств и механизмов вычислительной системы или произвольной электронной системы обработки данных (ЭСОД). Эти предположения позволяют весь анализ вести в терминах некоторого языка.</a:t>
            </a:r>
          </a:p>
        </p:txBody>
      </p:sp>
    </p:spTree>
    <p:extLst>
      <p:ext uri="{BB962C8B-B14F-4D97-AF65-F5344CB8AC3E}">
        <p14:creationId xmlns:p14="http://schemas.microsoft.com/office/powerpoint/2010/main" val="364743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1544" y="692696"/>
            <a:ext cx="8229600" cy="5256584"/>
          </a:xfrm>
        </p:spPr>
        <p:txBody>
          <a:bodyPr/>
          <a:lstStyle/>
          <a:p>
            <a:pPr marL="0" indent="0" algn="just">
              <a:buNone/>
            </a:pPr>
            <a:r>
              <a:rPr lang="ru-RU" b="1" dirty="0">
                <a:solidFill>
                  <a:srgbClr val="FFC000"/>
                </a:solidFill>
                <a:effectLst/>
              </a:rPr>
              <a:t>Определение.</a:t>
            </a:r>
            <a:r>
              <a:rPr lang="ru-RU" dirty="0"/>
              <a:t> </a:t>
            </a:r>
            <a:r>
              <a:rPr lang="ru-RU" b="1" dirty="0">
                <a:solidFill>
                  <a:srgbClr val="92D050"/>
                </a:solidFill>
                <a:effectLst/>
              </a:rPr>
              <a:t>Объектом относительно языка Я (или просто объектом, когда из контекста однозначно определен язык) называется произвольное конечное множество языка Я.</a:t>
            </a:r>
          </a:p>
          <a:p>
            <a:pPr marL="0" indent="0" algn="just">
              <a:buNone/>
            </a:pPr>
            <a:r>
              <a:rPr lang="ru-RU" sz="2400" u="sng" dirty="0">
                <a:solidFill>
                  <a:srgbClr val="FFFF00"/>
                </a:solidFill>
                <a:effectLst/>
              </a:rPr>
              <a:t>Пример 1.</a:t>
            </a:r>
            <a:r>
              <a:rPr lang="ru-RU" sz="2400" dirty="0">
                <a:effectLst/>
              </a:rPr>
              <a:t> </a:t>
            </a:r>
            <a:r>
              <a:rPr lang="ru-RU" sz="2400" dirty="0">
                <a:solidFill>
                  <a:schemeClr val="bg2">
                    <a:lumMod val="60000"/>
                    <a:lumOff val="40000"/>
                  </a:schemeClr>
                </a:solidFill>
                <a:effectLst/>
              </a:rPr>
              <a:t>Произвольный файл в компьютере есть объект. </a:t>
            </a:r>
          </a:p>
          <a:p>
            <a:pPr marL="0" indent="0" algn="just">
              <a:buNone/>
            </a:pPr>
            <a:r>
              <a:rPr lang="ru-RU" sz="2400" u="sng" dirty="0">
                <a:solidFill>
                  <a:srgbClr val="FFFF00"/>
                </a:solidFill>
                <a:effectLst/>
              </a:rPr>
              <a:t>Пример 2.</a:t>
            </a:r>
            <a:r>
              <a:rPr lang="ru-RU" sz="2400" dirty="0">
                <a:effectLst/>
              </a:rPr>
              <a:t> </a:t>
            </a:r>
            <a:r>
              <a:rPr lang="ru-RU" sz="2400" dirty="0">
                <a:solidFill>
                  <a:srgbClr val="FF99CC"/>
                </a:solidFill>
                <a:effectLst/>
              </a:rPr>
              <a:t>Пусть текст в файле разбит на параграфы так, что любой параграф также является словом языка </a:t>
            </a:r>
            <a:r>
              <a:rPr lang="ru-RU" sz="2400" i="1" dirty="0">
                <a:solidFill>
                  <a:srgbClr val="FF99CC"/>
                </a:solidFill>
                <a:effectLst/>
              </a:rPr>
              <a:t>Я </a:t>
            </a:r>
            <a:r>
              <a:rPr lang="ru-RU" sz="2400" dirty="0">
                <a:solidFill>
                  <a:srgbClr val="FF99CC"/>
                </a:solidFill>
                <a:effectLst/>
              </a:rPr>
              <a:t>и, следовательно, тоже является объектом. Таким образом, один объект может являться частью другого. </a:t>
            </a:r>
          </a:p>
          <a:p>
            <a:pPr marL="0" indent="0" algn="just">
              <a:buNone/>
            </a:pPr>
            <a:r>
              <a:rPr lang="ru-RU" sz="2400" u="sng" dirty="0">
                <a:solidFill>
                  <a:srgbClr val="FFFF00"/>
                </a:solidFill>
                <a:effectLst/>
              </a:rPr>
              <a:t>Пример 3.</a:t>
            </a:r>
            <a:r>
              <a:rPr lang="ru-RU" sz="2400" dirty="0">
                <a:solidFill>
                  <a:srgbClr val="FFFF00"/>
                </a:solidFill>
                <a:effectLst/>
              </a:rPr>
              <a:t> </a:t>
            </a:r>
            <a:r>
              <a:rPr lang="ru-RU" sz="2400" dirty="0">
                <a:solidFill>
                  <a:srgbClr val="66FF33"/>
                </a:solidFill>
                <a:effectLst/>
              </a:rPr>
              <a:t>Принтер компьютера - объект. </a:t>
            </a:r>
          </a:p>
        </p:txBody>
      </p:sp>
    </p:spTree>
    <p:extLst>
      <p:ext uri="{BB962C8B-B14F-4D97-AF65-F5344CB8AC3E}">
        <p14:creationId xmlns:p14="http://schemas.microsoft.com/office/powerpoint/2010/main" val="249455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1544" y="116632"/>
            <a:ext cx="8229600" cy="4495800"/>
          </a:xfrm>
        </p:spPr>
        <p:txBody>
          <a:bodyPr/>
          <a:lstStyle/>
          <a:p>
            <a:pPr marL="0" indent="0">
              <a:buNone/>
            </a:pPr>
            <a:r>
              <a:rPr lang="ru-RU" i="1" u="sng" dirty="0">
                <a:solidFill>
                  <a:srgbClr val="FFC000"/>
                </a:solidFill>
                <a:effectLst/>
              </a:rPr>
              <a:t>Определение.</a:t>
            </a:r>
            <a:r>
              <a:rPr lang="ru-RU" i="1" dirty="0">
                <a:solidFill>
                  <a:srgbClr val="FFC000"/>
                </a:solidFill>
                <a:effectLst/>
              </a:rPr>
              <a:t> </a:t>
            </a:r>
            <a:r>
              <a:rPr lang="ru-RU" dirty="0">
                <a:solidFill>
                  <a:schemeClr val="bg2">
                    <a:lumMod val="60000"/>
                    <a:lumOff val="40000"/>
                  </a:schemeClr>
                </a:solidFill>
                <a:effectLst/>
              </a:rPr>
              <a:t>Ресурсы системы, выделяемые для действия преобразования, называются доменом.</a:t>
            </a:r>
          </a:p>
          <a:p>
            <a:pPr marL="0" indent="0">
              <a:buNone/>
            </a:pPr>
            <a:r>
              <a:rPr lang="ru-RU" i="1" u="sng" dirty="0">
                <a:solidFill>
                  <a:srgbClr val="FFC000"/>
                </a:solidFill>
                <a:effectLst/>
              </a:rPr>
              <a:t>Определение.</a:t>
            </a:r>
            <a:r>
              <a:rPr lang="ru-RU" i="1" dirty="0">
                <a:solidFill>
                  <a:srgbClr val="FFC000"/>
                </a:solidFill>
                <a:effectLst/>
              </a:rPr>
              <a:t> </a:t>
            </a:r>
            <a:r>
              <a:rPr lang="ru-RU" dirty="0">
                <a:solidFill>
                  <a:srgbClr val="66FF33"/>
                </a:solidFill>
                <a:effectLst/>
              </a:rPr>
              <a:t>Преобразование, которому передано управление, называется процессом.</a:t>
            </a:r>
          </a:p>
          <a:p>
            <a:pPr marL="0" indent="0">
              <a:buNone/>
            </a:pPr>
            <a:r>
              <a:rPr lang="ru-RU" i="1" u="sng" dirty="0">
                <a:solidFill>
                  <a:srgbClr val="FFC000"/>
                </a:solidFill>
                <a:effectLst/>
              </a:rPr>
              <a:t>Определение.</a:t>
            </a:r>
            <a:r>
              <a:rPr lang="ru-RU" i="1" dirty="0">
                <a:effectLst/>
              </a:rPr>
              <a:t> </a:t>
            </a:r>
            <a:r>
              <a:rPr lang="ru-RU" dirty="0">
                <a:solidFill>
                  <a:schemeClr val="bg2">
                    <a:lumMod val="60000"/>
                    <a:lumOff val="40000"/>
                  </a:schemeClr>
                </a:solidFill>
                <a:effectLst/>
              </a:rPr>
              <a:t>Объект, описывающий преобразование, которому выделен домен и передано управление, называется субъектом.</a:t>
            </a:r>
          </a:p>
          <a:p>
            <a:pPr marL="0" indent="0" algn="just">
              <a:buNone/>
            </a:pPr>
            <a:r>
              <a:rPr lang="ru-RU" dirty="0">
                <a:solidFill>
                  <a:schemeClr val="bg1">
                    <a:lumMod val="20000"/>
                    <a:lumOff val="80000"/>
                  </a:schemeClr>
                </a:solidFill>
                <a:effectLst/>
              </a:rPr>
              <a:t>То есть субъект - это пара (домен, процесс). Субъект для реализации преобразования использует информацию, содержащуюся в объекте О, то есть осуществляет доступ к объекту О.</a:t>
            </a:r>
          </a:p>
          <a:p>
            <a:pPr marL="0" indent="0">
              <a:buNone/>
            </a:pPr>
            <a:endParaRPr lang="ru-RU" dirty="0">
              <a:effectLst/>
            </a:endParaRPr>
          </a:p>
          <a:p>
            <a:pPr marL="0" indent="0">
              <a:buNone/>
            </a:pPr>
            <a:endParaRPr lang="ru-RU" dirty="0">
              <a:effectLst/>
            </a:endParaRPr>
          </a:p>
          <a:p>
            <a:pPr marL="0" indent="0">
              <a:buNone/>
            </a:pPr>
            <a:endParaRPr lang="ru-RU" dirty="0"/>
          </a:p>
        </p:txBody>
      </p:sp>
    </p:spTree>
    <p:extLst>
      <p:ext uri="{BB962C8B-B14F-4D97-AF65-F5344CB8AC3E}">
        <p14:creationId xmlns:p14="http://schemas.microsoft.com/office/powerpoint/2010/main" val="205073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47528" y="188640"/>
            <a:ext cx="8640960" cy="4536504"/>
          </a:xfrm>
        </p:spPr>
        <p:txBody>
          <a:bodyPr/>
          <a:lstStyle/>
          <a:p>
            <a:pPr marL="0" indent="0" algn="just">
              <a:buNone/>
            </a:pPr>
            <a:r>
              <a:rPr lang="ru-RU" sz="2400" dirty="0">
                <a:effectLst/>
              </a:rPr>
              <a:t>Рассмотрим некоторые основные примеры доступов.</a:t>
            </a:r>
          </a:p>
          <a:p>
            <a:pPr marL="0" indent="0" algn="just">
              <a:buNone/>
            </a:pPr>
            <a:r>
              <a:rPr lang="ru-RU" sz="2400" dirty="0">
                <a:effectLst/>
              </a:rPr>
              <a:t>1</a:t>
            </a:r>
            <a:r>
              <a:rPr lang="ru-RU" sz="2400" dirty="0">
                <a:solidFill>
                  <a:schemeClr val="bg1">
                    <a:lumMod val="20000"/>
                    <a:lumOff val="80000"/>
                  </a:schemeClr>
                </a:solidFill>
                <a:effectLst/>
              </a:rPr>
              <a:t>. Доступ субъекта S к объекту О на чтение (r) данных в объекте О.</a:t>
            </a:r>
          </a:p>
          <a:p>
            <a:pPr marL="0" indent="0" algn="just">
              <a:buNone/>
            </a:pPr>
            <a:r>
              <a:rPr lang="ru-RU" sz="2400" dirty="0">
                <a:solidFill>
                  <a:schemeClr val="bg1">
                    <a:lumMod val="20000"/>
                    <a:lumOff val="80000"/>
                  </a:schemeClr>
                </a:solidFill>
                <a:effectLst/>
              </a:rPr>
              <a:t>При этом доступе данные считываются в объекте О и используются в качестве параметра в субъекте S. </a:t>
            </a:r>
          </a:p>
          <a:p>
            <a:pPr marL="0" indent="0" algn="just">
              <a:buNone/>
            </a:pPr>
            <a:r>
              <a:rPr lang="ru-RU" sz="2400" dirty="0">
                <a:solidFill>
                  <a:srgbClr val="66FF33"/>
                </a:solidFill>
                <a:effectLst/>
              </a:rPr>
              <a:t>2. Доступ субъекта S к объекту О на запись (w) данных в объекте О. </a:t>
            </a:r>
          </a:p>
          <a:p>
            <a:pPr marL="0" indent="0" algn="just">
              <a:buNone/>
            </a:pPr>
            <a:r>
              <a:rPr lang="ru-RU" sz="2400" dirty="0">
                <a:solidFill>
                  <a:srgbClr val="66FF33"/>
                </a:solidFill>
                <a:effectLst/>
              </a:rPr>
              <a:t>При этом доступе некоторые данные процесса </a:t>
            </a:r>
            <a:r>
              <a:rPr lang="ru-RU" sz="2400" i="1" dirty="0">
                <a:solidFill>
                  <a:srgbClr val="66FF33"/>
                </a:solidFill>
                <a:effectLst/>
              </a:rPr>
              <a:t>S </a:t>
            </a:r>
            <a:r>
              <a:rPr lang="ru-RU" sz="2400" dirty="0">
                <a:solidFill>
                  <a:srgbClr val="66FF33"/>
                </a:solidFill>
                <a:effectLst/>
              </a:rPr>
              <a:t>записываются в объект О. Здесь возможно стирание предыдущей информации. </a:t>
            </a:r>
          </a:p>
          <a:p>
            <a:pPr marL="0" indent="0" algn="just">
              <a:buNone/>
            </a:pPr>
            <a:r>
              <a:rPr lang="ru-RU" sz="2400" dirty="0">
                <a:solidFill>
                  <a:schemeClr val="bg2">
                    <a:lumMod val="60000"/>
                    <a:lumOff val="40000"/>
                  </a:schemeClr>
                </a:solidFill>
                <a:effectLst/>
              </a:rPr>
              <a:t>3. Доступ субъекта S к объекту О на активизацию процесса, записанного в О как данные (</a:t>
            </a:r>
            <a:r>
              <a:rPr lang="ru-RU" sz="2400" dirty="0" err="1">
                <a:solidFill>
                  <a:schemeClr val="bg2">
                    <a:lumMod val="60000"/>
                    <a:lumOff val="40000"/>
                  </a:schemeClr>
                </a:solidFill>
                <a:effectLst/>
              </a:rPr>
              <a:t>ехе</a:t>
            </a:r>
            <a:r>
              <a:rPr lang="ru-RU" sz="2400" dirty="0">
                <a:solidFill>
                  <a:schemeClr val="bg2">
                    <a:lumMod val="60000"/>
                    <a:lumOff val="40000"/>
                  </a:schemeClr>
                </a:solidFill>
                <a:effectLst/>
              </a:rPr>
              <a:t>). При этом доступе формируется некоторый домен для преобразования, описанного в О, и передается управление соответствующей программе. </a:t>
            </a:r>
          </a:p>
          <a:p>
            <a:pPr marL="0" indent="0" algn="just">
              <a:buNone/>
            </a:pPr>
            <a:r>
              <a:rPr lang="ru-RU" sz="2400" dirty="0">
                <a:solidFill>
                  <a:srgbClr val="FF99CC"/>
                </a:solidFill>
                <a:effectLst/>
              </a:rPr>
              <a:t>Существует множество других доступов, некоторые из них будут определены далее. Множество возможных доступов в системе будем обозначать </a:t>
            </a:r>
            <a:r>
              <a:rPr lang="ru-RU" sz="2400" b="1" dirty="0">
                <a:solidFill>
                  <a:srgbClr val="FF99CC"/>
                </a:solidFill>
                <a:effectLst/>
              </a:rPr>
              <a:t>R</a:t>
            </a:r>
            <a:r>
              <a:rPr lang="ru-RU" sz="2400" dirty="0">
                <a:solidFill>
                  <a:srgbClr val="FF99CC"/>
                </a:solidFill>
                <a:effectLst/>
              </a:rPr>
              <a:t>. </a:t>
            </a:r>
          </a:p>
          <a:p>
            <a:pPr marL="0" indent="0" algn="just">
              <a:buNone/>
            </a:pPr>
            <a:endParaRPr lang="ru-RU" sz="2000" dirty="0"/>
          </a:p>
        </p:txBody>
      </p:sp>
    </p:spTree>
    <p:extLst>
      <p:ext uri="{BB962C8B-B14F-4D97-AF65-F5344CB8AC3E}">
        <p14:creationId xmlns:p14="http://schemas.microsoft.com/office/powerpoint/2010/main" val="276909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47528" y="332656"/>
            <a:ext cx="8229600" cy="6048672"/>
          </a:xfrm>
        </p:spPr>
        <p:txBody>
          <a:bodyPr/>
          <a:lstStyle/>
          <a:p>
            <a:pPr marL="0" indent="0" algn="just">
              <a:buNone/>
            </a:pPr>
            <a:r>
              <a:rPr lang="ru-RU" sz="2800" dirty="0">
                <a:effectLst/>
              </a:rPr>
              <a:t>Будем обозначать множество объектов в системе обработки данных через </a:t>
            </a:r>
            <a:r>
              <a:rPr lang="ru-RU" sz="2800" b="1" dirty="0">
                <a:effectLst/>
              </a:rPr>
              <a:t>О</a:t>
            </a:r>
            <a:r>
              <a:rPr lang="ru-RU" sz="2800" dirty="0">
                <a:effectLst/>
              </a:rPr>
              <a:t>, а множество субъектов в этой системе </a:t>
            </a:r>
            <a:r>
              <a:rPr lang="ru-RU" sz="2800" b="1" dirty="0">
                <a:effectLst/>
              </a:rPr>
              <a:t>S</a:t>
            </a:r>
            <a:r>
              <a:rPr lang="ru-RU" sz="2800" dirty="0">
                <a:effectLst/>
              </a:rPr>
              <a:t>. Ясно, что каждый субъект является объектом относительно некоторого языка (который может в активной фазе сам менять свое состояние). Поэтому </a:t>
            </a:r>
            <a:r>
              <a:rPr lang="ru-RU" sz="2800" b="1" dirty="0">
                <a:effectLst/>
              </a:rPr>
              <a:t>S </a:t>
            </a:r>
            <a:r>
              <a:rPr lang="ru-RU" sz="2800" b="1" dirty="0">
                <a:effectLst/>
                <a:sym typeface="Symbol" panose="05050102010706020507" pitchFamily="18" charset="2"/>
              </a:rPr>
              <a:t></a:t>
            </a:r>
            <a:r>
              <a:rPr lang="ru-RU" sz="2800" b="1" dirty="0">
                <a:effectLst/>
              </a:rPr>
              <a:t> O. </a:t>
            </a:r>
            <a:r>
              <a:rPr lang="ru-RU" sz="2800" dirty="0">
                <a:effectLst/>
              </a:rPr>
              <a:t>Иногда, чтобы не было различных обозначений, связанных с одним преобразованием, описание преобразования, хранящееся в памяти, тоже называют субъектом, но не активизированным. Тогда активизация такого субъекта означает пару (домен, процесс). </a:t>
            </a:r>
          </a:p>
          <a:p>
            <a:pPr marL="0" indent="0">
              <a:buNone/>
            </a:pPr>
            <a:endParaRPr lang="ru-RU" sz="2400" dirty="0"/>
          </a:p>
        </p:txBody>
      </p:sp>
    </p:spTree>
    <p:extLst>
      <p:ext uri="{BB962C8B-B14F-4D97-AF65-F5344CB8AC3E}">
        <p14:creationId xmlns:p14="http://schemas.microsoft.com/office/powerpoint/2010/main" val="300227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260648"/>
            <a:ext cx="8229600" cy="5256584"/>
          </a:xfrm>
        </p:spPr>
        <p:txBody>
          <a:bodyPr/>
          <a:lstStyle/>
          <a:p>
            <a:pPr marL="0" indent="0" algn="just">
              <a:buNone/>
            </a:pPr>
            <a:r>
              <a:rPr lang="ru-RU" sz="2800" dirty="0">
                <a:effectLst/>
              </a:rPr>
              <a:t>В любой момент времени на множестве субъектов введем бинарное отношение </a:t>
            </a:r>
            <a:r>
              <a:rPr lang="en-US" sz="2800" b="1" dirty="0">
                <a:effectLst/>
              </a:rPr>
              <a:t>a</a:t>
            </a:r>
            <a:r>
              <a:rPr lang="ru-RU" sz="2800" dirty="0">
                <a:effectLst/>
              </a:rPr>
              <a:t> активизации. </a:t>
            </a:r>
            <a:r>
              <a:rPr lang="ru-RU" sz="2800" b="1" dirty="0">
                <a:effectLst/>
              </a:rPr>
              <a:t>S</a:t>
            </a:r>
            <a:r>
              <a:rPr lang="ru-RU" sz="2800" b="1" baseline="-25000" dirty="0">
                <a:effectLst/>
              </a:rPr>
              <a:t>1</a:t>
            </a:r>
            <a:r>
              <a:rPr lang="ru-RU" sz="2800" b="1" dirty="0">
                <a:effectLst/>
              </a:rPr>
              <a:t>aS</a:t>
            </a:r>
            <a:r>
              <a:rPr lang="ru-RU" sz="2800" b="1" baseline="-25000" dirty="0">
                <a:effectLst/>
              </a:rPr>
              <a:t>2</a:t>
            </a:r>
            <a:r>
              <a:rPr lang="ru-RU" sz="2800" dirty="0">
                <a:effectLst/>
              </a:rPr>
              <a:t>, если субъект </a:t>
            </a:r>
            <a:r>
              <a:rPr lang="ru-RU" sz="2800" b="1" dirty="0">
                <a:effectLst/>
              </a:rPr>
              <a:t>S</a:t>
            </a:r>
            <a:r>
              <a:rPr lang="ru-RU" sz="2800" baseline="-25000" dirty="0">
                <a:effectLst/>
              </a:rPr>
              <a:t>1</a:t>
            </a:r>
            <a:r>
              <a:rPr lang="ru-RU" sz="2800" dirty="0">
                <a:effectLst/>
              </a:rPr>
              <a:t>, обладая управлением и ресурсами, может передать </a:t>
            </a:r>
            <a:r>
              <a:rPr lang="ru-RU" sz="2800" b="1" dirty="0">
                <a:effectLst/>
              </a:rPr>
              <a:t>S</a:t>
            </a:r>
            <a:r>
              <a:rPr lang="ru-RU" sz="2800" baseline="-25000" dirty="0">
                <a:effectLst/>
              </a:rPr>
              <a:t>2</a:t>
            </a:r>
            <a:r>
              <a:rPr lang="ru-RU" sz="2800" dirty="0">
                <a:effectLst/>
              </a:rPr>
              <a:t> часть ресурсов и управление (активизация). Тогда в графах, которые определяются введенным бинарным отношением на множестве объектов, для которых определено понятие активизации, возможны вершины, в которые никогда не входит ни одной дуги. Таких субъектов будем называть пользователями. Субъекты, в которые никогда не входят дуги и из которых никогда не выходят дуги, исключаются</a:t>
            </a:r>
            <a:r>
              <a:rPr lang="ru-RU" sz="2400" dirty="0">
                <a:effectLst/>
              </a:rPr>
              <a:t>.</a:t>
            </a:r>
          </a:p>
          <a:p>
            <a:pPr marL="0" indent="0" algn="just">
              <a:spcBef>
                <a:spcPts val="600"/>
              </a:spcBef>
              <a:buNone/>
            </a:pPr>
            <a:r>
              <a:rPr lang="ru-RU" sz="2400" b="1" dirty="0">
                <a:solidFill>
                  <a:srgbClr val="FF99CC"/>
                </a:solidFill>
                <a:effectLst/>
              </a:rPr>
              <a:t>Аксиома. </a:t>
            </a:r>
            <a:r>
              <a:rPr lang="ru-RU" sz="2400" i="1" dirty="0">
                <a:solidFill>
                  <a:srgbClr val="66FF33"/>
                </a:solidFill>
                <a:effectLst/>
              </a:rPr>
              <a:t>Все вопросы безопасности информации описываются доступами субъектов к объектам.</a:t>
            </a:r>
            <a:endParaRPr lang="ru-RU" sz="2400" dirty="0">
              <a:solidFill>
                <a:srgbClr val="66FF33"/>
              </a:solidFill>
              <a:effectLst/>
            </a:endParaRPr>
          </a:p>
          <a:p>
            <a:pPr marL="0" indent="0">
              <a:buNone/>
            </a:pPr>
            <a:endParaRPr lang="ru-RU" sz="2400" dirty="0">
              <a:solidFill>
                <a:srgbClr val="66FF33"/>
              </a:solidFill>
            </a:endParaRPr>
          </a:p>
        </p:txBody>
      </p:sp>
    </p:spTree>
    <p:extLst>
      <p:ext uri="{BB962C8B-B14F-4D97-AF65-F5344CB8AC3E}">
        <p14:creationId xmlns:p14="http://schemas.microsoft.com/office/powerpoint/2010/main" val="1609199058"/>
      </p:ext>
    </p:extLst>
  </p:cSld>
  <p:clrMapOvr>
    <a:masterClrMapping/>
  </p:clrMapOvr>
</p:sld>
</file>

<file path=ppt/theme/theme1.xml><?xml version="1.0" encoding="utf-8"?>
<a:theme xmlns:a="http://schemas.openxmlformats.org/drawingml/2006/main" name="Сотрудничество">
  <a:themeElements>
    <a:clrScheme name="Сотрудничество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fontScheme name="Сотрудничество">
      <a:majorFont>
        <a:latin typeface="Garamond"/>
        <a:ea typeface=""/>
        <a:cs typeface=""/>
      </a:majorFont>
      <a:minorFont>
        <a:latin typeface="Garamond"/>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отрудничество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Сотрудничество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Сотрудничество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Сотрудничество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Сотрудничество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Сотрудничество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Сотрудничество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Сотрудничество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Сотрудничество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4085</Words>
  <Application>Microsoft Office PowerPoint</Application>
  <PresentationFormat>Широкоэкранный</PresentationFormat>
  <Paragraphs>268</Paragraphs>
  <Slides>37</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3</vt:i4>
      </vt:variant>
      <vt:variant>
        <vt:lpstr>Заголовки слайдов</vt:lpstr>
      </vt:variant>
      <vt:variant>
        <vt:i4>37</vt:i4>
      </vt:variant>
    </vt:vector>
  </HeadingPairs>
  <TitlesOfParts>
    <vt:vector size="50" baseType="lpstr">
      <vt:lpstr>Arial</vt:lpstr>
      <vt:lpstr>Calibri</vt:lpstr>
      <vt:lpstr>Calibri Light</vt:lpstr>
      <vt:lpstr>Garamond</vt:lpstr>
      <vt:lpstr>PT Sans</vt:lpstr>
      <vt:lpstr>Symbol</vt:lpstr>
      <vt:lpstr>Times New Roman</vt:lpstr>
      <vt:lpstr>TIMES NEW ROMAN CYR</vt:lpstr>
      <vt:lpstr>TimesET</vt:lpstr>
      <vt:lpstr>Wingdings</vt:lpstr>
      <vt:lpstr>Сотрудничество</vt:lpstr>
      <vt:lpstr>Специальное оформление</vt:lpstr>
      <vt:lpstr>1_Специальное оформление</vt:lpstr>
      <vt:lpstr>Теоретические основы компьютерной безопасности Лекция 4-5</vt:lpstr>
      <vt:lpstr>Вспомогательные структуры (модели), используемые в защите информации</vt:lpstr>
      <vt:lpstr>Презентация PowerPoint</vt:lpstr>
      <vt:lpstr>ЯЗЫК, ОБЪЕКТЫ, СУБЪЕКТЫ.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ЦЕННОСТЬ ИНФОРМАЦИИ</vt:lpstr>
      <vt:lpstr>Аддитивная модель.</vt:lpstr>
      <vt:lpstr>Анализ риска</vt:lpstr>
      <vt:lpstr>Порядковая шкала ценностей</vt:lpstr>
      <vt:lpstr>Модель решетки ценностей</vt:lpstr>
      <vt:lpstr>Презентация PowerPoint</vt:lpstr>
      <vt:lpstr>Презентация PowerPoint</vt:lpstr>
      <vt:lpstr>Презентация PowerPoint</vt:lpstr>
      <vt:lpstr>Презентация PowerPoint</vt:lpstr>
      <vt:lpstr>Теоретические основы компьютерной безопасности Лекция 5</vt:lpstr>
      <vt:lpstr>ИЕРАРХИЧЕСКИЕ МОДЕЛИ И МОДЕЛЬ ВЗАИМОДЕЙСТВИЯ ОТКРЫТЫХ СИСТЕМ (OSI/ISO)</vt:lpstr>
      <vt:lpstr>Универсальные принципы описания иерархического метода</vt:lpstr>
      <vt:lpstr>Презентация PowerPoint</vt:lpstr>
      <vt:lpstr>Презентация PowerPoint</vt:lpstr>
      <vt:lpstr>Презентация PowerPoint</vt:lpstr>
      <vt:lpstr>Презентация PowerPoint</vt:lpstr>
      <vt:lpstr>ИНФОРМАЦИОННЫЙ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Lenovo</cp:lastModifiedBy>
  <cp:revision>13</cp:revision>
  <dcterms:created xsi:type="dcterms:W3CDTF">2021-11-16T10:02:28Z</dcterms:created>
  <dcterms:modified xsi:type="dcterms:W3CDTF">2022-12-28T19:39:49Z</dcterms:modified>
</cp:coreProperties>
</file>