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70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82" r:id="rId11"/>
    <p:sldId id="288" r:id="rId12"/>
    <p:sldId id="28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18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9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606040"/>
            <a:ext cx="105156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2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1152143"/>
            <a:ext cx="2628900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1152144"/>
            <a:ext cx="7683500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4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89" y="1197276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D04E3D8-9551-C44F-AA1F-D38C85BA4D52}" type="datetimeFigureOut">
              <a:rPr lang="en-US" smtClean="0">
                <a:solidFill>
                  <a:prstClr val="black"/>
                </a:solidFill>
              </a:rPr>
              <a:pPr defTabSz="457200"/>
              <a:t>12/23/2021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D262070-2A5E-5642-84A2-C705DC40505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0336" y="2693773"/>
            <a:ext cx="11132065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0127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192000" cy="4046538"/>
            <a:chOff x="0" y="1536"/>
            <a:chExt cx="5760" cy="254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</p:grpSp>
      <p:sp>
        <p:nvSpPr>
          <p:cNvPr id="13006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68478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3006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236D1-EF2E-4D75-991A-C9792BFCC052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53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B7F9-A836-4F34-BCF9-438FCDC4A03F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6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6B831-A53B-47FB-A3F1-71EE6056F3DB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2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6DAD7-6935-4ED7-864A-12E614B02D3C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61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893F7-2F50-4140-B6A6-02A40473C481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5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4EE4B-B037-468D-AAFB-8AF894749EFB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70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6CFA3-5EE2-4B1C-A1E9-7B761AD6C8B5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0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2057400"/>
            <a:ext cx="9144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178878"/>
            <a:ext cx="9144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9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AEC1C-5BA1-4182-96D1-E1D404728568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56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8DAE3-8E76-4D49-8001-B41ED894F4B1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46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66808-C50A-4634-AC76-F09ED4B460C9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1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213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213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13DD1-D8A0-44DC-BF0E-D2AD953885F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62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10172-1ADF-4CE9-995C-57846A2F297A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78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50A3C-BF59-4A7B-B774-E09FD7F8EDA6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12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09600" y="39243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E602E-AFAE-46FB-9B06-B73AF71EDBC9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77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9B7F-5AA9-42D6-A85B-75AA1A3097EE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6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3744"/>
            <a:ext cx="105156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9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3273"/>
            <a:ext cx="105156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14016"/>
            <a:ext cx="515620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414015"/>
            <a:ext cx="515620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077" y="1033273"/>
            <a:ext cx="105156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5078" y="2099469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3006725"/>
            <a:ext cx="5158316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2099469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717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0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9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4"/>
            <a:ext cx="3932767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1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6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9"/>
            <a:ext cx="12192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7393853" y="-44722"/>
            <a:ext cx="4798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31999" y="6419001"/>
            <a:ext cx="196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0"/>
            <a:ext cx="2003076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12192000" cy="4046538"/>
            <a:chOff x="0" y="1536"/>
            <a:chExt cx="5760" cy="2549"/>
          </a:xfrm>
        </p:grpSpPr>
        <p:sp>
          <p:nvSpPr>
            <p:cNvPr id="12902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2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2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4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4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</p:grpSp>
      <p:sp>
        <p:nvSpPr>
          <p:cNvPr id="129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2904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29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E770BC-E491-412D-8E8A-62D75A7DC5B2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129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2840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igorev@mirea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6771" y="6083372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Online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edu.mirea.ru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0"/>
            <a:ext cx="8452735" cy="1719261"/>
          </a:xfrm>
        </p:spPr>
        <p:txBody>
          <a:bodyPr/>
          <a:lstStyle/>
          <a:p>
            <a:pPr algn="ctr"/>
            <a:r>
              <a:rPr lang="ru-RU" sz="4000" b="1" dirty="0"/>
              <a:t>Теоретические основы компьютерной безопасности</a:t>
            </a:r>
            <a:br>
              <a:rPr lang="ru-RU" sz="4000" b="1" dirty="0"/>
            </a:br>
            <a:r>
              <a:rPr lang="ru-RU" sz="4000" b="1" dirty="0"/>
              <a:t>Лекция 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7888" y="4589464"/>
            <a:ext cx="8268592" cy="1143793"/>
          </a:xfrm>
        </p:spPr>
        <p:txBody>
          <a:bodyPr/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ФИО преподавателя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ru-RU" dirty="0">
                <a:solidFill>
                  <a:prstClr val="black"/>
                </a:solidFill>
              </a:rPr>
              <a:t> зав. кафедры КБ-8, к.т.н. Григорьев В.Р.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e-mail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: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hlinkClick r:id="rId2"/>
              </a:rPr>
              <a:t>grigorev@mirea.ru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1D9F62-F924-41AD-B397-5A0BE2EC9E34}"/>
              </a:ext>
            </a:extLst>
          </p:cNvPr>
          <p:cNvSpPr txBox="1"/>
          <p:nvPr/>
        </p:nvSpPr>
        <p:spPr>
          <a:xfrm>
            <a:off x="138545" y="292433"/>
            <a:ext cx="1219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Пример 1. Канал несанкционированной модификации, использующий "троянского коня", изображен на следующей схеме:</a:t>
            </a:r>
          </a:p>
          <a:p>
            <a:pPr algn="just"/>
            <a:r>
              <a:rPr lang="ru-RU" sz="2000" dirty="0"/>
              <a:t> 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где U1 - злоумышленник; U2 - пользователь; О -объект с ценной информацией; S - процесс (программа), являющаяся общим ресурсом U1 и U2.</a:t>
            </a:r>
          </a:p>
          <a:p>
            <a:pPr algn="just"/>
            <a:r>
              <a:rPr lang="ru-RU" sz="2000" dirty="0"/>
              <a:t>Пользователь U1, пользуясь правом w, модифицировал общий ресурс S, встроив в него скрытую программу Т, модифицирующую информацию в О при запуске ее пользователем U2.</a:t>
            </a:r>
          </a:p>
          <a:p>
            <a:pPr algn="just"/>
            <a:r>
              <a:rPr lang="ru-RU" sz="2000" dirty="0"/>
              <a:t>Исследованием схем примера 1 занимается </a:t>
            </a:r>
            <a:r>
              <a:rPr lang="ru-RU" sz="2000" dirty="0">
                <a:solidFill>
                  <a:srgbClr val="FF99CC"/>
                </a:solidFill>
              </a:rPr>
              <a:t>теория распространения вирусов</a:t>
            </a:r>
            <a:r>
              <a:rPr lang="ru-RU" sz="2000" dirty="0"/>
              <a:t>.</a:t>
            </a:r>
          </a:p>
          <a:p>
            <a:pPr algn="just"/>
            <a:r>
              <a:rPr lang="ru-RU" sz="2000" dirty="0">
                <a:solidFill>
                  <a:srgbClr val="66FF33"/>
                </a:solidFill>
              </a:rPr>
              <a:t>Основой защиты целостности является своевременное регулярное копирование ценной информации.</a:t>
            </a:r>
          </a:p>
          <a:p>
            <a:pPr algn="just"/>
            <a:r>
              <a:rPr lang="ru-RU" sz="2000" dirty="0"/>
              <a:t>Другой класс механизмов защиты целостности основан на </a:t>
            </a:r>
            <a:r>
              <a:rPr lang="ru-RU" sz="2000" dirty="0">
                <a:solidFill>
                  <a:srgbClr val="FF99CC"/>
                </a:solidFill>
              </a:rPr>
              <a:t>идее помехозащищенного кодирования информации (введение избыточности в информацию) и составляет основу контроля целостности. </a:t>
            </a:r>
            <a:r>
              <a:rPr lang="ru-RU" sz="2000" dirty="0"/>
              <a:t>Он основан на аутентификации, т.е. подтверждении подлинности, целостности информации. Подтверждение подлинности охраняет целостность интерфейса, а использование кодов аутентификации позволяют контролировать целостность файлов и сообщений. </a:t>
            </a:r>
            <a:r>
              <a:rPr lang="ru-RU" sz="2000" dirty="0">
                <a:solidFill>
                  <a:srgbClr val="66FF33"/>
                </a:solidFill>
              </a:rPr>
              <a:t>Введение избыточности в языки и формальное задание спецификации позволяет контролировать целостность программ.</a:t>
            </a:r>
          </a:p>
          <a:p>
            <a:pPr algn="just"/>
            <a:r>
              <a:rPr lang="ru-RU" sz="2000" dirty="0"/>
              <a:t>Наконец, </a:t>
            </a:r>
            <a:r>
              <a:rPr lang="ru-RU" sz="2000" dirty="0">
                <a:solidFill>
                  <a:srgbClr val="FF99CC"/>
                </a:solidFill>
              </a:rPr>
              <a:t>к механизмам контроля и защиты целостности информации следует отнести создание системной избыточности</a:t>
            </a:r>
            <a:r>
              <a:rPr lang="ru-RU" sz="2000" dirty="0"/>
              <a:t>. В военной практике </a:t>
            </a:r>
            <a:r>
              <a:rPr lang="ru-RU" sz="2000" b="1" dirty="0">
                <a:solidFill>
                  <a:srgbClr val="66FF33"/>
                </a:solidFill>
              </a:rPr>
              <a:t>такие меры называются: повышение "живучести" системы</a:t>
            </a:r>
            <a:r>
              <a:rPr lang="ru-RU" sz="2000" dirty="0"/>
              <a:t>. Использование таких механизмов позволяет также решать задачи устойчивости к ошибкам и задачи защиты от нарушений доступности.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5488DC-709B-42E5-B84F-C13CCF03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36" y="660016"/>
            <a:ext cx="4304118" cy="12361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7345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62CF0-AFE4-4DBD-AEA9-C51DB31B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81" y="1891002"/>
            <a:ext cx="10972800" cy="1143000"/>
          </a:xfrm>
        </p:spPr>
        <p:txBody>
          <a:bodyPr/>
          <a:lstStyle/>
          <a:p>
            <a:r>
              <a:rPr lang="ru-RU" dirty="0">
                <a:solidFill>
                  <a:srgbClr val="66FF33"/>
                </a:solidFill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158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3D32C-6B7F-4C2B-B543-9ABDEA8F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54" y="2463958"/>
            <a:ext cx="10363200" cy="136207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Угрозы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43503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BBCCC07-67FB-413D-8117-4BCD3970C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Угрозы нарушения секретности в ЭСОД </a:t>
            </a:r>
          </a:p>
          <a:p>
            <a:pPr algn="ctr"/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 механизмы их предотвращения</a:t>
            </a:r>
          </a:p>
        </p:txBody>
      </p:sp>
    </p:spTree>
    <p:extLst>
      <p:ext uri="{BB962C8B-B14F-4D97-AF65-F5344CB8AC3E}">
        <p14:creationId xmlns:p14="http://schemas.microsoft.com/office/powerpoint/2010/main" val="42473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2C63218-8AB0-42E5-9537-0A5013E4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2"/>
            <a:ext cx="10972800" cy="685806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tabLst/>
              <a:defRPr/>
            </a:pP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0066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Угрозы нарушения секретности в ЭСОД </a:t>
            </a:r>
            <a:b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0066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</a:b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0066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и механизмы их предотвращения</a:t>
            </a:r>
            <a:b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0066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B507D-B126-46F3-A007-8919CB312132}"/>
              </a:ext>
            </a:extLst>
          </p:cNvPr>
          <p:cNvSpPr txBox="1"/>
          <p:nvPr/>
        </p:nvSpPr>
        <p:spPr>
          <a:xfrm>
            <a:off x="609599" y="1600205"/>
            <a:ext cx="109727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99CC"/>
                </a:solidFill>
              </a:rPr>
              <a:t>Существует только два пути нарушения секретности:</a:t>
            </a:r>
          </a:p>
          <a:p>
            <a:pPr>
              <a:tabLst>
                <a:tab pos="176213" algn="l"/>
              </a:tabLst>
            </a:pPr>
            <a:r>
              <a:rPr lang="ru-RU" sz="2800" dirty="0"/>
              <a:t>•	 </a:t>
            </a:r>
            <a:r>
              <a:rPr lang="ru-RU" sz="2800" dirty="0">
                <a:solidFill>
                  <a:srgbClr val="FFFF00"/>
                </a:solidFill>
              </a:rPr>
              <a:t>утрата контроля над системой защиты</a:t>
            </a:r>
            <a:r>
              <a:rPr lang="ru-RU" sz="2800" dirty="0"/>
              <a:t>;</a:t>
            </a:r>
          </a:p>
          <a:p>
            <a:pPr>
              <a:tabLst>
                <a:tab pos="176213" algn="l"/>
              </a:tabLst>
            </a:pPr>
            <a:r>
              <a:rPr lang="ru-RU" sz="2800" dirty="0"/>
              <a:t>•	 </a:t>
            </a:r>
            <a:r>
              <a:rPr lang="ru-RU" sz="2800" dirty="0">
                <a:solidFill>
                  <a:srgbClr val="00B0F0"/>
                </a:solidFill>
              </a:rPr>
              <a:t>каналы утечки информации.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7CF28-1202-46B2-A10C-FB8A7EB31CCA}"/>
              </a:ext>
            </a:extLst>
          </p:cNvPr>
          <p:cNvSpPr txBox="1"/>
          <p:nvPr/>
        </p:nvSpPr>
        <p:spPr>
          <a:xfrm>
            <a:off x="609598" y="2985200"/>
            <a:ext cx="113699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FFFF00"/>
                </a:solidFill>
              </a:rPr>
              <a:t>Утрата контроля за защитой может возникнуть в критической ситуации, которая может быть создана стихийно или искусственно. Поэтому одной из главных опасностей для системы защиты является отсутствие устойчивости к ошибкам.</a:t>
            </a:r>
          </a:p>
          <a:p>
            <a:pPr algn="just"/>
            <a:r>
              <a:rPr lang="ru-RU" sz="2400" dirty="0">
                <a:solidFill>
                  <a:srgbClr val="FFFF00"/>
                </a:solidFill>
              </a:rPr>
              <a:t>Утрата контроля может возникнуть за счет взламывания защиты самой системы защиты. Противопоставить этому можно только создание защищенного домена для системы защиты.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2682C-9A87-47CC-BE66-8F1633B77FE1}"/>
              </a:ext>
            </a:extLst>
          </p:cNvPr>
          <p:cNvSpPr txBox="1"/>
          <p:nvPr/>
        </p:nvSpPr>
        <p:spPr>
          <a:xfrm>
            <a:off x="609597" y="5398807"/>
            <a:ext cx="11369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B0F0"/>
                </a:solidFill>
              </a:rPr>
              <a:t>Каналы утечки характеризуют ту ситуацию, когда либо проектировщики не смогли предупредить, либо система не в состоянии рассматривать такой доступ как запрещенный. </a:t>
            </a:r>
          </a:p>
        </p:txBody>
      </p:sp>
    </p:spTree>
    <p:extLst>
      <p:ext uri="{BB962C8B-B14F-4D97-AF65-F5344CB8AC3E}">
        <p14:creationId xmlns:p14="http://schemas.microsoft.com/office/powerpoint/2010/main" val="352962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AD7CA-DF03-4D9F-9CE7-92A60575E362}"/>
              </a:ext>
            </a:extLst>
          </p:cNvPr>
          <p:cNvSpPr txBox="1"/>
          <p:nvPr/>
        </p:nvSpPr>
        <p:spPr>
          <a:xfrm>
            <a:off x="286327" y="748988"/>
            <a:ext cx="117763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00B0F0"/>
                </a:solidFill>
              </a:rPr>
              <a:t>Основной класс каналов утечки в ЭСОД - </a:t>
            </a: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каналы по памяти </a:t>
            </a:r>
            <a:r>
              <a:rPr lang="ru-RU" b="1" dirty="0">
                <a:solidFill>
                  <a:srgbClr val="00B0F0"/>
                </a:solidFill>
              </a:rPr>
              <a:t>(т.е. каналы, которые образуются за счет использования доступа к общим объектам системы). Графически канал по памяти можно изобразить следующим образом:</a:t>
            </a:r>
          </a:p>
          <a:p>
            <a:pPr algn="just"/>
            <a:r>
              <a:rPr lang="ru-RU" b="1" dirty="0">
                <a:solidFill>
                  <a:srgbClr val="00B0F0"/>
                </a:solidFill>
              </a:rPr>
              <a:t>   </a:t>
            </a:r>
          </a:p>
          <a:p>
            <a:pPr algn="just"/>
            <a:endParaRPr lang="ru-RU" b="1" dirty="0">
              <a:solidFill>
                <a:srgbClr val="00B0F0"/>
              </a:solidFill>
            </a:endParaRPr>
          </a:p>
          <a:p>
            <a:pPr algn="just"/>
            <a:endParaRPr lang="ru-RU" b="1" dirty="0">
              <a:solidFill>
                <a:srgbClr val="00B0F0"/>
              </a:solidFill>
            </a:endParaRPr>
          </a:p>
          <a:p>
            <a:pPr algn="just"/>
            <a:r>
              <a:rPr lang="ru-RU" b="1" dirty="0">
                <a:solidFill>
                  <a:srgbClr val="00B0F0"/>
                </a:solidFill>
              </a:rPr>
              <a:t>Пользователь U1 активизирует процесс, который может получить доступ на чтение к общему с пользователем U2 ресурсу О, при этом U2 может писать в О, а U1 может читать от S. Приведем примеры таких каналов.</a:t>
            </a:r>
          </a:p>
          <a:p>
            <a:pPr algn="just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Пример 1. </a:t>
            </a:r>
            <a:r>
              <a:rPr lang="ru-RU" b="1" dirty="0">
                <a:solidFill>
                  <a:srgbClr val="00B0F0"/>
                </a:solidFill>
              </a:rPr>
              <a:t>В директорию О внесены имена файлов. Хотя доступ к самим файлам для субъекта S1 закрыт, доступ к директории возможен. Если субъект S2 создал закрытые файлы, то информация о файловой структуре стала доступной S1. Произошла утечка части информации. В частности, существование или нет одного конкретного файла - 1 бит.</a:t>
            </a:r>
          </a:p>
          <a:p>
            <a:pPr algn="just"/>
            <a:r>
              <a:rPr lang="ru-RU" b="1" dirty="0">
                <a:solidFill>
                  <a:srgbClr val="00B0F0"/>
                </a:solidFill>
              </a:rPr>
              <a:t>Значит, в этом случае создан канал утечки одного бита из той информации, которая принадлежит S2.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ADE829-D800-44C1-A72C-2381E9D6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30" y="1699491"/>
            <a:ext cx="4722665" cy="1099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BD2DB-7480-4A05-9423-656CD90E182F}"/>
              </a:ext>
            </a:extLst>
          </p:cNvPr>
          <p:cNvSpPr txBox="1"/>
          <p:nvPr/>
        </p:nvSpPr>
        <p:spPr>
          <a:xfrm>
            <a:off x="286327" y="4525151"/>
            <a:ext cx="11776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Пример 2. </a:t>
            </a:r>
            <a:r>
              <a:rPr lang="ru-RU" dirty="0">
                <a:solidFill>
                  <a:srgbClr val="FF99CC"/>
                </a:solidFill>
              </a:rPr>
              <a:t>Вирус-архиватор, созданный пользователем U1, заражает командные файлы пользователя U2 за счет использования совместных ресурсов объекта в виде компьютерной игры. Съем информации осуществляется при помощи записи архива сделанных U2 файлов на каждую принесенную дискету. Это гарантирует анонимность истинного получателя информации в случае выявления вируса.</a:t>
            </a:r>
          </a:p>
          <a:p>
            <a:pPr algn="just"/>
            <a:r>
              <a:rPr lang="ru-RU" dirty="0">
                <a:solidFill>
                  <a:srgbClr val="FF99CC"/>
                </a:solidFill>
              </a:rPr>
              <a:t>Защитные механизмы основаны на правильном выборе политики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89271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2BD475-E7D0-4271-99EF-7CF2A8DDD7C5}"/>
              </a:ext>
            </a:extLst>
          </p:cNvPr>
          <p:cNvSpPr txBox="1"/>
          <p:nvPr/>
        </p:nvSpPr>
        <p:spPr>
          <a:xfrm>
            <a:off x="304799" y="476654"/>
            <a:ext cx="11499273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Пример 3. </a:t>
            </a:r>
            <a:r>
              <a:rPr lang="ru-RU" sz="2200" dirty="0">
                <a:solidFill>
                  <a:srgbClr val="FF99CC"/>
                </a:solidFill>
              </a:rPr>
              <a:t>Очень важным примером канала утечки по памяти является возможность статистического вывода в базах данных</a:t>
            </a:r>
            <a:r>
              <a:rPr lang="ru-RU" sz="2200" dirty="0"/>
              <a:t>. Обычно в базах данных с ограниченным доступом функции вычисления статистик по закрытым данным являются общедоступными. Это создает ситуацию совместного использования закрытых ресурсов допущенными и незаконными пользователями. Как было показано в разделе "информационные потоки", канал связи от закрытой информации к незаконному пользователю может быть сильно зашумлен. Однако использование различных статистик и модификация запросов могут позволить отфильтровать информацию.</a:t>
            </a:r>
          </a:p>
          <a:p>
            <a:pPr algn="just"/>
            <a:r>
              <a:rPr lang="ru-RU" sz="2200" dirty="0"/>
              <a:t> </a:t>
            </a:r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где U1 - незаконный пользователь; U2 - законный пользователь ценной информации в объекте О; S1, S2,...,</a:t>
            </a:r>
            <a:r>
              <a:rPr lang="ru-RU" sz="2200" dirty="0" err="1"/>
              <a:t>Sn</a:t>
            </a:r>
            <a:r>
              <a:rPr lang="ru-RU" sz="2200" dirty="0"/>
              <a:t> - процессы вычисления ответов на различные запросы пользователя U1. Доступ </a:t>
            </a:r>
            <a:r>
              <a:rPr lang="ru-RU" sz="2200" dirty="0" err="1"/>
              <a:t>Si</a:t>
            </a:r>
            <a:r>
              <a:rPr lang="ru-RU" sz="2200" dirty="0"/>
              <a:t> к О разрешен, так как в каждом случае по О вычисляется статистическая характеристика, не дающая достаточно полной информации об объекте О. Защитные механизмы основаны на контроле возможностей вывода и контроле информационных потоков.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E6D23C-FE1C-479D-AC97-CAC1C429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32" y="3056996"/>
            <a:ext cx="5144150" cy="14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7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08B426-E3AF-455D-8257-A5BC111DEFF2}"/>
              </a:ext>
            </a:extLst>
          </p:cNvPr>
          <p:cNvSpPr txBox="1"/>
          <p:nvPr/>
        </p:nvSpPr>
        <p:spPr>
          <a:xfrm>
            <a:off x="314036" y="350982"/>
            <a:ext cx="117301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Следующий основной класс каналов утечки американцы называют </a:t>
            </a:r>
            <a:r>
              <a:rPr lang="ru-RU" sz="2400" b="1" dirty="0">
                <a:solidFill>
                  <a:srgbClr val="FF99CC"/>
                </a:solidFill>
              </a:rPr>
              <a:t>каналами по времени</a:t>
            </a:r>
            <a:r>
              <a:rPr lang="ru-RU" sz="2400" dirty="0"/>
              <a:t>. Канал по времени является каналом, передающим противнику информацию о процессе, </a:t>
            </a:r>
            <a:r>
              <a:rPr lang="ru-RU" sz="2400" dirty="0" err="1"/>
              <a:t>промодулированном</a:t>
            </a:r>
            <a:r>
              <a:rPr lang="ru-RU" sz="2400" dirty="0"/>
              <a:t> ценной закрытой информацией. Графически канал по времени можно изобразить следующей схемой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 </a:t>
            </a:r>
          </a:p>
          <a:p>
            <a:pPr algn="just"/>
            <a:r>
              <a:rPr lang="ru-RU" sz="2400" dirty="0"/>
              <a:t>где U1 - злоумышленник; U2 - пользователь, оперирующий ценной информацией; </a:t>
            </a:r>
          </a:p>
          <a:p>
            <a:pPr algn="just"/>
            <a:r>
              <a:rPr lang="ru-RU" sz="2400" dirty="0" err="1"/>
              <a:t>Sц</a:t>
            </a:r>
            <a:r>
              <a:rPr lang="ru-RU" sz="2400" dirty="0"/>
              <a:t> - субъект, информация о котором представляет интерес; </a:t>
            </a:r>
            <a:r>
              <a:rPr lang="ru-RU" sz="2400" dirty="0" err="1"/>
              <a:t>Sm</a:t>
            </a:r>
            <a:r>
              <a:rPr lang="ru-RU" sz="2400" dirty="0"/>
              <a:t> -субъект, процесс которого модулируется информацией процесса </a:t>
            </a:r>
            <a:r>
              <a:rPr lang="ru-RU" sz="2400" dirty="0" err="1"/>
              <a:t>Sц</a:t>
            </a:r>
            <a:r>
              <a:rPr lang="ru-RU" sz="2400" dirty="0"/>
              <a:t>; </a:t>
            </a:r>
          </a:p>
          <a:p>
            <a:pPr algn="just"/>
            <a:r>
              <a:rPr lang="ru-RU" sz="2400" dirty="0"/>
              <a:t>S - процесс от имени пользователя U1, позволяющий наблюдать процесс </a:t>
            </a:r>
            <a:r>
              <a:rPr lang="ru-RU" sz="2400" dirty="0" err="1"/>
              <a:t>Sm</a:t>
            </a:r>
            <a:r>
              <a:rPr lang="ru-RU" sz="2400" dirty="0"/>
              <a:t>.</a:t>
            </a:r>
          </a:p>
          <a:p>
            <a:r>
              <a:rPr lang="ru-RU" sz="2400" dirty="0"/>
              <a:t>Функционирование канала утечки определяется той долей ценной информации о процессе </a:t>
            </a:r>
            <a:r>
              <a:rPr lang="ru-RU" sz="2400" dirty="0" err="1"/>
              <a:t>Sц</a:t>
            </a:r>
            <a:r>
              <a:rPr lang="ru-RU" sz="2400" dirty="0"/>
              <a:t>, которая передается путем модуляции процессу </a:t>
            </a:r>
            <a:r>
              <a:rPr lang="ru-RU" sz="2400" dirty="0" err="1"/>
              <a:t>Sm</a:t>
            </a:r>
            <a:r>
              <a:rPr lang="ru-RU" sz="24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F26E77-BE70-404B-9EA1-276E0562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35" y="2061318"/>
            <a:ext cx="6232893" cy="7095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3783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0C6935-C854-45A9-8052-392C073D3426}"/>
              </a:ext>
            </a:extLst>
          </p:cNvPr>
          <p:cNvSpPr txBox="1"/>
          <p:nvPr/>
        </p:nvSpPr>
        <p:spPr>
          <a:xfrm>
            <a:off x="203199" y="199655"/>
            <a:ext cx="11905673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Пример 4. </a:t>
            </a:r>
            <a:r>
              <a:rPr lang="ru-RU" sz="2400" dirty="0">
                <a:solidFill>
                  <a:srgbClr val="FFFF00"/>
                </a:solidFill>
              </a:rPr>
              <a:t>Пусть процесс </a:t>
            </a:r>
            <a:r>
              <a:rPr lang="ru-RU" sz="2400" dirty="0" err="1">
                <a:solidFill>
                  <a:srgbClr val="FFFF00"/>
                </a:solidFill>
              </a:rPr>
              <a:t>Sц</a:t>
            </a:r>
            <a:r>
              <a:rPr lang="ru-RU" sz="2400" dirty="0">
                <a:solidFill>
                  <a:srgbClr val="FFFF00"/>
                </a:solidFill>
              </a:rPr>
              <a:t> использует принтер для печатания результатов очередного цикла обработки информации. Процесс </a:t>
            </a:r>
            <a:r>
              <a:rPr lang="ru-RU" sz="2400" dirty="0" err="1">
                <a:solidFill>
                  <a:srgbClr val="FFFF00"/>
                </a:solidFill>
              </a:rPr>
              <a:t>Sм</a:t>
            </a:r>
            <a:r>
              <a:rPr lang="ru-RU" sz="2400" dirty="0">
                <a:solidFill>
                  <a:srgbClr val="FFFF00"/>
                </a:solidFill>
              </a:rPr>
              <a:t> определяется работой принтера, который является общим ресурсом U1 и U2 с приоритетом у U2. Тогда процесс S регулярно с заданной частотой посылает запрос на использование принтера и получает отказ, когда </a:t>
            </a:r>
            <a:r>
              <a:rPr lang="ru-RU" sz="2400" dirty="0" err="1">
                <a:solidFill>
                  <a:srgbClr val="FFFF00"/>
                </a:solidFill>
              </a:rPr>
              <a:t>Sц</a:t>
            </a:r>
            <a:r>
              <a:rPr lang="ru-RU" sz="2400" dirty="0">
                <a:solidFill>
                  <a:srgbClr val="FFFF00"/>
                </a:solidFill>
              </a:rPr>
              <a:t> распечатывает очередную порцию информации. Тогда в единицах частоты запроса пользователь U1 получает информацию о периодах обработки процессом </a:t>
            </a:r>
            <a:r>
              <a:rPr lang="ru-RU" sz="2400" dirty="0" err="1">
                <a:solidFill>
                  <a:srgbClr val="FFFF00"/>
                </a:solidFill>
              </a:rPr>
              <a:t>Sц</a:t>
            </a:r>
            <a:r>
              <a:rPr lang="ru-RU" sz="2400" dirty="0">
                <a:solidFill>
                  <a:srgbClr val="FFFF00"/>
                </a:solidFill>
              </a:rPr>
              <a:t> ценной информации, то есть получаем канал утечки. </a:t>
            </a:r>
            <a:r>
              <a:rPr lang="ru-RU" sz="2400" dirty="0">
                <a:solidFill>
                  <a:srgbClr val="FF99CC"/>
                </a:solidFill>
              </a:rPr>
              <a:t>Защитные механизмы от таких каналов основаны на контроле информационных потоков в системе.</a:t>
            </a:r>
          </a:p>
          <a:p>
            <a:pPr algn="just">
              <a:spcAft>
                <a:spcPts val="600"/>
              </a:spcAft>
            </a:pPr>
            <a:r>
              <a:rPr lang="ru-RU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Пример 5. </a:t>
            </a:r>
            <a:r>
              <a:rPr lang="ru-RU" sz="2400" dirty="0">
                <a:solidFill>
                  <a:srgbClr val="66FF33"/>
                </a:solidFill>
              </a:rPr>
              <a:t>Перехват информации в канале связи является примером канала утечки по времени. Здесь реализуется непосредственный доступ к процессу обработки (передачи) ценной информации. Съем информации об этом процессе и накопление ее во времени восстанавливают переданную ценную информацию. </a:t>
            </a:r>
            <a:r>
              <a:rPr lang="ru-RU" sz="2400" dirty="0">
                <a:solidFill>
                  <a:srgbClr val="FF99CC"/>
                </a:solidFill>
              </a:rPr>
              <a:t>Защита от этих каналов основана на криптографии.</a:t>
            </a:r>
          </a:p>
          <a:p>
            <a:pPr algn="just">
              <a:spcAft>
                <a:spcPts val="600"/>
              </a:spcAft>
            </a:pPr>
            <a:r>
              <a:rPr lang="ru-RU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Пример 6.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FF00"/>
                </a:solidFill>
              </a:rPr>
              <a:t>Побочные каналы утечки по излучению, питанию или акустике являются типичными каналами утечки по времени. </a:t>
            </a:r>
            <a:r>
              <a:rPr lang="ru-RU" sz="2400" dirty="0">
                <a:solidFill>
                  <a:srgbClr val="FF99CC"/>
                </a:solidFill>
              </a:rPr>
              <a:t>Защитные механизмы основаны на экранировании, фильтрах и зашумлении.</a:t>
            </a:r>
          </a:p>
        </p:txBody>
      </p:sp>
    </p:spTree>
    <p:extLst>
      <p:ext uri="{BB962C8B-B14F-4D97-AF65-F5344CB8AC3E}">
        <p14:creationId xmlns:p14="http://schemas.microsoft.com/office/powerpoint/2010/main" val="335828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33D2F-DBC0-4EDF-9292-FD5B970A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466" y="305964"/>
            <a:ext cx="10363200" cy="1362075"/>
          </a:xfrm>
        </p:spPr>
        <p:txBody>
          <a:bodyPr/>
          <a:lstStyle/>
          <a:p>
            <a:pPr algn="ctr"/>
            <a:r>
              <a:rPr lang="ru-RU" cap="non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Угрозы нарушения целостности и механизмы защиты от них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121B1-2173-44A4-8941-7182DDC79187}"/>
              </a:ext>
            </a:extLst>
          </p:cNvPr>
          <p:cNvSpPr txBox="1"/>
          <p:nvPr/>
        </p:nvSpPr>
        <p:spPr>
          <a:xfrm>
            <a:off x="157018" y="1976901"/>
            <a:ext cx="118779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FF99CC"/>
                </a:solidFill>
              </a:rPr>
              <a:t>Нарушения целостности информации</a:t>
            </a:r>
            <a:r>
              <a:rPr lang="ru-RU" sz="2400" dirty="0"/>
              <a:t> - </a:t>
            </a:r>
            <a:r>
              <a:rPr lang="ru-RU" sz="2400" dirty="0">
                <a:solidFill>
                  <a:srgbClr val="FFFF00"/>
                </a:solidFill>
              </a:rPr>
              <a:t>это незаконные уничтожение или модификация информации.</a:t>
            </a:r>
          </a:p>
          <a:p>
            <a:r>
              <a:rPr lang="ru-RU" sz="2400" dirty="0"/>
              <a:t>Традиционно </a:t>
            </a:r>
            <a:r>
              <a:rPr lang="ru-RU" sz="2400" dirty="0">
                <a:solidFill>
                  <a:srgbClr val="FF99CC"/>
                </a:solidFill>
              </a:rPr>
              <a:t>защита целостности </a:t>
            </a:r>
            <a:r>
              <a:rPr lang="ru-RU" sz="2400" dirty="0">
                <a:solidFill>
                  <a:srgbClr val="66FF33"/>
                </a:solidFill>
              </a:rPr>
              <a:t>относится к категории организационных мер. Основным источником угроз целостности являются пожары и стихийные бедствия. К уничтожению и модификации могут привести также случайные и преднамеренные критические ситуации в системе, вирусы, "троянские кони" и т.д.</a:t>
            </a:r>
          </a:p>
          <a:p>
            <a:r>
              <a:rPr lang="ru-RU" sz="2400" dirty="0">
                <a:solidFill>
                  <a:srgbClr val="FF99CC"/>
                </a:solidFill>
              </a:rPr>
              <a:t>Язык описания угроз целостности </a:t>
            </a:r>
            <a:r>
              <a:rPr lang="ru-RU" sz="2400" dirty="0"/>
              <a:t>в целом </a:t>
            </a:r>
            <a:r>
              <a:rPr lang="ru-RU" sz="2400" dirty="0">
                <a:solidFill>
                  <a:srgbClr val="FF99CC"/>
                </a:solidFill>
              </a:rPr>
              <a:t>аналогичен языку угроз секретности</a:t>
            </a:r>
            <a:r>
              <a:rPr lang="ru-RU" sz="2400" dirty="0"/>
              <a:t>. </a:t>
            </a:r>
            <a:r>
              <a:rPr lang="ru-RU" sz="2400" dirty="0">
                <a:solidFill>
                  <a:srgbClr val="FFFF00"/>
                </a:solidFill>
              </a:rPr>
              <a:t>Однако в данном случаев место каналов утечки удобнее говорить о каналах воздействия на целостность (или о каналах разрушающего воздействия). По сути они аналогичны каналам утечки, если заменить доступ (r) доступом (w).</a:t>
            </a:r>
          </a:p>
        </p:txBody>
      </p:sp>
    </p:spTree>
    <p:extLst>
      <p:ext uri="{BB962C8B-B14F-4D97-AF65-F5344CB8AC3E}">
        <p14:creationId xmlns:p14="http://schemas.microsoft.com/office/powerpoint/2010/main" val="32513494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отрудничество">
  <a:themeElements>
    <a:clrScheme name="Сотрудничество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Сотрудничество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отрудничество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трудничество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трудничество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трудничество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1129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PT Sans</vt:lpstr>
      <vt:lpstr>Специальное оформление</vt:lpstr>
      <vt:lpstr>Сотрудничество</vt:lpstr>
      <vt:lpstr>Теоретические основы компьютерной безопасности Лекция 6</vt:lpstr>
      <vt:lpstr>Угрозы информации</vt:lpstr>
      <vt:lpstr>Презентация PowerPoint</vt:lpstr>
      <vt:lpstr>Угрозы нарушения секретности в ЭСОД  и механизмы их предотвращения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Угрозы нарушения целостности и механизмы защиты от них</vt:lpstr>
      <vt:lpstr>Презентация PowerPoint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Теоретические основы компьютерной безопасности Лекция 9</dc:title>
  <dc:creator>Ангелина Андреева</dc:creator>
  <cp:lastModifiedBy>Ангелина Андреева</cp:lastModifiedBy>
  <cp:revision>3</cp:revision>
  <dcterms:created xsi:type="dcterms:W3CDTF">2021-11-27T22:16:48Z</dcterms:created>
  <dcterms:modified xsi:type="dcterms:W3CDTF">2021-12-22T22:14:19Z</dcterms:modified>
</cp:coreProperties>
</file>