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70" r:id="rId3"/>
    <p:sldId id="294" r:id="rId4"/>
    <p:sldId id="309" r:id="rId5"/>
    <p:sldId id="310" r:id="rId6"/>
    <p:sldId id="295" r:id="rId7"/>
    <p:sldId id="296" r:id="rId8"/>
    <p:sldId id="297" r:id="rId9"/>
    <p:sldId id="298" r:id="rId10"/>
    <p:sldId id="299" r:id="rId11"/>
    <p:sldId id="300" r:id="rId12"/>
    <p:sldId id="301" r:id="rId13"/>
    <p:sldId id="302" r:id="rId14"/>
    <p:sldId id="303" r:id="rId15"/>
    <p:sldId id="327" r:id="rId16"/>
    <p:sldId id="328" r:id="rId17"/>
    <p:sldId id="329" r:id="rId18"/>
    <p:sldId id="330" r:id="rId19"/>
    <p:sldId id="331" r:id="rId20"/>
    <p:sldId id="332" r:id="rId21"/>
    <p:sldId id="333" r:id="rId22"/>
    <p:sldId id="334" r:id="rId23"/>
    <p:sldId id="335" r:id="rId24"/>
    <p:sldId id="336" r:id="rId25"/>
    <p:sldId id="341" r:id="rId26"/>
    <p:sldId id="337" r:id="rId27"/>
    <p:sldId id="338" r:id="rId28"/>
    <p:sldId id="339" r:id="rId29"/>
    <p:sldId id="307" r:id="rId30"/>
    <p:sldId id="340" r:id="rId31"/>
    <p:sldId id="304" r:id="rId32"/>
    <p:sldId id="287" r:id="rId33"/>
    <p:sldId id="280" r:id="rId34"/>
    <p:sldId id="281" r:id="rId35"/>
    <p:sldId id="282" r:id="rId36"/>
    <p:sldId id="283" r:id="rId37"/>
    <p:sldId id="284" r:id="rId38"/>
    <p:sldId id="285" r:id="rId39"/>
    <p:sldId id="286" r:id="rId40"/>
    <p:sldId id="342" r:id="rId41"/>
    <p:sldId id="311" r:id="rId42"/>
    <p:sldId id="291" r:id="rId43"/>
    <p:sldId id="306" r:id="rId44"/>
    <p:sldId id="312" r:id="rId45"/>
    <p:sldId id="292" r:id="rId46"/>
    <p:sldId id="305" r:id="rId47"/>
    <p:sldId id="308"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831851" y="1709739"/>
            <a:ext cx="10515600" cy="2852737"/>
          </a:xfrm>
          <a:prstGeom prst="rect">
            <a:avLst/>
          </a:prstGeom>
        </p:spPr>
        <p:txBody>
          <a:bodyPr anchor="b"/>
          <a:lstStyle>
            <a:lvl1pPr>
              <a:defRPr sz="6000"/>
            </a:lvl1pPr>
          </a:lstStyle>
          <a:p>
            <a:r>
              <a:rPr lang="ru-RU" dirty="0"/>
              <a:t>Название дисциплины</a:t>
            </a:r>
          </a:p>
        </p:txBody>
      </p:sp>
      <p:sp>
        <p:nvSpPr>
          <p:cNvPr id="3" name="Текст 2"/>
          <p:cNvSpPr>
            <a:spLocks noGrp="1"/>
          </p:cNvSpPr>
          <p:nvPr>
            <p:ph type="body" idx="1" hasCustomPrompt="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ФИО преподавателя</a:t>
            </a:r>
          </a:p>
          <a:p>
            <a:pPr lvl="0"/>
            <a:r>
              <a:rPr lang="ru-RU" dirty="0"/>
              <a:t>Электронная почта</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13024423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907"/>
            <a:ext cx="105156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838200" y="2606040"/>
            <a:ext cx="10515600" cy="357092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412715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1152143"/>
            <a:ext cx="2628900" cy="5024820"/>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1" y="1152144"/>
            <a:ext cx="7683500" cy="502481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876928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189" y="1197276"/>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defTabSz="457200"/>
            <a:fld id="{ED04E3D8-9551-C44F-AA1F-D38C85BA4D52}" type="datetimeFigureOut">
              <a:rPr lang="en-US" smtClean="0">
                <a:solidFill>
                  <a:prstClr val="black"/>
                </a:solidFill>
              </a:rPr>
              <a:pPr defTabSz="457200"/>
              <a:t>12/21/2021</a:t>
            </a:fld>
            <a:endParaRPr lang="en-US">
              <a:solidFill>
                <a:prstClr val="black"/>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defTabSz="457200"/>
            <a:endParaRPr lang="en-US">
              <a:solidFill>
                <a:prstClr val="black"/>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defTabSz="457200"/>
            <a:fld id="{DD262070-2A5E-5642-84A2-C705DC40505C}" type="slidenum">
              <a:rPr lang="en-US" smtClean="0">
                <a:solidFill>
                  <a:prstClr val="black"/>
                </a:solidFill>
              </a:rPr>
              <a:pPr defTabSz="457200"/>
              <a:t>‹#›</a:t>
            </a:fld>
            <a:endParaRPr lang="en-US">
              <a:solidFill>
                <a:prstClr val="black"/>
              </a:solidFill>
            </a:endParaRPr>
          </a:p>
        </p:txBody>
      </p:sp>
      <p:sp>
        <p:nvSpPr>
          <p:cNvPr id="6" name="Content Placeholder 2"/>
          <p:cNvSpPr>
            <a:spLocks noGrp="1"/>
          </p:cNvSpPr>
          <p:nvPr>
            <p:ph idx="1"/>
          </p:nvPr>
        </p:nvSpPr>
        <p:spPr>
          <a:xfrm>
            <a:off x="450336" y="2693773"/>
            <a:ext cx="11132065" cy="343239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7349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192000" cy="4046538"/>
            <a:chOff x="0" y="1536"/>
            <a:chExt cx="5760" cy="2549"/>
          </a:xfrm>
        </p:grpSpPr>
        <p:sp>
          <p:nvSpPr>
            <p:cNvPr id="5"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9525">
              <a:noFill/>
              <a:miter lim="800000"/>
              <a:headEnd/>
              <a:tailEnd/>
            </a:ln>
            <a:effectLst/>
          </p:spPr>
          <p:txBody>
            <a:bodyPr wrap="none" anchor="ctr"/>
            <a:lstStyle/>
            <a:p>
              <a:pPr>
                <a:defRPr/>
              </a:pPr>
              <a:endParaRPr lang="ru-RU" sz="1800">
                <a:solidFill>
                  <a:srgbClr val="FFFFFF"/>
                </a:solidFill>
              </a:endParaRPr>
            </a:p>
          </p:txBody>
        </p:sp>
        <p:sp>
          <p:nvSpPr>
            <p:cNvPr id="6" name="Freeform 4"/>
            <p:cNvSpPr>
              <a:spLocks/>
            </p:cNvSpPr>
            <p:nvPr userDrawn="1"/>
          </p:nvSpPr>
          <p:spPr bwMode="hidden">
            <a:xfrm>
              <a:off x="0" y="2664"/>
              <a:ext cx="2688" cy="1224"/>
            </a:xfrm>
            <a:custGeom>
              <a:avLst/>
              <a:gdLst/>
              <a:ahLst/>
              <a:cxnLst>
                <a:cxn ang="0">
                  <a:pos x="0" y="0"/>
                </a:cxn>
                <a:cxn ang="0">
                  <a:pos x="960" y="552"/>
                </a:cxn>
                <a:cxn ang="0">
                  <a:pos x="1968" y="264"/>
                </a:cxn>
                <a:cxn ang="0">
                  <a:pos x="2028" y="270"/>
                </a:cxn>
                <a:cxn ang="0">
                  <a:pos x="2661" y="528"/>
                </a:cxn>
                <a:cxn ang="0">
                  <a:pos x="2688" y="648"/>
                </a:cxn>
                <a:cxn ang="0">
                  <a:pos x="2304" y="1080"/>
                </a:cxn>
                <a:cxn ang="0">
                  <a:pos x="1584" y="1224"/>
                </a:cxn>
                <a:cxn ang="0">
                  <a:pos x="1296" y="936"/>
                </a:cxn>
                <a:cxn ang="0">
                  <a:pos x="864" y="1032"/>
                </a:cxn>
                <a:cxn ang="0">
                  <a:pos x="0" y="552"/>
                </a:cxn>
                <a:cxn ang="0">
                  <a:pos x="0" y="0"/>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a:effectLst/>
          </p:spPr>
          <p:txBody>
            <a:bodyPr/>
            <a:lstStyle/>
            <a:p>
              <a:pPr>
                <a:defRPr/>
              </a:pPr>
              <a:endParaRPr lang="ru-RU" sz="1800">
                <a:solidFill>
                  <a:srgbClr val="FFFFFF"/>
                </a:solidFill>
              </a:endParaRPr>
            </a:p>
          </p:txBody>
        </p:sp>
        <p:sp>
          <p:nvSpPr>
            <p:cNvPr id="7" name="Freeform 5"/>
            <p:cNvSpPr>
              <a:spLocks/>
            </p:cNvSpPr>
            <p:nvPr userDrawn="1"/>
          </p:nvSpPr>
          <p:spPr bwMode="hidden">
            <a:xfrm>
              <a:off x="3359" y="1536"/>
              <a:ext cx="2401" cy="1232"/>
            </a:xfrm>
            <a:custGeom>
              <a:avLst/>
              <a:gdLst/>
              <a:ahLst/>
              <a:cxnLst>
                <a:cxn ang="0">
                  <a:pos x="2208" y="15"/>
                </a:cxn>
                <a:cxn ang="0">
                  <a:pos x="2088" y="57"/>
                </a:cxn>
                <a:cxn ang="0">
                  <a:pos x="1951" y="99"/>
                </a:cxn>
                <a:cxn ang="0">
                  <a:pos x="1704" y="135"/>
                </a:cxn>
                <a:cxn ang="0">
                  <a:pos x="1314" y="177"/>
                </a:cxn>
                <a:cxn ang="0">
                  <a:pos x="1176" y="189"/>
                </a:cxn>
                <a:cxn ang="0">
                  <a:pos x="1122" y="195"/>
                </a:cxn>
                <a:cxn ang="0">
                  <a:pos x="1075" y="231"/>
                </a:cxn>
                <a:cxn ang="0">
                  <a:pos x="924" y="321"/>
                </a:cxn>
                <a:cxn ang="0">
                  <a:pos x="840" y="369"/>
                </a:cxn>
                <a:cxn ang="0">
                  <a:pos x="630" y="458"/>
                </a:cxn>
                <a:cxn ang="0">
                  <a:pos x="529" y="500"/>
                </a:cxn>
                <a:cxn ang="0">
                  <a:pos x="487" y="542"/>
                </a:cxn>
                <a:cxn ang="0">
                  <a:pos x="457" y="590"/>
                </a:cxn>
                <a:cxn ang="0">
                  <a:pos x="402" y="638"/>
                </a:cxn>
                <a:cxn ang="0">
                  <a:pos x="330" y="758"/>
                </a:cxn>
                <a:cxn ang="0">
                  <a:pos x="312" y="788"/>
                </a:cxn>
                <a:cxn ang="0">
                  <a:pos x="252" y="824"/>
                </a:cxn>
                <a:cxn ang="0">
                  <a:pos x="84" y="926"/>
                </a:cxn>
                <a:cxn ang="0">
                  <a:pos x="0" y="992"/>
                </a:cxn>
                <a:cxn ang="0">
                  <a:pos x="12" y="1040"/>
                </a:cxn>
                <a:cxn ang="0">
                  <a:pos x="132" y="1034"/>
                </a:cxn>
                <a:cxn ang="0">
                  <a:pos x="336" y="980"/>
                </a:cxn>
                <a:cxn ang="0">
                  <a:pos x="529" y="896"/>
                </a:cxn>
                <a:cxn ang="0">
                  <a:pos x="576" y="872"/>
                </a:cxn>
                <a:cxn ang="0">
                  <a:pos x="714" y="848"/>
                </a:cxn>
                <a:cxn ang="0">
                  <a:pos x="966" y="794"/>
                </a:cxn>
                <a:cxn ang="0">
                  <a:pos x="1212" y="782"/>
                </a:cxn>
                <a:cxn ang="0">
                  <a:pos x="1416" y="872"/>
                </a:cxn>
                <a:cxn ang="0">
                  <a:pos x="1464" y="932"/>
                </a:cxn>
                <a:cxn ang="0">
                  <a:pos x="1440" y="992"/>
                </a:cxn>
                <a:cxn ang="0">
                  <a:pos x="1302" y="1040"/>
                </a:cxn>
                <a:cxn ang="0">
                  <a:pos x="1158" y="1100"/>
                </a:cxn>
                <a:cxn ang="0">
                  <a:pos x="1093" y="1148"/>
                </a:cxn>
                <a:cxn ang="0">
                  <a:pos x="1075" y="1208"/>
                </a:cxn>
                <a:cxn ang="0">
                  <a:pos x="1093" y="1232"/>
                </a:cxn>
                <a:cxn ang="0">
                  <a:pos x="1152" y="1226"/>
                </a:cxn>
                <a:cxn ang="0">
                  <a:pos x="1332" y="1208"/>
                </a:cxn>
                <a:cxn ang="0">
                  <a:pos x="1434" y="1184"/>
                </a:cxn>
                <a:cxn ang="0">
                  <a:pos x="1464" y="1172"/>
                </a:cxn>
                <a:cxn ang="0">
                  <a:pos x="1578" y="1130"/>
                </a:cxn>
                <a:cxn ang="0">
                  <a:pos x="1758" y="1064"/>
                </a:cxn>
                <a:cxn ang="0">
                  <a:pos x="1872" y="962"/>
                </a:cxn>
                <a:cxn ang="0">
                  <a:pos x="1986" y="800"/>
                </a:cxn>
                <a:cxn ang="0">
                  <a:pos x="2166" y="650"/>
                </a:cxn>
                <a:cxn ang="0">
                  <a:pos x="2257" y="590"/>
                </a:cxn>
                <a:cxn ang="0">
                  <a:pos x="2400" y="57"/>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257" y="590"/>
                  </a:lnTo>
                  <a:lnTo>
                    <a:pt x="2400" y="518"/>
                  </a:lnTo>
                  <a:lnTo>
                    <a:pt x="2400" y="57"/>
                  </a:lnTo>
                  <a:lnTo>
                    <a:pt x="2401" y="0"/>
                  </a:lnTo>
                  <a:lnTo>
                    <a:pt x="2310" y="3"/>
                  </a:lnTo>
                  <a:close/>
                </a:path>
              </a:pathLst>
            </a:custGeom>
            <a:solidFill>
              <a:schemeClr val="bg2"/>
            </a:solidFill>
            <a:ln w="9525">
              <a:noFill/>
              <a:round/>
              <a:headEnd/>
              <a:tailEnd/>
            </a:ln>
          </p:spPr>
          <p:txBody>
            <a:bodyPr/>
            <a:lstStyle/>
            <a:p>
              <a:pPr>
                <a:defRPr/>
              </a:pPr>
              <a:endParaRPr lang="ru-RU" sz="1800">
                <a:solidFill>
                  <a:srgbClr val="FFFFFF"/>
                </a:solidFill>
              </a:endParaRPr>
            </a:p>
          </p:txBody>
        </p:sp>
        <p:sp>
          <p:nvSpPr>
            <p:cNvPr id="8" name="Freeform 6"/>
            <p:cNvSpPr>
              <a:spLocks/>
            </p:cNvSpPr>
            <p:nvPr userDrawn="1"/>
          </p:nvSpPr>
          <p:spPr bwMode="hidden">
            <a:xfrm>
              <a:off x="3792" y="1536"/>
              <a:ext cx="1968" cy="762"/>
            </a:xfrm>
            <a:custGeom>
              <a:avLst/>
              <a:gdLst/>
              <a:ahLst/>
              <a:cxnLst>
                <a:cxn ang="0">
                  <a:pos x="965" y="165"/>
                </a:cxn>
                <a:cxn ang="0">
                  <a:pos x="696" y="200"/>
                </a:cxn>
                <a:cxn ang="0">
                  <a:pos x="693" y="237"/>
                </a:cxn>
                <a:cxn ang="0">
                  <a:pos x="924" y="258"/>
                </a:cxn>
                <a:cxn ang="0">
                  <a:pos x="993" y="267"/>
                </a:cxn>
                <a:cxn ang="0">
                  <a:pos x="681" y="291"/>
                </a:cxn>
                <a:cxn ang="0">
                  <a:pos x="633" y="309"/>
                </a:cxn>
                <a:cxn ang="0">
                  <a:pos x="645" y="336"/>
                </a:cxn>
                <a:cxn ang="0">
                  <a:pos x="672" y="351"/>
                </a:cxn>
                <a:cxn ang="0">
                  <a:pos x="984" y="333"/>
                </a:cxn>
                <a:cxn ang="0">
                  <a:pos x="1080" y="357"/>
                </a:cxn>
                <a:cxn ang="0">
                  <a:pos x="624" y="492"/>
                </a:cxn>
                <a:cxn ang="0">
                  <a:pos x="616" y="536"/>
                </a:cxn>
                <a:cxn ang="0">
                  <a:pos x="8" y="724"/>
                </a:cxn>
                <a:cxn ang="0">
                  <a:pos x="0" y="756"/>
                </a:cxn>
                <a:cxn ang="0">
                  <a:pos x="27" y="762"/>
                </a:cxn>
                <a:cxn ang="0">
                  <a:pos x="664" y="564"/>
                </a:cxn>
                <a:cxn ang="0">
                  <a:pos x="856" y="600"/>
                </a:cxn>
                <a:cxn ang="0">
                  <a:pos x="1158" y="507"/>
                </a:cxn>
                <a:cxn ang="0">
                  <a:pos x="1434" y="465"/>
                </a:cxn>
                <a:cxn ang="0">
                  <a:pos x="1572" y="368"/>
                </a:cxn>
                <a:cxn ang="0">
                  <a:pos x="1712" y="340"/>
                </a:cxn>
                <a:cxn ang="0">
                  <a:pos x="1856" y="328"/>
                </a:cxn>
                <a:cxn ang="0">
                  <a:pos x="1968" y="330"/>
                </a:cxn>
                <a:cxn ang="0">
                  <a:pos x="1968" y="0"/>
                </a:cxn>
                <a:cxn ang="0">
                  <a:pos x="1934" y="3"/>
                </a:cxn>
                <a:cxn ang="0">
                  <a:pos x="1832" y="5"/>
                </a:cxn>
                <a:cxn ang="0">
                  <a:pos x="1682" y="35"/>
                </a:cxn>
                <a:cxn ang="0">
                  <a:pos x="1643" y="72"/>
                </a:cxn>
                <a:cxn ang="0">
                  <a:pos x="1392" y="11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9" name="Freeform 7"/>
            <p:cNvSpPr>
              <a:spLocks/>
            </p:cNvSpPr>
            <p:nvPr userDrawn="1"/>
          </p:nvSpPr>
          <p:spPr bwMode="hidden">
            <a:xfrm>
              <a:off x="3599" y="2477"/>
              <a:ext cx="186" cy="120"/>
            </a:xfrm>
            <a:custGeom>
              <a:avLst/>
              <a:gdLst/>
              <a:ahLst/>
              <a:cxnLst>
                <a:cxn ang="0">
                  <a:pos x="185" y="0"/>
                </a:cxn>
                <a:cxn ang="0">
                  <a:pos x="185" y="6"/>
                </a:cxn>
                <a:cxn ang="0">
                  <a:pos x="185" y="18"/>
                </a:cxn>
                <a:cxn ang="0">
                  <a:pos x="185" y="36"/>
                </a:cxn>
                <a:cxn ang="0">
                  <a:pos x="179" y="54"/>
                </a:cxn>
                <a:cxn ang="0">
                  <a:pos x="161" y="72"/>
                </a:cxn>
                <a:cxn ang="0">
                  <a:pos x="137" y="96"/>
                </a:cxn>
                <a:cxn ang="0">
                  <a:pos x="101" y="108"/>
                </a:cxn>
                <a:cxn ang="0">
                  <a:pos x="47" y="120"/>
                </a:cxn>
                <a:cxn ang="0">
                  <a:pos x="29" y="120"/>
                </a:cxn>
                <a:cxn ang="0">
                  <a:pos x="17" y="114"/>
                </a:cxn>
                <a:cxn ang="0">
                  <a:pos x="0" y="96"/>
                </a:cxn>
                <a:cxn ang="0">
                  <a:pos x="0" y="78"/>
                </a:cxn>
                <a:cxn ang="0">
                  <a:pos x="0" y="72"/>
                </a:cxn>
                <a:cxn ang="0">
                  <a:pos x="185" y="0"/>
                </a:cxn>
                <a:cxn ang="0">
                  <a:pos x="185" y="0"/>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0" name="Freeform 8"/>
            <p:cNvSpPr>
              <a:spLocks/>
            </p:cNvSpPr>
            <p:nvPr userDrawn="1"/>
          </p:nvSpPr>
          <p:spPr bwMode="hidden">
            <a:xfrm>
              <a:off x="3779" y="2393"/>
              <a:ext cx="185" cy="120"/>
            </a:xfrm>
            <a:custGeom>
              <a:avLst/>
              <a:gdLst/>
              <a:ahLst/>
              <a:cxnLst>
                <a:cxn ang="0">
                  <a:pos x="185" y="0"/>
                </a:cxn>
                <a:cxn ang="0">
                  <a:pos x="185" y="6"/>
                </a:cxn>
                <a:cxn ang="0">
                  <a:pos x="179" y="24"/>
                </a:cxn>
                <a:cxn ang="0">
                  <a:pos x="167" y="42"/>
                </a:cxn>
                <a:cxn ang="0">
                  <a:pos x="149" y="66"/>
                </a:cxn>
                <a:cxn ang="0">
                  <a:pos x="131" y="90"/>
                </a:cxn>
                <a:cxn ang="0">
                  <a:pos x="102" y="108"/>
                </a:cxn>
                <a:cxn ang="0">
                  <a:pos x="66" y="120"/>
                </a:cxn>
                <a:cxn ang="0">
                  <a:pos x="18" y="120"/>
                </a:cxn>
                <a:cxn ang="0">
                  <a:pos x="0" y="60"/>
                </a:cxn>
                <a:cxn ang="0">
                  <a:pos x="185" y="0"/>
                </a:cxn>
                <a:cxn ang="0">
                  <a:pos x="185" y="0"/>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1" name="Freeform 9"/>
            <p:cNvSpPr>
              <a:spLocks/>
            </p:cNvSpPr>
            <p:nvPr userDrawn="1"/>
          </p:nvSpPr>
          <p:spPr bwMode="hidden">
            <a:xfrm>
              <a:off x="3839" y="1836"/>
              <a:ext cx="528" cy="275"/>
            </a:xfrm>
            <a:custGeom>
              <a:avLst/>
              <a:gdLst/>
              <a:ahLst/>
              <a:cxnLst>
                <a:cxn ang="0">
                  <a:pos x="0" y="275"/>
                </a:cxn>
                <a:cxn ang="0">
                  <a:pos x="0" y="269"/>
                </a:cxn>
                <a:cxn ang="0">
                  <a:pos x="6" y="251"/>
                </a:cxn>
                <a:cxn ang="0">
                  <a:pos x="6" y="239"/>
                </a:cxn>
                <a:cxn ang="0">
                  <a:pos x="12" y="227"/>
                </a:cxn>
                <a:cxn ang="0">
                  <a:pos x="18" y="221"/>
                </a:cxn>
                <a:cxn ang="0">
                  <a:pos x="36" y="215"/>
                </a:cxn>
                <a:cxn ang="0">
                  <a:pos x="77" y="203"/>
                </a:cxn>
                <a:cxn ang="0">
                  <a:pos x="137" y="179"/>
                </a:cxn>
                <a:cxn ang="0">
                  <a:pos x="209" y="143"/>
                </a:cxn>
                <a:cxn ang="0">
                  <a:pos x="251" y="120"/>
                </a:cxn>
                <a:cxn ang="0">
                  <a:pos x="299" y="96"/>
                </a:cxn>
                <a:cxn ang="0">
                  <a:pos x="394" y="48"/>
                </a:cxn>
                <a:cxn ang="0">
                  <a:pos x="442" y="30"/>
                </a:cxn>
                <a:cxn ang="0">
                  <a:pos x="478" y="12"/>
                </a:cxn>
                <a:cxn ang="0">
                  <a:pos x="502" y="6"/>
                </a:cxn>
                <a:cxn ang="0">
                  <a:pos x="520" y="0"/>
                </a:cxn>
                <a:cxn ang="0">
                  <a:pos x="526" y="0"/>
                </a:cxn>
                <a:cxn ang="0">
                  <a:pos x="520" y="6"/>
                </a:cxn>
                <a:cxn ang="0">
                  <a:pos x="508" y="12"/>
                </a:cxn>
                <a:cxn ang="0">
                  <a:pos x="484" y="24"/>
                </a:cxn>
                <a:cxn ang="0">
                  <a:pos x="460" y="42"/>
                </a:cxn>
                <a:cxn ang="0">
                  <a:pos x="436" y="54"/>
                </a:cxn>
                <a:cxn ang="0">
                  <a:pos x="394" y="78"/>
                </a:cxn>
                <a:cxn ang="0">
                  <a:pos x="340" y="108"/>
                </a:cxn>
                <a:cxn ang="0">
                  <a:pos x="275" y="143"/>
                </a:cxn>
                <a:cxn ang="0">
                  <a:pos x="131" y="221"/>
                </a:cxn>
                <a:cxn ang="0">
                  <a:pos x="65" y="251"/>
                </a:cxn>
                <a:cxn ang="0">
                  <a:pos x="0" y="275"/>
                </a:cxn>
                <a:cxn ang="0">
                  <a:pos x="0" y="275"/>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lnTo>
                    <a:pt x="0" y="275"/>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 name="Freeform 10"/>
            <p:cNvSpPr>
              <a:spLocks/>
            </p:cNvSpPr>
            <p:nvPr userDrawn="1"/>
          </p:nvSpPr>
          <p:spPr bwMode="hidden">
            <a:xfrm>
              <a:off x="3676" y="2015"/>
              <a:ext cx="721" cy="306"/>
            </a:xfrm>
            <a:custGeom>
              <a:avLst/>
              <a:gdLst/>
              <a:ahLst/>
              <a:cxnLst>
                <a:cxn ang="0">
                  <a:pos x="48" y="216"/>
                </a:cxn>
                <a:cxn ang="0">
                  <a:pos x="30" y="252"/>
                </a:cxn>
                <a:cxn ang="0">
                  <a:pos x="12" y="282"/>
                </a:cxn>
                <a:cxn ang="0">
                  <a:pos x="6" y="300"/>
                </a:cxn>
                <a:cxn ang="0">
                  <a:pos x="0" y="306"/>
                </a:cxn>
                <a:cxn ang="0">
                  <a:pos x="48" y="276"/>
                </a:cxn>
                <a:cxn ang="0">
                  <a:pos x="84" y="252"/>
                </a:cxn>
                <a:cxn ang="0">
                  <a:pos x="108" y="234"/>
                </a:cxn>
                <a:cxn ang="0">
                  <a:pos x="120" y="228"/>
                </a:cxn>
                <a:cxn ang="0">
                  <a:pos x="126" y="228"/>
                </a:cxn>
                <a:cxn ang="0">
                  <a:pos x="144" y="222"/>
                </a:cxn>
                <a:cxn ang="0">
                  <a:pos x="168" y="216"/>
                </a:cxn>
                <a:cxn ang="0">
                  <a:pos x="198" y="204"/>
                </a:cxn>
                <a:cxn ang="0">
                  <a:pos x="275" y="180"/>
                </a:cxn>
                <a:cxn ang="0">
                  <a:pos x="371" y="156"/>
                </a:cxn>
                <a:cxn ang="0">
                  <a:pos x="461" y="126"/>
                </a:cxn>
                <a:cxn ang="0">
                  <a:pos x="544" y="102"/>
                </a:cxn>
                <a:cxn ang="0">
                  <a:pos x="574" y="90"/>
                </a:cxn>
                <a:cxn ang="0">
                  <a:pos x="604" y="84"/>
                </a:cxn>
                <a:cxn ang="0">
                  <a:pos x="622" y="78"/>
                </a:cxn>
                <a:cxn ang="0">
                  <a:pos x="628" y="72"/>
                </a:cxn>
                <a:cxn ang="0">
                  <a:pos x="634" y="66"/>
                </a:cxn>
                <a:cxn ang="0">
                  <a:pos x="652" y="60"/>
                </a:cxn>
                <a:cxn ang="0">
                  <a:pos x="694" y="30"/>
                </a:cxn>
                <a:cxn ang="0">
                  <a:pos x="712" y="18"/>
                </a:cxn>
                <a:cxn ang="0">
                  <a:pos x="718" y="6"/>
                </a:cxn>
                <a:cxn ang="0">
                  <a:pos x="712" y="0"/>
                </a:cxn>
                <a:cxn ang="0">
                  <a:pos x="688" y="0"/>
                </a:cxn>
                <a:cxn ang="0">
                  <a:pos x="628" y="0"/>
                </a:cxn>
                <a:cxn ang="0">
                  <a:pos x="580" y="0"/>
                </a:cxn>
                <a:cxn ang="0">
                  <a:pos x="544" y="0"/>
                </a:cxn>
                <a:cxn ang="0">
                  <a:pos x="514" y="18"/>
                </a:cxn>
                <a:cxn ang="0">
                  <a:pos x="485" y="42"/>
                </a:cxn>
                <a:cxn ang="0">
                  <a:pos x="467" y="54"/>
                </a:cxn>
                <a:cxn ang="0">
                  <a:pos x="449" y="60"/>
                </a:cxn>
                <a:cxn ang="0">
                  <a:pos x="425" y="60"/>
                </a:cxn>
                <a:cxn ang="0">
                  <a:pos x="389" y="66"/>
                </a:cxn>
                <a:cxn ang="0">
                  <a:pos x="347" y="84"/>
                </a:cxn>
                <a:cxn ang="0">
                  <a:pos x="311" y="108"/>
                </a:cxn>
                <a:cxn ang="0">
                  <a:pos x="287" y="126"/>
                </a:cxn>
                <a:cxn ang="0">
                  <a:pos x="275" y="132"/>
                </a:cxn>
                <a:cxn ang="0">
                  <a:pos x="257" y="138"/>
                </a:cxn>
                <a:cxn ang="0">
                  <a:pos x="221" y="138"/>
                </a:cxn>
                <a:cxn ang="0">
                  <a:pos x="186" y="138"/>
                </a:cxn>
                <a:cxn ang="0">
                  <a:pos x="180" y="138"/>
                </a:cxn>
                <a:cxn ang="0">
                  <a:pos x="174" y="138"/>
                </a:cxn>
                <a:cxn ang="0">
                  <a:pos x="114" y="162"/>
                </a:cxn>
                <a:cxn ang="0">
                  <a:pos x="48" y="216"/>
                </a:cxn>
                <a:cxn ang="0">
                  <a:pos x="48" y="216"/>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lnTo>
                    <a:pt x="48" y="21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3" name="Freeform 11"/>
            <p:cNvSpPr>
              <a:spLocks/>
            </p:cNvSpPr>
            <p:nvPr userDrawn="1"/>
          </p:nvSpPr>
          <p:spPr bwMode="hidden">
            <a:xfrm>
              <a:off x="3358" y="1890"/>
              <a:ext cx="2400" cy="881"/>
            </a:xfrm>
            <a:custGeom>
              <a:avLst/>
              <a:gdLst/>
              <a:ahLst/>
              <a:cxnLst>
                <a:cxn ang="0">
                  <a:pos x="2231" y="54"/>
                </a:cxn>
                <a:cxn ang="0">
                  <a:pos x="2189" y="54"/>
                </a:cxn>
                <a:cxn ang="0">
                  <a:pos x="2147" y="66"/>
                </a:cxn>
                <a:cxn ang="0">
                  <a:pos x="2021" y="101"/>
                </a:cxn>
                <a:cxn ang="0">
                  <a:pos x="1956" y="119"/>
                </a:cxn>
                <a:cxn ang="0">
                  <a:pos x="1860" y="167"/>
                </a:cxn>
                <a:cxn ang="0">
                  <a:pos x="1836" y="245"/>
                </a:cxn>
                <a:cxn ang="0">
                  <a:pos x="1842" y="305"/>
                </a:cxn>
                <a:cxn ang="0">
                  <a:pos x="1758" y="317"/>
                </a:cxn>
                <a:cxn ang="0">
                  <a:pos x="1597" y="263"/>
                </a:cxn>
                <a:cxn ang="0">
                  <a:pos x="1507" y="257"/>
                </a:cxn>
                <a:cxn ang="0">
                  <a:pos x="1399" y="311"/>
                </a:cxn>
                <a:cxn ang="0">
                  <a:pos x="1334" y="353"/>
                </a:cxn>
                <a:cxn ang="0">
                  <a:pos x="1310" y="359"/>
                </a:cxn>
                <a:cxn ang="0">
                  <a:pos x="1214" y="371"/>
                </a:cxn>
                <a:cxn ang="0">
                  <a:pos x="1160" y="365"/>
                </a:cxn>
                <a:cxn ang="0">
                  <a:pos x="1053" y="371"/>
                </a:cxn>
                <a:cxn ang="0">
                  <a:pos x="957" y="383"/>
                </a:cxn>
                <a:cxn ang="0">
                  <a:pos x="921" y="401"/>
                </a:cxn>
                <a:cxn ang="0">
                  <a:pos x="819" y="419"/>
                </a:cxn>
                <a:cxn ang="0">
                  <a:pos x="778" y="419"/>
                </a:cxn>
                <a:cxn ang="0">
                  <a:pos x="664" y="437"/>
                </a:cxn>
                <a:cxn ang="0">
                  <a:pos x="598" y="473"/>
                </a:cxn>
                <a:cxn ang="0">
                  <a:pos x="503" y="467"/>
                </a:cxn>
                <a:cxn ang="0">
                  <a:pos x="431" y="491"/>
                </a:cxn>
                <a:cxn ang="0">
                  <a:pos x="413" y="539"/>
                </a:cxn>
                <a:cxn ang="0">
                  <a:pos x="347" y="569"/>
                </a:cxn>
                <a:cxn ang="0">
                  <a:pos x="222" y="599"/>
                </a:cxn>
                <a:cxn ang="0">
                  <a:pos x="138" y="647"/>
                </a:cxn>
                <a:cxn ang="0">
                  <a:pos x="108" y="659"/>
                </a:cxn>
                <a:cxn ang="0">
                  <a:pos x="0" y="671"/>
                </a:cxn>
                <a:cxn ang="0">
                  <a:pos x="84" y="695"/>
                </a:cxn>
                <a:cxn ang="0">
                  <a:pos x="263" y="653"/>
                </a:cxn>
                <a:cxn ang="0">
                  <a:pos x="473" y="569"/>
                </a:cxn>
                <a:cxn ang="0">
                  <a:pos x="568" y="521"/>
                </a:cxn>
                <a:cxn ang="0">
                  <a:pos x="646" y="515"/>
                </a:cxn>
                <a:cxn ang="0">
                  <a:pos x="873" y="461"/>
                </a:cxn>
                <a:cxn ang="0">
                  <a:pos x="1148" y="425"/>
                </a:cxn>
                <a:cxn ang="0">
                  <a:pos x="1292" y="461"/>
                </a:cxn>
                <a:cxn ang="0">
                  <a:pos x="1417" y="533"/>
                </a:cxn>
                <a:cxn ang="0">
                  <a:pos x="1435" y="617"/>
                </a:cxn>
                <a:cxn ang="0">
                  <a:pos x="1376" y="653"/>
                </a:cxn>
                <a:cxn ang="0">
                  <a:pos x="1226" y="701"/>
                </a:cxn>
                <a:cxn ang="0">
                  <a:pos x="1112" y="755"/>
                </a:cxn>
                <a:cxn ang="0">
                  <a:pos x="1065" y="809"/>
                </a:cxn>
                <a:cxn ang="0">
                  <a:pos x="1077" y="869"/>
                </a:cxn>
                <a:cxn ang="0">
                  <a:pos x="1106" y="881"/>
                </a:cxn>
                <a:cxn ang="0">
                  <a:pos x="1208" y="869"/>
                </a:cxn>
                <a:cxn ang="0">
                  <a:pos x="1388" y="857"/>
                </a:cxn>
                <a:cxn ang="0">
                  <a:pos x="1441" y="851"/>
                </a:cxn>
                <a:cxn ang="0">
                  <a:pos x="1483" y="833"/>
                </a:cxn>
                <a:cxn ang="0">
                  <a:pos x="1675" y="743"/>
                </a:cxn>
                <a:cxn ang="0">
                  <a:pos x="1806" y="689"/>
                </a:cxn>
                <a:cxn ang="0">
                  <a:pos x="1884" y="581"/>
                </a:cxn>
                <a:cxn ang="0">
                  <a:pos x="2039" y="389"/>
                </a:cxn>
                <a:cxn ang="0">
                  <a:pos x="2207" y="269"/>
                </a:cxn>
                <a:cxn ang="0">
                  <a:pos x="2249" y="239"/>
                </a:cxn>
                <a:cxn ang="0">
                  <a:pos x="2392" y="0"/>
                </a:cxn>
                <a:cxn ang="0">
                  <a:pos x="2302" y="36"/>
                </a:cxn>
              </a:cxnLst>
              <a:rect l="0" t="0" r="r" b="b"/>
              <a:pathLst>
                <a:path w="2392" h="881">
                  <a:moveTo>
                    <a:pt x="2302" y="36"/>
                  </a:moveTo>
                  <a:lnTo>
                    <a:pt x="2266" y="48"/>
                  </a:lnTo>
                  <a:lnTo>
                    <a:pt x="2231" y="54"/>
                  </a:lnTo>
                  <a:lnTo>
                    <a:pt x="2201" y="54"/>
                  </a:lnTo>
                  <a:lnTo>
                    <a:pt x="2195" y="54"/>
                  </a:lnTo>
                  <a:lnTo>
                    <a:pt x="2189"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249" y="239"/>
                  </a:lnTo>
                  <a:lnTo>
                    <a:pt x="2392" y="167"/>
                  </a:lnTo>
                  <a:lnTo>
                    <a:pt x="2392" y="60"/>
                  </a:lnTo>
                  <a:lnTo>
                    <a:pt x="2392" y="0"/>
                  </a:lnTo>
                  <a:lnTo>
                    <a:pt x="2344" y="18"/>
                  </a:lnTo>
                  <a:lnTo>
                    <a:pt x="2302" y="36"/>
                  </a:lnTo>
                  <a:lnTo>
                    <a:pt x="2302" y="3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4" name="Freeform 12"/>
            <p:cNvSpPr>
              <a:spLocks/>
            </p:cNvSpPr>
            <p:nvPr userDrawn="1"/>
          </p:nvSpPr>
          <p:spPr bwMode="hidden">
            <a:xfrm>
              <a:off x="3839" y="1854"/>
              <a:ext cx="577" cy="258"/>
            </a:xfrm>
            <a:custGeom>
              <a:avLst/>
              <a:gdLst/>
              <a:ahLst/>
              <a:cxnLst>
                <a:cxn ang="0">
                  <a:pos x="30" y="245"/>
                </a:cxn>
                <a:cxn ang="0">
                  <a:pos x="18" y="251"/>
                </a:cxn>
                <a:cxn ang="0">
                  <a:pos x="6" y="257"/>
                </a:cxn>
                <a:cxn ang="0">
                  <a:pos x="0" y="257"/>
                </a:cxn>
                <a:cxn ang="0">
                  <a:pos x="305" y="113"/>
                </a:cxn>
                <a:cxn ang="0">
                  <a:pos x="520" y="0"/>
                </a:cxn>
                <a:cxn ang="0">
                  <a:pos x="526" y="6"/>
                </a:cxn>
                <a:cxn ang="0">
                  <a:pos x="544" y="18"/>
                </a:cxn>
                <a:cxn ang="0">
                  <a:pos x="550" y="24"/>
                </a:cxn>
                <a:cxn ang="0">
                  <a:pos x="550" y="36"/>
                </a:cxn>
                <a:cxn ang="0">
                  <a:pos x="544" y="42"/>
                </a:cxn>
                <a:cxn ang="0">
                  <a:pos x="526" y="54"/>
                </a:cxn>
                <a:cxn ang="0">
                  <a:pos x="514" y="60"/>
                </a:cxn>
                <a:cxn ang="0">
                  <a:pos x="502" y="66"/>
                </a:cxn>
                <a:cxn ang="0">
                  <a:pos x="448" y="84"/>
                </a:cxn>
                <a:cxn ang="0">
                  <a:pos x="382" y="113"/>
                </a:cxn>
                <a:cxn ang="0">
                  <a:pos x="305" y="143"/>
                </a:cxn>
                <a:cxn ang="0">
                  <a:pos x="227" y="173"/>
                </a:cxn>
                <a:cxn ang="0">
                  <a:pos x="149" y="203"/>
                </a:cxn>
                <a:cxn ang="0">
                  <a:pos x="83" y="227"/>
                </a:cxn>
                <a:cxn ang="0">
                  <a:pos x="30" y="245"/>
                </a:cxn>
                <a:cxn ang="0">
                  <a:pos x="30" y="245"/>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5" name="Freeform 13"/>
            <p:cNvSpPr>
              <a:spLocks/>
            </p:cNvSpPr>
            <p:nvPr userDrawn="1"/>
          </p:nvSpPr>
          <p:spPr bwMode="hidden">
            <a:xfrm>
              <a:off x="5327" y="1642"/>
              <a:ext cx="5" cy="1"/>
            </a:xfrm>
            <a:custGeom>
              <a:avLst/>
              <a:gdLst/>
              <a:ahLst/>
              <a:cxnLst>
                <a:cxn ang="0">
                  <a:pos x="0" y="0"/>
                </a:cxn>
                <a:cxn ang="0">
                  <a:pos x="5" y="0"/>
                </a:cxn>
                <a:cxn ang="0">
                  <a:pos x="0" y="0"/>
                </a:cxn>
                <a:cxn ang="0">
                  <a:pos x="0" y="0"/>
                </a:cxn>
              </a:cxnLst>
              <a:rect l="0" t="0" r="r" b="b"/>
              <a:pathLst>
                <a:path w="5">
                  <a:moveTo>
                    <a:pt x="0" y="0"/>
                  </a:moveTo>
                  <a:lnTo>
                    <a:pt x="5" y="0"/>
                  </a:lnTo>
                  <a:lnTo>
                    <a:pt x="0" y="0"/>
                  </a:lnTo>
                  <a:lnTo>
                    <a:pt x="0" y="0"/>
                  </a:lnTo>
                  <a:close/>
                </a:path>
              </a:pathLst>
            </a:custGeom>
            <a:solidFill>
              <a:srgbClr val="FED1AD"/>
            </a:solidFill>
            <a:ln w="9525">
              <a:noFill/>
              <a:round/>
              <a:headEnd/>
              <a:tailEnd/>
            </a:ln>
          </p:spPr>
          <p:txBody>
            <a:bodyPr/>
            <a:lstStyle/>
            <a:p>
              <a:pPr>
                <a:defRPr/>
              </a:pPr>
              <a:endParaRPr lang="ru-RU" sz="1800">
                <a:solidFill>
                  <a:srgbClr val="FFFFFF"/>
                </a:solidFill>
              </a:endParaRPr>
            </a:p>
          </p:txBody>
        </p:sp>
        <p:sp>
          <p:nvSpPr>
            <p:cNvPr id="16" name="Freeform 14"/>
            <p:cNvSpPr>
              <a:spLocks/>
            </p:cNvSpPr>
            <p:nvPr userDrawn="1"/>
          </p:nvSpPr>
          <p:spPr bwMode="hidden">
            <a:xfrm>
              <a:off x="3839" y="1728"/>
              <a:ext cx="716" cy="383"/>
            </a:xfrm>
            <a:custGeom>
              <a:avLst/>
              <a:gdLst/>
              <a:ahLst/>
              <a:cxnLst>
                <a:cxn ang="0">
                  <a:pos x="659" y="6"/>
                </a:cxn>
                <a:cxn ang="0">
                  <a:pos x="588" y="42"/>
                </a:cxn>
                <a:cxn ang="0">
                  <a:pos x="515" y="84"/>
                </a:cxn>
                <a:cxn ang="0">
                  <a:pos x="509" y="90"/>
                </a:cxn>
                <a:cxn ang="0">
                  <a:pos x="485" y="102"/>
                </a:cxn>
                <a:cxn ang="0">
                  <a:pos x="455" y="120"/>
                </a:cxn>
                <a:cxn ang="0">
                  <a:pos x="425" y="138"/>
                </a:cxn>
                <a:cxn ang="0">
                  <a:pos x="371" y="168"/>
                </a:cxn>
                <a:cxn ang="0">
                  <a:pos x="306" y="198"/>
                </a:cxn>
                <a:cxn ang="0">
                  <a:pos x="186" y="251"/>
                </a:cxn>
                <a:cxn ang="0">
                  <a:pos x="131" y="269"/>
                </a:cxn>
                <a:cxn ang="0">
                  <a:pos x="89" y="287"/>
                </a:cxn>
                <a:cxn ang="0">
                  <a:pos x="53" y="305"/>
                </a:cxn>
                <a:cxn ang="0">
                  <a:pos x="36" y="311"/>
                </a:cxn>
                <a:cxn ang="0">
                  <a:pos x="12" y="329"/>
                </a:cxn>
                <a:cxn ang="0">
                  <a:pos x="0" y="353"/>
                </a:cxn>
                <a:cxn ang="0">
                  <a:pos x="0" y="371"/>
                </a:cxn>
                <a:cxn ang="0">
                  <a:pos x="0" y="383"/>
                </a:cxn>
                <a:cxn ang="0">
                  <a:pos x="0" y="383"/>
                </a:cxn>
                <a:cxn ang="0">
                  <a:pos x="12" y="371"/>
                </a:cxn>
                <a:cxn ang="0">
                  <a:pos x="30" y="353"/>
                </a:cxn>
                <a:cxn ang="0">
                  <a:pos x="53" y="335"/>
                </a:cxn>
                <a:cxn ang="0">
                  <a:pos x="77" y="317"/>
                </a:cxn>
                <a:cxn ang="0">
                  <a:pos x="101" y="311"/>
                </a:cxn>
                <a:cxn ang="0">
                  <a:pos x="131" y="299"/>
                </a:cxn>
                <a:cxn ang="0">
                  <a:pos x="204" y="269"/>
                </a:cxn>
                <a:cxn ang="0">
                  <a:pos x="240" y="251"/>
                </a:cxn>
                <a:cxn ang="0">
                  <a:pos x="270" y="239"/>
                </a:cxn>
                <a:cxn ang="0">
                  <a:pos x="294" y="228"/>
                </a:cxn>
                <a:cxn ang="0">
                  <a:pos x="312" y="222"/>
                </a:cxn>
                <a:cxn ang="0">
                  <a:pos x="330" y="210"/>
                </a:cxn>
                <a:cxn ang="0">
                  <a:pos x="365" y="186"/>
                </a:cxn>
                <a:cxn ang="0">
                  <a:pos x="419" y="156"/>
                </a:cxn>
                <a:cxn ang="0">
                  <a:pos x="473" y="120"/>
                </a:cxn>
                <a:cxn ang="0">
                  <a:pos x="527" y="90"/>
                </a:cxn>
                <a:cxn ang="0">
                  <a:pos x="576" y="60"/>
                </a:cxn>
                <a:cxn ang="0">
                  <a:pos x="612" y="42"/>
                </a:cxn>
                <a:cxn ang="0">
                  <a:pos x="629" y="36"/>
                </a:cxn>
                <a:cxn ang="0">
                  <a:pos x="647" y="30"/>
                </a:cxn>
                <a:cxn ang="0">
                  <a:pos x="677" y="18"/>
                </a:cxn>
                <a:cxn ang="0">
                  <a:pos x="701" y="6"/>
                </a:cxn>
                <a:cxn ang="0">
                  <a:pos x="713" y="0"/>
                </a:cxn>
                <a:cxn ang="0">
                  <a:pos x="713" y="0"/>
                </a:cxn>
                <a:cxn ang="0">
                  <a:pos x="659" y="6"/>
                </a:cxn>
                <a:cxn ang="0">
                  <a:pos x="716" y="63"/>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7" name="Freeform 15"/>
            <p:cNvSpPr>
              <a:spLocks/>
            </p:cNvSpPr>
            <p:nvPr userDrawn="1"/>
          </p:nvSpPr>
          <p:spPr bwMode="hidden">
            <a:xfrm>
              <a:off x="3453" y="2271"/>
              <a:ext cx="318" cy="225"/>
            </a:xfrm>
            <a:custGeom>
              <a:avLst/>
              <a:gdLst/>
              <a:ahLst/>
              <a:cxnLst>
                <a:cxn ang="0">
                  <a:pos x="6" y="225"/>
                </a:cxn>
                <a:cxn ang="0">
                  <a:pos x="0" y="195"/>
                </a:cxn>
                <a:cxn ang="0">
                  <a:pos x="315" y="0"/>
                </a:cxn>
                <a:cxn ang="0">
                  <a:pos x="303" y="27"/>
                </a:cxn>
                <a:cxn ang="0">
                  <a:pos x="318" y="42"/>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8" name="Freeform 16"/>
            <p:cNvSpPr>
              <a:spLocks/>
            </p:cNvSpPr>
            <p:nvPr userDrawn="1"/>
          </p:nvSpPr>
          <p:spPr bwMode="hidden">
            <a:xfrm>
              <a:off x="0" y="2658"/>
              <a:ext cx="2595" cy="933"/>
            </a:xfrm>
            <a:custGeom>
              <a:avLst/>
              <a:gdLst/>
              <a:ahLst/>
              <a:cxnLst>
                <a:cxn ang="0">
                  <a:pos x="1050" y="657"/>
                </a:cxn>
                <a:cxn ang="0">
                  <a:pos x="1581" y="690"/>
                </a:cxn>
                <a:cxn ang="0">
                  <a:pos x="1671" y="723"/>
                </a:cxn>
                <a:cxn ang="0">
                  <a:pos x="1176" y="621"/>
                </a:cxn>
                <a:cxn ang="0">
                  <a:pos x="1854" y="567"/>
                </a:cxn>
                <a:cxn ang="0">
                  <a:pos x="1869" y="612"/>
                </a:cxn>
                <a:cxn ang="0">
                  <a:pos x="2103" y="861"/>
                </a:cxn>
                <a:cxn ang="0">
                  <a:pos x="1883" y="520"/>
                </a:cxn>
                <a:cxn ang="0">
                  <a:pos x="1842" y="490"/>
                </a:cxn>
                <a:cxn ang="0">
                  <a:pos x="1770" y="466"/>
                </a:cxn>
                <a:cxn ang="0">
                  <a:pos x="1740" y="448"/>
                </a:cxn>
                <a:cxn ang="0">
                  <a:pos x="1758" y="436"/>
                </a:cxn>
                <a:cxn ang="0">
                  <a:pos x="1830" y="430"/>
                </a:cxn>
                <a:cxn ang="0">
                  <a:pos x="1877" y="424"/>
                </a:cxn>
                <a:cxn ang="0">
                  <a:pos x="1955" y="394"/>
                </a:cxn>
                <a:cxn ang="0">
                  <a:pos x="2052" y="396"/>
                </a:cxn>
                <a:cxn ang="0">
                  <a:pos x="2253" y="732"/>
                </a:cxn>
                <a:cxn ang="0">
                  <a:pos x="2415" y="933"/>
                </a:cxn>
                <a:cxn ang="0">
                  <a:pos x="2397" y="828"/>
                </a:cxn>
                <a:cxn ang="0">
                  <a:pos x="2088" y="400"/>
                </a:cxn>
                <a:cxn ang="0">
                  <a:pos x="2046" y="346"/>
                </a:cxn>
                <a:cxn ang="0">
                  <a:pos x="1997" y="304"/>
                </a:cxn>
                <a:cxn ang="0">
                  <a:pos x="1967" y="286"/>
                </a:cxn>
                <a:cxn ang="0">
                  <a:pos x="1973" y="286"/>
                </a:cxn>
                <a:cxn ang="0">
                  <a:pos x="2009" y="286"/>
                </a:cxn>
                <a:cxn ang="0">
                  <a:pos x="2082" y="322"/>
                </a:cxn>
                <a:cxn ang="0">
                  <a:pos x="2199" y="384"/>
                </a:cxn>
                <a:cxn ang="0">
                  <a:pos x="2394" y="448"/>
                </a:cxn>
                <a:cxn ang="0">
                  <a:pos x="2595" y="516"/>
                </a:cxn>
                <a:cxn ang="0">
                  <a:pos x="2388" y="424"/>
                </a:cxn>
                <a:cxn ang="0">
                  <a:pos x="2219" y="340"/>
                </a:cxn>
                <a:cxn ang="0">
                  <a:pos x="2052" y="280"/>
                </a:cxn>
                <a:cxn ang="0">
                  <a:pos x="1955" y="262"/>
                </a:cxn>
                <a:cxn ang="0">
                  <a:pos x="1877" y="274"/>
                </a:cxn>
                <a:cxn ang="0">
                  <a:pos x="1752" y="274"/>
                </a:cxn>
                <a:cxn ang="0">
                  <a:pos x="1661" y="292"/>
                </a:cxn>
                <a:cxn ang="0">
                  <a:pos x="1607" y="316"/>
                </a:cxn>
                <a:cxn ang="0">
                  <a:pos x="1589" y="322"/>
                </a:cxn>
                <a:cxn ang="0">
                  <a:pos x="1409" y="358"/>
                </a:cxn>
                <a:cxn ang="0">
                  <a:pos x="1152" y="442"/>
                </a:cxn>
                <a:cxn ang="0">
                  <a:pos x="966" y="460"/>
                </a:cxn>
                <a:cxn ang="0">
                  <a:pos x="870" y="442"/>
                </a:cxn>
                <a:cxn ang="0">
                  <a:pos x="828" y="430"/>
                </a:cxn>
                <a:cxn ang="0">
                  <a:pos x="743" y="388"/>
                </a:cxn>
                <a:cxn ang="0">
                  <a:pos x="636" y="334"/>
                </a:cxn>
                <a:cxn ang="0">
                  <a:pos x="467" y="256"/>
                </a:cxn>
                <a:cxn ang="0">
                  <a:pos x="0" y="0"/>
                </a:cxn>
                <a:cxn ang="0">
                  <a:pos x="585" y="390"/>
                </a:cxn>
                <a:cxn ang="0">
                  <a:pos x="849" y="543"/>
                </a:cxn>
                <a:cxn ang="0">
                  <a:pos x="897" y="621"/>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9" name="Freeform 17"/>
            <p:cNvSpPr>
              <a:spLocks/>
            </p:cNvSpPr>
            <p:nvPr userDrawn="1"/>
          </p:nvSpPr>
          <p:spPr bwMode="hidden">
            <a:xfrm>
              <a:off x="0" y="2994"/>
              <a:ext cx="2723" cy="1091"/>
            </a:xfrm>
            <a:custGeom>
              <a:avLst/>
              <a:gdLst/>
              <a:ahLst/>
              <a:cxnLst>
                <a:cxn ang="0">
                  <a:pos x="2370" y="72"/>
                </a:cxn>
                <a:cxn ang="0">
                  <a:pos x="2597" y="198"/>
                </a:cxn>
                <a:cxn ang="0">
                  <a:pos x="2639" y="276"/>
                </a:cxn>
                <a:cxn ang="0">
                  <a:pos x="2453" y="264"/>
                </a:cxn>
                <a:cxn ang="0">
                  <a:pos x="2297" y="204"/>
                </a:cxn>
                <a:cxn ang="0">
                  <a:pos x="2112" y="66"/>
                </a:cxn>
                <a:cxn ang="0">
                  <a:pos x="2088" y="72"/>
                </a:cxn>
                <a:cxn ang="0">
                  <a:pos x="2106" y="114"/>
                </a:cxn>
                <a:cxn ang="0">
                  <a:pos x="2412" y="552"/>
                </a:cxn>
                <a:cxn ang="0">
                  <a:pos x="2279" y="564"/>
                </a:cxn>
                <a:cxn ang="0">
                  <a:pos x="2189" y="492"/>
                </a:cxn>
                <a:cxn ang="0">
                  <a:pos x="2058" y="330"/>
                </a:cxn>
                <a:cxn ang="0">
                  <a:pos x="1991" y="234"/>
                </a:cxn>
                <a:cxn ang="0">
                  <a:pos x="1949" y="174"/>
                </a:cxn>
                <a:cxn ang="0">
                  <a:pos x="1824" y="132"/>
                </a:cxn>
                <a:cxn ang="0">
                  <a:pos x="1794" y="144"/>
                </a:cxn>
                <a:cxn ang="0">
                  <a:pos x="1895" y="222"/>
                </a:cxn>
                <a:cxn ang="0">
                  <a:pos x="1943" y="366"/>
                </a:cxn>
                <a:cxn ang="0">
                  <a:pos x="2064" y="630"/>
                </a:cxn>
                <a:cxn ang="0">
                  <a:pos x="2052" y="695"/>
                </a:cxn>
                <a:cxn ang="0">
                  <a:pos x="1955" y="683"/>
                </a:cxn>
                <a:cxn ang="0">
                  <a:pos x="1913" y="636"/>
                </a:cxn>
                <a:cxn ang="0">
                  <a:pos x="1703" y="312"/>
                </a:cxn>
                <a:cxn ang="0">
                  <a:pos x="1637" y="276"/>
                </a:cxn>
                <a:cxn ang="0">
                  <a:pos x="1643" y="318"/>
                </a:cxn>
                <a:cxn ang="0">
                  <a:pos x="1673" y="408"/>
                </a:cxn>
                <a:cxn ang="0">
                  <a:pos x="1716" y="779"/>
                </a:cxn>
                <a:cxn ang="0">
                  <a:pos x="1691" y="737"/>
                </a:cxn>
                <a:cxn ang="0">
                  <a:pos x="1613" y="582"/>
                </a:cxn>
                <a:cxn ang="0">
                  <a:pos x="1494" y="480"/>
                </a:cxn>
                <a:cxn ang="0">
                  <a:pos x="1248" y="528"/>
                </a:cxn>
                <a:cxn ang="0">
                  <a:pos x="996" y="630"/>
                </a:cxn>
                <a:cxn ang="0">
                  <a:pos x="714" y="534"/>
                </a:cxn>
                <a:cxn ang="0">
                  <a:pos x="198" y="288"/>
                </a:cxn>
                <a:cxn ang="0">
                  <a:pos x="0" y="460"/>
                </a:cxn>
                <a:cxn ang="0">
                  <a:pos x="288" y="570"/>
                </a:cxn>
                <a:cxn ang="0">
                  <a:pos x="461" y="654"/>
                </a:cxn>
                <a:cxn ang="0">
                  <a:pos x="725" y="755"/>
                </a:cxn>
                <a:cxn ang="0">
                  <a:pos x="966" y="791"/>
                </a:cxn>
                <a:cxn ang="0">
                  <a:pos x="1176" y="779"/>
                </a:cxn>
                <a:cxn ang="0">
                  <a:pos x="1278" y="791"/>
                </a:cxn>
                <a:cxn ang="0">
                  <a:pos x="1404" y="845"/>
                </a:cxn>
                <a:cxn ang="0">
                  <a:pos x="1416" y="887"/>
                </a:cxn>
                <a:cxn ang="0">
                  <a:pos x="1361" y="923"/>
                </a:cxn>
                <a:cxn ang="0">
                  <a:pos x="1385" y="1007"/>
                </a:cxn>
                <a:cxn ang="0">
                  <a:pos x="1494" y="1085"/>
                </a:cxn>
                <a:cxn ang="0">
                  <a:pos x="1697" y="1043"/>
                </a:cxn>
                <a:cxn ang="0">
                  <a:pos x="1812" y="989"/>
                </a:cxn>
                <a:cxn ang="0">
                  <a:pos x="1973" y="917"/>
                </a:cxn>
                <a:cxn ang="0">
                  <a:pos x="2201" y="899"/>
                </a:cxn>
                <a:cxn ang="0">
                  <a:pos x="2364" y="863"/>
                </a:cxn>
                <a:cxn ang="0">
                  <a:pos x="2400" y="743"/>
                </a:cxn>
                <a:cxn ang="0">
                  <a:pos x="2471" y="701"/>
                </a:cxn>
                <a:cxn ang="0">
                  <a:pos x="2621" y="504"/>
                </a:cxn>
                <a:cxn ang="0">
                  <a:pos x="2693" y="374"/>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08"/>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9525">
              <a:noFill/>
              <a:round/>
              <a:headEnd/>
              <a:tailEnd/>
            </a:ln>
          </p:spPr>
          <p:txBody>
            <a:bodyPr/>
            <a:lstStyle/>
            <a:p>
              <a:pPr>
                <a:defRPr/>
              </a:pPr>
              <a:endParaRPr lang="ru-RU" sz="1800">
                <a:solidFill>
                  <a:srgbClr val="FFFFFF"/>
                </a:solidFill>
              </a:endParaRPr>
            </a:p>
          </p:txBody>
        </p:sp>
      </p:grpSp>
      <p:sp>
        <p:nvSpPr>
          <p:cNvPr id="130066" name="Rectangle 18"/>
          <p:cNvSpPr>
            <a:spLocks noGrp="1" noChangeArrowheads="1"/>
          </p:cNvSpPr>
          <p:nvPr>
            <p:ph type="ctrTitle" sz="quarter"/>
          </p:nvPr>
        </p:nvSpPr>
        <p:spPr>
          <a:xfrm>
            <a:off x="914400" y="1768478"/>
            <a:ext cx="10363200" cy="1736725"/>
          </a:xfrm>
        </p:spPr>
        <p:txBody>
          <a:bodyPr anchor="b"/>
          <a:lstStyle>
            <a:lvl1pPr>
              <a:defRPr sz="5400"/>
            </a:lvl1pPr>
          </a:lstStyle>
          <a:p>
            <a:r>
              <a:rPr lang="ru-RU"/>
              <a:t>Образец заголовка</a:t>
            </a:r>
          </a:p>
        </p:txBody>
      </p:sp>
      <p:sp>
        <p:nvSpPr>
          <p:cNvPr id="130067" name="Rectangle 19"/>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r>
              <a:rPr lang="ru-RU"/>
              <a:t>Образец подзаголовка</a:t>
            </a:r>
          </a:p>
        </p:txBody>
      </p:sp>
      <p:sp>
        <p:nvSpPr>
          <p:cNvPr id="20" name="Rectangle 20"/>
          <p:cNvSpPr>
            <a:spLocks noGrp="1" noChangeArrowheads="1"/>
          </p:cNvSpPr>
          <p:nvPr>
            <p:ph type="dt" sz="quarter" idx="10"/>
          </p:nvPr>
        </p:nvSpPr>
        <p:spPr/>
        <p:txBody>
          <a:bodyPr/>
          <a:lstStyle>
            <a:lvl1pPr>
              <a:defRPr/>
            </a:lvl1pPr>
          </a:lstStyle>
          <a:p>
            <a:pPr>
              <a:defRPr/>
            </a:pPr>
            <a:endParaRPr lang="ru-RU">
              <a:solidFill>
                <a:srgbClr val="FFFFFF"/>
              </a:solidFill>
            </a:endParaRPr>
          </a:p>
        </p:txBody>
      </p:sp>
      <p:sp>
        <p:nvSpPr>
          <p:cNvPr id="21" name="Rectangle 21"/>
          <p:cNvSpPr>
            <a:spLocks noGrp="1" noChangeArrowheads="1"/>
          </p:cNvSpPr>
          <p:nvPr>
            <p:ph type="ftr" sz="quarter" idx="11"/>
          </p:nvPr>
        </p:nvSpPr>
        <p:spPr/>
        <p:txBody>
          <a:bodyPr/>
          <a:lstStyle>
            <a:lvl1pPr>
              <a:defRPr/>
            </a:lvl1pPr>
          </a:lstStyle>
          <a:p>
            <a:pPr>
              <a:defRPr/>
            </a:pPr>
            <a:endParaRPr lang="ru-RU">
              <a:solidFill>
                <a:srgbClr val="FFFFFF"/>
              </a:solidFill>
            </a:endParaRPr>
          </a:p>
        </p:txBody>
      </p:sp>
      <p:sp>
        <p:nvSpPr>
          <p:cNvPr id="22" name="Rectangle 22"/>
          <p:cNvSpPr>
            <a:spLocks noGrp="1" noChangeArrowheads="1"/>
          </p:cNvSpPr>
          <p:nvPr>
            <p:ph type="sldNum" sz="quarter" idx="12"/>
          </p:nvPr>
        </p:nvSpPr>
        <p:spPr/>
        <p:txBody>
          <a:bodyPr/>
          <a:lstStyle>
            <a:lvl1pPr>
              <a:defRPr/>
            </a:lvl1pPr>
          </a:lstStyle>
          <a:p>
            <a:pPr>
              <a:defRPr/>
            </a:pPr>
            <a:fld id="{476236D1-EF2E-4D75-991A-C9792BFCC052}"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366238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CBB9B7F9-A836-4F34-BCF9-438FCDC4A03F}"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510404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9"/>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93C6B831-A53B-47FB-A3F1-71EE6056F3DB}"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094391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B966DAD7-6935-4ED7-864A-12E614B02D3C}"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007614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8"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9" name="Rectangle 21"/>
          <p:cNvSpPr>
            <a:spLocks noGrp="1" noChangeArrowheads="1"/>
          </p:cNvSpPr>
          <p:nvPr>
            <p:ph type="sldNum" sz="quarter" idx="12"/>
          </p:nvPr>
        </p:nvSpPr>
        <p:spPr>
          <a:ln/>
        </p:spPr>
        <p:txBody>
          <a:bodyPr/>
          <a:lstStyle>
            <a:lvl1pPr>
              <a:defRPr/>
            </a:lvl1pPr>
          </a:lstStyle>
          <a:p>
            <a:pPr>
              <a:defRPr/>
            </a:pPr>
            <a:fld id="{C13893F7-2F50-4140-B6A6-02A40473C481}"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3490087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4"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5" name="Rectangle 21"/>
          <p:cNvSpPr>
            <a:spLocks noGrp="1" noChangeArrowheads="1"/>
          </p:cNvSpPr>
          <p:nvPr>
            <p:ph type="sldNum" sz="quarter" idx="12"/>
          </p:nvPr>
        </p:nvSpPr>
        <p:spPr>
          <a:ln/>
        </p:spPr>
        <p:txBody>
          <a:bodyPr/>
          <a:lstStyle>
            <a:lvl1pPr>
              <a:defRPr/>
            </a:lvl1pPr>
          </a:lstStyle>
          <a:p>
            <a:pPr>
              <a:defRPr/>
            </a:pPr>
            <a:fld id="{07F4EE4B-B037-468D-AAFB-8AF894749EFB}"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75531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3"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4" name="Rectangle 21"/>
          <p:cNvSpPr>
            <a:spLocks noGrp="1" noChangeArrowheads="1"/>
          </p:cNvSpPr>
          <p:nvPr>
            <p:ph type="sldNum" sz="quarter" idx="12"/>
          </p:nvPr>
        </p:nvSpPr>
        <p:spPr>
          <a:ln/>
        </p:spPr>
        <p:txBody>
          <a:bodyPr/>
          <a:lstStyle>
            <a:lvl1pPr>
              <a:defRPr/>
            </a:lvl1pPr>
          </a:lstStyle>
          <a:p>
            <a:pPr>
              <a:defRPr/>
            </a:pPr>
            <a:fld id="{A746CFA3-5EE2-4B1C-A1E9-7B761AD6C8B5}"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44801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524000" y="2057400"/>
            <a:ext cx="9144000" cy="1452563"/>
          </a:xfrm>
          <a:prstGeom prst="rect">
            <a:avLst/>
          </a:prstGeom>
        </p:spPr>
        <p:txBody>
          <a:bodyPr anchor="b"/>
          <a:lstStyle>
            <a:lvl1pPr algn="ctr">
              <a:defRPr sz="6000" b="1"/>
            </a:lvl1pPr>
          </a:lstStyle>
          <a:p>
            <a:r>
              <a:rPr lang="ru-RU" dirty="0"/>
              <a:t>Название темы</a:t>
            </a:r>
          </a:p>
        </p:txBody>
      </p:sp>
      <p:sp>
        <p:nvSpPr>
          <p:cNvPr id="3" name="Подзаголовок 2"/>
          <p:cNvSpPr>
            <a:spLocks noGrp="1"/>
          </p:cNvSpPr>
          <p:nvPr>
            <p:ph type="subTitle" idx="1" hasCustomPrompt="1"/>
          </p:nvPr>
        </p:nvSpPr>
        <p:spPr>
          <a:xfrm>
            <a:off x="1524000" y="1178878"/>
            <a:ext cx="9144000" cy="467042"/>
          </a:xfrm>
          <a:prstGeom prst="rect">
            <a:avLst/>
          </a:prstGeo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Номер темы</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3531294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F1BAEC1C-5BA1-4182-96D1-E1D404728568}"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312034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9A38DAE3-8E76-4D49-8001-B41ED894F4B1}"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2655100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DDE66808-C50A-4634-AC76-F09ED4B460C9}"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826247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8"/>
            <a:ext cx="2743200" cy="582136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8"/>
            <a:ext cx="8026400" cy="58213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F9B13DD1-D8A0-44DC-BF0E-D2AD953885F3}"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83801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Текст 2"/>
          <p:cNvSpPr>
            <a:spLocks noGrp="1"/>
          </p:cNvSpPr>
          <p:nvPr>
            <p:ph type="body" sz="half" idx="1"/>
          </p:nvPr>
        </p:nvSpPr>
        <p:spPr>
          <a:xfrm>
            <a:off x="609600" y="1600200"/>
            <a:ext cx="5384800" cy="4495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197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7"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8" name="Rectangle 21"/>
          <p:cNvSpPr>
            <a:spLocks noGrp="1" noChangeArrowheads="1"/>
          </p:cNvSpPr>
          <p:nvPr>
            <p:ph type="sldNum" sz="quarter" idx="12"/>
          </p:nvPr>
        </p:nvSpPr>
        <p:spPr>
          <a:ln/>
        </p:spPr>
        <p:txBody>
          <a:bodyPr/>
          <a:lstStyle>
            <a:lvl1pPr>
              <a:defRPr/>
            </a:lvl1pPr>
          </a:lstStyle>
          <a:p>
            <a:pPr>
              <a:defRPr/>
            </a:pPr>
            <a:fld id="{F8D10172-1ADF-4CE9-995C-57846A2F297A}"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8169412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Содержимое 2"/>
          <p:cNvSpPr>
            <a:spLocks noGrp="1"/>
          </p:cNvSpPr>
          <p:nvPr>
            <p:ph sz="half" idx="1"/>
          </p:nvPr>
        </p:nvSpPr>
        <p:spPr>
          <a:xfrm>
            <a:off x="609600" y="1600200"/>
            <a:ext cx="5384800" cy="4495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197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7"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8" name="Rectangle 21"/>
          <p:cNvSpPr>
            <a:spLocks noGrp="1" noChangeArrowheads="1"/>
          </p:cNvSpPr>
          <p:nvPr>
            <p:ph type="sldNum" sz="quarter" idx="12"/>
          </p:nvPr>
        </p:nvSpPr>
        <p:spPr>
          <a:ln/>
        </p:spPr>
        <p:txBody>
          <a:bodyPr/>
          <a:lstStyle>
            <a:lvl1pPr>
              <a:defRPr/>
            </a:lvl1pPr>
          </a:lstStyle>
          <a:p>
            <a:pPr>
              <a:defRPr/>
            </a:pPr>
            <a:fld id="{E6950A3C-BF59-4A7B-B774-E09FD7F8EDA6}"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8559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609600" y="274638"/>
            <a:ext cx="10972800" cy="1143000"/>
          </a:xfrm>
        </p:spPr>
        <p:txBody>
          <a:bodyPr/>
          <a:lstStyle/>
          <a:p>
            <a:r>
              <a:rPr lang="ru-RU"/>
              <a:t>Образец заголовка</a:t>
            </a:r>
          </a:p>
        </p:txBody>
      </p:sp>
      <p:sp>
        <p:nvSpPr>
          <p:cNvPr id="3" name="Содержимое 2"/>
          <p:cNvSpPr>
            <a:spLocks noGrp="1"/>
          </p:cNvSpPr>
          <p:nvPr>
            <p:ph sz="quarter" idx="1"/>
          </p:nvPr>
        </p:nvSpPr>
        <p:spPr>
          <a:xfrm>
            <a:off x="609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6002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09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Содержимое 5"/>
          <p:cNvSpPr>
            <a:spLocks noGrp="1"/>
          </p:cNvSpPr>
          <p:nvPr>
            <p:ph sz="quarter" idx="4"/>
          </p:nvPr>
        </p:nvSpPr>
        <p:spPr>
          <a:xfrm>
            <a:off x="6197600" y="3924300"/>
            <a:ext cx="5384800" cy="2171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9"/>
          <p:cNvSpPr>
            <a:spLocks noGrp="1" noChangeArrowheads="1"/>
          </p:cNvSpPr>
          <p:nvPr>
            <p:ph type="dt" sz="half" idx="10"/>
          </p:nvPr>
        </p:nvSpPr>
        <p:spPr>
          <a:ln/>
        </p:spPr>
        <p:txBody>
          <a:bodyPr/>
          <a:lstStyle>
            <a:lvl1pPr>
              <a:defRPr/>
            </a:lvl1pPr>
          </a:lstStyle>
          <a:p>
            <a:pPr>
              <a:defRPr/>
            </a:pPr>
            <a:endParaRPr lang="ru-RU">
              <a:solidFill>
                <a:srgbClr val="FFFFFF"/>
              </a:solidFill>
            </a:endParaRPr>
          </a:p>
        </p:txBody>
      </p:sp>
      <p:sp>
        <p:nvSpPr>
          <p:cNvPr id="8" name="Rectangle 20"/>
          <p:cNvSpPr>
            <a:spLocks noGrp="1" noChangeArrowheads="1"/>
          </p:cNvSpPr>
          <p:nvPr>
            <p:ph type="ftr" sz="quarter" idx="11"/>
          </p:nvPr>
        </p:nvSpPr>
        <p:spPr>
          <a:ln/>
        </p:spPr>
        <p:txBody>
          <a:bodyPr/>
          <a:lstStyle>
            <a:lvl1pPr>
              <a:defRPr/>
            </a:lvl1pPr>
          </a:lstStyle>
          <a:p>
            <a:pPr>
              <a:defRPr/>
            </a:pPr>
            <a:endParaRPr lang="ru-RU">
              <a:solidFill>
                <a:srgbClr val="FFFFFF"/>
              </a:solidFill>
            </a:endParaRPr>
          </a:p>
        </p:txBody>
      </p:sp>
      <p:sp>
        <p:nvSpPr>
          <p:cNvPr id="9" name="Rectangle 21"/>
          <p:cNvSpPr>
            <a:spLocks noGrp="1" noChangeArrowheads="1"/>
          </p:cNvSpPr>
          <p:nvPr>
            <p:ph type="sldNum" sz="quarter" idx="12"/>
          </p:nvPr>
        </p:nvSpPr>
        <p:spPr>
          <a:ln/>
        </p:spPr>
        <p:txBody>
          <a:bodyPr/>
          <a:lstStyle>
            <a:lvl1pPr>
              <a:defRPr/>
            </a:lvl1pPr>
          </a:lstStyle>
          <a:p>
            <a:pPr>
              <a:defRPr/>
            </a:pPr>
            <a:fld id="{F23E602E-AFAE-46FB-9B06-B73AF71EDBC9}"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4126426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dgm">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Рисунок SmartArt 2"/>
          <p:cNvSpPr>
            <a:spLocks noGrp="1"/>
          </p:cNvSpPr>
          <p:nvPr>
            <p:ph type="dgm" idx="1"/>
          </p:nvPr>
        </p:nvSpPr>
        <p:spPr>
          <a:xfrm>
            <a:off x="609600" y="1600205"/>
            <a:ext cx="10972800" cy="4525963"/>
          </a:xfrm>
        </p:spPr>
        <p:txBody>
          <a:bodyPr/>
          <a:lstStyle/>
          <a:p>
            <a:pPr lvl="0"/>
            <a:endParaRPr lang="ru-RU" noProof="0"/>
          </a:p>
        </p:txBody>
      </p:sp>
      <p:sp>
        <p:nvSpPr>
          <p:cNvPr id="4" name="Rectangle 4"/>
          <p:cNvSpPr>
            <a:spLocks noGrp="1" noChangeArrowheads="1"/>
          </p:cNvSpPr>
          <p:nvPr>
            <p:ph type="dt" sz="half" idx="10"/>
          </p:nvPr>
        </p:nvSpPr>
        <p:spPr/>
        <p:txBody>
          <a:bodyPr/>
          <a:lstStyle>
            <a:lvl1pPr>
              <a:defRPr/>
            </a:lvl1pPr>
          </a:lstStyle>
          <a:p>
            <a:pPr>
              <a:defRPr/>
            </a:pPr>
            <a:endParaRPr lang="ru-RU">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ru-RU">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9299B7F-5AA9-42D6-A85B-75AA1A3097EE}" type="slidenum">
              <a:rPr lang="ru-RU">
                <a:solidFill>
                  <a:srgbClr val="FFFFFF"/>
                </a:solidFill>
              </a:rPr>
              <a:pPr>
                <a:defRPr/>
              </a:pPr>
              <a:t>‹#›</a:t>
            </a:fld>
            <a:endParaRPr lang="ru-RU">
              <a:solidFill>
                <a:srgbClr val="FFFFFF"/>
              </a:solidFill>
            </a:endParaRPr>
          </a:p>
        </p:txBody>
      </p:sp>
    </p:spTree>
    <p:extLst>
      <p:ext uri="{BB962C8B-B14F-4D97-AF65-F5344CB8AC3E}">
        <p14:creationId xmlns:p14="http://schemas.microsoft.com/office/powerpoint/2010/main" val="11559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6129"/>
            <a:ext cx="10515600" cy="1325563"/>
          </a:xfrm>
          <a:prstGeom prst="rect">
            <a:avLst/>
          </a:prstGeom>
        </p:spPr>
        <p:txBody>
          <a:bodyPr/>
          <a:lstStyle/>
          <a:p>
            <a:r>
              <a:rPr lang="ru-RU"/>
              <a:t>Образец заголовка</a:t>
            </a:r>
          </a:p>
        </p:txBody>
      </p:sp>
      <p:sp>
        <p:nvSpPr>
          <p:cNvPr id="3" name="Объект 2"/>
          <p:cNvSpPr>
            <a:spLocks noGrp="1"/>
          </p:cNvSpPr>
          <p:nvPr>
            <p:ph idx="1"/>
          </p:nvPr>
        </p:nvSpPr>
        <p:spPr>
          <a:xfrm>
            <a:off x="838200" y="2523744"/>
            <a:ext cx="10515600" cy="3653219"/>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33437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3273"/>
            <a:ext cx="10515600" cy="1218691"/>
          </a:xfrm>
          <a:prstGeom prst="rect">
            <a:avLst/>
          </a:prstGeom>
        </p:spPr>
        <p:txBody>
          <a:bodyPr/>
          <a:lstStyle/>
          <a:p>
            <a:r>
              <a:rPr lang="ru-RU" dirty="0"/>
              <a:t>Образец заголовка</a:t>
            </a:r>
          </a:p>
        </p:txBody>
      </p:sp>
      <p:sp>
        <p:nvSpPr>
          <p:cNvPr id="3" name="Объект 2"/>
          <p:cNvSpPr>
            <a:spLocks noGrp="1"/>
          </p:cNvSpPr>
          <p:nvPr>
            <p:ph sz="half" idx="1"/>
          </p:nvPr>
        </p:nvSpPr>
        <p:spPr>
          <a:xfrm>
            <a:off x="838200" y="2414016"/>
            <a:ext cx="5156200" cy="376294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6197600" y="2414015"/>
            <a:ext cx="5156200" cy="376294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52093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5077" y="1033273"/>
            <a:ext cx="10515600" cy="1024525"/>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825078" y="2099469"/>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40318" y="3006725"/>
            <a:ext cx="5158316" cy="318293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6172200" y="2099469"/>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3006726"/>
            <a:ext cx="5183717" cy="318293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8" name="Нижний колонтитул 7"/>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9" name="Номер слайда 8"/>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182324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60654"/>
            <a:ext cx="10515600" cy="1325563"/>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4" name="Нижний колонтитул 3"/>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5" name="Номер слайда 4"/>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315725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3" name="Нижний колонтитул 2"/>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4" name="Номер слайда 3"/>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315562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4"/>
            <a:ext cx="3932767" cy="1528699"/>
          </a:xfrm>
          <a:prstGeom prst="rect">
            <a:avLst/>
          </a:prstGeo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564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5"/>
            <a:ext cx="3932767" cy="1546987"/>
          </a:xfrm>
          <a:prstGeom prst="rect">
            <a:avLst/>
          </a:prstGeo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defTabSz="457200"/>
            <a:fld id="{33C66FD2-B223-40ED-A70A-6F8087E69D5E}" type="datetimeFigureOut">
              <a:rPr lang="ru-RU" smtClean="0">
                <a:solidFill>
                  <a:prstClr val="black"/>
                </a:solidFill>
              </a:rPr>
              <a:pPr defTabSz="457200"/>
              <a:t>21.12.2021</a:t>
            </a:fld>
            <a:endParaRPr lang="ru-RU">
              <a:solidFill>
                <a:prstClr val="black"/>
              </a:solidFill>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defTabSz="457200"/>
            <a:endParaRPr lang="ru-RU">
              <a:solidFill>
                <a:prstClr val="black"/>
              </a:solidFill>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defTabSz="457200"/>
            <a:fld id="{52259990-D040-4A93-9573-D8805257596F}" type="slidenum">
              <a:rPr lang="ru-RU" smtClean="0">
                <a:solidFill>
                  <a:prstClr val="black"/>
                </a:solidFill>
              </a:rPr>
              <a:pPr defTabSz="457200"/>
              <a:t>‹#›</a:t>
            </a:fld>
            <a:endParaRPr lang="ru-RU">
              <a:solidFill>
                <a:prstClr val="black"/>
              </a:solidFill>
            </a:endParaRPr>
          </a:p>
        </p:txBody>
      </p:sp>
    </p:spTree>
    <p:extLst>
      <p:ext uri="{BB962C8B-B14F-4D97-AF65-F5344CB8AC3E}">
        <p14:creationId xmlns:p14="http://schemas.microsoft.com/office/powerpoint/2010/main" val="25673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descr="head.png"/>
          <p:cNvPicPr>
            <a:picLocks noChangeAspect="1"/>
          </p:cNvPicPr>
          <p:nvPr userDrawn="1"/>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3329"/>
            <a:ext cx="12192000" cy="995423"/>
          </a:xfrm>
          <a:prstGeom prst="rect">
            <a:avLst/>
          </a:prstGeom>
        </p:spPr>
      </p:pic>
      <p:sp>
        <p:nvSpPr>
          <p:cNvPr id="9" name="Прямоугольник 8"/>
          <p:cNvSpPr/>
          <p:nvPr userDrawn="1"/>
        </p:nvSpPr>
        <p:spPr>
          <a:xfrm>
            <a:off x="7393853" y="-44722"/>
            <a:ext cx="4798148" cy="338554"/>
          </a:xfrm>
          <a:prstGeom prst="rect">
            <a:avLst/>
          </a:prstGeom>
        </p:spPr>
        <p:txBody>
          <a:bodyPr wrap="square">
            <a:spAutoFit/>
          </a:bodyPr>
          <a:lstStyle/>
          <a:p>
            <a:pPr defTabSz="457200"/>
            <a:r>
              <a:rPr lang="ru-RU" sz="1600" b="1" dirty="0">
                <a:solidFill>
                  <a:srgbClr val="00B0F0"/>
                </a:solidFill>
                <a:latin typeface="PT Sans"/>
              </a:rPr>
              <a:t>Центр дистанционного обучения </a:t>
            </a:r>
          </a:p>
        </p:txBody>
      </p:sp>
      <p:sp>
        <p:nvSpPr>
          <p:cNvPr id="10" name="TextBox 9"/>
          <p:cNvSpPr txBox="1"/>
          <p:nvPr userDrawn="1"/>
        </p:nvSpPr>
        <p:spPr>
          <a:xfrm>
            <a:off x="10031999" y="6419001"/>
            <a:ext cx="1968347" cy="307777"/>
          </a:xfrm>
          <a:prstGeom prst="rect">
            <a:avLst/>
          </a:prstGeom>
          <a:noFill/>
        </p:spPr>
        <p:txBody>
          <a:bodyPr wrap="square" rtlCol="0">
            <a:spAutoFit/>
          </a:bodyPr>
          <a:lstStyle/>
          <a:p>
            <a:pPr defTabSz="457200"/>
            <a:r>
              <a:rPr lang="en-US" sz="1400" b="1" dirty="0">
                <a:solidFill>
                  <a:srgbClr val="00B0F0"/>
                </a:solidFill>
                <a:latin typeface="PT Sans"/>
              </a:rPr>
              <a:t>online.mirea.ru</a:t>
            </a:r>
            <a:endParaRPr lang="ru-RU" sz="1400" b="1" dirty="0">
              <a:solidFill>
                <a:srgbClr val="00B0F0"/>
              </a:solidFill>
              <a:latin typeface="PT Sans"/>
            </a:endParaRPr>
          </a:p>
        </p:txBody>
      </p:sp>
      <p:pic>
        <p:nvPicPr>
          <p:cNvPr id="4" name="Рисунок 3">
            <a:extLst>
              <a:ext uri="{FF2B5EF4-FFF2-40B4-BE49-F238E27FC236}">
                <a16:creationId xmlns:a16="http://schemas.microsoft.com/office/drawing/2014/main" id="{5BFFC79E-3831-4D3C-8F5D-FC802BF1F03F}"/>
              </a:ext>
            </a:extLst>
          </p:cNvPr>
          <p:cNvPicPr>
            <a:picLocks noChangeAspect="1"/>
          </p:cNvPicPr>
          <p:nvPr userDrawn="1"/>
        </p:nvPicPr>
        <p:blipFill>
          <a:blip r:embed="rId15"/>
          <a:stretch>
            <a:fillRect/>
          </a:stretch>
        </p:blipFill>
        <p:spPr>
          <a:xfrm>
            <a:off x="1" y="0"/>
            <a:ext cx="2003076" cy="968764"/>
          </a:xfrm>
          <a:prstGeom prst="rect">
            <a:avLst/>
          </a:prstGeom>
        </p:spPr>
      </p:pic>
    </p:spTree>
    <p:extLst>
      <p:ext uri="{BB962C8B-B14F-4D97-AF65-F5344CB8AC3E}">
        <p14:creationId xmlns:p14="http://schemas.microsoft.com/office/powerpoint/2010/main" val="51040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Horz">
          <a:fgClr>
            <a:schemeClr val="bg2"/>
          </a:fgClr>
          <a:bgClr>
            <a:schemeClr val="bg1"/>
          </a:bgClr>
        </a:patt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2438400"/>
            <a:ext cx="12192000" cy="4046538"/>
            <a:chOff x="0" y="1536"/>
            <a:chExt cx="5760" cy="2549"/>
          </a:xfrm>
        </p:grpSpPr>
        <p:sp>
          <p:nvSpPr>
            <p:cNvPr id="129027"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9525">
              <a:noFill/>
              <a:miter lim="800000"/>
              <a:headEnd/>
              <a:tailEnd/>
            </a:ln>
            <a:effectLst/>
          </p:spPr>
          <p:txBody>
            <a:bodyPr wrap="none" anchor="ctr"/>
            <a:lstStyle/>
            <a:p>
              <a:pPr>
                <a:defRPr/>
              </a:pPr>
              <a:endParaRPr lang="ru-RU" sz="1800">
                <a:solidFill>
                  <a:srgbClr val="FFFFFF"/>
                </a:solidFill>
              </a:endParaRPr>
            </a:p>
          </p:txBody>
        </p:sp>
        <p:sp>
          <p:nvSpPr>
            <p:cNvPr id="129028" name="Freeform 4"/>
            <p:cNvSpPr>
              <a:spLocks/>
            </p:cNvSpPr>
            <p:nvPr userDrawn="1"/>
          </p:nvSpPr>
          <p:spPr bwMode="hidden">
            <a:xfrm>
              <a:off x="0" y="2664"/>
              <a:ext cx="2688" cy="1224"/>
            </a:xfrm>
            <a:custGeom>
              <a:avLst/>
              <a:gdLst/>
              <a:ahLst/>
              <a:cxnLst>
                <a:cxn ang="0">
                  <a:pos x="0" y="0"/>
                </a:cxn>
                <a:cxn ang="0">
                  <a:pos x="960" y="552"/>
                </a:cxn>
                <a:cxn ang="0">
                  <a:pos x="1968" y="264"/>
                </a:cxn>
                <a:cxn ang="0">
                  <a:pos x="2028" y="270"/>
                </a:cxn>
                <a:cxn ang="0">
                  <a:pos x="2661" y="528"/>
                </a:cxn>
                <a:cxn ang="0">
                  <a:pos x="2688" y="648"/>
                </a:cxn>
                <a:cxn ang="0">
                  <a:pos x="2304" y="1080"/>
                </a:cxn>
                <a:cxn ang="0">
                  <a:pos x="1584" y="1224"/>
                </a:cxn>
                <a:cxn ang="0">
                  <a:pos x="1296" y="936"/>
                </a:cxn>
                <a:cxn ang="0">
                  <a:pos x="864" y="1032"/>
                </a:cxn>
                <a:cxn ang="0">
                  <a:pos x="0" y="552"/>
                </a:cxn>
                <a:cxn ang="0">
                  <a:pos x="0" y="0"/>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a:effectLst/>
          </p:spPr>
          <p:txBody>
            <a:bodyPr/>
            <a:lstStyle/>
            <a:p>
              <a:pPr>
                <a:defRPr/>
              </a:pPr>
              <a:endParaRPr lang="ru-RU" sz="1800">
                <a:solidFill>
                  <a:srgbClr val="FFFFFF"/>
                </a:solidFill>
              </a:endParaRPr>
            </a:p>
          </p:txBody>
        </p:sp>
        <p:sp>
          <p:nvSpPr>
            <p:cNvPr id="129029" name="Freeform 5"/>
            <p:cNvSpPr>
              <a:spLocks/>
            </p:cNvSpPr>
            <p:nvPr userDrawn="1"/>
          </p:nvSpPr>
          <p:spPr bwMode="hidden">
            <a:xfrm>
              <a:off x="3359" y="1536"/>
              <a:ext cx="2401" cy="1232"/>
            </a:xfrm>
            <a:custGeom>
              <a:avLst/>
              <a:gdLst/>
              <a:ahLst/>
              <a:cxnLst>
                <a:cxn ang="0">
                  <a:pos x="2208" y="15"/>
                </a:cxn>
                <a:cxn ang="0">
                  <a:pos x="2088" y="57"/>
                </a:cxn>
                <a:cxn ang="0">
                  <a:pos x="1951" y="99"/>
                </a:cxn>
                <a:cxn ang="0">
                  <a:pos x="1704" y="135"/>
                </a:cxn>
                <a:cxn ang="0">
                  <a:pos x="1314" y="177"/>
                </a:cxn>
                <a:cxn ang="0">
                  <a:pos x="1176" y="189"/>
                </a:cxn>
                <a:cxn ang="0">
                  <a:pos x="1122" y="195"/>
                </a:cxn>
                <a:cxn ang="0">
                  <a:pos x="1075" y="231"/>
                </a:cxn>
                <a:cxn ang="0">
                  <a:pos x="924" y="321"/>
                </a:cxn>
                <a:cxn ang="0">
                  <a:pos x="840" y="369"/>
                </a:cxn>
                <a:cxn ang="0">
                  <a:pos x="630" y="458"/>
                </a:cxn>
                <a:cxn ang="0">
                  <a:pos x="529" y="500"/>
                </a:cxn>
                <a:cxn ang="0">
                  <a:pos x="487" y="542"/>
                </a:cxn>
                <a:cxn ang="0">
                  <a:pos x="457" y="590"/>
                </a:cxn>
                <a:cxn ang="0">
                  <a:pos x="402" y="638"/>
                </a:cxn>
                <a:cxn ang="0">
                  <a:pos x="330" y="758"/>
                </a:cxn>
                <a:cxn ang="0">
                  <a:pos x="312" y="788"/>
                </a:cxn>
                <a:cxn ang="0">
                  <a:pos x="252" y="824"/>
                </a:cxn>
                <a:cxn ang="0">
                  <a:pos x="84" y="926"/>
                </a:cxn>
                <a:cxn ang="0">
                  <a:pos x="0" y="992"/>
                </a:cxn>
                <a:cxn ang="0">
                  <a:pos x="12" y="1040"/>
                </a:cxn>
                <a:cxn ang="0">
                  <a:pos x="132" y="1034"/>
                </a:cxn>
                <a:cxn ang="0">
                  <a:pos x="336" y="980"/>
                </a:cxn>
                <a:cxn ang="0">
                  <a:pos x="529" y="896"/>
                </a:cxn>
                <a:cxn ang="0">
                  <a:pos x="576" y="872"/>
                </a:cxn>
                <a:cxn ang="0">
                  <a:pos x="714" y="848"/>
                </a:cxn>
                <a:cxn ang="0">
                  <a:pos x="966" y="794"/>
                </a:cxn>
                <a:cxn ang="0">
                  <a:pos x="1212" y="782"/>
                </a:cxn>
                <a:cxn ang="0">
                  <a:pos x="1416" y="872"/>
                </a:cxn>
                <a:cxn ang="0">
                  <a:pos x="1464" y="932"/>
                </a:cxn>
                <a:cxn ang="0">
                  <a:pos x="1440" y="992"/>
                </a:cxn>
                <a:cxn ang="0">
                  <a:pos x="1302" y="1040"/>
                </a:cxn>
                <a:cxn ang="0">
                  <a:pos x="1158" y="1100"/>
                </a:cxn>
                <a:cxn ang="0">
                  <a:pos x="1093" y="1148"/>
                </a:cxn>
                <a:cxn ang="0">
                  <a:pos x="1075" y="1208"/>
                </a:cxn>
                <a:cxn ang="0">
                  <a:pos x="1093" y="1232"/>
                </a:cxn>
                <a:cxn ang="0">
                  <a:pos x="1152" y="1226"/>
                </a:cxn>
                <a:cxn ang="0">
                  <a:pos x="1332" y="1208"/>
                </a:cxn>
                <a:cxn ang="0">
                  <a:pos x="1434" y="1184"/>
                </a:cxn>
                <a:cxn ang="0">
                  <a:pos x="1464" y="1172"/>
                </a:cxn>
                <a:cxn ang="0">
                  <a:pos x="1578" y="1130"/>
                </a:cxn>
                <a:cxn ang="0">
                  <a:pos x="1758" y="1064"/>
                </a:cxn>
                <a:cxn ang="0">
                  <a:pos x="1872" y="962"/>
                </a:cxn>
                <a:cxn ang="0">
                  <a:pos x="1986" y="800"/>
                </a:cxn>
                <a:cxn ang="0">
                  <a:pos x="2166" y="650"/>
                </a:cxn>
                <a:cxn ang="0">
                  <a:pos x="2257" y="590"/>
                </a:cxn>
                <a:cxn ang="0">
                  <a:pos x="2400" y="57"/>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257" y="590"/>
                  </a:lnTo>
                  <a:lnTo>
                    <a:pt x="2400" y="518"/>
                  </a:lnTo>
                  <a:lnTo>
                    <a:pt x="2400" y="57"/>
                  </a:lnTo>
                  <a:lnTo>
                    <a:pt x="2401" y="0"/>
                  </a:lnTo>
                  <a:lnTo>
                    <a:pt x="2310" y="3"/>
                  </a:lnTo>
                  <a:close/>
                </a:path>
              </a:pathLst>
            </a:custGeom>
            <a:solidFill>
              <a:schemeClr val="bg2"/>
            </a:solidFill>
            <a:ln w="9525">
              <a:noFill/>
              <a:round/>
              <a:headEnd/>
              <a:tailEnd/>
            </a:ln>
          </p:spPr>
          <p:txBody>
            <a:bodyPr/>
            <a:lstStyle/>
            <a:p>
              <a:pPr>
                <a:defRPr/>
              </a:pPr>
              <a:endParaRPr lang="ru-RU" sz="1800">
                <a:solidFill>
                  <a:srgbClr val="FFFFFF"/>
                </a:solidFill>
              </a:endParaRPr>
            </a:p>
          </p:txBody>
        </p:sp>
        <p:sp>
          <p:nvSpPr>
            <p:cNvPr id="129030" name="Freeform 6"/>
            <p:cNvSpPr>
              <a:spLocks/>
            </p:cNvSpPr>
            <p:nvPr userDrawn="1"/>
          </p:nvSpPr>
          <p:spPr bwMode="hidden">
            <a:xfrm>
              <a:off x="3792" y="1536"/>
              <a:ext cx="1968" cy="762"/>
            </a:xfrm>
            <a:custGeom>
              <a:avLst/>
              <a:gdLst/>
              <a:ahLst/>
              <a:cxnLst>
                <a:cxn ang="0">
                  <a:pos x="965" y="165"/>
                </a:cxn>
                <a:cxn ang="0">
                  <a:pos x="696" y="200"/>
                </a:cxn>
                <a:cxn ang="0">
                  <a:pos x="693" y="237"/>
                </a:cxn>
                <a:cxn ang="0">
                  <a:pos x="924" y="258"/>
                </a:cxn>
                <a:cxn ang="0">
                  <a:pos x="993" y="267"/>
                </a:cxn>
                <a:cxn ang="0">
                  <a:pos x="681" y="291"/>
                </a:cxn>
                <a:cxn ang="0">
                  <a:pos x="633" y="309"/>
                </a:cxn>
                <a:cxn ang="0">
                  <a:pos x="645" y="336"/>
                </a:cxn>
                <a:cxn ang="0">
                  <a:pos x="672" y="351"/>
                </a:cxn>
                <a:cxn ang="0">
                  <a:pos x="984" y="333"/>
                </a:cxn>
                <a:cxn ang="0">
                  <a:pos x="1080" y="357"/>
                </a:cxn>
                <a:cxn ang="0">
                  <a:pos x="624" y="492"/>
                </a:cxn>
                <a:cxn ang="0">
                  <a:pos x="616" y="536"/>
                </a:cxn>
                <a:cxn ang="0">
                  <a:pos x="8" y="724"/>
                </a:cxn>
                <a:cxn ang="0">
                  <a:pos x="0" y="756"/>
                </a:cxn>
                <a:cxn ang="0">
                  <a:pos x="27" y="762"/>
                </a:cxn>
                <a:cxn ang="0">
                  <a:pos x="664" y="564"/>
                </a:cxn>
                <a:cxn ang="0">
                  <a:pos x="856" y="600"/>
                </a:cxn>
                <a:cxn ang="0">
                  <a:pos x="1158" y="507"/>
                </a:cxn>
                <a:cxn ang="0">
                  <a:pos x="1434" y="465"/>
                </a:cxn>
                <a:cxn ang="0">
                  <a:pos x="1572" y="368"/>
                </a:cxn>
                <a:cxn ang="0">
                  <a:pos x="1712" y="340"/>
                </a:cxn>
                <a:cxn ang="0">
                  <a:pos x="1856" y="328"/>
                </a:cxn>
                <a:cxn ang="0">
                  <a:pos x="1968" y="330"/>
                </a:cxn>
                <a:cxn ang="0">
                  <a:pos x="1968" y="0"/>
                </a:cxn>
                <a:cxn ang="0">
                  <a:pos x="1934" y="3"/>
                </a:cxn>
                <a:cxn ang="0">
                  <a:pos x="1832" y="5"/>
                </a:cxn>
                <a:cxn ang="0">
                  <a:pos x="1682" y="35"/>
                </a:cxn>
                <a:cxn ang="0">
                  <a:pos x="1643" y="72"/>
                </a:cxn>
                <a:cxn ang="0">
                  <a:pos x="1392" y="11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31" name="Freeform 7"/>
            <p:cNvSpPr>
              <a:spLocks/>
            </p:cNvSpPr>
            <p:nvPr userDrawn="1"/>
          </p:nvSpPr>
          <p:spPr bwMode="hidden">
            <a:xfrm>
              <a:off x="3599" y="2477"/>
              <a:ext cx="186" cy="120"/>
            </a:xfrm>
            <a:custGeom>
              <a:avLst/>
              <a:gdLst/>
              <a:ahLst/>
              <a:cxnLst>
                <a:cxn ang="0">
                  <a:pos x="185" y="0"/>
                </a:cxn>
                <a:cxn ang="0">
                  <a:pos x="185" y="6"/>
                </a:cxn>
                <a:cxn ang="0">
                  <a:pos x="185" y="18"/>
                </a:cxn>
                <a:cxn ang="0">
                  <a:pos x="185" y="36"/>
                </a:cxn>
                <a:cxn ang="0">
                  <a:pos x="179" y="54"/>
                </a:cxn>
                <a:cxn ang="0">
                  <a:pos x="161" y="72"/>
                </a:cxn>
                <a:cxn ang="0">
                  <a:pos x="137" y="96"/>
                </a:cxn>
                <a:cxn ang="0">
                  <a:pos x="101" y="108"/>
                </a:cxn>
                <a:cxn ang="0">
                  <a:pos x="47" y="120"/>
                </a:cxn>
                <a:cxn ang="0">
                  <a:pos x="29" y="120"/>
                </a:cxn>
                <a:cxn ang="0">
                  <a:pos x="17" y="114"/>
                </a:cxn>
                <a:cxn ang="0">
                  <a:pos x="0" y="96"/>
                </a:cxn>
                <a:cxn ang="0">
                  <a:pos x="0" y="78"/>
                </a:cxn>
                <a:cxn ang="0">
                  <a:pos x="0" y="72"/>
                </a:cxn>
                <a:cxn ang="0">
                  <a:pos x="185" y="0"/>
                </a:cxn>
                <a:cxn ang="0">
                  <a:pos x="185" y="0"/>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2" name="Freeform 8"/>
            <p:cNvSpPr>
              <a:spLocks/>
            </p:cNvSpPr>
            <p:nvPr userDrawn="1"/>
          </p:nvSpPr>
          <p:spPr bwMode="hidden">
            <a:xfrm>
              <a:off x="3779" y="2393"/>
              <a:ext cx="185" cy="120"/>
            </a:xfrm>
            <a:custGeom>
              <a:avLst/>
              <a:gdLst/>
              <a:ahLst/>
              <a:cxnLst>
                <a:cxn ang="0">
                  <a:pos x="185" y="0"/>
                </a:cxn>
                <a:cxn ang="0">
                  <a:pos x="185" y="6"/>
                </a:cxn>
                <a:cxn ang="0">
                  <a:pos x="179" y="24"/>
                </a:cxn>
                <a:cxn ang="0">
                  <a:pos x="167" y="42"/>
                </a:cxn>
                <a:cxn ang="0">
                  <a:pos x="149" y="66"/>
                </a:cxn>
                <a:cxn ang="0">
                  <a:pos x="131" y="90"/>
                </a:cxn>
                <a:cxn ang="0">
                  <a:pos x="102" y="108"/>
                </a:cxn>
                <a:cxn ang="0">
                  <a:pos x="66" y="120"/>
                </a:cxn>
                <a:cxn ang="0">
                  <a:pos x="18" y="120"/>
                </a:cxn>
                <a:cxn ang="0">
                  <a:pos x="0" y="60"/>
                </a:cxn>
                <a:cxn ang="0">
                  <a:pos x="185" y="0"/>
                </a:cxn>
                <a:cxn ang="0">
                  <a:pos x="185" y="0"/>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lnTo>
                    <a:pt x="185" y="0"/>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3" name="Freeform 9"/>
            <p:cNvSpPr>
              <a:spLocks/>
            </p:cNvSpPr>
            <p:nvPr userDrawn="1"/>
          </p:nvSpPr>
          <p:spPr bwMode="hidden">
            <a:xfrm>
              <a:off x="3839" y="1836"/>
              <a:ext cx="528" cy="275"/>
            </a:xfrm>
            <a:custGeom>
              <a:avLst/>
              <a:gdLst/>
              <a:ahLst/>
              <a:cxnLst>
                <a:cxn ang="0">
                  <a:pos x="0" y="275"/>
                </a:cxn>
                <a:cxn ang="0">
                  <a:pos x="0" y="269"/>
                </a:cxn>
                <a:cxn ang="0">
                  <a:pos x="6" y="251"/>
                </a:cxn>
                <a:cxn ang="0">
                  <a:pos x="6" y="239"/>
                </a:cxn>
                <a:cxn ang="0">
                  <a:pos x="12" y="227"/>
                </a:cxn>
                <a:cxn ang="0">
                  <a:pos x="18" y="221"/>
                </a:cxn>
                <a:cxn ang="0">
                  <a:pos x="36" y="215"/>
                </a:cxn>
                <a:cxn ang="0">
                  <a:pos x="77" y="203"/>
                </a:cxn>
                <a:cxn ang="0">
                  <a:pos x="137" y="179"/>
                </a:cxn>
                <a:cxn ang="0">
                  <a:pos x="209" y="143"/>
                </a:cxn>
                <a:cxn ang="0">
                  <a:pos x="251" y="120"/>
                </a:cxn>
                <a:cxn ang="0">
                  <a:pos x="299" y="96"/>
                </a:cxn>
                <a:cxn ang="0">
                  <a:pos x="394" y="48"/>
                </a:cxn>
                <a:cxn ang="0">
                  <a:pos x="442" y="30"/>
                </a:cxn>
                <a:cxn ang="0">
                  <a:pos x="478" y="12"/>
                </a:cxn>
                <a:cxn ang="0">
                  <a:pos x="502" y="6"/>
                </a:cxn>
                <a:cxn ang="0">
                  <a:pos x="520" y="0"/>
                </a:cxn>
                <a:cxn ang="0">
                  <a:pos x="526" y="0"/>
                </a:cxn>
                <a:cxn ang="0">
                  <a:pos x="520" y="6"/>
                </a:cxn>
                <a:cxn ang="0">
                  <a:pos x="508" y="12"/>
                </a:cxn>
                <a:cxn ang="0">
                  <a:pos x="484" y="24"/>
                </a:cxn>
                <a:cxn ang="0">
                  <a:pos x="460" y="42"/>
                </a:cxn>
                <a:cxn ang="0">
                  <a:pos x="436" y="54"/>
                </a:cxn>
                <a:cxn ang="0">
                  <a:pos x="394" y="78"/>
                </a:cxn>
                <a:cxn ang="0">
                  <a:pos x="340" y="108"/>
                </a:cxn>
                <a:cxn ang="0">
                  <a:pos x="275" y="143"/>
                </a:cxn>
                <a:cxn ang="0">
                  <a:pos x="131" y="221"/>
                </a:cxn>
                <a:cxn ang="0">
                  <a:pos x="65" y="251"/>
                </a:cxn>
                <a:cxn ang="0">
                  <a:pos x="0" y="275"/>
                </a:cxn>
                <a:cxn ang="0">
                  <a:pos x="0" y="275"/>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lnTo>
                    <a:pt x="0" y="275"/>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4" name="Freeform 10"/>
            <p:cNvSpPr>
              <a:spLocks/>
            </p:cNvSpPr>
            <p:nvPr userDrawn="1"/>
          </p:nvSpPr>
          <p:spPr bwMode="hidden">
            <a:xfrm>
              <a:off x="3676" y="2015"/>
              <a:ext cx="721" cy="306"/>
            </a:xfrm>
            <a:custGeom>
              <a:avLst/>
              <a:gdLst/>
              <a:ahLst/>
              <a:cxnLst>
                <a:cxn ang="0">
                  <a:pos x="48" y="216"/>
                </a:cxn>
                <a:cxn ang="0">
                  <a:pos x="30" y="252"/>
                </a:cxn>
                <a:cxn ang="0">
                  <a:pos x="12" y="282"/>
                </a:cxn>
                <a:cxn ang="0">
                  <a:pos x="6" y="300"/>
                </a:cxn>
                <a:cxn ang="0">
                  <a:pos x="0" y="306"/>
                </a:cxn>
                <a:cxn ang="0">
                  <a:pos x="48" y="276"/>
                </a:cxn>
                <a:cxn ang="0">
                  <a:pos x="84" y="252"/>
                </a:cxn>
                <a:cxn ang="0">
                  <a:pos x="108" y="234"/>
                </a:cxn>
                <a:cxn ang="0">
                  <a:pos x="120" y="228"/>
                </a:cxn>
                <a:cxn ang="0">
                  <a:pos x="126" y="228"/>
                </a:cxn>
                <a:cxn ang="0">
                  <a:pos x="144" y="222"/>
                </a:cxn>
                <a:cxn ang="0">
                  <a:pos x="168" y="216"/>
                </a:cxn>
                <a:cxn ang="0">
                  <a:pos x="198" y="204"/>
                </a:cxn>
                <a:cxn ang="0">
                  <a:pos x="275" y="180"/>
                </a:cxn>
                <a:cxn ang="0">
                  <a:pos x="371" y="156"/>
                </a:cxn>
                <a:cxn ang="0">
                  <a:pos x="461" y="126"/>
                </a:cxn>
                <a:cxn ang="0">
                  <a:pos x="544" y="102"/>
                </a:cxn>
                <a:cxn ang="0">
                  <a:pos x="574" y="90"/>
                </a:cxn>
                <a:cxn ang="0">
                  <a:pos x="604" y="84"/>
                </a:cxn>
                <a:cxn ang="0">
                  <a:pos x="622" y="78"/>
                </a:cxn>
                <a:cxn ang="0">
                  <a:pos x="628" y="72"/>
                </a:cxn>
                <a:cxn ang="0">
                  <a:pos x="634" y="66"/>
                </a:cxn>
                <a:cxn ang="0">
                  <a:pos x="652" y="60"/>
                </a:cxn>
                <a:cxn ang="0">
                  <a:pos x="694" y="30"/>
                </a:cxn>
                <a:cxn ang="0">
                  <a:pos x="712" y="18"/>
                </a:cxn>
                <a:cxn ang="0">
                  <a:pos x="718" y="6"/>
                </a:cxn>
                <a:cxn ang="0">
                  <a:pos x="712" y="0"/>
                </a:cxn>
                <a:cxn ang="0">
                  <a:pos x="688" y="0"/>
                </a:cxn>
                <a:cxn ang="0">
                  <a:pos x="628" y="0"/>
                </a:cxn>
                <a:cxn ang="0">
                  <a:pos x="580" y="0"/>
                </a:cxn>
                <a:cxn ang="0">
                  <a:pos x="544" y="0"/>
                </a:cxn>
                <a:cxn ang="0">
                  <a:pos x="514" y="18"/>
                </a:cxn>
                <a:cxn ang="0">
                  <a:pos x="485" y="42"/>
                </a:cxn>
                <a:cxn ang="0">
                  <a:pos x="467" y="54"/>
                </a:cxn>
                <a:cxn ang="0">
                  <a:pos x="449" y="60"/>
                </a:cxn>
                <a:cxn ang="0">
                  <a:pos x="425" y="60"/>
                </a:cxn>
                <a:cxn ang="0">
                  <a:pos x="389" y="66"/>
                </a:cxn>
                <a:cxn ang="0">
                  <a:pos x="347" y="84"/>
                </a:cxn>
                <a:cxn ang="0">
                  <a:pos x="311" y="108"/>
                </a:cxn>
                <a:cxn ang="0">
                  <a:pos x="287" y="126"/>
                </a:cxn>
                <a:cxn ang="0">
                  <a:pos x="275" y="132"/>
                </a:cxn>
                <a:cxn ang="0">
                  <a:pos x="257" y="138"/>
                </a:cxn>
                <a:cxn ang="0">
                  <a:pos x="221" y="138"/>
                </a:cxn>
                <a:cxn ang="0">
                  <a:pos x="186" y="138"/>
                </a:cxn>
                <a:cxn ang="0">
                  <a:pos x="180" y="138"/>
                </a:cxn>
                <a:cxn ang="0">
                  <a:pos x="174" y="138"/>
                </a:cxn>
                <a:cxn ang="0">
                  <a:pos x="114" y="162"/>
                </a:cxn>
                <a:cxn ang="0">
                  <a:pos x="48" y="216"/>
                </a:cxn>
                <a:cxn ang="0">
                  <a:pos x="48" y="216"/>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lnTo>
                    <a:pt x="48" y="21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5" name="Freeform 11"/>
            <p:cNvSpPr>
              <a:spLocks/>
            </p:cNvSpPr>
            <p:nvPr userDrawn="1"/>
          </p:nvSpPr>
          <p:spPr bwMode="hidden">
            <a:xfrm>
              <a:off x="3358" y="1890"/>
              <a:ext cx="2400" cy="881"/>
            </a:xfrm>
            <a:custGeom>
              <a:avLst/>
              <a:gdLst/>
              <a:ahLst/>
              <a:cxnLst>
                <a:cxn ang="0">
                  <a:pos x="2231" y="54"/>
                </a:cxn>
                <a:cxn ang="0">
                  <a:pos x="2189" y="54"/>
                </a:cxn>
                <a:cxn ang="0">
                  <a:pos x="2147" y="66"/>
                </a:cxn>
                <a:cxn ang="0">
                  <a:pos x="2021" y="101"/>
                </a:cxn>
                <a:cxn ang="0">
                  <a:pos x="1956" y="119"/>
                </a:cxn>
                <a:cxn ang="0">
                  <a:pos x="1860" y="167"/>
                </a:cxn>
                <a:cxn ang="0">
                  <a:pos x="1836" y="245"/>
                </a:cxn>
                <a:cxn ang="0">
                  <a:pos x="1842" y="305"/>
                </a:cxn>
                <a:cxn ang="0">
                  <a:pos x="1758" y="317"/>
                </a:cxn>
                <a:cxn ang="0">
                  <a:pos x="1597" y="263"/>
                </a:cxn>
                <a:cxn ang="0">
                  <a:pos x="1507" y="257"/>
                </a:cxn>
                <a:cxn ang="0">
                  <a:pos x="1399" y="311"/>
                </a:cxn>
                <a:cxn ang="0">
                  <a:pos x="1334" y="353"/>
                </a:cxn>
                <a:cxn ang="0">
                  <a:pos x="1310" y="359"/>
                </a:cxn>
                <a:cxn ang="0">
                  <a:pos x="1214" y="371"/>
                </a:cxn>
                <a:cxn ang="0">
                  <a:pos x="1160" y="365"/>
                </a:cxn>
                <a:cxn ang="0">
                  <a:pos x="1053" y="371"/>
                </a:cxn>
                <a:cxn ang="0">
                  <a:pos x="957" y="383"/>
                </a:cxn>
                <a:cxn ang="0">
                  <a:pos x="921" y="401"/>
                </a:cxn>
                <a:cxn ang="0">
                  <a:pos x="819" y="419"/>
                </a:cxn>
                <a:cxn ang="0">
                  <a:pos x="778" y="419"/>
                </a:cxn>
                <a:cxn ang="0">
                  <a:pos x="664" y="437"/>
                </a:cxn>
                <a:cxn ang="0">
                  <a:pos x="598" y="473"/>
                </a:cxn>
                <a:cxn ang="0">
                  <a:pos x="503" y="467"/>
                </a:cxn>
                <a:cxn ang="0">
                  <a:pos x="431" y="491"/>
                </a:cxn>
                <a:cxn ang="0">
                  <a:pos x="413" y="539"/>
                </a:cxn>
                <a:cxn ang="0">
                  <a:pos x="347" y="569"/>
                </a:cxn>
                <a:cxn ang="0">
                  <a:pos x="222" y="599"/>
                </a:cxn>
                <a:cxn ang="0">
                  <a:pos x="138" y="647"/>
                </a:cxn>
                <a:cxn ang="0">
                  <a:pos x="108" y="659"/>
                </a:cxn>
                <a:cxn ang="0">
                  <a:pos x="0" y="671"/>
                </a:cxn>
                <a:cxn ang="0">
                  <a:pos x="84" y="695"/>
                </a:cxn>
                <a:cxn ang="0">
                  <a:pos x="263" y="653"/>
                </a:cxn>
                <a:cxn ang="0">
                  <a:pos x="473" y="569"/>
                </a:cxn>
                <a:cxn ang="0">
                  <a:pos x="568" y="521"/>
                </a:cxn>
                <a:cxn ang="0">
                  <a:pos x="646" y="515"/>
                </a:cxn>
                <a:cxn ang="0">
                  <a:pos x="873" y="461"/>
                </a:cxn>
                <a:cxn ang="0">
                  <a:pos x="1148" y="425"/>
                </a:cxn>
                <a:cxn ang="0">
                  <a:pos x="1292" y="461"/>
                </a:cxn>
                <a:cxn ang="0">
                  <a:pos x="1417" y="533"/>
                </a:cxn>
                <a:cxn ang="0">
                  <a:pos x="1435" y="617"/>
                </a:cxn>
                <a:cxn ang="0">
                  <a:pos x="1376" y="653"/>
                </a:cxn>
                <a:cxn ang="0">
                  <a:pos x="1226" y="701"/>
                </a:cxn>
                <a:cxn ang="0">
                  <a:pos x="1112" y="755"/>
                </a:cxn>
                <a:cxn ang="0">
                  <a:pos x="1065" y="809"/>
                </a:cxn>
                <a:cxn ang="0">
                  <a:pos x="1077" y="869"/>
                </a:cxn>
                <a:cxn ang="0">
                  <a:pos x="1106" y="881"/>
                </a:cxn>
                <a:cxn ang="0">
                  <a:pos x="1208" y="869"/>
                </a:cxn>
                <a:cxn ang="0">
                  <a:pos x="1388" y="857"/>
                </a:cxn>
                <a:cxn ang="0">
                  <a:pos x="1441" y="851"/>
                </a:cxn>
                <a:cxn ang="0">
                  <a:pos x="1483" y="833"/>
                </a:cxn>
                <a:cxn ang="0">
                  <a:pos x="1675" y="743"/>
                </a:cxn>
                <a:cxn ang="0">
                  <a:pos x="1806" y="689"/>
                </a:cxn>
                <a:cxn ang="0">
                  <a:pos x="1884" y="581"/>
                </a:cxn>
                <a:cxn ang="0">
                  <a:pos x="2039" y="389"/>
                </a:cxn>
                <a:cxn ang="0">
                  <a:pos x="2207" y="269"/>
                </a:cxn>
                <a:cxn ang="0">
                  <a:pos x="2249" y="239"/>
                </a:cxn>
                <a:cxn ang="0">
                  <a:pos x="2392" y="0"/>
                </a:cxn>
                <a:cxn ang="0">
                  <a:pos x="2302" y="36"/>
                </a:cxn>
              </a:cxnLst>
              <a:rect l="0" t="0" r="r" b="b"/>
              <a:pathLst>
                <a:path w="2392" h="881">
                  <a:moveTo>
                    <a:pt x="2302" y="36"/>
                  </a:moveTo>
                  <a:lnTo>
                    <a:pt x="2266" y="48"/>
                  </a:lnTo>
                  <a:lnTo>
                    <a:pt x="2231" y="54"/>
                  </a:lnTo>
                  <a:lnTo>
                    <a:pt x="2201" y="54"/>
                  </a:lnTo>
                  <a:lnTo>
                    <a:pt x="2195" y="54"/>
                  </a:lnTo>
                  <a:lnTo>
                    <a:pt x="2189"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249" y="239"/>
                  </a:lnTo>
                  <a:lnTo>
                    <a:pt x="2392" y="167"/>
                  </a:lnTo>
                  <a:lnTo>
                    <a:pt x="2392" y="60"/>
                  </a:lnTo>
                  <a:lnTo>
                    <a:pt x="2392" y="0"/>
                  </a:lnTo>
                  <a:lnTo>
                    <a:pt x="2344" y="18"/>
                  </a:lnTo>
                  <a:lnTo>
                    <a:pt x="2302" y="36"/>
                  </a:lnTo>
                  <a:lnTo>
                    <a:pt x="2302" y="36"/>
                  </a:lnTo>
                  <a:close/>
                </a:path>
              </a:pathLst>
            </a:custGeom>
            <a:solidFill>
              <a:schemeClr val="bg1"/>
            </a:solidFill>
            <a:ln w="9525">
              <a:noFill/>
              <a:round/>
              <a:headEnd/>
              <a:tailEnd/>
            </a:ln>
          </p:spPr>
          <p:txBody>
            <a:bodyPr/>
            <a:lstStyle/>
            <a:p>
              <a:pPr>
                <a:defRPr/>
              </a:pPr>
              <a:endParaRPr lang="ru-RU" sz="1800">
                <a:solidFill>
                  <a:srgbClr val="FFFFFF"/>
                </a:solidFill>
              </a:endParaRPr>
            </a:p>
          </p:txBody>
        </p:sp>
        <p:sp>
          <p:nvSpPr>
            <p:cNvPr id="129036" name="Freeform 12"/>
            <p:cNvSpPr>
              <a:spLocks/>
            </p:cNvSpPr>
            <p:nvPr userDrawn="1"/>
          </p:nvSpPr>
          <p:spPr bwMode="hidden">
            <a:xfrm>
              <a:off x="3839" y="1854"/>
              <a:ext cx="577" cy="258"/>
            </a:xfrm>
            <a:custGeom>
              <a:avLst/>
              <a:gdLst/>
              <a:ahLst/>
              <a:cxnLst>
                <a:cxn ang="0">
                  <a:pos x="30" y="245"/>
                </a:cxn>
                <a:cxn ang="0">
                  <a:pos x="18" y="251"/>
                </a:cxn>
                <a:cxn ang="0">
                  <a:pos x="6" y="257"/>
                </a:cxn>
                <a:cxn ang="0">
                  <a:pos x="0" y="257"/>
                </a:cxn>
                <a:cxn ang="0">
                  <a:pos x="305" y="113"/>
                </a:cxn>
                <a:cxn ang="0">
                  <a:pos x="520" y="0"/>
                </a:cxn>
                <a:cxn ang="0">
                  <a:pos x="526" y="6"/>
                </a:cxn>
                <a:cxn ang="0">
                  <a:pos x="544" y="18"/>
                </a:cxn>
                <a:cxn ang="0">
                  <a:pos x="550" y="24"/>
                </a:cxn>
                <a:cxn ang="0">
                  <a:pos x="550" y="36"/>
                </a:cxn>
                <a:cxn ang="0">
                  <a:pos x="544" y="42"/>
                </a:cxn>
                <a:cxn ang="0">
                  <a:pos x="526" y="54"/>
                </a:cxn>
                <a:cxn ang="0">
                  <a:pos x="514" y="60"/>
                </a:cxn>
                <a:cxn ang="0">
                  <a:pos x="502" y="66"/>
                </a:cxn>
                <a:cxn ang="0">
                  <a:pos x="448" y="84"/>
                </a:cxn>
                <a:cxn ang="0">
                  <a:pos x="382" y="113"/>
                </a:cxn>
                <a:cxn ang="0">
                  <a:pos x="305" y="143"/>
                </a:cxn>
                <a:cxn ang="0">
                  <a:pos x="227" y="173"/>
                </a:cxn>
                <a:cxn ang="0">
                  <a:pos x="149" y="203"/>
                </a:cxn>
                <a:cxn ang="0">
                  <a:pos x="83" y="227"/>
                </a:cxn>
                <a:cxn ang="0">
                  <a:pos x="30" y="245"/>
                </a:cxn>
                <a:cxn ang="0">
                  <a:pos x="30" y="245"/>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37" name="Freeform 13"/>
            <p:cNvSpPr>
              <a:spLocks/>
            </p:cNvSpPr>
            <p:nvPr userDrawn="1"/>
          </p:nvSpPr>
          <p:spPr bwMode="hidden">
            <a:xfrm>
              <a:off x="5327" y="1642"/>
              <a:ext cx="5" cy="1"/>
            </a:xfrm>
            <a:custGeom>
              <a:avLst/>
              <a:gdLst/>
              <a:ahLst/>
              <a:cxnLst>
                <a:cxn ang="0">
                  <a:pos x="0" y="0"/>
                </a:cxn>
                <a:cxn ang="0">
                  <a:pos x="5" y="0"/>
                </a:cxn>
                <a:cxn ang="0">
                  <a:pos x="0" y="0"/>
                </a:cxn>
                <a:cxn ang="0">
                  <a:pos x="0" y="0"/>
                </a:cxn>
              </a:cxnLst>
              <a:rect l="0" t="0" r="r" b="b"/>
              <a:pathLst>
                <a:path w="5">
                  <a:moveTo>
                    <a:pt x="0" y="0"/>
                  </a:moveTo>
                  <a:lnTo>
                    <a:pt x="5" y="0"/>
                  </a:lnTo>
                  <a:lnTo>
                    <a:pt x="0" y="0"/>
                  </a:lnTo>
                  <a:lnTo>
                    <a:pt x="0" y="0"/>
                  </a:lnTo>
                  <a:close/>
                </a:path>
              </a:pathLst>
            </a:custGeom>
            <a:solidFill>
              <a:srgbClr val="FED1AD"/>
            </a:solidFill>
            <a:ln w="9525">
              <a:noFill/>
              <a:round/>
              <a:headEnd/>
              <a:tailEnd/>
            </a:ln>
          </p:spPr>
          <p:txBody>
            <a:bodyPr/>
            <a:lstStyle/>
            <a:p>
              <a:pPr>
                <a:defRPr/>
              </a:pPr>
              <a:endParaRPr lang="ru-RU" sz="1800">
                <a:solidFill>
                  <a:srgbClr val="FFFFFF"/>
                </a:solidFill>
              </a:endParaRPr>
            </a:p>
          </p:txBody>
        </p:sp>
        <p:sp>
          <p:nvSpPr>
            <p:cNvPr id="129038" name="Freeform 14"/>
            <p:cNvSpPr>
              <a:spLocks/>
            </p:cNvSpPr>
            <p:nvPr userDrawn="1"/>
          </p:nvSpPr>
          <p:spPr bwMode="hidden">
            <a:xfrm>
              <a:off x="3839" y="1728"/>
              <a:ext cx="716" cy="383"/>
            </a:xfrm>
            <a:custGeom>
              <a:avLst/>
              <a:gdLst/>
              <a:ahLst/>
              <a:cxnLst>
                <a:cxn ang="0">
                  <a:pos x="659" y="6"/>
                </a:cxn>
                <a:cxn ang="0">
                  <a:pos x="588" y="42"/>
                </a:cxn>
                <a:cxn ang="0">
                  <a:pos x="515" y="84"/>
                </a:cxn>
                <a:cxn ang="0">
                  <a:pos x="509" y="90"/>
                </a:cxn>
                <a:cxn ang="0">
                  <a:pos x="485" y="102"/>
                </a:cxn>
                <a:cxn ang="0">
                  <a:pos x="455" y="120"/>
                </a:cxn>
                <a:cxn ang="0">
                  <a:pos x="425" y="138"/>
                </a:cxn>
                <a:cxn ang="0">
                  <a:pos x="371" y="168"/>
                </a:cxn>
                <a:cxn ang="0">
                  <a:pos x="306" y="198"/>
                </a:cxn>
                <a:cxn ang="0">
                  <a:pos x="186" y="251"/>
                </a:cxn>
                <a:cxn ang="0">
                  <a:pos x="131" y="269"/>
                </a:cxn>
                <a:cxn ang="0">
                  <a:pos x="89" y="287"/>
                </a:cxn>
                <a:cxn ang="0">
                  <a:pos x="53" y="305"/>
                </a:cxn>
                <a:cxn ang="0">
                  <a:pos x="36" y="311"/>
                </a:cxn>
                <a:cxn ang="0">
                  <a:pos x="12" y="329"/>
                </a:cxn>
                <a:cxn ang="0">
                  <a:pos x="0" y="353"/>
                </a:cxn>
                <a:cxn ang="0">
                  <a:pos x="0" y="371"/>
                </a:cxn>
                <a:cxn ang="0">
                  <a:pos x="0" y="383"/>
                </a:cxn>
                <a:cxn ang="0">
                  <a:pos x="0" y="383"/>
                </a:cxn>
                <a:cxn ang="0">
                  <a:pos x="12" y="371"/>
                </a:cxn>
                <a:cxn ang="0">
                  <a:pos x="30" y="353"/>
                </a:cxn>
                <a:cxn ang="0">
                  <a:pos x="53" y="335"/>
                </a:cxn>
                <a:cxn ang="0">
                  <a:pos x="77" y="317"/>
                </a:cxn>
                <a:cxn ang="0">
                  <a:pos x="101" y="311"/>
                </a:cxn>
                <a:cxn ang="0">
                  <a:pos x="131" y="299"/>
                </a:cxn>
                <a:cxn ang="0">
                  <a:pos x="204" y="269"/>
                </a:cxn>
                <a:cxn ang="0">
                  <a:pos x="240" y="251"/>
                </a:cxn>
                <a:cxn ang="0">
                  <a:pos x="270" y="239"/>
                </a:cxn>
                <a:cxn ang="0">
                  <a:pos x="294" y="228"/>
                </a:cxn>
                <a:cxn ang="0">
                  <a:pos x="312" y="222"/>
                </a:cxn>
                <a:cxn ang="0">
                  <a:pos x="330" y="210"/>
                </a:cxn>
                <a:cxn ang="0">
                  <a:pos x="365" y="186"/>
                </a:cxn>
                <a:cxn ang="0">
                  <a:pos x="419" y="156"/>
                </a:cxn>
                <a:cxn ang="0">
                  <a:pos x="473" y="120"/>
                </a:cxn>
                <a:cxn ang="0">
                  <a:pos x="527" y="90"/>
                </a:cxn>
                <a:cxn ang="0">
                  <a:pos x="576" y="60"/>
                </a:cxn>
                <a:cxn ang="0">
                  <a:pos x="612" y="42"/>
                </a:cxn>
                <a:cxn ang="0">
                  <a:pos x="629" y="36"/>
                </a:cxn>
                <a:cxn ang="0">
                  <a:pos x="647" y="30"/>
                </a:cxn>
                <a:cxn ang="0">
                  <a:pos x="677" y="18"/>
                </a:cxn>
                <a:cxn ang="0">
                  <a:pos x="701" y="6"/>
                </a:cxn>
                <a:cxn ang="0">
                  <a:pos x="713" y="0"/>
                </a:cxn>
                <a:cxn ang="0">
                  <a:pos x="713" y="0"/>
                </a:cxn>
                <a:cxn ang="0">
                  <a:pos x="659" y="6"/>
                </a:cxn>
                <a:cxn ang="0">
                  <a:pos x="716" y="63"/>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39" name="Freeform 15"/>
            <p:cNvSpPr>
              <a:spLocks/>
            </p:cNvSpPr>
            <p:nvPr userDrawn="1"/>
          </p:nvSpPr>
          <p:spPr bwMode="hidden">
            <a:xfrm>
              <a:off x="3453" y="2271"/>
              <a:ext cx="318" cy="225"/>
            </a:xfrm>
            <a:custGeom>
              <a:avLst/>
              <a:gdLst/>
              <a:ahLst/>
              <a:cxnLst>
                <a:cxn ang="0">
                  <a:pos x="6" y="225"/>
                </a:cxn>
                <a:cxn ang="0">
                  <a:pos x="0" y="195"/>
                </a:cxn>
                <a:cxn ang="0">
                  <a:pos x="315" y="0"/>
                </a:cxn>
                <a:cxn ang="0">
                  <a:pos x="303" y="27"/>
                </a:cxn>
                <a:cxn ang="0">
                  <a:pos x="318" y="42"/>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40" name="Freeform 16"/>
            <p:cNvSpPr>
              <a:spLocks/>
            </p:cNvSpPr>
            <p:nvPr userDrawn="1"/>
          </p:nvSpPr>
          <p:spPr bwMode="hidden">
            <a:xfrm>
              <a:off x="0" y="2658"/>
              <a:ext cx="2595" cy="933"/>
            </a:xfrm>
            <a:custGeom>
              <a:avLst/>
              <a:gdLst/>
              <a:ahLst/>
              <a:cxnLst>
                <a:cxn ang="0">
                  <a:pos x="1050" y="657"/>
                </a:cxn>
                <a:cxn ang="0">
                  <a:pos x="1581" y="690"/>
                </a:cxn>
                <a:cxn ang="0">
                  <a:pos x="1671" y="723"/>
                </a:cxn>
                <a:cxn ang="0">
                  <a:pos x="1176" y="621"/>
                </a:cxn>
                <a:cxn ang="0">
                  <a:pos x="1854" y="567"/>
                </a:cxn>
                <a:cxn ang="0">
                  <a:pos x="1869" y="612"/>
                </a:cxn>
                <a:cxn ang="0">
                  <a:pos x="2103" y="861"/>
                </a:cxn>
                <a:cxn ang="0">
                  <a:pos x="1883" y="520"/>
                </a:cxn>
                <a:cxn ang="0">
                  <a:pos x="1842" y="490"/>
                </a:cxn>
                <a:cxn ang="0">
                  <a:pos x="1770" y="466"/>
                </a:cxn>
                <a:cxn ang="0">
                  <a:pos x="1740" y="448"/>
                </a:cxn>
                <a:cxn ang="0">
                  <a:pos x="1758" y="436"/>
                </a:cxn>
                <a:cxn ang="0">
                  <a:pos x="1830" y="430"/>
                </a:cxn>
                <a:cxn ang="0">
                  <a:pos x="1877" y="424"/>
                </a:cxn>
                <a:cxn ang="0">
                  <a:pos x="1955" y="394"/>
                </a:cxn>
                <a:cxn ang="0">
                  <a:pos x="2052" y="396"/>
                </a:cxn>
                <a:cxn ang="0">
                  <a:pos x="2253" y="732"/>
                </a:cxn>
                <a:cxn ang="0">
                  <a:pos x="2415" y="933"/>
                </a:cxn>
                <a:cxn ang="0">
                  <a:pos x="2397" y="828"/>
                </a:cxn>
                <a:cxn ang="0">
                  <a:pos x="2088" y="400"/>
                </a:cxn>
                <a:cxn ang="0">
                  <a:pos x="2046" y="346"/>
                </a:cxn>
                <a:cxn ang="0">
                  <a:pos x="1997" y="304"/>
                </a:cxn>
                <a:cxn ang="0">
                  <a:pos x="1967" y="286"/>
                </a:cxn>
                <a:cxn ang="0">
                  <a:pos x="1973" y="286"/>
                </a:cxn>
                <a:cxn ang="0">
                  <a:pos x="2009" y="286"/>
                </a:cxn>
                <a:cxn ang="0">
                  <a:pos x="2082" y="322"/>
                </a:cxn>
                <a:cxn ang="0">
                  <a:pos x="2199" y="384"/>
                </a:cxn>
                <a:cxn ang="0">
                  <a:pos x="2394" y="448"/>
                </a:cxn>
                <a:cxn ang="0">
                  <a:pos x="2595" y="516"/>
                </a:cxn>
                <a:cxn ang="0">
                  <a:pos x="2388" y="424"/>
                </a:cxn>
                <a:cxn ang="0">
                  <a:pos x="2219" y="340"/>
                </a:cxn>
                <a:cxn ang="0">
                  <a:pos x="2052" y="280"/>
                </a:cxn>
                <a:cxn ang="0">
                  <a:pos x="1955" y="262"/>
                </a:cxn>
                <a:cxn ang="0">
                  <a:pos x="1877" y="274"/>
                </a:cxn>
                <a:cxn ang="0">
                  <a:pos x="1752" y="274"/>
                </a:cxn>
                <a:cxn ang="0">
                  <a:pos x="1661" y="292"/>
                </a:cxn>
                <a:cxn ang="0">
                  <a:pos x="1607" y="316"/>
                </a:cxn>
                <a:cxn ang="0">
                  <a:pos x="1589" y="322"/>
                </a:cxn>
                <a:cxn ang="0">
                  <a:pos x="1409" y="358"/>
                </a:cxn>
                <a:cxn ang="0">
                  <a:pos x="1152" y="442"/>
                </a:cxn>
                <a:cxn ang="0">
                  <a:pos x="966" y="460"/>
                </a:cxn>
                <a:cxn ang="0">
                  <a:pos x="870" y="442"/>
                </a:cxn>
                <a:cxn ang="0">
                  <a:pos x="828" y="430"/>
                </a:cxn>
                <a:cxn ang="0">
                  <a:pos x="743" y="388"/>
                </a:cxn>
                <a:cxn ang="0">
                  <a:pos x="636" y="334"/>
                </a:cxn>
                <a:cxn ang="0">
                  <a:pos x="467" y="256"/>
                </a:cxn>
                <a:cxn ang="0">
                  <a:pos x="0" y="0"/>
                </a:cxn>
                <a:cxn ang="0">
                  <a:pos x="585" y="390"/>
                </a:cxn>
                <a:cxn ang="0">
                  <a:pos x="849" y="543"/>
                </a:cxn>
                <a:cxn ang="0">
                  <a:pos x="897" y="621"/>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ru-RU" sz="1800">
                <a:solidFill>
                  <a:srgbClr val="FFFFFF"/>
                </a:solidFill>
              </a:endParaRPr>
            </a:p>
          </p:txBody>
        </p:sp>
        <p:sp>
          <p:nvSpPr>
            <p:cNvPr id="129041" name="Freeform 17"/>
            <p:cNvSpPr>
              <a:spLocks/>
            </p:cNvSpPr>
            <p:nvPr userDrawn="1"/>
          </p:nvSpPr>
          <p:spPr bwMode="hidden">
            <a:xfrm>
              <a:off x="0" y="2994"/>
              <a:ext cx="2723" cy="1091"/>
            </a:xfrm>
            <a:custGeom>
              <a:avLst/>
              <a:gdLst/>
              <a:ahLst/>
              <a:cxnLst>
                <a:cxn ang="0">
                  <a:pos x="2370" y="72"/>
                </a:cxn>
                <a:cxn ang="0">
                  <a:pos x="2597" y="198"/>
                </a:cxn>
                <a:cxn ang="0">
                  <a:pos x="2639" y="276"/>
                </a:cxn>
                <a:cxn ang="0">
                  <a:pos x="2453" y="264"/>
                </a:cxn>
                <a:cxn ang="0">
                  <a:pos x="2297" y="204"/>
                </a:cxn>
                <a:cxn ang="0">
                  <a:pos x="2112" y="66"/>
                </a:cxn>
                <a:cxn ang="0">
                  <a:pos x="2088" y="72"/>
                </a:cxn>
                <a:cxn ang="0">
                  <a:pos x="2106" y="114"/>
                </a:cxn>
                <a:cxn ang="0">
                  <a:pos x="2412" y="552"/>
                </a:cxn>
                <a:cxn ang="0">
                  <a:pos x="2279" y="564"/>
                </a:cxn>
                <a:cxn ang="0">
                  <a:pos x="2189" y="492"/>
                </a:cxn>
                <a:cxn ang="0">
                  <a:pos x="2058" y="330"/>
                </a:cxn>
                <a:cxn ang="0">
                  <a:pos x="1991" y="234"/>
                </a:cxn>
                <a:cxn ang="0">
                  <a:pos x="1949" y="174"/>
                </a:cxn>
                <a:cxn ang="0">
                  <a:pos x="1824" y="132"/>
                </a:cxn>
                <a:cxn ang="0">
                  <a:pos x="1794" y="144"/>
                </a:cxn>
                <a:cxn ang="0">
                  <a:pos x="1895" y="222"/>
                </a:cxn>
                <a:cxn ang="0">
                  <a:pos x="1943" y="366"/>
                </a:cxn>
                <a:cxn ang="0">
                  <a:pos x="2064" y="630"/>
                </a:cxn>
                <a:cxn ang="0">
                  <a:pos x="2052" y="695"/>
                </a:cxn>
                <a:cxn ang="0">
                  <a:pos x="1955" y="683"/>
                </a:cxn>
                <a:cxn ang="0">
                  <a:pos x="1913" y="636"/>
                </a:cxn>
                <a:cxn ang="0">
                  <a:pos x="1703" y="312"/>
                </a:cxn>
                <a:cxn ang="0">
                  <a:pos x="1637" y="276"/>
                </a:cxn>
                <a:cxn ang="0">
                  <a:pos x="1643" y="318"/>
                </a:cxn>
                <a:cxn ang="0">
                  <a:pos x="1673" y="408"/>
                </a:cxn>
                <a:cxn ang="0">
                  <a:pos x="1716" y="779"/>
                </a:cxn>
                <a:cxn ang="0">
                  <a:pos x="1691" y="737"/>
                </a:cxn>
                <a:cxn ang="0">
                  <a:pos x="1613" y="582"/>
                </a:cxn>
                <a:cxn ang="0">
                  <a:pos x="1494" y="480"/>
                </a:cxn>
                <a:cxn ang="0">
                  <a:pos x="1248" y="528"/>
                </a:cxn>
                <a:cxn ang="0">
                  <a:pos x="996" y="630"/>
                </a:cxn>
                <a:cxn ang="0">
                  <a:pos x="714" y="534"/>
                </a:cxn>
                <a:cxn ang="0">
                  <a:pos x="198" y="288"/>
                </a:cxn>
                <a:cxn ang="0">
                  <a:pos x="0" y="460"/>
                </a:cxn>
                <a:cxn ang="0">
                  <a:pos x="288" y="570"/>
                </a:cxn>
                <a:cxn ang="0">
                  <a:pos x="461" y="654"/>
                </a:cxn>
                <a:cxn ang="0">
                  <a:pos x="725" y="755"/>
                </a:cxn>
                <a:cxn ang="0">
                  <a:pos x="966" y="791"/>
                </a:cxn>
                <a:cxn ang="0">
                  <a:pos x="1176" y="779"/>
                </a:cxn>
                <a:cxn ang="0">
                  <a:pos x="1278" y="791"/>
                </a:cxn>
                <a:cxn ang="0">
                  <a:pos x="1404" y="845"/>
                </a:cxn>
                <a:cxn ang="0">
                  <a:pos x="1416" y="887"/>
                </a:cxn>
                <a:cxn ang="0">
                  <a:pos x="1361" y="923"/>
                </a:cxn>
                <a:cxn ang="0">
                  <a:pos x="1385" y="1007"/>
                </a:cxn>
                <a:cxn ang="0">
                  <a:pos x="1494" y="1085"/>
                </a:cxn>
                <a:cxn ang="0">
                  <a:pos x="1697" y="1043"/>
                </a:cxn>
                <a:cxn ang="0">
                  <a:pos x="1812" y="989"/>
                </a:cxn>
                <a:cxn ang="0">
                  <a:pos x="1973" y="917"/>
                </a:cxn>
                <a:cxn ang="0">
                  <a:pos x="2201" y="899"/>
                </a:cxn>
                <a:cxn ang="0">
                  <a:pos x="2364" y="863"/>
                </a:cxn>
                <a:cxn ang="0">
                  <a:pos x="2400" y="743"/>
                </a:cxn>
                <a:cxn ang="0">
                  <a:pos x="2471" y="701"/>
                </a:cxn>
                <a:cxn ang="0">
                  <a:pos x="2621" y="504"/>
                </a:cxn>
                <a:cxn ang="0">
                  <a:pos x="2693" y="374"/>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08"/>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9525">
              <a:noFill/>
              <a:round/>
              <a:headEnd/>
              <a:tailEnd/>
            </a:ln>
          </p:spPr>
          <p:txBody>
            <a:bodyPr/>
            <a:lstStyle/>
            <a:p>
              <a:pPr>
                <a:defRPr/>
              </a:pPr>
              <a:endParaRPr lang="ru-RU" sz="1800">
                <a:solidFill>
                  <a:srgbClr val="FFFFFF"/>
                </a:solidFill>
              </a:endParaRPr>
            </a:p>
          </p:txBody>
        </p:sp>
      </p:grpSp>
      <p:sp>
        <p:nvSpPr>
          <p:cNvPr id="129042" name="Rectangle 18"/>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ru-RU"/>
              <a:t>Образец заголовка</a:t>
            </a:r>
          </a:p>
        </p:txBody>
      </p:sp>
      <p:sp>
        <p:nvSpPr>
          <p:cNvPr id="129043" name="Rectangle 19"/>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solidFill>
                <a:srgbClr val="FFFFFF"/>
              </a:solidFill>
            </a:endParaRPr>
          </a:p>
        </p:txBody>
      </p:sp>
      <p:sp>
        <p:nvSpPr>
          <p:cNvPr id="129044" name="Rectangle 20"/>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ru-RU">
              <a:solidFill>
                <a:srgbClr val="FFFFFF"/>
              </a:solidFill>
            </a:endParaRPr>
          </a:p>
        </p:txBody>
      </p:sp>
      <p:sp>
        <p:nvSpPr>
          <p:cNvPr id="129045" name="Rectangle 21"/>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CE770BC-E491-412D-8E8A-62D75A7DC5B2}" type="slidenum">
              <a:rPr lang="ru-RU">
                <a:solidFill>
                  <a:srgbClr val="FFFFFF"/>
                </a:solidFill>
              </a:rPr>
              <a:pPr>
                <a:defRPr/>
              </a:pPr>
              <a:t>‹#›</a:t>
            </a:fld>
            <a:endParaRPr lang="ru-RU">
              <a:solidFill>
                <a:srgbClr val="FFFFFF"/>
              </a:solidFill>
            </a:endParaRPr>
          </a:p>
        </p:txBody>
      </p:sp>
      <p:sp>
        <p:nvSpPr>
          <p:cNvPr id="129046" name="Rectangle 22"/>
          <p:cNvSpPr>
            <a:spLocks noGrp="1" noChangeArrowheads="1"/>
          </p:cNvSpPr>
          <p:nvPr>
            <p:ph type="body" idx="1"/>
          </p:nvPr>
        </p:nvSpPr>
        <p:spPr bwMode="auto">
          <a:xfrm>
            <a:off x="609600" y="1600200"/>
            <a:ext cx="10972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464387733"/>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rigorev@mirea.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4.bin"/><Relationship Id="rId7" Type="http://schemas.openxmlformats.org/officeDocument/2006/relationships/image" Target="../media/image12.w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png"/><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6.bin"/><Relationship Id="rId7" Type="http://schemas.openxmlformats.org/officeDocument/2006/relationships/image" Target="../media/image18.png"/><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7.bin"/><Relationship Id="rId18" Type="http://schemas.openxmlformats.org/officeDocument/2006/relationships/image" Target="../media/image32.png"/><Relationship Id="rId3" Type="http://schemas.openxmlformats.org/officeDocument/2006/relationships/oleObject" Target="../embeddings/oleObject11.bin"/><Relationship Id="rId7" Type="http://schemas.openxmlformats.org/officeDocument/2006/relationships/image" Target="../media/image27.wmf"/><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19.xml"/><Relationship Id="rId16" Type="http://schemas.openxmlformats.org/officeDocument/2006/relationships/image" Target="../media/image31.wmf"/><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29.wmf"/><Relationship Id="rId5" Type="http://schemas.openxmlformats.org/officeDocument/2006/relationships/oleObject" Target="../embeddings/oleObject12.bin"/><Relationship Id="rId15" Type="http://schemas.openxmlformats.org/officeDocument/2006/relationships/oleObject" Target="../embeddings/oleObject18.bin"/><Relationship Id="rId10" Type="http://schemas.openxmlformats.org/officeDocument/2006/relationships/oleObject" Target="../embeddings/oleObject15.bin"/><Relationship Id="rId4" Type="http://schemas.openxmlformats.org/officeDocument/2006/relationships/image" Target="../media/image26.wmf"/><Relationship Id="rId9" Type="http://schemas.openxmlformats.org/officeDocument/2006/relationships/image" Target="../media/image28.wmf"/><Relationship Id="rId14" Type="http://schemas.openxmlformats.org/officeDocument/2006/relationships/image" Target="../media/image3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hyperlink" Target="mailto:grigorev@mirea.ru"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hyperlink" Target="mailto:grigorev@mirea.r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16771" y="6083372"/>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2147888" y="1709740"/>
            <a:ext cx="8452735" cy="1719261"/>
          </a:xfrm>
        </p:spPr>
        <p:txBody>
          <a:bodyPr/>
          <a:lstStyle/>
          <a:p>
            <a:pPr algn="ctr"/>
            <a:r>
              <a:rPr lang="ru-RU" sz="4000" b="1" dirty="0"/>
              <a:t>Теоретические основы компьютерной безопасности</a:t>
            </a:r>
            <a:br>
              <a:rPr lang="ru-RU" sz="4000" b="1" dirty="0"/>
            </a:br>
            <a:r>
              <a:rPr lang="ru-RU" sz="4000" b="1" dirty="0"/>
              <a:t>Лекция 7</a:t>
            </a:r>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a:xfrm>
            <a:off x="2147888" y="4589464"/>
            <a:ext cx="8268592" cy="1143793"/>
          </a:xfrm>
        </p:spPr>
        <p:txBody>
          <a:bodyPr/>
          <a:lstStyle/>
          <a:p>
            <a:pPr lvl="0"/>
            <a:r>
              <a:rPr lang="ru-RU" dirty="0">
                <a:solidFill>
                  <a:prstClr val="black"/>
                </a:solidFill>
              </a:rPr>
              <a:t>ФИО преподавателя</a:t>
            </a:r>
            <a:r>
              <a:rPr lang="en-US" dirty="0">
                <a:solidFill>
                  <a:prstClr val="black"/>
                </a:solidFill>
              </a:rPr>
              <a:t>: </a:t>
            </a:r>
            <a:r>
              <a:rPr lang="ru-RU" dirty="0">
                <a:solidFill>
                  <a:prstClr val="black"/>
                </a:solidFill>
              </a:rPr>
              <a:t> зав. кафедры КБ-8, к.т.н. Григорьев В.Р.</a:t>
            </a:r>
          </a:p>
          <a:p>
            <a:pPr lvl="0"/>
            <a:r>
              <a:rPr lang="en-US" dirty="0">
                <a:solidFill>
                  <a:prstClr val="black"/>
                </a:solidFill>
              </a:rPr>
              <a:t>e-mail</a:t>
            </a:r>
            <a:r>
              <a:rPr lang="en-US" dirty="0">
                <a:solidFill>
                  <a:prstClr val="black">
                    <a:tint val="75000"/>
                  </a:prstClr>
                </a:solidFill>
              </a:rPr>
              <a:t>: </a:t>
            </a:r>
            <a:r>
              <a:rPr lang="en-US" dirty="0">
                <a:solidFill>
                  <a:prstClr val="black">
                    <a:tint val="75000"/>
                  </a:prstClr>
                </a:solidFill>
                <a:hlinkClick r:id="rId2"/>
              </a:rPr>
              <a:t>grigorev@mirea.ru</a:t>
            </a:r>
            <a:endParaRPr lang="en-US" dirty="0">
              <a:solidFill>
                <a:prstClr val="black">
                  <a:tint val="75000"/>
                </a:prstClr>
              </a:solidFill>
            </a:endParaRPr>
          </a:p>
          <a:p>
            <a:endParaRPr lang="ru-RU" dirty="0"/>
          </a:p>
        </p:txBody>
      </p:sp>
    </p:spTree>
    <p:extLst>
      <p:ext uri="{BB962C8B-B14F-4D97-AF65-F5344CB8AC3E}">
        <p14:creationId xmlns:p14="http://schemas.microsoft.com/office/powerpoint/2010/main" val="40679552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03F46-7D83-4111-8331-A020E618544C}"/>
              </a:ext>
            </a:extLst>
          </p:cNvPr>
          <p:cNvSpPr txBox="1"/>
          <p:nvPr/>
        </p:nvSpPr>
        <p:spPr>
          <a:xfrm>
            <a:off x="272472" y="301301"/>
            <a:ext cx="11647055" cy="6186309"/>
          </a:xfrm>
          <a:prstGeom prst="rect">
            <a:avLst/>
          </a:prstGeom>
          <a:noFill/>
        </p:spPr>
        <p:txBody>
          <a:bodyPr wrap="square">
            <a:spAutoFit/>
          </a:bodyPr>
          <a:lstStyle/>
          <a:p>
            <a:pPr marL="2540" marR="48260" indent="457200" algn="just">
              <a:lnSpc>
                <a:spcPct val="150000"/>
              </a:lnSpc>
              <a:spcAft>
                <a:spcPts val="0"/>
              </a:spcAft>
            </a:pPr>
            <a:r>
              <a:rPr lang="ru-RU" sz="2400" dirty="0">
                <a:solidFill>
                  <a:srgbClr val="FFC000"/>
                </a:solidFill>
                <a:effectLst/>
                <a:latin typeface="Times New Roman" panose="02020603050405020304" pitchFamily="18" charset="0"/>
                <a:ea typeface="Times New Roman" panose="02020603050405020304" pitchFamily="18" charset="0"/>
              </a:rPr>
              <a:t>Существует несколько вариантов задания матрицы доступа.</a:t>
            </a:r>
          </a:p>
          <a:p>
            <a:pPr marL="8890" marR="2540" indent="457200" algn="just">
              <a:lnSpc>
                <a:spcPct val="150000"/>
              </a:lnSpc>
              <a:spcAft>
                <a:spcPts val="0"/>
              </a:spcAft>
            </a:pPr>
            <a:r>
              <a:rPr lang="ru-RU" sz="2400" dirty="0">
                <a:solidFill>
                  <a:srgbClr val="66FF33"/>
                </a:solidFill>
                <a:effectLst/>
                <a:latin typeface="Times New Roman" panose="02020603050405020304" pitchFamily="18" charset="0"/>
                <a:ea typeface="Times New Roman" panose="02020603050405020304" pitchFamily="18" charset="0"/>
              </a:rPr>
              <a:t>1. Листы возможностей: Для каждого субъекта </a:t>
            </a:r>
            <a:r>
              <a:rPr lang="ru-RU" sz="2400" dirty="0" err="1">
                <a:solidFill>
                  <a:srgbClr val="66FF33"/>
                </a:solidFill>
                <a:effectLst/>
                <a:latin typeface="Times New Roman" panose="02020603050405020304" pitchFamily="18" charset="0"/>
                <a:ea typeface="Times New Roman" panose="02020603050405020304" pitchFamily="18" charset="0"/>
              </a:rPr>
              <a:t>S</a:t>
            </a:r>
            <a:r>
              <a:rPr lang="ru-RU" sz="2400" baseline="-25000" dirty="0" err="1">
                <a:solidFill>
                  <a:srgbClr val="66FF33"/>
                </a:solidFill>
                <a:effectLst/>
                <a:latin typeface="Times New Roman" panose="02020603050405020304" pitchFamily="18" charset="0"/>
                <a:ea typeface="Times New Roman" panose="02020603050405020304" pitchFamily="18" charset="0"/>
              </a:rPr>
              <a:t>i</a:t>
            </a:r>
            <a:r>
              <a:rPr lang="ru-RU" sz="2400" dirty="0">
                <a:solidFill>
                  <a:srgbClr val="66FF33"/>
                </a:solidFill>
                <a:effectLst/>
                <a:latin typeface="Times New Roman" panose="02020603050405020304" pitchFamily="18" charset="0"/>
                <a:ea typeface="Times New Roman" panose="02020603050405020304" pitchFamily="18" charset="0"/>
              </a:rPr>
              <a:t> создается лист (файл) всех объектов, к которому имеет доступ данный объект.</a:t>
            </a:r>
          </a:p>
          <a:p>
            <a:pPr marL="8890" marR="213360" indent="457200" algn="just">
              <a:lnSpc>
                <a:spcPct val="150000"/>
              </a:lnSpc>
              <a:spcAft>
                <a:spcPts val="0"/>
              </a:spcAft>
            </a:pPr>
            <a:r>
              <a:rPr lang="ru-RU" sz="2400" dirty="0">
                <a:solidFill>
                  <a:srgbClr val="FF99CC"/>
                </a:solidFill>
                <a:effectLst/>
                <a:latin typeface="Times New Roman" panose="02020603050405020304" pitchFamily="18" charset="0"/>
                <a:ea typeface="Times New Roman" panose="02020603050405020304" pitchFamily="18" charset="0"/>
              </a:rPr>
              <a:t>2. Листы контроля доступа: для каждого объекта создается список всех субъектов, имеющих право доступа к этому объекту.</a:t>
            </a:r>
          </a:p>
          <a:p>
            <a:pPr algn="just"/>
            <a:endParaRPr lang="ru-RU" sz="2400" dirty="0">
              <a:solidFill>
                <a:srgbClr val="FFFF00"/>
              </a:solidFill>
              <a:effectLst/>
              <a:latin typeface="Times New Roman" panose="02020603050405020304" pitchFamily="18" charset="0"/>
              <a:ea typeface="Times New Roman" panose="02020603050405020304" pitchFamily="18" charset="0"/>
            </a:endParaRPr>
          </a:p>
          <a:p>
            <a:pPr algn="just"/>
            <a:r>
              <a:rPr lang="ru-RU" sz="2400" dirty="0">
                <a:solidFill>
                  <a:srgbClr val="FFFF00"/>
                </a:solidFill>
                <a:effectLst/>
                <a:latin typeface="Times New Roman" panose="02020603050405020304" pitchFamily="18" charset="0"/>
                <a:ea typeface="Times New Roman" panose="02020603050405020304" pitchFamily="18" charset="0"/>
              </a:rPr>
              <a:t>Дискреционная политика связана с исходной моделью таким образом, что траектории процессов в вычислительной системе ограничиваются в каждом доступе. Причем вершины каждого графа разбиваются на классы и доступ в каждом классе определяется своими правилами каждым собственником. </a:t>
            </a:r>
            <a:r>
              <a:rPr lang="ru-RU" sz="2400" dirty="0">
                <a:solidFill>
                  <a:schemeClr val="bg2">
                    <a:lumMod val="60000"/>
                    <a:lumOff val="40000"/>
                  </a:schemeClr>
                </a:solidFill>
                <a:effectLst/>
                <a:latin typeface="Times New Roman" panose="02020603050405020304" pitchFamily="18" charset="0"/>
                <a:ea typeface="Times New Roman" panose="02020603050405020304" pitchFamily="18" charset="0"/>
              </a:rPr>
              <a:t>Множество неблагоприятных траекторий </a:t>
            </a:r>
            <a:r>
              <a:rPr lang="ru-RU" sz="2400" b="1" i="1" dirty="0">
                <a:solidFill>
                  <a:schemeClr val="bg2">
                    <a:lumMod val="60000"/>
                    <a:lumOff val="40000"/>
                  </a:schemeClr>
                </a:solidFill>
                <a:effectLst/>
                <a:latin typeface="Times New Roman" panose="02020603050405020304" pitchFamily="18" charset="0"/>
                <a:ea typeface="Times New Roman" panose="02020603050405020304" pitchFamily="18" charset="0"/>
              </a:rPr>
              <a:t>N</a:t>
            </a:r>
            <a:r>
              <a:rPr lang="ru-RU" sz="2400" i="1" dirty="0">
                <a:solidFill>
                  <a:schemeClr val="bg2">
                    <a:lumMod val="60000"/>
                    <a:lumOff val="40000"/>
                  </a:schemeClr>
                </a:solidFill>
                <a:effectLst/>
                <a:latin typeface="Times New Roman" panose="02020603050405020304" pitchFamily="18" charset="0"/>
                <a:ea typeface="Times New Roman" panose="02020603050405020304" pitchFamily="18" charset="0"/>
              </a:rPr>
              <a:t> </a:t>
            </a:r>
            <a:r>
              <a:rPr lang="ru-RU" sz="2400" dirty="0">
                <a:solidFill>
                  <a:schemeClr val="bg2">
                    <a:lumMod val="60000"/>
                    <a:lumOff val="40000"/>
                  </a:schemeClr>
                </a:solidFill>
                <a:effectLst/>
                <a:latin typeface="Times New Roman" panose="02020603050405020304" pitchFamily="18" charset="0"/>
                <a:ea typeface="Times New Roman" panose="02020603050405020304" pitchFamily="18" charset="0"/>
              </a:rPr>
              <a:t>для рассматриваемого класса политик определяется наличием неблагоприятных состояний, которые в свою очередь определяются запретами на некоторые дуги. Дискреционная политика, как самая распространенная, </a:t>
            </a:r>
            <a:r>
              <a:rPr lang="ru-RU" sz="2400" dirty="0" err="1">
                <a:solidFill>
                  <a:schemeClr val="bg2">
                    <a:lumMod val="60000"/>
                    <a:lumOff val="40000"/>
                  </a:schemeClr>
                </a:solidFill>
                <a:effectLst/>
                <a:latin typeface="Times New Roman" panose="02020603050405020304" pitchFamily="18" charset="0"/>
                <a:ea typeface="Times New Roman" panose="02020603050405020304" pitchFamily="18" charset="0"/>
              </a:rPr>
              <a:t>большe</a:t>
            </a:r>
            <a:r>
              <a:rPr lang="ru-RU" sz="2400" dirty="0">
                <a:solidFill>
                  <a:schemeClr val="bg2">
                    <a:lumMod val="60000"/>
                    <a:lumOff val="40000"/>
                  </a:schemeClr>
                </a:solidFill>
                <a:effectLst/>
                <a:latin typeface="Times New Roman" panose="02020603050405020304" pitchFamily="18" charset="0"/>
                <a:ea typeface="Times New Roman" panose="02020603050405020304" pitchFamily="18" charset="0"/>
              </a:rPr>
              <a:t> всего подвергалась исследованиям.</a:t>
            </a:r>
            <a:endParaRPr lang="ru-RU" sz="2400" dirty="0">
              <a:solidFill>
                <a:schemeClr val="bg2">
                  <a:lumMod val="60000"/>
                  <a:lumOff val="40000"/>
                </a:schemeClr>
              </a:solidFill>
            </a:endParaRPr>
          </a:p>
        </p:txBody>
      </p:sp>
    </p:spTree>
    <p:extLst>
      <p:ext uri="{BB962C8B-B14F-4D97-AF65-F5344CB8AC3E}">
        <p14:creationId xmlns:p14="http://schemas.microsoft.com/office/powerpoint/2010/main" val="59818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01F17D-D569-4ADA-9184-488E3F8E9124}"/>
              </a:ext>
            </a:extLst>
          </p:cNvPr>
          <p:cNvSpPr>
            <a:spLocks noChangeArrowheads="1"/>
          </p:cNvSpPr>
          <p:nvPr/>
        </p:nvSpPr>
        <p:spPr bwMode="auto">
          <a:xfrm>
            <a:off x="332508" y="478366"/>
            <a:ext cx="116101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Существует множество разновидностей этой политики. Однако многих проблем защиты эта политика решить не может. </a:t>
            </a:r>
            <a:r>
              <a:rPr kumimoji="0" lang="ru-RU" altLang="ru-RU" b="0" i="0" u="none" strike="noStrike" cap="none" normalizeH="0" baseline="0" dirty="0">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Одна из самых существенных слабостей этого класса политик - то, что они не выдерживают атак при помощи "Троянского коня". Это означает, в частности, что система защиты, реализующая дискреционную политику, плохо защищает от проникновения вирусов в систему и других средств скрытого разрушающего воздействия. Покажем на примере принцип атаки "Троянским конем" в случае дискреционной политики.</a:t>
            </a:r>
            <a:endParaRPr kumimoji="0" lang="ru-RU" altLang="ru-RU" b="0" i="0" u="none" strike="noStrike" cap="none" normalizeH="0" baseline="0" dirty="0">
              <a:ln>
                <a:noFill/>
              </a:ln>
              <a:solidFill>
                <a:srgbClr val="66FF33"/>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altLang="ru-RU" b="0" i="0" u="sng" strike="noStrike" cap="none" normalizeH="0" baseline="0" dirty="0">
                <a:ln>
                  <a:noFill/>
                </a:ln>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Пример 1.</a:t>
            </a:r>
            <a:r>
              <a:rPr kumimoji="0" lang="ru-RU" altLang="ru-RU"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Пусть U</a:t>
            </a:r>
            <a:r>
              <a:rPr kumimoji="0" lang="ru-RU" altLang="ru-RU" b="0" i="0" u="none" strike="noStrike" cap="none" normalizeH="0" baseline="-3000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некоторый пользователь, а U</a:t>
            </a:r>
            <a:r>
              <a:rPr kumimoji="0" lang="ru-RU" altLang="ru-RU" b="0" i="0" u="none" strike="noStrike" cap="none" normalizeH="0" baseline="-3000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пользователь-злоумышленник, О</a:t>
            </a:r>
            <a:r>
              <a:rPr kumimoji="0" lang="ru-RU" altLang="ru-RU" b="0" i="0" u="none" strike="noStrike" cap="none" normalizeH="0" baseline="-3000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объект, содержащий ценную информацию, O</a:t>
            </a:r>
            <a:r>
              <a:rPr kumimoji="0" lang="ru-RU" altLang="ru-RU" b="0" i="0" u="none" strike="noStrike" cap="none" normalizeH="0" baseline="-3000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программа с "Троянским конем" Т, и М - матрица доступа, которая имеет вид:</a:t>
            </a:r>
            <a:endPar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1D7AFCAF-3424-4383-AC35-04A71E05F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345" y="2684737"/>
            <a:ext cx="2814141"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7691DA8-3998-470C-AACA-271CECA48178}"/>
              </a:ext>
            </a:extLst>
          </p:cNvPr>
          <p:cNvSpPr>
            <a:spLocks noChangeArrowheads="1"/>
          </p:cNvSpPr>
          <p:nvPr/>
        </p:nvSpPr>
        <p:spPr bwMode="auto">
          <a:xfrm>
            <a:off x="327891" y="4742137"/>
            <a:ext cx="1153621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Проникновение программы происходит следующим образом. </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Злоумышленник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создает программу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 являясь ее собственником, дает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запускать ее и писать в объект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информацию. После этого он инициирует каким-то образом, чтобы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запустил эту программу (например,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 представляет интересную компьютерную игру, которую он предлагает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для развлечения).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запускает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 тем самым запускает скрытую программу Т, которая обладая правами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(т.к. была запущена пользователем U</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списывает в себя информацию, содержащуюся в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После этого хозяин U</a:t>
            </a:r>
            <a:r>
              <a:rPr kumimoji="0" lang="ru-RU" altLang="ru-RU" b="0" i="1"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объекта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пользуясь всеми правами, имеет возможность считать из O</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ценную информацию объекта О</a:t>
            </a:r>
            <a:r>
              <a:rPr kumimoji="0" lang="ru-RU" altLang="ru-RU"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ru-RU" altLang="ru-RU"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13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BC4E7-27BF-40F4-9146-91407F97562C}"/>
              </a:ext>
            </a:extLst>
          </p:cNvPr>
          <p:cNvSpPr txBox="1"/>
          <p:nvPr/>
        </p:nvSpPr>
        <p:spPr>
          <a:xfrm>
            <a:off x="304800" y="709282"/>
            <a:ext cx="11425382" cy="5011949"/>
          </a:xfrm>
          <a:prstGeom prst="rect">
            <a:avLst/>
          </a:prstGeom>
          <a:noFill/>
        </p:spPr>
        <p:txBody>
          <a:bodyPr wrap="square">
            <a:spAutoFit/>
          </a:bodyPr>
          <a:lstStyle/>
          <a:p>
            <a:pPr marL="2540" marR="5715" indent="457200" algn="just">
              <a:lnSpc>
                <a:spcPct val="150000"/>
              </a:lnSpc>
              <a:spcAft>
                <a:spcPts val="0"/>
              </a:spcAft>
            </a:pPr>
            <a:r>
              <a:rPr lang="ru-RU" sz="2400" dirty="0">
                <a:solidFill>
                  <a:schemeClr val="bg2">
                    <a:lumMod val="60000"/>
                    <a:lumOff val="40000"/>
                  </a:schemeClr>
                </a:solidFill>
                <a:effectLst/>
                <a:latin typeface="Times New Roman" panose="02020603050405020304" pitchFamily="18" charset="0"/>
                <a:ea typeface="Times New Roman" panose="02020603050405020304" pitchFamily="18" charset="0"/>
              </a:rPr>
              <a:t>Следующая проблема дискреционной политики -это </a:t>
            </a:r>
            <a:r>
              <a:rPr lang="ru-RU" sz="2400" dirty="0">
                <a:solidFill>
                  <a:srgbClr val="FFFF00"/>
                </a:solidFill>
                <a:effectLst/>
                <a:latin typeface="Times New Roman" panose="02020603050405020304" pitchFamily="18" charset="0"/>
                <a:ea typeface="Times New Roman" panose="02020603050405020304" pitchFamily="18" charset="0"/>
              </a:rPr>
              <a:t>автоматическое определение прав</a:t>
            </a:r>
            <a:r>
              <a:rPr lang="ru-RU" sz="2400" dirty="0">
                <a:solidFill>
                  <a:schemeClr val="bg2">
                    <a:lumMod val="60000"/>
                    <a:lumOff val="40000"/>
                  </a:schemeClr>
                </a:solidFill>
                <a:effectLst/>
                <a:latin typeface="Times New Roman" panose="02020603050405020304" pitchFamily="18" charset="0"/>
                <a:ea typeface="Times New Roman" panose="02020603050405020304" pitchFamily="18" charset="0"/>
              </a:rPr>
              <a:t>. Так как объектов много, то задать заранее вручную перечень прав каждого субъекта на доступ к объекту невозможно. Поэтому матрица доступа различными способами </a:t>
            </a:r>
            <a:r>
              <a:rPr lang="ru-RU" sz="2400" dirty="0" err="1">
                <a:solidFill>
                  <a:schemeClr val="bg2">
                    <a:lumMod val="60000"/>
                    <a:lumOff val="40000"/>
                  </a:schemeClr>
                </a:solidFill>
                <a:effectLst/>
                <a:latin typeface="Times New Roman" panose="02020603050405020304" pitchFamily="18" charset="0"/>
                <a:ea typeface="Times New Roman" panose="02020603050405020304" pitchFamily="18" charset="0"/>
              </a:rPr>
              <a:t>агрегируется</a:t>
            </a:r>
            <a:r>
              <a:rPr lang="ru-RU" sz="2400" dirty="0">
                <a:solidFill>
                  <a:schemeClr val="bg2">
                    <a:lumMod val="60000"/>
                    <a:lumOff val="40000"/>
                  </a:schemeClr>
                </a:solidFill>
                <a:effectLst/>
                <a:latin typeface="Times New Roman" panose="02020603050405020304" pitchFamily="18" charset="0"/>
                <a:ea typeface="Times New Roman" panose="02020603050405020304" pitchFamily="18" charset="0"/>
              </a:rPr>
              <a:t>, например, оставляются в качестве субъектов только пользователи, а в соответствующую ячейку матрицы вставляются формулы функций, вычисление которых определяет права доступа субъекта, порожденного пользователем, к объекту О. Разумеется, эти функции могут изменяться во времени. В частности, возможно изъятие прав после выполнения некоторого события. Возможны модификации, зависящие от других параметров.</a:t>
            </a:r>
          </a:p>
        </p:txBody>
      </p:sp>
    </p:spTree>
    <p:extLst>
      <p:ext uri="{BB962C8B-B14F-4D97-AF65-F5344CB8AC3E}">
        <p14:creationId xmlns:p14="http://schemas.microsoft.com/office/powerpoint/2010/main" val="154523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25824-CFF4-4549-BC79-53C122BD46E7}"/>
              </a:ext>
            </a:extLst>
          </p:cNvPr>
          <p:cNvSpPr txBox="1"/>
          <p:nvPr/>
        </p:nvSpPr>
        <p:spPr>
          <a:xfrm>
            <a:off x="766618" y="1307651"/>
            <a:ext cx="10825018" cy="4701415"/>
          </a:xfrm>
          <a:prstGeom prst="rect">
            <a:avLst/>
          </a:prstGeom>
          <a:noFill/>
        </p:spPr>
        <p:txBody>
          <a:bodyPr wrap="square">
            <a:spAutoFit/>
          </a:bodyPr>
          <a:lstStyle/>
          <a:p>
            <a:pPr algn="just">
              <a:lnSpc>
                <a:spcPct val="114000"/>
              </a:lnSpc>
            </a:pPr>
            <a:r>
              <a:rPr lang="ru-RU" sz="2400" dirty="0">
                <a:solidFill>
                  <a:schemeClr val="bg2">
                    <a:lumMod val="40000"/>
                    <a:lumOff val="60000"/>
                  </a:schemeClr>
                </a:solidFill>
                <a:effectLst/>
                <a:latin typeface="Times New Roman" panose="02020603050405020304" pitchFamily="18" charset="0"/>
                <a:ea typeface="Times New Roman" panose="02020603050405020304" pitchFamily="18" charset="0"/>
              </a:rPr>
              <a:t>Одна из важнейших проблем при использовании дискреционной политики - это </a:t>
            </a:r>
            <a:r>
              <a:rPr lang="ru-RU" sz="2400" dirty="0">
                <a:solidFill>
                  <a:srgbClr val="FF99CC"/>
                </a:solidFill>
                <a:effectLst/>
                <a:latin typeface="Times New Roman" panose="02020603050405020304" pitchFamily="18" charset="0"/>
                <a:ea typeface="Times New Roman" panose="02020603050405020304" pitchFamily="18" charset="0"/>
              </a:rPr>
              <a:t>проблема контроля распространения прав доступа</a:t>
            </a:r>
            <a:r>
              <a:rPr lang="ru-RU" sz="2400" dirty="0">
                <a:solidFill>
                  <a:schemeClr val="bg2">
                    <a:lumMod val="40000"/>
                    <a:lumOff val="60000"/>
                  </a:schemeClr>
                </a:solidFill>
                <a:effectLst/>
                <a:latin typeface="Times New Roman" panose="02020603050405020304" pitchFamily="18" charset="0"/>
                <a:ea typeface="Times New Roman" panose="02020603050405020304" pitchFamily="18" charset="0"/>
              </a:rPr>
              <a:t>. Чаще всего бывает, что владелец файла передает содержание файла другому пользователю и тот, тем самым, приобретает права собственника на информацию. Таким образом, права могут распространяться, и даже, если исходный владелец не хотел передавать доступ некоторому субъекту S к своей информации в О, то после нескольких шагов передача прав может состояться независимо от его воли. </a:t>
            </a:r>
            <a:r>
              <a:rPr lang="ru-RU" sz="2400" dirty="0">
                <a:solidFill>
                  <a:srgbClr val="FFFF00"/>
                </a:solidFill>
                <a:effectLst/>
                <a:latin typeface="Times New Roman" panose="02020603050405020304" pitchFamily="18" charset="0"/>
                <a:ea typeface="Times New Roman" panose="02020603050405020304" pitchFamily="18" charset="0"/>
              </a:rPr>
              <a:t>Возникает задача об условиях, при которых в такой системе некоторый субъект рано или поздно получит требуемый ему доступ.</a:t>
            </a:r>
            <a:r>
              <a:rPr lang="ru-RU" sz="2400" dirty="0">
                <a:solidFill>
                  <a:schemeClr val="bg2">
                    <a:lumMod val="40000"/>
                    <a:lumOff val="60000"/>
                  </a:schemeClr>
                </a:solidFill>
                <a:effectLst/>
                <a:latin typeface="Times New Roman" panose="02020603050405020304" pitchFamily="18" charset="0"/>
                <a:ea typeface="Times New Roman" panose="02020603050405020304" pitchFamily="18" charset="0"/>
              </a:rPr>
              <a:t> Эта задача исследовалась в модели "</a:t>
            </a:r>
            <a:r>
              <a:rPr lang="ru-RU" sz="2400" dirty="0" err="1">
                <a:solidFill>
                  <a:schemeClr val="bg2">
                    <a:lumMod val="40000"/>
                    <a:lumOff val="60000"/>
                  </a:schemeClr>
                </a:solidFill>
                <a:effectLst/>
                <a:latin typeface="Times New Roman" panose="02020603050405020304" pitchFamily="18" charset="0"/>
                <a:ea typeface="Times New Roman" panose="02020603050405020304" pitchFamily="18" charset="0"/>
              </a:rPr>
              <a:t>take-grant</a:t>
            </a:r>
            <a:r>
              <a:rPr lang="ru-RU" sz="2400" dirty="0">
                <a:solidFill>
                  <a:schemeClr val="bg2">
                    <a:lumMod val="40000"/>
                    <a:lumOff val="60000"/>
                  </a:schemeClr>
                </a:solidFill>
                <a:effectLst/>
                <a:latin typeface="Times New Roman" panose="02020603050405020304" pitchFamily="18" charset="0"/>
                <a:ea typeface="Times New Roman" panose="02020603050405020304" pitchFamily="18" charset="0"/>
              </a:rPr>
              <a:t>", когда форма передачи или взятия прав определяются в виде специального права доступа (вместо </a:t>
            </a:r>
            <a:r>
              <a:rPr lang="ru-RU" sz="2400" dirty="0" err="1">
                <a:solidFill>
                  <a:schemeClr val="bg2">
                    <a:lumMod val="40000"/>
                    <a:lumOff val="60000"/>
                  </a:schemeClr>
                </a:solidFill>
                <a:effectLst/>
                <a:latin typeface="Times New Roman" panose="02020603050405020304" pitchFamily="18" charset="0"/>
                <a:ea typeface="Times New Roman" panose="02020603050405020304" pitchFamily="18" charset="0"/>
              </a:rPr>
              <a:t>own</a:t>
            </a:r>
            <a:r>
              <a:rPr lang="ru-RU" sz="2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endParaRPr lang="ru-RU" sz="2400" dirty="0">
              <a:solidFill>
                <a:schemeClr val="bg2">
                  <a:lumMod val="40000"/>
                  <a:lumOff val="60000"/>
                </a:schemeClr>
              </a:solidFill>
            </a:endParaRPr>
          </a:p>
        </p:txBody>
      </p:sp>
    </p:spTree>
    <p:extLst>
      <p:ext uri="{BB962C8B-B14F-4D97-AF65-F5344CB8AC3E}">
        <p14:creationId xmlns:p14="http://schemas.microsoft.com/office/powerpoint/2010/main" val="289473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8A17A-0F64-4880-93A5-3987F58E863C}"/>
              </a:ext>
            </a:extLst>
          </p:cNvPr>
          <p:cNvSpPr txBox="1"/>
          <p:nvPr/>
        </p:nvSpPr>
        <p:spPr>
          <a:xfrm>
            <a:off x="554182" y="2581624"/>
            <a:ext cx="11157527" cy="1200329"/>
          </a:xfrm>
          <a:prstGeom prst="rect">
            <a:avLst/>
          </a:prstGeom>
          <a:noFill/>
        </p:spPr>
        <p:txBody>
          <a:bodyPr wrap="square">
            <a:spAutoFit/>
          </a:bodyPr>
          <a:lstStyle/>
          <a:p>
            <a:pPr marL="880745" marR="1493520" algn="ctr" hangingPunct="0">
              <a:spcAft>
                <a:spcPts val="0"/>
              </a:spcAft>
            </a:pPr>
            <a:r>
              <a:rPr lang="ru-RU" sz="3600" b="1" dirty="0">
                <a:solidFill>
                  <a:srgbClr val="00FF00"/>
                </a:solidFill>
                <a:effectLst/>
                <a:latin typeface="Times New Roman" panose="02020603050405020304" pitchFamily="18" charset="0"/>
                <a:ea typeface="Times New Roman" panose="02020603050405020304" pitchFamily="18" charset="0"/>
              </a:rPr>
              <a:t>МОДЕЛЬ  </a:t>
            </a:r>
            <a:r>
              <a:rPr lang="ru-RU" sz="3600" b="1" dirty="0">
                <a:solidFill>
                  <a:srgbClr val="00FF00"/>
                </a:solidFill>
                <a:latin typeface="Times New Roman" panose="02020603050405020304" pitchFamily="18" charset="0"/>
                <a:ea typeface="Times New Roman" panose="02020603050405020304" pitchFamily="18" charset="0"/>
              </a:rPr>
              <a:t>РАСПРОСТРАНЕНИЯ ПРАВ ДОСТУПА </a:t>
            </a:r>
            <a:r>
              <a:rPr lang="ru-RU" sz="3600" b="1" dirty="0">
                <a:solidFill>
                  <a:srgbClr val="00FF00"/>
                </a:solidFill>
                <a:effectLst/>
                <a:latin typeface="Times New Roman" panose="02020603050405020304" pitchFamily="18" charset="0"/>
                <a:ea typeface="Times New Roman" panose="02020603050405020304" pitchFamily="18" charset="0"/>
              </a:rPr>
              <a:t>«TAKE-GRANT»</a:t>
            </a:r>
            <a:endParaRPr lang="ru-RU" sz="3600" dirty="0">
              <a:solidFill>
                <a:srgbClr val="00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243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78D31-3A4D-478F-B734-3C31A70DC0B4}"/>
              </a:ext>
            </a:extLst>
          </p:cNvPr>
          <p:cNvSpPr txBox="1"/>
          <p:nvPr/>
        </p:nvSpPr>
        <p:spPr>
          <a:xfrm>
            <a:off x="517236" y="227042"/>
            <a:ext cx="11305309" cy="2862322"/>
          </a:xfrm>
          <a:prstGeom prst="rect">
            <a:avLst/>
          </a:prstGeom>
          <a:noFill/>
        </p:spPr>
        <p:txBody>
          <a:bodyPr wrap="square">
            <a:spAutoFit/>
          </a:bodyPr>
          <a:lstStyle/>
          <a:p>
            <a:pPr marL="2540" marR="30480" indent="170180" algn="just" hangingPunct="0">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Будем по-прежнему описывать функционирование системы при помощи графов доступов G</a:t>
            </a:r>
            <a:r>
              <a:rPr lang="en-US" sz="2000" baseline="-25000" dirty="0">
                <a:solidFill>
                  <a:srgbClr val="FFFF00"/>
                </a:solidFill>
                <a:effectLst/>
                <a:latin typeface="Times New Roman" panose="02020603050405020304" pitchFamily="18" charset="0"/>
                <a:ea typeface="Times New Roman" panose="02020603050405020304" pitchFamily="18" charset="0"/>
              </a:rPr>
              <a:t>t</a:t>
            </a:r>
            <a:r>
              <a:rPr lang="ru-RU" sz="2000" dirty="0">
                <a:solidFill>
                  <a:srgbClr val="FFFF00"/>
                </a:solidFill>
                <a:effectLst/>
                <a:latin typeface="Times New Roman" panose="02020603050405020304" pitchFamily="18" charset="0"/>
                <a:ea typeface="Times New Roman" panose="02020603050405020304" pitchFamily="18" charset="0"/>
              </a:rPr>
              <a:t> и траекторий в фазовом пространстве </a:t>
            </a:r>
            <a:r>
              <a:rPr lang="ru-RU" sz="2000" dirty="0">
                <a:solidFill>
                  <a:srgbClr val="00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00FF00"/>
                </a:solidFill>
                <a:effectLst/>
                <a:latin typeface="Times New Roman" panose="02020603050405020304" pitchFamily="18" charset="0"/>
                <a:ea typeface="Times New Roman" panose="02020603050405020304" pitchFamily="18" charset="0"/>
              </a:rPr>
              <a:t>={G}. </a:t>
            </a:r>
            <a:r>
              <a:rPr lang="ru-RU" sz="2000" dirty="0">
                <a:solidFill>
                  <a:srgbClr val="FFFF00"/>
                </a:solidFill>
                <a:effectLst/>
                <a:latin typeface="Times New Roman" panose="02020603050405020304" pitchFamily="18" charset="0"/>
                <a:ea typeface="Times New Roman" panose="02020603050405020304" pitchFamily="18" charset="0"/>
              </a:rPr>
              <a:t>Единственное дополнение - правила преобразования графов. Будем считать, что множество доступов </a:t>
            </a:r>
            <a:r>
              <a:rPr lang="ru-RU" sz="2000" dirty="0">
                <a:solidFill>
                  <a:srgbClr val="00FF00"/>
                </a:solidFill>
                <a:effectLst/>
                <a:latin typeface="Times New Roman" panose="02020603050405020304" pitchFamily="18" charset="0"/>
                <a:ea typeface="Times New Roman" panose="02020603050405020304" pitchFamily="18" charset="0"/>
              </a:rPr>
              <a:t>R={r, w, </a:t>
            </a:r>
            <a:r>
              <a:rPr lang="en-US" sz="2000" dirty="0">
                <a:solidFill>
                  <a:srgbClr val="00FF00"/>
                </a:solidFill>
                <a:effectLst/>
                <a:latin typeface="Times New Roman" panose="02020603050405020304" pitchFamily="18" charset="0"/>
                <a:ea typeface="Times New Roman" panose="02020603050405020304" pitchFamily="18" charset="0"/>
              </a:rPr>
              <a:t>c</a:t>
            </a:r>
            <a:r>
              <a:rPr lang="ru-RU" sz="2000" dirty="0">
                <a:solidFill>
                  <a:srgbClr val="00FF00"/>
                </a:solidFill>
                <a:effectLst/>
                <a:latin typeface="Times New Roman" panose="02020603050405020304" pitchFamily="18" charset="0"/>
                <a:ea typeface="Times New Roman" panose="02020603050405020304" pitchFamily="18" charset="0"/>
              </a:rPr>
              <a:t>} , </a:t>
            </a:r>
            <a:r>
              <a:rPr lang="ru-RU" sz="2000" dirty="0">
                <a:solidFill>
                  <a:srgbClr val="FFFF00"/>
                </a:solidFill>
                <a:effectLst/>
                <a:latin typeface="Times New Roman" panose="02020603050405020304" pitchFamily="18" charset="0"/>
                <a:ea typeface="Times New Roman" panose="02020603050405020304" pitchFamily="18" charset="0"/>
              </a:rPr>
              <a:t>где r - читать, w - писать, с - вызывать. Допускается, что субъект X может иметь права </a:t>
            </a:r>
            <a:r>
              <a:rPr lang="ru-RU" sz="20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effectLst/>
                <a:latin typeface="Times New Roman" panose="02020603050405020304" pitchFamily="18" charset="0"/>
                <a:ea typeface="Times New Roman" panose="02020603050405020304" pitchFamily="18" charset="0"/>
              </a:rPr>
              <a:t>R на доступ к объекту Y, эти права записываются в матрице контроля доступов. Кроме этих прав мы введем еще два: </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право </a:t>
            </a:r>
            <a:r>
              <a:rPr lang="ru-RU" sz="2000" dirty="0" err="1">
                <a:solidFill>
                  <a:schemeClr val="bg2">
                    <a:lumMod val="60000"/>
                    <a:lumOff val="40000"/>
                  </a:schemeClr>
                </a:solidFill>
                <a:effectLst/>
                <a:latin typeface="Times New Roman" panose="02020603050405020304" pitchFamily="18" charset="0"/>
                <a:ea typeface="Times New Roman" panose="02020603050405020304" pitchFamily="18" charset="0"/>
              </a:rPr>
              <a:t>take</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 (t) и право </a:t>
            </a:r>
            <a:r>
              <a:rPr lang="ru-RU" sz="2000" dirty="0" err="1">
                <a:solidFill>
                  <a:schemeClr val="bg2">
                    <a:lumMod val="60000"/>
                    <a:lumOff val="40000"/>
                  </a:schemeClr>
                </a:solidFill>
                <a:effectLst/>
                <a:latin typeface="Times New Roman" panose="02020603050405020304" pitchFamily="18" charset="0"/>
                <a:ea typeface="Times New Roman" panose="02020603050405020304" pitchFamily="18" charset="0"/>
              </a:rPr>
              <a:t>grant</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 (g), которые также записываются в матрицу контроля доступов субъекта к объектам</a:t>
            </a:r>
            <a:r>
              <a:rPr lang="ru-RU" sz="2000" dirty="0">
                <a:solidFill>
                  <a:srgbClr val="FFFF00"/>
                </a:solidFill>
                <a:effectLst/>
                <a:latin typeface="Times New Roman" panose="02020603050405020304" pitchFamily="18" charset="0"/>
                <a:ea typeface="Times New Roman" panose="02020603050405020304" pitchFamily="18" charset="0"/>
              </a:rPr>
              <a:t>. Можно считать, что эти права определяют возможности преобразования одних графов состояний в другие. Преобразование состояний, то есть преобразование графов доступов, проводятся при помощи команд. Существует 4 вида команд, по которым один граф доступа преобразуется в другой.</a:t>
            </a:r>
          </a:p>
        </p:txBody>
      </p:sp>
      <p:sp>
        <p:nvSpPr>
          <p:cNvPr id="5" name="TextBox 4">
            <a:extLst>
              <a:ext uri="{FF2B5EF4-FFF2-40B4-BE49-F238E27FC236}">
                <a16:creationId xmlns:a16="http://schemas.microsoft.com/office/drawing/2014/main" id="{9B89E833-538C-4A48-A331-AEE2D8301D96}"/>
              </a:ext>
            </a:extLst>
          </p:cNvPr>
          <p:cNvSpPr txBox="1"/>
          <p:nvPr/>
        </p:nvSpPr>
        <p:spPr>
          <a:xfrm>
            <a:off x="350981" y="3168472"/>
            <a:ext cx="11471563" cy="1323439"/>
          </a:xfrm>
          <a:prstGeom prst="rect">
            <a:avLst/>
          </a:prstGeom>
          <a:noFill/>
        </p:spPr>
        <p:txBody>
          <a:bodyPr wrap="square">
            <a:spAutoFit/>
          </a:bodyPr>
          <a:lstStyle/>
          <a:p>
            <a:pPr marL="33020" marR="2540" indent="147320" algn="just" hangingPunct="0">
              <a:spcAft>
                <a:spcPts val="0"/>
              </a:spcAft>
            </a:pPr>
            <a:r>
              <a:rPr lang="ru-RU" sz="2000" dirty="0">
                <a:solidFill>
                  <a:srgbClr val="00FF00"/>
                </a:solidFill>
                <a:effectLst/>
                <a:latin typeface="Times New Roman" panose="02020603050405020304" pitchFamily="18" charset="0"/>
                <a:ea typeface="Times New Roman" panose="02020603050405020304" pitchFamily="18" charset="0"/>
              </a:rPr>
              <a:t>1. Take. </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Пусть S - субъект, обладающий правом t к объекту X и </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R некоторое право доступа объекта X к объекту Y. Тогда возможна команда "S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take</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i="1" dirty="0">
                <a:solidFill>
                  <a:schemeClr val="bg1">
                    <a:lumMod val="60000"/>
                    <a:lumOff val="40000"/>
                  </a:schemeClr>
                </a:solidFill>
                <a:effectLst/>
                <a:latin typeface="Times New Roman" panose="02020603050405020304" pitchFamily="18" charset="0"/>
                <a:ea typeface="Times New Roman" panose="02020603050405020304" pitchFamily="18" charset="0"/>
              </a:rPr>
              <a:t>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forY</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from</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X". В результате выполнения этой команды в множество прав доступа субъекта S к объекту Y добавляется право </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Графически это означает, что, если в исходном графе доступов G был подграф</a:t>
            </a:r>
          </a:p>
        </p:txBody>
      </p:sp>
      <p:graphicFrame>
        <p:nvGraphicFramePr>
          <p:cNvPr id="6" name="Объект 5">
            <a:extLst>
              <a:ext uri="{FF2B5EF4-FFF2-40B4-BE49-F238E27FC236}">
                <a16:creationId xmlns:a16="http://schemas.microsoft.com/office/drawing/2014/main" id="{466133AB-554D-4BE9-A780-BE4159BE64A8}"/>
              </a:ext>
            </a:extLst>
          </p:cNvPr>
          <p:cNvGraphicFramePr>
            <a:graphicFrameLocks noChangeAspect="1"/>
          </p:cNvGraphicFramePr>
          <p:nvPr/>
        </p:nvGraphicFramePr>
        <p:xfrm>
          <a:off x="1219200" y="4451823"/>
          <a:ext cx="2163850" cy="378092"/>
        </p:xfrm>
        <a:graphic>
          <a:graphicData uri="http://schemas.openxmlformats.org/presentationml/2006/ole">
            <mc:AlternateContent xmlns:mc="http://schemas.openxmlformats.org/markup-compatibility/2006">
              <mc:Choice xmlns:v="urn:schemas-microsoft-com:vml" Requires="v">
                <p:oleObj spid="_x0000_s4098" r:id="rId3" imgW="1180588" imgH="203112" progId="Unknown">
                  <p:embed/>
                </p:oleObj>
              </mc:Choice>
              <mc:Fallback>
                <p:oleObj r:id="rId3" imgW="1180588" imgH="203112" progId="Unknown">
                  <p:embed/>
                  <p:pic>
                    <p:nvPicPr>
                      <p:cNvPr id="6" name="Объект 5">
                        <a:extLst>
                          <a:ext uri="{FF2B5EF4-FFF2-40B4-BE49-F238E27FC236}">
                            <a16:creationId xmlns:a16="http://schemas.microsoft.com/office/drawing/2014/main" id="{466133AB-554D-4BE9-A780-BE4159BE6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51823"/>
                        <a:ext cx="2163850" cy="378092"/>
                      </a:xfrm>
                      <a:prstGeom prst="rect">
                        <a:avLst/>
                      </a:prstGeom>
                      <a:solidFill>
                        <a:srgbClr val="FFFF00"/>
                      </a:solidFill>
                    </p:spPr>
                  </p:pic>
                </p:oleObj>
              </mc:Fallback>
            </mc:AlternateContent>
          </a:graphicData>
        </a:graphic>
      </p:graphicFrame>
      <p:pic>
        <p:nvPicPr>
          <p:cNvPr id="2049" name="Рисунок 31">
            <a:extLst>
              <a:ext uri="{FF2B5EF4-FFF2-40B4-BE49-F238E27FC236}">
                <a16:creationId xmlns:a16="http://schemas.microsoft.com/office/drawing/2014/main" id="{BBA8EB06-996A-43C7-98BC-DA86F27D8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690" y="5234594"/>
            <a:ext cx="5154966" cy="1461767"/>
          </a:xfrm>
          <a:prstGeom prst="rect">
            <a:avLst/>
          </a:prstGeom>
          <a:solidFill>
            <a:srgbClr val="FFFF00"/>
          </a:solidFill>
        </p:spPr>
      </p:pic>
      <p:sp>
        <p:nvSpPr>
          <p:cNvPr id="8" name="Rectangle 4">
            <a:extLst>
              <a:ext uri="{FF2B5EF4-FFF2-40B4-BE49-F238E27FC236}">
                <a16:creationId xmlns:a16="http://schemas.microsoft.com/office/drawing/2014/main" id="{69BEAC17-8ADF-41AF-8B0D-B273F44E91BE}"/>
              </a:ext>
            </a:extLst>
          </p:cNvPr>
          <p:cNvSpPr>
            <a:spLocks noChangeArrowheads="1"/>
          </p:cNvSpPr>
          <p:nvPr/>
        </p:nvSpPr>
        <p:spPr bwMode="auto">
          <a:xfrm>
            <a:off x="517236" y="4761964"/>
            <a:ext cx="74017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476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47638"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bg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то в новом состоянии G', построенном по этой команде t, будет подграф</a:t>
            </a:r>
            <a:endParaRPr kumimoji="0" lang="ru-RU" altLang="ru-RU" b="0" i="0" u="none" strike="noStrike" cap="none" normalizeH="0" baseline="0" dirty="0">
              <a:ln>
                <a:noFill/>
              </a:ln>
              <a:solidFill>
                <a:schemeClr val="bg1">
                  <a:lumMod val="60000"/>
                  <a:lumOff val="40000"/>
                </a:schemeClr>
              </a:solidFill>
              <a:effectLst/>
              <a:latin typeface="Times New Roman" panose="02020603050405020304" pitchFamily="18" charset="0"/>
              <a:cs typeface="Times New Roman" panose="02020603050405020304" pitchFamily="18" charset="0"/>
            </a:endParaRPr>
          </a:p>
          <a:p>
            <a:pPr marL="0" marR="0" lvl="0" indent="147638"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7B357FAF-5C19-4A81-BA4E-D839116D235F}"/>
              </a:ext>
            </a:extLst>
          </p:cNvPr>
          <p:cNvSpPr>
            <a:spLocks noChangeArrowheads="1"/>
          </p:cNvSpPr>
          <p:nvPr/>
        </p:nvSpPr>
        <p:spPr bwMode="auto">
          <a:xfrm>
            <a:off x="1046884" y="60124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203304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04DEA-CC24-4423-AB46-ECC793341C18}"/>
              </a:ext>
            </a:extLst>
          </p:cNvPr>
          <p:cNvSpPr txBox="1"/>
          <p:nvPr/>
        </p:nvSpPr>
        <p:spPr>
          <a:xfrm>
            <a:off x="886691" y="411310"/>
            <a:ext cx="10704945" cy="1938992"/>
          </a:xfrm>
          <a:prstGeom prst="rect">
            <a:avLst/>
          </a:prstGeom>
          <a:noFill/>
        </p:spPr>
        <p:txBody>
          <a:bodyPr wrap="square">
            <a:spAutoFit/>
          </a:bodyPr>
          <a:lstStyle/>
          <a:p>
            <a:pPr algn="just"/>
            <a:r>
              <a:rPr lang="ru-RU" sz="2400" dirty="0">
                <a:solidFill>
                  <a:srgbClr val="00FF00"/>
                </a:solidFill>
                <a:effectLst/>
                <a:latin typeface="Times New Roman" panose="02020603050405020304" pitchFamily="18" charset="0"/>
                <a:ea typeface="Calibri" panose="020F0502020204030204" pitchFamily="34" charset="0"/>
                <a:cs typeface="Times New Roman" panose="02020603050405020304" pitchFamily="18" charset="0"/>
              </a:rPr>
              <a:t>2. Grant. </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Пусть субъект S обладает правом </a:t>
            </a:r>
            <a:r>
              <a:rPr lang="ru-RU" sz="2400"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 </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к объекту X и правом </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R к объекту Y. Тогда возможна команда "S </a:t>
            </a:r>
            <a:r>
              <a:rPr lang="ru-RU"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grant</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sz="2400"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Y </a:t>
            </a:r>
            <a:r>
              <a:rPr lang="ru-RU"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to</a:t>
            </a:r>
            <a:r>
              <a:rPr lang="ru-RU"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X". В результате выполнения этой команды граф доступов G преобразуется в новый граф G', который отличается от G добавленной дугой (Х Y). Графически это означает, что если в исходном графе G был подграф</a:t>
            </a:r>
            <a:endParaRPr lang="ru-RU" sz="2400" dirty="0">
              <a:solidFill>
                <a:srgbClr val="FFFF00"/>
              </a:solidFill>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D81D0CD3-31F9-4D02-9179-BCC28004657B}"/>
              </a:ext>
            </a:extLst>
          </p:cNvPr>
          <p:cNvPicPr>
            <a:picLocks noChangeAspect="1"/>
          </p:cNvPicPr>
          <p:nvPr/>
        </p:nvPicPr>
        <p:blipFill>
          <a:blip r:embed="rId2"/>
          <a:stretch>
            <a:fillRect/>
          </a:stretch>
        </p:blipFill>
        <p:spPr>
          <a:xfrm>
            <a:off x="2966631" y="2562739"/>
            <a:ext cx="4505559" cy="1247214"/>
          </a:xfrm>
          <a:prstGeom prst="rect">
            <a:avLst/>
          </a:prstGeom>
        </p:spPr>
      </p:pic>
      <p:sp>
        <p:nvSpPr>
          <p:cNvPr id="5" name="Rectangle 2">
            <a:extLst>
              <a:ext uri="{FF2B5EF4-FFF2-40B4-BE49-F238E27FC236}">
                <a16:creationId xmlns:a16="http://schemas.microsoft.com/office/drawing/2014/main" id="{A8D4CC2E-870A-4CB0-BA30-E1DB40EA2720}"/>
              </a:ext>
            </a:extLst>
          </p:cNvPr>
          <p:cNvSpPr>
            <a:spLocks noChangeArrowheads="1"/>
          </p:cNvSpPr>
          <p:nvPr/>
        </p:nvSpPr>
        <p:spPr bwMode="auto">
          <a:xfrm>
            <a:off x="666930" y="4022390"/>
            <a:ext cx="45994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47638"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то в новом состоянии G' будет подграф</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pic>
        <p:nvPicPr>
          <p:cNvPr id="3073" name="Рисунок 2">
            <a:extLst>
              <a:ext uri="{FF2B5EF4-FFF2-40B4-BE49-F238E27FC236}">
                <a16:creationId xmlns:a16="http://schemas.microsoft.com/office/drawing/2014/main" id="{DA760C7E-A905-43F9-B036-5B668ED07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182" y="4761591"/>
            <a:ext cx="5218359" cy="124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8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820E0-9A44-45C4-8068-2530FDED8687}"/>
              </a:ext>
            </a:extLst>
          </p:cNvPr>
          <p:cNvSpPr txBox="1"/>
          <p:nvPr/>
        </p:nvSpPr>
        <p:spPr>
          <a:xfrm>
            <a:off x="591127" y="448209"/>
            <a:ext cx="11157528" cy="1015663"/>
          </a:xfrm>
          <a:prstGeom prst="rect">
            <a:avLst/>
          </a:prstGeom>
          <a:noFill/>
        </p:spPr>
        <p:txBody>
          <a:bodyPr wrap="square">
            <a:spAutoFit/>
          </a:bodyPr>
          <a:lstStyle/>
          <a:p>
            <a:pPr marL="8890" marR="2540" indent="147320" algn="just" hangingPunct="0">
              <a:spcAft>
                <a:spcPts val="0"/>
              </a:spcAft>
            </a:pPr>
            <a:r>
              <a:rPr lang="ru-RU" sz="2000" dirty="0">
                <a:solidFill>
                  <a:srgbClr val="00FF00"/>
                </a:solidFill>
                <a:effectLst/>
                <a:latin typeface="Times New Roman" panose="02020603050405020304" pitchFamily="18" charset="0"/>
                <a:ea typeface="Times New Roman" panose="02020603050405020304" pitchFamily="18" charset="0"/>
              </a:rPr>
              <a:t>3</a:t>
            </a:r>
            <a:r>
              <a:rPr lang="ru-RU" sz="2000" i="1" dirty="0">
                <a:solidFill>
                  <a:srgbClr val="00FF00"/>
                </a:solidFill>
                <a:effectLst/>
                <a:latin typeface="Times New Roman" panose="02020603050405020304" pitchFamily="18" charset="0"/>
                <a:ea typeface="Times New Roman" panose="02020603050405020304" pitchFamily="18" charset="0"/>
              </a:rPr>
              <a:t>. </a:t>
            </a:r>
            <a:r>
              <a:rPr lang="en-US" sz="2000" dirty="0">
                <a:solidFill>
                  <a:srgbClr val="00FF00"/>
                </a:solidFill>
                <a:effectLst/>
                <a:latin typeface="Times New Roman" panose="02020603050405020304" pitchFamily="18" charset="0"/>
                <a:ea typeface="Times New Roman" panose="02020603050405020304" pitchFamily="18" charset="0"/>
              </a:rPr>
              <a:t>C</a:t>
            </a:r>
            <a:r>
              <a:rPr lang="ru-RU" sz="2000" dirty="0" err="1">
                <a:solidFill>
                  <a:srgbClr val="00FF00"/>
                </a:solidFill>
                <a:effectLst/>
                <a:latin typeface="Times New Roman" panose="02020603050405020304" pitchFamily="18" charset="0"/>
                <a:ea typeface="Times New Roman" panose="02020603050405020304" pitchFamily="18" charset="0"/>
              </a:rPr>
              <a:t>reate</a:t>
            </a:r>
            <a:r>
              <a:rPr lang="ru-RU" sz="2000" dirty="0">
                <a:solidFill>
                  <a:srgbClr val="00FF00"/>
                </a:solidFill>
                <a:effectLst/>
                <a:latin typeface="Times New Roman" panose="02020603050405020304" pitchFamily="18" charset="0"/>
                <a:ea typeface="Times New Roman" panose="02020603050405020304" pitchFamily="18" charset="0"/>
              </a:rPr>
              <a:t>. </a:t>
            </a:r>
            <a:r>
              <a:rPr lang="ru-RU" sz="2000" dirty="0">
                <a:solidFill>
                  <a:srgbClr val="FFFF00"/>
                </a:solidFill>
                <a:effectLst/>
                <a:latin typeface="Times New Roman" panose="02020603050405020304" pitchFamily="18" charset="0"/>
                <a:ea typeface="Times New Roman" panose="02020603050405020304" pitchFamily="18" charset="0"/>
              </a:rPr>
              <a:t>Пусть S - субъект, </a:t>
            </a:r>
            <a:r>
              <a:rPr lang="ru-RU" sz="2000" b="1"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b="1" dirty="0">
                <a:solidFill>
                  <a:srgbClr val="FFFF00"/>
                </a:solidFill>
                <a:effectLst/>
                <a:latin typeface="Times New Roman" panose="02020603050405020304" pitchFamily="18" charset="0"/>
                <a:ea typeface="Times New Roman" panose="02020603050405020304" pitchFamily="18" charset="0"/>
              </a:rPr>
              <a:t>R. </a:t>
            </a:r>
            <a:r>
              <a:rPr lang="ru-RU" sz="2000" dirty="0">
                <a:solidFill>
                  <a:srgbClr val="FFFF00"/>
                </a:solidFill>
                <a:effectLst/>
                <a:latin typeface="Times New Roman" panose="02020603050405020304" pitchFamily="18" charset="0"/>
                <a:ea typeface="Times New Roman" panose="02020603050405020304" pitchFamily="18" charset="0"/>
              </a:rPr>
              <a:t>Команда "</a:t>
            </a:r>
            <a:r>
              <a:rPr lang="en-US" sz="2000" dirty="0">
                <a:solidFill>
                  <a:srgbClr val="FFFF00"/>
                </a:solidFill>
                <a:effectLst/>
                <a:latin typeface="Times New Roman" panose="02020603050405020304" pitchFamily="18" charset="0"/>
                <a:ea typeface="Times New Roman" panose="02020603050405020304" pitchFamily="18" charset="0"/>
              </a:rPr>
              <a:t>S c</a:t>
            </a:r>
            <a:r>
              <a:rPr lang="ru-RU" sz="2000" dirty="0" err="1">
                <a:solidFill>
                  <a:srgbClr val="FFFF00"/>
                </a:solidFill>
                <a:effectLst/>
                <a:latin typeface="Times New Roman" panose="02020603050405020304" pitchFamily="18" charset="0"/>
                <a:ea typeface="Times New Roman" panose="02020603050405020304" pitchFamily="18" charset="0"/>
              </a:rPr>
              <a:t>reate</a:t>
            </a:r>
            <a:r>
              <a:rPr lang="ru-RU" sz="2000" dirty="0">
                <a:solidFill>
                  <a:srgbClr val="FFFF00"/>
                </a:solidFill>
                <a:effectLst/>
                <a:latin typeface="Times New Roman" panose="02020603050405020304" pitchFamily="18" charset="0"/>
                <a:ea typeface="Times New Roman" panose="02020603050405020304" pitchFamily="18" charset="0"/>
              </a:rPr>
              <a:t> P </a:t>
            </a:r>
            <a:r>
              <a:rPr lang="ru-RU" sz="2000" dirty="0" err="1">
                <a:solidFill>
                  <a:srgbClr val="FFFF00"/>
                </a:solidFill>
                <a:effectLst/>
                <a:latin typeface="Times New Roman" panose="02020603050405020304" pitchFamily="18" charset="0"/>
                <a:ea typeface="Times New Roman" panose="02020603050405020304" pitchFamily="18" charset="0"/>
              </a:rPr>
              <a:t>for</a:t>
            </a:r>
            <a:r>
              <a:rPr lang="ru-RU" sz="2000" dirty="0">
                <a:solidFill>
                  <a:srgbClr val="FFFF00"/>
                </a:solidFill>
                <a:effectLst/>
                <a:latin typeface="Times New Roman" panose="02020603050405020304" pitchFamily="18" charset="0"/>
                <a:ea typeface="Times New Roman" panose="02020603050405020304" pitchFamily="18" charset="0"/>
              </a:rPr>
              <a:t> </a:t>
            </a:r>
            <a:r>
              <a:rPr lang="ru-RU" sz="2000" dirty="0" err="1">
                <a:solidFill>
                  <a:srgbClr val="FFFF00"/>
                </a:solidFill>
                <a:effectLst/>
                <a:latin typeface="Times New Roman" panose="02020603050405020304" pitchFamily="18" charset="0"/>
                <a:ea typeface="Times New Roman" panose="02020603050405020304" pitchFamily="18" charset="0"/>
              </a:rPr>
              <a:t>new</a:t>
            </a:r>
            <a:r>
              <a:rPr lang="ru-RU" sz="2000" dirty="0">
                <a:solidFill>
                  <a:srgbClr val="FFFF00"/>
                </a:solidFill>
                <a:effectLst/>
                <a:latin typeface="Times New Roman" panose="02020603050405020304" pitchFamily="18" charset="0"/>
                <a:ea typeface="Times New Roman" panose="02020603050405020304" pitchFamily="18" charset="0"/>
              </a:rPr>
              <a:t> </a:t>
            </a:r>
            <a:r>
              <a:rPr lang="ru-RU" sz="2000" dirty="0" err="1">
                <a:solidFill>
                  <a:srgbClr val="FFFF00"/>
                </a:solidFill>
                <a:effectLst/>
                <a:latin typeface="Times New Roman" panose="02020603050405020304" pitchFamily="18" charset="0"/>
                <a:ea typeface="Times New Roman" panose="02020603050405020304" pitchFamily="18" charset="0"/>
              </a:rPr>
              <a:t>object</a:t>
            </a:r>
            <a:r>
              <a:rPr lang="ru-RU" sz="2000" dirty="0">
                <a:solidFill>
                  <a:srgbClr val="FFFF00"/>
                </a:solidFill>
                <a:effectLst/>
                <a:latin typeface="Times New Roman" panose="02020603050405020304" pitchFamily="18" charset="0"/>
                <a:ea typeface="Times New Roman" panose="02020603050405020304" pitchFamily="18" charset="0"/>
              </a:rPr>
              <a:t> X" создает в графе новую вершину X и определяет Р как права доступов S к X. То есть по сравнению с графом G в новом состоянии G' добавляется подграф вида</a:t>
            </a:r>
          </a:p>
        </p:txBody>
      </p:sp>
      <p:graphicFrame>
        <p:nvGraphicFramePr>
          <p:cNvPr id="5" name="Объект 4">
            <a:extLst>
              <a:ext uri="{FF2B5EF4-FFF2-40B4-BE49-F238E27FC236}">
                <a16:creationId xmlns:a16="http://schemas.microsoft.com/office/drawing/2014/main" id="{C71B05F1-E014-492E-8EB8-FDD05EB8F88D}"/>
              </a:ext>
            </a:extLst>
          </p:cNvPr>
          <p:cNvGraphicFramePr>
            <a:graphicFrameLocks noChangeAspect="1"/>
          </p:cNvGraphicFramePr>
          <p:nvPr/>
        </p:nvGraphicFramePr>
        <p:xfrm>
          <a:off x="4064000" y="1547091"/>
          <a:ext cx="1615396" cy="558463"/>
        </p:xfrm>
        <a:graphic>
          <a:graphicData uri="http://schemas.openxmlformats.org/presentationml/2006/ole">
            <mc:AlternateContent xmlns:mc="http://schemas.openxmlformats.org/markup-compatibility/2006">
              <mc:Choice xmlns:v="urn:schemas-microsoft-com:vml" Requires="v">
                <p:oleObj spid="_x0000_s5122" r:id="rId3" imgW="698197" imgH="203112" progId="Unknown">
                  <p:embed/>
                </p:oleObj>
              </mc:Choice>
              <mc:Fallback>
                <p:oleObj r:id="rId3" imgW="698197" imgH="203112" progId="Unknown">
                  <p:embed/>
                  <p:pic>
                    <p:nvPicPr>
                      <p:cNvPr id="5" name="Объект 4">
                        <a:extLst>
                          <a:ext uri="{FF2B5EF4-FFF2-40B4-BE49-F238E27FC236}">
                            <a16:creationId xmlns:a16="http://schemas.microsoft.com/office/drawing/2014/main" id="{C71B05F1-E014-492E-8EB8-FDD05EB8F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0" y="1547091"/>
                        <a:ext cx="1615396" cy="558463"/>
                      </a:xfrm>
                      <a:prstGeom prst="rect">
                        <a:avLst/>
                      </a:prstGeom>
                      <a:solidFill>
                        <a:srgbClr val="FFFF00"/>
                      </a:solidFill>
                    </p:spPr>
                  </p:pic>
                </p:oleObj>
              </mc:Fallback>
            </mc:AlternateContent>
          </a:graphicData>
        </a:graphic>
      </p:graphicFrame>
      <p:sp>
        <p:nvSpPr>
          <p:cNvPr id="6" name="Rectangle 4">
            <a:extLst>
              <a:ext uri="{FF2B5EF4-FFF2-40B4-BE49-F238E27FC236}">
                <a16:creationId xmlns:a16="http://schemas.microsoft.com/office/drawing/2014/main" id="{9B74D8A7-111D-49B4-91AD-1025B2A1177D}"/>
              </a:ext>
            </a:extLst>
          </p:cNvPr>
          <p:cNvSpPr>
            <a:spLocks noChangeArrowheads="1"/>
          </p:cNvSpPr>
          <p:nvPr/>
        </p:nvSpPr>
        <p:spPr bwMode="auto">
          <a:xfrm>
            <a:off x="443345" y="2097645"/>
            <a:ext cx="114530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651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47638"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kumimoji="0" lang="ru-RU" altLang="ru-RU" sz="2000" b="0" i="0" u="none" strike="noStrike" cap="none" normalizeH="0" baseline="0" dirty="0" err="1">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Remove</a:t>
            </a:r>
            <a:r>
              <a:rPr kumimoji="0" lang="ru-RU" altLang="ru-RU" sz="2000"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Пусть S - субъект и X - объект, </a:t>
            </a:r>
            <a:r>
              <a:rPr kumimoji="0" lang="ru-RU" altLang="ru-RU" sz="2000" b="1"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ru-RU" altLang="ru-RU" sz="2000" b="1"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Команда "S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remove</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Р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for</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X" исключает права доступа Р из прав субъекта S к объекту X. Графически преобразования графа доступа G в новое состояние G' в результате этой команды можно изобразить следующим образом:</a:t>
            </a:r>
            <a:endParaRPr kumimoji="0" lang="ru-RU" altLang="ru-RU" sz="2000" b="1"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sym typeface="Symbol" panose="05050102010706020507" pitchFamily="18" charset="2"/>
            </a:endParaRPr>
          </a:p>
          <a:p>
            <a:pPr marL="0" marR="0" lvl="0" indent="165100" algn="just"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p>
        </p:txBody>
      </p:sp>
      <p:graphicFrame>
        <p:nvGraphicFramePr>
          <p:cNvPr id="7" name="Объект 6">
            <a:extLst>
              <a:ext uri="{FF2B5EF4-FFF2-40B4-BE49-F238E27FC236}">
                <a16:creationId xmlns:a16="http://schemas.microsoft.com/office/drawing/2014/main" id="{61ED7968-2DC9-4682-91EE-E71666ADFF02}"/>
              </a:ext>
            </a:extLst>
          </p:cNvPr>
          <p:cNvGraphicFramePr>
            <a:graphicFrameLocks noChangeAspect="1"/>
          </p:cNvGraphicFramePr>
          <p:nvPr/>
        </p:nvGraphicFramePr>
        <p:xfrm>
          <a:off x="2281382" y="3228112"/>
          <a:ext cx="4488874" cy="706095"/>
        </p:xfrm>
        <a:graphic>
          <a:graphicData uri="http://schemas.openxmlformats.org/presentationml/2006/ole">
            <mc:AlternateContent xmlns:mc="http://schemas.openxmlformats.org/markup-compatibility/2006">
              <mc:Choice xmlns:v="urn:schemas-microsoft-com:vml" Requires="v">
                <p:oleObj spid="_x0000_s5123" r:id="rId5" imgW="1511300" imgH="228600" progId="Unknown">
                  <p:embed/>
                </p:oleObj>
              </mc:Choice>
              <mc:Fallback>
                <p:oleObj r:id="rId5" imgW="1511300" imgH="228600" progId="Unknown">
                  <p:embed/>
                  <p:pic>
                    <p:nvPicPr>
                      <p:cNvPr id="7" name="Объект 6">
                        <a:extLst>
                          <a:ext uri="{FF2B5EF4-FFF2-40B4-BE49-F238E27FC236}">
                            <a16:creationId xmlns:a16="http://schemas.microsoft.com/office/drawing/2014/main" id="{61ED7968-2DC9-4682-91EE-E71666ADF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382" y="3228112"/>
                        <a:ext cx="4488874" cy="706095"/>
                      </a:xfrm>
                      <a:prstGeom prst="rect">
                        <a:avLst/>
                      </a:prstGeom>
                      <a:solidFill>
                        <a:srgbClr val="FFFF00"/>
                      </a:solidFill>
                    </p:spPr>
                  </p:pic>
                </p:oleObj>
              </mc:Fallback>
            </mc:AlternateContent>
          </a:graphicData>
        </a:graphic>
      </p:graphicFrame>
      <p:sp>
        <p:nvSpPr>
          <p:cNvPr id="8" name="Rectangle 5">
            <a:extLst>
              <a:ext uri="{FF2B5EF4-FFF2-40B4-BE49-F238E27FC236}">
                <a16:creationId xmlns:a16="http://schemas.microsoft.com/office/drawing/2014/main" id="{FCA41615-3C7B-4888-A5E4-71D4BCE80A28}"/>
              </a:ext>
            </a:extLst>
          </p:cNvPr>
          <p:cNvSpPr>
            <a:spLocks noChangeArrowheads="1"/>
          </p:cNvSpPr>
          <p:nvPr/>
        </p:nvSpPr>
        <p:spPr bwMode="auto">
          <a:xfrm>
            <a:off x="2503056" y="3581159"/>
            <a:ext cx="4488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65100" algn="just"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bg2">
                    <a:lumMod val="50000"/>
                  </a:schemeClr>
                </a:solidFill>
                <a:effectLst/>
                <a:latin typeface="Arial" panose="020B0604020202020204" pitchFamily="34" charset="0"/>
                <a:ea typeface="Times New Roman" panose="02020603050405020304" pitchFamily="18" charset="0"/>
              </a:rPr>
              <a:t>      </a:t>
            </a:r>
            <a:r>
              <a:rPr kumimoji="0" lang="ru-RU" altLang="ru-RU" sz="2000" b="0" i="0" u="none" strike="noStrike" cap="none" normalizeH="0" baseline="0" dirty="0">
                <a:ln>
                  <a:noFill/>
                </a:ln>
                <a:solidFill>
                  <a:schemeClr val="bg2">
                    <a:lumMod val="50000"/>
                  </a:schemeClr>
                </a:solidFill>
                <a:effectLst/>
                <a:latin typeface="Arial" panose="020B0604020202020204" pitchFamily="34" charset="0"/>
                <a:ea typeface="Times New Roman" panose="02020603050405020304" pitchFamily="18" charset="0"/>
              </a:rPr>
              <a:t>в </a:t>
            </a:r>
            <a:r>
              <a:rPr kumimoji="0" lang="en-US" altLang="ru-RU" sz="2000" b="0" i="0" u="none" strike="noStrike" cap="none" normalizeH="0" baseline="0" dirty="0">
                <a:ln>
                  <a:noFill/>
                </a:ln>
                <a:solidFill>
                  <a:schemeClr val="bg2">
                    <a:lumMod val="50000"/>
                  </a:schemeClr>
                </a:solidFill>
                <a:effectLst/>
                <a:latin typeface="Arial" panose="020B0604020202020204" pitchFamily="34" charset="0"/>
                <a:ea typeface="Times New Roman" panose="02020603050405020304" pitchFamily="18" charset="0"/>
              </a:rPr>
              <a:t>G</a:t>
            </a:r>
            <a:r>
              <a:rPr kumimoji="0" lang="ru-RU" altLang="ru-RU" sz="2000" b="0" i="0" u="none" strike="noStrike" cap="none" normalizeH="0" baseline="0" dirty="0">
                <a:ln>
                  <a:noFill/>
                </a:ln>
                <a:solidFill>
                  <a:schemeClr val="bg2">
                    <a:lumMod val="50000"/>
                  </a:schemeClr>
                </a:solidFill>
                <a:effectLst/>
                <a:latin typeface="Arial" panose="020B0604020202020204" pitchFamily="34" charset="0"/>
                <a:ea typeface="Times New Roman" panose="02020603050405020304" pitchFamily="18" charset="0"/>
              </a:rPr>
              <a:t>                          в </a:t>
            </a:r>
            <a:r>
              <a:rPr kumimoji="0" lang="en-US" altLang="ru-RU" sz="2000" b="0" i="0" u="none" strike="noStrike" cap="none" normalizeH="0" baseline="0" dirty="0">
                <a:ln>
                  <a:noFill/>
                </a:ln>
                <a:solidFill>
                  <a:schemeClr val="bg2">
                    <a:lumMod val="50000"/>
                  </a:schemeClr>
                </a:solidFill>
                <a:effectLst/>
                <a:latin typeface="Arial" panose="020B0604020202020204" pitchFamily="34" charset="0"/>
                <a:ea typeface="Times New Roman" panose="02020603050405020304" pitchFamily="18" charset="0"/>
              </a:rPr>
              <a:t>G</a:t>
            </a:r>
            <a:r>
              <a:rPr kumimoji="0" lang="ru-RU" altLang="ru-RU" sz="2000" b="0" i="0" u="none" strike="noStrike" cap="none" normalizeH="0" baseline="0" dirty="0">
                <a:ln>
                  <a:noFill/>
                </a:ln>
                <a:solidFill>
                  <a:schemeClr val="bg2">
                    <a:lumMod val="50000"/>
                  </a:schemeClr>
                </a:solidFill>
                <a:effectLst/>
                <a:latin typeface="Arial" panose="020B0604020202020204" pitchFamily="34" charset="0"/>
                <a:ea typeface="Times New Roman" panose="02020603050405020304" pitchFamily="18" charset="0"/>
              </a:rPr>
              <a:t>’</a:t>
            </a:r>
            <a:endParaRPr kumimoji="0" lang="ru-RU" altLang="ru-RU" sz="20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10" name="TextBox 9">
            <a:extLst>
              <a:ext uri="{FF2B5EF4-FFF2-40B4-BE49-F238E27FC236}">
                <a16:creationId xmlns:a16="http://schemas.microsoft.com/office/drawing/2014/main" id="{72C12C51-7ADF-41AA-AF65-1EB8DB8E847A}"/>
              </a:ext>
            </a:extLst>
          </p:cNvPr>
          <p:cNvSpPr txBox="1"/>
          <p:nvPr/>
        </p:nvSpPr>
        <p:spPr>
          <a:xfrm>
            <a:off x="475672" y="4297482"/>
            <a:ext cx="11388436" cy="1631216"/>
          </a:xfrm>
          <a:prstGeom prst="rect">
            <a:avLst/>
          </a:prstGeom>
          <a:noFill/>
        </p:spPr>
        <p:txBody>
          <a:bodyPr wrap="square">
            <a:spAutoFit/>
          </a:bodyPr>
          <a:lstStyle/>
          <a:p>
            <a:pPr marL="5715" marR="2540" indent="164465" algn="just" hangingPunct="0">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Далее будем обозначать </a:t>
            </a:r>
            <a:r>
              <a:rPr lang="ru-RU" sz="2000" dirty="0">
                <a:solidFill>
                  <a:srgbClr val="00FF00"/>
                </a:solidFill>
                <a:effectLst/>
                <a:latin typeface="Times New Roman" panose="02020603050405020304" pitchFamily="18" charset="0"/>
                <a:ea typeface="Times New Roman" panose="02020603050405020304" pitchFamily="18" charset="0"/>
              </a:rPr>
              <a:t>G|-</a:t>
            </a:r>
            <a:r>
              <a:rPr lang="en-US" sz="2000" baseline="-25000" dirty="0">
                <a:solidFill>
                  <a:srgbClr val="00FF00"/>
                </a:solidFill>
                <a:effectLst/>
                <a:latin typeface="Times New Roman" panose="02020603050405020304" pitchFamily="18" charset="0"/>
                <a:ea typeface="Times New Roman" panose="02020603050405020304" pitchFamily="18" charset="0"/>
              </a:rPr>
              <a:t>c</a:t>
            </a:r>
            <a:r>
              <a:rPr lang="ru-RU" sz="2000" dirty="0">
                <a:solidFill>
                  <a:srgbClr val="00FF00"/>
                </a:solidFill>
                <a:effectLst/>
                <a:latin typeface="Times New Roman" panose="02020603050405020304" pitchFamily="18" charset="0"/>
                <a:ea typeface="Times New Roman" panose="02020603050405020304" pitchFamily="18" charset="0"/>
              </a:rPr>
              <a:t>G', </a:t>
            </a:r>
            <a:r>
              <a:rPr lang="ru-RU" sz="2000" dirty="0">
                <a:solidFill>
                  <a:srgbClr val="FFFF00"/>
                </a:solidFill>
                <a:effectLst/>
                <a:latin typeface="Times New Roman" panose="02020603050405020304" pitchFamily="18" charset="0"/>
                <a:ea typeface="Times New Roman" panose="02020603050405020304" pitchFamily="18" charset="0"/>
              </a:rPr>
              <a:t>если команда с преобразует G в G', а также </a:t>
            </a:r>
            <a:r>
              <a:rPr lang="ru-RU" sz="2000" dirty="0">
                <a:solidFill>
                  <a:srgbClr val="00FF00"/>
                </a:solidFill>
                <a:effectLst/>
                <a:latin typeface="Times New Roman" panose="02020603050405020304" pitchFamily="18" charset="0"/>
                <a:ea typeface="Times New Roman" panose="02020603050405020304" pitchFamily="18" charset="0"/>
              </a:rPr>
              <a:t>G |- G', </a:t>
            </a:r>
            <a:r>
              <a:rPr lang="ru-RU" sz="2000" dirty="0">
                <a:solidFill>
                  <a:srgbClr val="FFFF00"/>
                </a:solidFill>
                <a:effectLst/>
                <a:latin typeface="Times New Roman" panose="02020603050405020304" pitchFamily="18" charset="0"/>
                <a:ea typeface="Times New Roman" panose="02020603050405020304" pitchFamily="18" charset="0"/>
              </a:rPr>
              <a:t>если существует команда с, что </a:t>
            </a:r>
            <a:r>
              <a:rPr lang="ru-RU" sz="2000" dirty="0">
                <a:solidFill>
                  <a:srgbClr val="00FF00"/>
                </a:solidFill>
                <a:effectLst/>
                <a:latin typeface="Times New Roman" panose="02020603050405020304" pitchFamily="18" charset="0"/>
                <a:ea typeface="Times New Roman" panose="02020603050405020304" pitchFamily="18" charset="0"/>
              </a:rPr>
              <a:t>G|-G'. </a:t>
            </a:r>
            <a:r>
              <a:rPr lang="ru-RU" sz="2000" dirty="0">
                <a:solidFill>
                  <a:srgbClr val="FFFF00"/>
                </a:solidFill>
                <a:effectLst/>
                <a:latin typeface="Times New Roman" panose="02020603050405020304" pitchFamily="18" charset="0"/>
                <a:ea typeface="Times New Roman" panose="02020603050405020304" pitchFamily="18" charset="0"/>
              </a:rPr>
              <a:t>Будем понимать под </a:t>
            </a:r>
            <a:r>
              <a:rPr lang="ru-RU" sz="2000" dirty="0">
                <a:solidFill>
                  <a:srgbClr val="00FF00"/>
                </a:solidFill>
                <a:effectLst/>
                <a:latin typeface="Times New Roman" panose="02020603050405020304" pitchFamily="18" charset="0"/>
                <a:ea typeface="Times New Roman" panose="02020603050405020304" pitchFamily="18" charset="0"/>
              </a:rPr>
              <a:t>безопасностью</a:t>
            </a:r>
            <a:r>
              <a:rPr lang="ru-RU" sz="2000" dirty="0">
                <a:solidFill>
                  <a:srgbClr val="FFFF00"/>
                </a:solidFill>
                <a:effectLst/>
                <a:latin typeface="Times New Roman" panose="02020603050405020304" pitchFamily="18" charset="0"/>
                <a:ea typeface="Times New Roman" panose="02020603050405020304" pitchFamily="18" charset="0"/>
              </a:rPr>
              <a:t> возможность или невозможность произвольной фиксированной вершине Р получить доступ </a:t>
            </a:r>
            <a:r>
              <a:rPr lang="ru-RU" sz="2000" dirty="0">
                <a:solidFill>
                  <a:srgbClr val="00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00FF00"/>
                </a:solidFill>
                <a:effectLst/>
                <a:latin typeface="Times New Roman" panose="02020603050405020304" pitchFamily="18" charset="0"/>
                <a:ea typeface="Times New Roman" panose="02020603050405020304" pitchFamily="18" charset="0"/>
              </a:rPr>
              <a:t>R </a:t>
            </a:r>
            <a:r>
              <a:rPr lang="ru-RU" sz="2000" dirty="0">
                <a:solidFill>
                  <a:srgbClr val="FFFF00"/>
                </a:solidFill>
                <a:effectLst/>
                <a:latin typeface="Times New Roman" panose="02020603050405020304" pitchFamily="18" charset="0"/>
                <a:ea typeface="Times New Roman" panose="02020603050405020304" pitchFamily="18" charset="0"/>
              </a:rPr>
              <a:t>к произвольной фиксированной вершине X </a:t>
            </a:r>
            <a:r>
              <a:rPr lang="ru-RU" sz="2000" dirty="0">
                <a:solidFill>
                  <a:srgbClr val="00FF00"/>
                </a:solidFill>
                <a:effectLst/>
                <a:latin typeface="Times New Roman" panose="02020603050405020304" pitchFamily="18" charset="0"/>
                <a:ea typeface="Times New Roman" panose="02020603050405020304" pitchFamily="18" charset="0"/>
              </a:rPr>
              <a:t>путем преобразования текущего графа G некоторой последовательностью команд в граф G', где указанный доступ разрешен</a:t>
            </a:r>
            <a:r>
              <a:rPr lang="ru-RU" sz="2000" dirty="0">
                <a:solidFill>
                  <a:srgbClr val="FFFF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90911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4EAA67-E6A8-43BB-BAE5-4823DC9E6D52}"/>
              </a:ext>
            </a:extLst>
          </p:cNvPr>
          <p:cNvSpPr txBox="1"/>
          <p:nvPr/>
        </p:nvSpPr>
        <p:spPr>
          <a:xfrm>
            <a:off x="535708" y="289679"/>
            <a:ext cx="11305309" cy="2031325"/>
          </a:xfrm>
          <a:prstGeom prst="rect">
            <a:avLst/>
          </a:prstGeom>
          <a:noFill/>
        </p:spPr>
        <p:txBody>
          <a:bodyPr wrap="square">
            <a:spAutoFit/>
          </a:bodyPr>
          <a:lstStyle/>
          <a:p>
            <a:pPr marL="5715" marR="8890" indent="176530" algn="just" hangingPunct="0">
              <a:spcAft>
                <a:spcPts val="0"/>
              </a:spcAft>
            </a:pPr>
            <a:r>
              <a:rPr lang="ru-RU" sz="1800" i="1" u="sng" dirty="0">
                <a:solidFill>
                  <a:srgbClr val="FFC000"/>
                </a:solidFill>
                <a:effectLst/>
                <a:latin typeface="Times New Roman" panose="02020603050405020304" pitchFamily="18" charset="0"/>
                <a:ea typeface="Times New Roman" panose="02020603050405020304" pitchFamily="18" charset="0"/>
              </a:rPr>
              <a:t>Определение.</a:t>
            </a:r>
            <a:r>
              <a:rPr lang="ru-RU" sz="1800" i="1"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В графе доступов G вершины Р и S называются </a:t>
            </a:r>
            <a:r>
              <a:rPr lang="ru-RU" sz="1800" dirty="0" err="1">
                <a:solidFill>
                  <a:srgbClr val="FFFF00"/>
                </a:solidFill>
                <a:effectLst/>
                <a:latin typeface="Times New Roman" panose="02020603050405020304" pitchFamily="18" charset="0"/>
                <a:ea typeface="Times New Roman" panose="02020603050405020304" pitchFamily="18" charset="0"/>
              </a:rPr>
              <a:t>tg</a:t>
            </a:r>
            <a:r>
              <a:rPr lang="ru-RU" sz="1800" dirty="0">
                <a:solidFill>
                  <a:srgbClr val="FFFF00"/>
                </a:solidFill>
                <a:effectLst/>
                <a:latin typeface="Times New Roman" panose="02020603050405020304" pitchFamily="18" charset="0"/>
                <a:ea typeface="Times New Roman" panose="02020603050405020304" pitchFamily="18" charset="0"/>
              </a:rPr>
              <a:t>-связными, если существует путь в G, соединяющий Р и S, безотносительно ориентации дуг, но такой, что каждое ребро этого пути имеет метку, включающую t или </a:t>
            </a:r>
            <a:r>
              <a:rPr lang="ru-RU" sz="1800" i="1" dirty="0">
                <a:solidFill>
                  <a:srgbClr val="FFFF00"/>
                </a:solidFill>
                <a:effectLst/>
                <a:latin typeface="Times New Roman" panose="02020603050405020304" pitchFamily="18" charset="0"/>
                <a:ea typeface="Times New Roman" panose="02020603050405020304" pitchFamily="18" charset="0"/>
              </a:rPr>
              <a:t>g.</a:t>
            </a:r>
            <a:endParaRPr lang="ru-RU" sz="1100" dirty="0">
              <a:solidFill>
                <a:srgbClr val="FFFF00"/>
              </a:solidFill>
              <a:effectLst/>
              <a:latin typeface="Times New Roman" panose="02020603050405020304" pitchFamily="18" charset="0"/>
              <a:ea typeface="Times New Roman" panose="02020603050405020304" pitchFamily="18" charset="0"/>
            </a:endParaRPr>
          </a:p>
          <a:p>
            <a:pPr marL="2540" marR="5715" indent="185420" algn="just" hangingPunct="0">
              <a:spcAft>
                <a:spcPts val="0"/>
              </a:spcAft>
            </a:pPr>
            <a:r>
              <a:rPr lang="ru-RU" sz="1800" b="1" i="1" dirty="0">
                <a:solidFill>
                  <a:srgbClr val="00FF00"/>
                </a:solidFill>
                <a:effectLst/>
                <a:latin typeface="Times New Roman" panose="02020603050405020304" pitchFamily="18" charset="0"/>
                <a:ea typeface="Times New Roman" panose="02020603050405020304" pitchFamily="18" charset="0"/>
              </a:rPr>
              <a:t>Теорема 1.</a:t>
            </a:r>
            <a:r>
              <a:rPr lang="ru-RU" sz="1800" b="1" i="1" dirty="0">
                <a:solidFill>
                  <a:srgbClr val="FFFF00"/>
                </a:solidFill>
                <a:effectLst/>
                <a:latin typeface="Times New Roman" panose="02020603050405020304" pitchFamily="18" charset="0"/>
                <a:ea typeface="Times New Roman" panose="02020603050405020304" pitchFamily="18" charset="0"/>
              </a:rPr>
              <a:t> </a:t>
            </a:r>
            <a:r>
              <a:rPr lang="ru-RU" sz="1800" i="1" dirty="0">
                <a:solidFill>
                  <a:srgbClr val="FF99FF"/>
                </a:solidFill>
                <a:effectLst/>
                <a:latin typeface="Times New Roman" panose="02020603050405020304" pitchFamily="18" charset="0"/>
                <a:ea typeface="Times New Roman" panose="02020603050405020304" pitchFamily="18" charset="0"/>
              </a:rPr>
              <a:t>Субъект Р может получить доступа к, объекту X, если существует субъект S, имеющий доступ а, к вершине X такой, что субъекты Р и S связаны произвольно ориентированной дугой, содержащей хотя бы одно из прав t или g</a:t>
            </a:r>
            <a:endParaRPr lang="ru-RU" sz="1100" dirty="0">
              <a:solidFill>
                <a:srgbClr val="FF99FF"/>
              </a:solidFill>
              <a:effectLst/>
              <a:latin typeface="Times New Roman" panose="02020603050405020304" pitchFamily="18" charset="0"/>
              <a:ea typeface="Times New Roman" panose="02020603050405020304" pitchFamily="18" charset="0"/>
            </a:endParaRPr>
          </a:p>
          <a:p>
            <a:pPr marL="2540" marR="5715" indent="185420" algn="just" hangingPunct="0">
              <a:spcAft>
                <a:spcPts val="0"/>
              </a:spcAft>
            </a:pPr>
            <a:r>
              <a:rPr lang="ru-RU" sz="1800" b="1" dirty="0">
                <a:solidFill>
                  <a:srgbClr val="00FF00"/>
                </a:solidFill>
                <a:effectLst/>
                <a:latin typeface="Times New Roman" panose="02020603050405020304" pitchFamily="18" charset="0"/>
                <a:ea typeface="Times New Roman" panose="02020603050405020304" pitchFamily="18" charset="0"/>
              </a:rPr>
              <a:t>Доказательство.</a:t>
            </a:r>
            <a:r>
              <a:rPr lang="ru-RU" sz="1800" b="1" dirty="0">
                <a:solidFill>
                  <a:srgbClr val="FFFF00"/>
                </a:solidFill>
                <a:effectLst/>
                <a:latin typeface="Times New Roman" panose="02020603050405020304" pitchFamily="18" charset="0"/>
                <a:ea typeface="Times New Roman" panose="02020603050405020304" pitchFamily="18" charset="0"/>
              </a:rPr>
              <a:t> </a:t>
            </a:r>
            <a:r>
              <a:rPr lang="ru-RU" sz="1800" dirty="0">
                <a:solidFill>
                  <a:srgbClr val="FFFF00"/>
                </a:solidFill>
                <a:effectLst/>
                <a:latin typeface="Times New Roman" panose="02020603050405020304" pitchFamily="18" charset="0"/>
                <a:ea typeface="Times New Roman" panose="02020603050405020304" pitchFamily="18" charset="0"/>
              </a:rPr>
              <a:t>Возможны 4 случая.</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FE03D6B4-334B-4544-A5AA-C69BD8558C1C}"/>
              </a:ext>
            </a:extLst>
          </p:cNvPr>
          <p:cNvSpPr>
            <a:spLocks noChangeArrowheads="1"/>
          </p:cNvSpPr>
          <p:nvPr/>
        </p:nvSpPr>
        <p:spPr bwMode="auto">
          <a:xfrm>
            <a:off x="350983" y="2334599"/>
            <a:ext cx="23257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682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5738"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 В G есть подграф</a:t>
            </a:r>
            <a:endParaRPr kumimoji="0" lang="ru-RU" altLang="ru-RU"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185738"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Объект 4">
            <a:extLst>
              <a:ext uri="{FF2B5EF4-FFF2-40B4-BE49-F238E27FC236}">
                <a16:creationId xmlns:a16="http://schemas.microsoft.com/office/drawing/2014/main" id="{2B7312A2-1585-475E-83E0-2F0E389E0258}"/>
              </a:ext>
            </a:extLst>
          </p:cNvPr>
          <p:cNvGraphicFramePr>
            <a:graphicFrameLocks noChangeAspect="1"/>
          </p:cNvGraphicFramePr>
          <p:nvPr/>
        </p:nvGraphicFramePr>
        <p:xfrm>
          <a:off x="1302328" y="2723207"/>
          <a:ext cx="2613890" cy="456728"/>
        </p:xfrm>
        <a:graphic>
          <a:graphicData uri="http://schemas.openxmlformats.org/presentationml/2006/ole">
            <mc:AlternateContent xmlns:mc="http://schemas.openxmlformats.org/markup-compatibility/2006">
              <mc:Choice xmlns:v="urn:schemas-microsoft-com:vml" Requires="v">
                <p:oleObj spid="_x0000_s6146" r:id="rId3" imgW="1180588" imgH="203112" progId="Unknown">
                  <p:embed/>
                </p:oleObj>
              </mc:Choice>
              <mc:Fallback>
                <p:oleObj r:id="rId3" imgW="1180588" imgH="203112" progId="Unknown">
                  <p:embed/>
                  <p:pic>
                    <p:nvPicPr>
                      <p:cNvPr id="5" name="Объект 4">
                        <a:extLst>
                          <a:ext uri="{FF2B5EF4-FFF2-40B4-BE49-F238E27FC236}">
                            <a16:creationId xmlns:a16="http://schemas.microsoft.com/office/drawing/2014/main" id="{2B7312A2-1585-475E-83E0-2F0E389E0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328" y="2723207"/>
                        <a:ext cx="2613890" cy="456728"/>
                      </a:xfrm>
                      <a:prstGeom prst="rect">
                        <a:avLst/>
                      </a:prstGeom>
                      <a:solidFill>
                        <a:srgbClr val="FFFF00"/>
                      </a:solidFill>
                    </p:spPr>
                  </p:pic>
                </p:oleObj>
              </mc:Fallback>
            </mc:AlternateContent>
          </a:graphicData>
        </a:graphic>
      </p:graphicFrame>
      <p:sp>
        <p:nvSpPr>
          <p:cNvPr id="7" name="TextBox 6">
            <a:extLst>
              <a:ext uri="{FF2B5EF4-FFF2-40B4-BE49-F238E27FC236}">
                <a16:creationId xmlns:a16="http://schemas.microsoft.com/office/drawing/2014/main" id="{DA3CC8BB-546E-4A95-ACCD-484B5B94ADDB}"/>
              </a:ext>
            </a:extLst>
          </p:cNvPr>
          <p:cNvSpPr txBox="1"/>
          <p:nvPr/>
        </p:nvSpPr>
        <p:spPr>
          <a:xfrm>
            <a:off x="350982" y="3179935"/>
            <a:ext cx="11305309" cy="369332"/>
          </a:xfrm>
          <a:prstGeom prst="rect">
            <a:avLst/>
          </a:prstGeom>
          <a:noFill/>
        </p:spPr>
        <p:txBody>
          <a:bodyPr wrap="square">
            <a:spAutoFit/>
          </a:bodyPr>
          <a:lstStyle/>
          <a:p>
            <a:pPr marL="5715" marR="15240" indent="167640" algn="just" hangingPunct="0">
              <a:spcAft>
                <a:spcPts val="0"/>
              </a:spcAft>
            </a:pPr>
            <a:r>
              <a:rPr lang="ru-RU" sz="1800" dirty="0">
                <a:solidFill>
                  <a:srgbClr val="FFFF00"/>
                </a:solidFill>
                <a:effectLst/>
                <a:latin typeface="Times New Roman" panose="02020603050405020304" pitchFamily="18" charset="0"/>
                <a:ea typeface="Times New Roman" panose="02020603050405020304" pitchFamily="18" charset="0"/>
              </a:rPr>
              <a:t>Тогда имеем право применить команду "Р </a:t>
            </a:r>
            <a:r>
              <a:rPr lang="ru-RU" sz="1800" dirty="0" err="1">
                <a:solidFill>
                  <a:srgbClr val="FFFF00"/>
                </a:solidFill>
                <a:effectLst/>
                <a:latin typeface="Times New Roman" panose="02020603050405020304" pitchFamily="18" charset="0"/>
                <a:ea typeface="Times New Roman" panose="02020603050405020304" pitchFamily="18" charset="0"/>
              </a:rPr>
              <a:t>take</a:t>
            </a:r>
            <a:r>
              <a:rPr lang="ru-RU" sz="1800" dirty="0">
                <a:solidFill>
                  <a:srgbClr val="FFFF00"/>
                </a:solidFill>
                <a:effectLst/>
                <a:latin typeface="Times New Roman" panose="02020603050405020304" pitchFamily="18" charset="0"/>
                <a:ea typeface="Times New Roman" panose="02020603050405020304" pitchFamily="18" charset="0"/>
              </a:rPr>
              <a:t>  </a:t>
            </a:r>
            <a:r>
              <a:rPr lang="en-US" sz="1800" dirty="0">
                <a:solidFill>
                  <a:srgbClr val="FFFF00"/>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solidFill>
                  <a:srgbClr val="FFFF00"/>
                </a:solidFill>
                <a:effectLst/>
                <a:latin typeface="Times New Roman" panose="02020603050405020304" pitchFamily="18" charset="0"/>
                <a:ea typeface="Times New Roman" panose="02020603050405020304" pitchFamily="18" charset="0"/>
              </a:rPr>
              <a:t> </a:t>
            </a:r>
            <a:r>
              <a:rPr lang="ru-RU" sz="1800" dirty="0" err="1">
                <a:solidFill>
                  <a:srgbClr val="FFFF00"/>
                </a:solidFill>
                <a:effectLst/>
                <a:latin typeface="Times New Roman" panose="02020603050405020304" pitchFamily="18" charset="0"/>
                <a:ea typeface="Times New Roman" panose="02020603050405020304" pitchFamily="18" charset="0"/>
              </a:rPr>
              <a:t>for</a:t>
            </a:r>
            <a:r>
              <a:rPr lang="ru-RU" sz="1800" dirty="0">
                <a:solidFill>
                  <a:srgbClr val="FFFF00"/>
                </a:solidFill>
                <a:effectLst/>
                <a:latin typeface="Times New Roman" panose="02020603050405020304" pitchFamily="18" charset="0"/>
                <a:ea typeface="Times New Roman" panose="02020603050405020304" pitchFamily="18" charset="0"/>
              </a:rPr>
              <a:t> X </a:t>
            </a:r>
            <a:r>
              <a:rPr lang="ru-RU" sz="1800" dirty="0" err="1">
                <a:solidFill>
                  <a:srgbClr val="FFFF00"/>
                </a:solidFill>
                <a:effectLst/>
                <a:latin typeface="Times New Roman" panose="02020603050405020304" pitchFamily="18" charset="0"/>
                <a:ea typeface="Times New Roman" panose="02020603050405020304" pitchFamily="18" charset="0"/>
              </a:rPr>
              <a:t>from</a:t>
            </a:r>
            <a:r>
              <a:rPr lang="ru-RU" sz="1800" dirty="0">
                <a:solidFill>
                  <a:srgbClr val="FFFF00"/>
                </a:solidFill>
                <a:effectLst/>
                <a:latin typeface="Times New Roman" panose="02020603050405020304" pitchFamily="18" charset="0"/>
                <a:ea typeface="Times New Roman" panose="02020603050405020304" pitchFamily="18" charset="0"/>
              </a:rPr>
              <a:t> S" и получим в G' подграф</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pic>
        <p:nvPicPr>
          <p:cNvPr id="5123" name="Рисунок 6">
            <a:extLst>
              <a:ext uri="{FF2B5EF4-FFF2-40B4-BE49-F238E27FC236}">
                <a16:creationId xmlns:a16="http://schemas.microsoft.com/office/drawing/2014/main" id="{19688030-4FD4-4C56-8CAA-66CFE36C82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569997"/>
            <a:ext cx="3412692" cy="1042767"/>
          </a:xfrm>
          <a:prstGeom prst="rect">
            <a:avLst/>
          </a:prstGeom>
          <a:solidFill>
            <a:srgbClr val="FFFF00"/>
          </a:solidFill>
          <a:ln>
            <a:noFill/>
          </a:ln>
        </p:spPr>
      </p:pic>
      <p:sp>
        <p:nvSpPr>
          <p:cNvPr id="8" name="Rectangle 5">
            <a:extLst>
              <a:ext uri="{FF2B5EF4-FFF2-40B4-BE49-F238E27FC236}">
                <a16:creationId xmlns:a16="http://schemas.microsoft.com/office/drawing/2014/main" id="{93FD5C39-8297-436E-ACA0-AFBB33A34EA6}"/>
              </a:ext>
            </a:extLst>
          </p:cNvPr>
          <p:cNvSpPr>
            <a:spLocks noChangeArrowheads="1"/>
          </p:cNvSpPr>
          <p:nvPr/>
        </p:nvSpPr>
        <p:spPr bwMode="auto">
          <a:xfrm>
            <a:off x="535708" y="4492746"/>
            <a:ext cx="10427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В G есть подграф </a:t>
            </a:r>
            <a:endPar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endParaRPr>
          </a:p>
        </p:txBody>
      </p:sp>
      <p:graphicFrame>
        <p:nvGraphicFramePr>
          <p:cNvPr id="9" name="Объект 8">
            <a:extLst>
              <a:ext uri="{FF2B5EF4-FFF2-40B4-BE49-F238E27FC236}">
                <a16:creationId xmlns:a16="http://schemas.microsoft.com/office/drawing/2014/main" id="{AF0ADE39-D3C9-41E1-A41F-694014950540}"/>
              </a:ext>
            </a:extLst>
          </p:cNvPr>
          <p:cNvGraphicFramePr>
            <a:graphicFrameLocks noChangeAspect="1"/>
          </p:cNvGraphicFramePr>
          <p:nvPr/>
        </p:nvGraphicFramePr>
        <p:xfrm>
          <a:off x="1228437" y="4875231"/>
          <a:ext cx="2530763" cy="507464"/>
        </p:xfrm>
        <a:graphic>
          <a:graphicData uri="http://schemas.openxmlformats.org/presentationml/2006/ole">
            <mc:AlternateContent xmlns:mc="http://schemas.openxmlformats.org/markup-compatibility/2006">
              <mc:Choice xmlns:v="urn:schemas-microsoft-com:vml" Requires="v">
                <p:oleObj spid="_x0000_s6147" r:id="rId6" imgW="1206500" imgH="203200" progId="Unknown">
                  <p:embed/>
                </p:oleObj>
              </mc:Choice>
              <mc:Fallback>
                <p:oleObj r:id="rId6" imgW="1206500" imgH="203200" progId="Unknown">
                  <p:embed/>
                  <p:pic>
                    <p:nvPicPr>
                      <p:cNvPr id="9" name="Объект 8">
                        <a:extLst>
                          <a:ext uri="{FF2B5EF4-FFF2-40B4-BE49-F238E27FC236}">
                            <a16:creationId xmlns:a16="http://schemas.microsoft.com/office/drawing/2014/main" id="{AF0ADE39-D3C9-41E1-A41F-6940149505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437" y="4875231"/>
                        <a:ext cx="2530763" cy="507464"/>
                      </a:xfrm>
                      <a:prstGeom prst="rect">
                        <a:avLst/>
                      </a:prstGeom>
                      <a:solidFill>
                        <a:srgbClr val="FFFF00"/>
                      </a:solidFill>
                    </p:spPr>
                  </p:pic>
                </p:oleObj>
              </mc:Fallback>
            </mc:AlternateContent>
          </a:graphicData>
        </a:graphic>
      </p:graphicFrame>
      <p:sp>
        <p:nvSpPr>
          <p:cNvPr id="10" name="Rectangle 6">
            <a:extLst>
              <a:ext uri="{FF2B5EF4-FFF2-40B4-BE49-F238E27FC236}">
                <a16:creationId xmlns:a16="http://schemas.microsoft.com/office/drawing/2014/main" id="{FEF39685-3F91-49D1-8804-3685C89FDA8F}"/>
              </a:ext>
            </a:extLst>
          </p:cNvPr>
          <p:cNvSpPr>
            <a:spLocks noChangeArrowheads="1"/>
          </p:cNvSpPr>
          <p:nvPr/>
        </p:nvSpPr>
        <p:spPr bwMode="auto">
          <a:xfrm>
            <a:off x="711921" y="5222358"/>
            <a:ext cx="104278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a:extLst>
              <a:ext uri="{FF2B5EF4-FFF2-40B4-BE49-F238E27FC236}">
                <a16:creationId xmlns:a16="http://schemas.microsoft.com/office/drawing/2014/main" id="{7ADF0229-5ACC-4213-B4C6-C88E41BC9F50}"/>
              </a:ext>
            </a:extLst>
          </p:cNvPr>
          <p:cNvSpPr>
            <a:spLocks noChangeArrowheads="1"/>
          </p:cNvSpPr>
          <p:nvPr/>
        </p:nvSpPr>
        <p:spPr bwMode="auto">
          <a:xfrm>
            <a:off x="277091" y="5399637"/>
            <a:ext cx="11148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730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73038"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Тогда имеем право применить команду "S </a:t>
            </a:r>
            <a:r>
              <a:rPr kumimoji="0" lang="ru-RU" altLang="ru-RU" b="0" i="0" u="none" strike="noStrike" cap="none" normalizeH="0" baseline="0" dirty="0" err="1">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grant</a:t>
            </a: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а </a:t>
            </a:r>
            <a:r>
              <a:rPr kumimoji="0" lang="ru-RU" altLang="ru-RU" b="0" i="0" u="none" strike="noStrike" cap="none" normalizeH="0" baseline="0" dirty="0" err="1">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X </a:t>
            </a:r>
            <a:r>
              <a:rPr kumimoji="0" lang="ru-RU" altLang="ru-RU" b="0" i="0" u="none" strike="noStrike" cap="none" normalizeH="0" baseline="0" dirty="0" err="1">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Р" и получим в G' подграф</a:t>
            </a:r>
            <a:endPar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endParaRPr>
          </a:p>
          <a:p>
            <a:pPr marL="0" marR="0" lvl="0" indent="173038"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127" name="Рисунок 8">
            <a:extLst>
              <a:ext uri="{FF2B5EF4-FFF2-40B4-BE49-F238E27FC236}">
                <a16:creationId xmlns:a16="http://schemas.microsoft.com/office/drawing/2014/main" id="{2880116A-7151-4117-9C6C-0FCE2192D3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2763" y="5811472"/>
            <a:ext cx="3560473" cy="9847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A1F72C8B-B62D-4C43-B599-53975667B7E4}"/>
              </a:ext>
            </a:extLst>
          </p:cNvPr>
          <p:cNvSpPr>
            <a:spLocks noChangeArrowheads="1"/>
          </p:cNvSpPr>
          <p:nvPr/>
        </p:nvSpPr>
        <p:spPr bwMode="auto">
          <a:xfrm>
            <a:off x="280266" y="6645140"/>
            <a:ext cx="111482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5199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EAF71-C258-4B08-B9BB-FBF7FF2CCAA9}"/>
              </a:ext>
            </a:extLst>
          </p:cNvPr>
          <p:cNvSpPr>
            <a:spLocks noChangeArrowheads="1"/>
          </p:cNvSpPr>
          <p:nvPr/>
        </p:nvSpPr>
        <p:spPr bwMode="auto">
          <a:xfrm>
            <a:off x="628072" y="28545"/>
            <a:ext cx="96150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3. В графе G есть подграф </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A1E00C7F-48C0-4309-90B9-17B364AA25D9}"/>
              </a:ext>
            </a:extLst>
          </p:cNvPr>
          <p:cNvGraphicFramePr>
            <a:graphicFrameLocks noChangeAspect="1"/>
          </p:cNvGraphicFramePr>
          <p:nvPr/>
        </p:nvGraphicFramePr>
        <p:xfrm>
          <a:off x="1745673" y="428655"/>
          <a:ext cx="2442119" cy="531085"/>
        </p:xfrm>
        <a:graphic>
          <a:graphicData uri="http://schemas.openxmlformats.org/presentationml/2006/ole">
            <mc:AlternateContent xmlns:mc="http://schemas.openxmlformats.org/markup-compatibility/2006">
              <mc:Choice xmlns:v="urn:schemas-microsoft-com:vml" Requires="v">
                <p:oleObj spid="_x0000_s7170" r:id="rId3" imgW="1206500" imgH="203200" progId="Unknown">
                  <p:embed/>
                </p:oleObj>
              </mc:Choice>
              <mc:Fallback>
                <p:oleObj r:id="rId3" imgW="1206500" imgH="203200" progId="Unknown">
                  <p:embed/>
                  <p:pic>
                    <p:nvPicPr>
                      <p:cNvPr id="3" name="Объект 2">
                        <a:extLst>
                          <a:ext uri="{FF2B5EF4-FFF2-40B4-BE49-F238E27FC236}">
                            <a16:creationId xmlns:a16="http://schemas.microsoft.com/office/drawing/2014/main" id="{A1E00C7F-48C0-4309-90B9-17B364AA2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673" y="428655"/>
                        <a:ext cx="2442119" cy="531085"/>
                      </a:xfrm>
                      <a:prstGeom prst="rect">
                        <a:avLst/>
                      </a:prstGeom>
                      <a:solidFill>
                        <a:srgbClr val="FFFF00"/>
                      </a:solidFill>
                    </p:spPr>
                  </p:pic>
                </p:oleObj>
              </mc:Fallback>
            </mc:AlternateContent>
          </a:graphicData>
        </a:graphic>
      </p:graphicFrame>
      <p:sp>
        <p:nvSpPr>
          <p:cNvPr id="4" name="Rectangle 3">
            <a:extLst>
              <a:ext uri="{FF2B5EF4-FFF2-40B4-BE49-F238E27FC236}">
                <a16:creationId xmlns:a16="http://schemas.microsoft.com/office/drawing/2014/main" id="{836B3930-C126-497B-88D8-026C858441E5}"/>
              </a:ext>
            </a:extLst>
          </p:cNvPr>
          <p:cNvSpPr>
            <a:spLocks noChangeArrowheads="1"/>
          </p:cNvSpPr>
          <p:nvPr/>
        </p:nvSpPr>
        <p:spPr bwMode="auto">
          <a:xfrm>
            <a:off x="179388" y="663575"/>
            <a:ext cx="96150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TextBox 5">
            <a:extLst>
              <a:ext uri="{FF2B5EF4-FFF2-40B4-BE49-F238E27FC236}">
                <a16:creationId xmlns:a16="http://schemas.microsoft.com/office/drawing/2014/main" id="{3BF5FB58-5FAC-4A4D-8CEE-69740A68A6B8}"/>
              </a:ext>
            </a:extLst>
          </p:cNvPr>
          <p:cNvSpPr txBox="1"/>
          <p:nvPr/>
        </p:nvSpPr>
        <p:spPr>
          <a:xfrm>
            <a:off x="459509" y="1126989"/>
            <a:ext cx="11289146" cy="707886"/>
          </a:xfrm>
          <a:prstGeom prst="rect">
            <a:avLst/>
          </a:prstGeom>
          <a:noFill/>
        </p:spPr>
        <p:txBody>
          <a:bodyPr wrap="square">
            <a:spAutoFit/>
          </a:bodyPr>
          <a:lstStyle/>
          <a:p>
            <a:pPr marL="2540" marR="2540" indent="173355" algn="just" hangingPunct="0">
              <a:spcAft>
                <a:spcPts val="0"/>
              </a:spcAft>
            </a:pPr>
            <a:r>
              <a:rPr lang="ru-RU" sz="2000" dirty="0">
                <a:solidFill>
                  <a:srgbClr val="FFFF00"/>
                </a:solidFill>
                <a:effectLst/>
                <a:latin typeface="Times New Roman" panose="02020603050405020304" pitchFamily="18" charset="0"/>
                <a:ea typeface="Times New Roman" panose="02020603050405020304" pitchFamily="18" charset="0"/>
              </a:rPr>
              <a:t>Тогда применяем следующую последовательность разрешенных команд для преобразования графа G:"Р </a:t>
            </a:r>
            <a:r>
              <a:rPr lang="ru-RU" sz="2000" dirty="0" err="1">
                <a:solidFill>
                  <a:srgbClr val="FFFF00"/>
                </a:solidFill>
                <a:effectLst/>
                <a:latin typeface="Times New Roman" panose="02020603050405020304" pitchFamily="18" charset="0"/>
                <a:ea typeface="Times New Roman" panose="02020603050405020304" pitchFamily="18" charset="0"/>
              </a:rPr>
              <a:t>create</a:t>
            </a:r>
            <a:r>
              <a:rPr lang="ru-RU" sz="2000" dirty="0">
                <a:solidFill>
                  <a:srgbClr val="FFFF00"/>
                </a:solidFill>
                <a:effectLst/>
                <a:latin typeface="Times New Roman" panose="02020603050405020304" pitchFamily="18" charset="0"/>
                <a:ea typeface="Times New Roman" panose="02020603050405020304" pitchFamily="18" charset="0"/>
              </a:rPr>
              <a:t> </a:t>
            </a:r>
            <a:r>
              <a:rPr lang="ru-RU" sz="2000" dirty="0" err="1">
                <a:solidFill>
                  <a:srgbClr val="FFFF00"/>
                </a:solidFill>
                <a:effectLst/>
                <a:latin typeface="Times New Roman" panose="02020603050405020304" pitchFamily="18" charset="0"/>
                <a:ea typeface="Times New Roman" panose="02020603050405020304" pitchFamily="18" charset="0"/>
              </a:rPr>
              <a:t>tg</a:t>
            </a:r>
            <a:r>
              <a:rPr lang="ru-RU" sz="2000" dirty="0">
                <a:solidFill>
                  <a:srgbClr val="FFFF00"/>
                </a:solidFill>
                <a:effectLst/>
                <a:latin typeface="Times New Roman" panose="02020603050405020304" pitchFamily="18" charset="0"/>
                <a:ea typeface="Times New Roman" panose="02020603050405020304" pitchFamily="18" charset="0"/>
              </a:rPr>
              <a:t> </a:t>
            </a:r>
            <a:r>
              <a:rPr lang="ru-RU" sz="2000" dirty="0" err="1">
                <a:solidFill>
                  <a:srgbClr val="FFFF00"/>
                </a:solidFill>
                <a:effectLst/>
                <a:latin typeface="Times New Roman" panose="02020603050405020304" pitchFamily="18" charset="0"/>
                <a:ea typeface="Times New Roman" panose="02020603050405020304" pitchFamily="18" charset="0"/>
              </a:rPr>
              <a:t>for</a:t>
            </a:r>
            <a:r>
              <a:rPr lang="ru-RU" sz="2000" dirty="0">
                <a:solidFill>
                  <a:srgbClr val="FFFF00"/>
                </a:solidFill>
                <a:effectLst/>
                <a:latin typeface="Times New Roman" panose="02020603050405020304" pitchFamily="18" charset="0"/>
                <a:ea typeface="Times New Roman" panose="02020603050405020304" pitchFamily="18" charset="0"/>
              </a:rPr>
              <a:t> </a:t>
            </a:r>
            <a:r>
              <a:rPr lang="ru-RU" sz="2000" dirty="0" err="1">
                <a:solidFill>
                  <a:srgbClr val="FFFF00"/>
                </a:solidFill>
                <a:effectLst/>
                <a:latin typeface="Times New Roman" panose="02020603050405020304" pitchFamily="18" charset="0"/>
                <a:ea typeface="Times New Roman" panose="02020603050405020304" pitchFamily="18" charset="0"/>
              </a:rPr>
              <a:t>new</a:t>
            </a:r>
            <a:r>
              <a:rPr lang="ru-RU" sz="2000" dirty="0">
                <a:solidFill>
                  <a:srgbClr val="FFFF00"/>
                </a:solidFill>
                <a:effectLst/>
                <a:latin typeface="Times New Roman" panose="02020603050405020304" pitchFamily="18" charset="0"/>
                <a:ea typeface="Times New Roman" panose="02020603050405020304" pitchFamily="18" charset="0"/>
              </a:rPr>
              <a:t> </a:t>
            </a:r>
            <a:r>
              <a:rPr lang="ru-RU" sz="2000" dirty="0" err="1">
                <a:solidFill>
                  <a:srgbClr val="FFFF00"/>
                </a:solidFill>
                <a:effectLst/>
                <a:latin typeface="Times New Roman" panose="02020603050405020304" pitchFamily="18" charset="0"/>
                <a:ea typeface="Times New Roman" panose="02020603050405020304" pitchFamily="18" charset="0"/>
              </a:rPr>
              <a:t>object</a:t>
            </a:r>
            <a:r>
              <a:rPr lang="ru-RU" sz="2000" dirty="0">
                <a:solidFill>
                  <a:srgbClr val="FFFF00"/>
                </a:solidFill>
                <a:effectLst/>
                <a:latin typeface="Times New Roman" panose="02020603050405020304" pitchFamily="18" charset="0"/>
                <a:ea typeface="Times New Roman" panose="02020603050405020304" pitchFamily="18" charset="0"/>
              </a:rPr>
              <a:t> Y"</a:t>
            </a:r>
          </a:p>
        </p:txBody>
      </p:sp>
      <p:pic>
        <p:nvPicPr>
          <p:cNvPr id="6148" name="Рисунок 10">
            <a:extLst>
              <a:ext uri="{FF2B5EF4-FFF2-40B4-BE49-F238E27FC236}">
                <a16:creationId xmlns:a16="http://schemas.microsoft.com/office/drawing/2014/main" id="{B29D80BF-A57B-49B4-9FE6-B14CF44698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355" y="1834875"/>
            <a:ext cx="3966873" cy="1421004"/>
          </a:xfrm>
          <a:prstGeom prst="rect">
            <a:avLst/>
          </a:prstGeom>
          <a:solidFill>
            <a:srgbClr val="FFFF00"/>
          </a:solidFill>
          <a:ln>
            <a:noFill/>
          </a:ln>
        </p:spPr>
      </p:pic>
      <p:sp>
        <p:nvSpPr>
          <p:cNvPr id="7" name="Rectangle 6">
            <a:extLst>
              <a:ext uri="{FF2B5EF4-FFF2-40B4-BE49-F238E27FC236}">
                <a16:creationId xmlns:a16="http://schemas.microsoft.com/office/drawing/2014/main" id="{BE6F116C-598D-4A49-943B-41ACEA8501B5}"/>
              </a:ext>
            </a:extLst>
          </p:cNvPr>
          <p:cNvSpPr>
            <a:spLocks noChangeArrowheads="1"/>
          </p:cNvSpPr>
          <p:nvPr/>
        </p:nvSpPr>
        <p:spPr bwMode="auto">
          <a:xfrm>
            <a:off x="757382" y="3294345"/>
            <a:ext cx="1024312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Р</a:t>
            </a: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grant g for Y to S"</a:t>
            </a:r>
            <a:endParaRPr kumimoji="0" lang="ru-RU" altLang="ru-RU" sz="16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6149" name="Рисунок 11">
            <a:extLst>
              <a:ext uri="{FF2B5EF4-FFF2-40B4-BE49-F238E27FC236}">
                <a16:creationId xmlns:a16="http://schemas.microsoft.com/office/drawing/2014/main" id="{BF870779-7135-47E1-9F5A-4E9520960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686" y="3618386"/>
            <a:ext cx="2502073" cy="11909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73B6F18-F0CD-4699-8F0F-220E873C4AD4}"/>
              </a:ext>
            </a:extLst>
          </p:cNvPr>
          <p:cNvSpPr>
            <a:spLocks noChangeArrowheads="1"/>
          </p:cNvSpPr>
          <p:nvPr/>
        </p:nvSpPr>
        <p:spPr bwMode="auto">
          <a:xfrm>
            <a:off x="757382" y="4927684"/>
            <a:ext cx="102431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9">
            <a:extLst>
              <a:ext uri="{FF2B5EF4-FFF2-40B4-BE49-F238E27FC236}">
                <a16:creationId xmlns:a16="http://schemas.microsoft.com/office/drawing/2014/main" id="{9E14AD8D-DE71-49B0-9188-27B370F1D8D0}"/>
              </a:ext>
            </a:extLst>
          </p:cNvPr>
          <p:cNvSpPr>
            <a:spLocks noChangeArrowheads="1"/>
          </p:cNvSpPr>
          <p:nvPr/>
        </p:nvSpPr>
        <p:spPr bwMode="auto">
          <a:xfrm>
            <a:off x="6317673" y="3339357"/>
            <a:ext cx="4497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"S grant </a:t>
            </a:r>
            <a:r>
              <a:rPr kumimoji="0" lang="ru-RU"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for X to Y"</a:t>
            </a:r>
            <a:endPar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p:pic>
        <p:nvPicPr>
          <p:cNvPr id="6152" name="Рисунок 12">
            <a:extLst>
              <a:ext uri="{FF2B5EF4-FFF2-40B4-BE49-F238E27FC236}">
                <a16:creationId xmlns:a16="http://schemas.microsoft.com/office/drawing/2014/main" id="{AD603ECE-1990-4361-A31C-6C19852343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522" y="3618386"/>
            <a:ext cx="2326921" cy="11909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B98638B5-F435-4080-AE12-BD04EC0C2F5F}"/>
              </a:ext>
            </a:extLst>
          </p:cNvPr>
          <p:cNvSpPr>
            <a:spLocks noChangeArrowheads="1"/>
          </p:cNvSpPr>
          <p:nvPr/>
        </p:nvSpPr>
        <p:spPr bwMode="auto">
          <a:xfrm>
            <a:off x="3475722" y="4927681"/>
            <a:ext cx="31311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Р</a:t>
            </a: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takes </a:t>
            </a:r>
            <a:r>
              <a:rPr kumimoji="0" lang="ru-RU"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for X from Y"</a:t>
            </a:r>
            <a:endParaRPr kumimoji="0" lang="en-US" altLang="ru-RU" sz="16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p:pic>
        <p:nvPicPr>
          <p:cNvPr id="6154" name="Рисунок 13">
            <a:extLst>
              <a:ext uri="{FF2B5EF4-FFF2-40B4-BE49-F238E27FC236}">
                <a16:creationId xmlns:a16="http://schemas.microsoft.com/office/drawing/2014/main" id="{3937B549-AC52-487E-B442-6EC19EA8A3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7345" y="5266235"/>
            <a:ext cx="2743200" cy="13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3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941F6-3842-497C-AB66-A79DAFA4A595}"/>
              </a:ext>
            </a:extLst>
          </p:cNvPr>
          <p:cNvSpPr>
            <a:spLocks noGrp="1"/>
          </p:cNvSpPr>
          <p:nvPr>
            <p:ph type="title"/>
          </p:nvPr>
        </p:nvSpPr>
        <p:spPr>
          <a:xfrm>
            <a:off x="683490" y="2286000"/>
            <a:ext cx="10972800" cy="1143000"/>
          </a:xfrm>
        </p:spPr>
        <p:txBody>
          <a:bodyPr/>
          <a:lstStyle/>
          <a:p>
            <a:r>
              <a:rPr lang="ru-RU" dirty="0">
                <a:solidFill>
                  <a:schemeClr val="bg2">
                    <a:lumMod val="60000"/>
                    <a:lumOff val="40000"/>
                  </a:schemeClr>
                </a:solidFill>
              </a:rPr>
              <a:t>Политика безопасности</a:t>
            </a:r>
          </a:p>
        </p:txBody>
      </p:sp>
    </p:spTree>
    <p:extLst>
      <p:ext uri="{BB962C8B-B14F-4D97-AF65-F5344CB8AC3E}">
        <p14:creationId xmlns:p14="http://schemas.microsoft.com/office/powerpoint/2010/main" val="1225347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2CA82AA-E8CA-42A9-B53A-C018155BCD4C}"/>
              </a:ext>
            </a:extLst>
          </p:cNvPr>
          <p:cNvSpPr>
            <a:spLocks noChangeArrowheads="1"/>
          </p:cNvSpPr>
          <p:nvPr/>
        </p:nvSpPr>
        <p:spPr bwMode="auto">
          <a:xfrm>
            <a:off x="868218" y="652478"/>
            <a:ext cx="46920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В графе G есть подграф </a:t>
            </a:r>
            <a:endPar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6C9C6C69-E8FD-4B69-AE95-12ADBD3F3867}"/>
              </a:ext>
            </a:extLst>
          </p:cNvPr>
          <p:cNvGraphicFramePr>
            <a:graphicFrameLocks noChangeAspect="1"/>
          </p:cNvGraphicFramePr>
          <p:nvPr/>
        </p:nvGraphicFramePr>
        <p:xfrm>
          <a:off x="2974109" y="1135775"/>
          <a:ext cx="2994428" cy="523220"/>
        </p:xfrm>
        <a:graphic>
          <a:graphicData uri="http://schemas.openxmlformats.org/presentationml/2006/ole">
            <mc:AlternateContent xmlns:mc="http://schemas.openxmlformats.org/markup-compatibility/2006">
              <mc:Choice xmlns:v="urn:schemas-microsoft-com:vml" Requires="v">
                <p:oleObj spid="_x0000_s8194" r:id="rId3" imgW="1180588" imgH="203112" progId="Unknown">
                  <p:embed/>
                </p:oleObj>
              </mc:Choice>
              <mc:Fallback>
                <p:oleObj r:id="rId3" imgW="1180588" imgH="203112" progId="Unknown">
                  <p:embed/>
                  <p:pic>
                    <p:nvPicPr>
                      <p:cNvPr id="3" name="Объект 2">
                        <a:extLst>
                          <a:ext uri="{FF2B5EF4-FFF2-40B4-BE49-F238E27FC236}">
                            <a16:creationId xmlns:a16="http://schemas.microsoft.com/office/drawing/2014/main" id="{6C9C6C69-E8FD-4B69-AE95-12ADBD3F3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4109" y="1135775"/>
                        <a:ext cx="2994428" cy="523220"/>
                      </a:xfrm>
                      <a:prstGeom prst="rect">
                        <a:avLst/>
                      </a:prstGeom>
                      <a:solidFill>
                        <a:srgbClr val="FFFF00"/>
                      </a:solidFill>
                    </p:spPr>
                  </p:pic>
                </p:oleObj>
              </mc:Fallback>
            </mc:AlternateContent>
          </a:graphicData>
        </a:graphic>
      </p:graphicFrame>
      <p:sp>
        <p:nvSpPr>
          <p:cNvPr id="4" name="Rectangle 3">
            <a:extLst>
              <a:ext uri="{FF2B5EF4-FFF2-40B4-BE49-F238E27FC236}">
                <a16:creationId xmlns:a16="http://schemas.microsoft.com/office/drawing/2014/main" id="{4DE3EC94-789B-4463-A9A0-76926249AEC4}"/>
              </a:ext>
            </a:extLst>
          </p:cNvPr>
          <p:cNvSpPr>
            <a:spLocks noChangeArrowheads="1"/>
          </p:cNvSpPr>
          <p:nvPr/>
        </p:nvSpPr>
        <p:spPr bwMode="auto">
          <a:xfrm>
            <a:off x="459147" y="1833328"/>
            <a:ext cx="112737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Тогда применяем следующую последовательность разрешенных команд для преобразования графа G в граф G' с дугой (Р X). "Р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create</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tg</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for</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new</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RU" sz="2000" b="0" i="0" u="none" strike="noStrike" cap="none" normalizeH="0" baseline="0" dirty="0" err="1">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object</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Y"</a:t>
            </a:r>
            <a:r>
              <a:rPr kumimoji="0" lang="ru-RU" altLang="ru-RU" sz="2000" b="0"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rPr>
              <a:t> </a:t>
            </a:r>
          </a:p>
        </p:txBody>
      </p:sp>
      <p:pic>
        <p:nvPicPr>
          <p:cNvPr id="7172" name="Рисунок 15">
            <a:extLst>
              <a:ext uri="{FF2B5EF4-FFF2-40B4-BE49-F238E27FC236}">
                <a16:creationId xmlns:a16="http://schemas.microsoft.com/office/drawing/2014/main" id="{8FC09A49-A939-4D4D-998F-D98EED9000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091" y="2653824"/>
            <a:ext cx="4116254" cy="142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99C184C-A52B-41EE-88C1-1BA292C3FAB1}"/>
              </a:ext>
            </a:extLst>
          </p:cNvPr>
          <p:cNvSpPr txBox="1"/>
          <p:nvPr/>
        </p:nvSpPr>
        <p:spPr>
          <a:xfrm>
            <a:off x="378690" y="4195690"/>
            <a:ext cx="8007927" cy="400110"/>
          </a:xfrm>
          <a:prstGeom prst="rect">
            <a:avLst/>
          </a:prstGeom>
          <a:noFill/>
        </p:spPr>
        <p:txBody>
          <a:bodyPr wrap="square">
            <a:spAutoFit/>
          </a:bodyPr>
          <a:lstStyle/>
          <a:p>
            <a:pPr marL="8890" marR="5715" indent="167640" algn="just" hangingPunct="0">
              <a:spcAft>
                <a:spcPts val="0"/>
              </a:spcAft>
            </a:pP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Далее будем записывать преобразования графов коротко</a:t>
            </a:r>
          </a:p>
        </p:txBody>
      </p:sp>
      <p:pic>
        <p:nvPicPr>
          <p:cNvPr id="7173" name="Рисунок 16">
            <a:extLst>
              <a:ext uri="{FF2B5EF4-FFF2-40B4-BE49-F238E27FC236}">
                <a16:creationId xmlns:a16="http://schemas.microsoft.com/office/drawing/2014/main" id="{AB6B2DE2-8A69-4433-A0AF-6655FBDD82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9818" y="4627702"/>
            <a:ext cx="6200886" cy="109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FAF225E-C4FC-4500-A781-3F8616BEE9A2}"/>
              </a:ext>
            </a:extLst>
          </p:cNvPr>
          <p:cNvSpPr txBox="1"/>
          <p:nvPr/>
        </p:nvSpPr>
        <p:spPr>
          <a:xfrm>
            <a:off x="405064" y="5754128"/>
            <a:ext cx="11381870" cy="923330"/>
          </a:xfrm>
          <a:prstGeom prst="rect">
            <a:avLst/>
          </a:prstGeom>
          <a:noFill/>
        </p:spPr>
        <p:txBody>
          <a:bodyPr wrap="square">
            <a:spAutoFit/>
          </a:bodyPr>
          <a:lstStyle/>
          <a:p>
            <a:pPr marL="2540" marR="2540" algn="just" hangingPunct="0">
              <a:spcAft>
                <a:spcPts val="0"/>
              </a:spcAft>
            </a:pP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Теорема доказана. </a:t>
            </a:r>
            <a:endParaRPr lang="ru-RU" sz="1100" dirty="0">
              <a:solidFill>
                <a:schemeClr val="bg2">
                  <a:lumMod val="60000"/>
                  <a:lumOff val="40000"/>
                </a:schemeClr>
              </a:solidFill>
              <a:effectLst/>
              <a:latin typeface="Times New Roman" panose="02020603050405020304" pitchFamily="18" charset="0"/>
              <a:ea typeface="Times New Roman" panose="02020603050405020304" pitchFamily="18" charset="0"/>
            </a:endParaRPr>
          </a:p>
          <a:p>
            <a:pPr marL="2540" marR="2540" algn="just" hangingPunct="0">
              <a:spcAft>
                <a:spcPts val="0"/>
              </a:spcAft>
            </a:pPr>
            <a:r>
              <a:rPr lang="ru-RU" sz="1800" u="sng" dirty="0">
                <a:solidFill>
                  <a:srgbClr val="00FF00"/>
                </a:solidFill>
                <a:effectLst/>
                <a:latin typeface="Times New Roman" panose="02020603050405020304" pitchFamily="18" charset="0"/>
                <a:ea typeface="Times New Roman" panose="02020603050405020304" pitchFamily="18" charset="0"/>
              </a:rPr>
              <a:t>Замечание.</a:t>
            </a:r>
            <a:r>
              <a:rPr lang="ru-RU" sz="1800" dirty="0">
                <a:solidFill>
                  <a:srgbClr val="00FF00"/>
                </a:solidFill>
                <a:effectLst/>
                <a:latin typeface="Times New Roman" panose="02020603050405020304" pitchFamily="18" charset="0"/>
                <a:ea typeface="Times New Roman" panose="02020603050405020304" pitchFamily="18" charset="0"/>
              </a:rPr>
              <a:t> </a:t>
            </a:r>
            <a:r>
              <a:rPr lang="ru-RU" sz="1800" dirty="0">
                <a:solidFill>
                  <a:srgbClr val="FF99FF"/>
                </a:solidFill>
                <a:effectLst/>
                <a:latin typeface="Times New Roman" panose="02020603050405020304" pitchFamily="18" charset="0"/>
                <a:ea typeface="Times New Roman" panose="02020603050405020304" pitchFamily="18" charset="0"/>
              </a:rPr>
              <a:t>Метка с правом а на дуге в рассматриваемых графах не означает, что не может быть других прав. Это сделано для удобства.</a:t>
            </a:r>
            <a:endParaRPr lang="ru-RU" sz="1100" dirty="0">
              <a:solidFill>
                <a:srgbClr val="FF99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61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D747121-BD85-44D8-AA04-ECA2D2BEC5B6}"/>
              </a:ext>
            </a:extLst>
          </p:cNvPr>
          <p:cNvSpPr>
            <a:spLocks noChangeArrowheads="1"/>
          </p:cNvSpPr>
          <p:nvPr/>
        </p:nvSpPr>
        <p:spPr bwMode="auto">
          <a:xfrm>
            <a:off x="74180" y="219532"/>
            <a:ext cx="1165600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920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5738" algn="just" defTabSz="914400" rtl="0" eaLnBrk="0" fontAlgn="base" latinLnBrk="0" hangingPunct="0">
              <a:lnSpc>
                <a:spcPct val="100000"/>
              </a:lnSpc>
              <a:spcBef>
                <a:spcPct val="0"/>
              </a:spcBef>
              <a:spcAft>
                <a:spcPct val="0"/>
              </a:spcAft>
              <a:buClrTx/>
              <a:buSzTx/>
              <a:buFontTx/>
              <a:buNone/>
              <a:tabLst/>
            </a:pPr>
            <a:r>
              <a:rPr kumimoji="0" lang="ru-RU" altLang="ru-RU" sz="2000" b="1" i="1"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Теорема. 2. </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Пусть в системе все объекты являются субъектами. Тогда субъект Р может получить доступ а к субъекту X тогда и только тогда, когда выполняются условия:</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192088"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 С</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уществует субъект </a:t>
            </a:r>
            <a:r>
              <a:rPr kumimoji="0" lang="en-US"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такой, что в текущем графе</a:t>
            </a:r>
            <a:r>
              <a:rPr kumimoji="0" lang="en-US"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есть дуга</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64A9B15D-EE55-484B-8B00-3EBC176A9B8C}"/>
              </a:ext>
            </a:extLst>
          </p:cNvPr>
          <p:cNvGraphicFramePr>
            <a:graphicFrameLocks noChangeAspect="1"/>
          </p:cNvGraphicFramePr>
          <p:nvPr/>
        </p:nvGraphicFramePr>
        <p:xfrm>
          <a:off x="3103419" y="1240300"/>
          <a:ext cx="2124362" cy="624812"/>
        </p:xfrm>
        <a:graphic>
          <a:graphicData uri="http://schemas.openxmlformats.org/presentationml/2006/ole">
            <mc:AlternateContent xmlns:mc="http://schemas.openxmlformats.org/markup-compatibility/2006">
              <mc:Choice xmlns:v="urn:schemas-microsoft-com:vml" Requires="v">
                <p:oleObj spid="_x0000_s9218" r:id="rId3" imgW="698197" imgH="203112" progId="Unknown">
                  <p:embed/>
                </p:oleObj>
              </mc:Choice>
              <mc:Fallback>
                <p:oleObj r:id="rId3" imgW="698197" imgH="203112" progId="Unknown">
                  <p:embed/>
                  <p:pic>
                    <p:nvPicPr>
                      <p:cNvPr id="3" name="Объект 2">
                        <a:extLst>
                          <a:ext uri="{FF2B5EF4-FFF2-40B4-BE49-F238E27FC236}">
                            <a16:creationId xmlns:a16="http://schemas.microsoft.com/office/drawing/2014/main" id="{64A9B15D-EE55-484B-8B00-3EBC176A9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419" y="1240300"/>
                        <a:ext cx="2124362" cy="624812"/>
                      </a:xfrm>
                      <a:prstGeom prst="rect">
                        <a:avLst/>
                      </a:prstGeom>
                      <a:solidFill>
                        <a:srgbClr val="FFFF00"/>
                      </a:solidFill>
                    </p:spPr>
                  </p:pic>
                </p:oleObj>
              </mc:Fallback>
            </mc:AlternateContent>
          </a:graphicData>
        </a:graphic>
      </p:graphicFrame>
      <p:sp>
        <p:nvSpPr>
          <p:cNvPr id="4" name="Rectangle 3">
            <a:extLst>
              <a:ext uri="{FF2B5EF4-FFF2-40B4-BE49-F238E27FC236}">
                <a16:creationId xmlns:a16="http://schemas.microsoft.com/office/drawing/2014/main" id="{70A50523-2883-4E88-BD3D-D5B4BF391226}"/>
              </a:ext>
            </a:extLst>
          </p:cNvPr>
          <p:cNvSpPr>
            <a:spLocks noChangeArrowheads="1"/>
          </p:cNvSpPr>
          <p:nvPr/>
        </p:nvSpPr>
        <p:spPr bwMode="auto">
          <a:xfrm>
            <a:off x="-258010" y="1768201"/>
            <a:ext cx="26037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92088" algn="just"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marL="0" marR="0" lvl="0" indent="192088"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ru-RU" altLang="ru-RU" sz="2000" b="0" i="1" u="none" strike="noStrike" cap="none" normalizeH="0" baseline="0" dirty="0">
                <a:ln>
                  <a:noFill/>
                </a:ln>
                <a:solidFill>
                  <a:srgbClr val="FFFF00"/>
                </a:solidFill>
                <a:effectLst/>
                <a:latin typeface="Arial" panose="020B0604020202020204" pitchFamily="34" charset="0"/>
                <a:ea typeface="Times New Roman" panose="02020603050405020304" pitchFamily="18" charset="0"/>
              </a:rPr>
              <a:t>   </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 S </a:t>
            </a:r>
            <a:r>
              <a:rPr kumimoji="0" lang="ru-RU" altLang="ru-RU" sz="2000" b="0" i="1" u="none" strike="noStrike" cap="none" normalizeH="0" baseline="0" dirty="0" err="1">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tg</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-связна с Р.</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734D4B-CBA3-489D-B46B-54461188894A}"/>
              </a:ext>
            </a:extLst>
          </p:cNvPr>
          <p:cNvSpPr txBox="1"/>
          <p:nvPr/>
        </p:nvSpPr>
        <p:spPr>
          <a:xfrm>
            <a:off x="-129308" y="2451119"/>
            <a:ext cx="6225308" cy="369332"/>
          </a:xfrm>
          <a:prstGeom prst="rect">
            <a:avLst/>
          </a:prstGeom>
          <a:noFill/>
        </p:spPr>
        <p:txBody>
          <a:bodyPr wrap="square">
            <a:spAutoFit/>
          </a:bodyPr>
          <a:lstStyle/>
          <a:p>
            <a:pPr marL="0" marR="0" lvl="0" indent="192088" algn="just"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a:ln>
                  <a:noFill/>
                </a:ln>
                <a:solidFill>
                  <a:srgbClr val="FFC000"/>
                </a:solidFill>
                <a:effectLst/>
                <a:latin typeface="Arial" panose="020B0604020202020204" pitchFamily="34" charset="0"/>
                <a:ea typeface="Times New Roman" panose="02020603050405020304" pitchFamily="18" charset="0"/>
              </a:rPr>
              <a:t>Доказательство. </a:t>
            </a:r>
            <a:r>
              <a:rPr kumimoji="0" lang="ru-RU" altLang="ru-RU" sz="1800" b="0" i="0" u="none" strike="noStrike" cap="none" normalizeH="0" baseline="0" dirty="0">
                <a:ln>
                  <a:noFill/>
                </a:ln>
                <a:solidFill>
                  <a:srgbClr val="00FF00"/>
                </a:solidFill>
                <a:effectLst/>
                <a:latin typeface="Arial" panose="020B0604020202020204" pitchFamily="34" charset="0"/>
                <a:ea typeface="Times New Roman" panose="02020603050405020304" pitchFamily="18" charset="0"/>
              </a:rPr>
              <a:t>1. </a:t>
            </a:r>
            <a:r>
              <a:rPr kumimoji="0" lang="ru-RU" altLang="ru-RU" sz="1800" b="0" i="0" u="sng" strike="noStrike" cap="none" normalizeH="0" baseline="0" dirty="0">
                <a:ln>
                  <a:noFill/>
                </a:ln>
                <a:solidFill>
                  <a:srgbClr val="00FF00"/>
                </a:solidFill>
                <a:effectLst/>
                <a:latin typeface="Arial" panose="020B0604020202020204" pitchFamily="34" charset="0"/>
                <a:ea typeface="Times New Roman" panose="02020603050405020304" pitchFamily="18" charset="0"/>
              </a:rPr>
              <a:t>Достаточность. </a:t>
            </a:r>
            <a:endParaRPr kumimoji="0" lang="ru-RU" altLang="ru-RU" sz="2400" b="0" i="0" u="none" strike="noStrike" cap="none" normalizeH="0" baseline="0" dirty="0">
              <a:ln>
                <a:noFill/>
              </a:ln>
              <a:solidFill>
                <a:srgbClr val="00FF00"/>
              </a:solidFill>
              <a:effectLst/>
              <a:latin typeface="Arial" panose="020B0604020202020204" pitchFamily="34" charset="0"/>
            </a:endParaRPr>
          </a:p>
        </p:txBody>
      </p:sp>
      <p:graphicFrame>
        <p:nvGraphicFramePr>
          <p:cNvPr id="9" name="Объект 8">
            <a:extLst>
              <a:ext uri="{FF2B5EF4-FFF2-40B4-BE49-F238E27FC236}">
                <a16:creationId xmlns:a16="http://schemas.microsoft.com/office/drawing/2014/main" id="{1CEC767E-96DF-46C5-84DB-715C3508C156}"/>
              </a:ext>
            </a:extLst>
          </p:cNvPr>
          <p:cNvGraphicFramePr>
            <a:graphicFrameLocks noChangeAspect="1"/>
          </p:cNvGraphicFramePr>
          <p:nvPr/>
        </p:nvGraphicFramePr>
        <p:xfrm>
          <a:off x="3260437" y="3807115"/>
          <a:ext cx="1510659" cy="506949"/>
        </p:xfrm>
        <a:graphic>
          <a:graphicData uri="http://schemas.openxmlformats.org/presentationml/2006/ole">
            <mc:AlternateContent xmlns:mc="http://schemas.openxmlformats.org/markup-compatibility/2006">
              <mc:Choice xmlns:v="urn:schemas-microsoft-com:vml" Requires="v">
                <p:oleObj spid="_x0000_s9219" r:id="rId5" imgW="711200" imgH="228600" progId="Unknown">
                  <p:embed/>
                </p:oleObj>
              </mc:Choice>
              <mc:Fallback>
                <p:oleObj r:id="rId5" imgW="711200" imgH="228600" progId="Unknown">
                  <p:embed/>
                  <p:pic>
                    <p:nvPicPr>
                      <p:cNvPr id="9" name="Объект 8">
                        <a:extLst>
                          <a:ext uri="{FF2B5EF4-FFF2-40B4-BE49-F238E27FC236}">
                            <a16:creationId xmlns:a16="http://schemas.microsoft.com/office/drawing/2014/main" id="{1CEC767E-96DF-46C5-84DB-715C3508C1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0437" y="3807115"/>
                        <a:ext cx="1510659" cy="506949"/>
                      </a:xfrm>
                      <a:prstGeom prst="rect">
                        <a:avLst/>
                      </a:prstGeom>
                      <a:solidFill>
                        <a:srgbClr val="FFFF00"/>
                      </a:solidFill>
                    </p:spPr>
                  </p:pic>
                </p:oleObj>
              </mc:Fallback>
            </mc:AlternateContent>
          </a:graphicData>
        </a:graphic>
      </p:graphicFrame>
      <p:graphicFrame>
        <p:nvGraphicFramePr>
          <p:cNvPr id="10" name="Объект 9">
            <a:extLst>
              <a:ext uri="{FF2B5EF4-FFF2-40B4-BE49-F238E27FC236}">
                <a16:creationId xmlns:a16="http://schemas.microsoft.com/office/drawing/2014/main" id="{A193E886-93ED-4187-B5CF-59CF8A54B7E7}"/>
              </a:ext>
            </a:extLst>
          </p:cNvPr>
          <p:cNvGraphicFramePr>
            <a:graphicFrameLocks noChangeAspect="1"/>
          </p:cNvGraphicFramePr>
          <p:nvPr/>
        </p:nvGraphicFramePr>
        <p:xfrm>
          <a:off x="3268763" y="5212477"/>
          <a:ext cx="1510658" cy="457662"/>
        </p:xfrm>
        <a:graphic>
          <a:graphicData uri="http://schemas.openxmlformats.org/presentationml/2006/ole">
            <mc:AlternateContent xmlns:mc="http://schemas.openxmlformats.org/markup-compatibility/2006">
              <mc:Choice xmlns:v="urn:schemas-microsoft-com:vml" Requires="v">
                <p:oleObj spid="_x0000_s9220" r:id="rId7" imgW="710891" imgH="203112" progId="Unknown">
                  <p:embed/>
                </p:oleObj>
              </mc:Choice>
              <mc:Fallback>
                <p:oleObj r:id="rId7" imgW="710891" imgH="203112" progId="Unknown">
                  <p:embed/>
                  <p:pic>
                    <p:nvPicPr>
                      <p:cNvPr id="10" name="Объект 9">
                        <a:extLst>
                          <a:ext uri="{FF2B5EF4-FFF2-40B4-BE49-F238E27FC236}">
                            <a16:creationId xmlns:a16="http://schemas.microsoft.com/office/drawing/2014/main" id="{A193E886-93ED-4187-B5CF-59CF8A54B7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8763" y="5212477"/>
                        <a:ext cx="1510658" cy="457662"/>
                      </a:xfrm>
                      <a:prstGeom prst="rect">
                        <a:avLst/>
                      </a:prstGeom>
                      <a:solidFill>
                        <a:srgbClr val="FFFF00"/>
                      </a:solidFill>
                    </p:spPr>
                  </p:pic>
                </p:oleObj>
              </mc:Fallback>
            </mc:AlternateContent>
          </a:graphicData>
        </a:graphic>
      </p:graphicFrame>
      <p:sp>
        <p:nvSpPr>
          <p:cNvPr id="11" name="Rectangle 6">
            <a:extLst>
              <a:ext uri="{FF2B5EF4-FFF2-40B4-BE49-F238E27FC236}">
                <a16:creationId xmlns:a16="http://schemas.microsoft.com/office/drawing/2014/main" id="{3CC3DB38-56E5-4951-9ED6-D370EFF2B83B}"/>
              </a:ext>
            </a:extLst>
          </p:cNvPr>
          <p:cNvSpPr>
            <a:spLocks noChangeArrowheads="1"/>
          </p:cNvSpPr>
          <p:nvPr/>
        </p:nvSpPr>
        <p:spPr bwMode="auto">
          <a:xfrm>
            <a:off x="74180" y="2816499"/>
            <a:ext cx="118964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Доказательство будем вести индукцией по длине </a:t>
            </a:r>
            <a:r>
              <a:rPr kumimoji="0" lang="en-US"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n </a:t>
            </a:r>
            <a:r>
              <a:rPr kumimoji="0" lang="en-US" altLang="ru-RU" b="0" i="0" u="none" strike="noStrike" cap="none" normalizeH="0" baseline="0" dirty="0" err="1">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tg</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-пути, соединяющего </a:t>
            </a:r>
            <a:r>
              <a:rPr kumimoji="0" lang="en-US"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 и Р. При n=l утверждение доказано в теореме 1. Пусть длина </a:t>
            </a:r>
            <a:r>
              <a:rPr kumimoji="0" lang="ru-RU" altLang="ru-RU" b="0" i="0" u="none" strike="noStrike" cap="none" normalizeH="0" baseline="0" dirty="0" err="1">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tg</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-пути в G, соединяющего S и Р равна </a:t>
            </a:r>
            <a:r>
              <a:rPr kumimoji="0" lang="en-US"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&gt;1. Пусть также есть вершина Q на этом </a:t>
            </a:r>
            <a:r>
              <a:rPr kumimoji="0" lang="ru-RU" altLang="ru-RU" b="0" i="0" u="none" strike="noStrike" cap="none" normalizeH="0" baseline="0" dirty="0" err="1">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tg</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-пути, которая </a:t>
            </a:r>
            <a:r>
              <a:rPr kumimoji="0" lang="ru-RU" altLang="ru-RU" b="0" i="0" u="none" strike="noStrike" cap="none" normalizeH="0" baseline="0" dirty="0" err="1">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смежна</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 с </a:t>
            </a:r>
            <a:r>
              <a:rPr kumimoji="0" lang="en-US"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 Тогда по теореме 1 можно перейти к графу G', в котором </a:t>
            </a:r>
            <a:endParaRPr kumimoji="0" lang="ru-RU" altLang="ru-RU" b="0" i="0" u="none" strike="noStrike" cap="none" normalizeH="0" baseline="0" dirty="0">
              <a:ln>
                <a:noFill/>
              </a:ln>
              <a:solidFill>
                <a:srgbClr val="00FF00"/>
              </a:solidFill>
              <a:effectLst/>
              <a:latin typeface="Times New Roman" panose="02020603050405020304" pitchFamily="18" charset="0"/>
              <a:cs typeface="Times New Roman" panose="02020603050405020304" pitchFamily="18" charset="0"/>
            </a:endParaRPr>
          </a:p>
        </p:txBody>
      </p:sp>
      <p:sp>
        <p:nvSpPr>
          <p:cNvPr id="12" name="Rectangle 7">
            <a:extLst>
              <a:ext uri="{FF2B5EF4-FFF2-40B4-BE49-F238E27FC236}">
                <a16:creationId xmlns:a16="http://schemas.microsoft.com/office/drawing/2014/main" id="{AEE0CF98-8C85-4FBB-B43C-2BB0C207C277}"/>
              </a:ext>
            </a:extLst>
          </p:cNvPr>
          <p:cNvSpPr>
            <a:spLocks noChangeArrowheads="1"/>
          </p:cNvSpPr>
          <p:nvPr/>
        </p:nvSpPr>
        <p:spPr bwMode="auto">
          <a:xfrm>
            <a:off x="147783" y="4314064"/>
            <a:ext cx="117301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Ясно, что проводимые при этом команды не уничтожают </a:t>
            </a:r>
            <a:r>
              <a:rPr kumimoji="0" lang="ru-RU" altLang="ru-RU" b="0" i="0" u="none" strike="noStrike" cap="none" normalizeH="0" baseline="0" dirty="0" err="1">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tg</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-пути, ведущего из Р в Q. При этом длина пути из Р в Q равна (</a:t>
            </a:r>
            <a:r>
              <a:rPr kumimoji="0" lang="en-US"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-1), что позволяет применить предположение индукции. Тогда возможен переход от G' к G", в котором есть дуга </a:t>
            </a:r>
            <a:endParaRPr kumimoji="0" lang="ru-RU" altLang="ru-RU" b="0" i="0" u="none" strike="noStrike" cap="none" normalizeH="0" baseline="0" dirty="0">
              <a:ln>
                <a:noFill/>
              </a:ln>
              <a:solidFill>
                <a:srgbClr val="00FF00"/>
              </a:solidFill>
              <a:effectLst/>
              <a:latin typeface="Times New Roman" panose="02020603050405020304" pitchFamily="18" charset="0"/>
              <a:cs typeface="Times New Roman" panose="02020603050405020304" pitchFamily="18" charset="0"/>
            </a:endParaRPr>
          </a:p>
        </p:txBody>
      </p:sp>
      <p:sp>
        <p:nvSpPr>
          <p:cNvPr id="13" name="Rectangle 8">
            <a:extLst>
              <a:ext uri="{FF2B5EF4-FFF2-40B4-BE49-F238E27FC236}">
                <a16:creationId xmlns:a16="http://schemas.microsoft.com/office/drawing/2014/main" id="{8257A102-4D7B-4699-BD0A-4FBFD31FEB66}"/>
              </a:ext>
            </a:extLst>
          </p:cNvPr>
          <p:cNvSpPr>
            <a:spLocks noChangeArrowheads="1"/>
          </p:cNvSpPr>
          <p:nvPr/>
        </p:nvSpPr>
        <p:spPr bwMode="auto">
          <a:xfrm>
            <a:off x="230909" y="5766345"/>
            <a:ext cx="117301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ru-RU" altLang="ru-RU" b="0" i="0" u="none" strike="noStrike" cap="none" normalizeH="0" baseline="0" dirty="0">
                <a:ln>
                  <a:noFill/>
                </a:ln>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Сквозной переход от G к G’ доказывает достаточность.</a:t>
            </a:r>
            <a:endParaRPr kumimoji="0" lang="ru-RU" altLang="ru-RU" b="0" i="0" u="none" strike="noStrike" cap="none" normalizeH="0" baseline="0" dirty="0">
              <a:ln>
                <a:noFill/>
              </a:ln>
              <a:solidFill>
                <a:srgbClr val="00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179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56F0A-913B-4161-8746-0B5E21B94BA2}"/>
              </a:ext>
            </a:extLst>
          </p:cNvPr>
          <p:cNvSpPr txBox="1"/>
          <p:nvPr/>
        </p:nvSpPr>
        <p:spPr>
          <a:xfrm>
            <a:off x="212437" y="512726"/>
            <a:ext cx="11831782" cy="646331"/>
          </a:xfrm>
          <a:prstGeom prst="rect">
            <a:avLst/>
          </a:prstGeom>
          <a:noFill/>
        </p:spPr>
        <p:txBody>
          <a:bodyPr wrap="square">
            <a:spAutoFit/>
          </a:bodyPr>
          <a:lstStyle/>
          <a:p>
            <a:pPr marL="5715" marR="2540" algn="just" hangingPunct="0">
              <a:spcAft>
                <a:spcPts val="0"/>
              </a:spcAft>
            </a:pPr>
            <a:r>
              <a:rPr lang="ru-RU" dirty="0">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ru-RU" u="sng" dirty="0">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rPr>
              <a:t>Необходимость.</a:t>
            </a:r>
            <a:endParaRPr lang="ru-RU" dirty="0">
              <a:solidFill>
                <a:srgbClr val="00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ru-RU"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Пусть для пары вершин Р и X в графе G нет дуги                        </a:t>
            </a:r>
            <a:r>
              <a:rPr lang="ru-RU"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а после выполнения некоторой последовательности</a:t>
            </a:r>
            <a:r>
              <a:rPr lang="ru-RU"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C2A48BA-BF2D-44D7-BD8D-AA1672C9225A}"/>
              </a:ext>
            </a:extLst>
          </p:cNvPr>
          <p:cNvSpPr>
            <a:spLocks noChangeArrowheads="1"/>
          </p:cNvSpPr>
          <p:nvPr/>
        </p:nvSpPr>
        <p:spPr bwMode="auto">
          <a:xfrm>
            <a:off x="5741987" y="8866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D8A32039-C619-42C2-9BDA-25ED9836D2EF}"/>
              </a:ext>
            </a:extLst>
          </p:cNvPr>
          <p:cNvGraphicFramePr>
            <a:graphicFrameLocks noChangeAspect="1"/>
          </p:cNvGraphicFramePr>
          <p:nvPr/>
        </p:nvGraphicFramePr>
        <p:xfrm>
          <a:off x="5178569" y="785093"/>
          <a:ext cx="1282984" cy="373964"/>
        </p:xfrm>
        <a:graphic>
          <a:graphicData uri="http://schemas.openxmlformats.org/presentationml/2006/ole">
            <mc:AlternateContent xmlns:mc="http://schemas.openxmlformats.org/markup-compatibility/2006">
              <mc:Choice xmlns:v="urn:schemas-microsoft-com:vml" Requires="v">
                <p:oleObj spid="_x0000_s10242" r:id="rId3" imgW="710891" imgH="203112" progId="Unknown">
                  <p:embed/>
                </p:oleObj>
              </mc:Choice>
              <mc:Fallback>
                <p:oleObj r:id="rId3" imgW="710891" imgH="203112" progId="Unknown">
                  <p:embed/>
                  <p:pic>
                    <p:nvPicPr>
                      <p:cNvPr id="5" name="Объект 4">
                        <a:extLst>
                          <a:ext uri="{FF2B5EF4-FFF2-40B4-BE49-F238E27FC236}">
                            <a16:creationId xmlns:a16="http://schemas.microsoft.com/office/drawing/2014/main" id="{D8A32039-C619-42C2-9BDA-25ED9836D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8569" y="785093"/>
                        <a:ext cx="1282984" cy="373964"/>
                      </a:xfrm>
                      <a:prstGeom prst="rect">
                        <a:avLst/>
                      </a:prstGeom>
                      <a:solidFill>
                        <a:srgbClr val="FFFF00"/>
                      </a:solidFill>
                    </p:spPr>
                  </p:pic>
                </p:oleObj>
              </mc:Fallback>
            </mc:AlternateContent>
          </a:graphicData>
        </a:graphic>
      </p:graphicFrame>
      <p:sp>
        <p:nvSpPr>
          <p:cNvPr id="7" name="TextBox 6">
            <a:extLst>
              <a:ext uri="{FF2B5EF4-FFF2-40B4-BE49-F238E27FC236}">
                <a16:creationId xmlns:a16="http://schemas.microsoft.com/office/drawing/2014/main" id="{3ECEE871-BC7A-4081-8213-0C948144E298}"/>
              </a:ext>
            </a:extLst>
          </p:cNvPr>
          <p:cNvSpPr txBox="1"/>
          <p:nvPr/>
        </p:nvSpPr>
        <p:spPr>
          <a:xfrm>
            <a:off x="212436" y="1260655"/>
            <a:ext cx="11467373" cy="369332"/>
          </a:xfrm>
          <a:prstGeom prst="rect">
            <a:avLst/>
          </a:prstGeom>
          <a:noFill/>
        </p:spPr>
        <p:txBody>
          <a:bodyPr wrap="square">
            <a:spAutoFit/>
          </a:bodyPr>
          <a:lstStyle/>
          <a:p>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в графе G' есть дуга                        .</a:t>
            </a:r>
            <a:r>
              <a:rPr lang="ru-RU"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Если в G нет ни одной вершины </a:t>
            </a:r>
            <a:r>
              <a:rPr lang="en-US"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a:t>
            </a:r>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для которой существует дуга </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Объект 8">
            <a:extLst>
              <a:ext uri="{FF2B5EF4-FFF2-40B4-BE49-F238E27FC236}">
                <a16:creationId xmlns:a16="http://schemas.microsoft.com/office/drawing/2014/main" id="{288816A0-D984-42F1-8A46-09E2B3EA5F0F}"/>
              </a:ext>
            </a:extLst>
          </p:cNvPr>
          <p:cNvGraphicFramePr>
            <a:graphicFrameLocks noChangeAspect="1"/>
          </p:cNvGraphicFramePr>
          <p:nvPr/>
        </p:nvGraphicFramePr>
        <p:xfrm>
          <a:off x="2307757" y="1242463"/>
          <a:ext cx="1267079" cy="369328"/>
        </p:xfrm>
        <a:graphic>
          <a:graphicData uri="http://schemas.openxmlformats.org/presentationml/2006/ole">
            <mc:AlternateContent xmlns:mc="http://schemas.openxmlformats.org/markup-compatibility/2006">
              <mc:Choice xmlns:v="urn:schemas-microsoft-com:vml" Requires="v">
                <p:oleObj spid="_x0000_s10243" r:id="rId5" imgW="710891" imgH="203112" progId="Unknown">
                  <p:embed/>
                </p:oleObj>
              </mc:Choice>
              <mc:Fallback>
                <p:oleObj r:id="rId5" imgW="710891" imgH="203112" progId="Unknown">
                  <p:embed/>
                  <p:pic>
                    <p:nvPicPr>
                      <p:cNvPr id="9" name="Объект 8">
                        <a:extLst>
                          <a:ext uri="{FF2B5EF4-FFF2-40B4-BE49-F238E27FC236}">
                            <a16:creationId xmlns:a16="http://schemas.microsoft.com/office/drawing/2014/main" id="{288816A0-D984-42F1-8A46-09E2B3EA5F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757" y="1242463"/>
                        <a:ext cx="1267079" cy="369328"/>
                      </a:xfrm>
                      <a:prstGeom prst="rect">
                        <a:avLst/>
                      </a:prstGeom>
                      <a:solidFill>
                        <a:srgbClr val="FFFF00"/>
                      </a:solidFill>
                    </p:spPr>
                  </p:pic>
                </p:oleObj>
              </mc:Fallback>
            </mc:AlternateContent>
          </a:graphicData>
        </a:graphic>
      </p:graphicFrame>
      <p:sp>
        <p:nvSpPr>
          <p:cNvPr id="10" name="Rectangle 6">
            <a:extLst>
              <a:ext uri="{FF2B5EF4-FFF2-40B4-BE49-F238E27FC236}">
                <a16:creationId xmlns:a16="http://schemas.microsoft.com/office/drawing/2014/main" id="{44DB3E12-50E2-4317-AA18-3E0FFFC962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6A08E472-C334-41F1-BB3E-CAB9CA67D7FF}"/>
              </a:ext>
            </a:extLst>
          </p:cNvPr>
          <p:cNvGraphicFramePr>
            <a:graphicFrameLocks noChangeAspect="1"/>
          </p:cNvGraphicFramePr>
          <p:nvPr/>
        </p:nvGraphicFramePr>
        <p:xfrm>
          <a:off x="10064968" y="1220067"/>
          <a:ext cx="1251084" cy="367966"/>
        </p:xfrm>
        <a:graphic>
          <a:graphicData uri="http://schemas.openxmlformats.org/presentationml/2006/ole">
            <mc:AlternateContent xmlns:mc="http://schemas.openxmlformats.org/markup-compatibility/2006">
              <mc:Choice xmlns:v="urn:schemas-microsoft-com:vml" Requires="v">
                <p:oleObj spid="_x0000_s10244" r:id="rId6" imgW="698197" imgH="203112" progId="Unknown">
                  <p:embed/>
                </p:oleObj>
              </mc:Choice>
              <mc:Fallback>
                <p:oleObj r:id="rId6" imgW="698197" imgH="203112" progId="Unknown">
                  <p:embed/>
                  <p:pic>
                    <p:nvPicPr>
                      <p:cNvPr id="11" name="Объект 10">
                        <a:extLst>
                          <a:ext uri="{FF2B5EF4-FFF2-40B4-BE49-F238E27FC236}">
                            <a16:creationId xmlns:a16="http://schemas.microsoft.com/office/drawing/2014/main" id="{6A08E472-C334-41F1-BB3E-CAB9CA67D7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4968" y="1220067"/>
                        <a:ext cx="1251084" cy="367966"/>
                      </a:xfrm>
                      <a:prstGeom prst="rect">
                        <a:avLst/>
                      </a:prstGeom>
                      <a:solidFill>
                        <a:srgbClr val="FFFF00"/>
                      </a:solidFill>
                    </p:spPr>
                  </p:pic>
                </p:oleObj>
              </mc:Fallback>
            </mc:AlternateContent>
          </a:graphicData>
        </a:graphic>
      </p:graphicFrame>
      <p:sp>
        <p:nvSpPr>
          <p:cNvPr id="13" name="TextBox 12">
            <a:extLst>
              <a:ext uri="{FF2B5EF4-FFF2-40B4-BE49-F238E27FC236}">
                <a16:creationId xmlns:a16="http://schemas.microsoft.com/office/drawing/2014/main" id="{E3F3C8DC-163E-4955-B4F1-F3B37534B323}"/>
              </a:ext>
            </a:extLst>
          </p:cNvPr>
          <p:cNvSpPr txBox="1"/>
          <p:nvPr/>
        </p:nvSpPr>
        <p:spPr>
          <a:xfrm>
            <a:off x="212436" y="1584082"/>
            <a:ext cx="11831782" cy="646331"/>
          </a:xfrm>
          <a:prstGeom prst="rect">
            <a:avLst/>
          </a:prstGeom>
          <a:noFill/>
        </p:spPr>
        <p:txBody>
          <a:bodyPr wrap="square">
            <a:spAutoFit/>
          </a:bodyPr>
          <a:lstStyle/>
          <a:p>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то для любой команды с преобразования графа G в графе G’ полученном G|-</a:t>
            </a:r>
            <a:r>
              <a:rPr lang="en-US" sz="1800" baseline="-250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c</a:t>
            </a:r>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G’ при помощи с, также нет ни одной вершины </a:t>
            </a:r>
            <a:r>
              <a:rPr lang="en-US"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a:t>
            </a:r>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из которой выходит дуга                         . Это следует из просмотра всех четырех допустимых команд.</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14" name="Rectangle 8">
            <a:extLst>
              <a:ext uri="{FF2B5EF4-FFF2-40B4-BE49-F238E27FC236}">
                <a16:creationId xmlns:a16="http://schemas.microsoft.com/office/drawing/2014/main" id="{E235377E-FFD1-403C-9B75-00F8D1EC4F28}"/>
              </a:ext>
            </a:extLst>
          </p:cNvPr>
          <p:cNvSpPr>
            <a:spLocks noChangeArrowheads="1"/>
          </p:cNvSpPr>
          <p:nvPr/>
        </p:nvSpPr>
        <p:spPr bwMode="auto">
          <a:xfrm>
            <a:off x="4053526" y="20135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8FD7D8E8-3F47-4695-8229-55462A8D200B}"/>
              </a:ext>
            </a:extLst>
          </p:cNvPr>
          <p:cNvGraphicFramePr>
            <a:graphicFrameLocks noChangeAspect="1"/>
          </p:cNvGraphicFramePr>
          <p:nvPr/>
        </p:nvGraphicFramePr>
        <p:xfrm>
          <a:off x="3959257" y="1953414"/>
          <a:ext cx="1349545" cy="406113"/>
        </p:xfrm>
        <a:graphic>
          <a:graphicData uri="http://schemas.openxmlformats.org/presentationml/2006/ole">
            <mc:AlternateContent xmlns:mc="http://schemas.openxmlformats.org/markup-compatibility/2006">
              <mc:Choice xmlns:v="urn:schemas-microsoft-com:vml" Requires="v">
                <p:oleObj spid="_x0000_s10245" r:id="rId8" imgW="685800" imgH="203200" progId="Unknown">
                  <p:embed/>
                </p:oleObj>
              </mc:Choice>
              <mc:Fallback>
                <p:oleObj r:id="rId8" imgW="685800" imgH="203200" progId="Unknown">
                  <p:embed/>
                  <p:pic>
                    <p:nvPicPr>
                      <p:cNvPr id="15" name="Объект 14">
                        <a:extLst>
                          <a:ext uri="{FF2B5EF4-FFF2-40B4-BE49-F238E27FC236}">
                            <a16:creationId xmlns:a16="http://schemas.microsoft.com/office/drawing/2014/main" id="{8FD7D8E8-3F47-4695-8229-55462A8D20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9257" y="1953414"/>
                        <a:ext cx="1349545" cy="406113"/>
                      </a:xfrm>
                      <a:prstGeom prst="rect">
                        <a:avLst/>
                      </a:prstGeom>
                      <a:solidFill>
                        <a:srgbClr val="FFFF00"/>
                      </a:solidFill>
                    </p:spPr>
                  </p:pic>
                </p:oleObj>
              </mc:Fallback>
            </mc:AlternateContent>
          </a:graphicData>
        </a:graphic>
      </p:graphicFrame>
      <p:sp>
        <p:nvSpPr>
          <p:cNvPr id="17" name="TextBox 16">
            <a:extLst>
              <a:ext uri="{FF2B5EF4-FFF2-40B4-BE49-F238E27FC236}">
                <a16:creationId xmlns:a16="http://schemas.microsoft.com/office/drawing/2014/main" id="{8BDF841A-027B-4BC1-B9E4-1089099EE59C}"/>
              </a:ext>
            </a:extLst>
          </p:cNvPr>
          <p:cNvSpPr txBox="1"/>
          <p:nvPr/>
        </p:nvSpPr>
        <p:spPr>
          <a:xfrm>
            <a:off x="224720" y="2332272"/>
            <a:ext cx="11967280" cy="646331"/>
          </a:xfrm>
          <a:prstGeom prst="rect">
            <a:avLst/>
          </a:prstGeom>
          <a:noFill/>
        </p:spPr>
        <p:txBody>
          <a:bodyPr wrap="square">
            <a:spAutoFit/>
          </a:bodyPr>
          <a:lstStyle/>
          <a:p>
            <a:pPr algn="just"/>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Тогда для любой последовательности команд в графе G’, полученном из G применением этой последовательности команд, также нет какой-нибудь вершины S с дугой                       .</a:t>
            </a:r>
            <a:r>
              <a:rPr lang="ru-RU"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Тогда такой вершины нет в графе G', что </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18" name="Rectangle 10">
            <a:extLst>
              <a:ext uri="{FF2B5EF4-FFF2-40B4-BE49-F238E27FC236}">
                <a16:creationId xmlns:a16="http://schemas.microsoft.com/office/drawing/2014/main" id="{EFCBF679-8DF2-482F-BE1C-34FBA274E3A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DF617E06-B70D-4657-AE7B-C10F00C1CC90}"/>
              </a:ext>
            </a:extLst>
          </p:cNvPr>
          <p:cNvGraphicFramePr>
            <a:graphicFrameLocks noChangeAspect="1"/>
          </p:cNvGraphicFramePr>
          <p:nvPr/>
        </p:nvGraphicFramePr>
        <p:xfrm>
          <a:off x="5412662" y="2618659"/>
          <a:ext cx="1223808" cy="359944"/>
        </p:xfrm>
        <a:graphic>
          <a:graphicData uri="http://schemas.openxmlformats.org/presentationml/2006/ole">
            <mc:AlternateContent xmlns:mc="http://schemas.openxmlformats.org/markup-compatibility/2006">
              <mc:Choice xmlns:v="urn:schemas-microsoft-com:vml" Requires="v">
                <p:oleObj spid="_x0000_s10246" r:id="rId10" imgW="698197" imgH="203112" progId="Unknown">
                  <p:embed/>
                </p:oleObj>
              </mc:Choice>
              <mc:Fallback>
                <p:oleObj r:id="rId10" imgW="698197" imgH="203112" progId="Unknown">
                  <p:embed/>
                  <p:pic>
                    <p:nvPicPr>
                      <p:cNvPr id="19" name="Объект 18">
                        <a:extLst>
                          <a:ext uri="{FF2B5EF4-FFF2-40B4-BE49-F238E27FC236}">
                            <a16:creationId xmlns:a16="http://schemas.microsoft.com/office/drawing/2014/main" id="{DF617E06-B70D-4657-AE7B-C10F00C1CC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2662" y="2618659"/>
                        <a:ext cx="1223808" cy="359944"/>
                      </a:xfrm>
                      <a:prstGeom prst="rect">
                        <a:avLst/>
                      </a:prstGeom>
                      <a:solidFill>
                        <a:srgbClr val="FFFF00"/>
                      </a:solidFill>
                    </p:spPr>
                  </p:pic>
                </p:oleObj>
              </mc:Fallback>
            </mc:AlternateContent>
          </a:graphicData>
        </a:graphic>
      </p:graphicFrame>
      <p:sp>
        <p:nvSpPr>
          <p:cNvPr id="21" name="TextBox 20">
            <a:extLst>
              <a:ext uri="{FF2B5EF4-FFF2-40B4-BE49-F238E27FC236}">
                <a16:creationId xmlns:a16="http://schemas.microsoft.com/office/drawing/2014/main" id="{02096C85-AD97-4C31-9B27-0D812BAEFF24}"/>
              </a:ext>
            </a:extLst>
          </p:cNvPr>
          <p:cNvSpPr txBox="1"/>
          <p:nvPr/>
        </p:nvSpPr>
        <p:spPr>
          <a:xfrm>
            <a:off x="212435" y="2978603"/>
            <a:ext cx="11637057" cy="369332"/>
          </a:xfrm>
          <a:prstGeom prst="rect">
            <a:avLst/>
          </a:prstGeom>
          <a:noFill/>
        </p:spPr>
        <p:txBody>
          <a:bodyPr wrap="square">
            <a:spAutoFit/>
          </a:bodyPr>
          <a:lstStyle/>
          <a:p>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противоречит условию. Следовательно, в графе G есть S такая, что                       .</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22" name="Rectangle 12">
            <a:extLst>
              <a:ext uri="{FF2B5EF4-FFF2-40B4-BE49-F238E27FC236}">
                <a16:creationId xmlns:a16="http://schemas.microsoft.com/office/drawing/2014/main" id="{B5F17A62-CF31-4AE5-A993-760CAA552D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3" name="Объект 22">
            <a:extLst>
              <a:ext uri="{FF2B5EF4-FFF2-40B4-BE49-F238E27FC236}">
                <a16:creationId xmlns:a16="http://schemas.microsoft.com/office/drawing/2014/main" id="{EF70AA01-8FB9-4C9C-B932-DA33E8F71170}"/>
              </a:ext>
            </a:extLst>
          </p:cNvPr>
          <p:cNvGraphicFramePr>
            <a:graphicFrameLocks noChangeAspect="1"/>
          </p:cNvGraphicFramePr>
          <p:nvPr/>
        </p:nvGraphicFramePr>
        <p:xfrm>
          <a:off x="6890993" y="2961669"/>
          <a:ext cx="1216058" cy="357664"/>
        </p:xfrm>
        <a:graphic>
          <a:graphicData uri="http://schemas.openxmlformats.org/presentationml/2006/ole">
            <mc:AlternateContent xmlns:mc="http://schemas.openxmlformats.org/markup-compatibility/2006">
              <mc:Choice xmlns:v="urn:schemas-microsoft-com:vml" Requires="v">
                <p:oleObj spid="_x0000_s10247" r:id="rId12" imgW="698197" imgH="203112" progId="Unknown">
                  <p:embed/>
                </p:oleObj>
              </mc:Choice>
              <mc:Fallback>
                <p:oleObj r:id="rId12" imgW="698197" imgH="203112" progId="Unknown">
                  <p:embed/>
                  <p:pic>
                    <p:nvPicPr>
                      <p:cNvPr id="23" name="Объект 22">
                        <a:extLst>
                          <a:ext uri="{FF2B5EF4-FFF2-40B4-BE49-F238E27FC236}">
                            <a16:creationId xmlns:a16="http://schemas.microsoft.com/office/drawing/2014/main" id="{EF70AA01-8FB9-4C9C-B932-DA33E8F711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0993" y="2961669"/>
                        <a:ext cx="1216058" cy="357664"/>
                      </a:xfrm>
                      <a:prstGeom prst="rect">
                        <a:avLst/>
                      </a:prstGeom>
                      <a:solidFill>
                        <a:srgbClr val="FFFF00"/>
                      </a:solidFill>
                    </p:spPr>
                  </p:pic>
                </p:oleObj>
              </mc:Fallback>
            </mc:AlternateContent>
          </a:graphicData>
        </a:graphic>
      </p:graphicFrame>
      <p:sp>
        <p:nvSpPr>
          <p:cNvPr id="25" name="TextBox 24">
            <a:extLst>
              <a:ext uri="{FF2B5EF4-FFF2-40B4-BE49-F238E27FC236}">
                <a16:creationId xmlns:a16="http://schemas.microsoft.com/office/drawing/2014/main" id="{945FAEA8-F81D-4942-A233-C0CC65727347}"/>
              </a:ext>
            </a:extLst>
          </p:cNvPr>
          <p:cNvSpPr txBox="1"/>
          <p:nvPr/>
        </p:nvSpPr>
        <p:spPr>
          <a:xfrm>
            <a:off x="212435" y="3369910"/>
            <a:ext cx="6094428" cy="369332"/>
          </a:xfrm>
          <a:prstGeom prst="rect">
            <a:avLst/>
          </a:prstGeom>
          <a:noFill/>
        </p:spPr>
        <p:txBody>
          <a:bodyPr wrap="square">
            <a:spAutoFit/>
          </a:bodyPr>
          <a:lstStyle/>
          <a:p>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Пусть G' такой граф, когда впервые появляется дуга </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26" name="Rectangle 14">
            <a:extLst>
              <a:ext uri="{FF2B5EF4-FFF2-40B4-BE49-F238E27FC236}">
                <a16:creationId xmlns:a16="http://schemas.microsoft.com/office/drawing/2014/main" id="{8364A213-E583-4C10-86F6-525950088F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a:extLst>
              <a:ext uri="{FF2B5EF4-FFF2-40B4-BE49-F238E27FC236}">
                <a16:creationId xmlns:a16="http://schemas.microsoft.com/office/drawing/2014/main" id="{FCA8137A-7216-4330-BD90-EDBFEC2A0A56}"/>
              </a:ext>
            </a:extLst>
          </p:cNvPr>
          <p:cNvGraphicFramePr>
            <a:graphicFrameLocks noChangeAspect="1"/>
          </p:cNvGraphicFramePr>
          <p:nvPr/>
        </p:nvGraphicFramePr>
        <p:xfrm>
          <a:off x="5466048" y="3419322"/>
          <a:ext cx="1097572" cy="319920"/>
        </p:xfrm>
        <a:graphic>
          <a:graphicData uri="http://schemas.openxmlformats.org/presentationml/2006/ole">
            <mc:AlternateContent xmlns:mc="http://schemas.openxmlformats.org/markup-compatibility/2006">
              <mc:Choice xmlns:v="urn:schemas-microsoft-com:vml" Requires="v">
                <p:oleObj spid="_x0000_s10248" r:id="rId13" imgW="710891" imgH="203112" progId="Unknown">
                  <p:embed/>
                </p:oleObj>
              </mc:Choice>
              <mc:Fallback>
                <p:oleObj r:id="rId13" imgW="710891" imgH="203112" progId="Unknown">
                  <p:embed/>
                  <p:pic>
                    <p:nvPicPr>
                      <p:cNvPr id="27" name="Объект 26">
                        <a:extLst>
                          <a:ext uri="{FF2B5EF4-FFF2-40B4-BE49-F238E27FC236}">
                            <a16:creationId xmlns:a16="http://schemas.microsoft.com/office/drawing/2014/main" id="{FCA8137A-7216-4330-BD90-EDBFEC2A0A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66048" y="3419322"/>
                        <a:ext cx="1097572" cy="319920"/>
                      </a:xfrm>
                      <a:prstGeom prst="rect">
                        <a:avLst/>
                      </a:prstGeom>
                      <a:solidFill>
                        <a:srgbClr val="FFFF00"/>
                      </a:solidFill>
                    </p:spPr>
                  </p:pic>
                </p:oleObj>
              </mc:Fallback>
            </mc:AlternateContent>
          </a:graphicData>
        </a:graphic>
      </p:graphicFrame>
      <p:sp>
        <p:nvSpPr>
          <p:cNvPr id="29" name="TextBox 28">
            <a:extLst>
              <a:ext uri="{FF2B5EF4-FFF2-40B4-BE49-F238E27FC236}">
                <a16:creationId xmlns:a16="http://schemas.microsoft.com/office/drawing/2014/main" id="{288C88E3-7C93-49BD-8BA7-52FDCBCCC573}"/>
              </a:ext>
            </a:extLst>
          </p:cNvPr>
          <p:cNvSpPr txBox="1"/>
          <p:nvPr/>
        </p:nvSpPr>
        <p:spPr>
          <a:xfrm>
            <a:off x="172399" y="3761217"/>
            <a:ext cx="11831782" cy="923330"/>
          </a:xfrm>
          <a:prstGeom prst="rect">
            <a:avLst/>
          </a:prstGeom>
          <a:noFill/>
        </p:spPr>
        <p:txBody>
          <a:bodyPr wrap="square">
            <a:spAutoFit/>
          </a:bodyPr>
          <a:lstStyle/>
          <a:p>
            <a:pPr algn="just"/>
            <a:r>
              <a:rPr lang="ru-RU" sz="18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Пусть G’ такой граф, из которого по некоторой команде получился G'.  Тогда просмотр команд позволяет заключить, что дуга                       возникла применением к некоторому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команды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take</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или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grant</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Это значит, что в графе G’ от Р к S существует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-путь длины 1.</a:t>
            </a:r>
            <a:endParaRPr lang="ru-RU"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30" name="Rectangle 16">
            <a:extLst>
              <a:ext uri="{FF2B5EF4-FFF2-40B4-BE49-F238E27FC236}">
                <a16:creationId xmlns:a16="http://schemas.microsoft.com/office/drawing/2014/main" id="{17377BAD-5C74-4FC9-8153-12A8FE901E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a:extLst>
              <a:ext uri="{FF2B5EF4-FFF2-40B4-BE49-F238E27FC236}">
                <a16:creationId xmlns:a16="http://schemas.microsoft.com/office/drawing/2014/main" id="{C86A529F-8565-4E75-A289-4A2C545F43C2}"/>
              </a:ext>
            </a:extLst>
          </p:cNvPr>
          <p:cNvGraphicFramePr>
            <a:graphicFrameLocks noChangeAspect="1"/>
          </p:cNvGraphicFramePr>
          <p:nvPr/>
        </p:nvGraphicFramePr>
        <p:xfrm>
          <a:off x="1095210" y="4071349"/>
          <a:ext cx="1212547" cy="353433"/>
        </p:xfrm>
        <a:graphic>
          <a:graphicData uri="http://schemas.openxmlformats.org/presentationml/2006/ole">
            <mc:AlternateContent xmlns:mc="http://schemas.openxmlformats.org/markup-compatibility/2006">
              <mc:Choice xmlns:v="urn:schemas-microsoft-com:vml" Requires="v">
                <p:oleObj spid="_x0000_s10249" r:id="rId15" imgW="710891" imgH="203112" progId="Unknown">
                  <p:embed/>
                </p:oleObj>
              </mc:Choice>
              <mc:Fallback>
                <p:oleObj r:id="rId15" imgW="710891" imgH="203112" progId="Unknown">
                  <p:embed/>
                  <p:pic>
                    <p:nvPicPr>
                      <p:cNvPr id="31" name="Объект 30">
                        <a:extLst>
                          <a:ext uri="{FF2B5EF4-FFF2-40B4-BE49-F238E27FC236}">
                            <a16:creationId xmlns:a16="http://schemas.microsoft.com/office/drawing/2014/main" id="{C86A529F-8565-4E75-A289-4A2C545F43C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95210" y="4071349"/>
                        <a:ext cx="1212547" cy="353433"/>
                      </a:xfrm>
                      <a:prstGeom prst="rect">
                        <a:avLst/>
                      </a:prstGeom>
                      <a:solidFill>
                        <a:srgbClr val="FFFF00"/>
                      </a:solidFill>
                    </p:spPr>
                  </p:pic>
                </p:oleObj>
              </mc:Fallback>
            </mc:AlternateContent>
          </a:graphicData>
        </a:graphic>
      </p:graphicFrame>
      <p:sp>
        <p:nvSpPr>
          <p:cNvPr id="32" name="Rectangle 18">
            <a:extLst>
              <a:ext uri="{FF2B5EF4-FFF2-40B4-BE49-F238E27FC236}">
                <a16:creationId xmlns:a16="http://schemas.microsoft.com/office/drawing/2014/main" id="{82AD9A7B-4214-4C21-8616-953089D2C50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3" name="Объект 32">
            <a:extLst>
              <a:ext uri="{FF2B5EF4-FFF2-40B4-BE49-F238E27FC236}">
                <a16:creationId xmlns:a16="http://schemas.microsoft.com/office/drawing/2014/main" id="{888F97BC-DEEE-4237-AD16-F522203159B2}"/>
              </a:ext>
            </a:extLst>
          </p:cNvPr>
          <p:cNvGraphicFramePr>
            <a:graphicFrameLocks noChangeAspect="1"/>
          </p:cNvGraphicFramePr>
          <p:nvPr/>
        </p:nvGraphicFramePr>
        <p:xfrm>
          <a:off x="6071912" y="4128279"/>
          <a:ext cx="932467" cy="274255"/>
        </p:xfrm>
        <a:graphic>
          <a:graphicData uri="http://schemas.openxmlformats.org/presentationml/2006/ole">
            <mc:AlternateContent xmlns:mc="http://schemas.openxmlformats.org/markup-compatibility/2006">
              <mc:Choice xmlns:v="urn:schemas-microsoft-com:vml" Requires="v">
                <p:oleObj spid="_x0000_s10250" r:id="rId17" imgW="698197" imgH="203112" progId="Unknown">
                  <p:embed/>
                </p:oleObj>
              </mc:Choice>
              <mc:Fallback>
                <p:oleObj r:id="rId17" imgW="698197" imgH="203112" progId="Unknown">
                  <p:embed/>
                  <p:pic>
                    <p:nvPicPr>
                      <p:cNvPr id="33" name="Объект 32">
                        <a:extLst>
                          <a:ext uri="{FF2B5EF4-FFF2-40B4-BE49-F238E27FC236}">
                            <a16:creationId xmlns:a16="http://schemas.microsoft.com/office/drawing/2014/main" id="{888F97BC-DEEE-4237-AD16-F522203159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1912" y="4128279"/>
                        <a:ext cx="932467" cy="274255"/>
                      </a:xfrm>
                      <a:prstGeom prst="rect">
                        <a:avLst/>
                      </a:prstGeom>
                      <a:solidFill>
                        <a:srgbClr val="FFFF00"/>
                      </a:solidFill>
                    </p:spPr>
                  </p:pic>
                </p:oleObj>
              </mc:Fallback>
            </mc:AlternateContent>
          </a:graphicData>
        </a:graphic>
      </p:graphicFrame>
      <p:sp>
        <p:nvSpPr>
          <p:cNvPr id="37" name="TextBox 36">
            <a:extLst>
              <a:ext uri="{FF2B5EF4-FFF2-40B4-BE49-F238E27FC236}">
                <a16:creationId xmlns:a16="http://schemas.microsoft.com/office/drawing/2014/main" id="{5C2453BB-FA5A-4C3D-8F06-B3EE430819DC}"/>
              </a:ext>
            </a:extLst>
          </p:cNvPr>
          <p:cNvSpPr txBox="1"/>
          <p:nvPr/>
        </p:nvSpPr>
        <p:spPr>
          <a:xfrm>
            <a:off x="0" y="4625505"/>
            <a:ext cx="12044218" cy="646331"/>
          </a:xfrm>
          <a:prstGeom prst="rect">
            <a:avLst/>
          </a:prstGeom>
          <a:noFill/>
        </p:spPr>
        <p:txBody>
          <a:bodyPr wrap="square">
            <a:spAutoFit/>
          </a:bodyPr>
          <a:lstStyle/>
          <a:p>
            <a:pPr marL="2540" marR="12065" indent="173355" algn="just" hangingPunct="0">
              <a:spcAft>
                <a:spcPts val="0"/>
              </a:spcAft>
            </a:pP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Пусть в графе G вершины Р и S не связаны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-путем. Тогда при любой команде с в графе G’, полученном из G командой с G|-</a:t>
            </a:r>
            <a:r>
              <a:rPr lang="en-US" sz="1800" baseline="-25000" dirty="0">
                <a:solidFill>
                  <a:schemeClr val="bg1">
                    <a:lumMod val="60000"/>
                    <a:lumOff val="40000"/>
                  </a:schemeClr>
                </a:solidFill>
                <a:effectLst/>
                <a:latin typeface="Times New Roman" panose="02020603050405020304" pitchFamily="18" charset="0"/>
                <a:ea typeface="Times New Roman" panose="02020603050405020304" pitchFamily="18" charset="0"/>
              </a:rPr>
              <a:t>c</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G’ , также нет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-пути из Р в S. В самом деле, возьмем </a:t>
            </a:r>
            <a:r>
              <a:rPr lang="en-US" sz="1800" dirty="0">
                <a:solidFill>
                  <a:schemeClr val="bg1">
                    <a:lumMod val="60000"/>
                    <a:lumOff val="40000"/>
                  </a:schemeClr>
                </a:solidFill>
                <a:effectLst/>
                <a:latin typeface="Times New Roman" panose="02020603050405020304" pitchFamily="18" charset="0"/>
                <a:ea typeface="Times New Roman" panose="02020603050405020304" pitchFamily="18" charset="0"/>
              </a:rPr>
              <a:t>take</a:t>
            </a:r>
            <a:endParaRPr lang="ru-RU" sz="1100" dirty="0">
              <a:solidFill>
                <a:schemeClr val="bg1">
                  <a:lumMod val="60000"/>
                  <a:lumOff val="40000"/>
                </a:schemeClr>
              </a:solidFill>
              <a:effectLst/>
              <a:latin typeface="Times New Roman" panose="02020603050405020304" pitchFamily="18" charset="0"/>
              <a:ea typeface="Times New Roman" panose="02020603050405020304" pitchFamily="18" charset="0"/>
            </a:endParaRPr>
          </a:p>
        </p:txBody>
      </p:sp>
      <p:pic>
        <p:nvPicPr>
          <p:cNvPr id="9235" name="Рисунок 30">
            <a:extLst>
              <a:ext uri="{FF2B5EF4-FFF2-40B4-BE49-F238E27FC236}">
                <a16:creationId xmlns:a16="http://schemas.microsoft.com/office/drawing/2014/main" id="{C33EC1C9-44EE-45A1-9398-655DF999AFB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662" y="5290959"/>
            <a:ext cx="4513453" cy="120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50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6CFB5B-D286-4750-9B8E-9E60D806AC19}"/>
              </a:ext>
            </a:extLst>
          </p:cNvPr>
          <p:cNvSpPr txBox="1"/>
          <p:nvPr/>
        </p:nvSpPr>
        <p:spPr>
          <a:xfrm>
            <a:off x="618835" y="683492"/>
            <a:ext cx="11194473" cy="4191981"/>
          </a:xfrm>
          <a:prstGeom prst="rect">
            <a:avLst/>
          </a:prstGeom>
          <a:noFill/>
        </p:spPr>
        <p:txBody>
          <a:bodyPr wrap="square">
            <a:spAutoFit/>
          </a:bodyPr>
          <a:lstStyle/>
          <a:p>
            <a:pPr marL="8890" marR="2540" indent="176530" algn="just" hangingPunct="0">
              <a:lnSpc>
                <a:spcPct val="150000"/>
              </a:lnSpc>
              <a:spcAft>
                <a:spcPts val="0"/>
              </a:spcAft>
            </a:pP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Если в р не было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take</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или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grant</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то новая дуга не увеличивает количество дуг с правом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take</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или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grant</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в новом графе, поэтому новый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-путь возникнуть не может. Если в р есть t или g, то между V и Z существовал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-путь и новая дуга не увеличила числа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-связных вершин и поэтому не могла связать Р и S. Аналогично, если Y и Z были связаны дугой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grant</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Команда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create</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также не может связать существующие вершины Р и S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-путем.</a:t>
            </a:r>
          </a:p>
          <a:p>
            <a:pPr marL="2540" marR="5715" indent="176530" algn="just" hangingPunct="0">
              <a:lnSpc>
                <a:spcPct val="150000"/>
              </a:lnSpc>
              <a:spcAft>
                <a:spcPts val="0"/>
              </a:spcAft>
            </a:pP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Значит при любой последовательности команд </a:t>
            </a:r>
            <a:r>
              <a:rPr lang="en-US" sz="2000" dirty="0">
                <a:solidFill>
                  <a:schemeClr val="bg1">
                    <a:lumMod val="60000"/>
                    <a:lumOff val="40000"/>
                  </a:schemeClr>
                </a:solidFill>
                <a:effectLst/>
                <a:latin typeface="Times New Roman" panose="02020603050405020304" pitchFamily="18" charset="0"/>
                <a:ea typeface="Times New Roman" panose="02020603050405020304" pitchFamily="18" charset="0"/>
              </a:rPr>
              <a:t>c</a:t>
            </a:r>
            <a:r>
              <a:rPr lang="ru-RU" sz="2000" baseline="-25000" dirty="0">
                <a:solidFill>
                  <a:schemeClr val="bg1">
                    <a:lumMod val="60000"/>
                    <a:lumOff val="40000"/>
                  </a:schemeClr>
                </a:solidFill>
                <a:effectLst/>
                <a:latin typeface="Times New Roman" panose="02020603050405020304" pitchFamily="18" charset="0"/>
                <a:ea typeface="Times New Roman" panose="02020603050405020304" pitchFamily="18" charset="0"/>
              </a:rPr>
              <a:t>1</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a:t>
            </a:r>
            <a:r>
              <a:rPr lang="en-US"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c</a:t>
            </a:r>
            <a:r>
              <a:rPr lang="en-US" sz="2000" baseline="-25000" dirty="0" err="1">
                <a:solidFill>
                  <a:schemeClr val="bg1">
                    <a:lumMod val="60000"/>
                    <a:lumOff val="40000"/>
                  </a:schemeClr>
                </a:solidFill>
                <a:effectLst/>
                <a:latin typeface="Times New Roman" panose="02020603050405020304" pitchFamily="18" charset="0"/>
                <a:ea typeface="Times New Roman" panose="02020603050405020304" pitchFamily="18" charset="0"/>
              </a:rPr>
              <a:t>n</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 если в G нет </a:t>
            </a:r>
            <a:r>
              <a:rPr lang="ru-RU" sz="2000" dirty="0" err="1">
                <a:solidFill>
                  <a:schemeClr val="bg1">
                    <a:lumMod val="60000"/>
                    <a:lumOff val="40000"/>
                  </a:schemeClr>
                </a:solidFill>
                <a:effectLst/>
                <a:latin typeface="Times New Roman" panose="02020603050405020304" pitchFamily="18" charset="0"/>
                <a:ea typeface="Times New Roman" panose="02020603050405020304" pitchFamily="18" charset="0"/>
              </a:rPr>
              <a:t>tg</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-пути из Р в S, то их нет в G’ полученном из </a:t>
            </a:r>
            <a:r>
              <a:rPr lang="ru-RU" sz="2000" dirty="0">
                <a:solidFill>
                  <a:srgbClr val="00FF00"/>
                </a:solidFill>
                <a:effectLst/>
                <a:latin typeface="Times New Roman" panose="02020603050405020304" pitchFamily="18" charset="0"/>
                <a:ea typeface="Times New Roman" panose="02020603050405020304" pitchFamily="18" charset="0"/>
              </a:rPr>
              <a:t>G </a:t>
            </a:r>
            <a:r>
              <a:rPr lang="ru-RU" sz="2000" dirty="0" err="1">
                <a:solidFill>
                  <a:srgbClr val="00FF00"/>
                </a:solidFill>
                <a:effectLst/>
                <a:latin typeface="Times New Roman" panose="02020603050405020304" pitchFamily="18" charset="0"/>
                <a:ea typeface="Times New Roman" panose="02020603050405020304" pitchFamily="18" charset="0"/>
              </a:rPr>
              <a:t>G</a:t>
            </a:r>
            <a:r>
              <a:rPr lang="ru-RU" sz="2000" dirty="0">
                <a:solidFill>
                  <a:srgbClr val="00FF00"/>
                </a:solidFill>
                <a:effectLst/>
                <a:latin typeface="Times New Roman" panose="02020603050405020304" pitchFamily="18" charset="0"/>
                <a:ea typeface="Times New Roman" panose="02020603050405020304" pitchFamily="18" charset="0"/>
              </a:rPr>
              <a:t>|-</a:t>
            </a:r>
            <a:r>
              <a:rPr lang="en-US" sz="2000" baseline="-25000" dirty="0">
                <a:solidFill>
                  <a:srgbClr val="00FF00"/>
                </a:solidFill>
                <a:effectLst/>
                <a:latin typeface="Times New Roman" panose="02020603050405020304" pitchFamily="18" charset="0"/>
                <a:ea typeface="Times New Roman" panose="02020603050405020304" pitchFamily="18" charset="0"/>
              </a:rPr>
              <a:t>c</a:t>
            </a:r>
            <a:r>
              <a:rPr lang="ru-RU" sz="2000" baseline="-25000" dirty="0">
                <a:solidFill>
                  <a:srgbClr val="00FF00"/>
                </a:solidFill>
                <a:effectLst/>
                <a:latin typeface="Times New Roman" panose="02020603050405020304" pitchFamily="18" charset="0"/>
                <a:ea typeface="Times New Roman" panose="02020603050405020304" pitchFamily="18" charset="0"/>
              </a:rPr>
              <a:t>1,...</a:t>
            </a:r>
            <a:r>
              <a:rPr lang="en-US" sz="2000" baseline="-25000" dirty="0" err="1">
                <a:solidFill>
                  <a:srgbClr val="00FF00"/>
                </a:solidFill>
                <a:effectLst/>
                <a:latin typeface="Times New Roman" panose="02020603050405020304" pitchFamily="18" charset="0"/>
                <a:ea typeface="Times New Roman" panose="02020603050405020304" pitchFamily="18" charset="0"/>
              </a:rPr>
              <a:t>cn</a:t>
            </a:r>
            <a:r>
              <a:rPr lang="ru-RU" sz="2000" dirty="0">
                <a:solidFill>
                  <a:srgbClr val="00FF00"/>
                </a:solidFill>
                <a:effectLst/>
                <a:latin typeface="Times New Roman" panose="02020603050405020304" pitchFamily="18" charset="0"/>
                <a:ea typeface="Times New Roman" panose="02020603050405020304" pitchFamily="18" charset="0"/>
              </a:rPr>
              <a:t>G’. </a:t>
            </a: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Но это противоречит сделанному выше заключению о наличии такого пути длины 1 в графе G’. </a:t>
            </a:r>
          </a:p>
          <a:p>
            <a:pPr marL="2540" marR="5715" indent="176530" algn="just" hangingPunct="0">
              <a:lnSpc>
                <a:spcPct val="150000"/>
              </a:lnSpc>
              <a:spcAft>
                <a:spcPts val="0"/>
              </a:spcAft>
            </a:pPr>
            <a:r>
              <a:rPr lang="ru-RU" sz="2000" dirty="0">
                <a:solidFill>
                  <a:srgbClr val="00FF00"/>
                </a:solidFill>
                <a:effectLst/>
                <a:latin typeface="Times New Roman" panose="02020603050405020304" pitchFamily="18" charset="0"/>
                <a:ea typeface="Times New Roman" panose="02020603050405020304" pitchFamily="18" charset="0"/>
              </a:rPr>
              <a:t>Теорема доказана.</a:t>
            </a:r>
          </a:p>
        </p:txBody>
      </p:sp>
    </p:spTree>
    <p:extLst>
      <p:ext uri="{BB962C8B-B14F-4D97-AF65-F5344CB8AC3E}">
        <p14:creationId xmlns:p14="http://schemas.microsoft.com/office/powerpoint/2010/main" val="544153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16771" y="6083372"/>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2147888" y="1709740"/>
            <a:ext cx="8452735" cy="1719261"/>
          </a:xfrm>
        </p:spPr>
        <p:txBody>
          <a:bodyPr/>
          <a:lstStyle/>
          <a:p>
            <a:pPr algn="ctr"/>
            <a:r>
              <a:rPr lang="ru-RU" sz="4000" b="1" dirty="0"/>
              <a:t>Теоретические основы компьютерной безопасности</a:t>
            </a:r>
            <a:br>
              <a:rPr lang="ru-RU" sz="4000" b="1" dirty="0"/>
            </a:br>
            <a:r>
              <a:rPr lang="ru-RU" sz="4000" b="1" dirty="0"/>
              <a:t>Лекция 8</a:t>
            </a:r>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a:xfrm>
            <a:off x="2147888" y="4589464"/>
            <a:ext cx="8268592" cy="1143793"/>
          </a:xfrm>
        </p:spPr>
        <p:txBody>
          <a:bodyPr/>
          <a:lstStyle/>
          <a:p>
            <a:pPr lvl="0"/>
            <a:r>
              <a:rPr lang="ru-RU" dirty="0">
                <a:solidFill>
                  <a:prstClr val="black"/>
                </a:solidFill>
              </a:rPr>
              <a:t>ФИО преподавателя</a:t>
            </a:r>
            <a:r>
              <a:rPr lang="en-US" dirty="0">
                <a:solidFill>
                  <a:prstClr val="black"/>
                </a:solidFill>
              </a:rPr>
              <a:t>: </a:t>
            </a:r>
            <a:r>
              <a:rPr lang="ru-RU" dirty="0">
                <a:solidFill>
                  <a:prstClr val="black"/>
                </a:solidFill>
              </a:rPr>
              <a:t> зав. кафедры КБ-8, к.т.н. Григорьев В.Р.</a:t>
            </a:r>
          </a:p>
          <a:p>
            <a:pPr lvl="0"/>
            <a:r>
              <a:rPr lang="en-US" dirty="0">
                <a:solidFill>
                  <a:prstClr val="black"/>
                </a:solidFill>
              </a:rPr>
              <a:t>e-mail</a:t>
            </a:r>
            <a:r>
              <a:rPr lang="en-US" dirty="0">
                <a:solidFill>
                  <a:prstClr val="black">
                    <a:tint val="75000"/>
                  </a:prstClr>
                </a:solidFill>
              </a:rPr>
              <a:t>: </a:t>
            </a:r>
            <a:r>
              <a:rPr lang="en-US" dirty="0">
                <a:solidFill>
                  <a:prstClr val="black">
                    <a:tint val="75000"/>
                  </a:prstClr>
                </a:solidFill>
                <a:hlinkClick r:id="rId2"/>
              </a:rPr>
              <a:t>grigorev@mirea.ru</a:t>
            </a:r>
            <a:endParaRPr lang="en-US" dirty="0">
              <a:solidFill>
                <a:prstClr val="black">
                  <a:tint val="75000"/>
                </a:prstClr>
              </a:solidFill>
            </a:endParaRPr>
          </a:p>
          <a:p>
            <a:endParaRPr lang="ru-RU" dirty="0"/>
          </a:p>
        </p:txBody>
      </p:sp>
    </p:spTree>
    <p:extLst>
      <p:ext uri="{BB962C8B-B14F-4D97-AF65-F5344CB8AC3E}">
        <p14:creationId xmlns:p14="http://schemas.microsoft.com/office/powerpoint/2010/main" val="30795514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504BA-1B4A-4A8F-8EA6-5A4C8A642795}"/>
              </a:ext>
            </a:extLst>
          </p:cNvPr>
          <p:cNvSpPr txBox="1"/>
          <p:nvPr/>
        </p:nvSpPr>
        <p:spPr>
          <a:xfrm>
            <a:off x="628073" y="361698"/>
            <a:ext cx="11240654" cy="6078587"/>
          </a:xfrm>
          <a:prstGeom prst="rect">
            <a:avLst/>
          </a:prstGeom>
          <a:noFill/>
        </p:spPr>
        <p:txBody>
          <a:bodyPr wrap="square">
            <a:spAutoFit/>
          </a:bodyPr>
          <a:lstStyle/>
          <a:p>
            <a:pPr indent="365760" algn="ctr">
              <a:lnSpc>
                <a:spcPct val="150000"/>
              </a:lnSpc>
              <a:spcBef>
                <a:spcPts val="1200"/>
              </a:spcBef>
              <a:spcAft>
                <a:spcPts val="300"/>
              </a:spcAft>
            </a:pPr>
            <a:r>
              <a:rPr lang="ru-RU" sz="1800" b="1" dirty="0">
                <a:solidFill>
                  <a:srgbClr val="FF99FF"/>
                </a:solidFill>
                <a:effectLst/>
                <a:latin typeface="Times New Roman CYR" panose="02020603050405020304" pitchFamily="18" charset="0"/>
                <a:cs typeface="Times New Roman" panose="02020603050405020304" pitchFamily="18" charset="0"/>
              </a:rPr>
              <a:t>ВЕРОЯТНОСТНЫЕ МОДЕЛИ НА ОСНОВЕ АНАЛИЗА УГРОЗ СИСТЕМЕ</a:t>
            </a:r>
            <a:endParaRPr lang="ru-RU" sz="1600" b="1" dirty="0">
              <a:solidFill>
                <a:srgbClr val="FF99FF"/>
              </a:solidFill>
              <a:effectLst/>
              <a:latin typeface="TimesET"/>
            </a:endParaRPr>
          </a:p>
          <a:p>
            <a:pPr algn="just"/>
            <a:r>
              <a:rPr lang="ru-RU" sz="2000" dirty="0">
                <a:solidFill>
                  <a:srgbClr val="FFFF00"/>
                </a:solidFill>
                <a:effectLst/>
                <a:latin typeface="Times New Roman" panose="02020603050405020304" pitchFamily="18" charset="0"/>
                <a:ea typeface="Times New Roman" panose="02020603050405020304" pitchFamily="18" charset="0"/>
              </a:rPr>
              <a:t>Модели этого класса исследуют вероятность преодоления системы защиты за определенное время Т. Данный подход свойственен различным игровым задачам и в ряде случаев успешно применим для построения и анализа политик безопасности ИС. К достоинствам этих моделей можно отнести числовую вероятностную оценку надежности идеальной реализации системы защиты. К недостаткам - изначально заложенное в модель допущение того, что система защиты может быть вскрыта. Задача анализа модели - минимизация вероятности преодоления системы защиты.</a:t>
            </a:r>
          </a:p>
          <a:p>
            <a:pPr indent="365760" algn="just">
              <a:lnSpc>
                <a:spcPct val="150000"/>
              </a:lnSpc>
              <a:spcBef>
                <a:spcPts val="1200"/>
              </a:spcBef>
              <a:spcAft>
                <a:spcPts val="300"/>
              </a:spcAft>
            </a:pPr>
            <a:r>
              <a:rPr lang="ru-RU" sz="1800" b="1" i="1" dirty="0">
                <a:solidFill>
                  <a:srgbClr val="00FF00"/>
                </a:solidFill>
                <a:effectLst/>
                <a:latin typeface="Times New Roman CYR" panose="02020603050405020304" pitchFamily="18" charset="0"/>
                <a:cs typeface="Times New Roman" panose="02020603050405020304" pitchFamily="18" charset="0"/>
              </a:rPr>
              <a:t>Игровая модель</a:t>
            </a:r>
            <a:endParaRPr lang="ru-RU" sz="1600" b="1" i="1" dirty="0">
              <a:solidFill>
                <a:srgbClr val="00FF00"/>
              </a:solidFill>
              <a:effectLst/>
              <a:latin typeface="TimesET"/>
            </a:endParaRPr>
          </a:p>
          <a:p>
            <a:pPr algn="just"/>
            <a:r>
              <a:rPr lang="ru-RU" sz="2000" dirty="0">
                <a:solidFill>
                  <a:srgbClr val="FFFF00"/>
                </a:solidFill>
                <a:effectLst/>
                <a:latin typeface="Times New Roman" panose="02020603050405020304" pitchFamily="18" charset="0"/>
                <a:ea typeface="Times New Roman" panose="02020603050405020304" pitchFamily="18" charset="0"/>
              </a:rPr>
              <a:t>Игровая модель системы защиты строится по следующему принципу. Разработчик создает первоначальный вариант системы защиты. После этого аналитик-«злоумышленник» начинает его преодолевать. Если к моменту времени Т, в который злоумышленник преодолел систему защиты, у разработчика нет нового варианта, система защиты преодолена. Если нет - процесс продолжается. Данная модель описывает процесс эволюции системы защиты в течение времени.</a:t>
            </a:r>
          </a:p>
          <a:p>
            <a:pPr algn="just"/>
            <a:r>
              <a:rPr lang="ru-RU" sz="2000" dirty="0">
                <a:solidFill>
                  <a:srgbClr val="FFFF00"/>
                </a:solidFill>
                <a:effectLst/>
                <a:latin typeface="Times New Roman" panose="02020603050405020304" pitchFamily="18" charset="0"/>
                <a:ea typeface="Times New Roman" panose="02020603050405020304" pitchFamily="18" charset="0"/>
              </a:rPr>
              <a:t>Как правило, данная модель реализуется на уровне «техническое задание - эскизный проект системы» и описывает рекурсивную процедуру совершенствования защитных механизмов. Основным недостатком предлагаемого подхода является тесная связь с мнением экспертов-аналитиков системы защиты (т.е. если аналитик не придумал способ обхода защиты, это не значит, что его объективно не существует).</a:t>
            </a:r>
          </a:p>
        </p:txBody>
      </p:sp>
    </p:spTree>
    <p:extLst>
      <p:ext uri="{BB962C8B-B14F-4D97-AF65-F5344CB8AC3E}">
        <p14:creationId xmlns:p14="http://schemas.microsoft.com/office/powerpoint/2010/main" val="2675231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3D659B-3183-46BB-9D8F-62629CD5D3AD}"/>
              </a:ext>
            </a:extLst>
          </p:cNvPr>
          <p:cNvSpPr txBox="1"/>
          <p:nvPr/>
        </p:nvSpPr>
        <p:spPr>
          <a:xfrm>
            <a:off x="203200" y="178812"/>
            <a:ext cx="11785600" cy="6093976"/>
          </a:xfrm>
          <a:prstGeom prst="rect">
            <a:avLst/>
          </a:prstGeom>
          <a:noFill/>
        </p:spPr>
        <p:txBody>
          <a:bodyPr wrap="square">
            <a:spAutoFit/>
          </a:bodyPr>
          <a:lstStyle/>
          <a:p>
            <a:pPr indent="365760" algn="just">
              <a:lnSpc>
                <a:spcPct val="150000"/>
              </a:lnSpc>
              <a:spcBef>
                <a:spcPts val="1200"/>
              </a:spcBef>
              <a:spcAft>
                <a:spcPts val="300"/>
              </a:spcAft>
            </a:pPr>
            <a:r>
              <a:rPr lang="ru-RU" sz="1800" b="1" i="1" dirty="0">
                <a:solidFill>
                  <a:srgbClr val="00FF00"/>
                </a:solidFill>
                <a:effectLst/>
                <a:latin typeface="Times New Roman CYR" panose="02020603050405020304" pitchFamily="18" charset="0"/>
                <a:cs typeface="Times New Roman" panose="02020603050405020304" pitchFamily="18" charset="0"/>
              </a:rPr>
              <a:t>Модель системы безопасности с полным перекрытием</a:t>
            </a:r>
          </a:p>
          <a:p>
            <a:pPr indent="365760" algn="just">
              <a:lnSpc>
                <a:spcPct val="150000"/>
              </a:lnSpc>
              <a:spcBef>
                <a:spcPts val="1200"/>
              </a:spcBef>
              <a:spcAft>
                <a:spcPts val="300"/>
              </a:spcAft>
            </a:pPr>
            <a:endParaRPr lang="ru-RU" sz="1600" b="1" i="1" dirty="0">
              <a:solidFill>
                <a:srgbClr val="00FF00"/>
              </a:solidFill>
              <a:effectLst/>
              <a:latin typeface="TimesET"/>
            </a:endParaRPr>
          </a:p>
          <a:p>
            <a:pPr algn="just"/>
            <a:r>
              <a:rPr lang="ru-RU" sz="1800" dirty="0">
                <a:solidFill>
                  <a:srgbClr val="FFFF00"/>
                </a:solidFill>
                <a:effectLst/>
                <a:latin typeface="Times New Roman" panose="02020603050405020304" pitchFamily="18" charset="0"/>
                <a:ea typeface="Times New Roman" panose="02020603050405020304" pitchFamily="18" charset="0"/>
              </a:rPr>
              <a:t>Основным положением данной модели является тезис (аксиома) о том, что система, спроектированная на основании модели безопасности с полным перекрытием, должна иметь, по крайней мере, одно средство (субъект) для обеспечения безопасности на каждом возможном пути проникновения в систему.</a:t>
            </a:r>
            <a:endParaRPr lang="ru-RU" sz="1100" dirty="0">
              <a:solidFill>
                <a:srgbClr val="FFFF00"/>
              </a:solidFill>
              <a:effectLst/>
              <a:latin typeface="Times New Roman" panose="02020603050405020304" pitchFamily="18" charset="0"/>
              <a:ea typeface="Times New Roman" panose="02020603050405020304" pitchFamily="18" charset="0"/>
            </a:endParaRPr>
          </a:p>
          <a:p>
            <a:pPr algn="just"/>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В модели точно определяется каждая область, требующая защиты (объект защиты), оцениваются средства обеспечения безопасности с точки зрения их эффективности и их вклад в обеспечение безопасности во всей вычислительной системе. Считается, что несанкционированный доступ к каждому из набора защищаемых объектов сопряжен с некоторой величиной ущерба и этот ущерб может (или не может) быть определен количественно. Если ущерб не может быть определен количественно, то его полагают равным некоторой условной (как правило, средней) величине. Количественная категория «ущерба» может быть выражена в стоимостном (ценовом) эквиваленте, либо в терминах, описывающих системы (например, единицах времени, необходимых для достижения тех или иных характеристик ИС после СИВ). Ущерб может быть связан с целевой функцией системы (например, для финансовой системы ущерб от конкретного злоумышленного действия есть сумма финансовых потерь участников системы).</a:t>
            </a:r>
            <a:endParaRPr lang="ru-RU" sz="1100" dirty="0">
              <a:solidFill>
                <a:schemeClr val="bg2">
                  <a:lumMod val="60000"/>
                  <a:lumOff val="40000"/>
                </a:schemeClr>
              </a:solidFill>
              <a:effectLst/>
              <a:latin typeface="Times New Roman" panose="02020603050405020304" pitchFamily="18" charset="0"/>
              <a:ea typeface="Times New Roman" panose="02020603050405020304" pitchFamily="18" charset="0"/>
            </a:endParaRPr>
          </a:p>
          <a:p>
            <a:pPr algn="just"/>
            <a:r>
              <a:rPr lang="ru-RU" sz="1800" dirty="0">
                <a:solidFill>
                  <a:srgbClr val="FFFF00"/>
                </a:solidFill>
                <a:effectLst/>
                <a:latin typeface="Times New Roman" panose="02020603050405020304" pitchFamily="18" charset="0"/>
                <a:ea typeface="Times New Roman" panose="02020603050405020304" pitchFamily="18" charset="0"/>
              </a:rPr>
              <a:t>С каждым объектом, требующим защиты, связывается некоторое множество действий, к которым может прибегнуть злоумышленник для получения несанкционированного доступа к объекту. Можно попытаться перечислить все потенциальные злоумышленные действия по отношению ко всем объектам безопасности для формирования набора угроз, направленных на нарушение безопасности. Основной характеристикой набора угроз является вероятность проявления каждого из злоумышленных действий. В любой реальной системе эти вероятности можно вычислить с ограниченной степенью точности.</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462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BC0D8-EC4A-41D4-86AC-7F343C962DD3}"/>
              </a:ext>
            </a:extLst>
          </p:cNvPr>
          <p:cNvSpPr txBox="1"/>
          <p:nvPr/>
        </p:nvSpPr>
        <p:spPr>
          <a:xfrm>
            <a:off x="203199" y="199655"/>
            <a:ext cx="11600873" cy="3847207"/>
          </a:xfrm>
          <a:prstGeom prst="rect">
            <a:avLst/>
          </a:prstGeom>
          <a:noFill/>
        </p:spPr>
        <p:txBody>
          <a:bodyPr wrap="square">
            <a:spAutoFit/>
          </a:bodyPr>
          <a:lstStyle/>
          <a:p>
            <a:pPr algn="ctr"/>
            <a:r>
              <a:rPr lang="ru-RU" sz="2400" b="1" dirty="0">
                <a:solidFill>
                  <a:srgbClr val="00FF00"/>
                </a:solidFill>
                <a:latin typeface="Times New Roman" panose="02020603050405020304" pitchFamily="18" charset="0"/>
                <a:cs typeface="Times New Roman" panose="02020603050405020304" pitchFamily="18" charset="0"/>
              </a:rPr>
              <a:t>Модели безопасности с полным перекрытием множества угроз </a:t>
            </a:r>
          </a:p>
          <a:p>
            <a:pPr algn="just"/>
            <a:endParaRPr lang="ru-RU" sz="2000" dirty="0">
              <a:latin typeface="Times New Roman" panose="02020603050405020304" pitchFamily="18" charset="0"/>
              <a:cs typeface="Times New Roman" panose="02020603050405020304" pitchFamily="18" charset="0"/>
            </a:endParaRPr>
          </a:p>
          <a:p>
            <a:pPr algn="just"/>
            <a:r>
              <a:rPr lang="ru-RU" sz="2000" dirty="0">
                <a:solidFill>
                  <a:srgbClr val="FFFF00"/>
                </a:solidFill>
                <a:latin typeface="Times New Roman" panose="02020603050405020304" pitchFamily="18" charset="0"/>
                <a:cs typeface="Times New Roman" panose="02020603050405020304" pitchFamily="18" charset="0"/>
              </a:rPr>
              <a:t>Модель безопасности с полным перекрытием, разработанная в 1970-х гг., строится исходя из постулата, что система безопасности должна иметь, по крайней мере, одно средство для обеспечения безопасности на каждом возможном пути воздействия нарушителя на информационную систему. В модели точно определяется каждый объект, требующий защиты, оцениваются средства обеспечения безопасности в отношении их эффективности и их вклад в обеспечение безопасности всей </a:t>
            </a:r>
            <a:r>
              <a:rPr lang="ru-RU" sz="2000" dirty="0" err="1">
                <a:solidFill>
                  <a:srgbClr val="FFFF00"/>
                </a:solidFill>
                <a:latin typeface="Times New Roman" panose="02020603050405020304" pitchFamily="18" charset="0"/>
                <a:cs typeface="Times New Roman" panose="02020603050405020304" pitchFamily="18" charset="0"/>
              </a:rPr>
              <a:t>инфор</a:t>
            </a:r>
            <a:r>
              <a:rPr lang="ru-RU" sz="2000" dirty="0">
                <a:solidFill>
                  <a:srgbClr val="FFFF00"/>
                </a:solidFill>
                <a:latin typeface="Times New Roman" panose="02020603050405020304" pitchFamily="18" charset="0"/>
                <a:cs typeface="Times New Roman" panose="02020603050405020304" pitchFamily="18" charset="0"/>
              </a:rPr>
              <a:t> </a:t>
            </a:r>
            <a:r>
              <a:rPr lang="ru-RU" sz="2000" dirty="0" err="1">
                <a:solidFill>
                  <a:srgbClr val="FFFF00"/>
                </a:solidFill>
                <a:latin typeface="Times New Roman" panose="02020603050405020304" pitchFamily="18" charset="0"/>
                <a:cs typeface="Times New Roman" panose="02020603050405020304" pitchFamily="18" charset="0"/>
              </a:rPr>
              <a:t>мационной</a:t>
            </a:r>
            <a:r>
              <a:rPr lang="ru-RU" sz="2000" dirty="0">
                <a:solidFill>
                  <a:srgbClr val="FFFF00"/>
                </a:solidFill>
                <a:latin typeface="Times New Roman" panose="02020603050405020304" pitchFamily="18" charset="0"/>
                <a:cs typeface="Times New Roman" panose="02020603050405020304" pitchFamily="18" charset="0"/>
              </a:rPr>
              <a:t> системы. С каждым объектом, требующим защиты, связывается некоторое множество действий, к которым может прибегнуть нарушитель для получения несанкционированного доступа к объекту. Множество отношений «объект-угроза» образует двудольный граф, в котором ребро (</a:t>
            </a:r>
            <a:r>
              <a:rPr lang="ru-RU" sz="2000" dirty="0" err="1">
                <a:solidFill>
                  <a:srgbClr val="FFFF00"/>
                </a:solidFill>
                <a:latin typeface="Times New Roman" panose="02020603050405020304" pitchFamily="18" charset="0"/>
                <a:cs typeface="Times New Roman" panose="02020603050405020304" pitchFamily="18" charset="0"/>
              </a:rPr>
              <a:t>yi</a:t>
            </a:r>
            <a:r>
              <a:rPr lang="ru-RU" sz="2000" dirty="0">
                <a:solidFill>
                  <a:srgbClr val="FFFF00"/>
                </a:solidFill>
                <a:latin typeface="Times New Roman" panose="02020603050405020304" pitchFamily="18" charset="0"/>
                <a:cs typeface="Times New Roman" panose="02020603050405020304" pitchFamily="18" charset="0"/>
              </a:rPr>
              <a:t> , </a:t>
            </a:r>
            <a:r>
              <a:rPr lang="ru-RU" sz="2000" dirty="0" err="1">
                <a:solidFill>
                  <a:srgbClr val="FFFF00"/>
                </a:solidFill>
                <a:latin typeface="Times New Roman" panose="02020603050405020304" pitchFamily="18" charset="0"/>
                <a:cs typeface="Times New Roman" panose="02020603050405020304" pitchFamily="18" charset="0"/>
              </a:rPr>
              <a:t>оj</a:t>
            </a:r>
            <a:r>
              <a:rPr lang="ru-RU" sz="2000" dirty="0">
                <a:solidFill>
                  <a:srgbClr val="FFFF00"/>
                </a:solidFill>
                <a:latin typeface="Times New Roman" panose="02020603050405020304" pitchFamily="18" charset="0"/>
                <a:cs typeface="Times New Roman" panose="02020603050405020304" pitchFamily="18" charset="0"/>
              </a:rPr>
              <a:t> ) существует тогда и только тогда, когда </a:t>
            </a:r>
            <a:r>
              <a:rPr lang="ru-RU" sz="2000" dirty="0" err="1">
                <a:solidFill>
                  <a:srgbClr val="FFFF00"/>
                </a:solidFill>
                <a:latin typeface="Times New Roman" panose="02020603050405020304" pitchFamily="18" charset="0"/>
                <a:cs typeface="Times New Roman" panose="02020603050405020304" pitchFamily="18" charset="0"/>
              </a:rPr>
              <a:t>yi</a:t>
            </a:r>
            <a:r>
              <a:rPr lang="ru-RU" sz="2000" dirty="0">
                <a:solidFill>
                  <a:srgbClr val="FFFF00"/>
                </a:solidFill>
                <a:latin typeface="Times New Roman" panose="02020603050405020304" pitchFamily="18" charset="0"/>
                <a:cs typeface="Times New Roman" panose="02020603050405020304" pitchFamily="18" charset="0"/>
              </a:rPr>
              <a:t> является средством получения доступа к объекту </a:t>
            </a:r>
            <a:r>
              <a:rPr lang="ru-RU" sz="2000" dirty="0" err="1">
                <a:solidFill>
                  <a:srgbClr val="FFFF00"/>
                </a:solidFill>
                <a:latin typeface="Times New Roman" panose="02020603050405020304" pitchFamily="18" charset="0"/>
                <a:cs typeface="Times New Roman" panose="02020603050405020304" pitchFamily="18" charset="0"/>
              </a:rPr>
              <a:t>oj</a:t>
            </a:r>
            <a:r>
              <a:rPr lang="ru-RU" sz="2000" dirty="0">
                <a:solidFill>
                  <a:srgbClr val="FFFF00"/>
                </a:solidFill>
                <a:latin typeface="Times New Roman" panose="02020603050405020304" pitchFamily="18" charset="0"/>
                <a:cs typeface="Times New Roman" panose="02020603050405020304" pitchFamily="18" charset="0"/>
              </a:rPr>
              <a:t> . Пример модели процесса защиты информации в виде двудольного графа приведен на рис. 1.1. </a:t>
            </a:r>
          </a:p>
        </p:txBody>
      </p:sp>
      <p:pic>
        <p:nvPicPr>
          <p:cNvPr id="10242" name="Picture 2">
            <a:extLst>
              <a:ext uri="{FF2B5EF4-FFF2-40B4-BE49-F238E27FC236}">
                <a16:creationId xmlns:a16="http://schemas.microsoft.com/office/drawing/2014/main" id="{FDF50A4D-F618-459C-A0F9-9536EBA62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114" y="4035734"/>
            <a:ext cx="2339687" cy="2128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5FC0A0D2-5E23-4AC4-8242-F59ABC15E59C}"/>
              </a:ext>
            </a:extLst>
          </p:cNvPr>
          <p:cNvSpPr txBox="1"/>
          <p:nvPr/>
        </p:nvSpPr>
        <p:spPr>
          <a:xfrm>
            <a:off x="2419928" y="6312196"/>
            <a:ext cx="6770254" cy="230641"/>
          </a:xfrm>
          <a:prstGeom prst="rect">
            <a:avLst/>
          </a:prstGeom>
          <a:noFill/>
        </p:spPr>
        <p:txBody>
          <a:bodyPr wrap="square">
            <a:spAutoFit/>
          </a:bodyPr>
          <a:lstStyle/>
          <a:p>
            <a:pPr algn="ctr">
              <a:lnSpc>
                <a:spcPts val="1030"/>
              </a:lnSpc>
            </a:pPr>
            <a:r>
              <a:rPr lang="ru-RU" sz="1400" dirty="0">
                <a:solidFill>
                  <a:schemeClr val="bg2">
                    <a:lumMod val="60000"/>
                    <a:lumOff val="40000"/>
                  </a:schemeClr>
                </a:solidFill>
                <a:effectLst/>
                <a:latin typeface="Times New Roman" panose="02020603050405020304" pitchFamily="18" charset="0"/>
                <a:ea typeface="Times New Roman" panose="02020603050405020304" pitchFamily="18" charset="0"/>
              </a:rPr>
              <a:t>Рис. 1.1. Пример модели процесса защиты информации в виде двудольного графа</a:t>
            </a:r>
          </a:p>
        </p:txBody>
      </p:sp>
    </p:spTree>
    <p:extLst>
      <p:ext uri="{BB962C8B-B14F-4D97-AF65-F5344CB8AC3E}">
        <p14:creationId xmlns:p14="http://schemas.microsoft.com/office/powerpoint/2010/main" val="306279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F0EA3-8429-41D9-8B1E-683E8C9F3EA2}"/>
              </a:ext>
            </a:extLst>
          </p:cNvPr>
          <p:cNvSpPr txBox="1"/>
          <p:nvPr/>
        </p:nvSpPr>
        <p:spPr>
          <a:xfrm>
            <a:off x="466435" y="445963"/>
            <a:ext cx="11425382" cy="2155205"/>
          </a:xfrm>
          <a:prstGeom prst="rect">
            <a:avLst/>
          </a:prstGeom>
          <a:noFill/>
        </p:spPr>
        <p:txBody>
          <a:bodyPr wrap="square">
            <a:spAutoFit/>
          </a:bodyPr>
          <a:lstStyle/>
          <a:p>
            <a:pPr algn="just">
              <a:lnSpc>
                <a:spcPct val="107000"/>
              </a:lnSpc>
              <a:spcAft>
                <a:spcPts val="800"/>
              </a:spcAft>
            </a:pPr>
            <a:r>
              <a:rPr lang="ru-RU" sz="1800" dirty="0">
                <a:solidFill>
                  <a:srgbClr val="FFFF00"/>
                </a:solidFill>
                <a:latin typeface="Times New Roman" panose="02020603050405020304" pitchFamily="18" charset="0"/>
                <a:cs typeface="Times New Roman" panose="02020603050405020304" pitchFamily="18" charset="0"/>
              </a:rPr>
              <a:t>Следует отметить, что связь между угрозами и объектами не является связью типа «один к одному» — угроза может распространяться на любое число объектов, а объект может быть уязвим со стороны более чем одной угрозы. Цель защиты состоит в том, чтобы «перекрыть» </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каждое ребро данного графа и воздвигнуть барьер для доступа по этому пути. В идеальном случае каждое средство защиты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mk</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solidFill>
                  <a:srgbClr val="FFFF00"/>
                </a:solidFill>
                <a:effectLst/>
                <a:latin typeface="Cambria Math" panose="02040503050406030204" pitchFamily="18" charset="0"/>
                <a:ea typeface="Calibri" panose="020F0502020204030204" pitchFamily="34" charset="0"/>
                <a:cs typeface="Cambria Math" panose="02040503050406030204" pitchFamily="18" charset="0"/>
              </a:rPr>
              <a:t>∈</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M должно устранять некоторое ребро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yi</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oj</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 В действительности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mk</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выполняет функцию «барьера», обеспечивая некоторую степень сопротивления попыткам проникновения. Набор М средств обеспечения безопасности преобразует двудольный граф в трехдольный. На рис. 1.2 приведен пример модели процесса защиты информации в виде трехдольного графа. </a:t>
            </a:r>
            <a:endParaRPr lang="ru-RU" dirty="0">
              <a:solidFill>
                <a:srgbClr val="FFFF00"/>
              </a:solidFill>
            </a:endParaRPr>
          </a:p>
        </p:txBody>
      </p:sp>
      <p:pic>
        <p:nvPicPr>
          <p:cNvPr id="3" name="Picture 3">
            <a:extLst>
              <a:ext uri="{FF2B5EF4-FFF2-40B4-BE49-F238E27FC236}">
                <a16:creationId xmlns:a16="http://schemas.microsoft.com/office/drawing/2014/main" id="{4D67177C-CAC7-4051-8818-416A01FDD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83" y="2872509"/>
            <a:ext cx="2507060" cy="230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9559539-AAE4-4251-B955-CA20707EB873}"/>
              </a:ext>
            </a:extLst>
          </p:cNvPr>
          <p:cNvSpPr txBox="1"/>
          <p:nvPr/>
        </p:nvSpPr>
        <p:spPr>
          <a:xfrm>
            <a:off x="244761" y="5303139"/>
            <a:ext cx="2803238" cy="487121"/>
          </a:xfrm>
          <a:prstGeom prst="rect">
            <a:avLst/>
          </a:prstGeom>
          <a:noFill/>
        </p:spPr>
        <p:txBody>
          <a:bodyPr wrap="square">
            <a:spAutoFit/>
          </a:bodyPr>
          <a:lstStyle/>
          <a:p>
            <a:pPr algn="ctr">
              <a:lnSpc>
                <a:spcPts val="1030"/>
              </a:lnSpc>
            </a:pPr>
            <a:r>
              <a:rPr lang="ru-RU" sz="1400" dirty="0">
                <a:solidFill>
                  <a:schemeClr val="bg2">
                    <a:lumMod val="60000"/>
                    <a:lumOff val="40000"/>
                  </a:schemeClr>
                </a:solidFill>
                <a:effectLst/>
                <a:latin typeface="Times New Roman" panose="02020603050405020304" pitchFamily="18" charset="0"/>
                <a:ea typeface="Times New Roman" panose="02020603050405020304" pitchFamily="18" charset="0"/>
              </a:rPr>
              <a:t>Рис. 1.2. Пример модели процесса </a:t>
            </a:r>
          </a:p>
          <a:p>
            <a:pPr algn="ctr">
              <a:lnSpc>
                <a:spcPts val="1030"/>
              </a:lnSpc>
            </a:pPr>
            <a:r>
              <a:rPr lang="ru-RU" sz="1400" dirty="0">
                <a:solidFill>
                  <a:schemeClr val="bg2">
                    <a:lumMod val="60000"/>
                    <a:lumOff val="40000"/>
                  </a:schemeClr>
                </a:solidFill>
                <a:effectLst/>
                <a:latin typeface="Times New Roman" panose="02020603050405020304" pitchFamily="18" charset="0"/>
                <a:ea typeface="Times New Roman" panose="02020603050405020304" pitchFamily="18" charset="0"/>
              </a:rPr>
              <a:t>защиты информации в виде </a:t>
            </a:r>
          </a:p>
          <a:p>
            <a:pPr algn="ctr">
              <a:lnSpc>
                <a:spcPts val="1030"/>
              </a:lnSpc>
            </a:pPr>
            <a:r>
              <a:rPr lang="ru-RU" sz="1400" dirty="0">
                <a:solidFill>
                  <a:schemeClr val="bg2">
                    <a:lumMod val="60000"/>
                    <a:lumOff val="40000"/>
                  </a:schemeClr>
                </a:solidFill>
                <a:effectLst/>
                <a:latin typeface="Times New Roman" panose="02020603050405020304" pitchFamily="18" charset="0"/>
                <a:ea typeface="Times New Roman" panose="02020603050405020304" pitchFamily="18" charset="0"/>
              </a:rPr>
              <a:t>трехдольного графа</a:t>
            </a:r>
          </a:p>
        </p:txBody>
      </p:sp>
      <p:sp>
        <p:nvSpPr>
          <p:cNvPr id="7" name="TextBox 6">
            <a:extLst>
              <a:ext uri="{FF2B5EF4-FFF2-40B4-BE49-F238E27FC236}">
                <a16:creationId xmlns:a16="http://schemas.microsoft.com/office/drawing/2014/main" id="{101C8A8C-07E9-4E14-9E1B-F0F1D3A06B35}"/>
              </a:ext>
            </a:extLst>
          </p:cNvPr>
          <p:cNvSpPr txBox="1"/>
          <p:nvPr/>
        </p:nvSpPr>
        <p:spPr>
          <a:xfrm>
            <a:off x="3047999" y="2630873"/>
            <a:ext cx="8936184" cy="3807196"/>
          </a:xfrm>
          <a:prstGeom prst="rect">
            <a:avLst/>
          </a:prstGeom>
          <a:noFill/>
        </p:spPr>
        <p:txBody>
          <a:bodyPr wrap="square">
            <a:spAutoFit/>
          </a:bodyPr>
          <a:lstStyle/>
          <a:p>
            <a:pPr algn="just">
              <a:lnSpc>
                <a:spcPct val="107000"/>
              </a:lnSpc>
              <a:spcAft>
                <a:spcPts val="800"/>
              </a:spcAft>
            </a:pP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Ребра указывают на соответствующие связи между угрозами, средствами защиты и множеством объектов защиты. Система обеспечения безопасности описывается в виде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пятикортежного</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набора S = {О, Y, M, V, B}, </a:t>
            </a:r>
            <a:endParaRPr lang="ru-RU"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где О — набор защищаемых объектов; </a:t>
            </a:r>
          </a:p>
          <a:p>
            <a:pPr algn="just">
              <a:lnSpc>
                <a:spcPct val="107000"/>
              </a:lnSpc>
              <a:spcAft>
                <a:spcPts val="800"/>
              </a:spcAft>
            </a:pP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 — набор угроз; </a:t>
            </a:r>
          </a:p>
          <a:p>
            <a:pPr algn="just">
              <a:lnSpc>
                <a:spcPct val="107000"/>
              </a:lnSpc>
              <a:spcAft>
                <a:spcPts val="800"/>
              </a:spcAft>
            </a:pP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 — набор средств обеспечения безопасности; </a:t>
            </a:r>
            <a:endParaRPr lang="ru-RU"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 — набор уязвимых мест — отображение Т×O на набор упорядоченных пар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Vi</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yi</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oj</a:t>
            </a:r>
            <a:r>
              <a:rPr lang="ru-RU"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представляющих собой пути проникновения в систему; </a:t>
            </a:r>
            <a:endParaRPr lang="ru-RU"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FFFF00"/>
                </a:solidFill>
                <a:effectLst/>
                <a:latin typeface="Times New Roman" panose="02020603050405020304" pitchFamily="18" charset="0"/>
                <a:ea typeface="Calibri" panose="020F0502020204030204" pitchFamily="34" charset="0"/>
              </a:rPr>
              <a:t>В — набор барьеров — отображение V×M или Т×О×М на набор упорядоченных троек</a:t>
            </a:r>
          </a:p>
          <a:p>
            <a:r>
              <a:rPr lang="ru-RU" sz="1800" dirty="0" err="1">
                <a:solidFill>
                  <a:srgbClr val="FFFF00"/>
                </a:solidFill>
                <a:effectLst/>
                <a:latin typeface="Times New Roman" panose="02020603050405020304" pitchFamily="18" charset="0"/>
                <a:ea typeface="Calibri" panose="020F0502020204030204" pitchFamily="34" charset="0"/>
              </a:rPr>
              <a:t>bi</a:t>
            </a:r>
            <a:r>
              <a:rPr lang="ru-RU" sz="1800" dirty="0">
                <a:solidFill>
                  <a:srgbClr val="FFFF00"/>
                </a:solidFill>
                <a:effectLst/>
                <a:latin typeface="Times New Roman" panose="02020603050405020304" pitchFamily="18" charset="0"/>
                <a:ea typeface="Calibri" panose="020F0502020204030204" pitchFamily="34" charset="0"/>
              </a:rPr>
              <a:t> = (</a:t>
            </a:r>
            <a:r>
              <a:rPr lang="ru-RU" sz="1800" dirty="0" err="1">
                <a:solidFill>
                  <a:srgbClr val="FFFF00"/>
                </a:solidFill>
                <a:effectLst/>
                <a:latin typeface="Times New Roman" panose="02020603050405020304" pitchFamily="18" charset="0"/>
                <a:ea typeface="Calibri" panose="020F0502020204030204" pitchFamily="34" charset="0"/>
              </a:rPr>
              <a:t>yi</a:t>
            </a:r>
            <a:r>
              <a:rPr lang="ru-RU" sz="1800" dirty="0">
                <a:solidFill>
                  <a:srgbClr val="FFFF00"/>
                </a:solidFill>
                <a:effectLst/>
                <a:latin typeface="Times New Roman" panose="02020603050405020304" pitchFamily="18" charset="0"/>
                <a:ea typeface="Calibri" panose="020F0502020204030204" pitchFamily="34" charset="0"/>
              </a:rPr>
              <a:t> , </a:t>
            </a:r>
            <a:r>
              <a:rPr lang="ru-RU" sz="1800" dirty="0" err="1">
                <a:solidFill>
                  <a:srgbClr val="FFFF00"/>
                </a:solidFill>
                <a:effectLst/>
                <a:latin typeface="Times New Roman" panose="02020603050405020304" pitchFamily="18" charset="0"/>
                <a:ea typeface="Calibri" panose="020F0502020204030204" pitchFamily="34" charset="0"/>
              </a:rPr>
              <a:t>oj</a:t>
            </a:r>
            <a:r>
              <a:rPr lang="ru-RU" sz="1800" dirty="0">
                <a:solidFill>
                  <a:srgbClr val="FFFF00"/>
                </a:solidFill>
                <a:effectLst/>
                <a:latin typeface="Times New Roman" panose="02020603050405020304" pitchFamily="18" charset="0"/>
                <a:ea typeface="Calibri" panose="020F0502020204030204" pitchFamily="34" charset="0"/>
              </a:rPr>
              <a:t> , </a:t>
            </a:r>
            <a:r>
              <a:rPr lang="ru-RU" sz="1800" dirty="0" err="1">
                <a:solidFill>
                  <a:srgbClr val="FFFF00"/>
                </a:solidFill>
                <a:effectLst/>
                <a:latin typeface="Times New Roman" panose="02020603050405020304" pitchFamily="18" charset="0"/>
                <a:ea typeface="Calibri" panose="020F0502020204030204" pitchFamily="34" charset="0"/>
              </a:rPr>
              <a:t>mk</a:t>
            </a:r>
            <a:r>
              <a:rPr lang="ru-RU" sz="1800" dirty="0">
                <a:solidFill>
                  <a:srgbClr val="FFFF00"/>
                </a:solidFill>
                <a:effectLst/>
                <a:latin typeface="Times New Roman" panose="02020603050405020304" pitchFamily="18" charset="0"/>
                <a:ea typeface="Calibri" panose="020F0502020204030204" pitchFamily="34" charset="0"/>
              </a:rPr>
              <a:t>), представляющих собой точки, в которых требуется осуществлять защиту в системе.</a:t>
            </a:r>
            <a:endParaRPr lang="ru-RU" dirty="0">
              <a:solidFill>
                <a:srgbClr val="FFFF00"/>
              </a:solidFill>
            </a:endParaRPr>
          </a:p>
        </p:txBody>
      </p:sp>
    </p:spTree>
    <p:extLst>
      <p:ext uri="{BB962C8B-B14F-4D97-AF65-F5344CB8AC3E}">
        <p14:creationId xmlns:p14="http://schemas.microsoft.com/office/powerpoint/2010/main" val="3086168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07DB5-0484-4718-A6E3-CE76E1A60D6C}"/>
              </a:ext>
            </a:extLst>
          </p:cNvPr>
          <p:cNvSpPr txBox="1"/>
          <p:nvPr/>
        </p:nvSpPr>
        <p:spPr>
          <a:xfrm>
            <a:off x="535708" y="1016287"/>
            <a:ext cx="11277600" cy="4685898"/>
          </a:xfrm>
          <a:prstGeom prst="rect">
            <a:avLst/>
          </a:prstGeom>
          <a:noFill/>
        </p:spPr>
        <p:txBody>
          <a:bodyPr wrap="square">
            <a:spAutoFit/>
          </a:bodyPr>
          <a:lstStyle/>
          <a:p>
            <a:pPr indent="365760" algn="ctr">
              <a:lnSpc>
                <a:spcPct val="150000"/>
              </a:lnSpc>
              <a:spcBef>
                <a:spcPts val="1200"/>
              </a:spcBef>
              <a:spcAft>
                <a:spcPts val="300"/>
              </a:spcAft>
            </a:pPr>
            <a:r>
              <a:rPr lang="ru-RU" sz="2400" b="1" i="1" dirty="0">
                <a:solidFill>
                  <a:srgbClr val="FF99FF"/>
                </a:solidFill>
                <a:effectLst/>
                <a:latin typeface="Times New Roman" panose="02020603050405020304" pitchFamily="18" charset="0"/>
                <a:cs typeface="Times New Roman" panose="02020603050405020304" pitchFamily="18" charset="0"/>
              </a:rPr>
              <a:t>Резюме по моделям анализа угроз</a:t>
            </a:r>
          </a:p>
          <a:p>
            <a:pPr algn="just"/>
            <a:endParaRPr lang="ru-RU" sz="2000" dirty="0">
              <a:solidFill>
                <a:srgbClr val="00FF00"/>
              </a:solidFill>
              <a:effectLst/>
              <a:latin typeface="Times New Roman" panose="02020603050405020304" pitchFamily="18" charset="0"/>
              <a:ea typeface="Times New Roman" panose="02020603050405020304" pitchFamily="18" charset="0"/>
            </a:endParaRPr>
          </a:p>
          <a:p>
            <a:pPr algn="just"/>
            <a:r>
              <a:rPr lang="ru-RU" sz="2000" dirty="0">
                <a:solidFill>
                  <a:srgbClr val="00FF00"/>
                </a:solidFill>
                <a:effectLst/>
                <a:latin typeface="Times New Roman" panose="02020603050405020304" pitchFamily="18" charset="0"/>
                <a:ea typeface="Times New Roman" panose="02020603050405020304" pitchFamily="18" charset="0"/>
              </a:rPr>
              <a:t>Основное преимущество метода моделирования состоит в возможности численного получения оценки степени надежности системы защиты информации. Данный метод не специфицирует непосредственно модель системы защиты информации, а может использоваться только в сочетании с другими типами моделей систем защиты информации.</a:t>
            </a:r>
          </a:p>
          <a:p>
            <a:pPr algn="just"/>
            <a:r>
              <a:rPr lang="ru-RU" sz="2000" dirty="0">
                <a:solidFill>
                  <a:srgbClr val="00FF00"/>
                </a:solidFill>
                <a:effectLst/>
                <a:latin typeface="Times New Roman" panose="02020603050405020304" pitchFamily="18" charset="0"/>
                <a:ea typeface="Times New Roman" panose="02020603050405020304" pitchFamily="18" charset="0"/>
              </a:rPr>
              <a:t>При синтезе систем защиты в ИС данный подход полезен тем, что позволяет минимизировать накладные расходы (ресурсы вычислительной системы) для реализации заданного уровня безопасности. Модели данного типа могут использоваться при анализе эффективности внешних по отношению к защищаемой системе средств защиты информации. Для систем защиты, построенных на основании других моделей, данная модель может применяться для анализа эффективности процедур идентификации и аутентификации (см. вторую часть).</a:t>
            </a:r>
          </a:p>
          <a:p>
            <a:pPr algn="just"/>
            <a:r>
              <a:rPr lang="ru-RU" sz="2000" dirty="0">
                <a:solidFill>
                  <a:srgbClr val="00FF00"/>
                </a:solidFill>
                <a:effectLst/>
                <a:latin typeface="Times New Roman" panose="02020603050405020304" pitchFamily="18" charset="0"/>
                <a:ea typeface="Times New Roman" panose="02020603050405020304" pitchFamily="18" charset="0"/>
              </a:rPr>
              <a:t>При анализе систем защиты информации модели данного типа позволяют оценить вероятность преодоления системы защиты и степень ущерба системе в случае преодоления системы защиты.</a:t>
            </a:r>
          </a:p>
        </p:txBody>
      </p:sp>
    </p:spTree>
    <p:extLst>
      <p:ext uri="{BB962C8B-B14F-4D97-AF65-F5344CB8AC3E}">
        <p14:creationId xmlns:p14="http://schemas.microsoft.com/office/powerpoint/2010/main" val="266726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0628" y="900060"/>
            <a:ext cx="11811000" cy="5831083"/>
          </a:xfrm>
          <a:prstGeom prst="rect">
            <a:avLst/>
          </a:prstGeom>
        </p:spPr>
        <p:txBody>
          <a:bodyPr wrap="square">
            <a:spAutoFit/>
          </a:bodyPr>
          <a:lstStyle/>
          <a:p>
            <a:pPr indent="450215" algn="just">
              <a:lnSpc>
                <a:spcPts val="2500"/>
              </a:lnSpc>
              <a:spcAft>
                <a:spcPts val="0"/>
              </a:spcAft>
            </a:pPr>
            <a:r>
              <a:rPr lang="ru-RU" sz="1600" dirty="0">
                <a:solidFill>
                  <a:srgbClr val="FFFF00"/>
                </a:solidFill>
                <a:latin typeface="Times New Roman" panose="02020603050405020304" pitchFamily="18" charset="0"/>
                <a:ea typeface="Times New Roman" panose="02020603050405020304" pitchFamily="18" charset="0"/>
              </a:rPr>
              <a:t>ПБ СОД может быть выполнена формально или неформально. Для неформальных ПБ широкое распространение получило описание права доступа субъектов и объектов в виде таблиц,  наглядно представляющих права доступа. Обычно такие таблицы  подразумевают, что субъекты, объекты и типы доступа для  данной системы определены. Это позволяет составить таблицу  в виде одной колонки для различных определенных типов доступа, и одной колонки для соответствующего соотношения, которое должно соблюдаться между субъектом и объектом для данного типа доступа.</a:t>
            </a:r>
          </a:p>
          <a:p>
            <a:pPr indent="450215" algn="just">
              <a:lnSpc>
                <a:spcPts val="2500"/>
              </a:lnSpc>
              <a:spcAft>
                <a:spcPts val="0"/>
              </a:spcAft>
            </a:pPr>
            <a:r>
              <a:rPr lang="ru-RU" sz="1600" dirty="0">
                <a:solidFill>
                  <a:schemeClr val="bg2">
                    <a:lumMod val="60000"/>
                    <a:lumOff val="40000"/>
                  </a:schemeClr>
                </a:solidFill>
                <a:latin typeface="Times New Roman" panose="02020603050405020304" pitchFamily="18" charset="0"/>
                <a:ea typeface="Times New Roman" panose="02020603050405020304" pitchFamily="18" charset="0"/>
              </a:rPr>
              <a:t>Преимуществом такого способа представления ПБ является то, что она легче для понимания мало квалифицированных пользователей и разработчиков пользователями, чем формальное описание, т.к. для её понимания не требуется специальных математических знаний.</a:t>
            </a:r>
          </a:p>
          <a:p>
            <a:pPr indent="450215" algn="just">
              <a:lnSpc>
                <a:spcPts val="2500"/>
              </a:lnSpc>
              <a:spcAft>
                <a:spcPts val="0"/>
              </a:spcAft>
            </a:pPr>
            <a:r>
              <a:rPr lang="ru-RU" sz="1600" dirty="0">
                <a:solidFill>
                  <a:srgbClr val="FFFF00"/>
                </a:solidFill>
                <a:latin typeface="Times New Roman" panose="02020603050405020304" pitchFamily="18" charset="0"/>
                <a:ea typeface="Times New Roman" panose="02020603050405020304" pitchFamily="18" charset="0"/>
              </a:rPr>
              <a:t> Это снижает уровень помех, создаваемых СЗИ в (при) использовании данной СОД. Основным недостатком является то, что при такой форме представления легче допустить логические ошибки, и сложные выражения затруднительно представить в табличной форме (например, из-за размеров представления). Использование неформальных примечаний для разрешения  такого рода проблем только увеличивает вероятность ошибки. Особенно это справедливо для  ПБ нетривиальных систем, подобных многопользовательским операционным системам.</a:t>
            </a:r>
          </a:p>
          <a:p>
            <a:pPr indent="450215" algn="just">
              <a:lnSpc>
                <a:spcPts val="2500"/>
              </a:lnSpc>
              <a:spcAft>
                <a:spcPts val="0"/>
              </a:spcAft>
            </a:pPr>
            <a:r>
              <a:rPr lang="ru-RU" sz="1600" dirty="0">
                <a:solidFill>
                  <a:srgbClr val="FFFF00"/>
                </a:solidFill>
                <a:latin typeface="Times New Roman" panose="02020603050405020304" pitchFamily="18" charset="0"/>
                <a:ea typeface="Times New Roman" panose="02020603050405020304" pitchFamily="18" charset="0"/>
              </a:rPr>
              <a:t>В результате разработчики (а в дальнейшем и пользователи) безопасных СОИ начали использовать формальные средства для написания ПБ. Чаще всего в основе формальных политик лежат модели безопасности (т.е. абстрактные описания поведения целого класса систем без рассмотрения конкретных деталей их реализации).</a:t>
            </a:r>
          </a:p>
          <a:p>
            <a:pPr indent="450215" algn="just">
              <a:lnSpc>
                <a:spcPts val="2500"/>
              </a:lnSpc>
              <a:spcAft>
                <a:spcPts val="0"/>
              </a:spcAft>
            </a:pPr>
            <a:r>
              <a:rPr lang="ru-RU" sz="1600" dirty="0">
                <a:solidFill>
                  <a:srgbClr val="FF99CC"/>
                </a:solidFill>
                <a:latin typeface="Times New Roman" panose="02020603050405020304" pitchFamily="18" charset="0"/>
                <a:ea typeface="Times New Roman" panose="02020603050405020304" pitchFamily="18" charset="0"/>
              </a:rPr>
              <a:t>Преимуществом формального описания ПБ является отсутствие противоречий в ПБ и возможность теоретического доказательства безопасности СОД при соблюдении всех условий ПБ.</a:t>
            </a:r>
            <a:endParaRPr lang="ru-RU" sz="1600" dirty="0">
              <a:solidFill>
                <a:srgbClr val="FF99CC"/>
              </a:solidFill>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2362569" y="98363"/>
            <a:ext cx="7739373" cy="523220"/>
          </a:xfrm>
          <a:prstGeom prst="rect">
            <a:avLst/>
          </a:prstGeom>
        </p:spPr>
        <p:txBody>
          <a:bodyPr wrap="square">
            <a:spAutoFit/>
          </a:bodyPr>
          <a:lstStyle/>
          <a:p>
            <a:pPr algn="ctr"/>
            <a:r>
              <a:rPr lang="ru-RU" sz="2800" dirty="0">
                <a:solidFill>
                  <a:srgbClr val="66FF33"/>
                </a:solidFill>
                <a:latin typeface="Times New Roman" panose="02020603050405020304" pitchFamily="18" charset="0"/>
                <a:ea typeface="Times New Roman" panose="02020603050405020304" pitchFamily="18" charset="0"/>
              </a:rPr>
              <a:t>Политика безопасности СОД </a:t>
            </a:r>
            <a:endParaRPr lang="ru-RU" sz="2800" dirty="0">
              <a:solidFill>
                <a:srgbClr val="66FF33"/>
              </a:solidFill>
            </a:endParaRPr>
          </a:p>
        </p:txBody>
      </p:sp>
    </p:spTree>
    <p:extLst>
      <p:ext uri="{BB962C8B-B14F-4D97-AF65-F5344CB8AC3E}">
        <p14:creationId xmlns:p14="http://schemas.microsoft.com/office/powerpoint/2010/main" val="127556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DDA01-9820-4FF8-B66F-75CAB5D9D1BF}"/>
              </a:ext>
            </a:extLst>
          </p:cNvPr>
          <p:cNvSpPr txBox="1"/>
          <p:nvPr/>
        </p:nvSpPr>
        <p:spPr>
          <a:xfrm>
            <a:off x="766618" y="2299985"/>
            <a:ext cx="11342253" cy="674095"/>
          </a:xfrm>
          <a:prstGeom prst="rect">
            <a:avLst/>
          </a:prstGeom>
          <a:noFill/>
        </p:spPr>
        <p:txBody>
          <a:bodyPr wrap="square">
            <a:spAutoFit/>
          </a:bodyPr>
          <a:lstStyle/>
          <a:p>
            <a:pPr algn="ctr">
              <a:lnSpc>
                <a:spcPct val="150000"/>
              </a:lnSpc>
            </a:pPr>
            <a:r>
              <a:rPr lang="ru-RU" sz="2800" b="1" dirty="0">
                <a:solidFill>
                  <a:srgbClr val="66FF33"/>
                </a:solidFill>
                <a:effectLst/>
                <a:latin typeface="Times New Roman" panose="02020603050405020304" pitchFamily="18" charset="0"/>
                <a:ea typeface="Times New Roman" panose="02020603050405020304" pitchFamily="18" charset="0"/>
              </a:rPr>
              <a:t>ПОЛИТИКА MLS (</a:t>
            </a:r>
            <a:r>
              <a:rPr lang="ru-RU" sz="2800" dirty="0">
                <a:solidFill>
                  <a:srgbClr val="66FF33"/>
                </a:solidFill>
                <a:effectLst/>
                <a:latin typeface="Times New Roman" panose="02020603050405020304" pitchFamily="18" charset="0"/>
                <a:ea typeface="Times New Roman" panose="02020603050405020304" pitchFamily="18" charset="0"/>
              </a:rPr>
              <a:t>Многоуровневая политика безопасности) </a:t>
            </a:r>
            <a:endParaRPr lang="ru-RU" sz="2800" dirty="0">
              <a:solidFill>
                <a:srgbClr val="66FF33"/>
              </a:solidFill>
            </a:endParaRPr>
          </a:p>
        </p:txBody>
      </p:sp>
    </p:spTree>
    <p:extLst>
      <p:ext uri="{BB962C8B-B14F-4D97-AF65-F5344CB8AC3E}">
        <p14:creationId xmlns:p14="http://schemas.microsoft.com/office/powerpoint/2010/main" val="1765023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7" y="301853"/>
            <a:ext cx="11658600" cy="6186309"/>
          </a:xfrm>
          <a:prstGeom prst="rect">
            <a:avLst/>
          </a:prstGeom>
        </p:spPr>
        <p:txBody>
          <a:bodyPr wrap="square">
            <a:spAutoFit/>
          </a:bodyPr>
          <a:lstStyle/>
          <a:p>
            <a:pPr algn="ctr"/>
            <a:r>
              <a:rPr lang="ru-RU" b="1" dirty="0">
                <a:solidFill>
                  <a:srgbClr val="00FF00"/>
                </a:solidFill>
                <a:latin typeface="Times New Roman" panose="02020603050405020304" pitchFamily="18" charset="0"/>
                <a:ea typeface="Times New Roman" panose="02020603050405020304" pitchFamily="18" charset="0"/>
              </a:rPr>
              <a:t>MLS РЕШЕТКА</a:t>
            </a:r>
            <a:endParaRPr lang="ru-RU" sz="1100" dirty="0">
              <a:solidFill>
                <a:srgbClr val="00FF00"/>
              </a:solidFill>
              <a:latin typeface="Times New Roman" panose="02020603050405020304" pitchFamily="18" charset="0"/>
              <a:ea typeface="Times New Roman" panose="02020603050405020304" pitchFamily="18" charset="0"/>
            </a:endParaRPr>
          </a:p>
          <a:p>
            <a:pPr algn="ctr"/>
            <a:r>
              <a:rPr lang="ru-RU" b="1" dirty="0">
                <a:solidFill>
                  <a:srgbClr val="000000"/>
                </a:solidFill>
                <a:latin typeface="Times New Roman" panose="02020603050405020304" pitchFamily="18" charset="0"/>
                <a:ea typeface="Times New Roman" panose="02020603050405020304" pitchFamily="18" charset="0"/>
              </a:rPr>
              <a:t> </a:t>
            </a:r>
            <a:endParaRPr lang="ru-RU" sz="1100" dirty="0">
              <a:solidFill>
                <a:srgbClr val="FFFFFF"/>
              </a:solidFill>
              <a:latin typeface="Times New Roman" panose="02020603050405020304" pitchFamily="18" charset="0"/>
              <a:ea typeface="Times New Roman" panose="02020603050405020304" pitchFamily="18" charset="0"/>
            </a:endParaRPr>
          </a:p>
          <a:p>
            <a:pPr marL="2540" marR="8890" indent="173355" algn="just"/>
            <a:r>
              <a:rPr lang="ru-RU" dirty="0">
                <a:solidFill>
                  <a:srgbClr val="FFFF00"/>
                </a:solidFill>
                <a:latin typeface="Times New Roman" panose="02020603050405020304" pitchFamily="18" charset="0"/>
                <a:ea typeface="Times New Roman" panose="02020603050405020304" pitchFamily="18" charset="0"/>
              </a:rPr>
              <a:t>Название происходит от аббревиатуры </a:t>
            </a:r>
            <a:r>
              <a:rPr lang="ru-RU" dirty="0" err="1">
                <a:solidFill>
                  <a:srgbClr val="FFFF00"/>
                </a:solidFill>
                <a:latin typeface="Times New Roman" panose="02020603050405020304" pitchFamily="18" charset="0"/>
                <a:ea typeface="Times New Roman" panose="02020603050405020304" pitchFamily="18" charset="0"/>
              </a:rPr>
              <a:t>Multilevel</a:t>
            </a:r>
            <a:r>
              <a:rPr lang="ru-RU"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rPr>
              <a:t>S</a:t>
            </a:r>
            <a:r>
              <a:rPr lang="ru-RU" dirty="0" err="1">
                <a:solidFill>
                  <a:srgbClr val="FFFF00"/>
                </a:solidFill>
                <a:latin typeface="Times New Roman" panose="02020603050405020304" pitchFamily="18" charset="0"/>
                <a:ea typeface="Times New Roman" panose="02020603050405020304" pitchFamily="18" charset="0"/>
              </a:rPr>
              <a:t>ecurity</a:t>
            </a:r>
            <a:r>
              <a:rPr lang="ru-RU" dirty="0">
                <a:solidFill>
                  <a:srgbClr val="FFFF00"/>
                </a:solidFill>
                <a:latin typeface="Times New Roman" panose="02020603050405020304" pitchFamily="18" charset="0"/>
                <a:ea typeface="Times New Roman" panose="02020603050405020304" pitchFamily="18" charset="0"/>
              </a:rPr>
              <a:t> и лежит в основе государственных стандартов оценки информации. Решетка строится как прямое произведение линейной решетки L и решетки SC подмножеств множества X, т.е.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 (</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 - элементы произведения, </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L - линейная решетка,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SC - решетка подмножеств некоторого множества X. Тогда</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ct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just"/>
            <a:r>
              <a:rPr lang="ru-RU" dirty="0">
                <a:solidFill>
                  <a:srgbClr val="FFFF00"/>
                </a:solidFill>
                <a:latin typeface="Times New Roman" panose="02020603050405020304" pitchFamily="18" charset="0"/>
                <a:ea typeface="Times New Roman" panose="02020603050405020304" pitchFamily="18" charset="0"/>
              </a:rPr>
              <a:t>Верхняя и нижняя границы определяются следующим образом:</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ctr"/>
            <a:r>
              <a:rPr lang="ru-RU"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FFFF00"/>
                </a:solidFill>
                <a:latin typeface="Times New Roman" panose="02020603050405020304" pitchFamily="18" charset="0"/>
                <a:ea typeface="Times New Roman" panose="02020603050405020304" pitchFamily="18" charset="0"/>
              </a:rPr>
              <a:t>max</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latin typeface="Times New Roman" panose="02020603050405020304" pitchFamily="18" charset="0"/>
              <a:ea typeface="Times New Roman" panose="02020603050405020304" pitchFamily="18" charset="0"/>
            </a:endParaRPr>
          </a:p>
          <a:p>
            <a:pPr marL="2540" marR="8890" indent="173355" algn="ctr"/>
            <a:r>
              <a:rPr lang="ru-RU"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FFFF00"/>
                </a:solidFill>
                <a:latin typeface="Times New Roman" panose="02020603050405020304" pitchFamily="18" charset="0"/>
                <a:ea typeface="Times New Roman" panose="02020603050405020304" pitchFamily="18" charset="0"/>
              </a:rPr>
              <a:t>min</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r>
              <a:rPr lang="ru-RU"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latin typeface="Times New Roman" panose="02020603050405020304" pitchFamily="18" charset="0"/>
              <a:ea typeface="Times New Roman" panose="02020603050405020304" pitchFamily="18" charset="0"/>
            </a:endParaRPr>
          </a:p>
          <a:p>
            <a:pPr marL="12065" marR="5715" indent="445135" algn="just"/>
            <a:r>
              <a:rPr lang="ru-RU" dirty="0">
                <a:solidFill>
                  <a:srgbClr val="FF99CC"/>
                </a:solidFill>
                <a:latin typeface="Times New Roman" panose="02020603050405020304" pitchFamily="18" charset="0"/>
                <a:ea typeface="Times New Roman" panose="02020603050405020304" pitchFamily="18" charset="0"/>
              </a:rPr>
              <a:t>Вся информация {объекты системы} отображается в точки решетки {(а,</a:t>
            </a:r>
            <a:r>
              <a:rPr lang="ru-RU" dirty="0">
                <a:solidFill>
                  <a:srgbClr val="FF99CC"/>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FF99CC"/>
                </a:solidFill>
                <a:latin typeface="Times New Roman" panose="02020603050405020304" pitchFamily="18" charset="0"/>
                <a:ea typeface="Times New Roman" panose="02020603050405020304" pitchFamily="18" charset="0"/>
              </a:rPr>
              <a:t>)}. Линейный порядок, как правило, указывает гриф секретности. Точки множества X обычно называются категориями.</a:t>
            </a:r>
            <a:endParaRPr lang="ru-RU" sz="1100" dirty="0">
              <a:solidFill>
                <a:srgbClr val="FF99CC"/>
              </a:solidFill>
              <a:latin typeface="Times New Roman" panose="02020603050405020304" pitchFamily="18" charset="0"/>
              <a:ea typeface="Times New Roman" panose="02020603050405020304" pitchFamily="18" charset="0"/>
            </a:endParaRPr>
          </a:p>
          <a:p>
            <a:pPr marL="8890" marR="2540" indent="176530" algn="just"/>
            <a:r>
              <a:rPr lang="ru-RU" dirty="0">
                <a:solidFill>
                  <a:srgbClr val="006E6B">
                    <a:lumMod val="60000"/>
                    <a:lumOff val="40000"/>
                  </a:srgbClr>
                </a:solidFill>
                <a:latin typeface="Times New Roman" panose="02020603050405020304" pitchFamily="18" charset="0"/>
                <a:ea typeface="Times New Roman" panose="02020603050405020304" pitchFamily="18" charset="0"/>
              </a:rPr>
              <a:t>Свойства решетки в оценке информации существенно используются при классификации новых объектов, полученных в результате вычислений. Пусть дана решетка ценностей SC, множество текущих объектов </a:t>
            </a:r>
            <a:r>
              <a:rPr lang="ru-RU" b="1" dirty="0">
                <a:solidFill>
                  <a:srgbClr val="006E6B">
                    <a:lumMod val="60000"/>
                    <a:lumOff val="40000"/>
                  </a:srgbClr>
                </a:solidFill>
                <a:latin typeface="Times New Roman" panose="02020603050405020304" pitchFamily="18" charset="0"/>
                <a:ea typeface="Times New Roman" panose="02020603050405020304" pitchFamily="18" charset="0"/>
              </a:rPr>
              <a:t>О</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 отображение С: 0</a:t>
            </a:r>
            <a:r>
              <a:rPr lang="ru-RU" dirty="0">
                <a:solidFill>
                  <a:srgbClr val="006E6B">
                    <a:lumMod val="60000"/>
                    <a:lumOff val="40000"/>
                  </a:srgbClr>
                </a:solidFill>
                <a:latin typeface="Times New Roman" panose="02020603050405020304" pitchFamily="18" charset="0"/>
                <a:ea typeface="Times New Roman" panose="02020603050405020304" pitchFamily="18" charset="0"/>
                <a:sym typeface="Wingdings" panose="05000000000000000000" pitchFamily="2" charset="2"/>
              </a:rPr>
              <a:t></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S, программа использует информацию объектов 0</a:t>
            </a:r>
            <a:r>
              <a:rPr lang="ru-RU" baseline="-25000" dirty="0">
                <a:solidFill>
                  <a:srgbClr val="006E6B">
                    <a:lumMod val="60000"/>
                    <a:lumOff val="40000"/>
                  </a:srgbClr>
                </a:solidFill>
                <a:latin typeface="Times New Roman" panose="02020603050405020304" pitchFamily="18" charset="0"/>
                <a:ea typeface="Times New Roman" panose="02020603050405020304" pitchFamily="18" charset="0"/>
              </a:rPr>
              <a:t>1</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,..,0</a:t>
            </a:r>
            <a:r>
              <a:rPr lang="en-US" baseline="-25000" dirty="0">
                <a:solidFill>
                  <a:srgbClr val="006E6B">
                    <a:lumMod val="60000"/>
                    <a:lumOff val="40000"/>
                  </a:srgbClr>
                </a:solidFill>
                <a:latin typeface="Times New Roman" panose="02020603050405020304" pitchFamily="18" charset="0"/>
                <a:ea typeface="Times New Roman" panose="02020603050405020304" pitchFamily="18" charset="0"/>
              </a:rPr>
              <a:t>n</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 , которые классифицированы точками решетки С(0</a:t>
            </a:r>
            <a:r>
              <a:rPr lang="ru-RU" baseline="-25000" dirty="0">
                <a:solidFill>
                  <a:srgbClr val="006E6B">
                    <a:lumMod val="60000"/>
                    <a:lumOff val="40000"/>
                  </a:srgbClr>
                </a:solidFill>
                <a:latin typeface="Times New Roman" panose="02020603050405020304" pitchFamily="18" charset="0"/>
                <a:ea typeface="Times New Roman" panose="02020603050405020304" pitchFamily="18" charset="0"/>
              </a:rPr>
              <a:t>1</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),...,С(0</a:t>
            </a:r>
            <a:r>
              <a:rPr lang="en-US" baseline="-25000" dirty="0">
                <a:solidFill>
                  <a:srgbClr val="006E6B">
                    <a:lumMod val="60000"/>
                    <a:lumOff val="40000"/>
                  </a:srgbClr>
                </a:solidFill>
                <a:latin typeface="Times New Roman" panose="02020603050405020304" pitchFamily="18" charset="0"/>
                <a:ea typeface="Times New Roman" panose="02020603050405020304" pitchFamily="18" charset="0"/>
              </a:rPr>
              <a:t>n</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 В результате работы программы появился объект О, который необходимо классифицировать. Это можно сделать, положив С(0)= C(0</a:t>
            </a:r>
            <a:r>
              <a:rPr lang="en-US" baseline="-25000" dirty="0">
                <a:solidFill>
                  <a:srgbClr val="006E6B">
                    <a:lumMod val="60000"/>
                    <a:lumOff val="40000"/>
                  </a:srgbClr>
                </a:solidFill>
                <a:latin typeface="Times New Roman" panose="02020603050405020304" pitchFamily="18" charset="0"/>
                <a:ea typeface="Times New Roman" panose="02020603050405020304" pitchFamily="18" charset="0"/>
              </a:rPr>
              <a:t>1</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a:t>
            </a:r>
            <a:r>
              <a:rPr lang="ru-RU" dirty="0">
                <a:solidFill>
                  <a:srgbClr val="006E6B">
                    <a:lumMod val="60000"/>
                    <a:lumOff val="40000"/>
                  </a:srgbClr>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006E6B">
                    <a:lumMod val="60000"/>
                    <a:lumOff val="40000"/>
                  </a:srgbClr>
                </a:solidFill>
                <a:latin typeface="Times New Roman" panose="02020603050405020304" pitchFamily="18" charset="0"/>
                <a:ea typeface="Times New Roman" panose="02020603050405020304" pitchFamily="18" charset="0"/>
              </a:rPr>
              <a:t>...</a:t>
            </a:r>
            <a:r>
              <a:rPr lang="ru-RU" dirty="0">
                <a:solidFill>
                  <a:srgbClr val="006E6B">
                    <a:lumMod val="60000"/>
                    <a:lumOff val="40000"/>
                  </a:srgbClr>
                </a:solidFill>
                <a:latin typeface="Times New Roman" panose="02020603050405020304" pitchFamily="18" charset="0"/>
                <a:ea typeface="Times New Roman" panose="02020603050405020304" pitchFamily="18" charset="0"/>
                <a:sym typeface="Symbol" panose="05050102010706020507" pitchFamily="18" charset="2"/>
              </a:rPr>
              <a:t></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C(0</a:t>
            </a:r>
            <a:r>
              <a:rPr lang="en-US" baseline="-25000" dirty="0">
                <a:solidFill>
                  <a:srgbClr val="006E6B">
                    <a:lumMod val="60000"/>
                    <a:lumOff val="40000"/>
                  </a:srgbClr>
                </a:solidFill>
                <a:latin typeface="Times New Roman" panose="02020603050405020304" pitchFamily="18" charset="0"/>
                <a:ea typeface="Times New Roman" panose="02020603050405020304" pitchFamily="18" charset="0"/>
              </a:rPr>
              <a:t>n</a:t>
            </a:r>
            <a:r>
              <a:rPr lang="ru-RU" dirty="0">
                <a:solidFill>
                  <a:srgbClr val="006E6B">
                    <a:lumMod val="60000"/>
                    <a:lumOff val="40000"/>
                  </a:srgbClr>
                </a:solidFill>
                <a:latin typeface="Times New Roman" panose="02020603050405020304" pitchFamily="18" charset="0"/>
                <a:ea typeface="Times New Roman" panose="02020603050405020304" pitchFamily="18" charset="0"/>
              </a:rPr>
              <a:t>). Такой подход к классификации наиболее распространен в государственных структурах. Например, если в сборник включаются две статьи с грифом секретно и совершенно секретно соответственно, и по тематикам: первая - кадры, вторая - криптография, то сборник приобретает гриф совершенно секретно, а его тематика определяется совокупностью тематик статей (кадры, криптография).</a:t>
            </a:r>
            <a:endParaRPr lang="ru-RU" sz="1100" dirty="0">
              <a:solidFill>
                <a:srgbClr val="006E6B">
                  <a:lumMod val="60000"/>
                  <a:lumOff val="40000"/>
                </a:srgbClr>
              </a:solidFill>
              <a:latin typeface="Times New Roman" panose="02020603050405020304" pitchFamily="18" charset="0"/>
              <a:ea typeface="Times New Roman" panose="02020603050405020304" pitchFamily="18" charset="0"/>
            </a:endParaRPr>
          </a:p>
          <a:p>
            <a:pPr marL="1066800" marR="990600" algn="just"/>
            <a:r>
              <a:rPr lang="ru-RU" b="1" dirty="0">
                <a:solidFill>
                  <a:srgbClr val="000000"/>
                </a:solidFill>
                <a:latin typeface="Times New Roman" panose="02020603050405020304" pitchFamily="18" charset="0"/>
                <a:ea typeface="Times New Roman" panose="02020603050405020304" pitchFamily="18" charset="0"/>
              </a:rPr>
              <a:t> </a:t>
            </a:r>
            <a:endParaRPr lang="ru-RU" sz="1100" dirty="0">
              <a:solidFill>
                <a:srgbClr val="FFFFFF"/>
              </a:solidFill>
              <a:latin typeface="Times New Roman" panose="02020603050405020304" pitchFamily="18" charset="0"/>
              <a:ea typeface="Times New Roman" panose="02020603050405020304" pitchFamily="18" charset="0"/>
            </a:endParaRPr>
          </a:p>
          <a:p>
            <a:r>
              <a:rPr lang="ru-RU" dirty="0">
                <a:solidFill>
                  <a:srgbClr val="FFFFFF"/>
                </a:solidFill>
                <a:latin typeface="Times New Roman" panose="02020603050405020304" pitchFamily="18" charset="0"/>
                <a:ea typeface="Times New Roman" panose="02020603050405020304" pitchFamily="18" charset="0"/>
              </a:rPr>
              <a:t> </a:t>
            </a:r>
            <a:endParaRPr lang="ru-RU" sz="1100" dirty="0">
              <a:solidFill>
                <a:srgbClr val="FFFFFF"/>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480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13D32C-6B7F-4C2B-B543-9ABDEA8F38A6}"/>
              </a:ext>
            </a:extLst>
          </p:cNvPr>
          <p:cNvSpPr>
            <a:spLocks noGrp="1"/>
          </p:cNvSpPr>
          <p:nvPr>
            <p:ph type="title"/>
          </p:nvPr>
        </p:nvSpPr>
        <p:spPr>
          <a:xfrm>
            <a:off x="1210772" y="348832"/>
            <a:ext cx="10363200" cy="833424"/>
          </a:xfrm>
        </p:spPr>
        <p:txBody>
          <a:bodyPr/>
          <a:lstStyle/>
          <a:p>
            <a:r>
              <a:rPr lang="ru-RU" dirty="0">
                <a:solidFill>
                  <a:schemeClr val="bg1">
                    <a:lumMod val="60000"/>
                    <a:lumOff val="40000"/>
                  </a:schemeClr>
                </a:solidFill>
              </a:rPr>
              <a:t>ПОЛИТИКА </a:t>
            </a:r>
            <a:r>
              <a:rPr lang="en-US" dirty="0">
                <a:solidFill>
                  <a:schemeClr val="bg1">
                    <a:lumMod val="60000"/>
                    <a:lumOff val="40000"/>
                  </a:schemeClr>
                </a:solidFill>
              </a:rPr>
              <a:t>MLS</a:t>
            </a:r>
            <a:endParaRPr lang="ru-RU" dirty="0">
              <a:solidFill>
                <a:schemeClr val="bg1">
                  <a:lumMod val="60000"/>
                  <a:lumOff val="40000"/>
                </a:schemeClr>
              </a:solidFill>
            </a:endParaRPr>
          </a:p>
        </p:txBody>
      </p:sp>
      <p:sp>
        <p:nvSpPr>
          <p:cNvPr id="4" name="TextBox 3">
            <a:extLst>
              <a:ext uri="{FF2B5EF4-FFF2-40B4-BE49-F238E27FC236}">
                <a16:creationId xmlns:a16="http://schemas.microsoft.com/office/drawing/2014/main" id="{DA4E1DC7-74C3-4939-AA70-ECA4F6F7509A}"/>
              </a:ext>
            </a:extLst>
          </p:cNvPr>
          <p:cNvSpPr txBox="1"/>
          <p:nvPr/>
        </p:nvSpPr>
        <p:spPr>
          <a:xfrm>
            <a:off x="517236" y="1773382"/>
            <a:ext cx="11323782" cy="3046988"/>
          </a:xfrm>
          <a:prstGeom prst="rect">
            <a:avLst/>
          </a:prstGeom>
          <a:noFill/>
        </p:spPr>
        <p:txBody>
          <a:bodyPr wrap="square">
            <a:spAutoFit/>
          </a:bodyPr>
          <a:lstStyle/>
          <a:p>
            <a:pPr algn="just"/>
            <a:r>
              <a:rPr lang="ru-RU" sz="2400" dirty="0">
                <a:solidFill>
                  <a:srgbClr val="66FF33"/>
                </a:solidFill>
              </a:rPr>
              <a:t>Решетка ценностей SC является основой политики MLS. Другой основой этой политики является понятие информационного потока </a:t>
            </a:r>
            <a:r>
              <a:rPr lang="ru-RU" sz="2400" dirty="0"/>
              <a:t>(см. 1.4). Для произвольных объектов X и Y пусть имеется информационный поток Х-&gt;</a:t>
            </a:r>
            <a:r>
              <a:rPr lang="el-GR" sz="2400" dirty="0"/>
              <a:t>α</a:t>
            </a:r>
            <a:r>
              <a:rPr lang="ru-RU" sz="2400" dirty="0"/>
              <a:t>Y, где X -источник, Y - получатель информации. Отображение: O-&gt;SC считается заданным. </a:t>
            </a:r>
            <a:r>
              <a:rPr lang="ru-RU" sz="2400" dirty="0">
                <a:solidFill>
                  <a:srgbClr val="FF99CC"/>
                </a:solidFill>
              </a:rPr>
              <a:t>Если c(Y)&gt;c(X), то Y -более ценный объект, чем X.</a:t>
            </a:r>
          </a:p>
          <a:p>
            <a:endParaRPr lang="ru-RU" sz="2400" dirty="0"/>
          </a:p>
          <a:p>
            <a:r>
              <a:rPr lang="ru-RU" sz="2400" b="1" dirty="0">
                <a:solidFill>
                  <a:srgbClr val="FFC000"/>
                </a:solidFill>
              </a:rPr>
              <a:t>Определение. </a:t>
            </a:r>
            <a:r>
              <a:rPr lang="ru-RU" sz="2400" dirty="0">
                <a:solidFill>
                  <a:srgbClr val="FF99CC"/>
                </a:solidFill>
              </a:rPr>
              <a:t>Политика MLS считает информационный поток Х-&gt;Y разрешенным тогда и только тогда, когда c(Y)&gt;c(X) в решетке SС.</a:t>
            </a:r>
          </a:p>
        </p:txBody>
      </p:sp>
    </p:spTree>
    <p:extLst>
      <p:ext uri="{BB962C8B-B14F-4D97-AF65-F5344CB8AC3E}">
        <p14:creationId xmlns:p14="http://schemas.microsoft.com/office/powerpoint/2010/main" val="343503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A326B8-2A36-4038-AD71-E34772CDF744}"/>
              </a:ext>
            </a:extLst>
          </p:cNvPr>
          <p:cNvSpPr txBox="1"/>
          <p:nvPr/>
        </p:nvSpPr>
        <p:spPr>
          <a:xfrm>
            <a:off x="277091" y="320096"/>
            <a:ext cx="11914909" cy="6247864"/>
          </a:xfrm>
          <a:prstGeom prst="rect">
            <a:avLst/>
          </a:prstGeom>
          <a:noFill/>
        </p:spPr>
        <p:txBody>
          <a:bodyPr wrap="square">
            <a:spAutoFit/>
          </a:bodyPr>
          <a:lstStyle/>
          <a:p>
            <a:pPr algn="just"/>
            <a:r>
              <a:rPr lang="ru-RU" sz="2000" dirty="0"/>
              <a:t>Рассмотрим класс систем с двумя видами доступов r и w (хотя могут быть и другие доступы, но они либо не определяют информационных потоков, либо выражаются через w и r). Пусть процесс S в ходе решения своей задачи последовательно обращается к объектам О1,О2,...,</a:t>
            </a:r>
            <a:r>
              <a:rPr lang="ru-RU" sz="2000" dirty="0" err="1"/>
              <a:t>Оn</a:t>
            </a:r>
            <a:r>
              <a:rPr lang="ru-RU" sz="2000" dirty="0"/>
              <a:t> (некоторые из них могут возникнуть в ходе решения задачи). Пусть</a:t>
            </a:r>
          </a:p>
          <a:p>
            <a:pPr algn="just"/>
            <a:endParaRPr lang="ru-RU" sz="2000" dirty="0"/>
          </a:p>
          <a:p>
            <a:pPr algn="just"/>
            <a:r>
              <a:rPr lang="ru-RU" sz="2000" dirty="0"/>
              <a:t>                                                                                                                                            (1)</a:t>
            </a:r>
          </a:p>
          <a:p>
            <a:pPr algn="just"/>
            <a:endParaRPr lang="ru-RU" sz="2000" dirty="0"/>
          </a:p>
          <a:p>
            <a:pPr algn="just"/>
            <a:r>
              <a:rPr lang="ru-RU" sz="2000" dirty="0"/>
              <a:t>Тогда из параграфа 1.3 следует, что при выполнении условий c(S)&gt;c(</a:t>
            </a:r>
            <a:r>
              <a:rPr lang="ru-RU" sz="2000" dirty="0" err="1"/>
              <a:t>Oit</a:t>
            </a:r>
            <a:r>
              <a:rPr lang="ru-RU" sz="2000" dirty="0"/>
              <a:t>), t=l,....k, соответствующие потоки информации будут идти в разрешенном политикой MLS направлении, а при c(S)&lt;c(</a:t>
            </a:r>
            <a:r>
              <a:rPr lang="ru-RU" sz="2000" dirty="0" err="1"/>
              <a:t>Ojt</a:t>
            </a:r>
            <a:r>
              <a:rPr lang="ru-RU" sz="2000" dirty="0"/>
              <a:t> ), t=l,.., п-k, потоки, определяемые доступом </a:t>
            </a:r>
            <a:r>
              <a:rPr lang="ru-RU" sz="2000" b="1" dirty="0">
                <a:solidFill>
                  <a:schemeClr val="bg1">
                    <a:lumMod val="60000"/>
                    <a:lumOff val="40000"/>
                  </a:schemeClr>
                </a:solidFill>
              </a:rPr>
              <a:t>w,</a:t>
            </a:r>
            <a:r>
              <a:rPr lang="ru-RU" sz="2000" dirty="0"/>
              <a:t> будут идти в разрешенном направлении. Таким образом, в результате выполнения задачи процессом S, информационные потоки, с ним связанные, удовлетворяют политике MLS. Такого качественного анализа оказывается достаточно, чтобы классифицировать почти все процессы и принять решение о соблюдении или нет политики MLS. Если где-то политика MLS нарушается, то соответствующий доступ не разрешается. Причем </a:t>
            </a:r>
            <a:r>
              <a:rPr lang="ru-RU" sz="2000" dirty="0" err="1"/>
              <a:t>разрешенность</a:t>
            </a:r>
            <a:r>
              <a:rPr lang="ru-RU" sz="2000" dirty="0"/>
              <a:t> цепочки (1) вовсе не означает, что субъект S не может создать объект О такой, что c(S)&gt;c(O). Однако он не может писать туда информацию. При передаче управления поток информации от процесса S или к нему прерывается (хотя в него другие процессы могут записывать или считывать информацию как в объект). При этом, если правила направления потока при r и w выполняются, то MLS соблюдается, если нет, то соответствующий процесс не получает доступ. Таким образом, мы приходим к управлению потоками через контроль доступов. В результате для определенного класса систем получим конструктивное описание политики MLS.</a:t>
            </a:r>
          </a:p>
        </p:txBody>
      </p:sp>
      <p:pic>
        <p:nvPicPr>
          <p:cNvPr id="6" name="Рисунок 5">
            <a:extLst>
              <a:ext uri="{FF2B5EF4-FFF2-40B4-BE49-F238E27FC236}">
                <a16:creationId xmlns:a16="http://schemas.microsoft.com/office/drawing/2014/main" id="{5F973FFF-FC30-4CAB-9F92-B1920C1D1CBA}"/>
              </a:ext>
            </a:extLst>
          </p:cNvPr>
          <p:cNvPicPr>
            <a:picLocks noChangeAspect="1"/>
          </p:cNvPicPr>
          <p:nvPr/>
        </p:nvPicPr>
        <p:blipFill>
          <a:blip r:embed="rId2"/>
          <a:stretch>
            <a:fillRect/>
          </a:stretch>
        </p:blipFill>
        <p:spPr>
          <a:xfrm>
            <a:off x="896796" y="1682627"/>
            <a:ext cx="7886116" cy="635700"/>
          </a:xfrm>
          <a:prstGeom prst="rect">
            <a:avLst/>
          </a:prstGeom>
          <a:solidFill>
            <a:schemeClr val="bg1">
              <a:lumMod val="60000"/>
              <a:lumOff val="40000"/>
            </a:schemeClr>
          </a:solidFill>
        </p:spPr>
      </p:pic>
    </p:spTree>
    <p:extLst>
      <p:ext uri="{BB962C8B-B14F-4D97-AF65-F5344CB8AC3E}">
        <p14:creationId xmlns:p14="http://schemas.microsoft.com/office/powerpoint/2010/main" val="2048416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80484F-39FA-4AEC-AF69-AD4EE88C38C7}"/>
              </a:ext>
            </a:extLst>
          </p:cNvPr>
          <p:cNvSpPr txBox="1"/>
          <p:nvPr/>
        </p:nvSpPr>
        <p:spPr>
          <a:xfrm>
            <a:off x="535709" y="443344"/>
            <a:ext cx="11434617" cy="6001643"/>
          </a:xfrm>
          <a:prstGeom prst="rect">
            <a:avLst/>
          </a:prstGeom>
          <a:noFill/>
        </p:spPr>
        <p:txBody>
          <a:bodyPr wrap="square">
            <a:spAutoFit/>
          </a:bodyPr>
          <a:lstStyle/>
          <a:p>
            <a:pPr algn="just"/>
            <a:r>
              <a:rPr lang="ru-RU" sz="2400" b="1" u="sng" dirty="0">
                <a:solidFill>
                  <a:srgbClr val="FFC000"/>
                </a:solidFill>
              </a:rPr>
              <a:t>Определение.</a:t>
            </a:r>
            <a:r>
              <a:rPr lang="ru-RU" sz="2400" dirty="0"/>
              <a:t> В системе с двумя доступами r и w политика MLS определяется следующими правилами доступа</a:t>
            </a:r>
          </a:p>
          <a:p>
            <a:pPr algn="just"/>
            <a:endParaRPr lang="ru-RU" sz="2400" dirty="0"/>
          </a:p>
          <a:p>
            <a:pPr algn="just"/>
            <a:endParaRPr lang="ru-RU" sz="2400" dirty="0"/>
          </a:p>
          <a:p>
            <a:pPr algn="just"/>
            <a:endParaRPr lang="ru-RU" sz="2400" dirty="0"/>
          </a:p>
          <a:p>
            <a:pPr algn="just"/>
            <a:r>
              <a:rPr lang="ru-RU" sz="2400" dirty="0"/>
              <a:t> </a:t>
            </a:r>
          </a:p>
          <a:p>
            <a:pPr algn="just"/>
            <a:r>
              <a:rPr lang="ru-RU" sz="2400" dirty="0"/>
              <a:t>Структура решетки очень помогает организации поддержки политики MLS. В самом деле, пусть имеется последовательная цепочка информационных потоков</a:t>
            </a:r>
          </a:p>
          <a:p>
            <a:pPr algn="just"/>
            <a:endParaRPr lang="ru-RU" sz="2400" dirty="0"/>
          </a:p>
          <a:p>
            <a:pPr algn="just"/>
            <a:r>
              <a:rPr lang="ru-RU" sz="2400" dirty="0"/>
              <a:t> </a:t>
            </a:r>
          </a:p>
          <a:p>
            <a:pPr algn="just"/>
            <a:r>
              <a:rPr lang="ru-RU" sz="2400" dirty="0"/>
              <a:t>Если каждый из потоков разрешен, то свойства решетки позволяют утверждать, что разрешен сквозной поток                            . Действительно, если информационный </a:t>
            </a:r>
          </a:p>
          <a:p>
            <a:pPr algn="just"/>
            <a:endParaRPr lang="ru-RU" sz="2400" dirty="0"/>
          </a:p>
          <a:p>
            <a:pPr algn="just"/>
            <a:r>
              <a:rPr lang="ru-RU" sz="2400" dirty="0"/>
              <a:t>поток на каждом шаге разрешен, то                   , </a:t>
            </a:r>
            <a:r>
              <a:rPr lang="ru-RU" sz="2400" dirty="0" err="1"/>
              <a:t>тогд</a:t>
            </a:r>
            <a:r>
              <a:rPr lang="ru-RU" sz="2400" dirty="0"/>
              <a:t>   а по свойству транзитивности </a:t>
            </a:r>
          </a:p>
          <a:p>
            <a:pPr algn="just"/>
            <a:endParaRPr lang="ru-RU" sz="2400" dirty="0"/>
          </a:p>
          <a:p>
            <a:pPr algn="just"/>
            <a:r>
              <a:rPr lang="ru-RU" sz="2400" dirty="0"/>
              <a:t>решетки                   ,  то есть сквозной поток разрешен.</a:t>
            </a:r>
          </a:p>
        </p:txBody>
      </p:sp>
      <p:pic>
        <p:nvPicPr>
          <p:cNvPr id="4" name="Рисунок 3">
            <a:extLst>
              <a:ext uri="{FF2B5EF4-FFF2-40B4-BE49-F238E27FC236}">
                <a16:creationId xmlns:a16="http://schemas.microsoft.com/office/drawing/2014/main" id="{E9596DAF-0262-4B33-8F2C-33BA80235040}"/>
              </a:ext>
            </a:extLst>
          </p:cNvPr>
          <p:cNvPicPr>
            <a:picLocks noChangeAspect="1"/>
          </p:cNvPicPr>
          <p:nvPr/>
        </p:nvPicPr>
        <p:blipFill>
          <a:blip r:embed="rId2"/>
          <a:stretch>
            <a:fillRect/>
          </a:stretch>
        </p:blipFill>
        <p:spPr>
          <a:xfrm>
            <a:off x="2518603" y="1319247"/>
            <a:ext cx="3355723" cy="1093855"/>
          </a:xfrm>
          <a:prstGeom prst="rect">
            <a:avLst/>
          </a:prstGeom>
          <a:solidFill>
            <a:schemeClr val="bg1">
              <a:lumMod val="60000"/>
              <a:lumOff val="40000"/>
            </a:schemeClr>
          </a:solidFill>
        </p:spPr>
      </p:pic>
      <p:pic>
        <p:nvPicPr>
          <p:cNvPr id="5" name="Рисунок 4">
            <a:extLst>
              <a:ext uri="{FF2B5EF4-FFF2-40B4-BE49-F238E27FC236}">
                <a16:creationId xmlns:a16="http://schemas.microsoft.com/office/drawing/2014/main" id="{DD939632-190E-4C54-BA4C-E73DFE27ED7A}"/>
              </a:ext>
            </a:extLst>
          </p:cNvPr>
          <p:cNvPicPr>
            <a:picLocks noChangeAspect="1"/>
          </p:cNvPicPr>
          <p:nvPr/>
        </p:nvPicPr>
        <p:blipFill>
          <a:blip r:embed="rId3"/>
          <a:stretch>
            <a:fillRect/>
          </a:stretch>
        </p:blipFill>
        <p:spPr>
          <a:xfrm>
            <a:off x="2411005" y="3504295"/>
            <a:ext cx="4968278" cy="605887"/>
          </a:xfrm>
          <a:prstGeom prst="rect">
            <a:avLst/>
          </a:prstGeom>
          <a:solidFill>
            <a:schemeClr val="bg1">
              <a:lumMod val="60000"/>
              <a:lumOff val="40000"/>
            </a:schemeClr>
          </a:solidFill>
        </p:spPr>
      </p:pic>
      <p:pic>
        <p:nvPicPr>
          <p:cNvPr id="6" name="Рисунок 5">
            <a:extLst>
              <a:ext uri="{FF2B5EF4-FFF2-40B4-BE49-F238E27FC236}">
                <a16:creationId xmlns:a16="http://schemas.microsoft.com/office/drawing/2014/main" id="{0557A0E9-6899-44EF-BBD2-114061AC0473}"/>
              </a:ext>
            </a:extLst>
          </p:cNvPr>
          <p:cNvPicPr>
            <a:picLocks noChangeAspect="1"/>
          </p:cNvPicPr>
          <p:nvPr/>
        </p:nvPicPr>
        <p:blipFill>
          <a:blip r:embed="rId4"/>
          <a:stretch>
            <a:fillRect/>
          </a:stretch>
        </p:blipFill>
        <p:spPr>
          <a:xfrm>
            <a:off x="4157751" y="4496063"/>
            <a:ext cx="2381594" cy="488936"/>
          </a:xfrm>
          <a:prstGeom prst="rect">
            <a:avLst/>
          </a:prstGeom>
          <a:solidFill>
            <a:schemeClr val="bg1">
              <a:lumMod val="60000"/>
              <a:lumOff val="40000"/>
            </a:schemeClr>
          </a:solidFill>
        </p:spPr>
      </p:pic>
      <p:pic>
        <p:nvPicPr>
          <p:cNvPr id="7" name="Рисунок 6">
            <a:extLst>
              <a:ext uri="{FF2B5EF4-FFF2-40B4-BE49-F238E27FC236}">
                <a16:creationId xmlns:a16="http://schemas.microsoft.com/office/drawing/2014/main" id="{C47CEF64-920C-4309-B85E-47D3DB28997F}"/>
              </a:ext>
            </a:extLst>
          </p:cNvPr>
          <p:cNvPicPr>
            <a:picLocks noChangeAspect="1"/>
          </p:cNvPicPr>
          <p:nvPr/>
        </p:nvPicPr>
        <p:blipFill>
          <a:blip r:embed="rId5"/>
          <a:stretch>
            <a:fillRect/>
          </a:stretch>
        </p:blipFill>
        <p:spPr>
          <a:xfrm>
            <a:off x="5277387" y="5201375"/>
            <a:ext cx="1951259" cy="500765"/>
          </a:xfrm>
          <a:prstGeom prst="rect">
            <a:avLst/>
          </a:prstGeom>
          <a:solidFill>
            <a:schemeClr val="bg1">
              <a:lumMod val="60000"/>
              <a:lumOff val="40000"/>
            </a:schemeClr>
          </a:solidFill>
        </p:spPr>
      </p:pic>
      <p:pic>
        <p:nvPicPr>
          <p:cNvPr id="8" name="Рисунок 7">
            <a:extLst>
              <a:ext uri="{FF2B5EF4-FFF2-40B4-BE49-F238E27FC236}">
                <a16:creationId xmlns:a16="http://schemas.microsoft.com/office/drawing/2014/main" id="{144D3376-96DF-4B87-89F8-DAFE97FAFE51}"/>
              </a:ext>
            </a:extLst>
          </p:cNvPr>
          <p:cNvPicPr>
            <a:picLocks noChangeAspect="1"/>
          </p:cNvPicPr>
          <p:nvPr/>
        </p:nvPicPr>
        <p:blipFill>
          <a:blip r:embed="rId6"/>
          <a:stretch>
            <a:fillRect/>
          </a:stretch>
        </p:blipFill>
        <p:spPr>
          <a:xfrm>
            <a:off x="1772145" y="5997158"/>
            <a:ext cx="1511630" cy="417497"/>
          </a:xfrm>
          <a:prstGeom prst="rect">
            <a:avLst/>
          </a:prstGeom>
          <a:solidFill>
            <a:schemeClr val="bg1">
              <a:lumMod val="60000"/>
              <a:lumOff val="40000"/>
            </a:schemeClr>
          </a:solidFill>
        </p:spPr>
      </p:pic>
    </p:spTree>
    <p:extLst>
      <p:ext uri="{BB962C8B-B14F-4D97-AF65-F5344CB8AC3E}">
        <p14:creationId xmlns:p14="http://schemas.microsoft.com/office/powerpoint/2010/main" val="2516364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57C11-DAD6-41CE-8CD9-BCF27B7C6218}"/>
              </a:ext>
            </a:extLst>
          </p:cNvPr>
          <p:cNvSpPr txBox="1"/>
          <p:nvPr/>
        </p:nvSpPr>
        <p:spPr>
          <a:xfrm>
            <a:off x="230909" y="615154"/>
            <a:ext cx="11804073" cy="5262979"/>
          </a:xfrm>
          <a:prstGeom prst="rect">
            <a:avLst/>
          </a:prstGeom>
          <a:noFill/>
        </p:spPr>
        <p:txBody>
          <a:bodyPr wrap="square">
            <a:spAutoFit/>
          </a:bodyPr>
          <a:lstStyle/>
          <a:p>
            <a:pPr algn="just"/>
            <a:r>
              <a:rPr lang="ru-RU" sz="2400" dirty="0">
                <a:solidFill>
                  <a:srgbClr val="FF99CC"/>
                </a:solidFill>
              </a:rPr>
              <a:t>MLS политика в современных системах защиты реализуется через мандатный контроль </a:t>
            </a:r>
            <a:r>
              <a:rPr lang="ru-RU" sz="2400" dirty="0"/>
              <a:t>(или, также говорят, </a:t>
            </a:r>
            <a:r>
              <a:rPr lang="ru-RU" sz="2400" dirty="0">
                <a:solidFill>
                  <a:srgbClr val="FF99CC"/>
                </a:solidFill>
              </a:rPr>
              <a:t>через мандатную политику</a:t>
            </a:r>
            <a:r>
              <a:rPr lang="ru-RU" sz="2400" dirty="0"/>
              <a:t>). </a:t>
            </a:r>
            <a:r>
              <a:rPr lang="ru-RU" sz="2400" dirty="0">
                <a:solidFill>
                  <a:schemeClr val="bg1">
                    <a:lumMod val="60000"/>
                    <a:lumOff val="40000"/>
                  </a:schemeClr>
                </a:solidFill>
              </a:rPr>
              <a:t>Мандатный контроль реализуется подсистемой защиты на самом низком аппаратно-программном уровне, что позволяет эффективно строить защищенную среду для механизма мандатного контроля. </a:t>
            </a:r>
          </a:p>
          <a:p>
            <a:pPr algn="just"/>
            <a:r>
              <a:rPr lang="ru-RU" sz="2400" dirty="0"/>
              <a:t>Устройство мандатного контроля, удовлетворяющее некоторым дополнительным, кроме перечисленных, требованиям, называется </a:t>
            </a:r>
            <a:r>
              <a:rPr lang="ru-RU" sz="2400" dirty="0">
                <a:solidFill>
                  <a:srgbClr val="FF99CC"/>
                </a:solidFill>
              </a:rPr>
              <a:t>монитором обращений</a:t>
            </a:r>
            <a:r>
              <a:rPr lang="ru-RU" sz="2400" dirty="0"/>
              <a:t>. </a:t>
            </a:r>
            <a:r>
              <a:rPr lang="ru-RU" sz="2400" dirty="0">
                <a:solidFill>
                  <a:schemeClr val="bg1">
                    <a:lumMod val="60000"/>
                    <a:lumOff val="40000"/>
                  </a:schemeClr>
                </a:solidFill>
              </a:rPr>
              <a:t>Мандатный контроль еще называют обязательным, так как его проходит каждое обращение субъекта к объекту, если субъект и объект находятся под защитой системы безопасности. </a:t>
            </a:r>
          </a:p>
          <a:p>
            <a:pPr algn="just"/>
            <a:r>
              <a:rPr lang="ru-RU" sz="2400" dirty="0">
                <a:solidFill>
                  <a:srgbClr val="FF99CC"/>
                </a:solidFill>
              </a:rPr>
              <a:t>Организуется мандатный контроль следующим образом</a:t>
            </a:r>
            <a:r>
              <a:rPr lang="ru-RU" sz="2400" dirty="0"/>
              <a:t>. </a:t>
            </a:r>
            <a:r>
              <a:rPr lang="ru-RU" sz="2400" dirty="0">
                <a:solidFill>
                  <a:srgbClr val="FFFF00"/>
                </a:solidFill>
              </a:rPr>
              <a:t>Каждый объект О имеет метку с информацией о классе c(O). Каждый субъект также имеет метку, содержащую информацию о том, какой класс доступа c(S) он имеет. Мандатный контроль сравнивает метки и удовлетворяет запрос субъекта S к объекту О на чтение, если c(S)&gt;c(0) и удовлетворяет запрос на запись, если c(S)&lt;c(0). Тогда согласно изложенному выше мандатный контроль реализует политику MLS.</a:t>
            </a:r>
          </a:p>
        </p:txBody>
      </p:sp>
    </p:spTree>
    <p:extLst>
      <p:ext uri="{BB962C8B-B14F-4D97-AF65-F5344CB8AC3E}">
        <p14:creationId xmlns:p14="http://schemas.microsoft.com/office/powerpoint/2010/main" val="253630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31EFD-E36D-44B5-81D6-E8563F56ECDA}"/>
              </a:ext>
            </a:extLst>
          </p:cNvPr>
          <p:cNvSpPr txBox="1"/>
          <p:nvPr/>
        </p:nvSpPr>
        <p:spPr>
          <a:xfrm>
            <a:off x="1182255" y="526473"/>
            <a:ext cx="10510981" cy="3785652"/>
          </a:xfrm>
          <a:prstGeom prst="rect">
            <a:avLst/>
          </a:prstGeom>
          <a:noFill/>
        </p:spPr>
        <p:txBody>
          <a:bodyPr wrap="square">
            <a:spAutoFit/>
          </a:bodyPr>
          <a:lstStyle/>
          <a:p>
            <a:pPr algn="just"/>
            <a:r>
              <a:rPr lang="ru-RU" sz="2400" dirty="0">
                <a:solidFill>
                  <a:schemeClr val="bg1">
                    <a:lumMod val="60000"/>
                    <a:lumOff val="40000"/>
                  </a:schemeClr>
                </a:solidFill>
              </a:rPr>
              <a:t>Пример 1. </a:t>
            </a:r>
            <a:r>
              <a:rPr lang="ru-RU" sz="2400" dirty="0">
                <a:solidFill>
                  <a:srgbClr val="FFFF00"/>
                </a:solidFill>
              </a:rPr>
              <a:t>Пусть пользователи U1 и U2 находятся на разных уровнях, то есть c(U1)&gt;c(U2). </a:t>
            </a:r>
            <a:r>
              <a:rPr lang="ru-RU" sz="2400" dirty="0"/>
              <a:t>Тогда, если U1 может поместить в объект О1 ценную информацию, то он может писать туда и c(U2)&lt;c(U1)&lt;c(01), то есть с(U2)&lt;с(01). Тогда любой "Троянский конь" Т, содержащийся в объекте O2, который может считать информацию в О1, должен отражать соотношение</a:t>
            </a:r>
          </a:p>
          <a:p>
            <a:pPr algn="just"/>
            <a:endParaRPr lang="ru-RU" sz="2400" dirty="0"/>
          </a:p>
          <a:p>
            <a:pPr algn="just"/>
            <a:r>
              <a:rPr lang="ru-RU" sz="2400" dirty="0"/>
              <a:t>                                                                        .</a:t>
            </a:r>
          </a:p>
          <a:p>
            <a:pPr algn="just"/>
            <a:endParaRPr lang="ru-RU" sz="2400" dirty="0"/>
          </a:p>
          <a:p>
            <a:pPr algn="just"/>
            <a:r>
              <a:rPr lang="ru-RU" sz="2400" dirty="0"/>
              <a:t>Тогда c(O2)&gt;c(U2) и пользователь U2 не имеет право прочитать в O2, что делает съем в О1 и запись в O2 бессмысленным.</a:t>
            </a:r>
          </a:p>
        </p:txBody>
      </p:sp>
      <p:pic>
        <p:nvPicPr>
          <p:cNvPr id="4" name="Рисунок 3">
            <a:extLst>
              <a:ext uri="{FF2B5EF4-FFF2-40B4-BE49-F238E27FC236}">
                <a16:creationId xmlns:a16="http://schemas.microsoft.com/office/drawing/2014/main" id="{8970B13B-BBB7-4324-926D-5283E44F8344}"/>
              </a:ext>
            </a:extLst>
          </p:cNvPr>
          <p:cNvPicPr>
            <a:picLocks noChangeAspect="1"/>
          </p:cNvPicPr>
          <p:nvPr/>
        </p:nvPicPr>
        <p:blipFill>
          <a:blip r:embed="rId2"/>
          <a:stretch>
            <a:fillRect/>
          </a:stretch>
        </p:blipFill>
        <p:spPr>
          <a:xfrm>
            <a:off x="3914982" y="2496579"/>
            <a:ext cx="2559709" cy="706966"/>
          </a:xfrm>
          <a:prstGeom prst="rect">
            <a:avLst/>
          </a:prstGeom>
          <a:solidFill>
            <a:schemeClr val="bg1">
              <a:lumMod val="60000"/>
              <a:lumOff val="40000"/>
            </a:schemeClr>
          </a:solidFill>
        </p:spPr>
      </p:pic>
    </p:spTree>
    <p:extLst>
      <p:ext uri="{BB962C8B-B14F-4D97-AF65-F5344CB8AC3E}">
        <p14:creationId xmlns:p14="http://schemas.microsoft.com/office/powerpoint/2010/main" val="4225940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E1EFB-EB03-4485-95FD-FCD110BCD393}"/>
              </a:ext>
            </a:extLst>
          </p:cNvPr>
          <p:cNvSpPr txBox="1"/>
          <p:nvPr/>
        </p:nvSpPr>
        <p:spPr>
          <a:xfrm>
            <a:off x="350981" y="1169152"/>
            <a:ext cx="11203709" cy="4154984"/>
          </a:xfrm>
          <a:prstGeom prst="rect">
            <a:avLst/>
          </a:prstGeom>
          <a:noFill/>
        </p:spPr>
        <p:txBody>
          <a:bodyPr wrap="square">
            <a:spAutoFit/>
          </a:bodyPr>
          <a:lstStyle/>
          <a:p>
            <a:pPr algn="just"/>
            <a:r>
              <a:rPr lang="ru-RU" sz="2400" dirty="0"/>
              <a:t>Несколько слов о реализации политики безопасности MLS в рамках других структур, внесенных в информацию. Опять обратимся к примеру </a:t>
            </a:r>
            <a:r>
              <a:rPr lang="ru-RU" sz="2400" dirty="0">
                <a:solidFill>
                  <a:srgbClr val="FF99CC"/>
                </a:solidFill>
              </a:rPr>
              <a:t>реляционной базы данных</a:t>
            </a:r>
            <a:r>
              <a:rPr lang="ru-RU" sz="2400" dirty="0"/>
              <a:t>. Пусть структура РМ и структура решетки ценностей MLS согласованы, как это было сделано в параграфе 1.6. </a:t>
            </a:r>
            <a:r>
              <a:rPr lang="ru-RU" sz="2400" dirty="0">
                <a:solidFill>
                  <a:srgbClr val="FFFF00"/>
                </a:solidFill>
              </a:rPr>
              <a:t>Пусть в системе реализован мандатный контроль, который при обращении пользователя U к базе данных на чтение позволяет извлекать и формировать "обзор" только такой информации, класс которой &lt;c(U). </a:t>
            </a:r>
            <a:r>
              <a:rPr lang="ru-RU" sz="2400" dirty="0"/>
              <a:t>Процедура генерации такого "обзора" была описана в параграфе 1.6. </a:t>
            </a:r>
            <a:r>
              <a:rPr lang="ru-RU" sz="2400" dirty="0">
                <a:solidFill>
                  <a:srgbClr val="FFFF00"/>
                </a:solidFill>
              </a:rPr>
              <a:t>Аналогично, мандатный контроль и правила декомпозиции позволяют поддерживать в нужном направлении информационные потоки в процессе функционирования базы данных. В результате получаем, что при наличии мандатного контроля построенная в 1.6 реляционная многоуровневая база данных поддерживает политику MLS.</a:t>
            </a:r>
          </a:p>
        </p:txBody>
      </p:sp>
    </p:spTree>
    <p:extLst>
      <p:ext uri="{BB962C8B-B14F-4D97-AF65-F5344CB8AC3E}">
        <p14:creationId xmlns:p14="http://schemas.microsoft.com/office/powerpoint/2010/main" val="403879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D501A-2D55-45AD-9A2B-68DF8C6D90C9}"/>
              </a:ext>
            </a:extLst>
          </p:cNvPr>
          <p:cNvSpPr txBox="1"/>
          <p:nvPr/>
        </p:nvSpPr>
        <p:spPr>
          <a:xfrm>
            <a:off x="166255" y="199655"/>
            <a:ext cx="11841018" cy="6186309"/>
          </a:xfrm>
          <a:prstGeom prst="rect">
            <a:avLst/>
          </a:prstGeom>
          <a:noFill/>
        </p:spPr>
        <p:txBody>
          <a:bodyPr wrap="square">
            <a:spAutoFit/>
          </a:bodyPr>
          <a:lstStyle/>
          <a:p>
            <a:pPr algn="just"/>
            <a:r>
              <a:rPr lang="ru-RU" sz="2200" dirty="0">
                <a:solidFill>
                  <a:schemeClr val="bg2">
                    <a:lumMod val="40000"/>
                    <a:lumOff val="60000"/>
                  </a:schemeClr>
                </a:solidFill>
              </a:rPr>
              <a:t>Пример 2. </a:t>
            </a:r>
            <a:r>
              <a:rPr lang="ru-RU" sz="2200" dirty="0"/>
              <a:t>(</a:t>
            </a:r>
            <a:r>
              <a:rPr lang="ru-RU" sz="2200" dirty="0">
                <a:solidFill>
                  <a:srgbClr val="FF99CC"/>
                </a:solidFill>
              </a:rPr>
              <a:t>Политика целостности </a:t>
            </a:r>
            <a:r>
              <a:rPr lang="ru-RU" sz="2200" dirty="0" err="1">
                <a:solidFill>
                  <a:srgbClr val="FF99CC"/>
                </a:solidFill>
              </a:rPr>
              <a:t>Biba</a:t>
            </a:r>
            <a:r>
              <a:rPr lang="ru-RU" sz="2200" dirty="0"/>
              <a:t>). Предположим, что опасности для нарушения секретности не существует, а единственная цель политики безопасности - защита от нарушений целостности информации. Пусть, по-прежнему, в информацию внесена решетка ценностей SC. В этой связи любой информационный поток X -&gt; Y может воздействовать на целостность объекта Y и совершенно не воздействовать на целостность источника X. Если в Y более ценная информация, чем в X, то такой поток при нарушении целостности Y принесет более ощутимый ущерб, чем поток в обратном направлении от более ценного объекта Y к менее ценному X. </a:t>
            </a:r>
            <a:r>
              <a:rPr lang="ru-RU" sz="2200" dirty="0" err="1"/>
              <a:t>Biba</a:t>
            </a:r>
            <a:r>
              <a:rPr lang="ru-RU" sz="2200" dirty="0"/>
              <a:t> предложил в качестве политики безопасности для защиты целостности следующее.</a:t>
            </a:r>
          </a:p>
          <a:p>
            <a:pPr algn="just"/>
            <a:r>
              <a:rPr lang="ru-RU" sz="2200" dirty="0">
                <a:solidFill>
                  <a:srgbClr val="FFC000"/>
                </a:solidFill>
              </a:rPr>
              <a:t>Определение.</a:t>
            </a:r>
            <a:r>
              <a:rPr lang="ru-RU" sz="2200" dirty="0"/>
              <a:t> </a:t>
            </a:r>
            <a:r>
              <a:rPr lang="ru-RU" sz="2200" dirty="0">
                <a:solidFill>
                  <a:srgbClr val="66FF33"/>
                </a:solidFill>
              </a:rPr>
              <a:t>В политике </a:t>
            </a:r>
            <a:r>
              <a:rPr lang="ru-RU" sz="2200" dirty="0" err="1">
                <a:solidFill>
                  <a:srgbClr val="66FF33"/>
                </a:solidFill>
              </a:rPr>
              <a:t>Biba</a:t>
            </a:r>
            <a:r>
              <a:rPr lang="ru-RU" sz="2200" dirty="0">
                <a:solidFill>
                  <a:srgbClr val="66FF33"/>
                </a:solidFill>
              </a:rPr>
              <a:t> информационный поток X --&gt;</a:t>
            </a:r>
            <a:r>
              <a:rPr lang="el-GR" sz="2200" dirty="0">
                <a:solidFill>
                  <a:srgbClr val="66FF33"/>
                </a:solidFill>
              </a:rPr>
              <a:t>α</a:t>
            </a:r>
            <a:r>
              <a:rPr lang="ru-RU" sz="2200" dirty="0">
                <a:solidFill>
                  <a:srgbClr val="66FF33"/>
                </a:solidFill>
              </a:rPr>
              <a:t>Y разрешен тогда и только тогда, когда</a:t>
            </a:r>
          </a:p>
          <a:p>
            <a:pPr algn="just"/>
            <a:r>
              <a:rPr lang="ru-RU" sz="2200" dirty="0"/>
              <a:t> </a:t>
            </a:r>
          </a:p>
          <a:p>
            <a:pPr algn="just"/>
            <a:r>
              <a:rPr lang="ru-RU" sz="2200" dirty="0"/>
              <a:t>Можно показать, что в широком классе систем эта политика эквивалентна следующей.</a:t>
            </a:r>
          </a:p>
          <a:p>
            <a:pPr algn="just"/>
            <a:endParaRPr lang="ru-RU" sz="2200" dirty="0"/>
          </a:p>
          <a:p>
            <a:pPr algn="just"/>
            <a:r>
              <a:rPr lang="ru-RU" sz="2200" dirty="0">
                <a:solidFill>
                  <a:srgbClr val="FFC000"/>
                </a:solidFill>
              </a:rPr>
              <a:t>Определение.</a:t>
            </a:r>
            <a:r>
              <a:rPr lang="ru-RU" sz="2200" dirty="0"/>
              <a:t> Для систем с доступами w и r политика </a:t>
            </a:r>
            <a:r>
              <a:rPr lang="ru-RU" sz="2200" dirty="0" err="1"/>
              <a:t>Biba</a:t>
            </a:r>
            <a:r>
              <a:rPr lang="ru-RU" sz="2200" dirty="0"/>
              <a:t> разрешает доступ в следующих случаях:</a:t>
            </a:r>
          </a:p>
          <a:p>
            <a:pPr algn="just"/>
            <a:r>
              <a:rPr lang="ru-RU" sz="2200" dirty="0"/>
              <a:t> </a:t>
            </a:r>
          </a:p>
          <a:p>
            <a:pPr algn="just"/>
            <a:endParaRPr lang="ru-RU" sz="2200" dirty="0"/>
          </a:p>
          <a:p>
            <a:pPr algn="just"/>
            <a:endParaRPr lang="ru-RU" sz="2200" dirty="0"/>
          </a:p>
          <a:p>
            <a:pPr algn="just"/>
            <a:r>
              <a:rPr lang="ru-RU" sz="2200" dirty="0"/>
              <a:t>Очевидно, что для реализации этой политики также подходит мандатный контроль.</a:t>
            </a:r>
          </a:p>
        </p:txBody>
      </p:sp>
      <p:pic>
        <p:nvPicPr>
          <p:cNvPr id="4" name="Рисунок 3">
            <a:extLst>
              <a:ext uri="{FF2B5EF4-FFF2-40B4-BE49-F238E27FC236}">
                <a16:creationId xmlns:a16="http://schemas.microsoft.com/office/drawing/2014/main" id="{D79E69FB-C706-4A43-AE51-2E537A355229}"/>
              </a:ext>
            </a:extLst>
          </p:cNvPr>
          <p:cNvPicPr>
            <a:picLocks noChangeAspect="1"/>
          </p:cNvPicPr>
          <p:nvPr/>
        </p:nvPicPr>
        <p:blipFill>
          <a:blip r:embed="rId2"/>
          <a:stretch>
            <a:fillRect/>
          </a:stretch>
        </p:blipFill>
        <p:spPr>
          <a:xfrm>
            <a:off x="2874435" y="3429000"/>
            <a:ext cx="1679093" cy="465292"/>
          </a:xfrm>
          <a:prstGeom prst="rect">
            <a:avLst/>
          </a:prstGeom>
          <a:solidFill>
            <a:schemeClr val="bg1">
              <a:lumMod val="60000"/>
              <a:lumOff val="40000"/>
            </a:schemeClr>
          </a:solidFill>
        </p:spPr>
      </p:pic>
      <p:pic>
        <p:nvPicPr>
          <p:cNvPr id="5" name="Рисунок 4">
            <a:extLst>
              <a:ext uri="{FF2B5EF4-FFF2-40B4-BE49-F238E27FC236}">
                <a16:creationId xmlns:a16="http://schemas.microsoft.com/office/drawing/2014/main" id="{2842BBDB-0AC4-4655-8587-0B58C84F9160}"/>
              </a:ext>
            </a:extLst>
          </p:cNvPr>
          <p:cNvPicPr>
            <a:picLocks noChangeAspect="1"/>
          </p:cNvPicPr>
          <p:nvPr/>
        </p:nvPicPr>
        <p:blipFill>
          <a:blip r:embed="rId3"/>
          <a:stretch>
            <a:fillRect/>
          </a:stretch>
        </p:blipFill>
        <p:spPr>
          <a:xfrm>
            <a:off x="2368353" y="4966989"/>
            <a:ext cx="2691256" cy="907338"/>
          </a:xfrm>
          <a:prstGeom prst="rect">
            <a:avLst/>
          </a:prstGeom>
          <a:solidFill>
            <a:schemeClr val="bg1">
              <a:lumMod val="60000"/>
              <a:lumOff val="40000"/>
            </a:schemeClr>
          </a:solidFill>
        </p:spPr>
      </p:pic>
    </p:spTree>
    <p:extLst>
      <p:ext uri="{BB962C8B-B14F-4D97-AF65-F5344CB8AC3E}">
        <p14:creationId xmlns:p14="http://schemas.microsoft.com/office/powerpoint/2010/main" val="4263678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16771" y="6083372"/>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2147888" y="1709740"/>
            <a:ext cx="8452735" cy="1719261"/>
          </a:xfrm>
        </p:spPr>
        <p:txBody>
          <a:bodyPr/>
          <a:lstStyle/>
          <a:p>
            <a:pPr algn="ctr"/>
            <a:r>
              <a:rPr lang="ru-RU" sz="4000" b="1" dirty="0"/>
              <a:t>Теоретические основы компьютерной безопасности</a:t>
            </a:r>
            <a:br>
              <a:rPr lang="ru-RU" sz="4000" b="1" dirty="0"/>
            </a:br>
            <a:r>
              <a:rPr lang="ru-RU" sz="4000" b="1" dirty="0"/>
              <a:t>Лекция 9</a:t>
            </a:r>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a:xfrm>
            <a:off x="2147888" y="4589464"/>
            <a:ext cx="8268592" cy="1143793"/>
          </a:xfrm>
        </p:spPr>
        <p:txBody>
          <a:bodyPr/>
          <a:lstStyle/>
          <a:p>
            <a:pPr lvl="0"/>
            <a:r>
              <a:rPr lang="ru-RU" dirty="0">
                <a:solidFill>
                  <a:prstClr val="black"/>
                </a:solidFill>
              </a:rPr>
              <a:t>ФИО преподавателя</a:t>
            </a:r>
            <a:r>
              <a:rPr lang="en-US" dirty="0">
                <a:solidFill>
                  <a:prstClr val="black"/>
                </a:solidFill>
              </a:rPr>
              <a:t>: </a:t>
            </a:r>
            <a:r>
              <a:rPr lang="ru-RU" dirty="0">
                <a:solidFill>
                  <a:prstClr val="black"/>
                </a:solidFill>
              </a:rPr>
              <a:t> зав. кафедры КБ-8, к.т.н. Григорьев В.Р.</a:t>
            </a:r>
          </a:p>
          <a:p>
            <a:pPr lvl="0"/>
            <a:r>
              <a:rPr lang="en-US" dirty="0">
                <a:solidFill>
                  <a:prstClr val="black"/>
                </a:solidFill>
              </a:rPr>
              <a:t>e-mail</a:t>
            </a:r>
            <a:r>
              <a:rPr lang="en-US" dirty="0">
                <a:solidFill>
                  <a:prstClr val="black">
                    <a:tint val="75000"/>
                  </a:prstClr>
                </a:solidFill>
              </a:rPr>
              <a:t>: </a:t>
            </a:r>
            <a:r>
              <a:rPr lang="en-US" dirty="0">
                <a:solidFill>
                  <a:prstClr val="black">
                    <a:tint val="75000"/>
                  </a:prstClr>
                </a:solidFill>
                <a:hlinkClick r:id="rId2"/>
              </a:rPr>
              <a:t>grigorev@mirea.ru</a:t>
            </a:r>
            <a:endParaRPr lang="en-US" dirty="0">
              <a:solidFill>
                <a:prstClr val="black">
                  <a:tint val="75000"/>
                </a:prstClr>
              </a:solidFill>
            </a:endParaRPr>
          </a:p>
          <a:p>
            <a:endParaRPr lang="ru-RU" dirty="0"/>
          </a:p>
        </p:txBody>
      </p:sp>
    </p:spTree>
    <p:extLst>
      <p:ext uri="{BB962C8B-B14F-4D97-AF65-F5344CB8AC3E}">
        <p14:creationId xmlns:p14="http://schemas.microsoft.com/office/powerpoint/2010/main" val="12553384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5686" y="186614"/>
            <a:ext cx="11658600" cy="5724644"/>
          </a:xfrm>
          <a:prstGeom prst="rect">
            <a:avLst/>
          </a:prstGeom>
        </p:spPr>
        <p:txBody>
          <a:bodyPr wrap="square">
            <a:spAutoFit/>
          </a:bodyPr>
          <a:lstStyle/>
          <a:p>
            <a:pPr lvl="0" indent="450850" algn="ctr" eaLnBrk="0" fontAlgn="base" hangingPunct="0">
              <a:spcBef>
                <a:spcPct val="0"/>
              </a:spcBef>
              <a:spcAft>
                <a:spcPct val="0"/>
              </a:spcAft>
              <a:tabLst>
                <a:tab pos="630238" algn="l"/>
              </a:tabLst>
            </a:pPr>
            <a:r>
              <a:rPr lang="ru-RU" altLang="ru-RU" sz="2400" b="1" dirty="0">
                <a:solidFill>
                  <a:srgbClr val="66FF33"/>
                </a:solidFill>
                <a:latin typeface="Arial" panose="020B0604020202020204" pitchFamily="34" charset="0"/>
                <a:ea typeface="Times New Roman" panose="02020603050405020304" pitchFamily="18" charset="0"/>
              </a:rPr>
              <a:t>"Модели Безопасности"</a:t>
            </a:r>
            <a:endParaRPr lang="ru-RU" altLang="ru-RU" sz="2400" b="1" dirty="0">
              <a:solidFill>
                <a:srgbClr val="66FF33"/>
              </a:solidFill>
              <a:latin typeface="Arial" panose="020B0604020202020204" pitchFamily="34" charset="0"/>
            </a:endParaRPr>
          </a:p>
          <a:p>
            <a:pPr lvl="0" indent="450850" eaLnBrk="0" fontAlgn="base" hangingPunct="0">
              <a:spcBef>
                <a:spcPct val="0"/>
              </a:spcBef>
              <a:spcAft>
                <a:spcPct val="0"/>
              </a:spcAft>
              <a:tabLst>
                <a:tab pos="630238" algn="l"/>
              </a:tabLst>
            </a:pPr>
            <a:endParaRPr lang="ru-RU" altLang="ru-RU" dirty="0">
              <a:latin typeface="Arial" panose="020B0604020202020204" pitchFamily="34" charset="0"/>
              <a:ea typeface="Times New Roman" panose="02020603050405020304" pitchFamily="18" charset="0"/>
            </a:endParaRPr>
          </a:p>
          <a:p>
            <a:pPr lvl="0" indent="450850" eaLnBrk="0" fontAlgn="base" hangingPunct="0">
              <a:spcBef>
                <a:spcPct val="0"/>
              </a:spcBef>
              <a:spcAft>
                <a:spcPct val="0"/>
              </a:spcAft>
              <a:tabLst>
                <a:tab pos="630238" algn="l"/>
              </a:tabLst>
            </a:pPr>
            <a:r>
              <a:rPr lang="ru-RU" altLang="ru-RU" dirty="0">
                <a:solidFill>
                  <a:srgbClr val="66FF33"/>
                </a:solidFill>
                <a:latin typeface="Arial" panose="020B0604020202020204" pitchFamily="34" charset="0"/>
                <a:ea typeface="Times New Roman" panose="02020603050405020304" pitchFamily="18" charset="0"/>
              </a:rPr>
              <a:t>Модель безопасности </a:t>
            </a:r>
            <a:r>
              <a:rPr lang="ru-RU" altLang="ru-RU" dirty="0">
                <a:latin typeface="Arial" panose="020B0604020202020204" pitchFamily="34" charset="0"/>
                <a:ea typeface="Times New Roman" panose="02020603050405020304" pitchFamily="18" charset="0"/>
              </a:rPr>
              <a:t>- </a:t>
            </a:r>
            <a:r>
              <a:rPr lang="ru-RU" altLang="ru-RU" dirty="0">
                <a:solidFill>
                  <a:srgbClr val="FFFF00"/>
                </a:solidFill>
                <a:latin typeface="Arial" panose="020B0604020202020204" pitchFamily="34" charset="0"/>
                <a:ea typeface="Times New Roman" panose="02020603050405020304" pitchFamily="18" charset="0"/>
              </a:rPr>
              <a:t>это абстрактное описание поведения классов систем, без рассмотрения конкретных деталей их реализации. Модели безопасности – важный инструмент при разработке и реализации политики безопасности. Мы рассмотрим два вида моделей безопасности – </a:t>
            </a:r>
            <a:r>
              <a:rPr lang="ru-RU" altLang="ru-RU" u="sng" dirty="0">
                <a:solidFill>
                  <a:srgbClr val="FFFF00"/>
                </a:solidFill>
                <a:latin typeface="Arial" panose="020B0604020202020204" pitchFamily="34" charset="0"/>
                <a:ea typeface="Times New Roman" panose="02020603050405020304" pitchFamily="18" charset="0"/>
              </a:rPr>
              <a:t>модели разграничения доступа</a:t>
            </a:r>
            <a:r>
              <a:rPr lang="ru-RU" altLang="ru-RU" dirty="0">
                <a:solidFill>
                  <a:srgbClr val="FFFF00"/>
                </a:solidFill>
                <a:latin typeface="Arial" panose="020B0604020202020204" pitchFamily="34" charset="0"/>
                <a:ea typeface="Times New Roman" panose="02020603050405020304" pitchFamily="18" charset="0"/>
              </a:rPr>
              <a:t> и </a:t>
            </a:r>
            <a:r>
              <a:rPr lang="ru-RU" altLang="ru-RU" u="sng" dirty="0">
                <a:solidFill>
                  <a:srgbClr val="FFFF00"/>
                </a:solidFill>
                <a:latin typeface="Arial" panose="020B0604020202020204" pitchFamily="34" charset="0"/>
                <a:ea typeface="Times New Roman" panose="02020603050405020304" pitchFamily="18" charset="0"/>
              </a:rPr>
              <a:t>модели контроля целостности</a:t>
            </a:r>
            <a:r>
              <a:rPr lang="ru-RU" altLang="ru-RU" dirty="0">
                <a:solidFill>
                  <a:srgbClr val="FFFF00"/>
                </a:solidFill>
                <a:latin typeface="Arial" panose="020B0604020202020204" pitchFamily="34" charset="0"/>
                <a:ea typeface="Times New Roman" panose="02020603050405020304" pitchFamily="18" charset="0"/>
              </a:rPr>
              <a:t>.</a:t>
            </a:r>
            <a:endParaRPr lang="ru-RU" altLang="ru-RU" sz="1050" dirty="0">
              <a:solidFill>
                <a:srgbClr val="FFFF00"/>
              </a:solidFill>
              <a:latin typeface="Arial" panose="020B0604020202020204" pitchFamily="34" charset="0"/>
            </a:endParaRPr>
          </a:p>
          <a:p>
            <a:pPr lvl="0" indent="450850" eaLnBrk="0" fontAlgn="base" hangingPunct="0">
              <a:spcBef>
                <a:spcPct val="0"/>
              </a:spcBef>
              <a:spcAft>
                <a:spcPct val="0"/>
              </a:spcAft>
              <a:tabLst>
                <a:tab pos="630238" algn="l"/>
              </a:tabLst>
            </a:pPr>
            <a:r>
              <a:rPr lang="ru-RU" altLang="ru-RU" u="sng" dirty="0">
                <a:solidFill>
                  <a:srgbClr val="92D050"/>
                </a:solidFill>
                <a:latin typeface="Arial" panose="020B0604020202020204" pitchFamily="34" charset="0"/>
                <a:ea typeface="Times New Roman" panose="02020603050405020304" pitchFamily="18" charset="0"/>
              </a:rPr>
              <a:t>Модели разграничения доступа </a:t>
            </a:r>
            <a:r>
              <a:rPr lang="ru-RU" altLang="ru-RU" dirty="0">
                <a:solidFill>
                  <a:srgbClr val="92D050"/>
                </a:solidFill>
                <a:latin typeface="Arial" panose="020B0604020202020204" pitchFamily="34" charset="0"/>
                <a:ea typeface="Times New Roman" panose="02020603050405020304" pitchFamily="18" charset="0"/>
              </a:rPr>
              <a:t> служат для синтеза ПБ, направленных на предотвращение угрозы конфиденциальности информации. Далее модели можно разделить на три класса:</a:t>
            </a:r>
            <a:endParaRPr lang="ru-RU" altLang="ru-RU" sz="1050" dirty="0">
              <a:solidFill>
                <a:srgbClr val="92D050"/>
              </a:solidFill>
              <a:latin typeface="Arial" panose="020B0604020202020204" pitchFamily="34" charset="0"/>
            </a:endParaRPr>
          </a:p>
          <a:p>
            <a:pPr lvl="0" indent="450850" eaLnBrk="0" fontAlgn="base" hangingPunct="0">
              <a:spcBef>
                <a:spcPct val="0"/>
              </a:spcBef>
              <a:spcAft>
                <a:spcPct val="0"/>
              </a:spcAft>
              <a:buFontTx/>
              <a:buChar char="•"/>
              <a:tabLst>
                <a:tab pos="630238" algn="l"/>
              </a:tabLst>
            </a:pPr>
            <a:r>
              <a:rPr lang="ru-RU" altLang="ru-RU" dirty="0">
                <a:solidFill>
                  <a:schemeClr val="bg2">
                    <a:lumMod val="60000"/>
                    <a:lumOff val="40000"/>
                  </a:schemeClr>
                </a:solidFill>
                <a:latin typeface="Arial" panose="020B0604020202020204" pitchFamily="34" charset="0"/>
                <a:ea typeface="Times New Roman" panose="02020603050405020304" pitchFamily="18" charset="0"/>
              </a:rPr>
              <a:t>модели, построенные по принципу предоставления прав.</a:t>
            </a:r>
            <a:endParaRPr lang="ru-RU" altLang="ru-RU" sz="1050" dirty="0">
              <a:solidFill>
                <a:schemeClr val="bg2">
                  <a:lumMod val="60000"/>
                  <a:lumOff val="40000"/>
                </a:schemeClr>
              </a:solidFill>
              <a:latin typeface="Arial" panose="020B0604020202020204" pitchFamily="34" charset="0"/>
            </a:endParaRPr>
          </a:p>
          <a:p>
            <a:pPr lvl="0" indent="450850" eaLnBrk="0" fontAlgn="base" hangingPunct="0">
              <a:spcBef>
                <a:spcPct val="0"/>
              </a:spcBef>
              <a:spcAft>
                <a:spcPct val="0"/>
              </a:spcAft>
              <a:buFontTx/>
              <a:buChar char="•"/>
              <a:tabLst>
                <a:tab pos="630238" algn="l"/>
              </a:tabLst>
            </a:pPr>
            <a:r>
              <a:rPr lang="ru-RU" altLang="ru-RU" dirty="0">
                <a:solidFill>
                  <a:schemeClr val="bg2">
                    <a:lumMod val="60000"/>
                    <a:lumOff val="40000"/>
                  </a:schemeClr>
                </a:solidFill>
                <a:latin typeface="Arial" panose="020B0604020202020204" pitchFamily="34" charset="0"/>
                <a:ea typeface="Times New Roman" panose="02020603050405020304" pitchFamily="18" charset="0"/>
              </a:rPr>
              <a:t>модели, построенные на теоретико- информационных принципах.</a:t>
            </a:r>
            <a:endParaRPr lang="ru-RU" altLang="ru-RU" sz="1050" dirty="0">
              <a:solidFill>
                <a:schemeClr val="bg2">
                  <a:lumMod val="60000"/>
                  <a:lumOff val="40000"/>
                </a:schemeClr>
              </a:solidFill>
              <a:latin typeface="Arial" panose="020B0604020202020204" pitchFamily="34" charset="0"/>
            </a:endParaRPr>
          </a:p>
          <a:p>
            <a:pPr lvl="0" indent="450850" eaLnBrk="0" fontAlgn="base" hangingPunct="0">
              <a:spcBef>
                <a:spcPct val="0"/>
              </a:spcBef>
              <a:spcAft>
                <a:spcPct val="0"/>
              </a:spcAft>
              <a:buFontTx/>
              <a:buChar char="•"/>
              <a:tabLst>
                <a:tab pos="630238" algn="l"/>
              </a:tabLst>
            </a:pPr>
            <a:r>
              <a:rPr lang="ru-RU" altLang="ru-RU" dirty="0">
                <a:solidFill>
                  <a:schemeClr val="bg2">
                    <a:lumMod val="60000"/>
                    <a:lumOff val="40000"/>
                  </a:schemeClr>
                </a:solidFill>
                <a:latin typeface="Arial" panose="020B0604020202020204" pitchFamily="34" charset="0"/>
                <a:ea typeface="Times New Roman" panose="02020603050405020304" pitchFamily="18" charset="0"/>
              </a:rPr>
              <a:t>модели, построенные на теоретико- вероятностных принципах.</a:t>
            </a:r>
            <a:endParaRPr lang="ru-RU" altLang="ru-RU" sz="1050" dirty="0">
              <a:solidFill>
                <a:schemeClr val="bg2">
                  <a:lumMod val="60000"/>
                  <a:lumOff val="40000"/>
                </a:schemeClr>
              </a:solidFill>
              <a:latin typeface="Arial" panose="020B0604020202020204" pitchFamily="34" charset="0"/>
            </a:endParaRPr>
          </a:p>
          <a:p>
            <a:pPr lvl="0" indent="450850" algn="just" eaLnBrk="0" fontAlgn="base" hangingPunct="0">
              <a:spcBef>
                <a:spcPct val="0"/>
              </a:spcBef>
              <a:spcAft>
                <a:spcPct val="0"/>
              </a:spcAft>
              <a:tabLst>
                <a:tab pos="630238" algn="l"/>
              </a:tabLst>
            </a:pPr>
            <a:r>
              <a:rPr lang="ru-RU" altLang="ru-RU" dirty="0">
                <a:solidFill>
                  <a:srgbClr val="FFFF00"/>
                </a:solidFill>
                <a:latin typeface="Arial" panose="020B0604020202020204" pitchFamily="34" charset="0"/>
                <a:ea typeface="Times New Roman" panose="02020603050405020304" pitchFamily="18" charset="0"/>
              </a:rPr>
              <a:t>Модели разграничения доступа, построенные по принципу предоставления прав, являются самой естественной основой для построения политики безопасности, использующих разграничения доступа. Впервые ПБ, основанная на этих принципах была описана в середине 60-х годов. Основными типами моделей, построенных на предоставлении прав, являются модели </a:t>
            </a:r>
            <a:r>
              <a:rPr lang="ru-RU" altLang="ru-RU" u="sng" dirty="0">
                <a:solidFill>
                  <a:srgbClr val="FFFF00"/>
                </a:solidFill>
                <a:latin typeface="Arial" panose="020B0604020202020204" pitchFamily="34" charset="0"/>
                <a:ea typeface="Times New Roman" panose="02020603050405020304" pitchFamily="18" charset="0"/>
              </a:rPr>
              <a:t>дискретного</a:t>
            </a:r>
            <a:r>
              <a:rPr lang="ru-RU" altLang="ru-RU" dirty="0">
                <a:solidFill>
                  <a:srgbClr val="FFFF00"/>
                </a:solidFill>
                <a:latin typeface="Arial" panose="020B0604020202020204" pitchFamily="34" charset="0"/>
                <a:ea typeface="Times New Roman" panose="02020603050405020304" pitchFamily="18" charset="0"/>
              </a:rPr>
              <a:t> и </a:t>
            </a:r>
            <a:r>
              <a:rPr lang="ru-RU" altLang="ru-RU" u="sng" dirty="0">
                <a:solidFill>
                  <a:srgbClr val="FFFF00"/>
                </a:solidFill>
                <a:latin typeface="Arial" panose="020B0604020202020204" pitchFamily="34" charset="0"/>
                <a:ea typeface="Times New Roman" panose="02020603050405020304" pitchFamily="18" charset="0"/>
              </a:rPr>
              <a:t>мандатного</a:t>
            </a:r>
            <a:r>
              <a:rPr lang="ru-RU" altLang="ru-RU" dirty="0">
                <a:solidFill>
                  <a:srgbClr val="FFFF00"/>
                </a:solidFill>
                <a:latin typeface="Arial" panose="020B0604020202020204" pitchFamily="34" charset="0"/>
                <a:ea typeface="Times New Roman" panose="02020603050405020304" pitchFamily="18" charset="0"/>
              </a:rPr>
              <a:t> доступа. Модели данного типа используются в большинстве реальных систем, созданных в настоящее время; требования на которых основаны эти модели, лежат в основе требований, сформулированных в различных государственных нормативных документах.</a:t>
            </a:r>
            <a:endParaRPr lang="ru-RU" altLang="ru-RU" sz="1050" dirty="0">
              <a:solidFill>
                <a:srgbClr val="FFFF00"/>
              </a:solidFill>
              <a:latin typeface="Arial" panose="020B0604020202020204" pitchFamily="34" charset="0"/>
            </a:endParaRPr>
          </a:p>
          <a:p>
            <a:pPr lvl="0" indent="450850" algn="just" eaLnBrk="0" fontAlgn="base" hangingPunct="0">
              <a:spcBef>
                <a:spcPct val="0"/>
              </a:spcBef>
              <a:spcAft>
                <a:spcPct val="0"/>
              </a:spcAft>
              <a:tabLst>
                <a:tab pos="630238" algn="l"/>
              </a:tabLst>
            </a:pPr>
            <a:r>
              <a:rPr lang="ru-RU" altLang="ru-RU" dirty="0">
                <a:solidFill>
                  <a:srgbClr val="FFFF00"/>
                </a:solidFill>
                <a:latin typeface="Arial" panose="020B0604020202020204" pitchFamily="34" charset="0"/>
                <a:ea typeface="Times New Roman" panose="02020603050405020304" pitchFamily="18" charset="0"/>
              </a:rPr>
              <a:t>Качественно отличия моделей мандатного и дискретного восходят к иерархии информации как таковой.    </a:t>
            </a:r>
            <a:endParaRPr lang="ru-RU" altLang="ru-RU" sz="1050" dirty="0">
              <a:solidFill>
                <a:srgbClr val="FFFF00"/>
              </a:solidFill>
              <a:latin typeface="Arial" panose="020B0604020202020204" pitchFamily="34" charset="0"/>
            </a:endParaRPr>
          </a:p>
        </p:txBody>
      </p:sp>
    </p:spTree>
    <p:extLst>
      <p:ext uri="{BB962C8B-B14F-4D97-AF65-F5344CB8AC3E}">
        <p14:creationId xmlns:p14="http://schemas.microsoft.com/office/powerpoint/2010/main" val="1467339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70857" y="944940"/>
            <a:ext cx="10580914" cy="4739759"/>
          </a:xfrm>
          <a:prstGeom prst="rect">
            <a:avLst/>
          </a:prstGeom>
        </p:spPr>
        <p:txBody>
          <a:bodyPr wrap="square">
            <a:spAutoFit/>
          </a:bodyPr>
          <a:lstStyle/>
          <a:p>
            <a:pPr algn="ctr"/>
            <a:r>
              <a:rPr lang="ru-RU" sz="3200" dirty="0">
                <a:solidFill>
                  <a:srgbClr val="66FF33"/>
                </a:solidFill>
              </a:rPr>
              <a:t> </a:t>
            </a:r>
            <a:r>
              <a:rPr lang="ru-RU" sz="3200" b="1" dirty="0">
                <a:solidFill>
                  <a:srgbClr val="66FF33"/>
                </a:solidFill>
              </a:rPr>
              <a:t>Модели мандатного доступа</a:t>
            </a:r>
            <a:endParaRPr lang="ru-RU" sz="3200" dirty="0">
              <a:solidFill>
                <a:srgbClr val="66FF33"/>
              </a:solidFill>
            </a:endParaRPr>
          </a:p>
          <a:p>
            <a:endParaRPr lang="ru-RU" dirty="0"/>
          </a:p>
          <a:p>
            <a:pPr algn="just"/>
            <a:r>
              <a:rPr lang="ru-RU" sz="2800" dirty="0">
                <a:solidFill>
                  <a:srgbClr val="FFFF00"/>
                </a:solidFill>
              </a:rPr>
              <a:t>Рассмотренные выше модели дискретного доступа обеспечивают хорошо гранулированную защиту, но обладают рядом недостатков, обусловленных возможностью неограниченной передачи прав доступа от одного пользователя другому. В отличие от дискретного доступа мандатный доступ накладывает ограничения на передачу прав доступа от одного пользователя другому. </a:t>
            </a:r>
          </a:p>
          <a:p>
            <a:pPr algn="just"/>
            <a:r>
              <a:rPr lang="ru-RU" sz="2800" dirty="0">
                <a:solidFill>
                  <a:srgbClr val="FFFF00"/>
                </a:solidFill>
              </a:rPr>
              <a:t>Классической моделью, лежащей в основе построения многих моделей МД, является модель Белла-</a:t>
            </a:r>
            <a:r>
              <a:rPr lang="ru-RU" sz="2800" dirty="0" err="1">
                <a:solidFill>
                  <a:srgbClr val="FFFF00"/>
                </a:solidFill>
              </a:rPr>
              <a:t>Лападула</a:t>
            </a:r>
            <a:r>
              <a:rPr lang="ru-RU" sz="2800" dirty="0">
                <a:solidFill>
                  <a:srgbClr val="FFFF00"/>
                </a:solidFill>
              </a:rPr>
              <a:t> (D. </a:t>
            </a:r>
            <a:r>
              <a:rPr lang="ru-RU" sz="2800" dirty="0" err="1">
                <a:solidFill>
                  <a:srgbClr val="FFFF00"/>
                </a:solidFill>
              </a:rPr>
              <a:t>Bell</a:t>
            </a:r>
            <a:r>
              <a:rPr lang="ru-RU" sz="2800" dirty="0">
                <a:solidFill>
                  <a:srgbClr val="FFFF00"/>
                </a:solidFill>
              </a:rPr>
              <a:t>, L. </a:t>
            </a:r>
            <a:r>
              <a:rPr lang="ru-RU" sz="2800" dirty="0" err="1">
                <a:solidFill>
                  <a:srgbClr val="FFFF00"/>
                </a:solidFill>
              </a:rPr>
              <a:t>Lapadula</a:t>
            </a:r>
            <a:r>
              <a:rPr lang="ru-RU" sz="2800" dirty="0">
                <a:solidFill>
                  <a:srgbClr val="FFFF00"/>
                </a:solidFill>
              </a:rPr>
              <a:t>). О ней и пойдет речь ниже.</a:t>
            </a:r>
          </a:p>
        </p:txBody>
      </p:sp>
    </p:spTree>
    <p:extLst>
      <p:ext uri="{BB962C8B-B14F-4D97-AF65-F5344CB8AC3E}">
        <p14:creationId xmlns:p14="http://schemas.microsoft.com/office/powerpoint/2010/main" val="3425518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8084" y="0"/>
            <a:ext cx="11397343" cy="5286062"/>
          </a:xfrm>
          <a:prstGeom prst="rect">
            <a:avLst/>
          </a:prstGeom>
        </p:spPr>
        <p:txBody>
          <a:bodyPr wrap="square">
            <a:spAutoFit/>
          </a:bodyPr>
          <a:lstStyle/>
          <a:p>
            <a:pPr indent="457200" algn="ctr">
              <a:lnSpc>
                <a:spcPct val="150000"/>
              </a:lnSpc>
              <a:spcAft>
                <a:spcPts val="0"/>
              </a:spcAft>
            </a:pPr>
            <a:r>
              <a:rPr lang="ru-RU" sz="3200" b="1" u="sng" dirty="0">
                <a:solidFill>
                  <a:srgbClr val="66FF33"/>
                </a:solidFill>
                <a:latin typeface="Times New Roman" panose="02020603050405020304" pitchFamily="18" charset="0"/>
                <a:ea typeface="Times New Roman" panose="02020603050405020304" pitchFamily="18" charset="0"/>
              </a:rPr>
              <a:t>Модель Белла-</a:t>
            </a:r>
            <a:r>
              <a:rPr lang="ru-RU" sz="3200" b="1" u="sng" dirty="0" err="1">
                <a:solidFill>
                  <a:srgbClr val="66FF33"/>
                </a:solidFill>
                <a:latin typeface="Times New Roman" panose="02020603050405020304" pitchFamily="18" charset="0"/>
                <a:ea typeface="Times New Roman" panose="02020603050405020304" pitchFamily="18" charset="0"/>
              </a:rPr>
              <a:t>Лападула</a:t>
            </a:r>
            <a:r>
              <a:rPr lang="ru-RU" sz="3200" b="1" u="sng" dirty="0">
                <a:solidFill>
                  <a:srgbClr val="66FF33"/>
                </a:solidFill>
                <a:latin typeface="Times New Roman" panose="02020603050405020304" pitchFamily="18" charset="0"/>
                <a:ea typeface="Times New Roman" panose="02020603050405020304" pitchFamily="18" charset="0"/>
              </a:rPr>
              <a:t> (БЛМ)</a:t>
            </a:r>
            <a:endParaRPr lang="ru-RU" sz="3200" dirty="0">
              <a:solidFill>
                <a:srgbClr val="66FF33"/>
              </a:solidFill>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ru-RU" sz="1300" dirty="0">
                <a:latin typeface="Times New Roman" panose="02020603050405020304" pitchFamily="18" charset="0"/>
                <a:ea typeface="Times New Roman" panose="02020603050405020304" pitchFamily="18" charset="0"/>
              </a:rPr>
              <a:t> </a:t>
            </a:r>
            <a:endParaRPr lang="ru-RU" sz="1000" dirty="0">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ru-RU" dirty="0">
                <a:solidFill>
                  <a:srgbClr val="FFFF00"/>
                </a:solidFill>
                <a:latin typeface="Times New Roman" panose="02020603050405020304" pitchFamily="18" charset="0"/>
                <a:ea typeface="Times New Roman" panose="02020603050405020304" pitchFamily="18" charset="0"/>
              </a:rPr>
              <a:t>Эта модель была разработана в 1976 году и материалы по этой модели до сих пор полностью недоступны. В изложении мы будем придерживаться версии, предложенной </a:t>
            </a:r>
            <a:r>
              <a:rPr lang="ru-RU" dirty="0" err="1">
                <a:solidFill>
                  <a:srgbClr val="FFFF00"/>
                </a:solidFill>
                <a:latin typeface="Times New Roman" panose="02020603050405020304" pitchFamily="18" charset="0"/>
                <a:ea typeface="Times New Roman" panose="02020603050405020304" pitchFamily="18" charset="0"/>
              </a:rPr>
              <a:t>МакЛином</a:t>
            </a:r>
            <a:r>
              <a:rPr lang="ru-RU" dirty="0">
                <a:solidFill>
                  <a:srgbClr val="FFFF00"/>
                </a:solidFill>
                <a:latin typeface="Times New Roman" panose="02020603050405020304" pitchFamily="18" charset="0"/>
                <a:ea typeface="Times New Roman" panose="02020603050405020304" pitchFamily="18" charset="0"/>
              </a:rPr>
              <a:t> в 1987 году. В этой версии классы </a:t>
            </a:r>
            <a:r>
              <a:rPr lang="ru-RU" dirty="0" err="1">
                <a:solidFill>
                  <a:srgbClr val="FFFF00"/>
                </a:solidFill>
                <a:latin typeface="Times New Roman" panose="02020603050405020304" pitchFamily="18" charset="0"/>
                <a:ea typeface="Times New Roman" panose="02020603050405020304" pitchFamily="18" charset="0"/>
              </a:rPr>
              <a:t>об'ектов</a:t>
            </a:r>
            <a:r>
              <a:rPr lang="ru-RU" dirty="0">
                <a:solidFill>
                  <a:srgbClr val="FFFF00"/>
                </a:solidFill>
                <a:latin typeface="Times New Roman" panose="02020603050405020304" pitchFamily="18" charset="0"/>
                <a:ea typeface="Times New Roman" panose="02020603050405020304" pitchFamily="18" charset="0"/>
              </a:rPr>
              <a:t> полагаются неизменными.</a:t>
            </a:r>
          </a:p>
          <a:p>
            <a:pPr indent="457200" algn="just">
              <a:lnSpc>
                <a:spcPct val="150000"/>
              </a:lnSpc>
              <a:spcAft>
                <a:spcPts val="0"/>
              </a:spcAft>
            </a:pPr>
            <a:r>
              <a:rPr lang="ru-RU" dirty="0">
                <a:solidFill>
                  <a:srgbClr val="FFFF00"/>
                </a:solidFill>
                <a:latin typeface="Times New Roman" panose="02020603050405020304" pitchFamily="18" charset="0"/>
                <a:ea typeface="Times New Roman" panose="02020603050405020304" pitchFamily="18" charset="0"/>
              </a:rPr>
              <a:t>В основе этой модели лежат два наблюдения, сделанные авторами при анализе делопроизводства Госдепа США. </a:t>
            </a:r>
            <a:r>
              <a:rPr lang="ru-RU" u="sng" dirty="0">
                <a:solidFill>
                  <a:srgbClr val="FFFF00"/>
                </a:solidFill>
                <a:latin typeface="Times New Roman" panose="02020603050405020304" pitchFamily="18" charset="0"/>
                <a:ea typeface="Times New Roman" panose="02020603050405020304" pitchFamily="18" charset="0"/>
              </a:rPr>
              <a:t>Первое</a:t>
            </a:r>
            <a:r>
              <a:rPr lang="ru-RU" dirty="0">
                <a:solidFill>
                  <a:srgbClr val="FFFF00"/>
                </a:solidFill>
                <a:latin typeface="Times New Roman" panose="02020603050405020304" pitchFamily="18" charset="0"/>
                <a:ea typeface="Times New Roman" panose="02020603050405020304" pitchFamily="18" charset="0"/>
              </a:rPr>
              <a:t> — все </a:t>
            </a:r>
            <a:r>
              <a:rPr lang="ru-RU" dirty="0" err="1">
                <a:solidFill>
                  <a:srgbClr val="FFFF00"/>
                </a:solidFill>
                <a:latin typeface="Times New Roman" panose="02020603050405020304" pitchFamily="18" charset="0"/>
                <a:ea typeface="Times New Roman" panose="02020603050405020304" pitchFamily="18" charset="0"/>
              </a:rPr>
              <a:t>суб'екты</a:t>
            </a:r>
            <a:r>
              <a:rPr lang="ru-RU" dirty="0">
                <a:solidFill>
                  <a:srgbClr val="FFFF00"/>
                </a:solidFill>
                <a:latin typeface="Times New Roman" panose="02020603050405020304" pitchFamily="18" charset="0"/>
                <a:ea typeface="Times New Roman" panose="02020603050405020304" pitchFamily="18" charset="0"/>
              </a:rPr>
              <a:t> и </a:t>
            </a:r>
            <a:r>
              <a:rPr lang="ru-RU" dirty="0" err="1">
                <a:solidFill>
                  <a:srgbClr val="FFFF00"/>
                </a:solidFill>
                <a:latin typeface="Times New Roman" panose="02020603050405020304" pitchFamily="18" charset="0"/>
                <a:ea typeface="Times New Roman" panose="02020603050405020304" pitchFamily="18" charset="0"/>
              </a:rPr>
              <a:t>об'екты</a:t>
            </a:r>
            <a:r>
              <a:rPr lang="ru-RU" dirty="0">
                <a:solidFill>
                  <a:srgbClr val="FFFF00"/>
                </a:solidFill>
                <a:latin typeface="Times New Roman" panose="02020603050405020304" pitchFamily="18" charset="0"/>
                <a:ea typeface="Times New Roman" panose="02020603050405020304" pitchFamily="18" charset="0"/>
              </a:rPr>
              <a:t> ассоциируются с уровнями безопасности, изменяющимися от низких уровней (конфиденциальное) до высоких (совершенно секретно); и для предотвращения утечки информации к неуполномоченным </a:t>
            </a:r>
            <a:r>
              <a:rPr lang="ru-RU" dirty="0" err="1">
                <a:solidFill>
                  <a:srgbClr val="FFFF00"/>
                </a:solidFill>
                <a:latin typeface="Times New Roman" panose="02020603050405020304" pitchFamily="18" charset="0"/>
                <a:ea typeface="Times New Roman" panose="02020603050405020304" pitchFamily="18" charset="0"/>
              </a:rPr>
              <a:t>суб'ектам</a:t>
            </a:r>
            <a:r>
              <a:rPr lang="ru-RU" dirty="0">
                <a:solidFill>
                  <a:srgbClr val="FFFF00"/>
                </a:solidFill>
                <a:latin typeface="Times New Roman" panose="02020603050405020304" pitchFamily="18" charset="0"/>
                <a:ea typeface="Times New Roman" panose="02020603050405020304" pitchFamily="18" charset="0"/>
              </a:rPr>
              <a:t>, </a:t>
            </a:r>
            <a:r>
              <a:rPr lang="ru-RU" dirty="0" err="1">
                <a:solidFill>
                  <a:srgbClr val="FFFF00"/>
                </a:solidFill>
                <a:latin typeface="Times New Roman" panose="02020603050405020304" pitchFamily="18" charset="0"/>
                <a:ea typeface="Times New Roman" panose="02020603050405020304" pitchFamily="18" charset="0"/>
              </a:rPr>
              <a:t>суб'ектам</a:t>
            </a:r>
            <a:r>
              <a:rPr lang="ru-RU" dirty="0">
                <a:solidFill>
                  <a:srgbClr val="FFFF00"/>
                </a:solidFill>
                <a:latin typeface="Times New Roman" panose="02020603050405020304" pitchFamily="18" charset="0"/>
                <a:ea typeface="Times New Roman" panose="02020603050405020304" pitchFamily="18" charset="0"/>
              </a:rPr>
              <a:t> с низких уровней безопасности запрещено читать информацию из </a:t>
            </a:r>
            <a:r>
              <a:rPr lang="ru-RU" dirty="0" err="1">
                <a:solidFill>
                  <a:srgbClr val="FFFF00"/>
                </a:solidFill>
                <a:latin typeface="Times New Roman" panose="02020603050405020304" pitchFamily="18" charset="0"/>
                <a:ea typeface="Times New Roman" panose="02020603050405020304" pitchFamily="18" charset="0"/>
              </a:rPr>
              <a:t>об'ектов</a:t>
            </a:r>
            <a:r>
              <a:rPr lang="ru-RU" dirty="0">
                <a:solidFill>
                  <a:srgbClr val="FFFF00"/>
                </a:solidFill>
                <a:latin typeface="Times New Roman" panose="02020603050405020304" pitchFamily="18" charset="0"/>
                <a:ea typeface="Times New Roman" panose="02020603050405020304" pitchFamily="18" charset="0"/>
              </a:rPr>
              <a:t> с высокими уровнями безопасности. Отсюда вытекает первое правило БЛМ — простое свойство безопасности – </a:t>
            </a:r>
            <a:r>
              <a:rPr lang="ru-RU" u="sng" dirty="0">
                <a:solidFill>
                  <a:srgbClr val="FFFF00"/>
                </a:solidFill>
                <a:latin typeface="Times New Roman" panose="02020603050405020304" pitchFamily="18" charset="0"/>
                <a:ea typeface="Times New Roman" panose="02020603050405020304" pitchFamily="18" charset="0"/>
              </a:rPr>
              <a:t>"нет чтения вверх"</a:t>
            </a:r>
            <a:r>
              <a:rPr lang="ru-RU" dirty="0">
                <a:solidFill>
                  <a:srgbClr val="FFFF00"/>
                </a:solidFill>
                <a:latin typeface="Times New Roman" panose="02020603050405020304" pitchFamily="18" charset="0"/>
                <a:ea typeface="Times New Roman" panose="02020603050405020304" pitchFamily="18" charset="0"/>
              </a:rPr>
              <a:t>, то есть </a:t>
            </a:r>
            <a:r>
              <a:rPr lang="ru-RU" dirty="0" err="1">
                <a:solidFill>
                  <a:srgbClr val="FFFF00"/>
                </a:solidFill>
                <a:latin typeface="Times New Roman" panose="02020603050405020304" pitchFamily="18" charset="0"/>
                <a:ea typeface="Times New Roman" panose="02020603050405020304" pitchFamily="18" charset="0"/>
              </a:rPr>
              <a:t>суб'ект</a:t>
            </a:r>
            <a:r>
              <a:rPr lang="ru-RU" dirty="0">
                <a:solidFill>
                  <a:srgbClr val="FFFF00"/>
                </a:solidFill>
                <a:latin typeface="Times New Roman" panose="02020603050405020304" pitchFamily="18" charset="0"/>
                <a:ea typeface="Times New Roman" panose="02020603050405020304" pitchFamily="18" charset="0"/>
              </a:rPr>
              <a:t> с уровнем безопасности </a:t>
            </a:r>
            <a:r>
              <a:rPr lang="en-US" dirty="0" err="1">
                <a:solidFill>
                  <a:srgbClr val="FFFF00"/>
                </a:solidFill>
                <a:latin typeface="Times New Roman" panose="02020603050405020304" pitchFamily="18" charset="0"/>
                <a:ea typeface="Times New Roman" panose="02020603050405020304" pitchFamily="18" charset="0"/>
              </a:rPr>
              <a:t>Xs</a:t>
            </a:r>
            <a:r>
              <a:rPr lang="ru-RU" dirty="0">
                <a:solidFill>
                  <a:srgbClr val="FFFF00"/>
                </a:solidFill>
                <a:latin typeface="Times New Roman" panose="02020603050405020304" pitchFamily="18" charset="0"/>
                <a:ea typeface="Times New Roman" panose="02020603050405020304" pitchFamily="18" charset="0"/>
              </a:rPr>
              <a:t> может читать </a:t>
            </a:r>
            <a:r>
              <a:rPr lang="ru-RU" dirty="0" err="1">
                <a:solidFill>
                  <a:srgbClr val="FFFF00"/>
                </a:solidFill>
                <a:latin typeface="Times New Roman" panose="02020603050405020304" pitchFamily="18" charset="0"/>
                <a:ea typeface="Times New Roman" panose="02020603050405020304" pitchFamily="18" charset="0"/>
              </a:rPr>
              <a:t>об'ект</a:t>
            </a:r>
            <a:r>
              <a:rPr lang="ru-RU" dirty="0">
                <a:solidFill>
                  <a:srgbClr val="FFFF00"/>
                </a:solidFill>
                <a:latin typeface="Times New Roman" panose="02020603050405020304" pitchFamily="18" charset="0"/>
                <a:ea typeface="Times New Roman" panose="02020603050405020304" pitchFamily="18" charset="0"/>
              </a:rPr>
              <a:t> с уровнем безопасности </a:t>
            </a:r>
            <a:r>
              <a:rPr lang="en-US" dirty="0">
                <a:solidFill>
                  <a:srgbClr val="FFFF00"/>
                </a:solidFill>
                <a:latin typeface="Times New Roman" panose="02020603050405020304" pitchFamily="18" charset="0"/>
                <a:ea typeface="Times New Roman" panose="02020603050405020304" pitchFamily="18" charset="0"/>
              </a:rPr>
              <a:t>Xo</a:t>
            </a:r>
            <a:r>
              <a:rPr lang="ru-RU" dirty="0">
                <a:solidFill>
                  <a:srgbClr val="FFFF00"/>
                </a:solidFill>
                <a:latin typeface="Times New Roman" panose="02020603050405020304" pitchFamily="18" charset="0"/>
                <a:ea typeface="Times New Roman" panose="02020603050405020304" pitchFamily="18" charset="0"/>
              </a:rPr>
              <a:t>, если и только если </a:t>
            </a:r>
            <a:r>
              <a:rPr lang="en-US" dirty="0" err="1">
                <a:solidFill>
                  <a:srgbClr val="FFFF00"/>
                </a:solidFill>
                <a:latin typeface="Times New Roman" panose="02020603050405020304" pitchFamily="18" charset="0"/>
                <a:ea typeface="Times New Roman" panose="02020603050405020304" pitchFamily="18" charset="0"/>
              </a:rPr>
              <a:t>Xs</a:t>
            </a:r>
            <a:r>
              <a:rPr lang="en-US"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FFFF00"/>
                </a:solidFill>
                <a:latin typeface="Times New Roman" panose="02020603050405020304" pitchFamily="18" charset="0"/>
                <a:ea typeface="Times New Roman" panose="02020603050405020304" pitchFamily="18" charset="0"/>
              </a:rPr>
              <a:t> Xo</a:t>
            </a:r>
            <a:r>
              <a:rPr lang="ru-RU" dirty="0">
                <a:solidFill>
                  <a:srgbClr val="FFFF00"/>
                </a:solidFill>
                <a:latin typeface="Times New Roman" panose="02020603050405020304" pitchFamily="18" charset="0"/>
                <a:ea typeface="Times New Roman" panose="02020603050405020304" pitchFamily="18" charset="0"/>
              </a:rPr>
              <a:t>.</a:t>
            </a:r>
            <a:endParaRPr lang="ru-RU" dirty="0">
              <a:solidFill>
                <a:srgbClr val="FFFF00"/>
              </a:solidFill>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468083" y="5128069"/>
            <a:ext cx="11397343" cy="1754326"/>
          </a:xfrm>
          <a:prstGeom prst="rect">
            <a:avLst/>
          </a:prstGeom>
        </p:spPr>
        <p:txBody>
          <a:bodyPr wrap="square">
            <a:spAutoFit/>
          </a:bodyPr>
          <a:lstStyle/>
          <a:p>
            <a:pPr indent="457200" algn="just">
              <a:lnSpc>
                <a:spcPct val="150000"/>
              </a:lnSpc>
              <a:spcAft>
                <a:spcPts val="0"/>
              </a:spcAft>
            </a:pPr>
            <a:r>
              <a:rPr lang="ru-RU" u="sng" dirty="0">
                <a:solidFill>
                  <a:srgbClr val="FFFF00"/>
                </a:solidFill>
                <a:latin typeface="Times New Roman" panose="02020603050405020304" pitchFamily="18" charset="0"/>
                <a:ea typeface="Times New Roman" panose="02020603050405020304" pitchFamily="18" charset="0"/>
              </a:rPr>
              <a:t>Второе наблюдение</a:t>
            </a:r>
            <a:r>
              <a:rPr lang="ru-RU" dirty="0">
                <a:solidFill>
                  <a:srgbClr val="FFFF00"/>
                </a:solidFill>
                <a:latin typeface="Times New Roman" panose="02020603050405020304" pitchFamily="18" charset="0"/>
                <a:ea typeface="Times New Roman" panose="02020603050405020304" pitchFamily="18" charset="0"/>
              </a:rPr>
              <a:t>: </a:t>
            </a:r>
            <a:r>
              <a:rPr lang="ru-RU" dirty="0" err="1">
                <a:solidFill>
                  <a:srgbClr val="FFFF00"/>
                </a:solidFill>
                <a:latin typeface="Times New Roman" panose="02020603050405020304" pitchFamily="18" charset="0"/>
                <a:ea typeface="Times New Roman" panose="02020603050405020304" pitchFamily="18" charset="0"/>
              </a:rPr>
              <a:t>суб'ектам</a:t>
            </a:r>
            <a:r>
              <a:rPr lang="ru-RU" dirty="0">
                <a:solidFill>
                  <a:srgbClr val="FFFF00"/>
                </a:solidFill>
                <a:latin typeface="Times New Roman" panose="02020603050405020304" pitchFamily="18" charset="0"/>
                <a:ea typeface="Times New Roman" panose="02020603050405020304" pitchFamily="18" charset="0"/>
              </a:rPr>
              <a:t> не позволено размещать информацию или записывать ее в </a:t>
            </a:r>
            <a:r>
              <a:rPr lang="ru-RU" dirty="0" err="1">
                <a:solidFill>
                  <a:srgbClr val="FFFF00"/>
                </a:solidFill>
                <a:latin typeface="Times New Roman" panose="02020603050405020304" pitchFamily="18" charset="0"/>
                <a:ea typeface="Times New Roman" panose="02020603050405020304" pitchFamily="18" charset="0"/>
              </a:rPr>
              <a:t>об'ектах</a:t>
            </a:r>
            <a:r>
              <a:rPr lang="ru-RU" dirty="0">
                <a:solidFill>
                  <a:srgbClr val="FFFF00"/>
                </a:solidFill>
                <a:latin typeface="Times New Roman" panose="02020603050405020304" pitchFamily="18" charset="0"/>
                <a:ea typeface="Times New Roman" panose="02020603050405020304" pitchFamily="18" charset="0"/>
              </a:rPr>
              <a:t> с более низким уровнем безопасности. (То есть "нельзя бросать совершенно секретную тетрадь в несекретную мусорную корзину".) Отсюда вытекает второе правило БЛМ — </a:t>
            </a:r>
            <a:r>
              <a:rPr lang="ru-RU" u="sng" dirty="0">
                <a:solidFill>
                  <a:srgbClr val="FFFF00"/>
                </a:solidFill>
                <a:latin typeface="Times New Roman" panose="02020603050405020304" pitchFamily="18" charset="0"/>
                <a:ea typeface="Times New Roman" panose="02020603050405020304" pitchFamily="18" charset="0"/>
              </a:rPr>
              <a:t>"нет записи вниз"</a:t>
            </a:r>
            <a:r>
              <a:rPr lang="ru-RU" dirty="0">
                <a:solidFill>
                  <a:srgbClr val="FFFF00"/>
                </a:solidFill>
                <a:latin typeface="Times New Roman" panose="02020603050405020304" pitchFamily="18" charset="0"/>
                <a:ea typeface="Times New Roman" panose="02020603050405020304" pitchFamily="18" charset="0"/>
              </a:rPr>
              <a:t>, то есть </a:t>
            </a:r>
            <a:r>
              <a:rPr lang="ru-RU" dirty="0" err="1">
                <a:solidFill>
                  <a:srgbClr val="FFFF00"/>
                </a:solidFill>
                <a:latin typeface="Times New Roman" panose="02020603050405020304" pitchFamily="18" charset="0"/>
                <a:ea typeface="Times New Roman" panose="02020603050405020304" pitchFamily="18" charset="0"/>
              </a:rPr>
              <a:t>суб'ект</a:t>
            </a:r>
            <a:r>
              <a:rPr lang="ru-RU" dirty="0">
                <a:solidFill>
                  <a:srgbClr val="FFFF00"/>
                </a:solidFill>
                <a:latin typeface="Times New Roman" panose="02020603050405020304" pitchFamily="18" charset="0"/>
                <a:ea typeface="Times New Roman" panose="02020603050405020304" pitchFamily="18" charset="0"/>
              </a:rPr>
              <a:t> с уровнем безопасности </a:t>
            </a:r>
            <a:r>
              <a:rPr lang="en-US" dirty="0" err="1">
                <a:solidFill>
                  <a:srgbClr val="FFFF00"/>
                </a:solidFill>
                <a:latin typeface="Times New Roman" panose="02020603050405020304" pitchFamily="18" charset="0"/>
                <a:ea typeface="Times New Roman" panose="02020603050405020304" pitchFamily="18" charset="0"/>
              </a:rPr>
              <a:t>Xs</a:t>
            </a:r>
            <a:r>
              <a:rPr lang="en-US" dirty="0">
                <a:solidFill>
                  <a:srgbClr val="FFFF00"/>
                </a:solidFill>
                <a:latin typeface="Times New Roman" panose="02020603050405020304" pitchFamily="18" charset="0"/>
                <a:ea typeface="Times New Roman" panose="02020603050405020304" pitchFamily="18" charset="0"/>
              </a:rPr>
              <a:t> </a:t>
            </a:r>
            <a:r>
              <a:rPr lang="ru-RU" dirty="0">
                <a:solidFill>
                  <a:srgbClr val="FFFF00"/>
                </a:solidFill>
                <a:latin typeface="Times New Roman" panose="02020603050405020304" pitchFamily="18" charset="0"/>
                <a:ea typeface="Times New Roman" panose="02020603050405020304" pitchFamily="18" charset="0"/>
              </a:rPr>
              <a:t>может писать информацию в </a:t>
            </a:r>
            <a:r>
              <a:rPr lang="ru-RU" dirty="0" err="1">
                <a:solidFill>
                  <a:srgbClr val="FFFF00"/>
                </a:solidFill>
                <a:latin typeface="Times New Roman" panose="02020603050405020304" pitchFamily="18" charset="0"/>
                <a:ea typeface="Times New Roman" panose="02020603050405020304" pitchFamily="18" charset="0"/>
              </a:rPr>
              <a:t>об'ект</a:t>
            </a:r>
            <a:r>
              <a:rPr lang="ru-RU" dirty="0">
                <a:solidFill>
                  <a:srgbClr val="FFFF00"/>
                </a:solidFill>
                <a:latin typeface="Times New Roman" panose="02020603050405020304" pitchFamily="18" charset="0"/>
                <a:ea typeface="Times New Roman" panose="02020603050405020304" pitchFamily="18" charset="0"/>
              </a:rPr>
              <a:t> с уровнем безопасности </a:t>
            </a:r>
            <a:r>
              <a:rPr lang="en-US" dirty="0">
                <a:solidFill>
                  <a:srgbClr val="FFFF00"/>
                </a:solidFill>
                <a:latin typeface="Times New Roman" panose="02020603050405020304" pitchFamily="18" charset="0"/>
                <a:ea typeface="Times New Roman" panose="02020603050405020304" pitchFamily="18" charset="0"/>
              </a:rPr>
              <a:t>Xo</a:t>
            </a:r>
            <a:r>
              <a:rPr lang="ru-RU" dirty="0">
                <a:solidFill>
                  <a:srgbClr val="FFFF00"/>
                </a:solidFill>
                <a:latin typeface="Times New Roman" panose="02020603050405020304" pitchFamily="18" charset="0"/>
                <a:ea typeface="Times New Roman" panose="02020603050405020304" pitchFamily="18" charset="0"/>
              </a:rPr>
              <a:t>, если и только если </a:t>
            </a:r>
            <a:r>
              <a:rPr lang="en-US" dirty="0" err="1">
                <a:solidFill>
                  <a:srgbClr val="FFFF00"/>
                </a:solidFill>
                <a:latin typeface="Times New Roman" panose="02020603050405020304" pitchFamily="18" charset="0"/>
                <a:ea typeface="Times New Roman" panose="02020603050405020304" pitchFamily="18" charset="0"/>
              </a:rPr>
              <a:t>Xs</a:t>
            </a:r>
            <a:r>
              <a:rPr lang="en-US" dirty="0">
                <a:solidFill>
                  <a:srgbClr val="FFFF00"/>
                </a:solidFill>
                <a:latin typeface="Times New Roman" panose="02020603050405020304" pitchFamily="18" charset="0"/>
                <a:ea typeface="Times New Roman" panose="02020603050405020304" pitchFamily="18" charset="0"/>
              </a:rPr>
              <a:t> </a:t>
            </a:r>
            <a:r>
              <a:rPr lang="en-US"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dirty="0">
                <a:solidFill>
                  <a:srgbClr val="FFFF00"/>
                </a:solidFill>
                <a:latin typeface="Times New Roman" panose="02020603050405020304" pitchFamily="18" charset="0"/>
                <a:ea typeface="Times New Roman" panose="02020603050405020304" pitchFamily="18" charset="0"/>
              </a:rPr>
              <a:t> Xo</a:t>
            </a:r>
            <a:r>
              <a:rPr lang="ru-RU" dirty="0">
                <a:solidFill>
                  <a:srgbClr val="FFFF00"/>
                </a:solidFill>
                <a:latin typeface="Times New Roman" panose="02020603050405020304" pitchFamily="18" charset="0"/>
                <a:ea typeface="Times New Roman" panose="02020603050405020304" pitchFamily="18" charset="0"/>
              </a:rPr>
              <a:t>.</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368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D44ED5E-1A48-43AA-AB7B-5B17EAD5D884}"/>
              </a:ext>
            </a:extLst>
          </p:cNvPr>
          <p:cNvSpPr>
            <a:spLocks noChangeArrowheads="1"/>
          </p:cNvSpPr>
          <p:nvPr/>
        </p:nvSpPr>
        <p:spPr bwMode="auto">
          <a:xfrm>
            <a:off x="280624" y="289679"/>
            <a:ext cx="1162367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ru-RU" altLang="ru-RU" b="0" i="0" u="none" strike="noStrike" cap="none" normalizeH="0" baseline="0" dirty="0">
                <a:ln>
                  <a:noFill/>
                </a:ln>
                <a:solidFill>
                  <a:schemeClr val="bg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простой безопасности: </a:t>
            </a:r>
            <a:r>
              <a:rPr kumimoji="0" lang="ru-RU" altLang="ru-RU"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несекретный пользователь (или процесс, запущенный от его имени) не может читать данные из секретного файла.</a:t>
            </a:r>
            <a:endPar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kumimoji="0" lang="ru-RU" altLang="ru-RU" b="0" i="0" u="none" strike="noStrike" cap="none" normalizeH="0" baseline="0" dirty="0">
                <a:ln>
                  <a:noFill/>
                </a:ln>
                <a:solidFill>
                  <a:schemeClr val="bg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a:t>
            </a:r>
            <a:r>
              <a:rPr kumimoji="0" lang="ru-RU" altLang="ru-RU" b="0" i="0" u="none" strike="noStrike" cap="none" normalizeH="0" baseline="0" dirty="0">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пользователь с уровнем доступа к секретным данным не может записывать данные в несекретный файл.</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b="0" i="0" u="none" strike="noStrike" cap="none" normalizeH="0" baseline="0" dirty="0">
                <a:ln>
                  <a:noFill/>
                </a:ln>
                <a:solidFill>
                  <a:schemeClr val="bg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Это правило менее очевидно, но не менее важно. Действительно, если пользователь с уровнем доступа к секретным данным скопирует эти данные в обычный файл (по ошибке или злому умыслу), они станут доступны любому «несекретному» пользователю. Кроме того, в системе могут быть установлены ограничения на операции с секретными файлами (например, запрет копировать эти файлы на другой компьютер, отправлять их по электронной почте и т.д.). </a:t>
            </a:r>
            <a:r>
              <a:rPr kumimoji="0" lang="ru-RU" altLang="ru-RU" b="0" i="0" u="none" strike="noStrike" cap="none" normalizeH="0" baseline="0" dirty="0">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Второе правило безопасности гарантирует, что эти файлы (или даже просто содержащиеся в них данные) никогда не станут несекретными и не «обойдут» эти ограничения. Таким образом, вирус, например, не сможет похитить конфиденциальные данные.</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3073" name="Рисунок 3">
            <a:extLst>
              <a:ext uri="{FF2B5EF4-FFF2-40B4-BE49-F238E27FC236}">
                <a16:creationId xmlns:a16="http://schemas.microsoft.com/office/drawing/2014/main" id="{BCB5C073-94F2-4296-B487-1F3EDBE3F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577" y="3242843"/>
            <a:ext cx="8233927" cy="909924"/>
          </a:xfrm>
          <a:prstGeom prst="rect">
            <a:avLst/>
          </a:prstGeom>
          <a:solidFill>
            <a:schemeClr val="bg2">
              <a:lumMod val="20000"/>
              <a:lumOff val="80000"/>
            </a:schemeClr>
          </a:solidFill>
        </p:spPr>
      </p:pic>
      <p:sp>
        <p:nvSpPr>
          <p:cNvPr id="3" name="Rectangle 3">
            <a:extLst>
              <a:ext uri="{FF2B5EF4-FFF2-40B4-BE49-F238E27FC236}">
                <a16:creationId xmlns:a16="http://schemas.microsoft.com/office/drawing/2014/main" id="{74866C9C-08D3-46C0-ACC0-547E152FAAF6}"/>
              </a:ext>
            </a:extLst>
          </p:cNvPr>
          <p:cNvSpPr>
            <a:spLocks noChangeArrowheads="1"/>
          </p:cNvSpPr>
          <p:nvPr/>
        </p:nvSpPr>
        <p:spPr bwMode="auto">
          <a:xfrm>
            <a:off x="436269" y="4152767"/>
            <a:ext cx="1131238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0" i="1" u="none" strike="noStrike" cap="none" normalizeH="0" baseline="0" dirty="0">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Рис. Модель безопасности Белла-</a:t>
            </a:r>
            <a:r>
              <a:rPr kumimoji="0" lang="ru-RU" altLang="ru-RU" sz="1600" b="0" i="1" u="none" strike="noStrike" cap="none" normalizeH="0" baseline="0" dirty="0" err="1">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ЛаПадулы</a:t>
            </a:r>
            <a:r>
              <a:rPr kumimoji="0" lang="ru-RU" altLang="ru-RU" sz="1600" b="0" i="1" u="none" strike="noStrike" cap="none" normalizeH="0" baseline="0" dirty="0">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ru-RU" altLang="ru-RU" sz="1600" b="0" i="0" u="none" strike="noStrike" cap="none" normalizeH="0" baseline="0" dirty="0">
              <a:ln>
                <a:noFill/>
              </a:ln>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Рассмотренные правила легко распространить на случай, когда в системе необходимо иметь более двух уровней доступа — например, различаются несекретные, конфиденциальные, секретные и совершенно секретные данные. Тогда пользователь с уровнем допуска к секретным данным может читать несекретные, конфиденциальные и секретные документы, а создавать — только секретные и совершенно секретные.</a:t>
            </a:r>
            <a:endPar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66592C-A73B-41FF-A21B-8B7D43F9B7CD}"/>
              </a:ext>
            </a:extLst>
          </p:cNvPr>
          <p:cNvSpPr txBox="1"/>
          <p:nvPr/>
        </p:nvSpPr>
        <p:spPr>
          <a:xfrm>
            <a:off x="436269" y="5876316"/>
            <a:ext cx="11616598" cy="923330"/>
          </a:xfrm>
          <a:prstGeom prst="rect">
            <a:avLst/>
          </a:prstGeom>
          <a:noFill/>
        </p:spPr>
        <p:txBody>
          <a:bodyPr wrap="square">
            <a:spAutoFit/>
          </a:bodyPr>
          <a:lstStyle/>
          <a:p>
            <a:pPr algn="just"/>
            <a:r>
              <a:rPr lang="ru-RU" b="0" i="0" dirty="0">
                <a:solidFill>
                  <a:srgbClr val="FF99CC"/>
                </a:solidFill>
                <a:effectLst/>
                <a:latin typeface="Times New Roman" panose="02020603050405020304" pitchFamily="18" charset="0"/>
              </a:rPr>
              <a:t>Общее правило звучит так:</a:t>
            </a:r>
            <a:r>
              <a:rPr lang="ru-RU" b="0" i="0" dirty="0">
                <a:solidFill>
                  <a:srgbClr val="000000"/>
                </a:solidFill>
                <a:effectLst/>
                <a:latin typeface="Times New Roman" panose="02020603050405020304" pitchFamily="18" charset="0"/>
              </a:rPr>
              <a:t> </a:t>
            </a:r>
            <a:r>
              <a:rPr lang="ru-RU" b="0" i="0" dirty="0">
                <a:solidFill>
                  <a:srgbClr val="FFFF00"/>
                </a:solidFill>
                <a:effectLst/>
                <a:latin typeface="Times New Roman" panose="02020603050405020304" pitchFamily="18" charset="0"/>
              </a:rPr>
              <a:t>пользователи могут читать только документы, уровень секретности которых не превышает их допуска, и не могут создавать документы ниже уровня своего допуска. То есть теоретически пользователи могут создавать документы, прочесть которые они не имеют права.</a:t>
            </a:r>
            <a:endParaRPr lang="ru-RU" dirty="0">
              <a:solidFill>
                <a:srgbClr val="FFFF00"/>
              </a:solidFill>
            </a:endParaRPr>
          </a:p>
        </p:txBody>
      </p:sp>
    </p:spTree>
    <p:extLst>
      <p:ext uri="{BB962C8B-B14F-4D97-AF65-F5344CB8AC3E}">
        <p14:creationId xmlns:p14="http://schemas.microsoft.com/office/powerpoint/2010/main" val="535210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Рисунок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221" y="2639105"/>
            <a:ext cx="5579835" cy="3142949"/>
          </a:xfrm>
          <a:prstGeom prst="rect">
            <a:avLst/>
          </a:prstGeom>
          <a:noFill/>
          <a:extLst>
            <a:ext uri="{909E8E84-426E-40DD-AFC4-6F175D3DCCD1}">
              <a14:hiddenFill xmlns:a14="http://schemas.microsoft.com/office/drawing/2010/main">
                <a:solidFill>
                  <a:srgbClr val="FFFFFF"/>
                </a:solidFill>
              </a14:hiddenFill>
            </a:ext>
          </a:extLst>
        </p:spPr>
      </p:pic>
      <p:sp>
        <p:nvSpPr>
          <p:cNvPr id="2" name="Надпись 2"/>
          <p:cNvSpPr txBox="1">
            <a:spLocks noChangeArrowheads="1"/>
          </p:cNvSpPr>
          <p:nvPr/>
        </p:nvSpPr>
        <p:spPr bwMode="auto">
          <a:xfrm>
            <a:off x="6662056" y="2792834"/>
            <a:ext cx="142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FF99CC"/>
                </a:solidFill>
                <a:effectLst/>
                <a:latin typeface="Arial" panose="020B0604020202020204" pitchFamily="34" charset="0"/>
                <a:ea typeface="Times New Roman" panose="02020603050405020304" pitchFamily="18" charset="0"/>
              </a:rPr>
              <a:t>Высокий уровень секретности</a:t>
            </a:r>
            <a:endParaRPr kumimoji="0" lang="ru-RU" altLang="ru-RU" sz="1200" b="0" i="0" u="none" strike="noStrike" cap="none" normalizeH="0" baseline="0" dirty="0">
              <a:ln>
                <a:noFill/>
              </a:ln>
              <a:solidFill>
                <a:srgbClr val="FF99CC"/>
              </a:solidFill>
              <a:effectLst/>
              <a:latin typeface="Arial" panose="020B0604020202020204" pitchFamily="34" charset="0"/>
            </a:endParaRPr>
          </a:p>
        </p:txBody>
      </p:sp>
      <p:sp>
        <p:nvSpPr>
          <p:cNvPr id="3" name="Надпись 4"/>
          <p:cNvSpPr txBox="1">
            <a:spLocks noChangeArrowheads="1"/>
          </p:cNvSpPr>
          <p:nvPr/>
        </p:nvSpPr>
        <p:spPr bwMode="auto">
          <a:xfrm>
            <a:off x="6618844" y="5025225"/>
            <a:ext cx="15830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66FF33"/>
                </a:solidFill>
                <a:effectLst/>
                <a:latin typeface="Arial" panose="020B0604020202020204" pitchFamily="34" charset="0"/>
                <a:ea typeface="Times New Roman" panose="02020603050405020304" pitchFamily="18" charset="0"/>
              </a:rPr>
              <a:t>Низкий уровень секретности</a:t>
            </a:r>
            <a:endParaRPr kumimoji="0" lang="ru-RU" altLang="ru-RU" sz="1200" b="0" i="0" u="none" strike="noStrike" cap="none" normalizeH="0" baseline="0" dirty="0">
              <a:ln>
                <a:noFill/>
              </a:ln>
              <a:solidFill>
                <a:srgbClr val="66FF33"/>
              </a:solidFill>
              <a:effectLst/>
              <a:latin typeface="Arial" panose="020B0604020202020204" pitchFamily="34" charset="0"/>
            </a:endParaRPr>
          </a:p>
        </p:txBody>
      </p:sp>
      <p:sp>
        <p:nvSpPr>
          <p:cNvPr id="4" name="Надпись 5"/>
          <p:cNvSpPr txBox="1">
            <a:spLocks noChangeArrowheads="1"/>
          </p:cNvSpPr>
          <p:nvPr/>
        </p:nvSpPr>
        <p:spPr bwMode="auto">
          <a:xfrm>
            <a:off x="1207406" y="5801033"/>
            <a:ext cx="5329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FFFF00"/>
                </a:solidFill>
                <a:effectLst/>
                <a:ea typeface="Times New Roman" panose="02020603050405020304" pitchFamily="18" charset="0"/>
              </a:rPr>
              <a:t>Диаграмма потоков данных для модели Белла и </a:t>
            </a:r>
            <a:r>
              <a:rPr kumimoji="0" lang="ru-RU" altLang="ru-RU" sz="1600" b="0" i="0" u="none" strike="noStrike" cap="none" normalizeH="0" baseline="0" dirty="0" err="1">
                <a:ln>
                  <a:noFill/>
                </a:ln>
                <a:solidFill>
                  <a:srgbClr val="FFFF00"/>
                </a:solidFill>
                <a:effectLst/>
                <a:ea typeface="Times New Roman" panose="02020603050405020304" pitchFamily="18" charset="0"/>
              </a:rPr>
              <a:t>Лападула</a:t>
            </a:r>
            <a:endParaRPr kumimoji="0" lang="ru-RU" altLang="ru-RU" sz="1600" b="0" i="0" u="none" strike="noStrike" cap="none" normalizeH="0" baseline="0" dirty="0">
              <a:ln>
                <a:noFill/>
              </a:ln>
              <a:solidFill>
                <a:srgbClr val="FFFF00"/>
              </a:solidFill>
              <a:effectLst/>
              <a:latin typeface="Arial" panose="020B0604020202020204" pitchFamily="34" charset="0"/>
            </a:endParaRPr>
          </a:p>
        </p:txBody>
      </p:sp>
      <p:sp>
        <p:nvSpPr>
          <p:cNvPr id="5" name="Rectangle 5"/>
          <p:cNvSpPr>
            <a:spLocks noChangeArrowheads="1"/>
          </p:cNvSpPr>
          <p:nvPr/>
        </p:nvSpPr>
        <p:spPr bwMode="auto">
          <a:xfrm>
            <a:off x="402772" y="865800"/>
            <a:ext cx="108530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a typeface="Times New Roman" panose="02020603050405020304" pitchFamily="18" charset="0"/>
              </a:rPr>
              <a:t>Рассмотрим формализацию модели Белла и </a:t>
            </a:r>
            <a:r>
              <a:rPr kumimoji="0" lang="ru-RU" altLang="ru-RU" b="0" i="0" u="none" strike="noStrike" cap="none" normalizeH="0" baseline="0" dirty="0" err="1">
                <a:ln>
                  <a:noFill/>
                </a:ln>
                <a:solidFill>
                  <a:schemeClr val="bg2">
                    <a:lumMod val="60000"/>
                    <a:lumOff val="40000"/>
                  </a:schemeClr>
                </a:solidFill>
                <a:effectLst/>
                <a:latin typeface="Arial" panose="020B0604020202020204" pitchFamily="34" charset="0"/>
                <a:ea typeface="Times New Roman" panose="02020603050405020304" pitchFamily="18" charset="0"/>
              </a:rPr>
              <a:t>Лападула</a:t>
            </a:r>
            <a:r>
              <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a typeface="Times New Roman" panose="02020603050405020304" pitchFamily="18" charset="0"/>
              </a:rPr>
              <a:t>.</a:t>
            </a:r>
            <a:endPar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ru-RU" b="0" i="1" u="none" strike="noStrike" cap="none" normalizeH="0" baseline="0" dirty="0">
                <a:ln>
                  <a:noFill/>
                </a:ln>
                <a:solidFill>
                  <a:schemeClr val="bg2">
                    <a:lumMod val="60000"/>
                    <a:lumOff val="40000"/>
                  </a:schemeClr>
                </a:solidFill>
                <a:effectLst/>
                <a:latin typeface="Arial" panose="020B0604020202020204" pitchFamily="34" charset="0"/>
                <a:ea typeface="Times New Roman" panose="02020603050405020304" pitchFamily="18" charset="0"/>
              </a:rPr>
              <a:t>S</a:t>
            </a:r>
            <a:r>
              <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a typeface="Times New Roman" panose="02020603050405020304" pitchFamily="18" charset="0"/>
              </a:rPr>
              <a:t>— множество субъектов;</a:t>
            </a:r>
            <a:endPar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ru-RU" altLang="ru-RU" b="0" i="1" u="none" strike="noStrike" cap="none" normalizeH="0" baseline="0" dirty="0">
                <a:ln>
                  <a:noFill/>
                </a:ln>
                <a:solidFill>
                  <a:schemeClr val="bg2">
                    <a:lumMod val="60000"/>
                    <a:lumOff val="40000"/>
                  </a:schemeClr>
                </a:solidFill>
                <a:effectLst/>
                <a:latin typeface="Arial" panose="020B0604020202020204" pitchFamily="34" charset="0"/>
                <a:ea typeface="Times New Roman" panose="02020603050405020304" pitchFamily="18" charset="0"/>
              </a:rPr>
              <a:t>О</a:t>
            </a:r>
            <a:r>
              <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a typeface="Times New Roman" panose="02020603050405020304" pitchFamily="18" charset="0"/>
              </a:rPr>
              <a:t> — множество объектов, включающее в себя множество субъектов;</a:t>
            </a:r>
            <a:endPar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ru-RU" b="0" i="1" u="none" strike="noStrike" cap="none" normalizeH="0" baseline="0" dirty="0">
                <a:ln>
                  <a:noFill/>
                </a:ln>
                <a:solidFill>
                  <a:schemeClr val="bg2">
                    <a:lumMod val="60000"/>
                    <a:lumOff val="40000"/>
                  </a:schemeClr>
                </a:solidFill>
                <a:effectLst/>
                <a:latin typeface="Arial" panose="020B0604020202020204" pitchFamily="34" charset="0"/>
                <a:ea typeface="Microsoft Sans Serif" panose="020B0604020202020204" pitchFamily="34" charset="0"/>
              </a:rPr>
              <a:t>L</a:t>
            </a:r>
            <a:r>
              <a:rPr kumimoji="0" lang="en-US" altLang="ru-RU" b="0" i="0" u="none" strike="noStrike" cap="none" normalizeH="0" baseline="0" dirty="0">
                <a:ln>
                  <a:noFill/>
                </a:ln>
                <a:solidFill>
                  <a:schemeClr val="bg2">
                    <a:lumMod val="60000"/>
                    <a:lumOff val="40000"/>
                  </a:schemeClr>
                </a:solidFill>
                <a:effectLst/>
                <a:latin typeface="Arial" panose="020B0604020202020204" pitchFamily="34" charset="0"/>
                <a:ea typeface="Microsoft Sans Serif" panose="020B0604020202020204" pitchFamily="34" charset="0"/>
              </a:rPr>
              <a:t> </a:t>
            </a:r>
            <a:r>
              <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a typeface="Microsoft Sans Serif" panose="020B0604020202020204" pitchFamily="34" charset="0"/>
              </a:rPr>
              <a:t>— решетка уровней секретности с линейным отношением частичного порядка (преобладания уровня секретности) &gt;;</a:t>
            </a:r>
            <a:endParaRPr kumimoji="0" lang="ru-RU" altLang="ru-RU" b="0" i="0" u="none" strike="noStrike" cap="none" normalizeH="0" baseline="0" dirty="0">
              <a:ln>
                <a:noFill/>
              </a:ln>
              <a:solidFill>
                <a:schemeClr val="bg2">
                  <a:lumMod val="60000"/>
                  <a:lumOff val="40000"/>
                </a:schemeClr>
              </a:solidFill>
              <a:effectLs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707572" y="27867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2928421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00742" y="-103970"/>
            <a:ext cx="11397343" cy="6555641"/>
          </a:xfrm>
          <a:prstGeom prst="rect">
            <a:avLst/>
          </a:prstGeom>
        </p:spPr>
        <p:txBody>
          <a:bodyPr wrap="square">
            <a:spAutoFit/>
          </a:bodyPr>
          <a:lstStyle/>
          <a:p>
            <a:pPr indent="457200" algn="just">
              <a:lnSpc>
                <a:spcPct val="150000"/>
              </a:lnSpc>
              <a:spcAft>
                <a:spcPts val="0"/>
              </a:spcAft>
            </a:pPr>
            <a:r>
              <a:rPr lang="ru-RU" sz="2000" dirty="0">
                <a:solidFill>
                  <a:srgbClr val="FFFF00"/>
                </a:solidFill>
                <a:latin typeface="Times New Roman" panose="02020603050405020304" pitchFamily="18" charset="0"/>
                <a:ea typeface="Times New Roman" panose="02020603050405020304" pitchFamily="18" charset="0"/>
              </a:rPr>
              <a:t>Рассмотрим формализацию БЛМ в простейшем случае. Пусть </a:t>
            </a:r>
            <a:r>
              <a:rPr lang="en-US" sz="2000" dirty="0">
                <a:solidFill>
                  <a:srgbClr val="FFFF00"/>
                </a:solidFill>
                <a:latin typeface="Times New Roman" panose="02020603050405020304" pitchFamily="18" charset="0"/>
                <a:ea typeface="Times New Roman" panose="02020603050405020304" pitchFamily="18" charset="0"/>
              </a:rPr>
              <a:t>S</a:t>
            </a:r>
            <a:r>
              <a:rPr lang="ru-RU" sz="2000" dirty="0">
                <a:solidFill>
                  <a:srgbClr val="FFFF00"/>
                </a:solidFill>
                <a:latin typeface="Times New Roman" panose="02020603050405020304" pitchFamily="18" charset="0"/>
                <a:ea typeface="Times New Roman" panose="02020603050405020304" pitchFamily="18" charset="0"/>
              </a:rPr>
              <a:t>* – множество </a:t>
            </a:r>
            <a:r>
              <a:rPr lang="ru-RU" sz="2000" dirty="0" err="1">
                <a:solidFill>
                  <a:srgbClr val="FFFF00"/>
                </a:solidFill>
                <a:latin typeface="Times New Roman" panose="02020603050405020304" pitchFamily="18" charset="0"/>
                <a:ea typeface="Times New Roman" panose="02020603050405020304" pitchFamily="18" charset="0"/>
              </a:rPr>
              <a:t>суб'ектов</a:t>
            </a:r>
            <a:r>
              <a:rPr lang="ru-RU" sz="2000" dirty="0">
                <a:solidFill>
                  <a:srgbClr val="FFFF00"/>
                </a:solidFill>
                <a:latin typeface="Times New Roman" panose="02020603050405020304" pitchFamily="18" charset="0"/>
                <a:ea typeface="Times New Roman" panose="02020603050405020304" pitchFamily="18" charset="0"/>
              </a:rPr>
              <a:t>, О* – множество </a:t>
            </a:r>
            <a:r>
              <a:rPr lang="ru-RU" sz="2000" dirty="0" err="1">
                <a:solidFill>
                  <a:srgbClr val="FFFF00"/>
                </a:solidFill>
                <a:latin typeface="Times New Roman" panose="02020603050405020304" pitchFamily="18" charset="0"/>
                <a:ea typeface="Times New Roman" panose="02020603050405020304" pitchFamily="18" charset="0"/>
              </a:rPr>
              <a:t>об'ектов</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S</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rgbClr val="FFFF00"/>
                </a:solidFill>
                <a:latin typeface="Times New Roman" panose="02020603050405020304" pitchFamily="18" charset="0"/>
                <a:ea typeface="Times New Roman" panose="02020603050405020304" pitchFamily="18" charset="0"/>
              </a:rPr>
              <a:t> O</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h</a:t>
            </a:r>
            <a:r>
              <a:rPr lang="ru-RU" sz="2000" dirty="0">
                <a:solidFill>
                  <a:srgbClr val="FFFF00"/>
                </a:solidFill>
                <a:latin typeface="Times New Roman" panose="02020603050405020304" pitchFamily="18" charset="0"/>
                <a:ea typeface="Times New Roman" panose="02020603050405020304" pitchFamily="18" charset="0"/>
              </a:rPr>
              <a:t> – решетка уровней безопасности, </a:t>
            </a:r>
            <a:r>
              <a:rPr lang="en-US" sz="2000" dirty="0">
                <a:solidFill>
                  <a:srgbClr val="FFFF00"/>
                </a:solidFill>
                <a:latin typeface="Times New Roman" panose="02020603050405020304" pitchFamily="18" charset="0"/>
                <a:ea typeface="Times New Roman" panose="02020603050405020304" pitchFamily="18" charset="0"/>
              </a:rPr>
              <a:t>F</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S</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rgbClr val="FFFF00"/>
                </a:solidFill>
                <a:latin typeface="Times New Roman" panose="02020603050405020304" pitchFamily="18" charset="0"/>
                <a:ea typeface="Times New Roman" panose="02020603050405020304" pitchFamily="18" charset="0"/>
              </a:rPr>
              <a:t> O</a:t>
            </a:r>
            <a:r>
              <a:rPr lang="ru-RU" sz="2000" dirty="0">
                <a:solidFill>
                  <a:srgbClr val="FFFF00"/>
                </a:solidFill>
                <a:latin typeface="Times New Roman" panose="02020603050405020304" pitchFamily="18" charset="0"/>
                <a:ea typeface="Times New Roman" panose="02020603050405020304" pitchFamily="18" charset="0"/>
              </a:rPr>
              <a:t>* </a:t>
            </a:r>
            <a:r>
              <a:rPr lang="ru-RU" sz="2000" dirty="0">
                <a:solidFill>
                  <a:srgbClr val="FFFF00"/>
                </a:solidFill>
                <a:latin typeface="Times New Roman" panose="02020603050405020304" pitchFamily="18" charset="0"/>
                <a:ea typeface="Times New Roman" panose="02020603050405020304" pitchFamily="18" charset="0"/>
                <a:sym typeface="Wingdings" panose="05000000000000000000" pitchFamily="2"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L</a:t>
            </a:r>
            <a:r>
              <a:rPr lang="ru-RU" sz="2000" dirty="0">
                <a:solidFill>
                  <a:srgbClr val="FFFF00"/>
                </a:solidFill>
                <a:latin typeface="Times New Roman" panose="02020603050405020304" pitchFamily="18" charset="0"/>
                <a:ea typeface="Times New Roman" panose="02020603050405020304" pitchFamily="18" charset="0"/>
              </a:rPr>
              <a:t> функция, определяющая уровень безопасности своих аргументов в данном состоянии – </a:t>
            </a:r>
            <a:r>
              <a:rPr lang="en-US" sz="2000" dirty="0">
                <a:solidFill>
                  <a:srgbClr val="FFFF00"/>
                </a:solidFill>
                <a:latin typeface="Times New Roman" panose="02020603050405020304" pitchFamily="18" charset="0"/>
                <a:ea typeface="Times New Roman" panose="02020603050405020304" pitchFamily="18" charset="0"/>
              </a:rPr>
              <a:t>V</a:t>
            </a:r>
            <a:r>
              <a:rPr lang="ru-RU" sz="2000" dirty="0">
                <a:solidFill>
                  <a:srgbClr val="FFFF00"/>
                </a:solidFill>
                <a:latin typeface="Times New Roman" panose="02020603050405020304" pitchFamily="18" charset="0"/>
                <a:ea typeface="Times New Roman" panose="02020603050405020304" pitchFamily="18" charset="0"/>
              </a:rPr>
              <a:t> – множество состояний, состоящее из упорядоченных пар (</a:t>
            </a:r>
            <a:r>
              <a:rPr lang="en-US" sz="2000" dirty="0">
                <a:solidFill>
                  <a:srgbClr val="FFFF00"/>
                </a:solidFill>
                <a:latin typeface="Times New Roman" panose="02020603050405020304" pitchFamily="18" charset="0"/>
                <a:ea typeface="Times New Roman" panose="02020603050405020304" pitchFamily="18" charset="0"/>
              </a:rPr>
              <a:t>F</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M</a:t>
            </a:r>
            <a:r>
              <a:rPr lang="ru-RU" sz="2000" dirty="0">
                <a:solidFill>
                  <a:srgbClr val="FFFF00"/>
                </a:solidFill>
                <a:latin typeface="Times New Roman" panose="02020603050405020304" pitchFamily="18" charset="0"/>
                <a:ea typeface="Times New Roman" panose="02020603050405020304" pitchFamily="18" charset="0"/>
              </a:rPr>
              <a:t>), где М – матрица доступов </a:t>
            </a:r>
            <a:r>
              <a:rPr lang="ru-RU" sz="2000" dirty="0" err="1">
                <a:solidFill>
                  <a:srgbClr val="FFFF00"/>
                </a:solidFill>
                <a:latin typeface="Times New Roman" panose="02020603050405020304" pitchFamily="18" charset="0"/>
                <a:ea typeface="Times New Roman" panose="02020603050405020304" pitchFamily="18" charset="0"/>
              </a:rPr>
              <a:t>суб'ектов</a:t>
            </a:r>
            <a:r>
              <a:rPr lang="ru-RU" sz="2000" dirty="0">
                <a:solidFill>
                  <a:srgbClr val="FFFF00"/>
                </a:solidFill>
                <a:latin typeface="Times New Roman" panose="02020603050405020304" pitchFamily="18" charset="0"/>
                <a:ea typeface="Times New Roman" panose="02020603050405020304" pitchFamily="18" charset="0"/>
              </a:rPr>
              <a:t> к </a:t>
            </a:r>
            <a:r>
              <a:rPr lang="ru-RU" sz="2000" dirty="0" err="1">
                <a:solidFill>
                  <a:srgbClr val="FFFF00"/>
                </a:solidFill>
                <a:latin typeface="Times New Roman" panose="02020603050405020304" pitchFamily="18" charset="0"/>
                <a:ea typeface="Times New Roman" panose="02020603050405020304" pitchFamily="18" charset="0"/>
              </a:rPr>
              <a:t>об'ектам</a:t>
            </a:r>
            <a:r>
              <a:rPr lang="ru-RU" sz="2000" dirty="0">
                <a:solidFill>
                  <a:srgbClr val="FFFF00"/>
                </a:solidFill>
                <a:latin typeface="Times New Roman" panose="02020603050405020304" pitchFamily="18" charset="0"/>
                <a:ea typeface="Times New Roman" panose="02020603050405020304" pitchFamily="18" charset="0"/>
              </a:rPr>
              <a:t>. Система определяется начальным состоянием </a:t>
            </a:r>
            <a:r>
              <a:rPr lang="en-US" sz="2000" dirty="0">
                <a:solidFill>
                  <a:srgbClr val="FFFF00"/>
                </a:solidFill>
                <a:latin typeface="Times New Roman" panose="02020603050405020304" pitchFamily="18" charset="0"/>
                <a:ea typeface="Times New Roman" panose="02020603050405020304" pitchFamily="18" charset="0"/>
              </a:rPr>
              <a:t>Vo</a:t>
            </a:r>
            <a:r>
              <a:rPr lang="ru-RU" sz="2000" dirty="0">
                <a:solidFill>
                  <a:srgbClr val="FFFF00"/>
                </a:solidFill>
                <a:latin typeface="Times New Roman" panose="02020603050405020304" pitchFamily="18" charset="0"/>
                <a:ea typeface="Times New Roman" panose="02020603050405020304" pitchFamily="18" charset="0"/>
              </a:rPr>
              <a:t>, множеством запросов </a:t>
            </a:r>
            <a:r>
              <a:rPr lang="en-US" sz="2000" dirty="0">
                <a:solidFill>
                  <a:srgbClr val="FFFF00"/>
                </a:solidFill>
                <a:latin typeface="Times New Roman" panose="02020603050405020304" pitchFamily="18" charset="0"/>
                <a:ea typeface="Times New Roman" panose="02020603050405020304" pitchFamily="18" charset="0"/>
              </a:rPr>
              <a:t>Q</a:t>
            </a:r>
            <a:r>
              <a:rPr lang="ru-RU" sz="2000" dirty="0">
                <a:solidFill>
                  <a:srgbClr val="FFFF00"/>
                </a:solidFill>
                <a:latin typeface="Times New Roman" panose="02020603050405020304" pitchFamily="18" charset="0"/>
                <a:ea typeface="Times New Roman" panose="02020603050405020304" pitchFamily="18" charset="0"/>
              </a:rPr>
              <a:t> и функцией переходов </a:t>
            </a:r>
            <a:r>
              <a:rPr lang="en-US" sz="2000" dirty="0">
                <a:solidFill>
                  <a:srgbClr val="FFFF00"/>
                </a:solidFill>
                <a:latin typeface="Times New Roman" panose="02020603050405020304" pitchFamily="18" charset="0"/>
                <a:ea typeface="Times New Roman" panose="02020603050405020304" pitchFamily="18" charset="0"/>
              </a:rPr>
              <a:t>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err="1">
                <a:solidFill>
                  <a:srgbClr val="FFFF00"/>
                </a:solidFill>
                <a:latin typeface="Times New Roman" panose="02020603050405020304" pitchFamily="18" charset="0"/>
                <a:ea typeface="Times New Roman" panose="02020603050405020304" pitchFamily="18" charset="0"/>
              </a:rPr>
              <a:t>VxQ</a:t>
            </a:r>
            <a:r>
              <a:rPr lang="ru-RU" sz="2000" dirty="0">
                <a:solidFill>
                  <a:srgbClr val="FFFF00"/>
                </a:solidFill>
                <a:latin typeface="Times New Roman" panose="02020603050405020304" pitchFamily="18" charset="0"/>
                <a:ea typeface="Times New Roman" panose="02020603050405020304" pitchFamily="18" charset="0"/>
                <a:sym typeface="Wingdings" panose="05000000000000000000" pitchFamily="2" charset="2"/>
              </a:rPr>
              <a:t></a:t>
            </a:r>
            <a:r>
              <a:rPr lang="en-US" sz="2000" dirty="0">
                <a:solidFill>
                  <a:srgbClr val="FFFF00"/>
                </a:solidFill>
                <a:latin typeface="Times New Roman" panose="02020603050405020304" pitchFamily="18" charset="0"/>
                <a:ea typeface="Times New Roman" panose="02020603050405020304" pitchFamily="18" charset="0"/>
              </a:rPr>
              <a:t>V</a:t>
            </a:r>
            <a:r>
              <a:rPr lang="ru-RU" sz="2000" dirty="0">
                <a:solidFill>
                  <a:srgbClr val="FFFF00"/>
                </a:solidFill>
                <a:latin typeface="Times New Roman" panose="02020603050405020304" pitchFamily="18" charset="0"/>
                <a:ea typeface="Times New Roman" panose="02020603050405020304" pitchFamily="18" charset="0"/>
              </a:rPr>
              <a:t> такой, что система переходит из одного состояния в другое после исполнения запроса.</a:t>
            </a:r>
          </a:p>
          <a:p>
            <a:pPr indent="457200" algn="just">
              <a:lnSpc>
                <a:spcPct val="150000"/>
              </a:lnSpc>
              <a:spcAft>
                <a:spcPts val="0"/>
              </a:spcAft>
            </a:pPr>
            <a:r>
              <a:rPr lang="ru-RU" sz="2000" dirty="0">
                <a:solidFill>
                  <a:srgbClr val="FFC000"/>
                </a:solidFill>
                <a:latin typeface="Times New Roman" panose="02020603050405020304" pitchFamily="18" charset="0"/>
                <a:ea typeface="Times New Roman" panose="02020603050405020304" pitchFamily="18" charset="0"/>
              </a:rPr>
              <a:t> </a:t>
            </a:r>
            <a:r>
              <a:rPr lang="ru-RU" sz="2000" u="sng" dirty="0">
                <a:solidFill>
                  <a:srgbClr val="FFC000"/>
                </a:solidFill>
                <a:latin typeface="Times New Roman" panose="02020603050405020304" pitchFamily="18" charset="0"/>
                <a:ea typeface="Times New Roman" panose="02020603050405020304" pitchFamily="18" charset="0"/>
              </a:rPr>
              <a:t>Определение</a:t>
            </a:r>
            <a:r>
              <a:rPr lang="ru-RU" sz="2000" dirty="0">
                <a:solidFill>
                  <a:srgbClr val="FFC000"/>
                </a:solidFill>
                <a:latin typeface="Times New Roman" panose="02020603050405020304" pitchFamily="18" charset="0"/>
                <a:ea typeface="Times New Roman" panose="02020603050405020304" pitchFamily="18" charset="0"/>
              </a:rPr>
              <a:t>:</a:t>
            </a:r>
          </a:p>
          <a:p>
            <a:pPr indent="457200" algn="just">
              <a:lnSpc>
                <a:spcPct val="150000"/>
              </a:lnSpc>
              <a:spcAft>
                <a:spcPts val="0"/>
              </a:spcAft>
            </a:pP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а)	Состояние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F</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M</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безопасно по чтению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RS</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тогда и только тогда, когда для любых </a:t>
            </a:r>
          </a:p>
          <a:p>
            <a:pPr indent="457200" algn="just">
              <a:lnSpc>
                <a:spcPct val="150000"/>
              </a:lnSpc>
              <a:spcAft>
                <a:spcPts val="0"/>
              </a:spcAft>
            </a:pP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S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 S</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&amp;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O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 O</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read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2000" dirty="0" err="1">
                <a:solidFill>
                  <a:schemeClr val="bg2">
                    <a:lumMod val="60000"/>
                    <a:lumOff val="40000"/>
                  </a:schemeClr>
                </a:solidFill>
                <a:latin typeface="Times New Roman" panose="02020603050405020304" pitchFamily="18" charset="0"/>
                <a:ea typeface="Times New Roman" panose="02020603050405020304" pitchFamily="18" charset="0"/>
              </a:rPr>
              <a:t>Mso</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если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F</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S</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 F</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a:t>
            </a:r>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O</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a:t>
            </a:r>
          </a:p>
          <a:p>
            <a:pPr indent="457200" algn="just">
              <a:lnSpc>
                <a:spcPct val="150000"/>
              </a:lnSpc>
              <a:spcAft>
                <a:spcPts val="0"/>
              </a:spcAft>
            </a:pPr>
            <a:r>
              <a:rPr lang="ru-RU" sz="2000" dirty="0">
                <a:solidFill>
                  <a:srgbClr val="FFFF00"/>
                </a:solidFill>
                <a:latin typeface="Times New Roman" panose="02020603050405020304" pitchFamily="18" charset="0"/>
                <a:ea typeface="Times New Roman" panose="02020603050405020304" pitchFamily="18" charset="0"/>
              </a:rPr>
              <a:t>б)	Состояние (</a:t>
            </a:r>
            <a:r>
              <a:rPr lang="en-US" sz="2000" dirty="0">
                <a:solidFill>
                  <a:srgbClr val="FFFF00"/>
                </a:solidFill>
                <a:latin typeface="Times New Roman" panose="02020603050405020304" pitchFamily="18" charset="0"/>
                <a:ea typeface="Times New Roman" panose="02020603050405020304" pitchFamily="18" charset="0"/>
              </a:rPr>
              <a:t>F</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M</a:t>
            </a:r>
            <a:r>
              <a:rPr lang="ru-RU" sz="2000" dirty="0">
                <a:solidFill>
                  <a:srgbClr val="FFFF00"/>
                </a:solidFill>
                <a:latin typeface="Times New Roman" panose="02020603050405020304" pitchFamily="18" charset="0"/>
                <a:ea typeface="Times New Roman" panose="02020603050405020304" pitchFamily="18" charset="0"/>
              </a:rPr>
              <a:t>) безопасно по записи (</a:t>
            </a:r>
            <a:r>
              <a:rPr lang="en-US" sz="2000" dirty="0">
                <a:solidFill>
                  <a:srgbClr val="FFFF00"/>
                </a:solidFill>
                <a:latin typeface="Times New Roman" panose="02020603050405020304" pitchFamily="18" charset="0"/>
                <a:ea typeface="Times New Roman" panose="02020603050405020304" pitchFamily="18" charset="0"/>
              </a:rPr>
              <a:t>WS</a:t>
            </a:r>
            <a:r>
              <a:rPr lang="ru-RU" sz="2000" dirty="0">
                <a:solidFill>
                  <a:srgbClr val="FFFF00"/>
                </a:solidFill>
                <a:latin typeface="Times New Roman" panose="02020603050405020304" pitchFamily="18" charset="0"/>
                <a:ea typeface="Times New Roman" panose="02020603050405020304" pitchFamily="18" charset="0"/>
              </a:rPr>
              <a:t>, * – свойство) </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S</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rgbClr val="FFFF00"/>
                </a:solidFill>
                <a:latin typeface="Times New Roman" panose="02020603050405020304" pitchFamily="18" charset="0"/>
                <a:ea typeface="Times New Roman" panose="02020603050405020304" pitchFamily="18" charset="0"/>
              </a:rPr>
              <a:t>S</a:t>
            </a:r>
            <a:r>
              <a:rPr lang="ru-RU" sz="2000" dirty="0">
                <a:solidFill>
                  <a:srgbClr val="FFFF00"/>
                </a:solidFill>
                <a:latin typeface="Times New Roman" panose="02020603050405020304" pitchFamily="18" charset="0"/>
                <a:ea typeface="Times New Roman" panose="02020603050405020304" pitchFamily="18" charset="0"/>
              </a:rPr>
              <a:t>* &amp; </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O</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en-US" sz="2000" dirty="0">
                <a:solidFill>
                  <a:srgbClr val="FFFF00"/>
                </a:solidFill>
                <a:latin typeface="Times New Roman" panose="02020603050405020304" pitchFamily="18" charset="0"/>
                <a:ea typeface="Times New Roman" panose="02020603050405020304" pitchFamily="18" charset="0"/>
              </a:rPr>
              <a:t>O</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write </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err="1">
                <a:solidFill>
                  <a:srgbClr val="FFFF00"/>
                </a:solidFill>
                <a:latin typeface="Times New Roman" panose="02020603050405020304" pitchFamily="18" charset="0"/>
                <a:ea typeface="Times New Roman" panose="02020603050405020304" pitchFamily="18" charset="0"/>
              </a:rPr>
              <a:t>Mso</a:t>
            </a:r>
            <a:r>
              <a:rPr lang="ru-RU" sz="2000" dirty="0">
                <a:solidFill>
                  <a:srgbClr val="FFFF00"/>
                </a:solidFill>
                <a:latin typeface="Times New Roman" panose="02020603050405020304" pitchFamily="18" charset="0"/>
                <a:ea typeface="Times New Roman" panose="02020603050405020304" pitchFamily="18" charset="0"/>
              </a:rPr>
              <a:t>, если   </a:t>
            </a:r>
            <a:r>
              <a:rPr lang="en-US" sz="2000" dirty="0">
                <a:solidFill>
                  <a:srgbClr val="FFFF00"/>
                </a:solidFill>
                <a:latin typeface="Times New Roman" panose="02020603050405020304" pitchFamily="18" charset="0"/>
                <a:ea typeface="Times New Roman" panose="02020603050405020304" pitchFamily="18" charset="0"/>
              </a:rPr>
              <a:t>F</a:t>
            </a:r>
            <a:r>
              <a:rPr lang="ru-RU" sz="2000" dirty="0">
                <a:solidFill>
                  <a:srgbClr val="FFFF00"/>
                </a:solidFill>
                <a:latin typeface="Times New Roman" panose="02020603050405020304" pitchFamily="18" charset="0"/>
                <a:ea typeface="Times New Roman" panose="02020603050405020304" pitchFamily="18" charset="0"/>
              </a:rPr>
              <a:t>(</a:t>
            </a:r>
            <a:r>
              <a:rPr lang="en-US" sz="2000" dirty="0">
                <a:solidFill>
                  <a:srgbClr val="FFFF00"/>
                </a:solidFill>
                <a:latin typeface="Times New Roman" panose="02020603050405020304" pitchFamily="18" charset="0"/>
                <a:ea typeface="Times New Roman" panose="02020603050405020304" pitchFamily="18" charset="0"/>
              </a:rPr>
              <a:t>O</a:t>
            </a:r>
            <a:r>
              <a:rPr lang="ru-RU" sz="2000" dirty="0">
                <a:solidFill>
                  <a:srgbClr val="FFFF00"/>
                </a:solidFill>
                <a:latin typeface="Times New Roman" panose="02020603050405020304" pitchFamily="18" charset="0"/>
                <a:ea typeface="Times New Roman" panose="02020603050405020304" pitchFamily="18" charset="0"/>
              </a:rPr>
              <a:t>) </a:t>
            </a:r>
            <a:r>
              <a:rPr lang="ru-RU"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F</a:t>
            </a:r>
            <a:r>
              <a:rPr lang="ru-RU" sz="2000" dirty="0">
                <a:solidFill>
                  <a:srgbClr val="FFFF00"/>
                </a:solidFill>
                <a:latin typeface="Times New Roman" panose="02020603050405020304" pitchFamily="18" charset="0"/>
                <a:ea typeface="Times New Roman" panose="02020603050405020304" pitchFamily="18" charset="0"/>
              </a:rPr>
              <a:t>(</a:t>
            </a:r>
            <a:r>
              <a:rPr lang="en-US" sz="2000" dirty="0">
                <a:solidFill>
                  <a:srgbClr val="FFFF00"/>
                </a:solidFill>
                <a:latin typeface="Times New Roman" panose="02020603050405020304" pitchFamily="18" charset="0"/>
                <a:ea typeface="Times New Roman" panose="02020603050405020304" pitchFamily="18" charset="0"/>
              </a:rPr>
              <a:t>S</a:t>
            </a:r>
            <a:r>
              <a:rPr lang="ru-RU" sz="2000" dirty="0">
                <a:solidFill>
                  <a:srgbClr val="FFFF00"/>
                </a:solidFill>
                <a:latin typeface="Times New Roman" panose="02020603050405020304" pitchFamily="18" charset="0"/>
                <a:ea typeface="Times New Roman" panose="02020603050405020304" pitchFamily="18" charset="0"/>
              </a:rPr>
              <a:t>);</a:t>
            </a:r>
          </a:p>
          <a:p>
            <a:pPr indent="457200" algn="just">
              <a:lnSpc>
                <a:spcPct val="150000"/>
              </a:lnSpc>
              <a:spcAft>
                <a:spcPts val="0"/>
              </a:spcAft>
            </a:pP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в)	Состояние безопасно </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sym typeface="Wingdings" panose="05000000000000000000" pitchFamily="2" charset="2"/>
              </a:rPr>
              <a:t></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оно безопасно и по чтению и по записи;</a:t>
            </a:r>
          </a:p>
          <a:p>
            <a:pPr indent="457200" algn="just">
              <a:lnSpc>
                <a:spcPct val="150000"/>
              </a:lnSpc>
              <a:spcAft>
                <a:spcPts val="0"/>
              </a:spcAft>
            </a:pPr>
            <a:r>
              <a:rPr lang="ru-RU" sz="2000" dirty="0">
                <a:solidFill>
                  <a:srgbClr val="FFFF00"/>
                </a:solidFill>
                <a:latin typeface="Times New Roman" panose="02020603050405020304" pitchFamily="18" charset="0"/>
                <a:ea typeface="Times New Roman" panose="02020603050405020304" pitchFamily="18" charset="0"/>
              </a:rPr>
              <a:t>г)	Система </a:t>
            </a:r>
            <a:r>
              <a:rPr lang="en-US" sz="2000" dirty="0">
                <a:solidFill>
                  <a:srgbClr val="FFFF00"/>
                </a:solidFill>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V</a:t>
            </a:r>
            <a:r>
              <a:rPr lang="en-US" sz="2000" baseline="-25000" dirty="0">
                <a:solidFill>
                  <a:srgbClr val="FFFF00"/>
                </a:solidFill>
                <a:latin typeface="Times New Roman" panose="02020603050405020304" pitchFamily="18" charset="0"/>
                <a:ea typeface="Times New Roman" panose="02020603050405020304" pitchFamily="18" charset="0"/>
              </a:rPr>
              <a:t>o</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Q</a:t>
            </a:r>
            <a:r>
              <a:rPr lang="ru-RU" sz="2000" dirty="0">
                <a:solidFill>
                  <a:srgbClr val="FFFF00"/>
                </a:solidFill>
                <a:latin typeface="Times New Roman" panose="02020603050405020304" pitchFamily="18" charset="0"/>
                <a:ea typeface="Times New Roman" panose="02020603050405020304" pitchFamily="18" charset="0"/>
              </a:rPr>
              <a:t>, </a:t>
            </a:r>
            <a:r>
              <a:rPr lang="en-US" sz="2000" dirty="0">
                <a:solidFill>
                  <a:srgbClr val="FFFF00"/>
                </a:solidFill>
                <a:latin typeface="Times New Roman" panose="02020603050405020304" pitchFamily="18" charset="0"/>
                <a:ea typeface="Times New Roman" panose="02020603050405020304" pitchFamily="18" charset="0"/>
              </a:rPr>
              <a:t>T</a:t>
            </a:r>
            <a:r>
              <a:rPr lang="ru-RU" sz="2000" dirty="0">
                <a:solidFill>
                  <a:srgbClr val="FFFF00"/>
                </a:solidFill>
                <a:latin typeface="Times New Roman" panose="02020603050405020304" pitchFamily="18" charset="0"/>
                <a:ea typeface="Times New Roman" panose="02020603050405020304" pitchFamily="18" charset="0"/>
              </a:rPr>
              <a:t>) безопасна </a:t>
            </a:r>
            <a:r>
              <a:rPr lang="ru-RU" sz="2000" dirty="0">
                <a:solidFill>
                  <a:srgbClr val="FFFF00"/>
                </a:solidFill>
                <a:latin typeface="Times New Roman" panose="02020603050405020304" pitchFamily="18" charset="0"/>
                <a:ea typeface="Times New Roman" panose="02020603050405020304" pitchFamily="18" charset="0"/>
                <a:sym typeface="Wingdings" panose="05000000000000000000" pitchFamily="2" charset="2"/>
              </a:rPr>
              <a:t></a:t>
            </a:r>
            <a:r>
              <a:rPr lang="ru-RU" sz="2000" dirty="0">
                <a:solidFill>
                  <a:srgbClr val="FFFF00"/>
                </a:solidFill>
                <a:latin typeface="Times New Roman" panose="02020603050405020304" pitchFamily="18" charset="0"/>
                <a:ea typeface="Times New Roman" panose="02020603050405020304" pitchFamily="18" charset="0"/>
              </a:rPr>
              <a:t> состояние </a:t>
            </a:r>
            <a:r>
              <a:rPr lang="en-US" sz="2000" dirty="0">
                <a:solidFill>
                  <a:srgbClr val="FFFF00"/>
                </a:solidFill>
                <a:latin typeface="Times New Roman" panose="02020603050405020304" pitchFamily="18" charset="0"/>
                <a:ea typeface="Times New Roman" panose="02020603050405020304" pitchFamily="18" charset="0"/>
              </a:rPr>
              <a:t>V</a:t>
            </a:r>
            <a:r>
              <a:rPr lang="en-US" sz="2000" baseline="-25000" dirty="0">
                <a:solidFill>
                  <a:srgbClr val="FFFF00"/>
                </a:solidFill>
                <a:latin typeface="Times New Roman" panose="02020603050405020304" pitchFamily="18" charset="0"/>
                <a:ea typeface="Times New Roman" panose="02020603050405020304" pitchFamily="18" charset="0"/>
              </a:rPr>
              <a:t>o</a:t>
            </a:r>
            <a:r>
              <a:rPr lang="ru-RU" sz="2000" dirty="0">
                <a:solidFill>
                  <a:srgbClr val="FFFF00"/>
                </a:solidFill>
                <a:latin typeface="Times New Roman" panose="02020603050405020304" pitchFamily="18" charset="0"/>
                <a:ea typeface="Times New Roman" panose="02020603050405020304" pitchFamily="18" charset="0"/>
              </a:rPr>
              <a:t> безопасно и любое состояние, доступное из </a:t>
            </a:r>
            <a:r>
              <a:rPr lang="en-US" sz="2000" dirty="0">
                <a:solidFill>
                  <a:srgbClr val="FFFF00"/>
                </a:solidFill>
                <a:latin typeface="Times New Roman" panose="02020603050405020304" pitchFamily="18" charset="0"/>
                <a:ea typeface="Times New Roman" panose="02020603050405020304" pitchFamily="18" charset="0"/>
              </a:rPr>
              <a:t>V</a:t>
            </a:r>
            <a:r>
              <a:rPr lang="en-US" sz="2000" baseline="-25000" dirty="0">
                <a:solidFill>
                  <a:srgbClr val="FFFF00"/>
                </a:solidFill>
                <a:latin typeface="Times New Roman" panose="02020603050405020304" pitchFamily="18" charset="0"/>
                <a:ea typeface="Times New Roman" panose="02020603050405020304" pitchFamily="18" charset="0"/>
              </a:rPr>
              <a:t>o</a:t>
            </a:r>
            <a:r>
              <a:rPr lang="ru-RU" sz="2000" dirty="0">
                <a:solidFill>
                  <a:srgbClr val="FFFF00"/>
                </a:solidFill>
                <a:latin typeface="Times New Roman" panose="02020603050405020304" pitchFamily="18" charset="0"/>
                <a:ea typeface="Times New Roman" panose="02020603050405020304" pitchFamily="18" charset="0"/>
              </a:rPr>
              <a:t> после исполнения конечного числа запросов из </a:t>
            </a:r>
            <a:r>
              <a:rPr lang="en-US" sz="2000" dirty="0">
                <a:solidFill>
                  <a:srgbClr val="FFFF00"/>
                </a:solidFill>
                <a:latin typeface="Times New Roman" panose="02020603050405020304" pitchFamily="18" charset="0"/>
                <a:ea typeface="Times New Roman" panose="02020603050405020304" pitchFamily="18" charset="0"/>
              </a:rPr>
              <a:t>Q</a:t>
            </a:r>
            <a:r>
              <a:rPr lang="ru-RU" sz="2000" dirty="0">
                <a:solidFill>
                  <a:srgbClr val="FFFF00"/>
                </a:solidFill>
                <a:latin typeface="Times New Roman" panose="02020603050405020304" pitchFamily="18" charset="0"/>
                <a:ea typeface="Times New Roman" panose="02020603050405020304" pitchFamily="18" charset="0"/>
              </a:rPr>
              <a:t> безопасно в смысле определения в).</a:t>
            </a:r>
            <a:endParaRPr lang="ru-RU" sz="2000"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8042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Рисунок 23">
            <a:extLst>
              <a:ext uri="{FF2B5EF4-FFF2-40B4-BE49-F238E27FC236}">
                <a16:creationId xmlns:a16="http://schemas.microsoft.com/office/drawing/2014/main" id="{D2A77775-E3B5-443F-88B2-9B34BAE87121}"/>
              </a:ext>
            </a:extLst>
          </p:cNvPr>
          <p:cNvPicPr>
            <a:picLocks noChangeAspect="1"/>
          </p:cNvPicPr>
          <p:nvPr/>
        </p:nvPicPr>
        <p:blipFill>
          <a:blip r:embed="rId2"/>
          <a:stretch>
            <a:fillRect/>
          </a:stretch>
        </p:blipFill>
        <p:spPr>
          <a:xfrm>
            <a:off x="437182" y="677465"/>
            <a:ext cx="11421174" cy="4373505"/>
          </a:xfrm>
          <a:prstGeom prst="rect">
            <a:avLst/>
          </a:prstGeom>
        </p:spPr>
      </p:pic>
    </p:spTree>
    <p:extLst>
      <p:ext uri="{BB962C8B-B14F-4D97-AF65-F5344CB8AC3E}">
        <p14:creationId xmlns:p14="http://schemas.microsoft.com/office/powerpoint/2010/main" val="3401654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508C804-6FE1-4F82-819E-0E5596CA5E7B}"/>
              </a:ext>
            </a:extLst>
          </p:cNvPr>
          <p:cNvPicPr>
            <a:picLocks noChangeAspect="1"/>
          </p:cNvPicPr>
          <p:nvPr/>
        </p:nvPicPr>
        <p:blipFill>
          <a:blip r:embed="rId2"/>
          <a:stretch>
            <a:fillRect/>
          </a:stretch>
        </p:blipFill>
        <p:spPr>
          <a:xfrm>
            <a:off x="1015999" y="3111590"/>
            <a:ext cx="10552791" cy="3746410"/>
          </a:xfrm>
          <a:prstGeom prst="rect">
            <a:avLst/>
          </a:prstGeom>
        </p:spPr>
      </p:pic>
      <p:pic>
        <p:nvPicPr>
          <p:cNvPr id="5" name="Рисунок 4">
            <a:extLst>
              <a:ext uri="{FF2B5EF4-FFF2-40B4-BE49-F238E27FC236}">
                <a16:creationId xmlns:a16="http://schemas.microsoft.com/office/drawing/2014/main" id="{837DA558-5321-4BF1-B6EA-7197E145DC9E}"/>
              </a:ext>
            </a:extLst>
          </p:cNvPr>
          <p:cNvPicPr>
            <a:picLocks noChangeAspect="1"/>
          </p:cNvPicPr>
          <p:nvPr/>
        </p:nvPicPr>
        <p:blipFill>
          <a:blip r:embed="rId3"/>
          <a:stretch>
            <a:fillRect/>
          </a:stretch>
        </p:blipFill>
        <p:spPr>
          <a:xfrm>
            <a:off x="1015998" y="621354"/>
            <a:ext cx="10552791" cy="2490236"/>
          </a:xfrm>
          <a:prstGeom prst="rect">
            <a:avLst/>
          </a:prstGeom>
        </p:spPr>
      </p:pic>
    </p:spTree>
    <p:extLst>
      <p:ext uri="{BB962C8B-B14F-4D97-AF65-F5344CB8AC3E}">
        <p14:creationId xmlns:p14="http://schemas.microsoft.com/office/powerpoint/2010/main" val="2754421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81307" y="617118"/>
            <a:ext cx="6063327" cy="291875"/>
          </a:xfrm>
          <a:prstGeom prst="rect">
            <a:avLst/>
          </a:prstGeom>
        </p:spPr>
        <p:txBody>
          <a:bodyPr wrap="none">
            <a:spAutoFit/>
          </a:bodyPr>
          <a:lstStyle/>
          <a:p>
            <a:pPr indent="180340" algn="just">
              <a:lnSpc>
                <a:spcPts val="1200"/>
              </a:lnSpc>
              <a:spcAft>
                <a:spcPts val="395"/>
              </a:spcAft>
            </a:pPr>
            <a:r>
              <a:rPr lang="ru-RU" sz="2800" b="1" dirty="0">
                <a:solidFill>
                  <a:srgbClr val="66FF33"/>
                </a:solidFill>
                <a:latin typeface="Times New Roman" panose="02020603050405020304" pitchFamily="18" charset="0"/>
                <a:ea typeface="Times New Roman" panose="02020603050405020304" pitchFamily="18" charset="0"/>
              </a:rPr>
              <a:t>Критика модели Белла и </a:t>
            </a:r>
            <a:r>
              <a:rPr lang="ru-RU" sz="2800" b="1" dirty="0" err="1">
                <a:solidFill>
                  <a:srgbClr val="66FF33"/>
                </a:solidFill>
                <a:latin typeface="Times New Roman" panose="02020603050405020304" pitchFamily="18" charset="0"/>
                <a:ea typeface="Times New Roman" panose="02020603050405020304" pitchFamily="18" charset="0"/>
              </a:rPr>
              <a:t>Лападула</a:t>
            </a:r>
            <a:endParaRPr lang="ru-RU" sz="2800" b="1" dirty="0">
              <a:solidFill>
                <a:srgbClr val="66FF33"/>
              </a:solidFill>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798992" y="913222"/>
            <a:ext cx="5103641" cy="400110"/>
          </a:xfrm>
          <a:prstGeom prst="rect">
            <a:avLst/>
          </a:prstGeom>
        </p:spPr>
        <p:txBody>
          <a:bodyPr wrap="none">
            <a:spAutoFit/>
          </a:bodyPr>
          <a:lstStyle/>
          <a:p>
            <a:r>
              <a:rPr lang="en-US" sz="2000" dirty="0">
                <a:solidFill>
                  <a:schemeClr val="bg2">
                    <a:lumMod val="60000"/>
                    <a:lumOff val="40000"/>
                  </a:schemeClr>
                </a:solidFill>
                <a:latin typeface="Times New Roman" panose="02020603050405020304" pitchFamily="18" charset="0"/>
                <a:ea typeface="Times New Roman" panose="02020603050405020304" pitchFamily="18" charset="0"/>
              </a:rPr>
              <a:t>1</a:t>
            </a:r>
            <a:r>
              <a:rPr lang="ru-RU" sz="2000" dirty="0">
                <a:solidFill>
                  <a:schemeClr val="bg2">
                    <a:lumMod val="60000"/>
                    <a:lumOff val="40000"/>
                  </a:schemeClr>
                </a:solidFill>
                <a:latin typeface="Times New Roman" panose="02020603050405020304" pitchFamily="18" charset="0"/>
                <a:ea typeface="Times New Roman" panose="02020603050405020304" pitchFamily="18" charset="0"/>
              </a:rPr>
              <a:t>. Рас­пределенные  компьютерные системы. </a:t>
            </a:r>
            <a:endParaRPr lang="ru-RU" sz="2000" dirty="0">
              <a:solidFill>
                <a:schemeClr val="bg2">
                  <a:lumMod val="60000"/>
                  <a:lumOff val="40000"/>
                </a:schemeClr>
              </a:solidFill>
            </a:endParaRPr>
          </a:p>
        </p:txBody>
      </p:sp>
      <p:sp>
        <p:nvSpPr>
          <p:cNvPr id="4" name="Прямоугольник 3"/>
          <p:cNvSpPr/>
          <p:nvPr/>
        </p:nvSpPr>
        <p:spPr>
          <a:xfrm>
            <a:off x="468085" y="1242937"/>
            <a:ext cx="11201400" cy="1047979"/>
          </a:xfrm>
          <a:prstGeom prst="rect">
            <a:avLst/>
          </a:prstGeom>
        </p:spPr>
        <p:txBody>
          <a:bodyPr wrap="square">
            <a:spAutoFit/>
          </a:bodyPr>
          <a:lstStyle/>
          <a:p>
            <a:pPr indent="228600" algn="just">
              <a:lnSpc>
                <a:spcPct val="115000"/>
              </a:lnSpc>
              <a:spcAft>
                <a:spcPts val="0"/>
              </a:spcAft>
            </a:pPr>
            <a:r>
              <a:rPr lang="ru-RU" dirty="0">
                <a:solidFill>
                  <a:srgbClr val="FFFF00"/>
                </a:solidFill>
                <a:latin typeface="Times New Roman" panose="02020603050405020304" pitchFamily="18" charset="0"/>
                <a:ea typeface="Times New Roman" panose="02020603050405020304" pitchFamily="18" charset="0"/>
              </a:rPr>
              <a:t>Очевидным способом распространения модели Белла и </a:t>
            </a:r>
            <a:r>
              <a:rPr lang="ru-RU" dirty="0" err="1">
                <a:solidFill>
                  <a:srgbClr val="FFFF00"/>
                </a:solidFill>
                <a:latin typeface="Times New Roman" panose="02020603050405020304" pitchFamily="18" charset="0"/>
                <a:ea typeface="Times New Roman" panose="02020603050405020304" pitchFamily="18" charset="0"/>
              </a:rPr>
              <a:t>Лападула</a:t>
            </a:r>
            <a:r>
              <a:rPr lang="ru-RU" dirty="0">
                <a:solidFill>
                  <a:srgbClr val="FFFF00"/>
                </a:solidFill>
                <a:latin typeface="Times New Roman" panose="02020603050405020304" pitchFamily="18" charset="0"/>
                <a:ea typeface="Times New Roman" panose="02020603050405020304" pitchFamily="18" charset="0"/>
              </a:rPr>
              <a:t> на распределенные системы будет назначение уровней секретно­сти различным компонентам этих систем и соблюдение гарантий выполнения пра­вил-ограничений по чтению и записи.</a:t>
            </a:r>
            <a:endParaRPr lang="ru-RU" sz="1100" dirty="0">
              <a:solidFill>
                <a:srgbClr val="FFFF00"/>
              </a:solidFill>
              <a:effectLst/>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3167742" y="2167661"/>
            <a:ext cx="8458199" cy="4552015"/>
          </a:xfrm>
          <a:prstGeom prst="rect">
            <a:avLst/>
          </a:prstGeom>
        </p:spPr>
        <p:txBody>
          <a:bodyPr wrap="square">
            <a:spAutoFit/>
          </a:bodyPr>
          <a:lstStyle/>
          <a:p>
            <a:pPr indent="228600" algn="just">
              <a:lnSpc>
                <a:spcPct val="115000"/>
              </a:lnSpc>
              <a:spcAft>
                <a:spcPts val="0"/>
              </a:spcAft>
            </a:pPr>
            <a:r>
              <a:rPr lang="ru-RU" dirty="0">
                <a:solidFill>
                  <a:srgbClr val="66FF33"/>
                </a:solidFill>
                <a:latin typeface="Times New Roman" panose="02020603050405020304" pitchFamily="18" charset="0"/>
                <a:ea typeface="Times New Roman" panose="02020603050405020304" pitchFamily="18" charset="0"/>
              </a:rPr>
              <a:t>Может показаться, что если конфиденциальному субъекту </a:t>
            </a:r>
            <a:r>
              <a:rPr lang="ru-RU" i="1" dirty="0">
                <a:solidFill>
                  <a:srgbClr val="66FF33"/>
                </a:solidFill>
                <a:latin typeface="Times New Roman" panose="02020603050405020304" pitchFamily="18" charset="0"/>
                <a:ea typeface="Times New Roman" panose="02020603050405020304" pitchFamily="18" charset="0"/>
              </a:rPr>
              <a:t>А</a:t>
            </a:r>
            <a:r>
              <a:rPr lang="ru-RU" dirty="0">
                <a:solidFill>
                  <a:srgbClr val="66FF33"/>
                </a:solidFill>
                <a:latin typeface="Times New Roman" panose="02020603050405020304" pitchFamily="18" charset="0"/>
                <a:ea typeface="Times New Roman" panose="02020603050405020304" pitchFamily="18" charset="0"/>
              </a:rPr>
              <a:t> будет разрешено чтение информации из неклассифицированного объек­та </a:t>
            </a:r>
            <a:r>
              <a:rPr lang="ru-RU" i="1" dirty="0">
                <a:solidFill>
                  <a:srgbClr val="66FF33"/>
                </a:solidFill>
                <a:latin typeface="Times New Roman" panose="02020603050405020304" pitchFamily="18" charset="0"/>
                <a:ea typeface="Times New Roman" panose="02020603050405020304" pitchFamily="18" charset="0"/>
              </a:rPr>
              <a:t>В,</a:t>
            </a:r>
            <a:r>
              <a:rPr lang="ru-RU" dirty="0">
                <a:solidFill>
                  <a:srgbClr val="66FF33"/>
                </a:solidFill>
                <a:latin typeface="Times New Roman" panose="02020603050405020304" pitchFamily="18" charset="0"/>
                <a:ea typeface="Times New Roman" panose="02020603050405020304" pitchFamily="18" charset="0"/>
              </a:rPr>
              <a:t> никакая конфиденциальная информация не будет раскрыта. Но при более по­дробном рассмотрении реализации операции удаленного чтения снизу может быть сделано неприятное наблюдение. Операция чтения между удаленными компонента­ми приводит к протеканию потока информации от читаемого объекта к запросившему доступ на чтение субъекту. Данный поток является безопасным, поскольку информа­ция не разглашается неавторизованному субъекту. Однако в распределенной кон­фигурации чтение инициируется запросом от одного компонента к другому. Такой запрос образует прохождение потока информации в неверном направлении (запись </a:t>
            </a:r>
            <a:r>
              <a:rPr lang="ru-RU" dirty="0" err="1">
                <a:solidFill>
                  <a:srgbClr val="66FF33"/>
                </a:solidFill>
                <a:latin typeface="Times New Roman" panose="02020603050405020304" pitchFamily="18" charset="0"/>
                <a:ea typeface="Times New Roman" panose="02020603050405020304" pitchFamily="18" charset="0"/>
              </a:rPr>
              <a:t>вобъект</a:t>
            </a:r>
            <a:r>
              <a:rPr lang="ru-RU" dirty="0">
                <a:solidFill>
                  <a:srgbClr val="66FF33"/>
                </a:solidFill>
                <a:latin typeface="Times New Roman" panose="02020603050405020304" pitchFamily="18" charset="0"/>
                <a:ea typeface="Times New Roman" panose="02020603050405020304" pitchFamily="18" charset="0"/>
              </a:rPr>
              <a:t> с меньшим уровнем секретности), как это показано на рис. 5.16. Таким обра­зом, удаленное чтение в распределенных системах может произойти, только если ему предшествует операция записи вниз, что является нарушением правил модели Белла и </a:t>
            </a:r>
            <a:r>
              <a:rPr lang="ru-RU" dirty="0" err="1">
                <a:solidFill>
                  <a:srgbClr val="66FF33"/>
                </a:solidFill>
                <a:latin typeface="Times New Roman" panose="02020603050405020304" pitchFamily="18" charset="0"/>
                <a:ea typeface="Times New Roman" panose="02020603050405020304" pitchFamily="18" charset="0"/>
              </a:rPr>
              <a:t>Лападула</a:t>
            </a:r>
            <a:r>
              <a:rPr lang="ru-RU" dirty="0">
                <a:solidFill>
                  <a:srgbClr val="66FF33"/>
                </a:solidFill>
                <a:latin typeface="Times New Roman" panose="02020603050405020304" pitchFamily="18" charset="0"/>
                <a:ea typeface="Times New Roman" panose="02020603050405020304" pitchFamily="18" charset="0"/>
              </a:rPr>
              <a:t>.</a:t>
            </a:r>
            <a:endParaRPr lang="ru-RU" sz="1100" dirty="0">
              <a:solidFill>
                <a:srgbClr val="66FF33"/>
              </a:solidFill>
              <a:effectLst/>
              <a:latin typeface="Times New Roman" panose="02020603050405020304" pitchFamily="18" charset="0"/>
              <a:ea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131028" y="2399691"/>
            <a:ext cx="3036714" cy="2566746"/>
          </a:xfrm>
          <a:prstGeom prst="rect">
            <a:avLst/>
          </a:prstGeom>
        </p:spPr>
      </p:pic>
      <p:sp>
        <p:nvSpPr>
          <p:cNvPr id="7" name="Прямоугольник 6"/>
          <p:cNvSpPr/>
          <p:nvPr/>
        </p:nvSpPr>
        <p:spPr>
          <a:xfrm>
            <a:off x="131028" y="5075212"/>
            <a:ext cx="3060197" cy="369332"/>
          </a:xfrm>
          <a:prstGeom prst="rect">
            <a:avLst/>
          </a:prstGeom>
        </p:spPr>
        <p:txBody>
          <a:bodyPr wrap="none">
            <a:spAutoFit/>
          </a:bodyPr>
          <a:lstStyle/>
          <a:p>
            <a:r>
              <a:rPr lang="ru-RU" dirty="0">
                <a:solidFill>
                  <a:srgbClr val="FF99CC"/>
                </a:solidFill>
                <a:latin typeface="Times New Roman" panose="02020603050405020304" pitchFamily="18" charset="0"/>
                <a:ea typeface="Microsoft Sans Serif" panose="020B0604020202020204" pitchFamily="34" charset="0"/>
              </a:rPr>
              <a:t>Удаленный запрос на чтение </a:t>
            </a:r>
            <a:endParaRPr lang="ru-RU" dirty="0">
              <a:solidFill>
                <a:srgbClr val="FF99CC"/>
              </a:solidFill>
            </a:endParaRPr>
          </a:p>
        </p:txBody>
      </p:sp>
    </p:spTree>
    <p:extLst>
      <p:ext uri="{BB962C8B-B14F-4D97-AF65-F5344CB8AC3E}">
        <p14:creationId xmlns:p14="http://schemas.microsoft.com/office/powerpoint/2010/main" val="829171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411A34-E2A2-40B1-B68C-AE1679B6BFC2}"/>
              </a:ext>
            </a:extLst>
          </p:cNvPr>
          <p:cNvSpPr txBox="1"/>
          <p:nvPr/>
        </p:nvSpPr>
        <p:spPr>
          <a:xfrm>
            <a:off x="1048625" y="482015"/>
            <a:ext cx="10268124" cy="369332"/>
          </a:xfrm>
          <a:prstGeom prst="rect">
            <a:avLst/>
          </a:prstGeom>
          <a:noFill/>
        </p:spPr>
        <p:txBody>
          <a:bodyPr wrap="square">
            <a:spAutoFit/>
          </a:bodyPr>
          <a:lstStyle/>
          <a:p>
            <a:r>
              <a:rPr lang="en-US" sz="1800" dirty="0">
                <a:solidFill>
                  <a:srgbClr val="66FF33"/>
                </a:solidFill>
                <a:effectLst/>
                <a:latin typeface="Times New Roman" panose="02020603050405020304" pitchFamily="18" charset="0"/>
                <a:ea typeface="Times New Roman" panose="02020603050405020304" pitchFamily="18" charset="0"/>
              </a:rPr>
              <a:t>2</a:t>
            </a:r>
            <a:r>
              <a:rPr lang="ru-RU" sz="1800" dirty="0">
                <a:solidFill>
                  <a:srgbClr val="66FF33"/>
                </a:solidFill>
                <a:effectLst/>
                <a:latin typeface="Times New Roman" panose="02020603050405020304" pitchFamily="18" charset="0"/>
                <a:ea typeface="Times New Roman" panose="02020603050405020304" pitchFamily="18" charset="0"/>
              </a:rPr>
              <a:t>. Предотвращение угрозы нарушения секретности для доверенных субъектов</a:t>
            </a:r>
            <a:endParaRPr lang="ru-RU" dirty="0">
              <a:solidFill>
                <a:srgbClr val="66FF33"/>
              </a:solidFill>
            </a:endParaRPr>
          </a:p>
        </p:txBody>
      </p:sp>
      <p:sp>
        <p:nvSpPr>
          <p:cNvPr id="5" name="TextBox 4">
            <a:extLst>
              <a:ext uri="{FF2B5EF4-FFF2-40B4-BE49-F238E27FC236}">
                <a16:creationId xmlns:a16="http://schemas.microsoft.com/office/drawing/2014/main" id="{89AE2DBA-44F5-454B-84F3-DEAD946A5CE1}"/>
              </a:ext>
            </a:extLst>
          </p:cNvPr>
          <p:cNvSpPr txBox="1"/>
          <p:nvPr/>
        </p:nvSpPr>
        <p:spPr>
          <a:xfrm>
            <a:off x="880844" y="1327380"/>
            <a:ext cx="10670796" cy="2296141"/>
          </a:xfrm>
          <a:prstGeom prst="rect">
            <a:avLst/>
          </a:prstGeom>
          <a:noFill/>
        </p:spPr>
        <p:txBody>
          <a:bodyPr wrap="square">
            <a:spAutoFit/>
          </a:bodyPr>
          <a:lstStyle/>
          <a:p>
            <a:pPr indent="279400" algn="just">
              <a:lnSpc>
                <a:spcPct val="115000"/>
              </a:lnSpc>
            </a:pPr>
            <a:r>
              <a:rPr lang="ru-RU" sz="1800" dirty="0">
                <a:solidFill>
                  <a:srgbClr val="FFFF00"/>
                </a:solidFill>
                <a:effectLst/>
                <a:latin typeface="Times New Roman" panose="02020603050405020304" pitchFamily="18" charset="0"/>
                <a:ea typeface="Times New Roman" panose="02020603050405020304" pitchFamily="18" charset="0"/>
              </a:rPr>
              <a:t>Доверенные субъекты могут функционировать в инте­ресах администратора. Также они могут быть процессами, обеспечивающими кри­тические службы, такие как драйвер устройства или подсистема управления па­мятью. Такие процессы часто не могут выполнить свою задачу, не нарушая правил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Неприменимость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для доверен­ных субъектов может быть выражена путем внесения поправки в данное ранее опре­деление операций чтения и записи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Но хотя это и делает определение более точным, оно нисколько не облегчает задачу для разработчика, желающего построить безопасный драйвер или утилиту поддержки работы адми­нистратора</a:t>
            </a:r>
            <a:r>
              <a:rPr lang="ru-RU" sz="1800" dirty="0">
                <a:solidFill>
                  <a:srgbClr val="000000"/>
                </a:solidFill>
                <a:effectLst/>
                <a:latin typeface="Times New Roman" panose="02020603050405020304" pitchFamily="18" charset="0"/>
                <a:ea typeface="Times New Roman" panose="02020603050405020304" pitchFamily="18" charset="0"/>
              </a:rPr>
              <a:t>.</a:t>
            </a:r>
            <a:endParaRPr lang="ru-RU" sz="1600" dirty="0">
              <a:solidFill>
                <a:srgbClr val="000000"/>
              </a:solidFill>
              <a:effectLst/>
              <a:latin typeface="Microsoft Sans Serif" panose="020B0604020202020204" pitchFamily="34" charset="0"/>
              <a:ea typeface="Microsoft Sans Serif" panose="020B0604020202020204" pitchFamily="34" charset="0"/>
            </a:endParaRPr>
          </a:p>
        </p:txBody>
      </p:sp>
      <p:sp>
        <p:nvSpPr>
          <p:cNvPr id="7" name="TextBox 6">
            <a:extLst>
              <a:ext uri="{FF2B5EF4-FFF2-40B4-BE49-F238E27FC236}">
                <a16:creationId xmlns:a16="http://schemas.microsoft.com/office/drawing/2014/main" id="{55052082-C1F3-4EC4-BD1E-3320C0427915}"/>
              </a:ext>
            </a:extLst>
          </p:cNvPr>
          <p:cNvSpPr txBox="1"/>
          <p:nvPr/>
        </p:nvSpPr>
        <p:spPr>
          <a:xfrm>
            <a:off x="947956" y="3792812"/>
            <a:ext cx="10477850" cy="1021946"/>
          </a:xfrm>
          <a:prstGeom prst="rect">
            <a:avLst/>
          </a:prstGeom>
          <a:noFill/>
        </p:spPr>
        <p:txBody>
          <a:bodyPr wrap="square">
            <a:spAutoFit/>
          </a:bodyPr>
          <a:lstStyle/>
          <a:p>
            <a:pPr indent="279400" algn="just">
              <a:lnSpc>
                <a:spcPct val="115000"/>
              </a:lnSpc>
            </a:pP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Одним из решений, рассматриваемых в литературе по безопасности, было пред­ложение представлять и использовать для потока информации модель, требующую того, чтобы никакая высокоуровневая информация никогда не протекала на более низкий уровень.</a:t>
            </a:r>
            <a:endParaRPr lang="ru-RU" sz="1600" dirty="0">
              <a:solidFill>
                <a:schemeClr val="bg1">
                  <a:lumMod val="60000"/>
                  <a:lumOff val="40000"/>
                </a:schemeClr>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345466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24946-DF58-4635-B0DC-B9E898D7D3C3}"/>
              </a:ext>
            </a:extLst>
          </p:cNvPr>
          <p:cNvSpPr txBox="1"/>
          <p:nvPr/>
        </p:nvSpPr>
        <p:spPr>
          <a:xfrm>
            <a:off x="2239861" y="373121"/>
            <a:ext cx="8026167" cy="461665"/>
          </a:xfrm>
          <a:prstGeom prst="rect">
            <a:avLst/>
          </a:prstGeom>
          <a:noFill/>
        </p:spPr>
        <p:txBody>
          <a:bodyPr wrap="square">
            <a:spAutoFit/>
          </a:bodyPr>
          <a:lstStyle/>
          <a:p>
            <a:pPr algn="ctr"/>
            <a:r>
              <a:rPr lang="ru-RU" sz="2400" dirty="0">
                <a:solidFill>
                  <a:srgbClr val="66FF33"/>
                </a:solidFill>
                <a:effectLst/>
                <a:latin typeface="Times New Roman" panose="02020603050405020304" pitchFamily="18" charset="0"/>
                <a:ea typeface="Times New Roman" panose="02020603050405020304" pitchFamily="18" charset="0"/>
              </a:rPr>
              <a:t>Модель Джона </a:t>
            </a:r>
            <a:r>
              <a:rPr lang="ru-RU" sz="2400" dirty="0" err="1">
                <a:solidFill>
                  <a:srgbClr val="66FF33"/>
                </a:solidFill>
                <a:effectLst/>
                <a:latin typeface="Times New Roman" panose="02020603050405020304" pitchFamily="18" charset="0"/>
                <a:ea typeface="Times New Roman" panose="02020603050405020304" pitchFamily="18" charset="0"/>
              </a:rPr>
              <a:t>МакЛина</a:t>
            </a:r>
            <a:r>
              <a:rPr lang="ru-RU" sz="2400" dirty="0">
                <a:solidFill>
                  <a:srgbClr val="66FF33"/>
                </a:solidFill>
                <a:effectLst/>
                <a:latin typeface="Times New Roman" panose="02020603050405020304" pitchFamily="18" charset="0"/>
                <a:ea typeface="Times New Roman" panose="02020603050405020304" pitchFamily="18" charset="0"/>
              </a:rPr>
              <a:t> системы, названной «Система </a:t>
            </a:r>
            <a:r>
              <a:rPr lang="en-US" sz="2400" dirty="0">
                <a:solidFill>
                  <a:srgbClr val="66FF33"/>
                </a:solidFill>
                <a:effectLst/>
                <a:latin typeface="Times New Roman" panose="02020603050405020304" pitchFamily="18" charset="0"/>
                <a:ea typeface="Times New Roman" panose="02020603050405020304" pitchFamily="18" charset="0"/>
              </a:rPr>
              <a:t>Z</a:t>
            </a:r>
            <a:r>
              <a:rPr lang="ru-RU" sz="2400" dirty="0">
                <a:solidFill>
                  <a:srgbClr val="66FF33"/>
                </a:solidFill>
                <a:effectLst/>
                <a:latin typeface="Times New Roman" panose="02020603050405020304" pitchFamily="18" charset="0"/>
                <a:ea typeface="Times New Roman" panose="02020603050405020304" pitchFamily="18" charset="0"/>
              </a:rPr>
              <a:t>» </a:t>
            </a:r>
            <a:endParaRPr lang="ru-RU" sz="2400" dirty="0">
              <a:solidFill>
                <a:srgbClr val="66FF33"/>
              </a:solidFill>
            </a:endParaRPr>
          </a:p>
        </p:txBody>
      </p:sp>
      <p:sp>
        <p:nvSpPr>
          <p:cNvPr id="5" name="TextBox 4">
            <a:extLst>
              <a:ext uri="{FF2B5EF4-FFF2-40B4-BE49-F238E27FC236}">
                <a16:creationId xmlns:a16="http://schemas.microsoft.com/office/drawing/2014/main" id="{705257C3-F0EE-4CE4-9224-4C99FE5C1A44}"/>
              </a:ext>
            </a:extLst>
          </p:cNvPr>
          <p:cNvSpPr txBox="1"/>
          <p:nvPr/>
        </p:nvSpPr>
        <p:spPr>
          <a:xfrm>
            <a:off x="324374" y="1143417"/>
            <a:ext cx="11543251" cy="5341462"/>
          </a:xfrm>
          <a:prstGeom prst="rect">
            <a:avLst/>
          </a:prstGeom>
          <a:noFill/>
        </p:spPr>
        <p:txBody>
          <a:bodyPr wrap="square">
            <a:spAutoFit/>
          </a:bodyPr>
          <a:lstStyle/>
          <a:p>
            <a:pPr indent="279400" algn="just">
              <a:lnSpc>
                <a:spcPct val="115000"/>
              </a:lnSpc>
            </a:pPr>
            <a:r>
              <a:rPr lang="ru-RU" sz="1800" dirty="0">
                <a:solidFill>
                  <a:srgbClr val="FFFF00"/>
                </a:solidFill>
                <a:effectLst/>
                <a:latin typeface="Times New Roman" panose="02020603050405020304" pitchFamily="18" charset="0"/>
                <a:ea typeface="Times New Roman" panose="02020603050405020304" pitchFamily="18" charset="0"/>
              </a:rPr>
              <a:t>Джон </a:t>
            </a:r>
            <a:r>
              <a:rPr lang="ru-RU" sz="1800" dirty="0" err="1">
                <a:solidFill>
                  <a:srgbClr val="FFFF00"/>
                </a:solidFill>
                <a:effectLst/>
                <a:latin typeface="Times New Roman" panose="02020603050405020304" pitchFamily="18" charset="0"/>
                <a:ea typeface="Times New Roman" panose="02020603050405020304" pitchFamily="18" charset="0"/>
              </a:rPr>
              <a:t>МакЛин</a:t>
            </a:r>
            <a:r>
              <a:rPr lang="ru-RU" sz="1800" dirty="0">
                <a:solidFill>
                  <a:srgbClr val="FFFF00"/>
                </a:solidFill>
                <a:effectLst/>
                <a:latin typeface="Times New Roman" panose="02020603050405020304" pitchFamily="18" charset="0"/>
                <a:ea typeface="Times New Roman" panose="02020603050405020304" pitchFamily="18" charset="0"/>
              </a:rPr>
              <a:t> разработал концептуальное описание системы, названной Система </a:t>
            </a:r>
            <a:r>
              <a:rPr lang="en-US" sz="1800" dirty="0">
                <a:solidFill>
                  <a:srgbClr val="FFFF00"/>
                </a:solidFill>
                <a:effectLst/>
                <a:latin typeface="Times New Roman" panose="02020603050405020304" pitchFamily="18" charset="0"/>
                <a:ea typeface="Times New Roman" panose="02020603050405020304" pitchFamily="18" charset="0"/>
              </a:rPr>
              <a:t>Z</a:t>
            </a:r>
            <a:r>
              <a:rPr lang="ru-RU" sz="1800" dirty="0">
                <a:solidFill>
                  <a:srgbClr val="FFFF00"/>
                </a:solidFill>
                <a:effectLst/>
                <a:latin typeface="Times New Roman" panose="02020603050405020304" pitchFamily="18" charset="0"/>
                <a:ea typeface="Times New Roman" panose="02020603050405020304" pitchFamily="18" charset="0"/>
              </a:rPr>
              <a:t>. Данное описание показывает, что система, удовлетворяющая правилам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может иметь ряд проблем с секретностью. Система </a:t>
            </a:r>
            <a:r>
              <a:rPr lang="en-US" sz="1800" dirty="0">
                <a:solidFill>
                  <a:srgbClr val="FFFF00"/>
                </a:solidFill>
                <a:effectLst/>
                <a:latin typeface="Times New Roman" panose="02020603050405020304" pitchFamily="18" charset="0"/>
                <a:ea typeface="Times New Roman" panose="02020603050405020304" pitchFamily="18" charset="0"/>
              </a:rPr>
              <a:t>Z </a:t>
            </a:r>
            <a:r>
              <a:rPr lang="ru-RU" sz="1800" dirty="0">
                <a:solidFill>
                  <a:srgbClr val="FFFF00"/>
                </a:solidFill>
                <a:effectLst/>
                <a:latin typeface="Times New Roman" panose="02020603050405020304" pitchFamily="18" charset="0"/>
                <a:ea typeface="Times New Roman" panose="02020603050405020304" pitchFamily="18" charset="0"/>
              </a:rPr>
              <a:t>вы­ражается в терминах набора субъектов и объектов, с каждым из которых связан уро­вень секретности. Совокупность уровней секретности для каждого субъекта и объек­та в некоторый момент времени описывает состояние системы. Система </a:t>
            </a:r>
            <a:r>
              <a:rPr lang="en-US" sz="1800" dirty="0">
                <a:solidFill>
                  <a:srgbClr val="FFFF00"/>
                </a:solidFill>
                <a:effectLst/>
                <a:latin typeface="Times New Roman" panose="02020603050405020304" pitchFamily="18" charset="0"/>
                <a:ea typeface="Times New Roman" panose="02020603050405020304" pitchFamily="18" charset="0"/>
              </a:rPr>
              <a:t>Z </a:t>
            </a:r>
            <a:r>
              <a:rPr lang="ru-RU" sz="1800" dirty="0">
                <a:solidFill>
                  <a:srgbClr val="FFFF00"/>
                </a:solidFill>
                <a:effectLst/>
                <a:latin typeface="Times New Roman" panose="02020603050405020304" pitchFamily="18" charset="0"/>
                <a:ea typeface="Times New Roman" panose="02020603050405020304" pitchFamily="18" charset="0"/>
              </a:rPr>
              <a:t>удовлетво­ряет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если во всех состояниях системы комбинации уровней субъектов и объектов таковы, что в этом состоянии никакой субъект не может осу­ществить запись вниз или чтение сверху.</a:t>
            </a:r>
            <a:endParaRPr lang="ru-RU" sz="1600" dirty="0">
              <a:solidFill>
                <a:srgbClr val="FFFF00"/>
              </a:solidFill>
              <a:effectLst/>
              <a:latin typeface="Microsoft Sans Serif" panose="020B0604020202020204" pitchFamily="34" charset="0"/>
              <a:ea typeface="Microsoft Sans Serif" panose="020B0604020202020204" pitchFamily="34" charset="0"/>
            </a:endParaRPr>
          </a:p>
          <a:p>
            <a:pPr indent="279400" algn="just">
              <a:lnSpc>
                <a:spcPct val="115000"/>
              </a:lnSpc>
            </a:pP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Предположив, что система </a:t>
            </a:r>
            <a:r>
              <a:rPr lang="en-US" sz="1800" dirty="0">
                <a:solidFill>
                  <a:schemeClr val="bg2">
                    <a:lumMod val="60000"/>
                    <a:lumOff val="40000"/>
                  </a:schemeClr>
                </a:solidFill>
                <a:effectLst/>
                <a:latin typeface="Times New Roman" panose="02020603050405020304" pitchFamily="18" charset="0"/>
                <a:ea typeface="Times New Roman" panose="02020603050405020304" pitchFamily="18" charset="0"/>
              </a:rPr>
              <a:t>Z </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удовлетворяет условиям модели Белла и </a:t>
            </a:r>
            <a:r>
              <a:rPr lang="ru-RU" sz="1800" dirty="0" err="1">
                <a:solidFill>
                  <a:schemeClr val="bg2">
                    <a:lumMod val="60000"/>
                    <a:lumOff val="40000"/>
                  </a:schemeClr>
                </a:solidFill>
                <a:effectLst/>
                <a:latin typeface="Times New Roman" panose="02020603050405020304" pitchFamily="18" charset="0"/>
                <a:ea typeface="Times New Roman" panose="02020603050405020304" pitchFamily="18" charset="0"/>
              </a:rPr>
              <a:t>Лападула</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 можно быть уверенным, что любая угроза секретности будет обнаружена. Однако  </a:t>
            </a:r>
            <a:r>
              <a:rPr lang="ru-RU" sz="1800" dirty="0" err="1">
                <a:solidFill>
                  <a:schemeClr val="bg2">
                    <a:lumMod val="60000"/>
                    <a:lumOff val="40000"/>
                  </a:schemeClr>
                </a:solidFill>
                <a:effectLst/>
                <a:latin typeface="Times New Roman" panose="02020603050405020304" pitchFamily="18" charset="0"/>
                <a:ea typeface="Microsoft Sans Serif" panose="020B0604020202020204" pitchFamily="34" charset="0"/>
              </a:rPr>
              <a:t>МакЛин</a:t>
            </a:r>
            <a:r>
              <a:rPr lang="ru-RU" sz="1800" dirty="0">
                <a:solidFill>
                  <a:schemeClr val="bg2">
                    <a:lumMod val="60000"/>
                    <a:lumOff val="40000"/>
                  </a:schemeClr>
                </a:solidFill>
                <a:effectLst/>
                <a:latin typeface="Times New Roman" panose="02020603050405020304" pitchFamily="18" charset="0"/>
                <a:ea typeface="Microsoft Sans Serif" panose="020B0604020202020204" pitchFamily="34" charset="0"/>
              </a:rPr>
              <a:t> указал на техническую деталь, которая не очевидна в таких системах. Если в некотором состоянии секретный субъект захотел прочитать совершенно секретный объект, то до тех пор, пока система удовлетворяет модели Белла и </a:t>
            </a:r>
            <a:r>
              <a:rPr lang="ru-RU" sz="1800" dirty="0" err="1">
                <a:solidFill>
                  <a:schemeClr val="bg2">
                    <a:lumMod val="60000"/>
                    <a:lumOff val="40000"/>
                  </a:schemeClr>
                </a:solidFill>
                <a:effectLst/>
                <a:latin typeface="Times New Roman" panose="02020603050405020304" pitchFamily="18" charset="0"/>
                <a:ea typeface="Microsoft Sans Serif" panose="020B0604020202020204" pitchFamily="34" charset="0"/>
              </a:rPr>
              <a:t>Лападула</a:t>
            </a:r>
            <a:r>
              <a:rPr lang="ru-RU" sz="1800" dirty="0">
                <a:solidFill>
                  <a:schemeClr val="bg2">
                    <a:lumMod val="60000"/>
                    <a:lumOff val="40000"/>
                  </a:schemeClr>
                </a:solidFill>
                <a:effectLst/>
                <a:latin typeface="Times New Roman" panose="02020603050405020304" pitchFamily="18" charset="0"/>
                <a:ea typeface="Microsoft Sans Serif" panose="020B0604020202020204" pitchFamily="34" charset="0"/>
              </a:rPr>
              <a:t>, осущест­вить это будет невозможно, но ничто в модели Белла и </a:t>
            </a:r>
            <a:r>
              <a:rPr lang="ru-RU" sz="1800" dirty="0" err="1">
                <a:solidFill>
                  <a:schemeClr val="bg2">
                    <a:lumMod val="60000"/>
                    <a:lumOff val="40000"/>
                  </a:schemeClr>
                </a:solidFill>
                <a:effectLst/>
                <a:latin typeface="Times New Roman" panose="02020603050405020304" pitchFamily="18" charset="0"/>
                <a:ea typeface="Microsoft Sans Serif" panose="020B0604020202020204" pitchFamily="34" charset="0"/>
              </a:rPr>
              <a:t>Лападула</a:t>
            </a:r>
            <a:r>
              <a:rPr lang="ru-RU" sz="1800" dirty="0">
                <a:solidFill>
                  <a:schemeClr val="bg2">
                    <a:lumMod val="60000"/>
                    <a:lumOff val="40000"/>
                  </a:schemeClr>
                </a:solidFill>
                <a:effectLst/>
                <a:latin typeface="Times New Roman" panose="02020603050405020304" pitchFamily="18" charset="0"/>
                <a:ea typeface="Microsoft Sans Serif" panose="020B0604020202020204" pitchFamily="34" charset="0"/>
              </a:rPr>
              <a:t> не предотвращает систему от «</a:t>
            </a:r>
            <a:r>
              <a:rPr lang="ru-RU" sz="1800" dirty="0" err="1">
                <a:solidFill>
                  <a:schemeClr val="bg2">
                    <a:lumMod val="60000"/>
                    <a:lumOff val="40000"/>
                  </a:schemeClr>
                </a:solidFill>
                <a:effectLst/>
                <a:latin typeface="Times New Roman" panose="02020603050405020304" pitchFamily="18" charset="0"/>
                <a:ea typeface="Microsoft Sans Serif" panose="020B0604020202020204" pitchFamily="34" charset="0"/>
              </a:rPr>
              <a:t>деклассификации</a:t>
            </a:r>
            <a:r>
              <a:rPr lang="ru-RU" sz="1800" dirty="0">
                <a:solidFill>
                  <a:schemeClr val="bg2">
                    <a:lumMod val="60000"/>
                    <a:lumOff val="40000"/>
                  </a:schemeClr>
                </a:solidFill>
                <a:effectLst/>
                <a:latin typeface="Times New Roman" panose="02020603050405020304" pitchFamily="18" charset="0"/>
                <a:ea typeface="Microsoft Sans Serif" panose="020B0604020202020204" pitchFamily="34" charset="0"/>
              </a:rPr>
              <a:t>» объекта от совершенно секретного до секретного (по желанию совершенно секретного пользователя).</a:t>
            </a:r>
            <a:endParaRPr lang="ru-RU" sz="1600" dirty="0">
              <a:solidFill>
                <a:schemeClr val="bg2">
                  <a:lumMod val="60000"/>
                  <a:lumOff val="40000"/>
                </a:schemeClr>
              </a:solidFill>
              <a:effectLst/>
              <a:latin typeface="Microsoft Sans Serif" panose="020B0604020202020204" pitchFamily="34" charset="0"/>
              <a:ea typeface="Microsoft Sans Serif" panose="020B0604020202020204" pitchFamily="34" charset="0"/>
            </a:endParaRPr>
          </a:p>
          <a:p>
            <a:pPr algn="just"/>
            <a:r>
              <a:rPr lang="ru-RU" sz="1800" dirty="0">
                <a:solidFill>
                  <a:srgbClr val="FF99CC"/>
                </a:solidFill>
                <a:effectLst/>
                <a:latin typeface="Times New Roman" panose="02020603050405020304" pitchFamily="18" charset="0"/>
                <a:ea typeface="Times New Roman" panose="02020603050405020304" pitchFamily="18" charset="0"/>
              </a:rPr>
              <a:t>В качестве иллюстрации можно привести следующий пример. Допустим, субъект с высокой степенью доверия </a:t>
            </a:r>
            <a:r>
              <a:rPr lang="ru-RU" sz="1800" i="1" dirty="0">
                <a:solidFill>
                  <a:srgbClr val="FF99CC"/>
                </a:solidFill>
                <a:effectLst/>
                <a:latin typeface="Times New Roman" panose="02020603050405020304" pitchFamily="18" charset="0"/>
                <a:ea typeface="Times New Roman" panose="02020603050405020304" pitchFamily="18" charset="0"/>
              </a:rPr>
              <a:t>А</a:t>
            </a:r>
            <a:r>
              <a:rPr lang="ru-RU" sz="1800" dirty="0">
                <a:solidFill>
                  <a:srgbClr val="FF99CC"/>
                </a:solidFill>
                <a:effectLst/>
                <a:latin typeface="Times New Roman" panose="02020603050405020304" pitchFamily="18" charset="0"/>
                <a:ea typeface="Times New Roman" panose="02020603050405020304" pitchFamily="18" charset="0"/>
              </a:rPr>
              <a:t> читает информацию из объекта, уровень классифика­ции которого также равен </a:t>
            </a:r>
            <a:r>
              <a:rPr lang="ru-RU" sz="1800" i="1" dirty="0">
                <a:solidFill>
                  <a:srgbClr val="FF99CC"/>
                </a:solidFill>
                <a:effectLst/>
                <a:latin typeface="Times New Roman" panose="02020603050405020304" pitchFamily="18" charset="0"/>
                <a:ea typeface="Times New Roman" panose="02020603050405020304" pitchFamily="18" charset="0"/>
              </a:rPr>
              <a:t>А.</a:t>
            </a:r>
            <a:r>
              <a:rPr lang="ru-RU" sz="1800" dirty="0">
                <a:solidFill>
                  <a:srgbClr val="FF99CC"/>
                </a:solidFill>
                <a:effectLst/>
                <a:latin typeface="Times New Roman" panose="02020603050405020304" pitchFamily="18" charset="0"/>
                <a:ea typeface="Times New Roman" panose="02020603050405020304" pitchFamily="18" charset="0"/>
              </a:rPr>
              <a:t> Далее данный субъект понижает свою степень доверия до уровня </a:t>
            </a:r>
            <a:r>
              <a:rPr lang="ru-RU" sz="1800" i="1" dirty="0">
                <a:solidFill>
                  <a:srgbClr val="FF99CC"/>
                </a:solidFill>
                <a:effectLst/>
                <a:latin typeface="Times New Roman" panose="02020603050405020304" pitchFamily="18" charset="0"/>
                <a:ea typeface="Times New Roman" panose="02020603050405020304" pitchFamily="18" charset="0"/>
              </a:rPr>
              <a:t>В (А&gt; В).</a:t>
            </a:r>
            <a:r>
              <a:rPr lang="ru-RU" sz="1800" dirty="0">
                <a:solidFill>
                  <a:srgbClr val="FF99CC"/>
                </a:solidFill>
                <a:effectLst/>
                <a:latin typeface="Times New Roman" panose="02020603050405020304" pitchFamily="18" charset="0"/>
                <a:ea typeface="Times New Roman" panose="02020603050405020304" pitchFamily="18" charset="0"/>
              </a:rPr>
              <a:t> После этого он может записать информацию в файл с классифи­кацией </a:t>
            </a:r>
            <a:r>
              <a:rPr lang="ru-RU" sz="1800" i="1" dirty="0">
                <a:solidFill>
                  <a:srgbClr val="FF99CC"/>
                </a:solidFill>
                <a:effectLst/>
                <a:latin typeface="Times New Roman" panose="02020603050405020304" pitchFamily="18" charset="0"/>
                <a:ea typeface="Times New Roman" panose="02020603050405020304" pitchFamily="18" charset="0"/>
              </a:rPr>
              <a:t>В.</a:t>
            </a:r>
            <a:r>
              <a:rPr lang="ru-RU" sz="1800" dirty="0">
                <a:solidFill>
                  <a:srgbClr val="FF99CC"/>
                </a:solidFill>
                <a:effectLst/>
                <a:latin typeface="Times New Roman" panose="02020603050405020304" pitchFamily="18" charset="0"/>
                <a:ea typeface="Times New Roman" panose="02020603050405020304" pitchFamily="18" charset="0"/>
              </a:rPr>
              <a:t> Нарушения правил модели Белла и </a:t>
            </a:r>
            <a:r>
              <a:rPr lang="ru-RU" sz="1800" dirty="0" err="1">
                <a:solidFill>
                  <a:srgbClr val="FF99CC"/>
                </a:solidFill>
                <a:effectLst/>
                <a:latin typeface="Times New Roman" panose="02020603050405020304" pitchFamily="18" charset="0"/>
                <a:ea typeface="Times New Roman" panose="02020603050405020304" pitchFamily="18" charset="0"/>
              </a:rPr>
              <a:t>Лападула</a:t>
            </a:r>
            <a:r>
              <a:rPr lang="ru-RU" sz="1800" dirty="0">
                <a:solidFill>
                  <a:srgbClr val="FF99CC"/>
                </a:solidFill>
                <a:effectLst/>
                <a:latin typeface="Times New Roman" panose="02020603050405020304" pitchFamily="18" charset="0"/>
                <a:ea typeface="Times New Roman" panose="02020603050405020304" pitchFamily="18" charset="0"/>
              </a:rPr>
              <a:t> формально не произошло, но безопасность системы нарушена.</a:t>
            </a:r>
            <a:endParaRPr lang="ru-RU" dirty="0">
              <a:solidFill>
                <a:srgbClr val="FF99CC"/>
              </a:solidFill>
            </a:endParaRPr>
          </a:p>
        </p:txBody>
      </p:sp>
    </p:spTree>
    <p:extLst>
      <p:ext uri="{BB962C8B-B14F-4D97-AF65-F5344CB8AC3E}">
        <p14:creationId xmlns:p14="http://schemas.microsoft.com/office/powerpoint/2010/main" val="27456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7550D-C5DF-4221-A5E1-19C75103CAB6}"/>
              </a:ext>
            </a:extLst>
          </p:cNvPr>
          <p:cNvSpPr txBox="1"/>
          <p:nvPr/>
        </p:nvSpPr>
        <p:spPr>
          <a:xfrm>
            <a:off x="2161309" y="263297"/>
            <a:ext cx="7998691" cy="461665"/>
          </a:xfrm>
          <a:prstGeom prst="rect">
            <a:avLst/>
          </a:prstGeom>
          <a:noFill/>
        </p:spPr>
        <p:txBody>
          <a:bodyPr wrap="square">
            <a:spAutoFit/>
          </a:bodyPr>
          <a:lstStyle/>
          <a:p>
            <a:pPr algn="ctr"/>
            <a:r>
              <a:rPr lang="ru-RU" sz="2400" b="1" dirty="0">
                <a:solidFill>
                  <a:srgbClr val="66FF33"/>
                </a:solidFill>
                <a:effectLst/>
                <a:latin typeface="Times New Roman" panose="02020603050405020304" pitchFamily="18" charset="0"/>
                <a:ea typeface="Times New Roman" panose="02020603050405020304" pitchFamily="18" charset="0"/>
              </a:rPr>
              <a:t>ОПРЕДЕЛЕНИЕ ПОЛИТИКИ БЕЗОПАСНОСТИ</a:t>
            </a:r>
            <a:endParaRPr lang="ru-RU" sz="2400" dirty="0">
              <a:solidFill>
                <a:srgbClr val="66FF33"/>
              </a:solidFill>
            </a:endParaRPr>
          </a:p>
        </p:txBody>
      </p:sp>
      <p:sp>
        <p:nvSpPr>
          <p:cNvPr id="5" name="TextBox 4">
            <a:extLst>
              <a:ext uri="{FF2B5EF4-FFF2-40B4-BE49-F238E27FC236}">
                <a16:creationId xmlns:a16="http://schemas.microsoft.com/office/drawing/2014/main" id="{C4C0500F-40B6-40E9-86F5-A3AB1EB6CD6B}"/>
              </a:ext>
            </a:extLst>
          </p:cNvPr>
          <p:cNvSpPr txBox="1"/>
          <p:nvPr/>
        </p:nvSpPr>
        <p:spPr>
          <a:xfrm>
            <a:off x="688108" y="956117"/>
            <a:ext cx="10945091" cy="1569660"/>
          </a:xfrm>
          <a:prstGeom prst="rect">
            <a:avLst/>
          </a:prstGeom>
          <a:noFill/>
        </p:spPr>
        <p:txBody>
          <a:bodyPr wrap="square">
            <a:spAutoFit/>
          </a:bodyPr>
          <a:lstStyle/>
          <a:p>
            <a:pPr algn="just"/>
            <a:r>
              <a:rPr lang="ru-RU" sz="3200" b="1" i="1" dirty="0">
                <a:solidFill>
                  <a:srgbClr val="FFC000"/>
                </a:solidFill>
              </a:rPr>
              <a:t>Определение. </a:t>
            </a:r>
            <a:r>
              <a:rPr lang="ru-RU" sz="3200" dirty="0">
                <a:solidFill>
                  <a:srgbClr val="FFFF00"/>
                </a:solidFill>
              </a:rPr>
              <a:t>Политика безопасности это набор норм, правил и практических приемов, которые регулируют управление, защиту и распределение ценной информации </a:t>
            </a:r>
            <a:r>
              <a:rPr lang="ru-RU" dirty="0">
                <a:solidFill>
                  <a:srgbClr val="92D050"/>
                </a:solidFill>
              </a:rPr>
              <a:t>.</a:t>
            </a:r>
          </a:p>
        </p:txBody>
      </p:sp>
      <p:sp>
        <p:nvSpPr>
          <p:cNvPr id="7" name="TextBox 6">
            <a:extLst>
              <a:ext uri="{FF2B5EF4-FFF2-40B4-BE49-F238E27FC236}">
                <a16:creationId xmlns:a16="http://schemas.microsoft.com/office/drawing/2014/main" id="{99632457-CADB-4AA9-A653-2CD79EC5FECF}"/>
              </a:ext>
            </a:extLst>
          </p:cNvPr>
          <p:cNvSpPr txBox="1"/>
          <p:nvPr/>
        </p:nvSpPr>
        <p:spPr>
          <a:xfrm>
            <a:off x="662708" y="2643956"/>
            <a:ext cx="10866583" cy="2806987"/>
          </a:xfrm>
          <a:prstGeom prst="rect">
            <a:avLst/>
          </a:prstGeom>
          <a:noFill/>
        </p:spPr>
        <p:txBody>
          <a:bodyPr wrap="square">
            <a:spAutoFit/>
          </a:bodyPr>
          <a:lstStyle/>
          <a:p>
            <a:pPr marL="2540" marR="8890" indent="457200" algn="just">
              <a:lnSpc>
                <a:spcPct val="150000"/>
              </a:lnSpc>
              <a:spcAft>
                <a:spcPts val="0"/>
              </a:spcAft>
            </a:pPr>
            <a:r>
              <a:rPr lang="ru-RU" sz="2000" dirty="0">
                <a:solidFill>
                  <a:srgbClr val="FF99CC"/>
                </a:solidFill>
                <a:effectLst/>
                <a:latin typeface="Times New Roman" panose="02020603050405020304" pitchFamily="18" charset="0"/>
                <a:ea typeface="Times New Roman" panose="02020603050405020304" pitchFamily="18" charset="0"/>
              </a:rPr>
              <a:t>Смысл политики безопасности </a:t>
            </a:r>
            <a:r>
              <a:rPr lang="ru-RU" sz="2000" dirty="0">
                <a:solidFill>
                  <a:srgbClr val="FFFF00"/>
                </a:solidFill>
                <a:effectLst/>
                <a:latin typeface="Times New Roman" panose="02020603050405020304" pitchFamily="18" charset="0"/>
                <a:ea typeface="Times New Roman" panose="02020603050405020304" pitchFamily="18" charset="0"/>
              </a:rPr>
              <a:t>очень прост </a:t>
            </a:r>
            <a:r>
              <a:rPr lang="ru-RU" sz="2000" dirty="0">
                <a:solidFill>
                  <a:srgbClr val="FF99CC"/>
                </a:solidFill>
                <a:effectLst/>
                <a:latin typeface="Times New Roman" panose="02020603050405020304" pitchFamily="18" charset="0"/>
                <a:ea typeface="Times New Roman" panose="02020603050405020304" pitchFamily="18" charset="0"/>
              </a:rPr>
              <a:t>- это набор правил управления доступом. Заметим отличие ПБ от употребляемого понятия несанкционированный доступ (НСД). </a:t>
            </a:r>
          </a:p>
          <a:p>
            <a:pPr marL="2540" marR="8890" indent="457200" algn="just">
              <a:lnSpc>
                <a:spcPct val="150000"/>
              </a:lnSpc>
              <a:spcAft>
                <a:spcPts val="0"/>
              </a:spcAft>
            </a:pP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Первое отличие </a:t>
            </a:r>
            <a:r>
              <a:rPr lang="ru-RU" sz="2000" dirty="0">
                <a:solidFill>
                  <a:srgbClr val="FFFF00"/>
                </a:solidFill>
                <a:effectLst/>
                <a:latin typeface="Times New Roman" panose="02020603050405020304" pitchFamily="18" charset="0"/>
                <a:ea typeface="Times New Roman" panose="02020603050405020304" pitchFamily="18" charset="0"/>
              </a:rPr>
              <a:t>состоит в том, что политика определяет как разрешенные, так и неразрешенные доступы</a:t>
            </a:r>
            <a:r>
              <a:rPr lang="ru-RU" sz="2000" dirty="0">
                <a:solidFill>
                  <a:srgbClr val="000000"/>
                </a:solidFill>
                <a:effectLst/>
                <a:latin typeface="Times New Roman" panose="02020603050405020304" pitchFamily="18" charset="0"/>
                <a:ea typeface="Times New Roman" panose="02020603050405020304" pitchFamily="18" charset="0"/>
              </a:rPr>
              <a:t>. </a:t>
            </a:r>
          </a:p>
          <a:p>
            <a:pPr marL="2540" marR="8890" indent="457200" algn="just">
              <a:lnSpc>
                <a:spcPct val="150000"/>
              </a:lnSpc>
              <a:spcAft>
                <a:spcPts val="0"/>
              </a:spcAft>
            </a:pP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Второе отличие </a:t>
            </a:r>
            <a:r>
              <a:rPr lang="ru-RU" sz="2000" dirty="0">
                <a:solidFill>
                  <a:srgbClr val="FFFF00"/>
                </a:solidFill>
                <a:effectLst/>
                <a:latin typeface="Times New Roman" panose="02020603050405020304" pitchFamily="18" charset="0"/>
                <a:ea typeface="Times New Roman" panose="02020603050405020304" pitchFamily="18" charset="0"/>
              </a:rPr>
              <a:t>- ПБ по своему определению конструктивна, может быть основой определения некоторого автомата или аппарата для своей реализации.</a:t>
            </a:r>
          </a:p>
        </p:txBody>
      </p:sp>
    </p:spTree>
    <p:extLst>
      <p:ext uri="{BB962C8B-B14F-4D97-AF65-F5344CB8AC3E}">
        <p14:creationId xmlns:p14="http://schemas.microsoft.com/office/powerpoint/2010/main" val="4001186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4E3036-B253-4F9C-8D68-081F78C236FB}"/>
              </a:ext>
            </a:extLst>
          </p:cNvPr>
          <p:cNvSpPr txBox="1"/>
          <p:nvPr/>
        </p:nvSpPr>
        <p:spPr>
          <a:xfrm>
            <a:off x="973123" y="1168106"/>
            <a:ext cx="10603684" cy="4729628"/>
          </a:xfrm>
          <a:prstGeom prst="rect">
            <a:avLst/>
          </a:prstGeom>
          <a:noFill/>
        </p:spPr>
        <p:txBody>
          <a:bodyPr wrap="square">
            <a:spAutoFit/>
          </a:bodyPr>
          <a:lstStyle/>
          <a:p>
            <a:pPr indent="228600" algn="just">
              <a:lnSpc>
                <a:spcPct val="115000"/>
              </a:lnSpc>
            </a:pPr>
            <a:r>
              <a:rPr lang="ru-RU" sz="2400" dirty="0">
                <a:solidFill>
                  <a:srgbClr val="FFFF00"/>
                </a:solidFill>
                <a:effectLst/>
                <a:latin typeface="Times New Roman" panose="02020603050405020304" pitchFamily="18" charset="0"/>
                <a:ea typeface="Times New Roman" panose="02020603050405020304" pitchFamily="18" charset="0"/>
              </a:rPr>
              <a:t>Фактически </a:t>
            </a:r>
            <a:r>
              <a:rPr lang="ru-RU" sz="2400" dirty="0" err="1">
                <a:solidFill>
                  <a:srgbClr val="FFFF00"/>
                </a:solidFill>
                <a:effectLst/>
                <a:latin typeface="Times New Roman" panose="02020603050405020304" pitchFamily="18" charset="0"/>
                <a:ea typeface="Times New Roman" panose="02020603050405020304" pitchFamily="18" charset="0"/>
              </a:rPr>
              <a:t>МакЛин</a:t>
            </a:r>
            <a:r>
              <a:rPr lang="ru-RU" sz="2400" dirty="0">
                <a:solidFill>
                  <a:srgbClr val="FFFF00"/>
                </a:solidFill>
                <a:effectLst/>
                <a:latin typeface="Times New Roman" panose="02020603050405020304" pitchFamily="18" charset="0"/>
                <a:ea typeface="Times New Roman" panose="02020603050405020304" pitchFamily="18" charset="0"/>
              </a:rPr>
              <a:t> описал конфигурацию, в которой все субъекты могут чи­тать и записывать любой объект путем назначения соответствующих уровней сек­ретности объекта перед выполнением запросов на доступ. В такой системе, которая, очевидно, не обеспечивает секретность информации, все состояния могут быть рас­смотрены как удовлетворяющие требованиям модели Белла и </a:t>
            </a:r>
            <a:r>
              <a:rPr lang="ru-RU" sz="2400" dirty="0" err="1">
                <a:solidFill>
                  <a:srgbClr val="FFFF00"/>
                </a:solidFill>
                <a:effectLst/>
                <a:latin typeface="Times New Roman" panose="02020603050405020304" pitchFamily="18" charset="0"/>
                <a:ea typeface="Times New Roman" panose="02020603050405020304" pitchFamily="18" charset="0"/>
              </a:rPr>
              <a:t>Лападула</a:t>
            </a:r>
            <a:r>
              <a:rPr lang="ru-RU" sz="2400" dirty="0">
                <a:solidFill>
                  <a:srgbClr val="FFFF00"/>
                </a:solidFill>
                <a:effectLst/>
                <a:latin typeface="Times New Roman" panose="02020603050405020304" pitchFamily="18" charset="0"/>
                <a:ea typeface="Times New Roman" panose="02020603050405020304" pitchFamily="18" charset="0"/>
              </a:rPr>
              <a:t>.</a:t>
            </a:r>
            <a:endParaRPr lang="ru-RU" sz="2400" dirty="0">
              <a:solidFill>
                <a:srgbClr val="FFFF00"/>
              </a:solidFill>
              <a:effectLst/>
              <a:latin typeface="Microsoft Sans Serif" panose="020B0604020202020204" pitchFamily="34" charset="0"/>
              <a:ea typeface="Microsoft Sans Serif" panose="020B0604020202020204" pitchFamily="34" charset="0"/>
            </a:endParaRPr>
          </a:p>
          <a:p>
            <a:pPr indent="228600" algn="just">
              <a:lnSpc>
                <a:spcPct val="115000"/>
              </a:lnSpc>
            </a:pPr>
            <a:r>
              <a:rPr lang="ru-RU" sz="2400" dirty="0">
                <a:solidFill>
                  <a:srgbClr val="FFFF00"/>
                </a:solidFill>
                <a:effectLst/>
                <a:latin typeface="Times New Roman" panose="02020603050405020304" pitchFamily="18" charset="0"/>
                <a:ea typeface="Times New Roman" panose="02020603050405020304" pitchFamily="18" charset="0"/>
              </a:rPr>
              <a:t>Все описанное выше является справедливым для модели Белла и </a:t>
            </a:r>
            <a:r>
              <a:rPr lang="ru-RU" sz="2400" dirty="0" err="1">
                <a:solidFill>
                  <a:srgbClr val="FFFF00"/>
                </a:solidFill>
                <a:effectLst/>
                <a:latin typeface="Times New Roman" panose="02020603050405020304" pitchFamily="18" charset="0"/>
                <a:ea typeface="Times New Roman" panose="02020603050405020304" pitchFamily="18" charset="0"/>
              </a:rPr>
              <a:t>Лападула</a:t>
            </a:r>
            <a:r>
              <a:rPr lang="ru-RU" sz="2400" dirty="0">
                <a:solidFill>
                  <a:srgbClr val="FFFF00"/>
                </a:solidFill>
                <a:effectLst/>
                <a:latin typeface="Times New Roman" panose="02020603050405020304" pitchFamily="18" charset="0"/>
                <a:ea typeface="Times New Roman" panose="02020603050405020304" pitchFamily="18" charset="0"/>
              </a:rPr>
              <a:t> в ее классической формулировке, кочующей из книги в книгу и из статьи в статью. Но а оригинальной модели, представленной авторами, было введено требование силь­ного и слабого спокойствия. Данные требования снимают проблему </a:t>
            </a:r>
            <a:r>
              <a:rPr lang="en-US" sz="2400" dirty="0">
                <a:solidFill>
                  <a:srgbClr val="FFFF00"/>
                </a:solidFill>
                <a:effectLst/>
                <a:latin typeface="Times New Roman" panose="02020603050405020304" pitchFamily="18" charset="0"/>
                <a:ea typeface="Times New Roman" panose="02020603050405020304" pitchFamily="18" charset="0"/>
              </a:rPr>
              <a:t>Z</a:t>
            </a:r>
            <a:r>
              <a:rPr lang="ru-RU" sz="2400" dirty="0">
                <a:solidFill>
                  <a:srgbClr val="FFFF00"/>
                </a:solidFill>
                <a:effectLst/>
                <a:latin typeface="Times New Roman" panose="02020603050405020304" pitchFamily="18" charset="0"/>
                <a:ea typeface="Times New Roman" panose="02020603050405020304" pitchFamily="18" charset="0"/>
              </a:rPr>
              <a:t>-системы. Рассмотрим их.</a:t>
            </a:r>
            <a:endParaRPr lang="ru-RU" sz="2400" dirty="0">
              <a:solidFill>
                <a:srgbClr val="FFFF00"/>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1531629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3BDF2-C550-462A-8AEA-714BB548C8E8}"/>
              </a:ext>
            </a:extLst>
          </p:cNvPr>
          <p:cNvSpPr txBox="1"/>
          <p:nvPr/>
        </p:nvSpPr>
        <p:spPr>
          <a:xfrm>
            <a:off x="385893" y="539863"/>
            <a:ext cx="11274804" cy="4172040"/>
          </a:xfrm>
          <a:prstGeom prst="rect">
            <a:avLst/>
          </a:prstGeom>
          <a:noFill/>
        </p:spPr>
        <p:txBody>
          <a:bodyPr wrap="square">
            <a:spAutoFit/>
          </a:bodyPr>
          <a:lstStyle/>
          <a:p>
            <a:pPr indent="228600" algn="just">
              <a:lnSpc>
                <a:spcPct val="115000"/>
              </a:lnSpc>
            </a:pPr>
            <a:r>
              <a:rPr lang="ru-RU" sz="1800" dirty="0">
                <a:solidFill>
                  <a:srgbClr val="FF99CC"/>
                </a:solidFill>
                <a:effectLst/>
                <a:latin typeface="Times New Roman" panose="02020603050405020304" pitchFamily="18" charset="0"/>
                <a:ea typeface="Times New Roman" panose="02020603050405020304" pitchFamily="18" charset="0"/>
              </a:rPr>
              <a:t>Правило сильного спокойствия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гласит, что уровни секретности субъектов и объ­ектов никогда не меняются в ходе системной операции. Реализовав это правило в конкретной системе, можно сделать заключение, что описанные выше проблемы никогда не возникнут. Очевидным недостатком такой реализации в системе является потеря гибкости при выполнении операций.</a:t>
            </a:r>
          </a:p>
          <a:p>
            <a:pPr indent="228600" algn="just">
              <a:lnSpc>
                <a:spcPct val="115000"/>
              </a:lnSpc>
            </a:pPr>
            <a:endParaRPr lang="ru-RU" sz="1600" dirty="0">
              <a:solidFill>
                <a:schemeClr val="bg1">
                  <a:lumMod val="60000"/>
                  <a:lumOff val="40000"/>
                </a:schemeClr>
              </a:solidFill>
              <a:effectLst/>
              <a:latin typeface="Microsoft Sans Serif" panose="020B0604020202020204" pitchFamily="34" charset="0"/>
              <a:ea typeface="Microsoft Sans Serif" panose="020B0604020202020204" pitchFamily="34" charset="0"/>
            </a:endParaRPr>
          </a:p>
          <a:p>
            <a:pPr indent="228600" algn="just">
              <a:lnSpc>
                <a:spcPct val="115000"/>
              </a:lnSpc>
            </a:pPr>
            <a:r>
              <a:rPr lang="ru-RU" sz="1800" dirty="0">
                <a:solidFill>
                  <a:srgbClr val="FF99CC"/>
                </a:solidFill>
                <a:effectLst/>
                <a:latin typeface="Times New Roman" panose="02020603050405020304" pitchFamily="18" charset="0"/>
                <a:ea typeface="Times New Roman" panose="02020603050405020304" pitchFamily="18" charset="0"/>
              </a:rPr>
              <a:t>Правило слабого спокойствия </a:t>
            </a:r>
            <a:r>
              <a:rPr lang="ru-RU" sz="1800" dirty="0">
                <a:solidFill>
                  <a:srgbClr val="FFFF00"/>
                </a:solidFill>
                <a:effectLst/>
                <a:latin typeface="Times New Roman" panose="02020603050405020304" pitchFamily="18" charset="0"/>
                <a:ea typeface="Times New Roman" panose="02020603050405020304" pitchFamily="18" charset="0"/>
              </a:rPr>
              <a:t>гласит, что уровни секретности субъектов и объектов никогда не меняются в ходе системной операции таким образом, чтобы нарушить заданную политику безопасности. Это правило может потребовать, что­бы субъекты и объекты воздерживались от действий в период времени, когда меня­ются их уровни секретности. Например, может потребоваться, чтобы уровень сек­ретности объекта никогда не менялся в то время, когда к нему обращается некото­рый субъект. Однако если операция чередуется с изменением уровня безопасности, не вызывающего нарушения безопасности (например, субъект повышает свой уро­вень с секретного до совершенно секретного в ходе выполнения операции чтения </a:t>
            </a:r>
            <a:r>
              <a:rPr lang="ru-RU" sz="1800" dirty="0" err="1">
                <a:solidFill>
                  <a:srgbClr val="FFFF00"/>
                </a:solidFill>
                <a:effectLst/>
                <a:latin typeface="Times New Roman" panose="02020603050405020304" pitchFamily="18" charset="0"/>
                <a:ea typeface="Times New Roman" panose="02020603050405020304" pitchFamily="18" charset="0"/>
              </a:rPr>
              <a:t>некласифицированного</a:t>
            </a:r>
            <a:r>
              <a:rPr lang="ru-RU" sz="1800" dirty="0">
                <a:solidFill>
                  <a:srgbClr val="FFFF00"/>
                </a:solidFill>
                <a:effectLst/>
                <a:latin typeface="Times New Roman" panose="02020603050405020304" pitchFamily="18" charset="0"/>
                <a:ea typeface="Times New Roman" panose="02020603050405020304" pitchFamily="18" charset="0"/>
              </a:rPr>
              <a:t> объекта), то правило слабого спокойствия будет по-преж­нему соблюдено.</a:t>
            </a:r>
            <a:endParaRPr lang="ru-RU" sz="1600" dirty="0">
              <a:solidFill>
                <a:srgbClr val="FFFF00"/>
              </a:solidFill>
              <a:effectLst/>
              <a:latin typeface="Microsoft Sans Serif" panose="020B0604020202020204" pitchFamily="34" charset="0"/>
              <a:ea typeface="Microsoft Sans Serif" panose="020B0604020202020204" pitchFamily="34" charset="0"/>
            </a:endParaRPr>
          </a:p>
        </p:txBody>
      </p:sp>
      <p:sp>
        <p:nvSpPr>
          <p:cNvPr id="5" name="TextBox 4">
            <a:extLst>
              <a:ext uri="{FF2B5EF4-FFF2-40B4-BE49-F238E27FC236}">
                <a16:creationId xmlns:a16="http://schemas.microsoft.com/office/drawing/2014/main" id="{33824A84-6A52-4ECD-8CD3-9E393932181B}"/>
              </a:ext>
            </a:extLst>
          </p:cNvPr>
          <p:cNvSpPr txBox="1"/>
          <p:nvPr/>
        </p:nvSpPr>
        <p:spPr>
          <a:xfrm>
            <a:off x="525360" y="4866836"/>
            <a:ext cx="11135337" cy="1340495"/>
          </a:xfrm>
          <a:prstGeom prst="rect">
            <a:avLst/>
          </a:prstGeom>
          <a:noFill/>
        </p:spPr>
        <p:txBody>
          <a:bodyPr wrap="square">
            <a:spAutoFit/>
          </a:bodyPr>
          <a:lstStyle/>
          <a:p>
            <a:pPr indent="228600" algn="just">
              <a:lnSpc>
                <a:spcPct val="115000"/>
              </a:lnSpc>
            </a:pPr>
            <a:r>
              <a:rPr lang="ru-RU" sz="1800" dirty="0">
                <a:solidFill>
                  <a:srgbClr val="66FF33"/>
                </a:solidFill>
                <a:effectLst/>
                <a:latin typeface="Times New Roman" panose="02020603050405020304" pitchFamily="18" charset="0"/>
                <a:ea typeface="Times New Roman" panose="02020603050405020304" pitchFamily="18" charset="0"/>
              </a:rPr>
              <a:t>Фактически система </a:t>
            </a:r>
            <a:r>
              <a:rPr lang="en-US" sz="1800" dirty="0">
                <a:solidFill>
                  <a:srgbClr val="66FF33"/>
                </a:solidFill>
                <a:effectLst/>
                <a:latin typeface="Times New Roman" panose="02020603050405020304" pitchFamily="18" charset="0"/>
                <a:ea typeface="Times New Roman" panose="02020603050405020304" pitchFamily="18" charset="0"/>
              </a:rPr>
              <a:t>Z </a:t>
            </a:r>
            <a:r>
              <a:rPr lang="ru-RU" sz="1800" dirty="0">
                <a:solidFill>
                  <a:srgbClr val="66FF33"/>
                </a:solidFill>
                <a:effectLst/>
                <a:latin typeface="Times New Roman" panose="02020603050405020304" pitchFamily="18" charset="0"/>
                <a:ea typeface="Times New Roman" panose="02020603050405020304" pitchFamily="18" charset="0"/>
              </a:rPr>
              <a:t>описывает алгебру моделей, самой строгой из которых (основание) является модель Белла и </a:t>
            </a:r>
            <a:r>
              <a:rPr lang="ru-RU" sz="1800" dirty="0" err="1">
                <a:solidFill>
                  <a:srgbClr val="66FF33"/>
                </a:solidFill>
                <a:effectLst/>
                <a:latin typeface="Times New Roman" panose="02020603050405020304" pitchFamily="18" charset="0"/>
                <a:ea typeface="Times New Roman" panose="02020603050405020304" pitchFamily="18" charset="0"/>
              </a:rPr>
              <a:t>Лападула</a:t>
            </a:r>
            <a:r>
              <a:rPr lang="ru-RU" sz="1800" dirty="0">
                <a:solidFill>
                  <a:srgbClr val="66FF33"/>
                </a:solidFill>
                <a:effectLst/>
                <a:latin typeface="Times New Roman" panose="02020603050405020304" pitchFamily="18" charset="0"/>
                <a:ea typeface="Times New Roman" panose="02020603050405020304" pitchFamily="18" charset="0"/>
              </a:rPr>
              <a:t> с сильным спокойствием (ни один субъект модели не может изменить свою классификацию), а самой слабой (верши­на)—модель Белла и </a:t>
            </a:r>
            <a:r>
              <a:rPr lang="ru-RU" sz="1800" dirty="0" err="1">
                <a:solidFill>
                  <a:srgbClr val="66FF33"/>
                </a:solidFill>
                <a:effectLst/>
                <a:latin typeface="Times New Roman" panose="02020603050405020304" pitchFamily="18" charset="0"/>
                <a:ea typeface="Times New Roman" panose="02020603050405020304" pitchFamily="18" charset="0"/>
              </a:rPr>
              <a:t>Лападула</a:t>
            </a:r>
            <a:r>
              <a:rPr lang="ru-RU" sz="1800" dirty="0">
                <a:solidFill>
                  <a:srgbClr val="66FF33"/>
                </a:solidFill>
                <a:effectLst/>
                <a:latin typeface="Times New Roman" panose="02020603050405020304" pitchFamily="18" charset="0"/>
                <a:ea typeface="Times New Roman" panose="02020603050405020304" pitchFamily="18" charset="0"/>
              </a:rPr>
              <a:t> в классической формулировке без ограничений для субъектов и объектов на изменение классификации.</a:t>
            </a:r>
            <a:endParaRPr lang="ru-RU" sz="1600" dirty="0">
              <a:solidFill>
                <a:srgbClr val="66FF33"/>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1179087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149CC-2D8A-4949-BD2A-058763BF1E38}"/>
              </a:ext>
            </a:extLst>
          </p:cNvPr>
          <p:cNvSpPr txBox="1"/>
          <p:nvPr/>
        </p:nvSpPr>
        <p:spPr>
          <a:xfrm>
            <a:off x="2502017" y="234784"/>
            <a:ext cx="6094602" cy="369332"/>
          </a:xfrm>
          <a:prstGeom prst="rect">
            <a:avLst/>
          </a:prstGeom>
          <a:noFill/>
        </p:spPr>
        <p:txBody>
          <a:bodyPr wrap="square">
            <a:spAutoFit/>
          </a:bodyPr>
          <a:lstStyle/>
          <a:p>
            <a:pPr algn="ctr"/>
            <a:r>
              <a:rPr lang="ru-RU" sz="1800" b="1" dirty="0">
                <a:solidFill>
                  <a:srgbClr val="66FF33"/>
                </a:solidFill>
                <a:effectLst/>
                <a:latin typeface="Times New Roman" panose="02020603050405020304" pitchFamily="18" charset="0"/>
                <a:ea typeface="Times New Roman" panose="02020603050405020304" pitchFamily="18" charset="0"/>
              </a:rPr>
              <a:t>МОДЕЛИ КОНТРОЛЯ ЦЕЛОСТНОСТИ</a:t>
            </a:r>
            <a:endParaRPr lang="ru-RU" b="1" dirty="0">
              <a:solidFill>
                <a:srgbClr val="66FF33"/>
              </a:solidFill>
            </a:endParaRPr>
          </a:p>
        </p:txBody>
      </p:sp>
      <p:sp>
        <p:nvSpPr>
          <p:cNvPr id="5" name="TextBox 4">
            <a:extLst>
              <a:ext uri="{FF2B5EF4-FFF2-40B4-BE49-F238E27FC236}">
                <a16:creationId xmlns:a16="http://schemas.microsoft.com/office/drawing/2014/main" id="{CE53DB1F-C7BE-45A8-B128-9D6E20141410}"/>
              </a:ext>
            </a:extLst>
          </p:cNvPr>
          <p:cNvSpPr txBox="1"/>
          <p:nvPr/>
        </p:nvSpPr>
        <p:spPr>
          <a:xfrm>
            <a:off x="1084277" y="684540"/>
            <a:ext cx="6094602" cy="384849"/>
          </a:xfrm>
          <a:prstGeom prst="rect">
            <a:avLst/>
          </a:prstGeom>
          <a:noFill/>
        </p:spPr>
        <p:txBody>
          <a:bodyPr wrap="square">
            <a:spAutoFit/>
          </a:bodyPr>
          <a:lstStyle/>
          <a:p>
            <a:pPr>
              <a:lnSpc>
                <a:spcPct val="115000"/>
              </a:lnSpc>
              <a:spcAft>
                <a:spcPts val="655"/>
              </a:spcAft>
            </a:pPr>
            <a:r>
              <a:rPr lang="ru-RU" sz="1800" dirty="0">
                <a:solidFill>
                  <a:srgbClr val="FF99CC"/>
                </a:solidFill>
                <a:effectLst/>
                <a:latin typeface="Times New Roman" panose="02020603050405020304" pitchFamily="18" charset="0"/>
                <a:ea typeface="Times New Roman" panose="02020603050405020304" pitchFamily="18" charset="0"/>
              </a:rPr>
              <a:t>1. Модель </a:t>
            </a:r>
            <a:r>
              <a:rPr lang="ru-RU" sz="1800" dirty="0" err="1">
                <a:solidFill>
                  <a:srgbClr val="FF99CC"/>
                </a:solidFill>
                <a:effectLst/>
                <a:latin typeface="Times New Roman" panose="02020603050405020304" pitchFamily="18" charset="0"/>
                <a:ea typeface="Times New Roman" panose="02020603050405020304" pitchFamily="18" charset="0"/>
              </a:rPr>
              <a:t>Биба</a:t>
            </a:r>
            <a:r>
              <a:rPr lang="ru-RU" sz="1800" dirty="0">
                <a:solidFill>
                  <a:srgbClr val="FF99CC"/>
                </a:solidFill>
                <a:effectLst/>
                <a:latin typeface="Times New Roman" panose="02020603050405020304" pitchFamily="18" charset="0"/>
                <a:ea typeface="Times New Roman" panose="02020603050405020304" pitchFamily="18" charset="0"/>
              </a:rPr>
              <a:t>. </a:t>
            </a:r>
            <a:endParaRPr lang="ru-RU" sz="1600" dirty="0">
              <a:solidFill>
                <a:srgbClr val="FF99CC"/>
              </a:solidFill>
              <a:effectLst/>
              <a:latin typeface="Microsoft Sans Serif" panose="020B0604020202020204" pitchFamily="34" charset="0"/>
              <a:ea typeface="Microsoft Sans Serif" panose="020B0604020202020204" pitchFamily="34" charset="0"/>
            </a:endParaRPr>
          </a:p>
        </p:txBody>
      </p:sp>
      <p:sp>
        <p:nvSpPr>
          <p:cNvPr id="7" name="TextBox 6">
            <a:extLst>
              <a:ext uri="{FF2B5EF4-FFF2-40B4-BE49-F238E27FC236}">
                <a16:creationId xmlns:a16="http://schemas.microsoft.com/office/drawing/2014/main" id="{278099E8-4BA4-44F5-BFB0-CC1CFE74F697}"/>
              </a:ext>
            </a:extLst>
          </p:cNvPr>
          <p:cNvSpPr txBox="1"/>
          <p:nvPr/>
        </p:nvSpPr>
        <p:spPr>
          <a:xfrm>
            <a:off x="485164" y="1069389"/>
            <a:ext cx="11190914" cy="3570336"/>
          </a:xfrm>
          <a:prstGeom prst="rect">
            <a:avLst/>
          </a:prstGeom>
          <a:noFill/>
        </p:spPr>
        <p:txBody>
          <a:bodyPr wrap="square">
            <a:spAutoFit/>
          </a:bodyPr>
          <a:lstStyle/>
          <a:p>
            <a:pPr indent="228600" algn="just">
              <a:lnSpc>
                <a:spcPct val="115000"/>
              </a:lnSpc>
            </a:pPr>
            <a:r>
              <a:rPr lang="ru-RU" sz="1800" dirty="0">
                <a:solidFill>
                  <a:srgbClr val="FFFF00"/>
                </a:solidFill>
                <a:effectLst/>
                <a:latin typeface="Times New Roman" panose="02020603050405020304" pitchFamily="18" charset="0"/>
                <a:ea typeface="Times New Roman" panose="02020603050405020304" pitchFamily="18" charset="0"/>
              </a:rPr>
              <a:t>При рассмотрении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было показано, что важность или чувствительность субъектов и объектов повышается с ростом в иерархии уровней секретности. В данной модели запись на верхний уровень не нарушает безопасности системы. При рассмотрении мандатной модели контроля целостности запись наверх может представлять угрозу в том случае, если субъект с низким уровнем целостно­сти искажает или уничтожает данные в объекте, лежащем на более высоком уровне целостности, Поэтому, исходя из задач целостности, можно потребовать, чтобы та­кая запись была запрещена. Следуя подобным аргументам, можно рассматривать чте­ние снизу как поток информации, идущий из объекта нижнего уровня и нарушаю­щий целостность субъекта высокого уровня. Мы будем ссылаться на эти правила как «нет чтения снизу» (</a:t>
            </a:r>
            <a:r>
              <a:rPr lang="en-US" sz="1800" dirty="0">
                <a:solidFill>
                  <a:srgbClr val="FFFF00"/>
                </a:solidFill>
                <a:effectLst/>
                <a:latin typeface="Times New Roman" panose="02020603050405020304" pitchFamily="18" charset="0"/>
                <a:ea typeface="Times New Roman" panose="02020603050405020304" pitchFamily="18" charset="0"/>
              </a:rPr>
              <a:t>No Read Down</a:t>
            </a:r>
            <a:r>
              <a:rPr lang="ru-RU" sz="1800" dirty="0">
                <a:solidFill>
                  <a:srgbClr val="FFFF00"/>
                </a:solidFill>
                <a:effectLst/>
                <a:latin typeface="Times New Roman" panose="02020603050405020304" pitchFamily="18" charset="0"/>
                <a:ea typeface="Times New Roman" panose="02020603050405020304" pitchFamily="18" charset="0"/>
              </a:rPr>
              <a:t>, </a:t>
            </a:r>
            <a:r>
              <a:rPr lang="en-US" sz="1800" dirty="0">
                <a:solidFill>
                  <a:srgbClr val="FFFF00"/>
                </a:solidFill>
                <a:effectLst/>
                <a:latin typeface="Times New Roman" panose="02020603050405020304" pitchFamily="18" charset="0"/>
                <a:ea typeface="Times New Roman" panose="02020603050405020304" pitchFamily="18" charset="0"/>
              </a:rPr>
              <a:t>NRD</a:t>
            </a:r>
            <a:r>
              <a:rPr lang="ru-RU" sz="1800" dirty="0">
                <a:solidFill>
                  <a:srgbClr val="FFFF00"/>
                </a:solidFill>
                <a:effectLst/>
                <a:latin typeface="Times New Roman" panose="02020603050405020304" pitchFamily="18" charset="0"/>
                <a:ea typeface="Times New Roman" panose="02020603050405020304" pitchFamily="18" charset="0"/>
              </a:rPr>
              <a:t>) и «нет записи наверх» (</a:t>
            </a:r>
            <a:r>
              <a:rPr lang="en-US" sz="1800" dirty="0">
                <a:solidFill>
                  <a:srgbClr val="FFFF00"/>
                </a:solidFill>
                <a:effectLst/>
                <a:latin typeface="Times New Roman" panose="02020603050405020304" pitchFamily="18" charset="0"/>
                <a:ea typeface="Times New Roman" panose="02020603050405020304" pitchFamily="18" charset="0"/>
              </a:rPr>
              <a:t>No Write Up</a:t>
            </a:r>
            <a:r>
              <a:rPr lang="ru-RU" sz="1800" dirty="0">
                <a:solidFill>
                  <a:srgbClr val="FFFF00"/>
                </a:solidFill>
                <a:effectLst/>
                <a:latin typeface="Times New Roman" panose="02020603050405020304" pitchFamily="18" charset="0"/>
                <a:ea typeface="Times New Roman" panose="02020603050405020304" pitchFamily="18" charset="0"/>
              </a:rPr>
              <a:t>, </a:t>
            </a:r>
            <a:r>
              <a:rPr lang="en-US" sz="1800" dirty="0">
                <a:solidFill>
                  <a:srgbClr val="FFFF00"/>
                </a:solidFill>
                <a:effectLst/>
                <a:latin typeface="Times New Roman" panose="02020603050405020304" pitchFamily="18" charset="0"/>
                <a:ea typeface="Times New Roman" panose="02020603050405020304" pitchFamily="18" charset="0"/>
              </a:rPr>
              <a:t>NWU</a:t>
            </a:r>
            <a:r>
              <a:rPr lang="ru-RU" sz="1800" dirty="0">
                <a:solidFill>
                  <a:srgbClr val="FFFF00"/>
                </a:solidFill>
                <a:effectLst/>
                <a:latin typeface="Times New Roman" panose="02020603050405020304" pitchFamily="18" charset="0"/>
                <a:ea typeface="Times New Roman" panose="02020603050405020304" pitchFamily="18" charset="0"/>
              </a:rPr>
              <a:t>), и определим их в терминах субъектов, объектов и уровней целостности, причем на множестве последних может быть введено отношение преобладания как отношение частичного порядка.</a:t>
            </a:r>
            <a:endParaRPr lang="ru-RU" sz="1600" dirty="0">
              <a:solidFill>
                <a:srgbClr val="FFFF00"/>
              </a:solidFill>
              <a:effectLst/>
              <a:latin typeface="Microsoft Sans Serif" panose="020B0604020202020204" pitchFamily="34" charset="0"/>
              <a:ea typeface="Microsoft Sans Serif" panose="020B0604020202020204" pitchFamily="34" charset="0"/>
            </a:endParaRPr>
          </a:p>
        </p:txBody>
      </p:sp>
      <p:sp>
        <p:nvSpPr>
          <p:cNvPr id="9" name="TextBox 8">
            <a:extLst>
              <a:ext uri="{FF2B5EF4-FFF2-40B4-BE49-F238E27FC236}">
                <a16:creationId xmlns:a16="http://schemas.microsoft.com/office/drawing/2014/main" id="{209D17D2-C3AE-48D4-962A-60DB3421F697}"/>
              </a:ext>
            </a:extLst>
          </p:cNvPr>
          <p:cNvSpPr txBox="1"/>
          <p:nvPr/>
        </p:nvSpPr>
        <p:spPr>
          <a:xfrm>
            <a:off x="304800" y="4561859"/>
            <a:ext cx="11402036" cy="1977593"/>
          </a:xfrm>
          <a:prstGeom prst="rect">
            <a:avLst/>
          </a:prstGeom>
          <a:noFill/>
        </p:spPr>
        <p:txBody>
          <a:bodyPr wrap="square">
            <a:spAutoFit/>
          </a:bodyPr>
          <a:lstStyle/>
          <a:p>
            <a:pPr indent="228600" algn="just">
              <a:lnSpc>
                <a:spcPct val="115000"/>
              </a:lnSpc>
            </a:pP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Правило </a:t>
            </a:r>
            <a:r>
              <a:rPr lang="en-US" sz="1800" dirty="0">
                <a:solidFill>
                  <a:schemeClr val="bg1">
                    <a:lumMod val="60000"/>
                    <a:lumOff val="40000"/>
                  </a:schemeClr>
                </a:solidFill>
                <a:effectLst/>
                <a:latin typeface="Times New Roman" panose="02020603050405020304" pitchFamily="18" charset="0"/>
                <a:ea typeface="Times New Roman" panose="02020603050405020304" pitchFamily="18" charset="0"/>
              </a:rPr>
              <a:t>NRD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мандатной модели целостности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Биба</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определяется как запрет субъектам на чтение информации из объекта с более низким уровнем целостности. </a:t>
            </a:r>
            <a:r>
              <a:rPr lang="en-US" sz="1800" dirty="0">
                <a:solidFill>
                  <a:schemeClr val="bg1">
                    <a:lumMod val="60000"/>
                    <a:lumOff val="40000"/>
                  </a:schemeClr>
                </a:solidFill>
                <a:effectLst/>
                <a:latin typeface="Times New Roman" panose="02020603050405020304" pitchFamily="18" charset="0"/>
                <a:ea typeface="Times New Roman" panose="02020603050405020304" pitchFamily="18" charset="0"/>
              </a:rPr>
              <a:t>NRD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является полной противоположностью правила </a:t>
            </a:r>
            <a:r>
              <a:rPr lang="en-US" sz="1800" dirty="0">
                <a:solidFill>
                  <a:schemeClr val="bg1">
                    <a:lumMod val="60000"/>
                    <a:lumOff val="40000"/>
                  </a:schemeClr>
                </a:solidFill>
                <a:effectLst/>
                <a:latin typeface="Times New Roman" panose="02020603050405020304" pitchFamily="18" charset="0"/>
                <a:ea typeface="Times New Roman" panose="02020603050405020304" pitchFamily="18" charset="0"/>
              </a:rPr>
              <a:t>NRU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модели Белла 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Лападу­ла</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за исключением того, что здесь используются уровни целостности, а не секрет­ности, как в модели Белла 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Лападула</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Правило </a:t>
            </a:r>
            <a:r>
              <a:rPr lang="en-US" sz="1800" dirty="0">
                <a:solidFill>
                  <a:schemeClr val="bg1">
                    <a:lumMod val="60000"/>
                    <a:lumOff val="40000"/>
                  </a:schemeClr>
                </a:solidFill>
                <a:effectLst/>
                <a:latin typeface="Times New Roman" panose="02020603050405020304" pitchFamily="18" charset="0"/>
                <a:ea typeface="Times New Roman" panose="02020603050405020304" pitchFamily="18" charset="0"/>
              </a:rPr>
              <a:t>NWU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мандатной модели целостно­сти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Биба</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определяется как запрет субъектам на запись информации в объект с более высоким уровнем целостности. Это правило является полной противоположностью правилу </a:t>
            </a:r>
            <a:r>
              <a:rPr lang="en-US" sz="1800" dirty="0">
                <a:solidFill>
                  <a:schemeClr val="bg1">
                    <a:lumMod val="60000"/>
                    <a:lumOff val="40000"/>
                  </a:schemeClr>
                </a:solidFill>
                <a:effectLst/>
                <a:latin typeface="Times New Roman" panose="02020603050405020304" pitchFamily="18" charset="0"/>
                <a:ea typeface="Times New Roman" panose="02020603050405020304" pitchFamily="18" charset="0"/>
              </a:rPr>
              <a:t>NWD </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модели Белла 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Лападула</a:t>
            </a: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 для случая уровней целостности, а не сек­ретности.</a:t>
            </a:r>
            <a:endParaRPr lang="ru-RU" sz="1600" dirty="0">
              <a:solidFill>
                <a:schemeClr val="bg1">
                  <a:lumMod val="60000"/>
                  <a:lumOff val="40000"/>
                </a:schemeClr>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1762863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57C5B2C-7988-43A4-B50E-E355014E56D1}"/>
              </a:ext>
            </a:extLst>
          </p:cNvPr>
          <p:cNvSpPr>
            <a:spLocks noChangeArrowheads="1"/>
          </p:cNvSpPr>
          <p:nvPr/>
        </p:nvSpPr>
        <p:spPr bwMode="auto">
          <a:xfrm>
            <a:off x="216493" y="1048624"/>
            <a:ext cx="1175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2049" name="Рисунок 1">
            <a:extLst>
              <a:ext uri="{FF2B5EF4-FFF2-40B4-BE49-F238E27FC236}">
                <a16:creationId xmlns:a16="http://schemas.microsoft.com/office/drawing/2014/main" id="{B4ED2A94-5F11-4EE9-9F1A-5EBEBD2F9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330" y="2552266"/>
            <a:ext cx="4828421" cy="28240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B142D4E-EE9E-48F8-AC1E-665495CEE230}"/>
              </a:ext>
            </a:extLst>
          </p:cNvPr>
          <p:cNvSpPr>
            <a:spLocks noChangeArrowheads="1"/>
          </p:cNvSpPr>
          <p:nvPr/>
        </p:nvSpPr>
        <p:spPr bwMode="auto">
          <a:xfrm>
            <a:off x="216493" y="459384"/>
            <a:ext cx="1175901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just" defTabSz="914400" rtl="0" eaLnBrk="0" fontAlgn="base" latinLnBrk="0" hangingPunct="0">
              <a:lnSpc>
                <a:spcPct val="100000"/>
              </a:lnSpc>
              <a:spcBef>
                <a:spcPct val="0"/>
              </a:spcBef>
              <a:spcAft>
                <a:spcPct val="0"/>
              </a:spcAft>
              <a:buClrTx/>
              <a:buSzTx/>
              <a:buFontTx/>
              <a:buNone/>
              <a:tabLst/>
            </a:pPr>
            <a:br>
              <a:rPr kumimoji="0" lang="ru-RU" altLang="ru-RU" sz="1200" b="0" i="0" u="none" strike="noStrike" cap="none" normalizeH="0" baseline="0" dirty="0">
                <a:ln>
                  <a:noFill/>
                </a:ln>
                <a:solidFill>
                  <a:srgbClr val="000000"/>
                </a:solidFill>
                <a:effectLst/>
                <a:latin typeface="Arial" panose="020B0604020202020204" pitchFamily="34" charset="0"/>
                <a:ea typeface="Microsoft Sans Serif" panose="020B0604020202020204" pitchFamily="34" charset="0"/>
              </a:rPr>
            </a:br>
            <a:r>
              <a:rPr kumimoji="0" lang="ru-RU" altLang="ru-RU" sz="2000" b="0" i="0" u="none" strike="noStrike" cap="none" normalizeH="0" baseline="0" dirty="0">
                <a:ln>
                  <a:noFill/>
                </a:ln>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Одним из преимуществ этой модели является то, что она унаследовала многие важные характеристики модели Белла и </a:t>
            </a:r>
            <a:r>
              <a:rPr kumimoji="0" lang="ru-RU" altLang="ru-RU" sz="2000" b="0" i="0" u="none" strike="noStrike" cap="none" normalizeH="0" baseline="0" dirty="0" err="1">
                <a:ln>
                  <a:noFill/>
                </a:ln>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Лападула</a:t>
            </a:r>
            <a:r>
              <a:rPr kumimoji="0" lang="ru-RU" altLang="ru-RU" sz="2000" b="0" i="0" u="none" strike="noStrike" cap="none" normalizeH="0" baseline="0" dirty="0">
                <a:ln>
                  <a:noFill/>
                </a:ln>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 включая ее простоту и интуитив­ность. Это значит, что проектировщики реальных систем могут легко понять суть этих правил и использовать их для принятия решений при проектировании. Кроме того, поскольку мандатная модель целостности </a:t>
            </a:r>
            <a:r>
              <a:rPr kumimoji="0" lang="ru-RU" altLang="ru-RU" sz="2000" b="0" i="0" u="none" strike="noStrike" cap="none" normalizeH="0" baseline="0" dirty="0" err="1">
                <a:ln>
                  <a:noFill/>
                </a:ln>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Биба</a:t>
            </a:r>
            <a:r>
              <a:rPr kumimoji="0" lang="ru-RU" altLang="ru-RU" sz="2000" b="0" i="0" u="none" strike="noStrike" cap="none" normalizeH="0" baseline="0" dirty="0">
                <a:ln>
                  <a:noFill/>
                </a:ln>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 подобно модели Белла и Лапа- дула, основана на простой иерархии, ее легко объяснить и изобразить пользователям системы.</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91D27D0-2789-426B-ABF0-D49D29236205}"/>
              </a:ext>
            </a:extLst>
          </p:cNvPr>
          <p:cNvSpPr txBox="1"/>
          <p:nvPr/>
        </p:nvSpPr>
        <p:spPr>
          <a:xfrm>
            <a:off x="2682413" y="5376283"/>
            <a:ext cx="6094602" cy="369332"/>
          </a:xfrm>
          <a:prstGeom prst="rect">
            <a:avLst/>
          </a:prstGeom>
          <a:noFill/>
        </p:spPr>
        <p:txBody>
          <a:bodyPr wrap="square">
            <a:spAutoFit/>
          </a:bodyPr>
          <a:lstStyle/>
          <a:p>
            <a:pPr algn="ct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Потоки информации, соответствующие модели </a:t>
            </a:r>
            <a:r>
              <a:rPr lang="ru-RU" sz="1800" dirty="0" err="1">
                <a:solidFill>
                  <a:schemeClr val="bg1">
                    <a:lumMod val="60000"/>
                    <a:lumOff val="40000"/>
                  </a:schemeClr>
                </a:solidFill>
                <a:effectLst/>
                <a:latin typeface="Times New Roman" panose="02020603050405020304" pitchFamily="18" charset="0"/>
                <a:ea typeface="Times New Roman" panose="02020603050405020304" pitchFamily="18" charset="0"/>
              </a:rPr>
              <a:t>Биба</a:t>
            </a:r>
            <a:endParaRPr lang="ru-RU" dirty="0">
              <a:solidFill>
                <a:schemeClr val="bg1">
                  <a:lumMod val="60000"/>
                  <a:lumOff val="40000"/>
                </a:schemeClr>
              </a:solidFill>
            </a:endParaRPr>
          </a:p>
        </p:txBody>
      </p:sp>
      <p:sp>
        <p:nvSpPr>
          <p:cNvPr id="10" name="TextBox 9">
            <a:extLst>
              <a:ext uri="{FF2B5EF4-FFF2-40B4-BE49-F238E27FC236}">
                <a16:creationId xmlns:a16="http://schemas.microsoft.com/office/drawing/2014/main" id="{A3E966C5-1DB8-4970-90DF-248F2AE01A40}"/>
              </a:ext>
            </a:extLst>
          </p:cNvPr>
          <p:cNvSpPr txBox="1"/>
          <p:nvPr/>
        </p:nvSpPr>
        <p:spPr>
          <a:xfrm>
            <a:off x="505436" y="5809376"/>
            <a:ext cx="11398542" cy="703398"/>
          </a:xfrm>
          <a:prstGeom prst="rect">
            <a:avLst/>
          </a:prstGeom>
          <a:noFill/>
        </p:spPr>
        <p:txBody>
          <a:bodyPr wrap="square">
            <a:spAutoFit/>
          </a:bodyPr>
          <a:lstStyle/>
          <a:p>
            <a:pPr indent="228600" algn="just">
              <a:lnSpc>
                <a:spcPct val="115000"/>
              </a:lnSpc>
            </a:pPr>
            <a:r>
              <a:rPr lang="ru-RU" sz="1800" dirty="0">
                <a:solidFill>
                  <a:srgbClr val="FF99CC"/>
                </a:solidFill>
                <a:effectLst/>
                <a:latin typeface="Times New Roman" panose="02020603050405020304" pitchFamily="18" charset="0"/>
                <a:ea typeface="Microsoft Sans Serif" panose="020B0604020202020204" pitchFamily="34" charset="0"/>
              </a:rPr>
              <a:t>Формальное описание модели </a:t>
            </a:r>
            <a:r>
              <a:rPr lang="ru-RU" sz="1800" dirty="0" err="1">
                <a:solidFill>
                  <a:srgbClr val="FF99CC"/>
                </a:solidFill>
                <a:effectLst/>
                <a:latin typeface="Times New Roman" panose="02020603050405020304" pitchFamily="18" charset="0"/>
                <a:ea typeface="Microsoft Sans Serif" panose="020B0604020202020204" pitchFamily="34" charset="0"/>
              </a:rPr>
              <a:t>Биба</a:t>
            </a:r>
            <a:r>
              <a:rPr lang="ru-RU" sz="1800" dirty="0">
                <a:solidFill>
                  <a:srgbClr val="FF99CC"/>
                </a:solidFill>
                <a:effectLst/>
                <a:latin typeface="Times New Roman" panose="02020603050405020304" pitchFamily="18" charset="0"/>
                <a:ea typeface="Microsoft Sans Serif" panose="020B0604020202020204" pitchFamily="34" charset="0"/>
              </a:rPr>
              <a:t> и доказательство основной теоремы безопасности аналогично соответствующему описанию модели Белла и </a:t>
            </a:r>
            <a:r>
              <a:rPr lang="ru-RU" sz="1800" dirty="0" err="1">
                <a:solidFill>
                  <a:srgbClr val="FF99CC"/>
                </a:solidFill>
                <a:effectLst/>
                <a:latin typeface="Times New Roman" panose="02020603050405020304" pitchFamily="18" charset="0"/>
                <a:ea typeface="Microsoft Sans Serif" panose="020B0604020202020204" pitchFamily="34" charset="0"/>
              </a:rPr>
              <a:t>Лападула</a:t>
            </a:r>
            <a:r>
              <a:rPr lang="ru-RU" sz="1800" dirty="0">
                <a:solidFill>
                  <a:srgbClr val="FF99CC"/>
                </a:solidFill>
                <a:effectLst/>
                <a:latin typeface="Times New Roman" panose="02020603050405020304" pitchFamily="18" charset="0"/>
                <a:ea typeface="Microsoft Sans Serif" panose="020B0604020202020204" pitchFamily="34" charset="0"/>
              </a:rPr>
              <a:t>.</a:t>
            </a:r>
            <a:endParaRPr lang="ru-RU" sz="1600" dirty="0">
              <a:solidFill>
                <a:srgbClr val="FF99CC"/>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3206835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30CF5-D7DB-4E8E-93B0-0DCB60E72434}"/>
              </a:ext>
            </a:extLst>
          </p:cNvPr>
          <p:cNvSpPr txBox="1"/>
          <p:nvPr/>
        </p:nvSpPr>
        <p:spPr>
          <a:xfrm>
            <a:off x="270433" y="1054097"/>
            <a:ext cx="11759012" cy="2614690"/>
          </a:xfrm>
          <a:prstGeom prst="rect">
            <a:avLst/>
          </a:prstGeom>
          <a:noFill/>
        </p:spPr>
        <p:txBody>
          <a:bodyPr wrap="square">
            <a:spAutoFit/>
          </a:bodyPr>
          <a:lstStyle/>
          <a:p>
            <a:pPr indent="228600" algn="just">
              <a:lnSpc>
                <a:spcPct val="115000"/>
              </a:lnSpc>
            </a:pPr>
            <a:r>
              <a:rPr lang="ru-RU" sz="1800" dirty="0">
                <a:solidFill>
                  <a:srgbClr val="FFFF00"/>
                </a:solidFill>
                <a:effectLst/>
                <a:latin typeface="Times New Roman" panose="02020603050405020304" pitchFamily="18" charset="0"/>
                <a:ea typeface="Microsoft Sans Serif" panose="020B0604020202020204" pitchFamily="34" charset="0"/>
              </a:rPr>
              <a:t>Можно получить вариацию модели </a:t>
            </a:r>
            <a:r>
              <a:rPr lang="ru-RU" sz="1800" dirty="0" err="1">
                <a:solidFill>
                  <a:srgbClr val="FFFF00"/>
                </a:solidFill>
                <a:effectLst/>
                <a:latin typeface="Times New Roman" panose="02020603050405020304" pitchFamily="18" charset="0"/>
                <a:ea typeface="Microsoft Sans Serif" panose="020B0604020202020204" pitchFamily="34" charset="0"/>
              </a:rPr>
              <a:t>Биба</a:t>
            </a:r>
            <a:r>
              <a:rPr lang="ru-RU" sz="1800" dirty="0">
                <a:solidFill>
                  <a:srgbClr val="FFFF00"/>
                </a:solidFill>
                <a:effectLst/>
                <a:latin typeface="Times New Roman" panose="02020603050405020304" pitchFamily="18" charset="0"/>
                <a:ea typeface="Microsoft Sans Serif" panose="020B0604020202020204" pitchFamily="34" charset="0"/>
              </a:rPr>
              <a:t>, ослабив правила чтения снизу. Мандатная модель целостности не позволяет субъектам с высокой целостностью читать информацию из объектов с более низкой целостностью. Это правило гарантирует, что </a:t>
            </a:r>
            <a:r>
              <a:rPr lang="ru-RU" sz="1800" dirty="0">
                <a:solidFill>
                  <a:srgbClr val="FF99CC"/>
                </a:solidFill>
                <a:effectLst/>
                <a:latin typeface="Times New Roman" panose="02020603050405020304" pitchFamily="18" charset="0"/>
                <a:ea typeface="Microsoft Sans Serif" panose="020B0604020202020204" pitchFamily="34" charset="0"/>
              </a:rPr>
              <a:t>информация из объекта с низкой целостностью не нарушит целостности субъекта</a:t>
            </a:r>
            <a:r>
              <a:rPr lang="ru-RU" sz="1800" dirty="0">
                <a:solidFill>
                  <a:srgbClr val="FFFF00"/>
                </a:solidFill>
                <a:effectLst/>
                <a:latin typeface="Times New Roman" panose="02020603050405020304" pitchFamily="18" charset="0"/>
                <a:ea typeface="Microsoft Sans Serif" panose="020B0604020202020204" pitchFamily="34" charset="0"/>
              </a:rPr>
              <a:t>. Однако в модели понижения уровня целостности субъекта ему разрешается осуществлять чтение снизу, но в результате такого чтения уровень целостности субъекта понижается до уровня целостности объекта.</a:t>
            </a:r>
            <a:endParaRPr lang="ru-RU" sz="1600" dirty="0">
              <a:solidFill>
                <a:srgbClr val="FFFF00"/>
              </a:solidFill>
              <a:effectLst/>
              <a:latin typeface="Microsoft Sans Serif" panose="020B0604020202020204" pitchFamily="34" charset="0"/>
              <a:ea typeface="Microsoft Sans Serif" panose="020B0604020202020204" pitchFamily="34" charset="0"/>
            </a:endParaRPr>
          </a:p>
          <a:p>
            <a:pPr indent="228600" algn="just">
              <a:lnSpc>
                <a:spcPct val="115000"/>
              </a:lnSpc>
            </a:pPr>
            <a:r>
              <a:rPr lang="ru-RU" sz="1800" dirty="0">
                <a:solidFill>
                  <a:schemeClr val="bg2">
                    <a:lumMod val="60000"/>
                    <a:lumOff val="40000"/>
                  </a:schemeClr>
                </a:solidFill>
                <a:effectLst/>
                <a:latin typeface="Times New Roman" panose="02020603050405020304" pitchFamily="18" charset="0"/>
                <a:ea typeface="Microsoft Sans Serif" panose="020B0604020202020204" pitchFamily="34" charset="0"/>
              </a:rPr>
              <a:t>Мотивом для введения такого правила может являться то, что субъекты с высокой целостностью рассматриваются как «чистые». Когда к чистому субъекту попадает информация из менее чистого источника, субъект «портится», и его уровень целостности должен быть соответственно изменен.</a:t>
            </a:r>
            <a:endParaRPr lang="ru-RU" sz="1600" dirty="0">
              <a:solidFill>
                <a:schemeClr val="bg2">
                  <a:lumMod val="60000"/>
                  <a:lumOff val="40000"/>
                </a:schemeClr>
              </a:solidFill>
              <a:effectLst/>
              <a:latin typeface="Microsoft Sans Serif" panose="020B0604020202020204" pitchFamily="34" charset="0"/>
              <a:ea typeface="Microsoft Sans Serif" panose="020B0604020202020204" pitchFamily="34" charset="0"/>
            </a:endParaRPr>
          </a:p>
        </p:txBody>
      </p:sp>
      <p:sp>
        <p:nvSpPr>
          <p:cNvPr id="4" name="TextBox 3">
            <a:extLst>
              <a:ext uri="{FF2B5EF4-FFF2-40B4-BE49-F238E27FC236}">
                <a16:creationId xmlns:a16="http://schemas.microsoft.com/office/drawing/2014/main" id="{09A9511D-76B5-41D0-8293-1A789396C637}"/>
              </a:ext>
            </a:extLst>
          </p:cNvPr>
          <p:cNvSpPr txBox="1"/>
          <p:nvPr/>
        </p:nvSpPr>
        <p:spPr>
          <a:xfrm>
            <a:off x="270433" y="3602584"/>
            <a:ext cx="11651132" cy="1659044"/>
          </a:xfrm>
          <a:prstGeom prst="rect">
            <a:avLst/>
          </a:prstGeom>
          <a:noFill/>
        </p:spPr>
        <p:txBody>
          <a:bodyPr wrap="square">
            <a:spAutoFit/>
          </a:bodyPr>
          <a:lstStyle/>
          <a:p>
            <a:pPr indent="228600" algn="just">
              <a:lnSpc>
                <a:spcPct val="115000"/>
              </a:lnSpc>
            </a:pPr>
            <a:r>
              <a:rPr lang="ru-RU" sz="1800" dirty="0">
                <a:solidFill>
                  <a:srgbClr val="66FF33"/>
                </a:solidFill>
                <a:effectLst/>
                <a:latin typeface="Times New Roman" panose="02020603050405020304" pitchFamily="18" charset="0"/>
                <a:ea typeface="Microsoft Sans Serif" panose="020B0604020202020204" pitchFamily="34" charset="0"/>
              </a:rPr>
              <a:t>Одной из характеристик этой модели является то, что она не накладывает никаких ограничений на то, что субъект может прочитать. Если, например, субъект не должен никогда переходить на более низкий уровень целостности, то не следует использовать эту модель, поскольку она может привести к такому нарушению. Если все же эта модель реализована в реальной системе, то необходимо создание некоторых дополнительных мер, предупреждающих субъекта о возможных последствиях выполнения таких операций чтения перед тем, как они будут выполнены.</a:t>
            </a:r>
            <a:endParaRPr lang="ru-RU" sz="1600" dirty="0">
              <a:solidFill>
                <a:srgbClr val="66FF33"/>
              </a:solidFill>
              <a:effectLst/>
              <a:latin typeface="Microsoft Sans Serif" panose="020B0604020202020204" pitchFamily="34" charset="0"/>
              <a:ea typeface="Microsoft Sans Serif" panose="020B0604020202020204" pitchFamily="34" charset="0"/>
            </a:endParaRPr>
          </a:p>
        </p:txBody>
      </p:sp>
      <p:sp>
        <p:nvSpPr>
          <p:cNvPr id="6" name="TextBox 5">
            <a:extLst>
              <a:ext uri="{FF2B5EF4-FFF2-40B4-BE49-F238E27FC236}">
                <a16:creationId xmlns:a16="http://schemas.microsoft.com/office/drawing/2014/main" id="{B61F1537-AC53-4744-BE9E-B03CAD03F6B6}"/>
              </a:ext>
            </a:extLst>
          </p:cNvPr>
          <p:cNvSpPr txBox="1"/>
          <p:nvPr/>
        </p:nvSpPr>
        <p:spPr>
          <a:xfrm>
            <a:off x="310392" y="5261628"/>
            <a:ext cx="11571215" cy="1340495"/>
          </a:xfrm>
          <a:prstGeom prst="rect">
            <a:avLst/>
          </a:prstGeom>
          <a:noFill/>
        </p:spPr>
        <p:txBody>
          <a:bodyPr wrap="square">
            <a:spAutoFit/>
          </a:bodyPr>
          <a:lstStyle/>
          <a:p>
            <a:pPr indent="228600" algn="just">
              <a:lnSpc>
                <a:spcPct val="115000"/>
              </a:lnSpc>
            </a:pPr>
            <a:r>
              <a:rPr lang="ru-RU" sz="1800" dirty="0">
                <a:solidFill>
                  <a:srgbClr val="66FF33"/>
                </a:solidFill>
                <a:effectLst/>
                <a:latin typeface="Times New Roman" panose="02020603050405020304" pitchFamily="18" charset="0"/>
                <a:ea typeface="Microsoft Sans Serif" panose="020B0604020202020204" pitchFamily="34" charset="0"/>
              </a:rPr>
              <a:t>Следует также заметить, что модель подразумевает монотонное изменение уровней целостности субъектов. То есть уровни целостности субъектов или остаются неизменными, или снижаются. Иными словами, целостность субъекта может остаться прежней или ухудшиться, поскольку модель не предусматривает механизмов повышения уровня целостности субъекта.</a:t>
            </a:r>
            <a:endParaRPr lang="ru-RU" sz="1600" dirty="0">
              <a:solidFill>
                <a:srgbClr val="66FF33"/>
              </a:solidFill>
              <a:effectLst/>
              <a:latin typeface="Microsoft Sans Serif" panose="020B0604020202020204" pitchFamily="34" charset="0"/>
              <a:ea typeface="Microsoft Sans Serif" panose="020B0604020202020204" pitchFamily="34" charset="0"/>
            </a:endParaRPr>
          </a:p>
        </p:txBody>
      </p:sp>
      <p:sp>
        <p:nvSpPr>
          <p:cNvPr id="7" name="TextBox 6">
            <a:extLst>
              <a:ext uri="{FF2B5EF4-FFF2-40B4-BE49-F238E27FC236}">
                <a16:creationId xmlns:a16="http://schemas.microsoft.com/office/drawing/2014/main" id="{7EC872B6-0244-47ED-A0F4-C2C1229B3792}"/>
              </a:ext>
            </a:extLst>
          </p:cNvPr>
          <p:cNvSpPr txBox="1"/>
          <p:nvPr/>
        </p:nvSpPr>
        <p:spPr>
          <a:xfrm>
            <a:off x="2835564" y="595807"/>
            <a:ext cx="6096000" cy="369332"/>
          </a:xfrm>
          <a:prstGeom prst="rect">
            <a:avLst/>
          </a:prstGeom>
          <a:noFill/>
        </p:spPr>
        <p:txBody>
          <a:bodyPr wrap="square">
            <a:spAutoFit/>
          </a:bodyPr>
          <a:lstStyle/>
          <a:p>
            <a:r>
              <a:rPr lang="ru-RU" sz="1800" b="1" dirty="0">
                <a:solidFill>
                  <a:srgbClr val="66FF33"/>
                </a:solidFill>
                <a:effectLst/>
                <a:latin typeface="Times New Roman" panose="02020603050405020304" pitchFamily="18" charset="0"/>
                <a:ea typeface="Microsoft Sans Serif" panose="020B0604020202020204" pitchFamily="34" charset="0"/>
              </a:rPr>
              <a:t>Модель понижения уровня субъекта</a:t>
            </a:r>
            <a:endParaRPr lang="ru-RU" dirty="0">
              <a:solidFill>
                <a:srgbClr val="66FF33"/>
              </a:solidFill>
            </a:endParaRPr>
          </a:p>
        </p:txBody>
      </p:sp>
    </p:spTree>
    <p:extLst>
      <p:ext uri="{BB962C8B-B14F-4D97-AF65-F5344CB8AC3E}">
        <p14:creationId xmlns:p14="http://schemas.microsoft.com/office/powerpoint/2010/main" val="1532108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FB558-C38E-48A1-8922-AD09BFEE352C}"/>
              </a:ext>
            </a:extLst>
          </p:cNvPr>
          <p:cNvSpPr txBox="1"/>
          <p:nvPr/>
        </p:nvSpPr>
        <p:spPr>
          <a:xfrm>
            <a:off x="335559" y="498158"/>
            <a:ext cx="11392250" cy="3685753"/>
          </a:xfrm>
          <a:prstGeom prst="rect">
            <a:avLst/>
          </a:prstGeom>
          <a:noFill/>
        </p:spPr>
        <p:txBody>
          <a:bodyPr wrap="square">
            <a:spAutoFit/>
          </a:bodyPr>
          <a:lstStyle/>
          <a:p>
            <a:pPr marL="88900" indent="279400" algn="just">
              <a:lnSpc>
                <a:spcPct val="115000"/>
              </a:lnSpc>
            </a:pPr>
            <a:r>
              <a:rPr lang="ru-RU" sz="1800" dirty="0">
                <a:solidFill>
                  <a:srgbClr val="FFFF00"/>
                </a:solidFill>
                <a:effectLst/>
                <a:latin typeface="Times New Roman" panose="02020603050405020304" pitchFamily="18" charset="0"/>
                <a:ea typeface="Times New Roman" panose="02020603050405020304" pitchFamily="18" charset="0"/>
              </a:rPr>
              <a:t>Другой вариант модели </a:t>
            </a:r>
            <a:r>
              <a:rPr lang="ru-RU" sz="1800" dirty="0" err="1">
                <a:solidFill>
                  <a:srgbClr val="FFFF00"/>
                </a:solidFill>
                <a:effectLst/>
                <a:latin typeface="Times New Roman" panose="02020603050405020304" pitchFamily="18" charset="0"/>
                <a:ea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rPr>
              <a:t> представляет собой ослабление правила для записи наверх, т. е. вместо полного запрета на запись наверх эта модель разрешает такую запись, но снижает уровень целостности объекта до уровня целостности субъекта, осуществлявшего запись. Мотивы для такого правила те же, что и в модели пониже­ния уровня субъекта.</a:t>
            </a:r>
            <a:endParaRPr lang="ru-RU" sz="1200" dirty="0">
              <a:solidFill>
                <a:srgbClr val="FFFF00"/>
              </a:solidFill>
              <a:effectLst/>
              <a:latin typeface="Times New Roman" panose="02020603050405020304" pitchFamily="18" charset="0"/>
              <a:ea typeface="Times New Roman" panose="02020603050405020304" pitchFamily="18" charset="0"/>
            </a:endParaRPr>
          </a:p>
          <a:p>
            <a:pPr marL="88900" indent="190500" algn="just">
              <a:lnSpc>
                <a:spcPct val="115000"/>
              </a:lnSpc>
            </a:pPr>
            <a:r>
              <a:rPr lang="ru-RU" sz="1800" dirty="0">
                <a:solidFill>
                  <a:schemeClr val="bg1">
                    <a:lumMod val="60000"/>
                    <a:lumOff val="40000"/>
                  </a:schemeClr>
                </a:solidFill>
                <a:effectLst/>
                <a:latin typeface="Times New Roman" panose="02020603050405020304" pitchFamily="18" charset="0"/>
                <a:ea typeface="Times New Roman" panose="02020603050405020304" pitchFamily="18" charset="0"/>
              </a:rPr>
              <a:t>Данная модель, подобно предыдущей, не накладывает никаких ограничений на то, что субъект может читать или писать. Поэтому ситуации, когда искажения объекта и понижение его уровня целостности могут вызвать серьезные последствия, не допуска­ют использования этой модели. Например, критическая база данных, включающая дан­ные, целостность которых критична, не может быть реализована на основании этой модели. Если данная модель используется в реальной системе, то необходимо возло­жить на субъекты ответственность за деградацию объектов с высокой целостностью. Для реализации этого потребуется использование дополнительных средств обработки.</a:t>
            </a:r>
            <a:endParaRPr lang="ru-RU" sz="1600" dirty="0">
              <a:solidFill>
                <a:schemeClr val="bg1">
                  <a:lumMod val="60000"/>
                  <a:lumOff val="40000"/>
                </a:schemeClr>
              </a:solidFill>
              <a:effectLst/>
              <a:latin typeface="Microsoft Sans Serif" panose="020B0604020202020204" pitchFamily="34" charset="0"/>
              <a:ea typeface="Microsoft Sans Serif" panose="020B0604020202020204" pitchFamily="34" charset="0"/>
            </a:endParaRPr>
          </a:p>
        </p:txBody>
      </p:sp>
      <p:sp>
        <p:nvSpPr>
          <p:cNvPr id="4" name="TextBox 3">
            <a:extLst>
              <a:ext uri="{FF2B5EF4-FFF2-40B4-BE49-F238E27FC236}">
                <a16:creationId xmlns:a16="http://schemas.microsoft.com/office/drawing/2014/main" id="{04016A68-C296-4191-A6F2-4E27CC119D8E}"/>
              </a:ext>
            </a:extLst>
          </p:cNvPr>
          <p:cNvSpPr txBox="1"/>
          <p:nvPr/>
        </p:nvSpPr>
        <p:spPr>
          <a:xfrm>
            <a:off x="385895" y="3924761"/>
            <a:ext cx="11341914" cy="2933239"/>
          </a:xfrm>
          <a:prstGeom prst="rect">
            <a:avLst/>
          </a:prstGeom>
          <a:noFill/>
        </p:spPr>
        <p:txBody>
          <a:bodyPr wrap="square">
            <a:spAutoFit/>
          </a:bodyPr>
          <a:lstStyle/>
          <a:p>
            <a:pPr marL="88900" indent="190500" algn="just">
              <a:lnSpc>
                <a:spcPct val="115000"/>
              </a:lnSpc>
            </a:pPr>
            <a:r>
              <a:rPr lang="ru-RU" sz="1800" dirty="0">
                <a:solidFill>
                  <a:srgbClr val="FFFF00"/>
                </a:solidFill>
                <a:effectLst/>
                <a:latin typeface="Times New Roman" panose="02020603050405020304" pitchFamily="18" charset="0"/>
                <a:ea typeface="Times New Roman" panose="02020603050405020304" pitchFamily="18" charset="0"/>
              </a:rPr>
              <a:t>В данной модели происходит монотонное снижение уровня целостности объ­ектов. В этой модели, как и в модели понижения уровня целостности субъектов, не предусмотрено никаких механизмов для повышения уровня целостности объекта. Воз­можно совместное использование моделей понижения уровня целостности субъекта и объекта в одной системе.</a:t>
            </a:r>
            <a:endParaRPr lang="ru-RU" sz="1600" dirty="0">
              <a:solidFill>
                <a:srgbClr val="FFFF00"/>
              </a:solidFill>
              <a:effectLst/>
              <a:latin typeface="Microsoft Sans Serif" panose="020B0604020202020204" pitchFamily="34" charset="0"/>
              <a:ea typeface="Microsoft Sans Serif" panose="020B0604020202020204" pitchFamily="34" charset="0"/>
            </a:endParaRPr>
          </a:p>
          <a:p>
            <a:pPr marL="88900" indent="190500" algn="just">
              <a:lnSpc>
                <a:spcPct val="115000"/>
              </a:lnSpc>
            </a:pPr>
            <a:r>
              <a:rPr lang="ru-RU" sz="1800" dirty="0">
                <a:solidFill>
                  <a:srgbClr val="FF99CC"/>
                </a:solidFill>
                <a:effectLst/>
                <a:latin typeface="Times New Roman" panose="02020603050405020304" pitchFamily="18" charset="0"/>
                <a:ea typeface="Times New Roman" panose="02020603050405020304" pitchFamily="18" charset="0"/>
              </a:rPr>
              <a:t>Поскольку модель </a:t>
            </a:r>
            <a:r>
              <a:rPr lang="ru-RU" sz="1800" dirty="0" err="1">
                <a:solidFill>
                  <a:srgbClr val="FF99CC"/>
                </a:solidFill>
                <a:effectLst/>
                <a:latin typeface="Times New Roman" panose="02020603050405020304" pitchFamily="18" charset="0"/>
                <a:ea typeface="Times New Roman" panose="02020603050405020304" pitchFamily="18" charset="0"/>
              </a:rPr>
              <a:t>Биба</a:t>
            </a:r>
            <a:r>
              <a:rPr lang="ru-RU" sz="1800" dirty="0">
                <a:solidFill>
                  <a:srgbClr val="FF99CC"/>
                </a:solidFill>
                <a:effectLst/>
                <a:latin typeface="Times New Roman" panose="02020603050405020304" pitchFamily="18" charset="0"/>
                <a:ea typeface="Times New Roman" panose="02020603050405020304" pitchFamily="18" charset="0"/>
              </a:rPr>
              <a:t> похожа на модель Белла и </a:t>
            </a:r>
            <a:r>
              <a:rPr lang="ru-RU" sz="1800" dirty="0" err="1">
                <a:solidFill>
                  <a:srgbClr val="FF99CC"/>
                </a:solidFill>
                <a:effectLst/>
                <a:latin typeface="Times New Roman" panose="02020603050405020304" pitchFamily="18" charset="0"/>
                <a:ea typeface="Times New Roman" panose="02020603050405020304" pitchFamily="18" charset="0"/>
              </a:rPr>
              <a:t>Лападула</a:t>
            </a:r>
            <a:r>
              <a:rPr lang="ru-RU" sz="1800" dirty="0">
                <a:solidFill>
                  <a:srgbClr val="FF99CC"/>
                </a:solidFill>
                <a:effectLst/>
                <a:latin typeface="Times New Roman" panose="02020603050405020304" pitchFamily="18" charset="0"/>
                <a:ea typeface="Times New Roman" panose="02020603050405020304" pitchFamily="18" charset="0"/>
              </a:rPr>
              <a:t>, то она обладает большинством достоинств и недостатков этой модели. Например, обе модели просты </a:t>
            </a:r>
            <a:r>
              <a:rPr lang="ru-RU" dirty="0">
                <a:solidFill>
                  <a:srgbClr val="FF99CC"/>
                </a:solidFill>
                <a:latin typeface="Times New Roman" panose="02020603050405020304" pitchFamily="18" charset="0"/>
                <a:ea typeface="Times New Roman" panose="02020603050405020304" pitchFamily="18" charset="0"/>
              </a:rPr>
              <a:t>и</a:t>
            </a:r>
            <a:r>
              <a:rPr lang="ru-RU" sz="1800" dirty="0">
                <a:solidFill>
                  <a:srgbClr val="FF99CC"/>
                </a:solidFill>
                <a:effectLst/>
                <a:latin typeface="Times New Roman" panose="02020603050405020304" pitchFamily="18" charset="0"/>
                <a:ea typeface="Times New Roman" panose="02020603050405020304" pitchFamily="18" charset="0"/>
              </a:rPr>
              <a:t> интуитивны и могут быть выражены простыми правилами (</a:t>
            </a:r>
            <a:r>
              <a:rPr lang="en-US" sz="1800" dirty="0">
                <a:solidFill>
                  <a:srgbClr val="FF99CC"/>
                </a:solidFill>
                <a:effectLst/>
                <a:latin typeface="Times New Roman" panose="02020603050405020304" pitchFamily="18" charset="0"/>
                <a:ea typeface="Times New Roman" panose="02020603050405020304" pitchFamily="18" charset="0"/>
              </a:rPr>
              <a:t>NRD </a:t>
            </a:r>
            <a:r>
              <a:rPr lang="ru-RU" sz="1800" dirty="0">
                <a:solidFill>
                  <a:srgbClr val="FF99CC"/>
                </a:solidFill>
                <a:effectLst/>
                <a:latin typeface="Times New Roman" panose="02020603050405020304" pitchFamily="18" charset="0"/>
                <a:ea typeface="Times New Roman" panose="02020603050405020304" pitchFamily="18" charset="0"/>
              </a:rPr>
              <a:t>и </a:t>
            </a:r>
            <a:r>
              <a:rPr lang="en-US" sz="1800" dirty="0">
                <a:solidFill>
                  <a:srgbClr val="FF99CC"/>
                </a:solidFill>
                <a:effectLst/>
                <a:latin typeface="Times New Roman" panose="02020603050405020304" pitchFamily="18" charset="0"/>
                <a:ea typeface="Times New Roman" panose="02020603050405020304" pitchFamily="18" charset="0"/>
              </a:rPr>
              <a:t>NWU</a:t>
            </a:r>
            <a:r>
              <a:rPr lang="ru-RU" sz="1800" dirty="0">
                <a:solidFill>
                  <a:srgbClr val="FF99CC"/>
                </a:solidFill>
                <a:effectLst/>
                <a:latin typeface="Times New Roman" panose="02020603050405020304" pitchFamily="18" charset="0"/>
                <a:ea typeface="Times New Roman" panose="02020603050405020304" pitchFamily="18" charset="0"/>
              </a:rPr>
              <a:t>). Кроме того, обе модели способствуют введению условий спокойствия для обеспечения того факта, что изменение меток не нарушит безопасности системы (это не относится к двум моделям </a:t>
            </a:r>
            <a:r>
              <a:rPr lang="ru-RU" sz="1800" dirty="0" err="1">
                <a:solidFill>
                  <a:srgbClr val="FF99CC"/>
                </a:solidFill>
                <a:effectLst/>
                <a:latin typeface="Times New Roman" panose="02020603050405020304" pitchFamily="18" charset="0"/>
                <a:ea typeface="Times New Roman" panose="02020603050405020304" pitchFamily="18" charset="0"/>
              </a:rPr>
              <a:t>Биба</a:t>
            </a:r>
            <a:r>
              <a:rPr lang="ru-RU" sz="1800" dirty="0">
                <a:solidFill>
                  <a:srgbClr val="FF99CC"/>
                </a:solidFill>
                <a:effectLst/>
                <a:latin typeface="Times New Roman" panose="02020603050405020304" pitchFamily="18" charset="0"/>
                <a:ea typeface="Times New Roman" panose="02020603050405020304" pitchFamily="18" charset="0"/>
              </a:rPr>
              <a:t> понижения уровня целостности).</a:t>
            </a:r>
            <a:endParaRPr lang="ru-RU" sz="1600" dirty="0">
              <a:solidFill>
                <a:srgbClr val="FF99CC"/>
              </a:solidFill>
              <a:effectLst/>
              <a:latin typeface="Microsoft Sans Serif" panose="020B0604020202020204" pitchFamily="34" charset="0"/>
              <a:ea typeface="Microsoft Sans Serif" panose="020B0604020202020204" pitchFamily="34" charset="0"/>
            </a:endParaRPr>
          </a:p>
        </p:txBody>
      </p:sp>
      <p:sp>
        <p:nvSpPr>
          <p:cNvPr id="5" name="TextBox 4">
            <a:extLst>
              <a:ext uri="{FF2B5EF4-FFF2-40B4-BE49-F238E27FC236}">
                <a16:creationId xmlns:a16="http://schemas.microsoft.com/office/drawing/2014/main" id="{6430D52A-1295-4E87-8AD0-74AF789518B0}"/>
              </a:ext>
            </a:extLst>
          </p:cNvPr>
          <p:cNvSpPr txBox="1"/>
          <p:nvPr/>
        </p:nvSpPr>
        <p:spPr>
          <a:xfrm>
            <a:off x="2798618" y="114014"/>
            <a:ext cx="6096000" cy="481414"/>
          </a:xfrm>
          <a:prstGeom prst="rect">
            <a:avLst/>
          </a:prstGeom>
          <a:noFill/>
        </p:spPr>
        <p:txBody>
          <a:bodyPr wrap="square">
            <a:spAutoFit/>
          </a:bodyPr>
          <a:lstStyle/>
          <a:p>
            <a:pPr indent="292100" algn="just">
              <a:lnSpc>
                <a:spcPct val="115000"/>
              </a:lnSpc>
              <a:spcBef>
                <a:spcPts val="900"/>
              </a:spcBef>
            </a:pPr>
            <a:r>
              <a:rPr lang="ru-RU" sz="2400" b="1" i="1" spc="-100" dirty="0">
                <a:solidFill>
                  <a:srgbClr val="FF99CC"/>
                </a:solidFill>
                <a:effectLst/>
                <a:latin typeface="Times New Roman" panose="02020603050405020304" pitchFamily="18" charset="0"/>
                <a:ea typeface="Times New Roman" panose="02020603050405020304" pitchFamily="18" charset="0"/>
                <a:cs typeface="Verdana" panose="020B0604030504040204" pitchFamily="34" charset="0"/>
              </a:rPr>
              <a:t>Модель понижения уровня объекта </a:t>
            </a:r>
            <a:endParaRPr lang="ru-RU" sz="2400" spc="-50" dirty="0">
              <a:solidFill>
                <a:srgbClr val="FF99CC"/>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7328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D9E0DC-0E39-4B10-A22E-7222DCE94399}"/>
              </a:ext>
            </a:extLst>
          </p:cNvPr>
          <p:cNvSpPr txBox="1"/>
          <p:nvPr/>
        </p:nvSpPr>
        <p:spPr>
          <a:xfrm>
            <a:off x="604006" y="918532"/>
            <a:ext cx="11232859" cy="5800178"/>
          </a:xfrm>
          <a:prstGeom prst="rect">
            <a:avLst/>
          </a:prstGeom>
          <a:noFill/>
        </p:spPr>
        <p:txBody>
          <a:bodyPr wrap="square">
            <a:spAutoFit/>
          </a:bodyPr>
          <a:lstStyle/>
          <a:p>
            <a:pPr marL="88900" indent="190500" algn="just">
              <a:lnSpc>
                <a:spcPct val="115000"/>
              </a:lnSpc>
            </a:pPr>
            <a:r>
              <a:rPr lang="ru-RU" sz="1800" dirty="0">
                <a:solidFill>
                  <a:srgbClr val="FFFF00"/>
                </a:solidFill>
                <a:effectLst/>
                <a:latin typeface="Times New Roman" panose="02020603050405020304" pitchFamily="18" charset="0"/>
                <a:ea typeface="Times New Roman" panose="02020603050405020304" pitchFamily="18" charset="0"/>
              </a:rPr>
              <a:t>Однако модель </a:t>
            </a:r>
            <a:r>
              <a:rPr lang="ru-RU" sz="1800" dirty="0" err="1">
                <a:solidFill>
                  <a:srgbClr val="FFFF00"/>
                </a:solidFill>
                <a:effectLst/>
                <a:latin typeface="Times New Roman" panose="02020603050405020304" pitchFamily="18" charset="0"/>
                <a:ea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rPr>
              <a:t> также обладает многими проблемами, присущими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 Например, использование модели </a:t>
            </a:r>
            <a:r>
              <a:rPr lang="ru-RU" sz="1800" dirty="0" err="1">
                <a:solidFill>
                  <a:srgbClr val="FFFF00"/>
                </a:solidFill>
                <a:effectLst/>
                <a:latin typeface="Times New Roman" panose="02020603050405020304" pitchFamily="18" charset="0"/>
                <a:ea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rPr>
              <a:t> в распределенных систе­мах может привести к двунаправленному потоку информации при удаленном чте­нии. Подобным образом, при отсутствии правил спокойствия, для модели </a:t>
            </a:r>
            <a:r>
              <a:rPr lang="ru-RU" sz="1800" dirty="0" err="1">
                <a:solidFill>
                  <a:srgbClr val="FFFF00"/>
                </a:solidFill>
                <a:effectLst/>
                <a:latin typeface="Times New Roman" panose="02020603050405020304" pitchFamily="18" charset="0"/>
                <a:ea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rPr>
              <a:t> воз­никает эффект системы </a:t>
            </a:r>
            <a:r>
              <a:rPr lang="en-US" sz="1800" dirty="0">
                <a:solidFill>
                  <a:srgbClr val="FFFF00"/>
                </a:solidFill>
                <a:effectLst/>
                <a:latin typeface="Times New Roman" panose="02020603050405020304" pitchFamily="18" charset="0"/>
                <a:ea typeface="Times New Roman" panose="02020603050405020304" pitchFamily="18" charset="0"/>
              </a:rPr>
              <a:t>Z</a:t>
            </a:r>
            <a:r>
              <a:rPr lang="ru-RU" sz="1800" dirty="0">
                <a:solidFill>
                  <a:srgbClr val="FFFF00"/>
                </a:solidFill>
                <a:effectLst/>
                <a:latin typeface="Times New Roman" panose="02020603050405020304" pitchFamily="18" charset="0"/>
                <a:ea typeface="Times New Roman" panose="02020603050405020304" pitchFamily="18" charset="0"/>
              </a:rPr>
              <a:t>, описанный ранее. В практическом применении модель </a:t>
            </a:r>
            <a:r>
              <a:rPr lang="ru-RU" sz="1800" dirty="0" err="1">
                <a:solidFill>
                  <a:srgbClr val="FFFF00"/>
                </a:solidFill>
                <a:effectLst/>
                <a:latin typeface="Times New Roman" panose="02020603050405020304" pitchFamily="18" charset="0"/>
                <a:ea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rPr>
              <a:t> слишком сильно полагается на понятие доверенных процессов, т. е. проблема необходимости создания доверенных процессов для повышения или понижения це­лостности субъектов или объектов является весьма существенной. Эта критика по­следовала за критикой доверенных процессов в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rPr>
              <a:t>.</a:t>
            </a:r>
            <a:endParaRPr lang="ru-RU" sz="1600" dirty="0">
              <a:solidFill>
                <a:srgbClr val="FFFF00"/>
              </a:solidFill>
              <a:effectLst/>
              <a:latin typeface="Microsoft Sans Serif" panose="020B0604020202020204" pitchFamily="34" charset="0"/>
              <a:ea typeface="Microsoft Sans Serif" panose="020B0604020202020204" pitchFamily="34" charset="0"/>
            </a:endParaRPr>
          </a:p>
          <a:p>
            <a:pPr indent="228600" algn="just">
              <a:lnSpc>
                <a:spcPct val="115000"/>
              </a:lnSpc>
            </a:pPr>
            <a:endParaRPr lang="ru-RU" sz="1800" dirty="0">
              <a:solidFill>
                <a:srgbClr val="66FF33"/>
              </a:solidFill>
              <a:effectLst/>
              <a:latin typeface="Times New Roman" panose="02020603050405020304" pitchFamily="18" charset="0"/>
              <a:ea typeface="Microsoft Sans Serif" panose="020B0604020202020204" pitchFamily="34" charset="0"/>
            </a:endParaRPr>
          </a:p>
          <a:p>
            <a:pPr indent="228600" algn="just">
              <a:lnSpc>
                <a:spcPct val="115000"/>
              </a:lnSpc>
            </a:pPr>
            <a:r>
              <a:rPr lang="ru-RU" sz="1800" dirty="0">
                <a:solidFill>
                  <a:srgbClr val="66FF33"/>
                </a:solidFill>
                <a:effectLst/>
                <a:latin typeface="Times New Roman" panose="02020603050405020304" pitchFamily="18" charset="0"/>
                <a:ea typeface="Microsoft Sans Serif" panose="020B0604020202020204" pitchFamily="34" charset="0"/>
              </a:rPr>
              <a:t>В качестве дополнительной критики модели </a:t>
            </a:r>
            <a:r>
              <a:rPr lang="ru-RU" sz="1800" dirty="0" err="1">
                <a:solidFill>
                  <a:srgbClr val="66FF33"/>
                </a:solidFill>
                <a:effectLst/>
                <a:latin typeface="Times New Roman" panose="02020603050405020304" pitchFamily="18" charset="0"/>
                <a:ea typeface="Microsoft Sans Serif" panose="020B0604020202020204" pitchFamily="34" charset="0"/>
              </a:rPr>
              <a:t>Биба</a:t>
            </a:r>
            <a:r>
              <a:rPr lang="ru-RU" sz="1800" dirty="0">
                <a:solidFill>
                  <a:srgbClr val="66FF33"/>
                </a:solidFill>
                <a:effectLst/>
                <a:latin typeface="Times New Roman" panose="02020603050405020304" pitchFamily="18" charset="0"/>
                <a:ea typeface="Microsoft Sans Serif" panose="020B0604020202020204" pitchFamily="34" charset="0"/>
              </a:rPr>
              <a:t> можно упомянуть то, что она не предусматривает механизмов повышения целостности, что ведет к монотонному снижению целостности системы. Помимо этого, многие исследователи критиковали модель </a:t>
            </a:r>
            <a:r>
              <a:rPr lang="ru-RU" sz="1800" dirty="0" err="1">
                <a:solidFill>
                  <a:srgbClr val="66FF33"/>
                </a:solidFill>
                <a:effectLst/>
                <a:latin typeface="Times New Roman" panose="02020603050405020304" pitchFamily="18" charset="0"/>
                <a:ea typeface="Microsoft Sans Serif" panose="020B0604020202020204" pitchFamily="34" charset="0"/>
              </a:rPr>
              <a:t>Биба</a:t>
            </a:r>
            <a:r>
              <a:rPr lang="ru-RU" sz="1800" dirty="0">
                <a:solidFill>
                  <a:srgbClr val="66FF33"/>
                </a:solidFill>
                <a:effectLst/>
                <a:latin typeface="Times New Roman" panose="02020603050405020304" pitchFamily="18" charset="0"/>
                <a:ea typeface="Microsoft Sans Serif" panose="020B0604020202020204" pitchFamily="34" charset="0"/>
              </a:rPr>
              <a:t> за то, что она использует целостность как некую меру, и ставили под сомнение то, что понятие «большей целостности» имеет какой-либо смысл. Их аргу­ментом было то, что целостность субъектов и объектов следует рассматривать как двоичный атрибут, который или есть, или нет. В качестве примера они приводили утверждение, что компьютерная программа работает или правильно, или неправиль­но. С точки зрения логики это имеет смысл, но можно представить себе некоторые уровни правильности (например, минимальные синтаксические ошибки в тексте прог­раммы могут снизить ее правильность намного меньше, чем значительный семанти­ческий изъян).</a:t>
            </a:r>
            <a:endParaRPr lang="ru-RU" sz="1600" dirty="0">
              <a:solidFill>
                <a:srgbClr val="66FF33"/>
              </a:solidFill>
              <a:effectLst/>
              <a:latin typeface="Microsoft Sans Serif" panose="020B0604020202020204" pitchFamily="34" charset="0"/>
              <a:ea typeface="Microsoft Sans Serif" panose="020B0604020202020204" pitchFamily="34" charset="0"/>
            </a:endParaRPr>
          </a:p>
          <a:p>
            <a:pPr indent="228600" algn="just">
              <a:lnSpc>
                <a:spcPct val="115000"/>
              </a:lnSpc>
            </a:pPr>
            <a:r>
              <a:rPr lang="ru-RU" sz="1800" dirty="0">
                <a:solidFill>
                  <a:srgbClr val="000000"/>
                </a:solidFill>
                <a:effectLst/>
                <a:latin typeface="Times New Roman" panose="02020603050405020304" pitchFamily="18" charset="0"/>
                <a:ea typeface="Times New Roman" panose="02020603050405020304" pitchFamily="18" charset="0"/>
              </a:rPr>
              <a:t> </a:t>
            </a:r>
            <a:endParaRPr lang="ru-RU" sz="1600" dirty="0">
              <a:solidFill>
                <a:srgbClr val="000000"/>
              </a:solidFill>
              <a:effectLst/>
              <a:latin typeface="Microsoft Sans Serif" panose="020B0604020202020204" pitchFamily="34" charset="0"/>
              <a:ea typeface="Microsoft Sans Serif" panose="020B0604020202020204" pitchFamily="34" charset="0"/>
            </a:endParaRPr>
          </a:p>
        </p:txBody>
      </p:sp>
      <p:sp>
        <p:nvSpPr>
          <p:cNvPr id="7" name="TextBox 6">
            <a:extLst>
              <a:ext uri="{FF2B5EF4-FFF2-40B4-BE49-F238E27FC236}">
                <a16:creationId xmlns:a16="http://schemas.microsoft.com/office/drawing/2014/main" id="{E6E77657-3503-434E-BED3-68D481FFBAFF}"/>
              </a:ext>
            </a:extLst>
          </p:cNvPr>
          <p:cNvSpPr txBox="1"/>
          <p:nvPr/>
        </p:nvSpPr>
        <p:spPr>
          <a:xfrm>
            <a:off x="2743199" y="235164"/>
            <a:ext cx="6096000" cy="461665"/>
          </a:xfrm>
          <a:prstGeom prst="rect">
            <a:avLst/>
          </a:prstGeom>
          <a:noFill/>
        </p:spPr>
        <p:txBody>
          <a:bodyPr wrap="square">
            <a:spAutoFit/>
          </a:bodyPr>
          <a:lstStyle/>
          <a:p>
            <a:pPr algn="ctr"/>
            <a:r>
              <a:rPr lang="ru-RU" sz="2400" b="1" dirty="0">
                <a:solidFill>
                  <a:srgbClr val="FF99CC"/>
                </a:solidFill>
                <a:effectLst/>
                <a:latin typeface="Times New Roman" panose="02020603050405020304" pitchFamily="18" charset="0"/>
                <a:ea typeface="Microsoft Sans Serif" panose="020B0604020202020204" pitchFamily="34" charset="0"/>
              </a:rPr>
              <a:t>Критика модели </a:t>
            </a:r>
            <a:r>
              <a:rPr lang="ru-RU" sz="2400" b="1" dirty="0" err="1">
                <a:solidFill>
                  <a:srgbClr val="FF99CC"/>
                </a:solidFill>
                <a:effectLst/>
                <a:latin typeface="Times New Roman" panose="02020603050405020304" pitchFamily="18" charset="0"/>
                <a:ea typeface="Microsoft Sans Serif" panose="020B0604020202020204" pitchFamily="34" charset="0"/>
              </a:rPr>
              <a:t>Биба</a:t>
            </a:r>
            <a:r>
              <a:rPr lang="ru-RU" sz="2400" b="1" dirty="0">
                <a:solidFill>
                  <a:srgbClr val="FF99CC"/>
                </a:solidFill>
                <a:effectLst/>
                <a:latin typeface="Times New Roman" panose="02020603050405020304" pitchFamily="18" charset="0"/>
                <a:ea typeface="Microsoft Sans Serif" panose="020B0604020202020204" pitchFamily="34" charset="0"/>
              </a:rPr>
              <a:t> </a:t>
            </a:r>
            <a:endParaRPr lang="ru-RU" sz="2400" b="1" dirty="0">
              <a:solidFill>
                <a:srgbClr val="FF99CC"/>
              </a:solidFill>
            </a:endParaRPr>
          </a:p>
        </p:txBody>
      </p:sp>
    </p:spTree>
    <p:extLst>
      <p:ext uri="{BB962C8B-B14F-4D97-AF65-F5344CB8AC3E}">
        <p14:creationId xmlns:p14="http://schemas.microsoft.com/office/powerpoint/2010/main" val="2513640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10136-92EA-4965-816C-7FE7D3D76C8B}"/>
              </a:ext>
            </a:extLst>
          </p:cNvPr>
          <p:cNvSpPr txBox="1"/>
          <p:nvPr/>
        </p:nvSpPr>
        <p:spPr>
          <a:xfrm>
            <a:off x="3048000" y="283632"/>
            <a:ext cx="6096000" cy="481286"/>
          </a:xfrm>
          <a:prstGeom prst="rect">
            <a:avLst/>
          </a:prstGeom>
          <a:noFill/>
        </p:spPr>
        <p:txBody>
          <a:bodyPr wrap="square">
            <a:spAutoFit/>
          </a:bodyPr>
          <a:lstStyle/>
          <a:p>
            <a:pPr indent="450215" algn="l">
              <a:lnSpc>
                <a:spcPct val="115000"/>
              </a:lnSpc>
              <a:spcBef>
                <a:spcPts val="3900"/>
              </a:spcBef>
              <a:spcAft>
                <a:spcPts val="2700"/>
              </a:spcAft>
            </a:pPr>
            <a:r>
              <a:rPr lang="ru-RU" sz="2400" b="1" dirty="0">
                <a:solidFill>
                  <a:srgbClr val="66FF33"/>
                </a:solidFill>
                <a:effectLst/>
                <a:latin typeface="Times New Roman" panose="02020603050405020304" pitchFamily="18" charset="0"/>
                <a:ea typeface="Tahoma" panose="020B0604030504040204" pitchFamily="34" charset="0"/>
              </a:rPr>
              <a:t>Объединение моделей безопасности</a:t>
            </a:r>
            <a:endParaRPr lang="ru-RU" sz="2400" dirty="0">
              <a:solidFill>
                <a:srgbClr val="66FF33"/>
              </a:solidFill>
              <a:effectLst/>
              <a:latin typeface="Tahoma" panose="020B0604030504040204" pitchFamily="34" charset="0"/>
              <a:ea typeface="Tahoma" panose="020B0604030504040204" pitchFamily="34" charset="0"/>
            </a:endParaRPr>
          </a:p>
        </p:txBody>
      </p:sp>
      <p:sp>
        <p:nvSpPr>
          <p:cNvPr id="5" name="TextBox 4">
            <a:extLst>
              <a:ext uri="{FF2B5EF4-FFF2-40B4-BE49-F238E27FC236}">
                <a16:creationId xmlns:a16="http://schemas.microsoft.com/office/drawing/2014/main" id="{D92DE7FF-2D07-40C9-86A7-69157D64A126}"/>
              </a:ext>
            </a:extLst>
          </p:cNvPr>
          <p:cNvSpPr txBox="1"/>
          <p:nvPr/>
        </p:nvSpPr>
        <p:spPr>
          <a:xfrm>
            <a:off x="752764" y="1036920"/>
            <a:ext cx="10686472" cy="4420313"/>
          </a:xfrm>
          <a:prstGeom prst="rect">
            <a:avLst/>
          </a:prstGeom>
          <a:noFill/>
        </p:spPr>
        <p:txBody>
          <a:bodyPr wrap="square">
            <a:spAutoFit/>
          </a:bodyPr>
          <a:lstStyle/>
          <a:p>
            <a:pPr indent="450215" algn="just">
              <a:lnSpc>
                <a:spcPct val="115000"/>
              </a:lnSpc>
            </a:pPr>
            <a:r>
              <a:rPr lang="ru-RU" sz="1800" dirty="0">
                <a:solidFill>
                  <a:srgbClr val="FFC000"/>
                </a:solidFill>
                <a:effectLst/>
                <a:latin typeface="Times New Roman" panose="02020603050405020304" pitchFamily="18" charset="0"/>
                <a:ea typeface="Times New Roman" panose="02020603050405020304" pitchFamily="18" charset="0"/>
              </a:rPr>
              <a:t>Для рассмотрения вопроса об объединении двух моделей можно определить два подхода.</a:t>
            </a:r>
          </a:p>
          <a:p>
            <a:pPr indent="450215" algn="just">
              <a:lnSpc>
                <a:spcPct val="115000"/>
              </a:lnSpc>
            </a:pPr>
            <a:endParaRPr lang="ru-RU" sz="1200" dirty="0">
              <a:effectLst/>
              <a:latin typeface="Times New Roman" panose="02020603050405020304" pitchFamily="18" charset="0"/>
              <a:ea typeface="Times New Roman" panose="02020603050405020304" pitchFamily="18" charset="0"/>
            </a:endParaRPr>
          </a:p>
          <a:p>
            <a:pPr marL="342900" lvl="0" indent="-342900" algn="just">
              <a:lnSpc>
                <a:spcPct val="115000"/>
              </a:lnSpc>
              <a:buClr>
                <a:srgbClr val="000000"/>
              </a:buClr>
              <a:buSzPts val="1400"/>
              <a:buFont typeface="+mj-lt"/>
              <a:buAutoNum type="arabicPeriod"/>
              <a:tabLst>
                <a:tab pos="630555" algn="l"/>
              </a:tabLst>
            </a:pPr>
            <a:r>
              <a:rPr lang="ru-RU" sz="1800" u="none" strike="noStrike" spc="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Различные модели могут быть выражены одной универсальной структурой так, что их правила работают в пределах одной модели безопасности. Обычно для этого требуется создание весьма общей структуры, которая будет достаточно полна для описания всех концепций различных моделей. Так, например, если модель Белла и </a:t>
            </a:r>
            <a:r>
              <a:rPr lang="ru-RU" sz="1800" u="none" strike="noStrike" spc="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u="none" strike="noStrike" spc="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 модель </a:t>
            </a:r>
            <a:r>
              <a:rPr lang="ru-RU" sz="1800" u="none" strike="noStrike" spc="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lang="ru-RU" sz="1800" u="none" strike="noStrike" spc="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используются при разработке одной системы, то первым шагом будет объединение этих двух моделей в одну новую модель, которая будет охватывать их необходимые элементы.</a:t>
            </a:r>
            <a:endParaRPr lang="ru-RU" sz="1200" u="none" strike="noStrike" spc="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Clr>
                <a:srgbClr val="000000"/>
              </a:buClr>
              <a:buSzPts val="1400"/>
              <a:buFont typeface="+mj-lt"/>
              <a:buAutoNum type="arabicPeriod"/>
              <a:tabLst>
                <a:tab pos="630555" algn="l"/>
              </a:tabLst>
            </a:pPr>
            <a:r>
              <a:rPr lang="ru-RU" sz="1800" u="none" strike="noStrike" spc="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Модели могут использоваться отдельно, и может быть проведен неформальный анализ соответствующих подходов к реализации каждой модели. Это позволит сохранять независимость между отдельными моделями и произвольно объединять модели в зависимости от различных требований системы. Так, например, если модель Белла и </a:t>
            </a:r>
            <a:r>
              <a:rPr lang="ru-RU" sz="1800" u="none" strike="noStrike" spc="0" dirty="0" err="1">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u="none" strike="noStrike" spc="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и модель </a:t>
            </a:r>
            <a:r>
              <a:rPr lang="ru-RU" sz="1800" u="none" strike="noStrike" spc="0" dirty="0" err="1">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lang="ru-RU" sz="1800" u="none" strike="noStrike" spc="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используются при разработке одной системы, то необходимо рассмотреть соответствующие реализации этих моделей, чтобы определить возможность их объединения.</a:t>
            </a:r>
            <a:endParaRPr lang="ru-RU" sz="1200" u="none" strike="noStrike" spc="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90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CD6D4-B49A-4AE6-AEBB-2C382D903B23}"/>
              </a:ext>
            </a:extLst>
          </p:cNvPr>
          <p:cNvSpPr txBox="1"/>
          <p:nvPr/>
        </p:nvSpPr>
        <p:spPr>
          <a:xfrm>
            <a:off x="2429164" y="355661"/>
            <a:ext cx="6714836" cy="400110"/>
          </a:xfrm>
          <a:prstGeom prst="rect">
            <a:avLst/>
          </a:prstGeom>
          <a:noFill/>
        </p:spPr>
        <p:txBody>
          <a:bodyPr wrap="square">
            <a:spAutoFit/>
          </a:bodyPr>
          <a:lstStyle/>
          <a:p>
            <a:r>
              <a:rPr lang="ru-RU" sz="2000" b="1" i="1" dirty="0">
                <a:solidFill>
                  <a:srgbClr val="66FF33"/>
                </a:solidFill>
                <a:effectLst/>
                <a:latin typeface="Times New Roman" panose="02020603050405020304" pitchFamily="18" charset="0"/>
                <a:ea typeface="Candara" panose="020E0502030303020204" pitchFamily="34" charset="0"/>
              </a:rPr>
              <a:t>Объединение модели Белла и </a:t>
            </a:r>
            <a:r>
              <a:rPr lang="ru-RU" sz="2000" b="1" i="1" dirty="0" err="1">
                <a:solidFill>
                  <a:srgbClr val="66FF33"/>
                </a:solidFill>
                <a:effectLst/>
                <a:latin typeface="Times New Roman" panose="02020603050405020304" pitchFamily="18" charset="0"/>
                <a:ea typeface="Candara" panose="020E0502030303020204" pitchFamily="34" charset="0"/>
              </a:rPr>
              <a:t>Лападула</a:t>
            </a:r>
            <a:r>
              <a:rPr lang="ru-RU" sz="2000" b="1" i="1" dirty="0">
                <a:solidFill>
                  <a:srgbClr val="66FF33"/>
                </a:solidFill>
                <a:effectLst/>
                <a:latin typeface="Times New Roman" panose="02020603050405020304" pitchFamily="18" charset="0"/>
                <a:ea typeface="Candara" panose="020E0502030303020204" pitchFamily="34" charset="0"/>
              </a:rPr>
              <a:t> и модели </a:t>
            </a:r>
            <a:r>
              <a:rPr lang="ru-RU" sz="2000" b="1" i="1" dirty="0" err="1">
                <a:solidFill>
                  <a:srgbClr val="66FF33"/>
                </a:solidFill>
                <a:effectLst/>
                <a:latin typeface="Times New Roman" panose="02020603050405020304" pitchFamily="18" charset="0"/>
                <a:ea typeface="Candara" panose="020E0502030303020204" pitchFamily="34" charset="0"/>
              </a:rPr>
              <a:t>Биба</a:t>
            </a:r>
            <a:endParaRPr lang="ru-RU" sz="2000" dirty="0">
              <a:solidFill>
                <a:srgbClr val="66FF33"/>
              </a:solidFill>
            </a:endParaRPr>
          </a:p>
        </p:txBody>
      </p:sp>
      <p:sp>
        <p:nvSpPr>
          <p:cNvPr id="4" name="Надпись 4">
            <a:extLst>
              <a:ext uri="{FF2B5EF4-FFF2-40B4-BE49-F238E27FC236}">
                <a16:creationId xmlns:a16="http://schemas.microsoft.com/office/drawing/2014/main" id="{726D3F9A-8703-428F-839F-972FD8DFAF40}"/>
              </a:ext>
            </a:extLst>
          </p:cNvPr>
          <p:cNvSpPr txBox="1">
            <a:spLocks noChangeArrowheads="1"/>
          </p:cNvSpPr>
          <p:nvPr/>
        </p:nvSpPr>
        <p:spPr bwMode="auto">
          <a:xfrm>
            <a:off x="7582478" y="4599879"/>
            <a:ext cx="23743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Высокий уровень </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секретности / целостности</a:t>
            </a:r>
            <a:endParaRPr kumimoji="0" lang="ru-RU" altLang="ru-RU" sz="1400" b="0" i="0" u="none" strike="noStrike" cap="none" normalizeH="0" baseline="0" dirty="0">
              <a:ln>
                <a:noFill/>
              </a:ln>
              <a:solidFill>
                <a:schemeClr val="bg2">
                  <a:lumMod val="60000"/>
                  <a:lumOff val="40000"/>
                </a:schemeClr>
              </a:solidFill>
              <a:effectLst/>
              <a:latin typeface="Arial" panose="020B0604020202020204" pitchFamily="34" charset="0"/>
            </a:endParaRPr>
          </a:p>
        </p:txBody>
      </p:sp>
      <p:sp>
        <p:nvSpPr>
          <p:cNvPr id="5" name="Надпись 3">
            <a:extLst>
              <a:ext uri="{FF2B5EF4-FFF2-40B4-BE49-F238E27FC236}">
                <a16:creationId xmlns:a16="http://schemas.microsoft.com/office/drawing/2014/main" id="{2EDB0B8F-1B7F-4A21-9B74-BDF7D9067E70}"/>
              </a:ext>
            </a:extLst>
          </p:cNvPr>
          <p:cNvSpPr txBox="1">
            <a:spLocks noChangeArrowheads="1"/>
          </p:cNvSpPr>
          <p:nvPr/>
        </p:nvSpPr>
        <p:spPr bwMode="auto">
          <a:xfrm>
            <a:off x="7582478" y="5626922"/>
            <a:ext cx="21157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Низкий уровень секретности / целостности</a:t>
            </a:r>
            <a:endParaRPr kumimoji="0" lang="ru-RU" altLang="ru-RU" sz="1400" b="0" i="0" u="none" strike="noStrike" cap="none" normalizeH="0" baseline="0" dirty="0">
              <a:ln>
                <a:noFill/>
              </a:ln>
              <a:solidFill>
                <a:srgbClr val="FFC000"/>
              </a:solidFill>
              <a:effectLst/>
              <a:latin typeface="Arial" panose="020B0604020202020204" pitchFamily="34" charset="0"/>
            </a:endParaRPr>
          </a:p>
        </p:txBody>
      </p:sp>
      <p:sp>
        <p:nvSpPr>
          <p:cNvPr id="6" name="Надпись 2">
            <a:extLst>
              <a:ext uri="{FF2B5EF4-FFF2-40B4-BE49-F238E27FC236}">
                <a16:creationId xmlns:a16="http://schemas.microsoft.com/office/drawing/2014/main" id="{B3C323A5-95C6-4CAA-9F3B-6126776062A2}"/>
              </a:ext>
            </a:extLst>
          </p:cNvPr>
          <p:cNvSpPr txBox="1">
            <a:spLocks noChangeArrowheads="1"/>
          </p:cNvSpPr>
          <p:nvPr/>
        </p:nvSpPr>
        <p:spPr bwMode="auto">
          <a:xfrm>
            <a:off x="1723086" y="6300584"/>
            <a:ext cx="87458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1" u="none" strike="noStrike" cap="none" normalizeH="0" baseline="0" dirty="0">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Рис. 1. </a:t>
            </a:r>
            <a:r>
              <a:rPr kumimoji="0" lang="ru-RU" altLang="ru-RU"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600" b="0" i="0" u="none" strike="noStrike" cap="none" normalizeH="0" baseline="0" dirty="0">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Объединение моделей Белла и </a:t>
            </a:r>
            <a:r>
              <a:rPr kumimoji="0" lang="ru-RU" altLang="ru-RU" sz="1600" b="0" i="0" u="none" strike="noStrike" cap="none" normalizeH="0" baseline="0" dirty="0" err="1">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kumimoji="0" lang="ru-RU" altLang="ru-RU" sz="1600" b="0" i="0" u="none" strike="noStrike" cap="none" normalizeH="0" baseline="0" dirty="0">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 и </a:t>
            </a:r>
            <a:r>
              <a:rPr kumimoji="0" lang="ru-RU" altLang="ru-RU" sz="1600" b="0" i="0" u="none" strike="noStrike" cap="none" normalizeH="0" baseline="0" dirty="0" err="1">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kumimoji="0" lang="ru-RU" altLang="ru-RU" sz="1600" b="0" i="0" u="none" strike="noStrike" cap="none" normalizeH="0" baseline="0" dirty="0">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 с использованием единой решетки уровней</a:t>
            </a:r>
            <a:endParaRPr kumimoji="0" lang="ru-RU" altLang="ru-RU" sz="1600" b="0" i="0" u="none" strike="noStrike" cap="none" normalizeH="0" baseline="0" dirty="0">
              <a:ln>
                <a:noFill/>
              </a:ln>
              <a:solidFill>
                <a:srgbClr val="FF99CC"/>
              </a:solidFill>
              <a:effectLst/>
              <a:latin typeface="Arial" panose="020B0604020202020204" pitchFamily="34" charset="0"/>
            </a:endParaRPr>
          </a:p>
        </p:txBody>
      </p:sp>
      <p:pic>
        <p:nvPicPr>
          <p:cNvPr id="2049" name="Рисунок 1">
            <a:extLst>
              <a:ext uri="{FF2B5EF4-FFF2-40B4-BE49-F238E27FC236}">
                <a16:creationId xmlns:a16="http://schemas.microsoft.com/office/drawing/2014/main" id="{4F79E99D-2BE8-44A3-A9EB-72DA22F1B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07" y="4415198"/>
            <a:ext cx="4418620" cy="1714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564CD88C-47DB-44A6-8F03-9269067CB820}"/>
              </a:ext>
            </a:extLst>
          </p:cNvPr>
          <p:cNvSpPr>
            <a:spLocks noChangeArrowheads="1"/>
          </p:cNvSpPr>
          <p:nvPr/>
        </p:nvSpPr>
        <p:spPr bwMode="auto">
          <a:xfrm>
            <a:off x="265521" y="800191"/>
            <a:ext cx="116609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016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Первым подходом к решению этой проблемы может являться создание системы, использующей одну политику безопасности, полученную в результате объединения правил моделей Белла и </a:t>
            </a:r>
            <a:r>
              <a:rPr kumimoji="0" lang="ru-RU" altLang="ru-RU" b="0" i="0" u="none" strike="noStrike" cap="none" normalizeH="0" baseline="0" dirty="0" err="1">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 </a:t>
            </a:r>
            <a:r>
              <a:rPr kumimoji="0" lang="ru-RU" altLang="ru-RU" b="0" i="0" u="none" strike="noStrike" cap="none" normalizeH="0" baseline="0" dirty="0" err="1">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kumimoji="0" lang="ru-RU" altLang="ru-RU"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т. е. такая политика будет включать в себя правила из обеих моделей. Для этого потребуется, чтобы субъектам и объектам были назначены различные уровни секретности и целостности, что позволит проводить оценку каждой модели отдельно. Однако для этого потребуется создание и управление двумя различными наборами уровней в соответствии с двумя различными наборами правил.</a:t>
            </a:r>
            <a:endParaRPr kumimoji="0" lang="ru-RU" altLang="ru-RU" sz="1800" b="0" i="0" u="none" strike="noStrike" cap="none" normalizeH="0" baseline="0" dirty="0">
              <a:ln>
                <a:noFill/>
              </a:ln>
              <a:solidFill>
                <a:srgbClr val="FFFF00"/>
              </a:solidFill>
              <a:effectLst/>
              <a:latin typeface="Arial" panose="020B0604020202020204" pitchFamily="34" charset="0"/>
            </a:endParaRPr>
          </a:p>
        </p:txBody>
      </p:sp>
      <p:sp>
        <p:nvSpPr>
          <p:cNvPr id="8" name="Rectangle 9">
            <a:extLst>
              <a:ext uri="{FF2B5EF4-FFF2-40B4-BE49-F238E27FC236}">
                <a16:creationId xmlns:a16="http://schemas.microsoft.com/office/drawing/2014/main" id="{F6FBB1C1-9538-48A4-A7EF-78CD3A6A58CB}"/>
              </a:ext>
            </a:extLst>
          </p:cNvPr>
          <p:cNvSpPr>
            <a:spLocks noChangeArrowheads="1"/>
          </p:cNvSpPr>
          <p:nvPr/>
        </p:nvSpPr>
        <p:spPr bwMode="auto">
          <a:xfrm>
            <a:off x="178281" y="2187842"/>
            <a:ext cx="116609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201613" algn="just" defTabSz="914400" rtl="0" eaLnBrk="0" fontAlgn="base" latinLnBrk="0" hangingPunct="0">
              <a:lnSpc>
                <a:spcPct val="100000"/>
              </a:lnSpc>
              <a:spcBef>
                <a:spcPct val="0"/>
              </a:spcBef>
              <a:spcAft>
                <a:spcPct val="0"/>
              </a:spcAft>
              <a:buClrTx/>
              <a:buSzTx/>
              <a:buFontTx/>
              <a:buNone/>
              <a:tabLst/>
            </a:pPr>
            <a:b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Другим подходом может быть логическое объединение правил этих моделей в одну модель безопасности, основанную на одном уровне как для безопасности, так и для целостности. Информационные потоки для данного объединения моделей приведены на рис. 1.</a:t>
            </a:r>
            <a:endParaRPr kumimoji="0" lang="ru-RU" altLang="ru-RU" b="0" i="0" u="none" strike="noStrike" cap="none" normalizeH="0" baseline="0" dirty="0">
              <a:ln>
                <a:noFill/>
              </a:ln>
              <a:solidFill>
                <a:schemeClr val="bg2">
                  <a:lumMod val="60000"/>
                  <a:lumOff val="40000"/>
                </a:schemeClr>
              </a:solidFill>
              <a:effectLst/>
              <a:latin typeface="Times New Roman" panose="02020603050405020304" pitchFamily="18" charset="0"/>
              <a:cs typeface="Times New Roman" panose="02020603050405020304"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Данное объединение приведет к правилам равного чтения и равной записи, которые удовлетворяют обеим моделям, но значительно снизит гибкость операций чтения и записи в реальной системе.</a:t>
            </a:r>
            <a:endParaRPr kumimoji="0" lang="ru-RU" altLang="ru-RU" b="1" i="0" u="none" strike="noStrike" cap="none" normalizeH="0" baseline="0" dirty="0">
              <a:ln>
                <a:noFill/>
              </a:ln>
              <a:solidFill>
                <a:srgbClr val="FF99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639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10DA4-FDD8-4D0C-BD8F-0743605AC917}"/>
              </a:ext>
            </a:extLst>
          </p:cNvPr>
          <p:cNvSpPr txBox="1"/>
          <p:nvPr/>
        </p:nvSpPr>
        <p:spPr>
          <a:xfrm>
            <a:off x="355600" y="489926"/>
            <a:ext cx="11480800" cy="2939074"/>
          </a:xfrm>
          <a:prstGeom prst="rect">
            <a:avLst/>
          </a:prstGeom>
          <a:noFill/>
        </p:spPr>
        <p:txBody>
          <a:bodyPr wrap="square">
            <a:spAutoFit/>
          </a:bodyPr>
          <a:lstStyle/>
          <a:p>
            <a:pPr indent="450215" algn="just">
              <a:lnSpc>
                <a:spcPct val="115000"/>
              </a:lnSpc>
              <a:spcAft>
                <a:spcPts val="800"/>
              </a:spcAft>
            </a:pPr>
            <a:r>
              <a:rPr lang="ru-RU" sz="1800" dirty="0">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Еще один подход основан на использовании одного уровня как для целостности </a:t>
            </a:r>
            <a:r>
              <a:rPr lang="ru-RU" sz="1800" dirty="0">
                <a:solidFill>
                  <a:srgbClr val="FFFF00"/>
                </a:solidFill>
                <a:effectLst/>
                <a:latin typeface="Times New Roman" panose="02020603050405020304" pitchFamily="18" charset="0"/>
                <a:ea typeface="Arial" panose="020B0604020202020204" pitchFamily="34" charset="0"/>
                <a:cs typeface="Times New Roman" panose="02020603050405020304" pitchFamily="18" charset="0"/>
              </a:rPr>
              <a:t>так и</a:t>
            </a:r>
            <a:r>
              <a:rPr lang="ru-RU" sz="1800" b="1" dirty="0">
                <a:solidFill>
                  <a:srgbClr val="FFFF00"/>
                </a:solidFill>
                <a:effectLst/>
                <a:latin typeface="Times New Roman" panose="02020603050405020304" pitchFamily="18" charset="0"/>
                <a:ea typeface="Arial" panose="020B0604020202020204" pitchFamily="34" charset="0"/>
                <a:cs typeface="Times New Roman" panose="02020603050405020304" pitchFamily="18" charset="0"/>
              </a:rPr>
              <a:t> </a:t>
            </a:r>
            <a:r>
              <a:rPr lang="ru-RU" sz="1800" dirty="0">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для безопасности. В этом случае уровень секретности обрабатывается в соответствии с моделью Белла и </a:t>
            </a:r>
            <a:r>
              <a:rPr lang="ru-RU" sz="1800" dirty="0" err="1">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 но с помощью ловкого приема будет обеспечиваться также и контроль целостности. Этот прием подразумевает размещение субъектов и объектов с высокой целостностью на нижней ступени иерархии безопасности. Поскольку субъекты и объекты с высокой целостностью находятся внизу иерархии, а компоненты с низкой целостностью — наверху иерархии, то правила </a:t>
            </a:r>
            <a:r>
              <a:rPr lang="en-US" sz="1800" dirty="0">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NRU </a:t>
            </a:r>
            <a:r>
              <a:rPr lang="ru-RU" sz="1800" dirty="0">
                <a:solidFill>
                  <a:srgbClr val="FFFF00"/>
                </a:solidFill>
                <a:effectLst/>
                <a:latin typeface="Times New Roman" panose="02020603050405020304" pitchFamily="18" charset="0"/>
                <a:ea typeface="Microsoft Sans Serif" panose="020B0604020202020204" pitchFamily="34" charset="0"/>
                <a:cs typeface="Times New Roman" panose="02020603050405020304" pitchFamily="18" charset="0"/>
              </a:rPr>
              <a:t>и </a:t>
            </a:r>
            <a:r>
              <a:rPr lang="en-US"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NWD </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имитируют мандатную модель целостности </a:t>
            </a:r>
            <a:r>
              <a:rPr lang="ru-RU" sz="18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в структуре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т. е. чтение сверху в иерархии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является чтением снизу в иерархии модели </a:t>
            </a:r>
            <a:r>
              <a:rPr lang="ru-RU" sz="18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Аналогично запись наверх в модели Белла и </a:t>
            </a:r>
            <a:r>
              <a:rPr lang="ru-RU" sz="18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является записью вниз в модели </a:t>
            </a:r>
            <a:r>
              <a:rPr lang="ru-RU" sz="18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lang="ru-RU" sz="18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Информационные потоки объединенной модели приведены на рис. 2.</a:t>
            </a:r>
            <a:endParaRPr lang="ru-RU"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Рисунок 4">
            <a:extLst>
              <a:ext uri="{FF2B5EF4-FFF2-40B4-BE49-F238E27FC236}">
                <a16:creationId xmlns:a16="http://schemas.microsoft.com/office/drawing/2014/main" id="{BE2013A3-C8C9-42AB-AF7C-EBFFBB916E35}"/>
              </a:ext>
            </a:extLst>
          </p:cNvPr>
          <p:cNvPicPr>
            <a:picLocks noChangeAspect="1"/>
          </p:cNvPicPr>
          <p:nvPr/>
        </p:nvPicPr>
        <p:blipFill>
          <a:blip r:embed="rId2"/>
          <a:stretch>
            <a:fillRect/>
          </a:stretch>
        </p:blipFill>
        <p:spPr>
          <a:xfrm>
            <a:off x="2761164" y="3506042"/>
            <a:ext cx="4249236" cy="2416232"/>
          </a:xfrm>
          <a:prstGeom prst="rect">
            <a:avLst/>
          </a:prstGeom>
        </p:spPr>
      </p:pic>
      <p:graphicFrame>
        <p:nvGraphicFramePr>
          <p:cNvPr id="6" name="Таблица 5">
            <a:extLst>
              <a:ext uri="{FF2B5EF4-FFF2-40B4-BE49-F238E27FC236}">
                <a16:creationId xmlns:a16="http://schemas.microsoft.com/office/drawing/2014/main" id="{4657B9DF-DA8D-48E1-AE35-E915C552B45E}"/>
              </a:ext>
            </a:extLst>
          </p:cNvPr>
          <p:cNvGraphicFramePr>
            <a:graphicFrameLocks noGrp="1"/>
          </p:cNvGraphicFramePr>
          <p:nvPr>
            <p:extLst>
              <p:ext uri="{D42A27DB-BD31-4B8C-83A1-F6EECF244321}">
                <p14:modId xmlns:p14="http://schemas.microsoft.com/office/powerpoint/2010/main" val="156741819"/>
              </p:ext>
            </p:extLst>
          </p:nvPr>
        </p:nvGraphicFramePr>
        <p:xfrm>
          <a:off x="6881206" y="3622653"/>
          <a:ext cx="1937905" cy="617284"/>
        </p:xfrm>
        <a:graphic>
          <a:graphicData uri="http://schemas.openxmlformats.org/drawingml/2006/table">
            <a:tbl>
              <a:tblPr/>
              <a:tblGrid>
                <a:gridCol w="1937905">
                  <a:extLst>
                    <a:ext uri="{9D8B030D-6E8A-4147-A177-3AD203B41FA5}">
                      <a16:colId xmlns:a16="http://schemas.microsoft.com/office/drawing/2014/main" val="1281856633"/>
                    </a:ext>
                  </a:extLst>
                </a:gridCol>
              </a:tblGrid>
              <a:tr h="506003">
                <a:tc>
                  <a:txBody>
                    <a:bodyPr/>
                    <a:lstStyle/>
                    <a:p>
                      <a:pPr algn="ctr">
                        <a:lnSpc>
                          <a:spcPts val="1205"/>
                        </a:lnSpc>
                        <a:spcAft>
                          <a:spcPts val="800"/>
                        </a:spcAft>
                      </a:pPr>
                      <a:r>
                        <a:rPr lang="ru-RU" sz="140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Высокий уровень секретности / низкий уровень целостности</a:t>
                      </a:r>
                      <a:endParaRPr lang="ru-RU" sz="1400" dirty="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69875" marR="269875" marT="0" marB="0">
                    <a:lnL>
                      <a:noFill/>
                    </a:lnL>
                    <a:lnR>
                      <a:noFill/>
                    </a:lnR>
                    <a:lnT>
                      <a:noFill/>
                    </a:lnT>
                    <a:lnB>
                      <a:noFill/>
                    </a:lnB>
                  </a:tcPr>
                </a:tc>
                <a:extLst>
                  <a:ext uri="{0D108BD9-81ED-4DB2-BD59-A6C34878D82A}">
                    <a16:rowId xmlns:a16="http://schemas.microsoft.com/office/drawing/2014/main" val="3663608720"/>
                  </a:ext>
                </a:extLst>
              </a:tr>
            </a:tbl>
          </a:graphicData>
        </a:graphic>
      </p:graphicFrame>
      <p:sp>
        <p:nvSpPr>
          <p:cNvPr id="7" name="Rectangle 1">
            <a:extLst>
              <a:ext uri="{FF2B5EF4-FFF2-40B4-BE49-F238E27FC236}">
                <a16:creationId xmlns:a16="http://schemas.microsoft.com/office/drawing/2014/main" id="{597A1BFC-38E4-4D89-9759-927CDB1F5A86}"/>
              </a:ext>
            </a:extLst>
          </p:cNvPr>
          <p:cNvSpPr>
            <a:spLocks noChangeArrowheads="1"/>
          </p:cNvSpPr>
          <p:nvPr/>
        </p:nvSpPr>
        <p:spPr bwMode="auto">
          <a:xfrm>
            <a:off x="5543550" y="323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graphicFrame>
        <p:nvGraphicFramePr>
          <p:cNvPr id="8" name="Таблица 7">
            <a:extLst>
              <a:ext uri="{FF2B5EF4-FFF2-40B4-BE49-F238E27FC236}">
                <a16:creationId xmlns:a16="http://schemas.microsoft.com/office/drawing/2014/main" id="{BD398858-1CB5-446B-9886-9ED79D442D47}"/>
              </a:ext>
            </a:extLst>
          </p:cNvPr>
          <p:cNvGraphicFramePr>
            <a:graphicFrameLocks noGrp="1"/>
          </p:cNvGraphicFramePr>
          <p:nvPr>
            <p:extLst>
              <p:ext uri="{D42A27DB-BD31-4B8C-83A1-F6EECF244321}">
                <p14:modId xmlns:p14="http://schemas.microsoft.com/office/powerpoint/2010/main" val="3818004181"/>
              </p:ext>
            </p:extLst>
          </p:nvPr>
        </p:nvGraphicFramePr>
        <p:xfrm>
          <a:off x="6881206" y="5331755"/>
          <a:ext cx="1937906" cy="655320"/>
        </p:xfrm>
        <a:graphic>
          <a:graphicData uri="http://schemas.openxmlformats.org/drawingml/2006/table">
            <a:tbl>
              <a:tblPr/>
              <a:tblGrid>
                <a:gridCol w="1937906">
                  <a:extLst>
                    <a:ext uri="{9D8B030D-6E8A-4147-A177-3AD203B41FA5}">
                      <a16:colId xmlns:a16="http://schemas.microsoft.com/office/drawing/2014/main" val="4089340705"/>
                    </a:ext>
                  </a:extLst>
                </a:gridCol>
              </a:tblGrid>
              <a:tr h="655320">
                <a:tc>
                  <a:txBody>
                    <a:bodyPr/>
                    <a:lstStyle/>
                    <a:p>
                      <a:pPr algn="ctr">
                        <a:lnSpc>
                          <a:spcPts val="1205"/>
                        </a:lnSpc>
                        <a:spcAft>
                          <a:spcPts val="800"/>
                        </a:spcAft>
                      </a:pPr>
                      <a:r>
                        <a:rPr lang="ru-RU" sz="14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Низкий уровень секретности / высокий уровень целостности</a:t>
                      </a:r>
                      <a:endParaRPr lang="ru-RU"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69875" marR="269875" marT="0" marB="0">
                    <a:lnL>
                      <a:noFill/>
                    </a:lnL>
                    <a:lnR>
                      <a:noFill/>
                    </a:lnR>
                    <a:lnT>
                      <a:noFill/>
                    </a:lnT>
                    <a:lnB>
                      <a:noFill/>
                    </a:lnB>
                  </a:tcPr>
                </a:tc>
                <a:extLst>
                  <a:ext uri="{0D108BD9-81ED-4DB2-BD59-A6C34878D82A}">
                    <a16:rowId xmlns:a16="http://schemas.microsoft.com/office/drawing/2014/main" val="3627669036"/>
                  </a:ext>
                </a:extLst>
              </a:tr>
            </a:tbl>
          </a:graphicData>
        </a:graphic>
      </p:graphicFrame>
      <p:sp>
        <p:nvSpPr>
          <p:cNvPr id="9" name="Rectangle 2">
            <a:extLst>
              <a:ext uri="{FF2B5EF4-FFF2-40B4-BE49-F238E27FC236}">
                <a16:creationId xmlns:a16="http://schemas.microsoft.com/office/drawing/2014/main" id="{C1DFFBC0-4759-43B7-88F4-FD7D7D27AC90}"/>
              </a:ext>
            </a:extLst>
          </p:cNvPr>
          <p:cNvSpPr>
            <a:spLocks noChangeArrowheads="1"/>
          </p:cNvSpPr>
          <p:nvPr/>
        </p:nvSpPr>
        <p:spPr bwMode="auto">
          <a:xfrm>
            <a:off x="5551488" y="323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graphicFrame>
        <p:nvGraphicFramePr>
          <p:cNvPr id="10" name="Таблица 9">
            <a:extLst>
              <a:ext uri="{FF2B5EF4-FFF2-40B4-BE49-F238E27FC236}">
                <a16:creationId xmlns:a16="http://schemas.microsoft.com/office/drawing/2014/main" id="{44E45F90-0A25-4B7E-8DCA-4FAE4D444610}"/>
              </a:ext>
            </a:extLst>
          </p:cNvPr>
          <p:cNvGraphicFramePr>
            <a:graphicFrameLocks noGrp="1"/>
          </p:cNvGraphicFramePr>
          <p:nvPr>
            <p:extLst>
              <p:ext uri="{D42A27DB-BD31-4B8C-83A1-F6EECF244321}">
                <p14:modId xmlns:p14="http://schemas.microsoft.com/office/powerpoint/2010/main" val="2981389849"/>
              </p:ext>
            </p:extLst>
          </p:nvPr>
        </p:nvGraphicFramePr>
        <p:xfrm>
          <a:off x="818226" y="6040676"/>
          <a:ext cx="8981556" cy="403860"/>
        </p:xfrm>
        <a:graphic>
          <a:graphicData uri="http://schemas.openxmlformats.org/drawingml/2006/table">
            <a:tbl>
              <a:tblPr/>
              <a:tblGrid>
                <a:gridCol w="8981556">
                  <a:extLst>
                    <a:ext uri="{9D8B030D-6E8A-4147-A177-3AD203B41FA5}">
                      <a16:colId xmlns:a16="http://schemas.microsoft.com/office/drawing/2014/main" val="1835819187"/>
                    </a:ext>
                  </a:extLst>
                </a:gridCol>
              </a:tblGrid>
              <a:tr h="403860">
                <a:tc>
                  <a:txBody>
                    <a:bodyPr/>
                    <a:lstStyle/>
                    <a:p>
                      <a:pPr marL="901700" indent="-609600" algn="l">
                        <a:lnSpc>
                          <a:spcPts val="1315"/>
                        </a:lnSpc>
                        <a:spcAft>
                          <a:spcPts val="800"/>
                        </a:spcAft>
                      </a:pPr>
                      <a:r>
                        <a:rPr lang="ru-RU" sz="1600" i="1" dirty="0">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Рис. 2.</a:t>
                      </a:r>
                      <a:r>
                        <a:rPr lang="ru-RU" sz="1600" dirty="0">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 Объединение моделей Белла и </a:t>
                      </a:r>
                      <a:r>
                        <a:rPr lang="ru-RU" sz="1600" dirty="0" err="1">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600" dirty="0">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 и </a:t>
                      </a:r>
                      <a:r>
                        <a:rPr lang="ru-RU" sz="1600" dirty="0" err="1">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Биба</a:t>
                      </a:r>
                      <a:r>
                        <a:rPr lang="ru-RU" sz="1600" dirty="0">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 на основе модели Белла и </a:t>
                      </a:r>
                      <a:r>
                        <a:rPr lang="ru-RU" sz="1600" dirty="0" err="1">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endParaRPr lang="ru-RU" sz="1600" dirty="0">
                        <a:solidFill>
                          <a:srgbClr val="FF99CC"/>
                        </a:solidFill>
                        <a:effectLst/>
                        <a:latin typeface="Calibri" panose="020F0502020204030204" pitchFamily="34" charset="0"/>
                        <a:ea typeface="Calibri" panose="020F0502020204030204" pitchFamily="34" charset="0"/>
                        <a:cs typeface="Times New Roman" panose="02020603050405020304" pitchFamily="18" charset="0"/>
                      </a:endParaRPr>
                    </a:p>
                  </a:txBody>
                  <a:tcPr marL="269875" marR="269875" marT="0" marB="0">
                    <a:lnL>
                      <a:noFill/>
                    </a:lnL>
                    <a:lnR>
                      <a:noFill/>
                    </a:lnR>
                    <a:lnT>
                      <a:noFill/>
                    </a:lnT>
                    <a:lnB>
                      <a:noFill/>
                    </a:lnB>
                  </a:tcPr>
                </a:tc>
                <a:extLst>
                  <a:ext uri="{0D108BD9-81ED-4DB2-BD59-A6C34878D82A}">
                    <a16:rowId xmlns:a16="http://schemas.microsoft.com/office/drawing/2014/main" val="3335147180"/>
                  </a:ext>
                </a:extLst>
              </a:tr>
            </a:tbl>
          </a:graphicData>
        </a:graphic>
      </p:graphicFrame>
      <p:sp>
        <p:nvSpPr>
          <p:cNvPr id="11" name="Rectangle 3">
            <a:extLst>
              <a:ext uri="{FF2B5EF4-FFF2-40B4-BE49-F238E27FC236}">
                <a16:creationId xmlns:a16="http://schemas.microsoft.com/office/drawing/2014/main" id="{FA7CE9CA-7FAD-4339-B022-F42D15498B0A}"/>
              </a:ext>
            </a:extLst>
          </p:cNvPr>
          <p:cNvSpPr>
            <a:spLocks noChangeArrowheads="1"/>
          </p:cNvSpPr>
          <p:nvPr/>
        </p:nvSpPr>
        <p:spPr bwMode="auto">
          <a:xfrm>
            <a:off x="3959225" y="3646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48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8574BA-70E2-4F14-BD24-6D911D3F1BA2}"/>
              </a:ext>
            </a:extLst>
          </p:cNvPr>
          <p:cNvSpPr txBox="1"/>
          <p:nvPr/>
        </p:nvSpPr>
        <p:spPr>
          <a:xfrm>
            <a:off x="327891" y="413718"/>
            <a:ext cx="11536218" cy="3268652"/>
          </a:xfrm>
          <a:prstGeom prst="rect">
            <a:avLst/>
          </a:prstGeom>
          <a:noFill/>
        </p:spPr>
        <p:txBody>
          <a:bodyPr wrap="square">
            <a:spAutoFit/>
          </a:bodyPr>
          <a:lstStyle/>
          <a:p>
            <a:pPr marL="5715" marR="12065" indent="457200" algn="just">
              <a:lnSpc>
                <a:spcPct val="150000"/>
              </a:lnSpc>
              <a:spcAft>
                <a:spcPts val="0"/>
              </a:spcAft>
            </a:pPr>
            <a:r>
              <a:rPr lang="ru-RU" sz="2000" u="sng" dirty="0">
                <a:solidFill>
                  <a:srgbClr val="FFC000"/>
                </a:solidFill>
                <a:effectLst/>
                <a:latin typeface="Times New Roman" panose="02020603050405020304" pitchFamily="18" charset="0"/>
                <a:ea typeface="Times New Roman" panose="02020603050405020304" pitchFamily="18" charset="0"/>
              </a:rPr>
              <a:t>Пример 1.</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FFFF00"/>
                </a:solidFill>
                <a:effectLst/>
                <a:latin typeface="Times New Roman" panose="02020603050405020304" pitchFamily="18" charset="0"/>
                <a:ea typeface="Times New Roman" panose="02020603050405020304" pitchFamily="18" charset="0"/>
              </a:rPr>
              <a:t>Сформулируем простую политику безопасности в некотором учреждении. Цель, стоящая перед защитой, -</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66FF33"/>
                </a:solidFill>
                <a:effectLst/>
                <a:latin typeface="Times New Roman" panose="02020603050405020304" pitchFamily="18" charset="0"/>
                <a:ea typeface="Times New Roman" panose="02020603050405020304" pitchFamily="18" charset="0"/>
              </a:rPr>
              <a:t>обеспечение секретности информации</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FFFF00"/>
                </a:solidFill>
                <a:effectLst/>
                <a:latin typeface="Times New Roman" panose="02020603050405020304" pitchFamily="18" charset="0"/>
                <a:ea typeface="Times New Roman" panose="02020603050405020304" pitchFamily="18" charset="0"/>
              </a:rPr>
              <a:t>ПБ состоит в следующем: каждый пользователь пользуется своими и только своими данными, не обмениваясь с другими пользователями. Легко построить систему, поддерживающую эту политику. Каждый пользователь имеет свой персональный компьютер в персональной охраняемой комнате, куда не допускаются кроме него посторонние лица. Легко видеть, что сформулированная выше политика реализуется в этой системе. </a:t>
            </a:r>
            <a:r>
              <a:rPr lang="ru-RU" sz="2000" dirty="0">
                <a:solidFill>
                  <a:srgbClr val="66FF33"/>
                </a:solidFill>
                <a:effectLst/>
                <a:latin typeface="Times New Roman" panose="02020603050405020304" pitchFamily="18" charset="0"/>
                <a:ea typeface="Times New Roman" panose="02020603050405020304" pitchFamily="18" charset="0"/>
              </a:rPr>
              <a:t>Будем называть эту политику тривиальной </a:t>
            </a:r>
            <a:r>
              <a:rPr lang="ru-RU" sz="2000" dirty="0">
                <a:solidFill>
                  <a:srgbClr val="FF99CC"/>
                </a:solidFill>
                <a:effectLst/>
                <a:latin typeface="Times New Roman" panose="02020603050405020304" pitchFamily="18" charset="0"/>
                <a:ea typeface="Times New Roman" panose="02020603050405020304" pitchFamily="18" charset="0"/>
              </a:rPr>
              <a:t>разграничительной (дискреционной) политикой.</a:t>
            </a:r>
          </a:p>
        </p:txBody>
      </p:sp>
      <p:sp>
        <p:nvSpPr>
          <p:cNvPr id="5" name="TextBox 4">
            <a:extLst>
              <a:ext uri="{FF2B5EF4-FFF2-40B4-BE49-F238E27FC236}">
                <a16:creationId xmlns:a16="http://schemas.microsoft.com/office/drawing/2014/main" id="{AF0769F0-AB8C-4057-9078-F3C4DEF9FCA4}"/>
              </a:ext>
            </a:extLst>
          </p:cNvPr>
          <p:cNvSpPr txBox="1"/>
          <p:nvPr/>
        </p:nvSpPr>
        <p:spPr>
          <a:xfrm>
            <a:off x="406400" y="3849093"/>
            <a:ext cx="11369964" cy="1421992"/>
          </a:xfrm>
          <a:prstGeom prst="rect">
            <a:avLst/>
          </a:prstGeom>
          <a:noFill/>
        </p:spPr>
        <p:txBody>
          <a:bodyPr wrap="square">
            <a:spAutoFit/>
          </a:bodyPr>
          <a:lstStyle/>
          <a:p>
            <a:pPr marL="5715" marR="2540" indent="457200" algn="just">
              <a:lnSpc>
                <a:spcPct val="150000"/>
              </a:lnSpc>
              <a:spcAft>
                <a:spcPts val="0"/>
              </a:spcAft>
            </a:pPr>
            <a:r>
              <a:rPr lang="ru-RU" sz="2000" dirty="0">
                <a:solidFill>
                  <a:schemeClr val="bg1">
                    <a:lumMod val="60000"/>
                    <a:lumOff val="40000"/>
                  </a:schemeClr>
                </a:solidFill>
                <a:effectLst/>
                <a:latin typeface="Times New Roman" panose="02020603050405020304" pitchFamily="18" charset="0"/>
                <a:ea typeface="Times New Roman" panose="02020603050405020304" pitchFamily="18" charset="0"/>
              </a:rPr>
              <a:t>ПБ определяется неоднозначно и, естественно, всегда связана с практической реализацией системы и механизмов защиты. Например, ПБ в примере 1 может полностью измениться, если в организации нет достаточного числа компьютеров и помещений для поддержки этой политики.</a:t>
            </a:r>
          </a:p>
        </p:txBody>
      </p:sp>
    </p:spTree>
    <p:extLst>
      <p:ext uri="{BB962C8B-B14F-4D97-AF65-F5344CB8AC3E}">
        <p14:creationId xmlns:p14="http://schemas.microsoft.com/office/powerpoint/2010/main" val="3097307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0BE36-B9A1-40CF-B131-BFDD2DFE8B5D}"/>
              </a:ext>
            </a:extLst>
          </p:cNvPr>
          <p:cNvSpPr txBox="1"/>
          <p:nvPr/>
        </p:nvSpPr>
        <p:spPr>
          <a:xfrm>
            <a:off x="932872" y="1506967"/>
            <a:ext cx="10547927" cy="3678764"/>
          </a:xfrm>
          <a:prstGeom prst="rect">
            <a:avLst/>
          </a:prstGeom>
          <a:noFill/>
        </p:spPr>
        <p:txBody>
          <a:bodyPr wrap="square">
            <a:spAutoFit/>
          </a:bodyPr>
          <a:lstStyle/>
          <a:p>
            <a:pPr indent="292100" algn="just">
              <a:lnSpc>
                <a:spcPct val="115000"/>
              </a:lnSpc>
              <a:spcBef>
                <a:spcPts val="1240"/>
              </a:spcBef>
              <a:spcAft>
                <a:spcPts val="800"/>
              </a:spcAft>
            </a:pP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На практике это позволяет разместить важные системные файлы и администраторов в нижней части иерархии модели Белла и </a:t>
            </a:r>
            <a:r>
              <a:rPr lang="ru-RU" sz="1800" dirty="0" err="1">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Это защищает целостность важных объектов от обычных пользователей, поскольку правило </a:t>
            </a:r>
            <a:r>
              <a:rPr lang="en-US" sz="180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NWD </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не позволяет им осуществлять запись в системные файлы. Кроме этого, если рассматривать исполнение как чтение, то администраторы не смогут исполнять программы вне высшего уровня целостности (т.е. нижнего уровня иерархии модели Белла и </a:t>
            </a:r>
            <a:r>
              <a:rPr lang="ru-RU" sz="1800" dirty="0" err="1">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Лападула</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Это обеспечивает дополнительную защиту целостности для администраторов.</a:t>
            </a:r>
            <a:endParaRPr lang="ru-RU" sz="1400" dirty="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292100" algn="just">
              <a:lnSpc>
                <a:spcPct val="115000"/>
              </a:lnSpc>
              <a:spcAft>
                <a:spcPts val="1070"/>
              </a:spcAft>
            </a:pPr>
            <a:r>
              <a:rPr lang="ru-RU" sz="1800" dirty="0">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Данная схема обеспечивает защиту системных файлов и администраторов от троянских коней. Если троянский конь находится на одном из верхних уровней, он никогда не сможет исказить системные файлы за счет правила </a:t>
            </a:r>
            <a:r>
              <a:rPr lang="en-US" sz="1800" dirty="0">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NWD</a:t>
            </a:r>
            <a:r>
              <a:rPr lang="ru-RU" sz="1800" dirty="0">
                <a:solidFill>
                  <a:srgbClr val="66FF33"/>
                </a:solidFill>
                <a:effectLst/>
                <a:latin typeface="Times New Roman" panose="02020603050405020304" pitchFamily="18" charset="0"/>
                <a:ea typeface="Times New Roman" panose="02020603050405020304" pitchFamily="18" charset="0"/>
                <a:cs typeface="Times New Roman" panose="02020603050405020304" pitchFamily="18" charset="0"/>
              </a:rPr>
              <a:t>. Таким образом, осуществляется защита целостности от троянских коней. Очевидно, такое объединение моделей осуществляет защиту секретности для верхних уровней определенной иерархии и защиту целостности для нижних уровней.</a:t>
            </a:r>
            <a:endParaRPr lang="ru-RU" sz="1400" dirty="0">
              <a:solidFill>
                <a:srgbClr val="66FF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3835C94-C430-440C-92DC-5DCF67E1A2E1}"/>
              </a:ext>
            </a:extLst>
          </p:cNvPr>
          <p:cNvSpPr txBox="1"/>
          <p:nvPr/>
        </p:nvSpPr>
        <p:spPr>
          <a:xfrm>
            <a:off x="1634836" y="772079"/>
            <a:ext cx="2844800" cy="369332"/>
          </a:xfrm>
          <a:prstGeom prst="rect">
            <a:avLst/>
          </a:prstGeom>
          <a:noFill/>
        </p:spPr>
        <p:txBody>
          <a:bodyPr wrap="square" rtlCol="0">
            <a:spAutoFit/>
          </a:bodyPr>
          <a:lstStyle/>
          <a:p>
            <a:r>
              <a:rPr lang="ru-RU" b="1" dirty="0">
                <a:solidFill>
                  <a:srgbClr val="FF99CC"/>
                </a:solidFill>
                <a:latin typeface="Times New Roman" panose="02020603050405020304" pitchFamily="18" charset="0"/>
                <a:cs typeface="Times New Roman" panose="02020603050405020304" pitchFamily="18" charset="0"/>
              </a:rPr>
              <a:t>Выводы</a:t>
            </a:r>
          </a:p>
        </p:txBody>
      </p:sp>
    </p:spTree>
    <p:extLst>
      <p:ext uri="{BB962C8B-B14F-4D97-AF65-F5344CB8AC3E}">
        <p14:creationId xmlns:p14="http://schemas.microsoft.com/office/powerpoint/2010/main" val="408276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0ED11-5F18-4411-A274-6E87C20EC8E1}"/>
              </a:ext>
            </a:extLst>
          </p:cNvPr>
          <p:cNvSpPr txBox="1"/>
          <p:nvPr/>
        </p:nvSpPr>
        <p:spPr>
          <a:xfrm>
            <a:off x="429491" y="414132"/>
            <a:ext cx="11333018" cy="5617692"/>
          </a:xfrm>
          <a:prstGeom prst="rect">
            <a:avLst/>
          </a:prstGeom>
          <a:noFill/>
        </p:spPr>
        <p:txBody>
          <a:bodyPr wrap="square">
            <a:spAutoFit/>
          </a:bodyPr>
          <a:lstStyle/>
          <a:p>
            <a:pPr marL="2540" marR="5715" indent="457200" algn="just">
              <a:lnSpc>
                <a:spcPct val="150000"/>
              </a:lnSpc>
              <a:spcAft>
                <a:spcPts val="0"/>
              </a:spcAft>
            </a:pPr>
            <a:r>
              <a:rPr lang="ru-RU" sz="2200" dirty="0">
                <a:solidFill>
                  <a:schemeClr val="bg1">
                    <a:lumMod val="60000"/>
                    <a:lumOff val="40000"/>
                  </a:schemeClr>
                </a:solidFill>
                <a:effectLst/>
                <a:latin typeface="Times New Roman" panose="02020603050405020304" pitchFamily="18" charset="0"/>
                <a:ea typeface="Times New Roman" panose="02020603050405020304" pitchFamily="18" charset="0"/>
              </a:rPr>
              <a:t>Выбор ПБ определяется </a:t>
            </a:r>
            <a:r>
              <a:rPr lang="ru-RU" sz="2200" dirty="0">
                <a:solidFill>
                  <a:srgbClr val="66FF33"/>
                </a:solidFill>
                <a:effectLst/>
                <a:latin typeface="Times New Roman" panose="02020603050405020304" pitchFamily="18" charset="0"/>
                <a:ea typeface="Times New Roman" panose="02020603050405020304" pitchFamily="18" charset="0"/>
              </a:rPr>
              <a:t>фазовым пространством, допустимыми природой вычислительных процессов, траекториями в нем и заданием неблагоприятного множества </a:t>
            </a:r>
            <a:r>
              <a:rPr lang="ru-RU" sz="2200" b="1" i="1" dirty="0">
                <a:solidFill>
                  <a:srgbClr val="66FF33"/>
                </a:solidFill>
                <a:effectLst/>
                <a:latin typeface="Times New Roman" panose="02020603050405020304" pitchFamily="18" charset="0"/>
                <a:ea typeface="Times New Roman" panose="02020603050405020304" pitchFamily="18" charset="0"/>
              </a:rPr>
              <a:t>N</a:t>
            </a:r>
            <a:r>
              <a:rPr lang="ru-RU" sz="2200" i="1" dirty="0">
                <a:solidFill>
                  <a:srgbClr val="66FF33"/>
                </a:solidFill>
                <a:effectLst/>
                <a:latin typeface="Times New Roman" panose="02020603050405020304" pitchFamily="18" charset="0"/>
                <a:ea typeface="Times New Roman" panose="02020603050405020304" pitchFamily="18" charset="0"/>
              </a:rPr>
              <a:t>. </a:t>
            </a:r>
            <a:r>
              <a:rPr lang="ru-RU" sz="2200" dirty="0">
                <a:solidFill>
                  <a:schemeClr val="bg1">
                    <a:lumMod val="60000"/>
                    <a:lumOff val="40000"/>
                  </a:schemeClr>
                </a:solidFill>
                <a:effectLst/>
                <a:latin typeface="Times New Roman" panose="02020603050405020304" pitchFamily="18" charset="0"/>
                <a:ea typeface="Times New Roman" panose="02020603050405020304" pitchFamily="18" charset="0"/>
              </a:rPr>
              <a:t>Корректность ПБ в данных конкретных условиях должна быть, вообще говоря, доказана.</a:t>
            </a:r>
          </a:p>
          <a:p>
            <a:pPr marL="12065" marR="2540" indent="457200" algn="just">
              <a:lnSpc>
                <a:spcPct val="150000"/>
              </a:lnSpc>
              <a:spcAft>
                <a:spcPts val="0"/>
              </a:spcAft>
            </a:pPr>
            <a:r>
              <a:rPr lang="ru-RU" sz="2200" dirty="0">
                <a:solidFill>
                  <a:srgbClr val="FFFF00"/>
                </a:solidFill>
                <a:effectLst/>
                <a:latin typeface="Times New Roman" panose="02020603050405020304" pitchFamily="18" charset="0"/>
                <a:ea typeface="Times New Roman" panose="02020603050405020304" pitchFamily="18" charset="0"/>
              </a:rPr>
              <a:t>Построение политики безопасности обычно соответствует следующим шагам:</a:t>
            </a:r>
          </a:p>
          <a:p>
            <a:pPr marL="12065" marR="2540" indent="457200" algn="just">
              <a:lnSpc>
                <a:spcPct val="150000"/>
              </a:lnSpc>
              <a:spcAft>
                <a:spcPts val="0"/>
              </a:spcAft>
            </a:pPr>
            <a:r>
              <a:rPr lang="ru-RU" sz="2200" dirty="0">
                <a:solidFill>
                  <a:srgbClr val="66FF33"/>
                </a:solidFill>
                <a:effectLst/>
                <a:latin typeface="Times New Roman" panose="02020603050405020304" pitchFamily="18" charset="0"/>
                <a:ea typeface="Times New Roman" panose="02020603050405020304" pitchFamily="18" charset="0"/>
              </a:rPr>
              <a:t>1 шаг. В информацию вносится структура ценностей и проводится анализ риска.</a:t>
            </a:r>
          </a:p>
          <a:p>
            <a:pPr marL="8890" marR="5715" indent="457200" algn="just">
              <a:lnSpc>
                <a:spcPct val="150000"/>
              </a:lnSpc>
              <a:spcAft>
                <a:spcPts val="0"/>
              </a:spcAft>
            </a:pPr>
            <a:r>
              <a:rPr lang="ru-RU" sz="2200" dirty="0">
                <a:solidFill>
                  <a:srgbClr val="FF99CC"/>
                </a:solidFill>
                <a:effectLst/>
                <a:latin typeface="Times New Roman" panose="02020603050405020304" pitchFamily="18" charset="0"/>
                <a:ea typeface="Times New Roman" panose="02020603050405020304" pitchFamily="18" charset="0"/>
              </a:rPr>
              <a:t>2 шаг. Определяются правила для любого процесса пользования данным видом доступа к элементам информации, имеющим данную оценку ценностей.</a:t>
            </a:r>
          </a:p>
          <a:p>
            <a:pPr marL="8890" marR="2540" indent="457200" algn="just">
              <a:lnSpc>
                <a:spcPct val="150000"/>
              </a:lnSpc>
              <a:spcAft>
                <a:spcPts val="0"/>
              </a:spcAft>
            </a:pPr>
            <a:r>
              <a:rPr lang="ru-RU" sz="2200" dirty="0">
                <a:solidFill>
                  <a:srgbClr val="FFFF00"/>
                </a:solidFill>
                <a:effectLst/>
                <a:latin typeface="Times New Roman" panose="02020603050405020304" pitchFamily="18" charset="0"/>
                <a:ea typeface="Times New Roman" panose="02020603050405020304" pitchFamily="18" charset="0"/>
              </a:rPr>
              <a:t>Однако реализация этих шагов является сложной задачей. Результатом ошибочного или бездумного определения правил политики безопасности, как правило, является разрушение ценности информации без нарушения политики. Таким образом, даже хорошая система защиты может быть "прозрачной" для злоумышленника при плохой ПБ. </a:t>
            </a:r>
          </a:p>
        </p:txBody>
      </p:sp>
    </p:spTree>
    <p:extLst>
      <p:ext uri="{BB962C8B-B14F-4D97-AF65-F5344CB8AC3E}">
        <p14:creationId xmlns:p14="http://schemas.microsoft.com/office/powerpoint/2010/main" val="119105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30BD4-1E3B-47E0-A7B9-9FBCD4C1995A}"/>
              </a:ext>
            </a:extLst>
          </p:cNvPr>
          <p:cNvSpPr txBox="1"/>
          <p:nvPr/>
        </p:nvSpPr>
        <p:spPr>
          <a:xfrm>
            <a:off x="295564" y="1171514"/>
            <a:ext cx="11434618" cy="4197559"/>
          </a:xfrm>
          <a:prstGeom prst="rect">
            <a:avLst/>
          </a:prstGeom>
          <a:noFill/>
        </p:spPr>
        <p:txBody>
          <a:bodyPr wrap="square">
            <a:spAutoFit/>
          </a:bodyPr>
          <a:lstStyle/>
          <a:p>
            <a:pPr marL="8890" marR="2540" indent="457200" algn="just">
              <a:lnSpc>
                <a:spcPct val="150000"/>
              </a:lnSpc>
              <a:spcAft>
                <a:spcPts val="0"/>
              </a:spcAft>
            </a:pPr>
            <a:r>
              <a:rPr lang="ru-RU" sz="1800" u="sng" dirty="0">
                <a:solidFill>
                  <a:srgbClr val="FFC000"/>
                </a:solidFill>
                <a:effectLst/>
                <a:latin typeface="Times New Roman" panose="02020603050405020304" pitchFamily="18" charset="0"/>
                <a:ea typeface="Times New Roman" panose="02020603050405020304" pitchFamily="18" charset="0"/>
              </a:rPr>
              <a:t>Пример 2.</a:t>
            </a:r>
            <a:r>
              <a:rPr lang="ru-RU"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Пусть банковские счета хранятся в зашифрованном виде в файлах ЭВМ. Для зашифрования, естественно, используется блочная система шифра, которая для надежности реализована вне компьютера и оперируется с помощью доверенного лица. Прочитав в книгах о хороших механизмах защиты, служба безопасности банка убеждена, что если шифр стойкий, то указанным способом информация хорошо защищена. Действительно, прочитать ее при хорошем шифре невозможно, но служащий банка, знающий стандарты заполнения счетов и имеющий доступ к компьютеру, может заменить часть </a:t>
            </a:r>
            <a:r>
              <a:rPr lang="ru-RU" sz="1800" dirty="0" err="1">
                <a:solidFill>
                  <a:schemeClr val="bg2">
                    <a:lumMod val="60000"/>
                    <a:lumOff val="40000"/>
                  </a:schemeClr>
                </a:solidFill>
                <a:effectLst/>
                <a:latin typeface="Times New Roman" panose="02020603050405020304" pitchFamily="18" charset="0"/>
                <a:ea typeface="Times New Roman" panose="02020603050405020304" pitchFamily="18" charset="0"/>
              </a:rPr>
              <a:t>шифртекста</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 в своем счете на </a:t>
            </a:r>
            <a:r>
              <a:rPr lang="ru-RU" sz="1800" dirty="0" err="1">
                <a:solidFill>
                  <a:schemeClr val="bg2">
                    <a:lumMod val="60000"/>
                    <a:lumOff val="40000"/>
                  </a:schemeClr>
                </a:solidFill>
                <a:effectLst/>
                <a:latin typeface="Times New Roman" panose="02020603050405020304" pitchFamily="18" charset="0"/>
                <a:ea typeface="Times New Roman" panose="02020603050405020304" pitchFamily="18" charset="0"/>
              </a:rPr>
              <a:t>шифртекст</a:t>
            </a:r>
            <a:r>
              <a:rPr lang="ru-RU" sz="1800" dirty="0">
                <a:solidFill>
                  <a:schemeClr val="bg2">
                    <a:lumMod val="60000"/>
                    <a:lumOff val="40000"/>
                  </a:schemeClr>
                </a:solidFill>
                <a:effectLst/>
                <a:latin typeface="Times New Roman" panose="02020603050405020304" pitchFamily="18" charset="0"/>
                <a:ea typeface="Times New Roman" panose="02020603050405020304" pitchFamily="18" charset="0"/>
              </a:rPr>
              <a:t> в счете богатого клиента. Если форматы совпали, то счет такого служащего с большой вероятностью возрастет. В этом примере игра идет на том, что в данной задаче опасность для целостности информации значительно выше опасности для нарушения секретности, а выбранная политика безопасности хорошо защищает от нарушений секретности, но не ориентирована на опасность для целостности.</a:t>
            </a:r>
            <a:endParaRPr lang="ru-RU" sz="1100" dirty="0">
              <a:solidFill>
                <a:schemeClr val="bg2">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99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611A74-B846-4A0E-BF29-4C5F05C1D63E}"/>
              </a:ext>
            </a:extLst>
          </p:cNvPr>
          <p:cNvSpPr txBox="1"/>
          <p:nvPr/>
        </p:nvSpPr>
        <p:spPr>
          <a:xfrm>
            <a:off x="1551710" y="454522"/>
            <a:ext cx="9670472" cy="498663"/>
          </a:xfrm>
          <a:prstGeom prst="rect">
            <a:avLst/>
          </a:prstGeom>
          <a:noFill/>
        </p:spPr>
        <p:txBody>
          <a:bodyPr wrap="square">
            <a:spAutoFit/>
          </a:bodyPr>
          <a:lstStyle/>
          <a:p>
            <a:pPr marR="801370" algn="ctr" defTabSz="989013">
              <a:lnSpc>
                <a:spcPct val="150000"/>
              </a:lnSpc>
              <a:spcAft>
                <a:spcPts val="0"/>
              </a:spcAft>
            </a:pPr>
            <a:r>
              <a:rPr lang="ru-RU" sz="2000" b="1" dirty="0">
                <a:solidFill>
                  <a:srgbClr val="66FF33"/>
                </a:solidFill>
                <a:effectLst/>
                <a:latin typeface="Times New Roman" panose="02020603050405020304" pitchFamily="18" charset="0"/>
                <a:ea typeface="Times New Roman" panose="02020603050405020304" pitchFamily="18" charset="0"/>
              </a:rPr>
              <a:t>ДИСКРЕЦИОННАЯ ПОЛИТИКА (</a:t>
            </a:r>
            <a:r>
              <a:rPr lang="en-US" sz="2000" b="1" dirty="0">
                <a:solidFill>
                  <a:srgbClr val="66FF33"/>
                </a:solidFill>
                <a:effectLst/>
                <a:latin typeface="Times New Roman" panose="02020603050405020304" pitchFamily="18" charset="0"/>
                <a:ea typeface="Times New Roman" panose="02020603050405020304" pitchFamily="18" charset="0"/>
              </a:rPr>
              <a:t>Discretionary policy</a:t>
            </a:r>
            <a:r>
              <a:rPr lang="ru-RU" sz="2000" b="1" dirty="0">
                <a:solidFill>
                  <a:srgbClr val="66FF33"/>
                </a:solidFill>
                <a:effectLst/>
                <a:latin typeface="Times New Roman" panose="02020603050405020304" pitchFamily="18" charset="0"/>
                <a:ea typeface="Times New Roman" panose="02020603050405020304" pitchFamily="18" charset="0"/>
              </a:rPr>
              <a:t>)</a:t>
            </a:r>
            <a:endParaRPr lang="ru-RU" sz="2000" dirty="0">
              <a:solidFill>
                <a:srgbClr val="66FF33"/>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292D9F6-D05C-480F-86E9-69F8A92570F1}"/>
              </a:ext>
            </a:extLst>
          </p:cNvPr>
          <p:cNvSpPr txBox="1"/>
          <p:nvPr/>
        </p:nvSpPr>
        <p:spPr>
          <a:xfrm>
            <a:off x="785090" y="1031993"/>
            <a:ext cx="10621819" cy="960006"/>
          </a:xfrm>
          <a:prstGeom prst="rect">
            <a:avLst/>
          </a:prstGeom>
          <a:noFill/>
        </p:spPr>
        <p:txBody>
          <a:bodyPr wrap="square">
            <a:spAutoFit/>
          </a:bodyPr>
          <a:lstStyle/>
          <a:p>
            <a:pPr marL="12065" marR="5715" indent="457200" algn="just">
              <a:lnSpc>
                <a:spcPct val="150000"/>
              </a:lnSpc>
              <a:spcAft>
                <a:spcPts val="0"/>
              </a:spcAft>
            </a:pP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Пусть </a:t>
            </a:r>
            <a:r>
              <a:rPr lang="ru-RU" sz="2000" b="1" dirty="0">
                <a:solidFill>
                  <a:schemeClr val="bg2">
                    <a:lumMod val="60000"/>
                    <a:lumOff val="40000"/>
                  </a:schemeClr>
                </a:solidFill>
                <a:effectLst/>
                <a:latin typeface="Times New Roman" panose="02020603050405020304" pitchFamily="18" charset="0"/>
                <a:ea typeface="Times New Roman" panose="02020603050405020304" pitchFamily="18" charset="0"/>
              </a:rPr>
              <a:t>О</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 - множество объектов, </a:t>
            </a:r>
            <a:r>
              <a:rPr lang="ru-RU" sz="2000" b="1" dirty="0">
                <a:solidFill>
                  <a:schemeClr val="bg2">
                    <a:lumMod val="60000"/>
                    <a:lumOff val="40000"/>
                  </a:schemeClr>
                </a:solidFill>
                <a:effectLst/>
                <a:latin typeface="Times New Roman" panose="02020603050405020304" pitchFamily="18" charset="0"/>
                <a:ea typeface="Times New Roman" panose="02020603050405020304" pitchFamily="18" charset="0"/>
              </a:rPr>
              <a:t>S</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 - множество субъектов, S</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O. Пусть U={U</a:t>
            </a:r>
            <a:r>
              <a:rPr lang="ru-RU" sz="2000" baseline="-25000" dirty="0">
                <a:solidFill>
                  <a:schemeClr val="bg2">
                    <a:lumMod val="60000"/>
                    <a:lumOff val="40000"/>
                  </a:schemeClr>
                </a:solidFill>
                <a:effectLst/>
                <a:latin typeface="Times New Roman" panose="02020603050405020304" pitchFamily="18" charset="0"/>
                <a:ea typeface="Times New Roman" panose="02020603050405020304" pitchFamily="18" charset="0"/>
              </a:rPr>
              <a:t>1</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a:t>
            </a:r>
            <a:r>
              <a:rPr lang="ru-RU" sz="2000" dirty="0" err="1">
                <a:solidFill>
                  <a:schemeClr val="bg2">
                    <a:lumMod val="60000"/>
                    <a:lumOff val="40000"/>
                  </a:schemeClr>
                </a:solidFill>
                <a:effectLst/>
                <a:latin typeface="Times New Roman" panose="02020603050405020304" pitchFamily="18" charset="0"/>
                <a:ea typeface="Times New Roman" panose="02020603050405020304" pitchFamily="18" charset="0"/>
              </a:rPr>
              <a:t>U</a:t>
            </a:r>
            <a:r>
              <a:rPr lang="ru-RU" sz="2000" baseline="-25000" dirty="0" err="1">
                <a:solidFill>
                  <a:schemeClr val="bg2">
                    <a:lumMod val="60000"/>
                    <a:lumOff val="40000"/>
                  </a:schemeClr>
                </a:solidFill>
                <a:effectLst/>
                <a:latin typeface="Times New Roman" panose="02020603050405020304" pitchFamily="18" charset="0"/>
                <a:ea typeface="Times New Roman" panose="02020603050405020304" pitchFamily="18" charset="0"/>
              </a:rPr>
              <a:t>m</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 - множество пользователей. Определим отображение: </a:t>
            </a:r>
            <a:r>
              <a:rPr lang="ru-RU" sz="2000" dirty="0" err="1">
                <a:solidFill>
                  <a:schemeClr val="bg2">
                    <a:lumMod val="60000"/>
                    <a:lumOff val="40000"/>
                  </a:schemeClr>
                </a:solidFill>
                <a:effectLst/>
                <a:latin typeface="Times New Roman" panose="02020603050405020304" pitchFamily="18" charset="0"/>
                <a:ea typeface="Times New Roman" panose="02020603050405020304" pitchFamily="18" charset="0"/>
              </a:rPr>
              <a:t>own</a:t>
            </a:r>
            <a:r>
              <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rPr>
              <a:t>: </a:t>
            </a:r>
            <a:r>
              <a:rPr lang="ru-RU" sz="2000" b="1" dirty="0">
                <a:solidFill>
                  <a:schemeClr val="bg2">
                    <a:lumMod val="60000"/>
                    <a:lumOff val="40000"/>
                  </a:schemeClr>
                </a:solidFill>
                <a:effectLst/>
                <a:latin typeface="Times New Roman" panose="02020603050405020304" pitchFamily="18" charset="0"/>
                <a:ea typeface="Times New Roman" panose="02020603050405020304" pitchFamily="18" charset="0"/>
              </a:rPr>
              <a:t>0</a:t>
            </a:r>
            <a:r>
              <a:rPr lang="ru-RU" sz="2000" b="1" dirty="0">
                <a:solidFill>
                  <a:schemeClr val="bg2">
                    <a:lumMod val="60000"/>
                    <a:lumOff val="40000"/>
                  </a:schemeClr>
                </a:solidFill>
                <a:effectLst/>
                <a:latin typeface="Times New Roman" panose="02020603050405020304" pitchFamily="18" charset="0"/>
                <a:ea typeface="Times New Roman" panose="02020603050405020304" pitchFamily="18" charset="0"/>
                <a:sym typeface="Wingdings" panose="05000000000000000000" pitchFamily="2" charset="2"/>
              </a:rPr>
              <a:t></a:t>
            </a:r>
            <a:r>
              <a:rPr lang="ru-RU" sz="2000" b="1" dirty="0">
                <a:solidFill>
                  <a:schemeClr val="bg2">
                    <a:lumMod val="60000"/>
                    <a:lumOff val="40000"/>
                  </a:schemeClr>
                </a:solidFill>
                <a:effectLst/>
                <a:latin typeface="Times New Roman" panose="02020603050405020304" pitchFamily="18" charset="0"/>
                <a:ea typeface="Times New Roman" panose="02020603050405020304" pitchFamily="18" charset="0"/>
              </a:rPr>
              <a:t>U.</a:t>
            </a:r>
            <a:endParaRPr lang="ru-RU" sz="2000" dirty="0">
              <a:solidFill>
                <a:schemeClr val="bg2">
                  <a:lumMod val="60000"/>
                  <a:lumOff val="40000"/>
                </a:schemeClr>
              </a:solidFill>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56CF9FEC-52C2-40C7-8F4F-F0D2C15CA7E1}"/>
              </a:ext>
            </a:extLst>
          </p:cNvPr>
          <p:cNvSpPr>
            <a:spLocks noChangeArrowheads="1"/>
          </p:cNvSpPr>
          <p:nvPr/>
        </p:nvSpPr>
        <p:spPr bwMode="auto">
          <a:xfrm>
            <a:off x="577606" y="2070807"/>
            <a:ext cx="1072770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Пользователь, являющийся собственником объекта, имеет все права доступа к нему, а иногда и право передавать часть или все права другим пользователям. Кроме того, собственник объекта определяет права доступа других субъектов к этому объекту, то есть политику безопасности в отношении этого объекта. Указанные права доступа записываются в виде </a:t>
            </a:r>
            <a:r>
              <a:rPr kumimoji="0" lang="ru-RU" altLang="ru-RU" sz="2000" b="0" i="0" u="none" strike="noStrike" cap="none" normalizeH="0" baseline="0" dirty="0">
                <a:ln>
                  <a:noFill/>
                </a:ln>
                <a:solidFill>
                  <a:srgbClr val="FF99CC"/>
                </a:solidFill>
                <a:effectLst/>
                <a:latin typeface="Times New Roman" panose="02020603050405020304" pitchFamily="18" charset="0"/>
                <a:ea typeface="Times New Roman" panose="02020603050405020304" pitchFamily="18" charset="0"/>
                <a:cs typeface="Times New Roman" panose="02020603050405020304" pitchFamily="18" charset="0"/>
              </a:rPr>
              <a:t>матрицы доступа</a:t>
            </a: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элементы которой - суть подмножества множества </a:t>
            </a:r>
            <a:r>
              <a:rPr kumimoji="0" lang="ru-RU" altLang="ru-RU" sz="2000" b="1"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определяющие доступы субъекта S, к объекту 0</a:t>
            </a:r>
            <a:r>
              <a:rPr kumimoji="0" lang="ru-RU" altLang="ru-RU" sz="2000" b="0" i="0" u="none" strike="noStrike" cap="none" normalizeH="0" baseline="-3000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ru-RU" altLang="ru-RU" sz="2000" b="0"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 = 1, 2,...,; j = 1, 2,... )</a:t>
            </a:r>
            <a:r>
              <a:rPr kumimoji="0" lang="ru-RU" altLang="ru-RU" sz="2000" b="0" i="1"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ru-RU" altLang="ru-RU"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A08CE6A4-06FE-498A-BAB8-38FFB5074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412" y="4119419"/>
            <a:ext cx="5102432" cy="25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12742"/>
      </p:ext>
    </p:extLst>
  </p:cSld>
  <p:clrMapOvr>
    <a:masterClrMapping/>
  </p:clrMapOvr>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отрудничество">
  <a:themeElements>
    <a:clrScheme name="Сотрудничество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fontScheme name="Сотрудничество">
      <a:majorFont>
        <a:latin typeface="Garamond"/>
        <a:ea typeface=""/>
        <a:cs typeface=""/>
      </a:majorFont>
      <a:minorFont>
        <a:latin typeface="Garamond"/>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отрудничество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Сотрудничество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Сотрудничество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Сотрудничество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Сотрудничество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Сотрудничество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Сотрудничество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Сотрудничество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Сотрудничество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1916</TotalTime>
  <Words>9258</Words>
  <Application>Microsoft Office PowerPoint</Application>
  <PresentationFormat>Широкоэкранный</PresentationFormat>
  <Paragraphs>280</Paragraphs>
  <Slides>60</Slides>
  <Notes>0</Notes>
  <HiddenSlides>0</HiddenSlides>
  <MMClips>0</MMClips>
  <ScaleCrop>false</ScaleCrop>
  <HeadingPairs>
    <vt:vector size="8" baseType="variant">
      <vt:variant>
        <vt:lpstr>Использованные шрифты</vt:lpstr>
      </vt:variant>
      <vt:variant>
        <vt:i4>12</vt:i4>
      </vt:variant>
      <vt:variant>
        <vt:lpstr>Тема</vt:lpstr>
      </vt:variant>
      <vt:variant>
        <vt:i4>2</vt:i4>
      </vt:variant>
      <vt:variant>
        <vt:lpstr>Внедренные серверы OLE</vt:lpstr>
      </vt:variant>
      <vt:variant>
        <vt:i4>1</vt:i4>
      </vt:variant>
      <vt:variant>
        <vt:lpstr>Заголовки слайдов</vt:lpstr>
      </vt:variant>
      <vt:variant>
        <vt:i4>60</vt:i4>
      </vt:variant>
    </vt:vector>
  </HeadingPairs>
  <TitlesOfParts>
    <vt:vector size="75" baseType="lpstr">
      <vt:lpstr>Arial</vt:lpstr>
      <vt:lpstr>Calibri</vt:lpstr>
      <vt:lpstr>Calibri Light</vt:lpstr>
      <vt:lpstr>Cambria Math</vt:lpstr>
      <vt:lpstr>Garamond</vt:lpstr>
      <vt:lpstr>Microsoft Sans Serif</vt:lpstr>
      <vt:lpstr>PT Sans</vt:lpstr>
      <vt:lpstr>Tahoma</vt:lpstr>
      <vt:lpstr>Times New Roman</vt:lpstr>
      <vt:lpstr>Times New Roman CYR</vt:lpstr>
      <vt:lpstr>TimesET</vt:lpstr>
      <vt:lpstr>Verdana</vt:lpstr>
      <vt:lpstr>Специальное оформление</vt:lpstr>
      <vt:lpstr>Сотрудничество</vt:lpstr>
      <vt:lpstr>Unknown</vt:lpstr>
      <vt:lpstr>Теоретические основы компьютерной безопасности Лекция 7</vt:lpstr>
      <vt:lpstr>Политика безопасности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Теоретические основы компьютерной безопасности Лекция 8</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ПОЛИТИКА MLS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Теоретические основы компьютерной безопасности Лекция 9</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Теоретические основы компьютерной безопасности Лекция 10</dc:title>
  <dc:creator>Ангелина Андреева</dc:creator>
  <cp:lastModifiedBy>Ангелина Андреева</cp:lastModifiedBy>
  <cp:revision>23</cp:revision>
  <dcterms:created xsi:type="dcterms:W3CDTF">2021-11-27T23:00:47Z</dcterms:created>
  <dcterms:modified xsi:type="dcterms:W3CDTF">2021-12-22T22:20:39Z</dcterms:modified>
</cp:coreProperties>
</file>