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97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02554508-C143-4E55-BEC5-A7FD94B66E97}" type="datetimeFigureOut">
              <a:rPr lang="ru-RU" smtClean="0"/>
              <a:pPr/>
              <a:t>03.09.2020</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918FBDB7-880E-48D1-9080-64C0D676CC2E}"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2554508-C143-4E55-BEC5-A7FD94B66E97}" type="datetimeFigureOut">
              <a:rPr lang="ru-RU" smtClean="0"/>
              <a:pPr/>
              <a:t>03.09.2020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2554508-C143-4E55-BEC5-A7FD94B66E97}" type="datetimeFigureOut">
              <a:rPr lang="ru-RU" smtClean="0"/>
              <a:pPr/>
              <a:t>03.09.2020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2554508-C143-4E55-BEC5-A7FD94B66E97}" type="datetimeFigureOut">
              <a:rPr lang="ru-RU" smtClean="0"/>
              <a:pPr/>
              <a:t>03.09.2020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02554508-C143-4E55-BEC5-A7FD94B66E97}" type="datetimeFigureOut">
              <a:rPr lang="ru-RU" smtClean="0"/>
              <a:pPr/>
              <a:t>03.09.2020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02554508-C143-4E55-BEC5-A7FD94B66E97}" type="datetimeFigureOut">
              <a:rPr lang="ru-RU" smtClean="0"/>
              <a:pPr/>
              <a:t>03.09.2020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02554508-C143-4E55-BEC5-A7FD94B66E97}" type="datetimeFigureOut">
              <a:rPr lang="ru-RU" smtClean="0"/>
              <a:pPr/>
              <a:t>03.09.2020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02554508-C143-4E55-BEC5-A7FD94B66E97}" type="datetimeFigureOut">
              <a:rPr lang="ru-RU" smtClean="0"/>
              <a:pPr/>
              <a:t>03.09.2020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2554508-C143-4E55-BEC5-A7FD94B66E97}" type="datetimeFigureOut">
              <a:rPr lang="ru-RU" smtClean="0"/>
              <a:pPr/>
              <a:t>03.09.2020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02554508-C143-4E55-BEC5-A7FD94B66E97}" type="datetimeFigureOut">
              <a:rPr lang="ru-RU" smtClean="0"/>
              <a:pPr/>
              <a:t>03.09.2020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02554508-C143-4E55-BEC5-A7FD94B66E97}" type="datetimeFigureOut">
              <a:rPr lang="ru-RU" smtClean="0"/>
              <a:pPr/>
              <a:t>03.09.2020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077200" y="6356350"/>
            <a:ext cx="609600" cy="365125"/>
          </a:xfrm>
        </p:spPr>
        <p:txBody>
          <a:bodyPr/>
          <a:lstStyle/>
          <a:p>
            <a:fld id="{918FBDB7-880E-48D1-9080-64C0D676CC2E}" type="slidenum">
              <a:rPr lang="ru-RU" smtClean="0"/>
              <a:pPr/>
              <a:t>‹#›</a:t>
            </a:fld>
            <a:endParaRPr lang="ru-RU"/>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2554508-C143-4E55-BEC5-A7FD94B66E97}" type="datetimeFigureOut">
              <a:rPr lang="ru-RU" smtClean="0"/>
              <a:pPr/>
              <a:t>03.09.2020</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8FBDB7-880E-48D1-9080-64C0D676CC2E}" type="slidenum">
              <a:rPr lang="ru-RU" smtClean="0"/>
              <a:pPr/>
              <a:t>‹#›</a:t>
            </a:fld>
            <a:endParaRPr lang="ru-RU"/>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404665"/>
            <a:ext cx="7772400" cy="648072"/>
          </a:xfrm>
        </p:spPr>
        <p:txBody>
          <a:bodyPr>
            <a:normAutofit/>
          </a:bodyPr>
          <a:lstStyle/>
          <a:p>
            <a:pPr algn="ctr"/>
            <a:r>
              <a:rPr lang="ru-RU" sz="2000" dirty="0" smtClean="0">
                <a:latin typeface="Arial" pitchFamily="34" charset="0"/>
                <a:cs typeface="Arial" pitchFamily="34" charset="0"/>
              </a:rPr>
              <a:t>«Технические средства защиты объектов»</a:t>
            </a:r>
            <a:br>
              <a:rPr lang="ru-RU" sz="2000" dirty="0" smtClean="0">
                <a:latin typeface="Arial" pitchFamily="34" charset="0"/>
                <a:cs typeface="Arial" pitchFamily="34" charset="0"/>
              </a:rPr>
            </a:br>
            <a:endParaRPr lang="ru-RU" sz="2000" dirty="0">
              <a:latin typeface="Arial" pitchFamily="34" charset="0"/>
              <a:cs typeface="Arial" pitchFamily="34" charset="0"/>
            </a:endParaRPr>
          </a:p>
        </p:txBody>
      </p:sp>
      <p:sp>
        <p:nvSpPr>
          <p:cNvPr id="3" name="Подзаголовок 2"/>
          <p:cNvSpPr>
            <a:spLocks noGrp="1"/>
          </p:cNvSpPr>
          <p:nvPr>
            <p:ph type="subTitle" idx="1"/>
          </p:nvPr>
        </p:nvSpPr>
        <p:spPr>
          <a:xfrm>
            <a:off x="539552" y="1052736"/>
            <a:ext cx="7776864" cy="2808312"/>
          </a:xfrm>
        </p:spPr>
        <p:txBody>
          <a:bodyPr>
            <a:normAutofit/>
          </a:bodyPr>
          <a:lstStyle/>
          <a:p>
            <a:pPr algn="just"/>
            <a:r>
              <a:rPr lang="ru-RU" sz="1800" dirty="0" smtClean="0">
                <a:latin typeface="Arial" pitchFamily="34" charset="0"/>
                <a:cs typeface="Arial" pitchFamily="34" charset="0"/>
              </a:rPr>
              <a:t>Лекция №1 Общие принципы построения инженерно-технической защиты объектов</a:t>
            </a:r>
          </a:p>
          <a:p>
            <a:pPr algn="just"/>
            <a:endParaRPr lang="ru-RU" sz="1800" dirty="0" smtClean="0">
              <a:latin typeface="Arial" pitchFamily="34" charset="0"/>
              <a:cs typeface="Arial" pitchFamily="34" charset="0"/>
            </a:endParaRPr>
          </a:p>
          <a:p>
            <a:pPr algn="just"/>
            <a:r>
              <a:rPr lang="ru-RU" sz="1800" dirty="0" smtClean="0">
                <a:latin typeface="Arial" pitchFamily="34" charset="0"/>
                <a:cs typeface="Arial" pitchFamily="34" charset="0"/>
              </a:rPr>
              <a:t>1-й учебный вопрос </a:t>
            </a:r>
            <a:r>
              <a:rPr lang="ru-RU" sz="1800" u="sng" dirty="0" smtClean="0">
                <a:latin typeface="Arial" pitchFamily="34" charset="0"/>
                <a:cs typeface="Arial" pitchFamily="34" charset="0"/>
              </a:rPr>
              <a:t>Общие принципы построения системы инженерно-технической защиты объектов</a:t>
            </a:r>
            <a:endParaRPr lang="ru-RU" sz="1800" dirty="0" smtClean="0">
              <a:latin typeface="Arial" pitchFamily="34" charset="0"/>
              <a:cs typeface="Arial" pitchFamily="34" charset="0"/>
            </a:endParaRPr>
          </a:p>
          <a:p>
            <a:pPr algn="just"/>
            <a:r>
              <a:rPr lang="ru-RU" sz="1800" dirty="0" smtClean="0">
                <a:latin typeface="Arial" pitchFamily="34" charset="0"/>
                <a:cs typeface="Arial" pitchFamily="34" charset="0"/>
              </a:rPr>
              <a:t>2-й учебный вопрос </a:t>
            </a:r>
            <a:r>
              <a:rPr lang="ru-RU" sz="1800" u="sng" dirty="0" smtClean="0">
                <a:latin typeface="Arial" pitchFamily="34" charset="0"/>
                <a:cs typeface="Arial" pitchFamily="34" charset="0"/>
              </a:rPr>
              <a:t>Руководящие документы. Положения и инструкции</a:t>
            </a:r>
            <a:endParaRPr lang="ru-RU" sz="1800" dirty="0" smtClean="0">
              <a:latin typeface="Arial" pitchFamily="34" charset="0"/>
              <a:cs typeface="Arial" pitchFamily="34" charset="0"/>
            </a:endParaRPr>
          </a:p>
          <a:p>
            <a:pPr algn="just"/>
            <a:r>
              <a:rPr lang="ru-RU" sz="1800" dirty="0" smtClean="0">
                <a:latin typeface="Arial" pitchFamily="34" charset="0"/>
                <a:cs typeface="Arial" pitchFamily="34" charset="0"/>
              </a:rPr>
              <a:t>3-й учебный вопрос </a:t>
            </a:r>
            <a:r>
              <a:rPr lang="ru-RU" sz="1800" u="sng" dirty="0" err="1" smtClean="0">
                <a:latin typeface="Arial" pitchFamily="34" charset="0"/>
                <a:cs typeface="Arial" pitchFamily="34" charset="0"/>
              </a:rPr>
              <a:t>Семирубежная</a:t>
            </a:r>
            <a:r>
              <a:rPr lang="ru-RU" sz="1800" u="sng" dirty="0" smtClean="0">
                <a:latin typeface="Arial" pitchFamily="34" charset="0"/>
                <a:cs typeface="Arial" pitchFamily="34" charset="0"/>
              </a:rPr>
              <a:t> модель защиты информации </a:t>
            </a:r>
            <a:endParaRPr lang="ru-RU" sz="1800" dirty="0" smtClean="0">
              <a:latin typeface="Arial" pitchFamily="34" charset="0"/>
              <a:cs typeface="Arial" pitchFamily="34" charset="0"/>
            </a:endParaRPr>
          </a:p>
          <a:p>
            <a:endParaRPr lang="ru-RU"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95536" y="332656"/>
            <a:ext cx="8424936" cy="6309420"/>
          </a:xfrm>
          <a:prstGeom prst="rect">
            <a:avLst/>
          </a:prstGeom>
        </p:spPr>
        <p:txBody>
          <a:bodyPr wrap="square">
            <a:spAutoFit/>
          </a:bodyPr>
          <a:lstStyle/>
          <a:p>
            <a:pPr algn="ctr">
              <a:spcAft>
                <a:spcPts val="0"/>
              </a:spcAft>
            </a:pPr>
            <a:r>
              <a:rPr lang="ru-RU" dirty="0" smtClean="0"/>
              <a:t>Руководящие документы. Положения и инструкции</a:t>
            </a:r>
          </a:p>
          <a:p>
            <a:r>
              <a:rPr lang="ru-RU" sz="1600" dirty="0" smtClean="0">
                <a:latin typeface="Times New Roman" pitchFamily="18" charset="0"/>
                <a:cs typeface="Times New Roman" pitchFamily="18" charset="0"/>
              </a:rPr>
              <a:t>ГОСТ Р 50739-95</a:t>
            </a:r>
          </a:p>
          <a:p>
            <a:r>
              <a:rPr lang="ru-RU" sz="1600" dirty="0" smtClean="0">
                <a:latin typeface="Times New Roman" pitchFamily="18" charset="0"/>
                <a:cs typeface="Times New Roman" pitchFamily="18" charset="0"/>
              </a:rPr>
              <a:t>Средства вычислительной техники. Защита от несанкционированного доступа к информации. Общие технические требования</a:t>
            </a:r>
          </a:p>
          <a:p>
            <a:r>
              <a:rPr lang="ru-RU" sz="1600" dirty="0" smtClean="0">
                <a:latin typeface="Times New Roman" pitchFamily="18" charset="0"/>
                <a:cs typeface="Times New Roman" pitchFamily="18" charset="0"/>
              </a:rPr>
              <a:t>ГОСТ Р 50922-2006</a:t>
            </a:r>
          </a:p>
          <a:p>
            <a:r>
              <a:rPr lang="ru-RU" sz="1600" dirty="0" smtClean="0">
                <a:latin typeface="Times New Roman" pitchFamily="18" charset="0"/>
                <a:cs typeface="Times New Roman" pitchFamily="18" charset="0"/>
              </a:rPr>
              <a:t>Защита информации. Основные термины и определения</a:t>
            </a:r>
          </a:p>
          <a:p>
            <a:r>
              <a:rPr lang="ru-RU" sz="1600" dirty="0" smtClean="0">
                <a:latin typeface="Times New Roman" pitchFamily="18" charset="0"/>
                <a:cs typeface="Times New Roman" pitchFamily="18" charset="0"/>
              </a:rPr>
              <a:t>ГОСТ Р 51188-98</a:t>
            </a:r>
          </a:p>
          <a:p>
            <a:r>
              <a:rPr lang="ru-RU" sz="1600" dirty="0" smtClean="0">
                <a:latin typeface="Times New Roman" pitchFamily="18" charset="0"/>
                <a:cs typeface="Times New Roman" pitchFamily="18" charset="0"/>
              </a:rPr>
              <a:t>Защита информации. Испытания программных средств на наличие компьютерных вирусов. Типовое руководство</a:t>
            </a:r>
          </a:p>
          <a:p>
            <a:r>
              <a:rPr lang="ru-RU" sz="1600" dirty="0" smtClean="0">
                <a:latin typeface="Times New Roman" pitchFamily="18" charset="0"/>
                <a:cs typeface="Times New Roman" pitchFamily="18" charset="0"/>
              </a:rPr>
              <a:t>ГОСТ Р 51275-2006</a:t>
            </a:r>
          </a:p>
          <a:p>
            <a:r>
              <a:rPr lang="ru-RU" sz="1600" dirty="0" smtClean="0">
                <a:latin typeface="Times New Roman" pitchFamily="18" charset="0"/>
                <a:cs typeface="Times New Roman" pitchFamily="18" charset="0"/>
              </a:rPr>
              <a:t>Защита информации. Объект информатизации. Факторы, воздействующие на информацию. Общие положения</a:t>
            </a:r>
          </a:p>
          <a:p>
            <a:r>
              <a:rPr lang="ru-RU" sz="1600" dirty="0" smtClean="0">
                <a:latin typeface="Times New Roman" pitchFamily="18" charset="0"/>
                <a:cs typeface="Times New Roman" pitchFamily="18" charset="0"/>
              </a:rPr>
              <a:t>ГОСТ Р 51583-2014</a:t>
            </a:r>
          </a:p>
          <a:p>
            <a:r>
              <a:rPr lang="ru-RU" sz="1600" dirty="0" smtClean="0">
                <a:latin typeface="Times New Roman" pitchFamily="18" charset="0"/>
                <a:cs typeface="Times New Roman" pitchFamily="18" charset="0"/>
              </a:rPr>
              <a:t>Защита информации. Порядок создания автоматизированных систем в защищенном исполнении. Общие положения</a:t>
            </a:r>
          </a:p>
          <a:p>
            <a:r>
              <a:rPr lang="ru-RU" sz="1600" dirty="0" smtClean="0">
                <a:latin typeface="Times New Roman" pitchFamily="18" charset="0"/>
                <a:cs typeface="Times New Roman" pitchFamily="18" charset="0"/>
              </a:rPr>
              <a:t>ГОСТ Р 52069.0-2013</a:t>
            </a:r>
          </a:p>
          <a:p>
            <a:r>
              <a:rPr lang="ru-RU" sz="1600" dirty="0" smtClean="0">
                <a:latin typeface="Times New Roman" pitchFamily="18" charset="0"/>
                <a:cs typeface="Times New Roman" pitchFamily="18" charset="0"/>
              </a:rPr>
              <a:t>Защита информации. Система стандартов. Основные положения</a:t>
            </a:r>
          </a:p>
          <a:p>
            <a:r>
              <a:rPr lang="ru-RU" sz="1600" dirty="0" smtClean="0">
                <a:latin typeface="Times New Roman" pitchFamily="18" charset="0"/>
                <a:cs typeface="Times New Roman" pitchFamily="18" charset="0"/>
              </a:rPr>
              <a:t>ГОСТ Р 52447-2005</a:t>
            </a:r>
          </a:p>
          <a:p>
            <a:r>
              <a:rPr lang="ru-RU" sz="1600" dirty="0" smtClean="0">
                <a:latin typeface="Times New Roman" pitchFamily="18" charset="0"/>
                <a:cs typeface="Times New Roman" pitchFamily="18" charset="0"/>
              </a:rPr>
              <a:t>Защита информации. Техника защиты информации. Номенклатура показателей качества</a:t>
            </a:r>
          </a:p>
          <a:p>
            <a:r>
              <a:rPr lang="ru-RU" sz="1600" dirty="0" smtClean="0">
                <a:latin typeface="Times New Roman" pitchFamily="18" charset="0"/>
                <a:cs typeface="Times New Roman" pitchFamily="18" charset="0"/>
              </a:rPr>
              <a:t>ГОСТ Р 52448-2005</a:t>
            </a:r>
          </a:p>
          <a:p>
            <a:r>
              <a:rPr lang="ru-RU" sz="1600" dirty="0" smtClean="0">
                <a:latin typeface="Times New Roman" pitchFamily="18" charset="0"/>
                <a:cs typeface="Times New Roman" pitchFamily="18" charset="0"/>
              </a:rPr>
              <a:t>Защита информации. Обеспечение безопасности сетей электросвязи. Общие положения</a:t>
            </a:r>
          </a:p>
          <a:p>
            <a:r>
              <a:rPr lang="ru-RU" sz="1600" dirty="0" smtClean="0">
                <a:latin typeface="Times New Roman" pitchFamily="18" charset="0"/>
                <a:cs typeface="Times New Roman" pitchFamily="18" charset="0"/>
              </a:rPr>
              <a:t>ГОСТ Р 52633.0-2006</a:t>
            </a:r>
          </a:p>
          <a:p>
            <a:r>
              <a:rPr lang="ru-RU" sz="1600" dirty="0" smtClean="0">
                <a:latin typeface="Times New Roman" pitchFamily="18" charset="0"/>
                <a:cs typeface="Times New Roman" pitchFamily="18" charset="0"/>
              </a:rPr>
              <a:t>Защита информации. Техника защиты информации. Требования к средствам высоконадежной биометрической аутентификации</a:t>
            </a:r>
          </a:p>
          <a:p>
            <a:pPr algn="ctr">
              <a:spcAft>
                <a:spcPts val="0"/>
              </a:spcAft>
            </a:pPr>
            <a:endParaRPr lang="ru-RU" dirty="0">
              <a:solidFill>
                <a:schemeClr val="bg1"/>
              </a:solidFill>
              <a:latin typeface="Times New Roman"/>
              <a:ea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2" cstate="print"/>
          <a:srcRect/>
          <a:stretch>
            <a:fillRect/>
          </a:stretch>
        </p:blipFill>
        <p:spPr bwMode="auto">
          <a:xfrm>
            <a:off x="1907704" y="404664"/>
            <a:ext cx="5313731" cy="3435884"/>
          </a:xfrm>
          <a:prstGeom prst="rect">
            <a:avLst/>
          </a:prstGeom>
          <a:noFill/>
          <a:ln w="9525">
            <a:noFill/>
            <a:miter lim="800000"/>
            <a:headEnd/>
            <a:tailEnd/>
          </a:ln>
        </p:spPr>
      </p:pic>
      <p:sp>
        <p:nvSpPr>
          <p:cNvPr id="5" name="Прямоугольник 4"/>
          <p:cNvSpPr/>
          <p:nvPr/>
        </p:nvSpPr>
        <p:spPr>
          <a:xfrm>
            <a:off x="1043608" y="4077072"/>
            <a:ext cx="7200800" cy="338554"/>
          </a:xfrm>
          <a:prstGeom prst="rect">
            <a:avLst/>
          </a:prstGeom>
        </p:spPr>
        <p:txBody>
          <a:bodyPr wrap="square">
            <a:spAutoFit/>
          </a:bodyPr>
          <a:lstStyle/>
          <a:p>
            <a:pPr algn="ctr">
              <a:spcAft>
                <a:spcPts val="0"/>
              </a:spcAft>
            </a:pPr>
            <a:r>
              <a:rPr lang="ru-RU" sz="1600" dirty="0" err="1" smtClean="0"/>
              <a:t>Семирубежная</a:t>
            </a:r>
            <a:r>
              <a:rPr lang="ru-RU" sz="1600" dirty="0" smtClean="0"/>
              <a:t> модель защиты информации</a:t>
            </a:r>
            <a:endParaRPr lang="ru-RU" sz="1600" dirty="0">
              <a:solidFill>
                <a:schemeClr val="bg1"/>
              </a:solidFill>
              <a:latin typeface="Times New Roman"/>
              <a:ea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1520" y="370780"/>
            <a:ext cx="8568952"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 территории, занимаемой ООИ;</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2) зданий, расположенных на территории;</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 помещений внутри здания, в которых расположены ресурсы ООИ и защищаемая информация;</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4) ресурсов, используемых для обработки и хранения информации и самой защищаемой информации;</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5) линий связи, проходящих в пределах одного и того же здания;</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6) линий (каналов) связи, проходящих между различными зданиями, расположенными на одной и той же охраняемой территории;</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7) линий (каналов) связи, соединяющих с другими объектами вне охраняемой территории.</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3528" y="415696"/>
            <a:ext cx="8568952"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smtClean="0"/>
              <a:t>Литература </a:t>
            </a:r>
            <a:r>
              <a:rPr lang="ru-RU" sz="1600" dirty="0" smtClean="0"/>
              <a:t>(основная и дополнительная):</a:t>
            </a:r>
          </a:p>
          <a:p>
            <a:r>
              <a:rPr lang="ru-RU" sz="1600" b="1" dirty="0" smtClean="0"/>
              <a:t>ОСНОВНАЯ ЛИТЕРАТУРА:</a:t>
            </a:r>
            <a:endParaRPr lang="ru-RU" sz="1600" dirty="0" smtClean="0"/>
          </a:p>
          <a:p>
            <a:r>
              <a:rPr lang="ru-RU" sz="1600" u="sng" dirty="0" smtClean="0"/>
              <a:t>а) Основная литература:</a:t>
            </a:r>
            <a:endParaRPr lang="ru-RU" sz="1600" dirty="0" smtClean="0"/>
          </a:p>
          <a:p>
            <a:pPr fontAlgn="base"/>
            <a:r>
              <a:rPr lang="ru-RU" sz="1600" dirty="0" err="1" smtClean="0"/>
              <a:t>Магауенов</a:t>
            </a:r>
            <a:r>
              <a:rPr lang="ru-RU" sz="1600" dirty="0" smtClean="0"/>
              <a:t> Р.Г. Системы охранной сигнализации: основы теории и принципы построения</a:t>
            </a:r>
          </a:p>
          <a:p>
            <a:pPr fontAlgn="base"/>
            <a:r>
              <a:rPr lang="ru-RU" sz="1600" dirty="0" smtClean="0"/>
              <a:t>Учебное пособие для вузов.3-е издание, стереотипное. </a:t>
            </a:r>
            <a:r>
              <a:rPr lang="ru-RU" sz="1600" b="1" dirty="0" smtClean="0"/>
              <a:t>2017</a:t>
            </a:r>
            <a:r>
              <a:rPr lang="ru-RU" sz="1600" dirty="0" smtClean="0"/>
              <a:t> г. 494 с.</a:t>
            </a:r>
          </a:p>
          <a:p>
            <a:pPr lvl="0"/>
            <a:endParaRPr lang="ru-RU" sz="1600" dirty="0" smtClean="0"/>
          </a:p>
          <a:p>
            <a:r>
              <a:rPr lang="ru-RU" sz="1600" b="1" dirty="0" smtClean="0"/>
              <a:t> </a:t>
            </a:r>
            <a:endParaRPr lang="ru-RU" sz="1600" dirty="0" smtClean="0"/>
          </a:p>
          <a:p>
            <a:r>
              <a:rPr lang="ru-RU" sz="1600" u="sng" dirty="0" smtClean="0"/>
              <a:t>б) Дополнительная литература:</a:t>
            </a:r>
            <a:endParaRPr lang="ru-RU" sz="1600" dirty="0" smtClean="0"/>
          </a:p>
          <a:p>
            <a:r>
              <a:rPr lang="ru-RU" sz="1600" dirty="0" smtClean="0"/>
              <a:t>1. Г. </a:t>
            </a:r>
            <a:r>
              <a:rPr lang="ru-RU" sz="1600" dirty="0" err="1" smtClean="0"/>
              <a:t>Кругль</a:t>
            </a:r>
            <a:r>
              <a:rPr lang="ru-RU" sz="1600" dirty="0" smtClean="0"/>
              <a:t> Профессиональное видеонаблюдение. Практика и технологии аналогового и цифрового CCTV,  М.: Новое знание, 2007. – 584 с.</a:t>
            </a:r>
          </a:p>
          <a:p>
            <a:r>
              <a:rPr lang="ru-RU" sz="1600" dirty="0" smtClean="0"/>
              <a:t>2. Ворона В.А., Тихонов В.А Системы контроля и управления доступом М., 2004. - 512с</a:t>
            </a:r>
          </a:p>
          <a:p>
            <a:r>
              <a:rPr lang="ru-RU" sz="1600" dirty="0" smtClean="0"/>
              <a:t>3. </a:t>
            </a:r>
            <a:r>
              <a:rPr lang="ru-RU" sz="1600" dirty="0" err="1" smtClean="0"/>
              <a:t>Шемигон</a:t>
            </a:r>
            <a:r>
              <a:rPr lang="ru-RU" sz="1600" dirty="0" smtClean="0"/>
              <a:t> Н.Н. Петраков А.В. Охрана объектов. Техника и технологии. Учебное пособие. – М.: </a:t>
            </a:r>
            <a:r>
              <a:rPr lang="ru-RU" sz="1600" dirty="0" err="1" smtClean="0"/>
              <a:t>Энергоатомиздат</a:t>
            </a:r>
            <a:r>
              <a:rPr lang="ru-RU" sz="1600" dirty="0" smtClean="0"/>
              <a:t>: 2005. – 677 с.</a:t>
            </a:r>
          </a:p>
          <a:p>
            <a:pPr lvl="0"/>
            <a:r>
              <a:rPr lang="ru-RU" sz="1600" dirty="0" smtClean="0"/>
              <a:t>4. </a:t>
            </a:r>
            <a:r>
              <a:rPr lang="ru-RU" sz="1600" dirty="0" err="1" smtClean="0"/>
              <a:t>Синилов</a:t>
            </a:r>
            <a:r>
              <a:rPr lang="ru-RU" sz="1600" dirty="0" smtClean="0"/>
              <a:t> В.Г. Системы охранной, пожарной и </a:t>
            </a:r>
            <a:r>
              <a:rPr lang="ru-RU" sz="1600" dirty="0" err="1" smtClean="0"/>
              <a:t>охрано-пожарной</a:t>
            </a:r>
            <a:r>
              <a:rPr lang="ru-RU" sz="1600" dirty="0" smtClean="0"/>
              <a:t> сигнализации. Учебник для вузов. – М.: </a:t>
            </a:r>
            <a:r>
              <a:rPr lang="ru-RU" sz="1600" dirty="0" err="1" smtClean="0"/>
              <a:t>Энергоатомиздат</a:t>
            </a:r>
            <a:r>
              <a:rPr lang="ru-RU" sz="1600" dirty="0" smtClean="0"/>
              <a:t>: 2010. – 516 с.</a:t>
            </a:r>
          </a:p>
          <a:p>
            <a:pPr lvl="0"/>
            <a:r>
              <a:rPr lang="ru-RU" sz="1600" smtClean="0"/>
              <a:t>5. Гарсиа </a:t>
            </a:r>
            <a:r>
              <a:rPr lang="ru-RU" sz="1600" dirty="0" smtClean="0"/>
              <a:t>М. Проектирование и оценка систем физической защиты, СПб.: Питер 2011. - 416 с.</a:t>
            </a:r>
          </a:p>
          <a:p>
            <a:endParaRPr lang="ru-RU" sz="1600" dirty="0" smtClean="0"/>
          </a:p>
          <a:p>
            <a:r>
              <a:rPr lang="ru-RU" sz="1600" dirty="0" smtClean="0"/>
              <a:t> </a:t>
            </a:r>
          </a:p>
          <a:p>
            <a:r>
              <a:rPr lang="ru-RU" sz="1600" u="sng" dirty="0" smtClean="0"/>
              <a:t>в) Программное обеспечение, базы данных, информационно-справочные и поисковые системы </a:t>
            </a:r>
            <a:endParaRPr lang="ru-RU" sz="1600" dirty="0" smtClean="0"/>
          </a:p>
          <a:p>
            <a:pPr lvl="0"/>
            <a:r>
              <a:rPr lang="ru-RU" sz="1600" dirty="0" smtClean="0"/>
              <a:t>Каталог технических средств охраны. </a:t>
            </a:r>
            <a:r>
              <a:rPr lang="ru-RU" sz="1600" dirty="0" smtClean="0">
                <a:sym typeface="Symbol"/>
              </a:rPr>
              <a:t></a:t>
            </a:r>
            <a:r>
              <a:rPr lang="ru-RU" sz="1600" dirty="0" smtClean="0"/>
              <a:t> http://www.ktso.ru/katalog/katalog.php</a:t>
            </a:r>
            <a:endParaRPr lang="ru-RU"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1043610" y="188636"/>
          <a:ext cx="7776860" cy="6175190"/>
        </p:xfrm>
        <a:graphic>
          <a:graphicData uri="http://schemas.openxmlformats.org/drawingml/2006/table">
            <a:tbl>
              <a:tblPr/>
              <a:tblGrid>
                <a:gridCol w="2192128"/>
                <a:gridCol w="547646"/>
                <a:gridCol w="548418"/>
                <a:gridCol w="440901"/>
                <a:gridCol w="440901"/>
                <a:gridCol w="440901"/>
                <a:gridCol w="440901"/>
                <a:gridCol w="440901"/>
                <a:gridCol w="440901"/>
                <a:gridCol w="423883"/>
                <a:gridCol w="423883"/>
                <a:gridCol w="423883"/>
                <a:gridCol w="571613"/>
              </a:tblGrid>
              <a:tr h="192021">
                <a:tc rowSpan="3">
                  <a:txBody>
                    <a:bodyPr/>
                    <a:lstStyle/>
                    <a:p>
                      <a:pPr algn="just">
                        <a:spcAft>
                          <a:spcPts val="0"/>
                        </a:spcAft>
                      </a:pPr>
                      <a:endParaRPr lang="ru-RU" sz="1200" dirty="0">
                        <a:latin typeface="Times New Roman"/>
                        <a:ea typeface="Times New Roman"/>
                        <a:cs typeface="Times New Roman"/>
                      </a:endParaRPr>
                    </a:p>
                    <a:p>
                      <a:pPr algn="just">
                        <a:spcAft>
                          <a:spcPts val="0"/>
                        </a:spcAft>
                      </a:pPr>
                      <a:r>
                        <a:rPr lang="ru-RU" sz="1200" dirty="0">
                          <a:latin typeface="Times New Roman"/>
                          <a:ea typeface="Times New Roman"/>
                          <a:cs typeface="Times New Roman"/>
                        </a:rPr>
                        <a:t>Номера и наименования</a:t>
                      </a:r>
                    </a:p>
                    <a:p>
                      <a:pPr algn="just">
                        <a:spcAft>
                          <a:spcPts val="0"/>
                        </a:spcAft>
                      </a:pPr>
                      <a:r>
                        <a:rPr lang="ru-RU" sz="1200" dirty="0">
                          <a:latin typeface="Times New Roman"/>
                          <a:ea typeface="Times New Roman"/>
                          <a:cs typeface="Times New Roman"/>
                        </a:rPr>
                        <a:t>          разделов и тем</a:t>
                      </a:r>
                    </a:p>
                  </a:txBody>
                  <a:tcPr marL="50380" marR="50380" marT="0" marB="0">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71755" algn="just">
                        <a:spcAft>
                          <a:spcPts val="0"/>
                        </a:spcAft>
                      </a:pPr>
                      <a:r>
                        <a:rPr lang="ru-RU" sz="1200" dirty="0">
                          <a:latin typeface="Times New Roman"/>
                          <a:ea typeface="Times New Roman"/>
                          <a:cs typeface="Times New Roman"/>
                        </a:rPr>
                        <a:t>Всего часов по</a:t>
                      </a:r>
                    </a:p>
                    <a:p>
                      <a:pPr marL="71755" algn="just">
                        <a:spcAft>
                          <a:spcPts val="0"/>
                        </a:spcAft>
                      </a:pPr>
                      <a:r>
                        <a:rPr lang="ru-RU" sz="1200" dirty="0" err="1">
                          <a:latin typeface="Times New Roman"/>
                          <a:ea typeface="Times New Roman"/>
                          <a:cs typeface="Times New Roman"/>
                        </a:rPr>
                        <a:t>учебн</a:t>
                      </a:r>
                      <a:r>
                        <a:rPr lang="ru-RU" sz="1200" dirty="0">
                          <a:latin typeface="Times New Roman"/>
                          <a:ea typeface="Times New Roman"/>
                          <a:cs typeface="Times New Roman"/>
                        </a:rPr>
                        <a:t>. </a:t>
                      </a:r>
                      <a:r>
                        <a:rPr lang="ru-RU" sz="1200" dirty="0" err="1">
                          <a:latin typeface="Times New Roman"/>
                          <a:ea typeface="Times New Roman"/>
                          <a:cs typeface="Times New Roman"/>
                        </a:rPr>
                        <a:t>дисципл</a:t>
                      </a:r>
                      <a:r>
                        <a:rPr lang="ru-RU" sz="1200" dirty="0">
                          <a:latin typeface="Times New Roman"/>
                          <a:ea typeface="Times New Roman"/>
                          <a:cs typeface="Times New Roman"/>
                        </a:rPr>
                        <a:t>.</a:t>
                      </a:r>
                    </a:p>
                  </a:txBody>
                  <a:tcPr marL="50380" marR="503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71755" algn="just">
                        <a:spcAft>
                          <a:spcPts val="0"/>
                        </a:spcAft>
                      </a:pPr>
                      <a:r>
                        <a:rPr lang="ru-RU" sz="1200" dirty="0">
                          <a:latin typeface="Times New Roman"/>
                          <a:ea typeface="Times New Roman"/>
                          <a:cs typeface="Times New Roman"/>
                        </a:rPr>
                        <a:t>В т.ч. аудиторных</a:t>
                      </a:r>
                    </a:p>
                    <a:p>
                      <a:pPr marL="71755" algn="just">
                        <a:spcAft>
                          <a:spcPts val="0"/>
                        </a:spcAft>
                      </a:pPr>
                      <a:r>
                        <a:rPr lang="ru-RU" sz="1200" dirty="0">
                          <a:latin typeface="Times New Roman"/>
                          <a:ea typeface="Times New Roman"/>
                          <a:cs typeface="Times New Roman"/>
                        </a:rPr>
                        <a:t>учебных занятий</a:t>
                      </a:r>
                    </a:p>
                  </a:txBody>
                  <a:tcPr marL="50380" marR="503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just">
                        <a:spcAft>
                          <a:spcPts val="0"/>
                        </a:spcAft>
                      </a:pPr>
                      <a:r>
                        <a:rPr lang="ru-RU" sz="1400" dirty="0">
                          <a:latin typeface="Times New Roman"/>
                          <a:ea typeface="Times New Roman"/>
                          <a:cs typeface="Times New Roman"/>
                        </a:rPr>
                        <a:t> Из них по видам учебных занятий</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gridSpan="3">
                  <a:txBody>
                    <a:bodyPr/>
                    <a:lstStyle/>
                    <a:p>
                      <a:pPr algn="just">
                        <a:spcAft>
                          <a:spcPts val="0"/>
                        </a:spcAft>
                      </a:pPr>
                      <a:r>
                        <a:rPr lang="ru-RU" sz="1400">
                          <a:latin typeface="Times New Roman"/>
                          <a:ea typeface="Times New Roman"/>
                          <a:cs typeface="Times New Roman"/>
                        </a:rPr>
                        <a:t>Самост.работа</a:t>
                      </a:r>
                    </a:p>
                  </a:txBody>
                  <a:tcPr marL="50380" marR="50380"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r h="192021">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marL="71755" algn="just">
                        <a:spcAft>
                          <a:spcPts val="0"/>
                        </a:spcAft>
                      </a:pPr>
                      <a:r>
                        <a:rPr lang="ru-RU" sz="1200">
                          <a:latin typeface="Times New Roman"/>
                          <a:ea typeface="Times New Roman"/>
                          <a:cs typeface="Times New Roman"/>
                        </a:rPr>
                        <a:t>Лекции</a:t>
                      </a:r>
                    </a:p>
                  </a:txBody>
                  <a:tcPr marL="50380" marR="503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71755" algn="just">
                        <a:spcAft>
                          <a:spcPts val="0"/>
                        </a:spcAft>
                      </a:pPr>
                      <a:r>
                        <a:rPr lang="ru-RU" sz="1200">
                          <a:latin typeface="Times New Roman"/>
                          <a:ea typeface="Times New Roman"/>
                          <a:cs typeface="Times New Roman"/>
                        </a:rPr>
                        <a:t>Семинары</a:t>
                      </a:r>
                    </a:p>
                  </a:txBody>
                  <a:tcPr marL="50380" marR="503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71755" algn="just">
                        <a:spcAft>
                          <a:spcPts val="0"/>
                        </a:spcAft>
                      </a:pPr>
                      <a:r>
                        <a:rPr lang="ru-RU" sz="1200">
                          <a:latin typeface="Times New Roman"/>
                          <a:ea typeface="Times New Roman"/>
                          <a:cs typeface="Times New Roman"/>
                        </a:rPr>
                        <a:t>Лаборат.работы</a:t>
                      </a:r>
                    </a:p>
                  </a:txBody>
                  <a:tcPr marL="50380" marR="503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71755" algn="just">
                        <a:spcAft>
                          <a:spcPts val="0"/>
                        </a:spcAft>
                      </a:pPr>
                      <a:r>
                        <a:rPr lang="ru-RU" sz="1200">
                          <a:latin typeface="Times New Roman"/>
                          <a:ea typeface="Times New Roman"/>
                          <a:cs typeface="Times New Roman"/>
                        </a:rPr>
                        <a:t>Практ.занятия</a:t>
                      </a:r>
                    </a:p>
                  </a:txBody>
                  <a:tcPr marL="50380" marR="503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71755" algn="just">
                        <a:spcAft>
                          <a:spcPts val="0"/>
                        </a:spcAft>
                      </a:pPr>
                      <a:r>
                        <a:rPr lang="ru-RU" sz="1200">
                          <a:latin typeface="Times New Roman"/>
                          <a:ea typeface="Times New Roman"/>
                          <a:cs typeface="Times New Roman"/>
                        </a:rPr>
                        <a:t>Групп.занятия</a:t>
                      </a:r>
                    </a:p>
                  </a:txBody>
                  <a:tcPr marL="50380" marR="503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71755" algn="just">
                        <a:spcAft>
                          <a:spcPts val="0"/>
                        </a:spcAft>
                      </a:pPr>
                      <a:r>
                        <a:rPr lang="ru-RU" sz="1200" dirty="0" err="1">
                          <a:latin typeface="Times New Roman"/>
                          <a:ea typeface="Times New Roman"/>
                          <a:cs typeface="Times New Roman"/>
                        </a:rPr>
                        <a:t>Контр.работы</a:t>
                      </a:r>
                      <a:endParaRPr lang="ru-RU" sz="1200" dirty="0">
                        <a:latin typeface="Times New Roman"/>
                        <a:ea typeface="Times New Roman"/>
                        <a:cs typeface="Times New Roman"/>
                      </a:endParaRPr>
                    </a:p>
                  </a:txBody>
                  <a:tcPr marL="50380" marR="503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71755" algn="just">
                        <a:spcAft>
                          <a:spcPts val="0"/>
                        </a:spcAft>
                      </a:pPr>
                      <a:r>
                        <a:rPr lang="ru-RU" sz="1200" b="1" dirty="0">
                          <a:latin typeface="Times New Roman"/>
                          <a:ea typeface="Times New Roman"/>
                          <a:cs typeface="Times New Roman"/>
                        </a:rPr>
                        <a:t>Экзамен</a:t>
                      </a:r>
                      <a:endParaRPr lang="ru-RU" sz="1200" dirty="0">
                        <a:latin typeface="Times New Roman"/>
                        <a:ea typeface="Times New Roman"/>
                        <a:cs typeface="Times New Roman"/>
                      </a:endParaRPr>
                    </a:p>
                  </a:txBody>
                  <a:tcPr marL="50380" marR="503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71755" algn="just">
                        <a:spcAft>
                          <a:spcPts val="0"/>
                        </a:spcAft>
                      </a:pPr>
                      <a:r>
                        <a:rPr lang="ru-RU" sz="1200">
                          <a:latin typeface="Times New Roman"/>
                          <a:ea typeface="Times New Roman"/>
                          <a:cs typeface="Times New Roman"/>
                        </a:rPr>
                        <a:t>Всего часов</a:t>
                      </a:r>
                    </a:p>
                  </a:txBody>
                  <a:tcPr marL="50380" marR="503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ru-RU" sz="1200">
                          <a:latin typeface="Times New Roman"/>
                          <a:ea typeface="Times New Roman"/>
                          <a:cs typeface="Times New Roman"/>
                        </a:rPr>
                        <a:t>Из них</a:t>
                      </a:r>
                    </a:p>
                  </a:txBody>
                  <a:tcPr marL="50380" marR="50380"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r>
              <a:tr h="192021">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marL="71755" algn="just">
                        <a:spcAft>
                          <a:spcPts val="0"/>
                        </a:spcAft>
                      </a:pPr>
                      <a:r>
                        <a:rPr lang="ru-RU" sz="1200">
                          <a:latin typeface="Times New Roman"/>
                          <a:ea typeface="Times New Roman"/>
                          <a:cs typeface="Times New Roman"/>
                        </a:rPr>
                        <a:t>Дом.задание</a:t>
                      </a:r>
                    </a:p>
                  </a:txBody>
                  <a:tcPr marL="50380" marR="503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just">
                        <a:spcAft>
                          <a:spcPts val="0"/>
                        </a:spcAft>
                      </a:pPr>
                      <a:r>
                        <a:rPr lang="ru-RU" sz="1200">
                          <a:latin typeface="Times New Roman"/>
                          <a:ea typeface="Times New Roman"/>
                          <a:cs typeface="Times New Roman"/>
                        </a:rPr>
                        <a:t>Эссе</a:t>
                      </a:r>
                    </a:p>
                  </a:txBody>
                  <a:tcPr marL="50380" marR="50380" marT="0" marB="0" vert="vert27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a:spcAft>
                          <a:spcPts val="0"/>
                        </a:spcAft>
                      </a:pPr>
                      <a:r>
                        <a:rPr lang="ru-RU" sz="1200">
                          <a:latin typeface="Times New Roman"/>
                          <a:ea typeface="Times New Roman"/>
                          <a:cs typeface="Times New Roman"/>
                        </a:rPr>
                        <a:t>                     1</a:t>
                      </a:r>
                    </a:p>
                  </a:txBody>
                  <a:tcPr marL="50380" marR="50380" marT="0" marB="0">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a:latin typeface="Times New Roman"/>
                          <a:ea typeface="Times New Roman"/>
                          <a:cs typeface="Times New Roman"/>
                        </a:rPr>
                        <a:t>   2</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a:latin typeface="Times New Roman"/>
                          <a:ea typeface="Times New Roman"/>
                          <a:cs typeface="Times New Roman"/>
                        </a:rPr>
                        <a:t>   3</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a:latin typeface="Times New Roman"/>
                          <a:ea typeface="Times New Roman"/>
                          <a:cs typeface="Times New Roman"/>
                        </a:rPr>
                        <a:t>  4</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a:latin typeface="Times New Roman"/>
                          <a:ea typeface="Times New Roman"/>
                          <a:cs typeface="Times New Roman"/>
                        </a:rPr>
                        <a:t>  5</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a:latin typeface="Times New Roman"/>
                          <a:ea typeface="Times New Roman"/>
                          <a:cs typeface="Times New Roman"/>
                        </a:rPr>
                        <a:t>  6</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a:latin typeface="Times New Roman"/>
                          <a:ea typeface="Times New Roman"/>
                          <a:cs typeface="Times New Roman"/>
                        </a:rPr>
                        <a:t>  7</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dirty="0">
                          <a:latin typeface="Times New Roman"/>
                          <a:ea typeface="Times New Roman"/>
                          <a:cs typeface="Times New Roman"/>
                        </a:rPr>
                        <a:t>  8</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dirty="0">
                          <a:latin typeface="Times New Roman"/>
                          <a:ea typeface="Times New Roman"/>
                          <a:cs typeface="Times New Roman"/>
                        </a:rPr>
                        <a:t>  9</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dirty="0">
                          <a:latin typeface="Times New Roman"/>
                          <a:ea typeface="Times New Roman"/>
                          <a:cs typeface="Times New Roman"/>
                        </a:rPr>
                        <a:t> 10</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a:latin typeface="Times New Roman"/>
                          <a:ea typeface="Times New Roman"/>
                          <a:cs typeface="Times New Roman"/>
                        </a:rPr>
                        <a:t> 11</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a:latin typeface="Times New Roman"/>
                          <a:ea typeface="Times New Roman"/>
                          <a:cs typeface="Times New Roman"/>
                        </a:rPr>
                        <a:t> 12</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spcAft>
                          <a:spcPts val="0"/>
                        </a:spcAft>
                      </a:pPr>
                      <a:r>
                        <a:rPr lang="ru-RU" sz="1200">
                          <a:latin typeface="Times New Roman"/>
                          <a:ea typeface="Times New Roman"/>
                          <a:cs typeface="Times New Roman"/>
                        </a:rPr>
                        <a:t> 13</a:t>
                      </a:r>
                    </a:p>
                  </a:txBody>
                  <a:tcPr marL="50380" marR="50380"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r>
              <a:tr h="192021">
                <a:tc gridSpan="13">
                  <a:txBody>
                    <a:bodyPr/>
                    <a:lstStyle/>
                    <a:p>
                      <a:pPr algn="ctr">
                        <a:spcAft>
                          <a:spcPts val="0"/>
                        </a:spcAft>
                      </a:pPr>
                      <a:r>
                        <a:rPr lang="ru-RU" sz="1200" dirty="0" smtClean="0">
                          <a:latin typeface="Times New Roman"/>
                          <a:ea typeface="Times New Roman"/>
                          <a:cs typeface="Times New Roman"/>
                        </a:rPr>
                        <a:t>9 </a:t>
                      </a:r>
                      <a:r>
                        <a:rPr lang="ru-RU" sz="1200" dirty="0">
                          <a:latin typeface="Times New Roman"/>
                          <a:ea typeface="Times New Roman"/>
                          <a:cs typeface="Times New Roman"/>
                        </a:rPr>
                        <a:t>семестр</a:t>
                      </a:r>
                    </a:p>
                  </a:txBody>
                  <a:tcPr marL="50380" marR="50380" marT="0" marB="0">
                    <a:lnL w="57150" cap="flat" cmpd="dbl"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76808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b="1" dirty="0">
                          <a:latin typeface="Times New Roman"/>
                          <a:ea typeface="Times New Roman"/>
                          <a:cs typeface="Times New Roman"/>
                        </a:rPr>
                        <a:t>Тема № 1</a:t>
                      </a:r>
                      <a:r>
                        <a:rPr lang="ru-RU" sz="1200" dirty="0">
                          <a:latin typeface="Times New Roman"/>
                          <a:ea typeface="Times New Roman"/>
                          <a:cs typeface="Times New Roman"/>
                        </a:rPr>
                        <a:t>.</a:t>
                      </a:r>
                      <a:r>
                        <a:rPr lang="ru-RU" sz="1200" b="1" dirty="0">
                          <a:latin typeface="Times New Roman"/>
                          <a:ea typeface="Times New Roman"/>
                          <a:cs typeface="Times New Roman"/>
                        </a:rPr>
                        <a:t> </a:t>
                      </a:r>
                      <a:r>
                        <a:rPr lang="ru-RU" sz="1200" dirty="0" smtClean="0">
                          <a:latin typeface="Times New Roman"/>
                          <a:ea typeface="Times New Roman"/>
                          <a:cs typeface="Times New Roman"/>
                        </a:rPr>
                        <a:t>Общие принципы построения инженерно-технической защиты объектов</a:t>
                      </a:r>
                      <a:endParaRPr lang="ru-RU" sz="1200" dirty="0">
                        <a:latin typeface="Times New Roman"/>
                        <a:ea typeface="Times New Roman"/>
                        <a:cs typeface="Times New Roman"/>
                      </a:endParaRPr>
                    </a:p>
                  </a:txBody>
                  <a:tcPr marL="50380" marR="50380" marT="0" marB="0">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6</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a:latin typeface="Times New Roman"/>
                          <a:ea typeface="Times New Roman"/>
                          <a:cs typeface="Times New Roman"/>
                        </a:rPr>
                        <a:t>2</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8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Times New Roman"/>
                          <a:ea typeface="Times New Roman"/>
                          <a:cs typeface="Times New Roman"/>
                        </a:rPr>
                        <a:t>Тема № 2</a:t>
                      </a:r>
                      <a:r>
                        <a:rPr lang="ru-RU" sz="1200" dirty="0">
                          <a:latin typeface="Times New Roman"/>
                          <a:ea typeface="Times New Roman"/>
                          <a:cs typeface="Times New Roman"/>
                        </a:rPr>
                        <a:t>.</a:t>
                      </a:r>
                      <a:r>
                        <a:rPr lang="ru-RU" sz="1200" b="1" dirty="0">
                          <a:latin typeface="Times New Roman"/>
                          <a:ea typeface="Times New Roman"/>
                          <a:cs typeface="Times New Roman"/>
                        </a:rPr>
                        <a:t> </a:t>
                      </a:r>
                      <a:r>
                        <a:rPr lang="ru-RU" sz="1200" dirty="0" smtClean="0">
                          <a:latin typeface="Times New Roman"/>
                          <a:ea typeface="Times New Roman"/>
                          <a:cs typeface="Times New Roman"/>
                        </a:rPr>
                        <a:t>Технические средства защиты объектов. Физические принципы построения</a:t>
                      </a:r>
                      <a:endParaRPr lang="ru-RU" sz="1200" dirty="0">
                        <a:latin typeface="Times New Roman"/>
                        <a:ea typeface="Times New Roman"/>
                        <a:cs typeface="Times New Roman"/>
                      </a:endParaRPr>
                    </a:p>
                  </a:txBody>
                  <a:tcPr marL="50380" marR="50380" marT="0" marB="0">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8</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0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Times New Roman"/>
                          <a:ea typeface="Times New Roman"/>
                          <a:cs typeface="Times New Roman"/>
                        </a:rPr>
                        <a:t>Тема № 3</a:t>
                      </a:r>
                      <a:r>
                        <a:rPr lang="ru-RU" sz="1200" dirty="0">
                          <a:latin typeface="Times New Roman"/>
                          <a:ea typeface="Times New Roman"/>
                          <a:cs typeface="Times New Roman"/>
                        </a:rPr>
                        <a:t>. </a:t>
                      </a:r>
                      <a:r>
                        <a:rPr lang="ru-RU" sz="1200" dirty="0" smtClean="0">
                          <a:latin typeface="Times New Roman"/>
                          <a:ea typeface="Times New Roman"/>
                          <a:cs typeface="Times New Roman"/>
                        </a:rPr>
                        <a:t>Средства охраны периметра и открытых площадок </a:t>
                      </a:r>
                      <a:endParaRPr lang="ru-RU" sz="1200" dirty="0">
                        <a:latin typeface="Times New Roman"/>
                        <a:ea typeface="Times New Roman"/>
                        <a:cs typeface="Times New Roman"/>
                      </a:endParaRPr>
                    </a:p>
                  </a:txBody>
                  <a:tcPr marL="50380" marR="50380" marT="0" marB="0">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10</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6</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b="1" dirty="0">
                          <a:latin typeface="Times New Roman"/>
                          <a:ea typeface="Times New Roman"/>
                          <a:cs typeface="Times New Roman"/>
                        </a:rPr>
                        <a:t>Тема № 4. </a:t>
                      </a:r>
                      <a:r>
                        <a:rPr lang="ru-RU" sz="1200" dirty="0" smtClean="0">
                          <a:latin typeface="Times New Roman"/>
                          <a:ea typeface="Times New Roman"/>
                          <a:cs typeface="Times New Roman"/>
                        </a:rPr>
                        <a:t>Объектовые охранные системы</a:t>
                      </a:r>
                      <a:endParaRPr lang="ru-RU" sz="1200" dirty="0">
                        <a:latin typeface="Times New Roman"/>
                        <a:ea typeface="Times New Roman"/>
                        <a:cs typeface="Times New Roman"/>
                      </a:endParaRPr>
                    </a:p>
                  </a:txBody>
                  <a:tcPr marL="50380" marR="50380" marT="0" marB="0">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10</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a:latin typeface="Times New Roman"/>
                          <a:ea typeface="Times New Roman"/>
                          <a:cs typeface="Times New Roman"/>
                        </a:rPr>
                        <a:t>2</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6</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06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b="1" dirty="0">
                          <a:latin typeface="Times New Roman"/>
                          <a:ea typeface="Times New Roman"/>
                          <a:cs typeface="Times New Roman"/>
                        </a:rPr>
                        <a:t>Тема № 5.</a:t>
                      </a:r>
                      <a:r>
                        <a:rPr lang="ru-RU" sz="1200" dirty="0">
                          <a:latin typeface="Times New Roman"/>
                          <a:ea typeface="Times New Roman"/>
                          <a:cs typeface="Times New Roman"/>
                        </a:rPr>
                        <a:t> </a:t>
                      </a:r>
                      <a:r>
                        <a:rPr kumimoji="0" lang="ru-RU" sz="1200" kern="1200" dirty="0" smtClean="0">
                          <a:solidFill>
                            <a:schemeClr val="tx1"/>
                          </a:solidFill>
                          <a:latin typeface="Times New Roman"/>
                          <a:ea typeface="Times New Roman"/>
                          <a:cs typeface="Times New Roman"/>
                        </a:rPr>
                        <a:t>Системы контроля и управления доступом</a:t>
                      </a:r>
                      <a:endParaRPr kumimoji="0" lang="ru-RU" sz="1200" kern="1200" dirty="0">
                        <a:solidFill>
                          <a:schemeClr val="tx1"/>
                        </a:solidFill>
                        <a:latin typeface="Times New Roman"/>
                        <a:ea typeface="Times New Roman"/>
                        <a:cs typeface="Times New Roman"/>
                      </a:endParaRPr>
                    </a:p>
                  </a:txBody>
                  <a:tcPr marL="50380" marR="50380" marT="0" marB="0">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10</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a:latin typeface="Times New Roman"/>
                          <a:ea typeface="Times New Roman"/>
                          <a:cs typeface="Times New Roman"/>
                        </a:rPr>
                        <a:t>2</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6</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b="1" dirty="0">
                          <a:latin typeface="Times New Roman"/>
                          <a:ea typeface="Times New Roman"/>
                          <a:cs typeface="Times New Roman"/>
                        </a:rPr>
                        <a:t>Тема № 6</a:t>
                      </a:r>
                      <a:r>
                        <a:rPr lang="ru-RU" sz="1200" dirty="0">
                          <a:latin typeface="Times New Roman"/>
                          <a:ea typeface="Times New Roman"/>
                          <a:cs typeface="Times New Roman"/>
                        </a:rPr>
                        <a:t>. </a:t>
                      </a:r>
                      <a:r>
                        <a:rPr lang="ru-RU" sz="1200" dirty="0" smtClean="0">
                          <a:latin typeface="Times New Roman"/>
                          <a:ea typeface="Times New Roman"/>
                          <a:cs typeface="Times New Roman"/>
                        </a:rPr>
                        <a:t>Системы охранные телевизионные</a:t>
                      </a:r>
                      <a:endParaRPr lang="ru-RU" sz="1200" dirty="0">
                        <a:latin typeface="Times New Roman"/>
                        <a:ea typeface="Times New Roman"/>
                        <a:cs typeface="Times New Roman"/>
                      </a:endParaRPr>
                    </a:p>
                  </a:txBody>
                  <a:tcPr marL="50380" marR="50380" marT="0" marB="0">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10</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6</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71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b="1" dirty="0">
                          <a:latin typeface="Times New Roman"/>
                          <a:ea typeface="Times New Roman"/>
                          <a:cs typeface="Times New Roman"/>
                        </a:rPr>
                        <a:t>Тема № 7</a:t>
                      </a:r>
                      <a:r>
                        <a:rPr lang="ru-RU" sz="1200" dirty="0">
                          <a:latin typeface="Times New Roman"/>
                          <a:ea typeface="Times New Roman"/>
                          <a:cs typeface="Times New Roman"/>
                        </a:rPr>
                        <a:t>. </a:t>
                      </a:r>
                      <a:r>
                        <a:rPr lang="ru-RU" sz="1200" dirty="0" smtClean="0">
                          <a:latin typeface="Times New Roman"/>
                          <a:ea typeface="Times New Roman"/>
                          <a:cs typeface="Times New Roman"/>
                        </a:rPr>
                        <a:t>Системы охранного освещения, постовой связи, электропитания</a:t>
                      </a:r>
                      <a:endParaRPr lang="ru-RU" sz="1200" dirty="0">
                        <a:latin typeface="Times New Roman"/>
                        <a:ea typeface="Times New Roman"/>
                        <a:cs typeface="Times New Roman"/>
                      </a:endParaRPr>
                    </a:p>
                  </a:txBody>
                  <a:tcPr marL="50380" marR="50380" marT="0" marB="0">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10</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6</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b="1" dirty="0">
                          <a:latin typeface="Times New Roman"/>
                          <a:ea typeface="Times New Roman"/>
                          <a:cs typeface="Times New Roman"/>
                        </a:rPr>
                        <a:t>Тема № 8</a:t>
                      </a:r>
                      <a:r>
                        <a:rPr lang="ru-RU" sz="1200" dirty="0" smtClean="0">
                          <a:latin typeface="Times New Roman"/>
                          <a:ea typeface="Times New Roman"/>
                          <a:cs typeface="Times New Roman"/>
                        </a:rPr>
                        <a:t>. Ведомственные системы безопасности объектов</a:t>
                      </a:r>
                      <a:endParaRPr lang="ru-RU" sz="1200" dirty="0">
                        <a:latin typeface="Times New Roman"/>
                        <a:ea typeface="Times New Roman"/>
                        <a:cs typeface="Times New Roman"/>
                      </a:endParaRPr>
                    </a:p>
                  </a:txBody>
                  <a:tcPr marL="50380" marR="50380" marT="0" marB="0">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8</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a:latin typeface="Times New Roman"/>
                          <a:ea typeface="Times New Roman"/>
                          <a:cs typeface="Times New Roman"/>
                        </a:rPr>
                        <a:t>2</a:t>
                      </a: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2</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a:t>
                      </a: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50380" marR="50380"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algn="just">
                        <a:spcAft>
                          <a:spcPts val="0"/>
                        </a:spcAft>
                      </a:pPr>
                      <a:r>
                        <a:rPr lang="ru-RU" sz="1200" b="1">
                          <a:latin typeface="Times New Roman"/>
                          <a:ea typeface="Times New Roman"/>
                          <a:cs typeface="Times New Roman"/>
                        </a:rPr>
                        <a:t>Итого за семестр:</a:t>
                      </a:r>
                      <a:endParaRPr lang="ru-RU" sz="1200">
                        <a:latin typeface="Times New Roman"/>
                        <a:ea typeface="Times New Roman"/>
                        <a:cs typeface="Times New Roman"/>
                      </a:endParaRPr>
                    </a:p>
                  </a:txBody>
                  <a:tcPr marL="13062" marR="13062" marT="0" marB="0">
                    <a:lnL w="5715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108</a:t>
                      </a:r>
                      <a:endParaRPr lang="ru-RU" sz="1200" dirty="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32</a:t>
                      </a:r>
                      <a:endParaRPr lang="ru-RU" sz="1200" dirty="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16</a:t>
                      </a:r>
                      <a:endParaRPr lang="ru-RU" sz="1200" dirty="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a:latin typeface="Times New Roman"/>
                          <a:ea typeface="Times New Roman"/>
                          <a:cs typeface="Times New Roman"/>
                        </a:rPr>
                        <a:t>16</a:t>
                      </a:r>
                    </a:p>
                  </a:txBody>
                  <a:tcPr marL="13062" marR="13062"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36</a:t>
                      </a: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40</a:t>
                      </a: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ru-RU" dirty="0"/>
                    </a:p>
                  </a:txBody>
                  <a:tcPr marL="13062" marR="13062"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1">
                <a:tc>
                  <a:txBody>
                    <a:bodyPr/>
                    <a:lstStyle/>
                    <a:p>
                      <a:pPr algn="just">
                        <a:spcAft>
                          <a:spcPts val="0"/>
                        </a:spcAft>
                      </a:pPr>
                      <a:r>
                        <a:rPr lang="ru-RU" sz="1200" b="1">
                          <a:latin typeface="Times New Roman"/>
                          <a:ea typeface="Times New Roman"/>
                          <a:cs typeface="Times New Roman"/>
                        </a:rPr>
                        <a:t>Итого за учебный год:</a:t>
                      </a:r>
                      <a:endParaRPr lang="ru-RU" sz="1200">
                        <a:latin typeface="Times New Roman"/>
                        <a:ea typeface="Times New Roman"/>
                        <a:cs typeface="Times New Roman"/>
                      </a:endParaRPr>
                    </a:p>
                  </a:txBody>
                  <a:tcPr marL="13062" marR="13062" marT="0" marB="0">
                    <a:lnL w="5715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108</a:t>
                      </a:r>
                      <a:endParaRPr lang="ru-RU" sz="1200" dirty="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32</a:t>
                      </a:r>
                      <a:endParaRPr lang="ru-RU" sz="1200" dirty="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16</a:t>
                      </a:r>
                      <a:endParaRPr lang="ru-RU" sz="1200" dirty="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a:latin typeface="Times New Roman"/>
                          <a:ea typeface="Times New Roman"/>
                          <a:cs typeface="Times New Roman"/>
                        </a:rPr>
                        <a:t>16</a:t>
                      </a:r>
                    </a:p>
                  </a:txBody>
                  <a:tcPr marL="13062" marR="13062"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36</a:t>
                      </a: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40</a:t>
                      </a: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endParaRPr lang="ru-RU" dirty="0"/>
                    </a:p>
                  </a:txBody>
                  <a:tcPr marL="13062" marR="13062"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r>
              <a:tr h="192021">
                <a:tc>
                  <a:txBody>
                    <a:bodyPr/>
                    <a:lstStyle/>
                    <a:p>
                      <a:pPr algn="just">
                        <a:spcAft>
                          <a:spcPts val="0"/>
                        </a:spcAft>
                      </a:pPr>
                      <a:r>
                        <a:rPr lang="ru-RU" sz="1200" b="1">
                          <a:latin typeface="Times New Roman"/>
                          <a:ea typeface="Times New Roman"/>
                          <a:cs typeface="Times New Roman"/>
                        </a:rPr>
                        <a:t>Всего по дисциплине:</a:t>
                      </a:r>
                      <a:endParaRPr lang="ru-RU" sz="1200">
                        <a:latin typeface="Times New Roman"/>
                        <a:ea typeface="Times New Roman"/>
                        <a:cs typeface="Times New Roman"/>
                      </a:endParaRPr>
                    </a:p>
                  </a:txBody>
                  <a:tcPr marL="13062" marR="13062" marT="0" marB="0">
                    <a:lnL w="5715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108</a:t>
                      </a:r>
                      <a:endParaRPr lang="ru-RU" sz="1200" dirty="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32</a:t>
                      </a:r>
                      <a:endParaRPr lang="ru-RU" sz="1200" dirty="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16</a:t>
                      </a:r>
                      <a:endParaRPr lang="ru-RU" sz="1200" dirty="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a:latin typeface="Times New Roman"/>
                          <a:ea typeface="Times New Roman"/>
                          <a:cs typeface="Times New Roman"/>
                        </a:rPr>
                        <a:t>16</a:t>
                      </a:r>
                    </a:p>
                  </a:txBody>
                  <a:tcPr marL="13062" marR="13062"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endParaRPr lang="ru-RU" sz="1200">
                        <a:latin typeface="Times New Roman"/>
                        <a:ea typeface="Times New Roman"/>
                        <a:cs typeface="Times New Roman"/>
                      </a:endParaRPr>
                    </a:p>
                  </a:txBody>
                  <a:tcPr marL="13062" marR="13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36</a:t>
                      </a: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r>
                        <a:rPr lang="ru-RU" sz="1200" dirty="0" smtClean="0">
                          <a:latin typeface="Times New Roman"/>
                          <a:ea typeface="Times New Roman"/>
                          <a:cs typeface="Times New Roman"/>
                        </a:rPr>
                        <a:t>40</a:t>
                      </a: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pPr algn="just">
                        <a:spcAft>
                          <a:spcPts val="0"/>
                        </a:spcAft>
                      </a:pPr>
                      <a:endParaRPr lang="ru-RU" sz="1200" dirty="0">
                        <a:latin typeface="Times New Roman"/>
                        <a:ea typeface="Times New Roman"/>
                        <a:cs typeface="Times New Roman"/>
                      </a:endParaRPr>
                    </a:p>
                  </a:txBody>
                  <a:tcPr marL="13062" marR="13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c>
                  <a:txBody>
                    <a:bodyPr/>
                    <a:lstStyle/>
                    <a:p>
                      <a:endParaRPr lang="ru-RU" dirty="0"/>
                    </a:p>
                  </a:txBody>
                  <a:tcPr marL="13062" marR="13062"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57150" cap="flat" cmpd="dbl"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179512" y="434861"/>
            <a:ext cx="8712968"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ru-RU" sz="1600" b="1" dirty="0" smtClean="0">
                <a:latin typeface="Times New Roman" pitchFamily="18" charset="0"/>
                <a:cs typeface="Times New Roman" pitchFamily="18" charset="0"/>
              </a:rPr>
              <a:t>Системная концепция обеспечения безопасности</a:t>
            </a:r>
            <a:r>
              <a:rPr lang="ru-RU" sz="1600" dirty="0" smtClean="0">
                <a:latin typeface="Times New Roman" pitchFamily="18" charset="0"/>
                <a:cs typeface="Times New Roman" pitchFamily="18" charset="0"/>
              </a:rPr>
              <a:t> </a:t>
            </a:r>
            <a:r>
              <a:rPr lang="ru-RU" sz="1600" b="1" dirty="0" smtClean="0">
                <a:latin typeface="Times New Roman" pitchFamily="18" charset="0"/>
                <a:cs typeface="Times New Roman" pitchFamily="18" charset="0"/>
              </a:rPr>
              <a:t>объекта</a:t>
            </a:r>
          </a:p>
          <a:p>
            <a:pPr lvl="0" algn="ctr" fontAlgn="base">
              <a:spcBef>
                <a:spcPct val="0"/>
              </a:spcBef>
              <a:spcAft>
                <a:spcPct val="0"/>
              </a:spcAft>
            </a:pPr>
            <a:endParaRPr lang="ru-RU" sz="1600" dirty="0" smtClean="0">
              <a:latin typeface="Times New Roman" pitchFamily="18" charset="0"/>
              <a:cs typeface="Times New Roman" pitchFamily="18" charset="0"/>
            </a:endParaRPr>
          </a:p>
          <a:p>
            <a:pPr lvl="0" algn="just" fontAlgn="base">
              <a:spcBef>
                <a:spcPct val="0"/>
              </a:spcBef>
              <a:spcAft>
                <a:spcPct val="0"/>
              </a:spcAft>
            </a:pPr>
            <a:r>
              <a:rPr lang="ru-RU" sz="1600" dirty="0" smtClean="0">
                <a:latin typeface="Times New Roman" pitchFamily="18" charset="0"/>
                <a:cs typeface="Times New Roman" pitchFamily="18" charset="0"/>
              </a:rPr>
              <a:t>      1. Определение стратегии комплексной безопасности. Здесь решаются проблемы классификации, систематизации и дифференциации угроз; определяются структура и задачи служб безопасности; разрабатываются (определяются) нормативно-правовые документы, регламентирующие с позиций юриспруденции деятельность служб безопасности (СБ); на основе анализа ресурсов, технико-экономических показателей и социальных аспектов безопасности разрабатываются планы мероприятий по обеспечению безопасности объектов.</a:t>
            </a:r>
          </a:p>
          <a:p>
            <a:pPr lvl="0" algn="just" fontAlgn="base">
              <a:spcBef>
                <a:spcPct val="0"/>
              </a:spcBef>
              <a:spcAft>
                <a:spcPct val="0"/>
              </a:spcAft>
            </a:pPr>
            <a:r>
              <a:rPr lang="ru-RU" sz="1600" dirty="0" smtClean="0">
                <a:latin typeface="Times New Roman" pitchFamily="18" charset="0"/>
                <a:cs typeface="Times New Roman" pitchFamily="18" charset="0"/>
              </a:rPr>
              <a:t>      2. Обеспечение безопасности от физического проникновения на территорию и в помещения объекта. В этом блоке задач на основе анализа доступности объекта моделируются стратегия и тактика поведения потенциального нарушителя (по всем возможным моделям нарушителей); дифференцируются зоны безопасности; на основе определения ключевых жизненно важных центров объектов разрабатываются принципы и схемы оборудования техническими средствами охранной сигнализации и телевизионного наблюдения, средствами инженерной, технической и специальной защиты рубежей охраны (периметра, территории, зданий, помещений, хранилищ, сейфов, транспортных коммуникаций, средств связи, компьютерных сетей и т.д.). Соответственно, на основе расчета </a:t>
            </a:r>
            <a:r>
              <a:rPr lang="ru-RU" sz="1600" dirty="0" err="1" smtClean="0">
                <a:latin typeface="Times New Roman" pitchFamily="18" charset="0"/>
                <a:cs typeface="Times New Roman" pitchFamily="18" charset="0"/>
              </a:rPr>
              <a:t>тактико</a:t>
            </a:r>
            <a:r>
              <a:rPr lang="ru-RU" sz="1600" dirty="0" smtClean="0">
                <a:latin typeface="Times New Roman" pitchFamily="18" charset="0"/>
                <a:cs typeface="Times New Roman" pitchFamily="18" charset="0"/>
              </a:rPr>
              <a:t>- технических требований выбирается состав и номенклатура технических средств.</a:t>
            </a:r>
          </a:p>
          <a:p>
            <a:pPr lvl="0" algn="ctr" fontAlgn="base">
              <a:spcBef>
                <a:spcPct val="0"/>
              </a:spcBef>
              <a:spcAft>
                <a:spcPct val="0"/>
              </a:spcAft>
            </a:pPr>
            <a:endParaRPr kumimoji="0" lang="ru-RU"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23528" y="548680"/>
            <a:ext cx="8496944"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ru-RU" sz="1600" dirty="0" smtClean="0">
                <a:latin typeface="Times New Roman" pitchFamily="18" charset="0"/>
                <a:ea typeface="Times New Roman" pitchFamily="18" charset="0"/>
                <a:cs typeface="Times New Roman" pitchFamily="18" charset="0"/>
              </a:rPr>
              <a:t>3. Защита информации. Решение задач данного блока обеспечивается специальными методами защиты. На основе разработки принципов проверки, классификации источников информации и каналов ее утечки разрабатываются концептуальные модели защиты от утечки информации, проводятся их оценки на предмет эффективности предлагаемых этими моделями решений. Здесь решается широкая гамма задач разработки методов защиты по всем возможным каналам утечки (речевой, визуальный, </a:t>
            </a:r>
            <a:r>
              <a:rPr lang="ru-RU" sz="1600" dirty="0" err="1" smtClean="0">
                <a:latin typeface="Times New Roman" pitchFamily="18" charset="0"/>
                <a:ea typeface="Times New Roman" pitchFamily="18" charset="0"/>
                <a:cs typeface="Times New Roman" pitchFamily="18" charset="0"/>
              </a:rPr>
              <a:t>виброакустический</a:t>
            </a:r>
            <a:r>
              <a:rPr lang="ru-RU" sz="1600" dirty="0" smtClean="0">
                <a:latin typeface="Times New Roman" pitchFamily="18" charset="0"/>
                <a:ea typeface="Times New Roman" pitchFamily="18" charset="0"/>
                <a:cs typeface="Times New Roman" pitchFamily="18" charset="0"/>
              </a:rPr>
              <a:t>, электромагнитный, проводной, за счет паразитных связей и наводок и др.). Разрабатывается нормативная база по защите от утечки информации. На основе моделирования возможных способов приема информации потенциальным нарушителем за пределами помещений посредством применения направленных микрофонов, лазерных средств и т.п. вырабатываются методы пассивной и активной защиты. </a:t>
            </a:r>
          </a:p>
          <a:p>
            <a:pPr lvl="0" indent="450850" algn="just" fontAlgn="base">
              <a:spcBef>
                <a:spcPct val="0"/>
              </a:spcBef>
              <a:spcAft>
                <a:spcPct val="0"/>
              </a:spcAft>
            </a:pPr>
            <a:r>
              <a:rPr lang="ru-RU" sz="1600" dirty="0" smtClean="0">
                <a:latin typeface="Times New Roman" pitchFamily="18" charset="0"/>
                <a:ea typeface="Times New Roman" pitchFamily="18" charset="0"/>
                <a:cs typeface="Times New Roman" pitchFamily="18" charset="0"/>
              </a:rPr>
              <a:t>4. Защита от прогнозируемых к применению средств </a:t>
            </a:r>
            <a:r>
              <a:rPr lang="ru-RU" sz="1600" dirty="0" err="1" smtClean="0">
                <a:latin typeface="Times New Roman" pitchFamily="18" charset="0"/>
                <a:ea typeface="Times New Roman" pitchFamily="18" charset="0"/>
                <a:cs typeface="Times New Roman" pitchFamily="18" charset="0"/>
              </a:rPr>
              <a:t>внегласного</a:t>
            </a:r>
            <a:r>
              <a:rPr lang="ru-RU" sz="1600" dirty="0" smtClean="0">
                <a:latin typeface="Times New Roman" pitchFamily="18" charset="0"/>
                <a:ea typeface="Times New Roman" pitchFamily="18" charset="0"/>
                <a:cs typeface="Times New Roman" pitchFamily="18" charset="0"/>
              </a:rPr>
              <a:t> контроля. Эти задачи ориентированы на модель нарушителя - сотрудника учреждения, либо на проведение контрразведывательных мероприятий, если по оперативным каналам получена информация о заинтересованности, которую проявили организованные преступные формирования к данному объекту. Здесь решается ряд специфических задач от выбора и установки средств негласного контроля до выбора организационно-режимных мер защиты от негласного контроля со стороны потенциального нарушителя. Большое внимание здесь уделяется техническим средствам дефектоскопии, автоматизации средств контроля трактов передачи информации, анализу системы демаскирующих признаков и ряду других.</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23528" y="455766"/>
            <a:ext cx="8496944"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5. Защита от диверсионно-террористических средств (ДТС). Задачи данной предметной области также решаются специальными методами защиты. На основе исследования, классификации и моделирования вариантов активных действий террористов, прогнозирования возможных способов доставки ДТС на территорию объекта, изучения каналов управления диверсиями и технических способов их осуществления (например, с использованием </a:t>
            </a:r>
            <a:r>
              <a:rPr lang="ru-RU" sz="1600" dirty="0" err="1" smtClean="0">
                <a:latin typeface="Times New Roman" pitchFamily="18" charset="0"/>
                <a:cs typeface="Times New Roman" pitchFamily="18" charset="0"/>
              </a:rPr>
              <a:t>радиовзрывателей</a:t>
            </a:r>
            <a:r>
              <a:rPr lang="ru-RU" sz="1600" dirty="0" smtClean="0">
                <a:latin typeface="Times New Roman" pitchFamily="18" charset="0"/>
                <a:cs typeface="Times New Roman" pitchFamily="18" charset="0"/>
              </a:rPr>
              <a:t>) выбирается аппаратура обнаружения ДТС, разрабатываются организационно-технические мероприятия по созданию контрольных пунктов, постов проверки, использованию меточной техники и ряд других. Разрабатываются рекомендации по выбору техники обнаружения.</a:t>
            </a:r>
          </a:p>
          <a:p>
            <a:r>
              <a:rPr lang="ru-RU" sz="1600" dirty="0" smtClean="0">
                <a:latin typeface="Times New Roman" pitchFamily="18" charset="0"/>
                <a:cs typeface="Times New Roman" pitchFamily="18" charset="0"/>
              </a:rPr>
              <a:t>       6. Обеспечение безопасности (защита информации) в локальных вычислительных сетях (ЛВС) и ПЭВМ, т.е. в автоматизированных системах обработки информации (АСОИ). Здесь на основе анализа моделей нарушителей, классификации видов угроз и видов компрометации информации разрабатывается комплексный подход к защите информации в автоматизированных информационных системах, ЛВС, серверах и ПЭВМ, соответствующая нормативно- правовая база защиты, регламентирующие документы; разрабатываются методы и способы программно-аппаратной защиты от несанкционированного доступа и копирования (НСД, НСК). Особое место занимают разработка и внедрение специальных математических и программных методов защиты операционных систем, баз данных и серверов, методов идентификации пользователей и ЭВМ, паролей, ключей и антивирусных программ. На основе определения и анализа задач СБ разрабатываются организационные меры защиты.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79512" y="1354749"/>
            <a:ext cx="8856984"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1"/>
            <a:r>
              <a:rPr lang="ru-RU" sz="1600" dirty="0" smtClean="0">
                <a:latin typeface="Times New Roman" pitchFamily="18" charset="0"/>
                <a:cs typeface="Times New Roman" pitchFamily="18" charset="0"/>
              </a:rPr>
              <a:t>      7. Защита систем связи. С точки зрения проведения разведывательных операций со стороны ОПФ (Г) необходимость тщательной разработки данного блока задач является чрезвычайно актуальной, ибо наиболее доступными для перехвата нарушителем информации, безусловно, являются каналы связи. Здесь на основе классификации сетей связи разрабатываются методы оптимизации связи, криптографической защиты, защиты телефонных сетей связи. Наряду с решением проблем стандартизации защиты, создаются специальные методы и способы, обеспечивающие конфиденциальную связь.</a:t>
            </a:r>
          </a:p>
          <a:p>
            <a:pPr marL="0" lvl="1"/>
            <a:r>
              <a:rPr lang="ru-RU" sz="1600" dirty="0" smtClean="0">
                <a:latin typeface="Times New Roman" pitchFamily="18" charset="0"/>
                <a:cs typeface="Times New Roman" pitchFamily="18" charset="0"/>
              </a:rPr>
              <a:t>      8. Человеческий фактор в системе обеспечения безопасности. Здесь рассматривается блок задач, решаемый детективной группой службы безопасности, как то:</a:t>
            </a:r>
          </a:p>
          <a:p>
            <a:r>
              <a:rPr lang="ru-RU" sz="1600" dirty="0" smtClean="0">
                <a:latin typeface="Times New Roman" pitchFamily="18" charset="0"/>
                <a:cs typeface="Times New Roman" pitchFamily="18" charset="0"/>
              </a:rPr>
              <a:t>-разработка и реализация мероприятий по изучению лиц из числа персонала и иных лиц, в действиях которых содержатся угрозы безопасности деятельности учреждения посредством воздействия на его сотрудников, их близких и родственников;</a:t>
            </a:r>
          </a:p>
          <a:p>
            <a:r>
              <a:rPr lang="ru-RU" sz="1600" dirty="0" smtClean="0">
                <a:latin typeface="Times New Roman" pitchFamily="18" charset="0"/>
                <a:cs typeface="Times New Roman" pitchFamily="18" charset="0"/>
              </a:rPr>
              <a:t>-проверка кандидатов для приема на работу;</a:t>
            </a:r>
          </a:p>
          <a:p>
            <a:r>
              <a:rPr lang="ru-RU" sz="1600" dirty="0" smtClean="0">
                <a:latin typeface="Times New Roman" pitchFamily="18" charset="0"/>
                <a:cs typeface="Times New Roman" pitchFamily="18" charset="0"/>
              </a:rPr>
              <a:t>-разработка и реализация мероприятий по обеспечению "чистоты рук";</a:t>
            </a:r>
          </a:p>
          <a:p>
            <a:r>
              <a:rPr lang="ru-RU" sz="1600" dirty="0" smtClean="0">
                <a:latin typeface="Times New Roman" pitchFamily="18" charset="0"/>
                <a:cs typeface="Times New Roman" pitchFamily="18" charset="0"/>
              </a:rPr>
              <a:t>-организация взаимодействия и поддержание контактов с силами поддержки и/или правоохранительными органами по вопросам обеспечения безопасности и многое другое.</a:t>
            </a:r>
            <a:endParaRPr lang="ru-RU"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07504" y="476672"/>
            <a:ext cx="8856984"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latin typeface="Times New Roman" pitchFamily="18" charset="0"/>
                <a:cs typeface="Times New Roman" pitchFamily="18" charset="0"/>
              </a:rPr>
              <a:t>        9. Исследование средств отечественного и зарубежного вооружения, которые могут применяться для поражения объектов. В данном блоке задач должны быть рассмотрены возможные способы и применяемые организованными преступными формированиями (или исполнителями - одиночками) виды вооружения, взрывчатых или иных поражающих веществ для осуществления вооруженной акции. Здесь на основе анализа тактико-технических характеристик традиционных и нетрадиционных средств поражения объектов должна быть дана классификация этих средств, описаны характерные признаки их поражающего действия, методы и способы их обнаружения, локализации, обезвреживания или уничтожения, а также проведена оценка эффективности систем охраны и обороны объектов.</a:t>
            </a:r>
          </a:p>
          <a:p>
            <a:r>
              <a:rPr lang="ru-RU" sz="1600" dirty="0" smtClean="0">
                <a:latin typeface="Times New Roman" pitchFamily="18" charset="0"/>
                <a:cs typeface="Times New Roman" pitchFamily="18" charset="0"/>
              </a:rPr>
              <a:t>     10. Организация системы контроля доступа. Этот блок задач направлен на эффективную реализацию процедур проверки человека, пытающегося открыто ("законным образом") проникнуть на территорию объекта, в отдельные его помещения и режимные зоны. Здесь решаются задачи идентификации - это установление тождества (опознание личности) по совокупности общих и частных признаков и аутентификации - это установление подлинности личности.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79512" y="127085"/>
            <a:ext cx="8784976"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t>В мировой практике уже давно используется такое понятие как система защиты, под которой подразумевается комплекс организационных и технических мероприятий, направленных на выявление и противодействие различным видам угроз деятельности объекта.</a:t>
            </a:r>
          </a:p>
          <a:p>
            <a:r>
              <a:rPr lang="ru-RU" sz="1600" dirty="0" smtClean="0"/>
              <a:t>Рассмотрение возможных угроз проводится по следующим основным направлениям:</a:t>
            </a:r>
          </a:p>
          <a:p>
            <a:pPr lvl="0"/>
            <a:r>
              <a:rPr lang="ru-RU" sz="1600" dirty="0" smtClean="0"/>
              <a:t>- безопасность персонала: неэффективная защита может привести к ущербу здоровью или даже угрозе жизни сотрудников;</a:t>
            </a:r>
          </a:p>
          <a:p>
            <a:pPr lvl="0"/>
            <a:r>
              <a:rPr lang="ru-RU" sz="1600" dirty="0" smtClean="0"/>
              <a:t>- угрозы материальным ценностям, имуществу и оборудованию;</a:t>
            </a:r>
          </a:p>
          <a:p>
            <a:pPr lvl="0">
              <a:buFontTx/>
              <a:buChar char="-"/>
            </a:pPr>
            <a:r>
              <a:rPr lang="ru-RU" sz="1600" dirty="0" smtClean="0"/>
              <a:t>безопасность информации.</a:t>
            </a:r>
          </a:p>
          <a:p>
            <a:endParaRPr lang="ru-RU" sz="1600" dirty="0" smtClean="0"/>
          </a:p>
          <a:p>
            <a:r>
              <a:rPr lang="ru-RU" sz="1600" dirty="0" smtClean="0"/>
              <a:t>Существенным при оценке угроз и выборе приоритетов в системе защиты является учет международного опыта по организации охранной деятельности применительно к объектам конкретного вида, например, банков, предприятий, крупных офисов и т.д. Этот опыт берется за основу и при подготовке современных нормативов защиты. Так, например, </a:t>
            </a:r>
            <a:r>
              <a:rPr lang="ru-RU" sz="1600" dirty="0" err="1" smtClean="0"/>
              <a:t>западно-европейские</a:t>
            </a:r>
            <a:r>
              <a:rPr lang="ru-RU" sz="1600" dirty="0" smtClean="0"/>
              <a:t> фирмы - производители оборудования для систем банковской защиты придерживаются единых критериев оценки угроз, согласно которым для сейфовых комнат - хранилищ ценностей и компьютерной информации приоритеты направлений защиты следующие (более подробно см. Обеспечение информационной безопасности организаций банковской системы Российской Федерации, СТО БР ИББС-1.3-2016):</a:t>
            </a:r>
          </a:p>
          <a:p>
            <a:pPr lvl="0"/>
            <a:r>
              <a:rPr lang="ru-RU" sz="1600" dirty="0" smtClean="0"/>
              <a:t>терроризм, стихийные бедствия и аварии, пожары, наводнения, механическое разрушение;</a:t>
            </a:r>
          </a:p>
          <a:p>
            <a:pPr lvl="0"/>
            <a:r>
              <a:rPr lang="ru-RU" sz="1600" dirty="0" smtClean="0"/>
              <a:t>несанкционированный (неразрешенный) съем информации из компьютерного банка данных;</a:t>
            </a:r>
          </a:p>
          <a:p>
            <a:pPr lvl="0"/>
            <a:r>
              <a:rPr lang="ru-RU" sz="1600" dirty="0" smtClean="0"/>
              <a:t>несанкционированное проникновение в сейфовую комнату как с целью кражи ценностей, так и с целью кражи информации.</a:t>
            </a:r>
          </a:p>
          <a:p>
            <a:pPr lvl="0">
              <a:buFontTx/>
              <a:buChar char="-"/>
            </a:pPr>
            <a:endParaRPr lang="ru-RU"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67544" y="260648"/>
            <a:ext cx="8064896" cy="4062651"/>
          </a:xfrm>
          <a:prstGeom prst="rect">
            <a:avLst/>
          </a:prstGeom>
        </p:spPr>
        <p:txBody>
          <a:bodyPr wrap="square">
            <a:spAutoFit/>
          </a:bodyPr>
          <a:lstStyle/>
          <a:p>
            <a:pPr algn="just"/>
            <a:r>
              <a:rPr lang="ru-RU" sz="1600" dirty="0" smtClean="0">
                <a:latin typeface="Times New Roman" pitchFamily="18" charset="0"/>
                <a:cs typeface="Times New Roman" pitchFamily="18" charset="0"/>
              </a:rPr>
              <a:t>В основе разработки системы защиты объекта и организации ее функционирования лежит принцип создания последовательных рубежей, в которых угрозы должны быть своевременно обнаружены, а их распространению будут препятствовать надежные преграды. Такие рубежи (зоны безопасности) должны располагаться последовательно от ограждения вокруг территории объекта до главного особо важного помещения, такого как хранилище материальных и информационных ценностей.</a:t>
            </a:r>
          </a:p>
          <a:p>
            <a:pPr algn="just"/>
            <a:r>
              <a:rPr lang="ru-RU" sz="1600" dirty="0" smtClean="0">
                <a:latin typeface="Times New Roman" pitchFamily="18" charset="0"/>
                <a:cs typeface="Times New Roman" pitchFamily="18" charset="0"/>
              </a:rPr>
              <a:t>Защита объекта должна состоять из различного рода ограждений его периметра и специально оборудованных въездов и проходов, решеток на окнах и в дверных проемах, резервных выходов из здания, охранной сигнализации, охранного освещения и охранного теленаблюдения.</a:t>
            </a:r>
          </a:p>
          <a:p>
            <a:pPr algn="just"/>
            <a:r>
              <a:rPr lang="ru-RU" sz="1600" dirty="0" smtClean="0">
                <a:latin typeface="Times New Roman" pitchFamily="18" charset="0"/>
                <a:cs typeface="Times New Roman" pitchFamily="18" charset="0"/>
              </a:rPr>
              <a:t>Элементы защиты всех участков объекта должны </a:t>
            </a:r>
            <a:r>
              <a:rPr lang="ru-RU" sz="1600" dirty="0" err="1" smtClean="0">
                <a:latin typeface="Times New Roman" pitchFamily="18" charset="0"/>
                <a:cs typeface="Times New Roman" pitchFamily="18" charset="0"/>
              </a:rPr>
              <a:t>взаимодополнять</a:t>
            </a:r>
            <a:r>
              <a:rPr lang="ru-RU" sz="1600" dirty="0" smtClean="0">
                <a:latin typeface="Times New Roman" pitchFamily="18" charset="0"/>
                <a:cs typeface="Times New Roman" pitchFamily="18" charset="0"/>
              </a:rPr>
              <a:t> друг друга. Эффективность всей системы защиты от несанкционированного проникновения будет оцениваться по максимуму времени, которое злоумышленник затратит на преодоление всех зон безопасности. За это же время должна сработать сигнализация, сотрудники охраны установят причину тревоги, примут меры к задержанию злоумышленника и вызовут подкрепление из ближайшего отделения милиции или из сил поддержки</a:t>
            </a:r>
            <a:r>
              <a:rPr lang="ru-RU" dirty="0" smtClean="0"/>
              <a:t>.</a:t>
            </a:r>
            <a:endParaRPr lang="ru-R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TotalTime>
  <Words>1844</Words>
  <Application>Microsoft Office PowerPoint</Application>
  <PresentationFormat>Экран (4:3)</PresentationFormat>
  <Paragraphs>182</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Поток</vt:lpstr>
      <vt:lpstr>«Технические средства защиты объектов» </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 11319 Б3.В «Технические средства защиты объектов»</dc:title>
  <dc:creator>user</dc:creator>
  <cp:lastModifiedBy>user</cp:lastModifiedBy>
  <cp:revision>17</cp:revision>
  <dcterms:created xsi:type="dcterms:W3CDTF">2015-09-09T07:10:21Z</dcterms:created>
  <dcterms:modified xsi:type="dcterms:W3CDTF">2020-09-03T07:48:05Z</dcterms:modified>
</cp:coreProperties>
</file>