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6" r:id="rId9"/>
    <p:sldId id="267" r:id="rId10"/>
    <p:sldId id="268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97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54508-C143-4E55-BEC5-A7FD94B66E97}" type="datetimeFigureOut">
              <a:rPr lang="ru-RU" smtClean="0"/>
              <a:pPr/>
              <a:t>28.08.2020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FBDB7-880E-48D1-9080-64C0D676CC2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54508-C143-4E55-BEC5-A7FD94B66E97}" type="datetimeFigureOut">
              <a:rPr lang="ru-RU" smtClean="0"/>
              <a:pPr/>
              <a:t>28.08.2020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FBDB7-880E-48D1-9080-64C0D676CC2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54508-C143-4E55-BEC5-A7FD94B66E97}" type="datetimeFigureOut">
              <a:rPr lang="ru-RU" smtClean="0"/>
              <a:pPr/>
              <a:t>28.08.2020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FBDB7-880E-48D1-9080-64C0D676CC2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54508-C143-4E55-BEC5-A7FD94B66E97}" type="datetimeFigureOut">
              <a:rPr lang="ru-RU" smtClean="0"/>
              <a:pPr/>
              <a:t>28.08.2020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FBDB7-880E-48D1-9080-64C0D676CC2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54508-C143-4E55-BEC5-A7FD94B66E97}" type="datetimeFigureOut">
              <a:rPr lang="ru-RU" smtClean="0"/>
              <a:pPr/>
              <a:t>28.08.2020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FBDB7-880E-48D1-9080-64C0D676CC2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54508-C143-4E55-BEC5-A7FD94B66E97}" type="datetimeFigureOut">
              <a:rPr lang="ru-RU" smtClean="0"/>
              <a:pPr/>
              <a:t>28.08.2020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FBDB7-880E-48D1-9080-64C0D676CC2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54508-C143-4E55-BEC5-A7FD94B66E97}" type="datetimeFigureOut">
              <a:rPr lang="ru-RU" smtClean="0"/>
              <a:pPr/>
              <a:t>28.08.2020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FBDB7-880E-48D1-9080-64C0D676CC2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54508-C143-4E55-BEC5-A7FD94B66E97}" type="datetimeFigureOut">
              <a:rPr lang="ru-RU" smtClean="0"/>
              <a:pPr/>
              <a:t>28.08.2020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FBDB7-880E-48D1-9080-64C0D676CC2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54508-C143-4E55-BEC5-A7FD94B66E97}" type="datetimeFigureOut">
              <a:rPr lang="ru-RU" smtClean="0"/>
              <a:pPr/>
              <a:t>28.08.2020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FBDB7-880E-48D1-9080-64C0D676CC2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54508-C143-4E55-BEC5-A7FD94B66E97}" type="datetimeFigureOut">
              <a:rPr lang="ru-RU" smtClean="0"/>
              <a:pPr/>
              <a:t>28.08.2020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FBDB7-880E-48D1-9080-64C0D676CC2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с одним вырезанным скругленным углом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ый треугольник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54508-C143-4E55-BEC5-A7FD94B66E97}" type="datetimeFigureOut">
              <a:rPr lang="ru-RU" smtClean="0"/>
              <a:pPr/>
              <a:t>28.08.2020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18FBDB7-880E-48D1-9080-64C0D676CC2E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10" name="Полилиния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Полилиния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2554508-C143-4E55-BEC5-A7FD94B66E97}" type="datetimeFigureOut">
              <a:rPr lang="ru-RU" smtClean="0"/>
              <a:pPr/>
              <a:t>28.08.2020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18FBDB7-880E-48D1-9080-64C0D676CC2E}" type="slidenum">
              <a:rPr lang="ru-RU" smtClean="0"/>
              <a:pPr/>
              <a:t>‹#›</a:t>
            </a:fld>
            <a:endParaRPr lang="ru-RU"/>
          </a:p>
        </p:txBody>
      </p:sp>
      <p:grpSp>
        <p:nvGrpSpPr>
          <p:cNvPr id="2" name="Группа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Полилиния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Полилиния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404665"/>
            <a:ext cx="7772400" cy="648072"/>
          </a:xfrm>
        </p:spPr>
        <p:txBody>
          <a:bodyPr>
            <a:normAutofit/>
          </a:bodyPr>
          <a:lstStyle/>
          <a:p>
            <a:pPr algn="ctr"/>
            <a:r>
              <a:rPr lang="ru-RU" sz="2000" dirty="0" smtClean="0">
                <a:latin typeface="Arial" pitchFamily="34" charset="0"/>
                <a:cs typeface="Arial" pitchFamily="34" charset="0"/>
              </a:rPr>
              <a:t>«Технические средства защиты объектов»</a:t>
            </a:r>
            <a:br>
              <a:rPr lang="ru-RU" sz="2000" dirty="0" smtClean="0">
                <a:latin typeface="Arial" pitchFamily="34" charset="0"/>
                <a:cs typeface="Arial" pitchFamily="34" charset="0"/>
              </a:rPr>
            </a:br>
            <a:endParaRPr lang="ru-RU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39552" y="1052736"/>
            <a:ext cx="7776864" cy="2808312"/>
          </a:xfrm>
        </p:spPr>
        <p:txBody>
          <a:bodyPr>
            <a:noAutofit/>
          </a:bodyPr>
          <a:lstStyle/>
          <a:p>
            <a:pPr algn="just"/>
            <a:r>
              <a:rPr lang="ru-RU" sz="1600" dirty="0" smtClean="0">
                <a:latin typeface="Arial Black" pitchFamily="34" charset="0"/>
                <a:cs typeface="Arial" pitchFamily="34" charset="0"/>
              </a:rPr>
              <a:t>Лекция №2 </a:t>
            </a:r>
            <a:r>
              <a:rPr lang="ru-RU" sz="1600" dirty="0" smtClean="0">
                <a:latin typeface="Arial Black" pitchFamily="34" charset="0"/>
              </a:rPr>
              <a:t>«Технические средства защиты объектов. Физические принципы построения»</a:t>
            </a:r>
          </a:p>
          <a:p>
            <a:pPr algn="just"/>
            <a:endParaRPr lang="ru-RU" sz="1600" dirty="0" smtClean="0">
              <a:latin typeface="Arial Black" pitchFamily="34" charset="0"/>
              <a:cs typeface="Arial" pitchFamily="34" charset="0"/>
            </a:endParaRPr>
          </a:p>
          <a:p>
            <a:pPr algn="just"/>
            <a:endParaRPr lang="ru-RU" sz="1600" dirty="0" smtClean="0">
              <a:latin typeface="Arial Black" pitchFamily="34" charset="0"/>
              <a:cs typeface="Arial" pitchFamily="34" charset="0"/>
            </a:endParaRPr>
          </a:p>
          <a:p>
            <a:pPr algn="just"/>
            <a:r>
              <a:rPr lang="ru-RU" sz="1600" dirty="0" smtClean="0">
                <a:latin typeface="Arial Black" pitchFamily="34" charset="0"/>
              </a:rPr>
              <a:t>1 учебный вопрос Физические принципы построения ТСЗО.                                                            </a:t>
            </a:r>
          </a:p>
          <a:p>
            <a:pPr algn="just"/>
            <a:r>
              <a:rPr lang="ru-RU" sz="1600" dirty="0" smtClean="0">
                <a:latin typeface="Arial Black" pitchFamily="34" charset="0"/>
              </a:rPr>
              <a:t>2 учебный вопрос Выбор структуры и состава комплекса технических средств охраны.</a:t>
            </a:r>
          </a:p>
          <a:p>
            <a:pPr algn="just"/>
            <a:r>
              <a:rPr lang="ru-RU" sz="1600" dirty="0" smtClean="0">
                <a:latin typeface="Arial Black" pitchFamily="34" charset="0"/>
              </a:rPr>
              <a:t>3 учебный вопрос Структура ТСЗО </a:t>
            </a:r>
            <a:endParaRPr lang="ru-RU" sz="1600" dirty="0" smtClean="0">
              <a:latin typeface="Arial Black" pitchFamily="34" charset="0"/>
              <a:cs typeface="Arial" pitchFamily="34" charset="0"/>
            </a:endParaRPr>
          </a:p>
          <a:p>
            <a:pPr algn="just"/>
            <a:endParaRPr lang="ru-RU" sz="1600" dirty="0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ChangeArrowheads="1"/>
          </p:cNvSpPr>
          <p:nvPr/>
        </p:nvSpPr>
        <p:spPr bwMode="auto">
          <a:xfrm>
            <a:off x="251520" y="836712"/>
            <a:ext cx="856895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ru-RU" sz="1600" dirty="0" smtClean="0"/>
              <a:t>Структура ТСЗО как системы охраны и защиты объектов будет выглядеть следующим образом</a:t>
            </a:r>
            <a:endParaRPr lang="ru-RU" sz="1600" dirty="0"/>
          </a:p>
        </p:txBody>
      </p:sp>
      <p:pic>
        <p:nvPicPr>
          <p:cNvPr id="3" name="Рисунок 2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7" y="1534580"/>
            <a:ext cx="3645558" cy="4342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ChangeArrowheads="1"/>
          </p:cNvSpPr>
          <p:nvPr/>
        </p:nvSpPr>
        <p:spPr bwMode="auto">
          <a:xfrm>
            <a:off x="251520" y="168937"/>
            <a:ext cx="8712968" cy="5755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ru-RU" sz="1600" b="1" dirty="0" smtClean="0"/>
              <a:t>Контактные </a:t>
            </a:r>
            <a:r>
              <a:rPr lang="ru-RU" sz="1600" b="1" dirty="0" err="1" smtClean="0"/>
              <a:t>извещатели</a:t>
            </a:r>
            <a:r>
              <a:rPr lang="ru-RU" sz="1600" b="1" dirty="0" smtClean="0"/>
              <a:t> </a:t>
            </a:r>
            <a:r>
              <a:rPr lang="ru-RU" sz="1600" dirty="0" smtClean="0"/>
              <a:t>служат для обнаружения несанкционированного открытия дверей, окон, ворот и т. д. и представляют собой группу контактов, приводимых в действие нарушителем (замыкание или размыкание).</a:t>
            </a:r>
          </a:p>
          <a:p>
            <a:r>
              <a:rPr lang="ru-RU" sz="1600" b="1" dirty="0" smtClean="0"/>
              <a:t>Магнитные </a:t>
            </a:r>
            <a:r>
              <a:rPr lang="ru-RU" sz="1600" b="1" dirty="0" err="1" smtClean="0"/>
              <a:t>извещатели</a:t>
            </a:r>
            <a:r>
              <a:rPr lang="ru-RU" sz="1600" dirty="0" smtClean="0"/>
              <a:t> состоят из магнитоуправляемого </a:t>
            </a:r>
            <a:r>
              <a:rPr lang="ru-RU" sz="1600" dirty="0" err="1" smtClean="0"/>
              <a:t>герконового</a:t>
            </a:r>
            <a:r>
              <a:rPr lang="ru-RU" sz="1600" dirty="0" smtClean="0"/>
              <a:t> датчика, устанавливаемого на неподвижную часть, и задающего элемента (магнита), устанавливаемого на открывающийся модуль. Когда магнит находится вблизи геркона, его контакты оказываются в замкнутом состоянии. Эти </a:t>
            </a:r>
            <a:r>
              <a:rPr lang="ru-RU" sz="1600" dirty="0" err="1" smtClean="0"/>
              <a:t>извещатели</a:t>
            </a:r>
            <a:r>
              <a:rPr lang="ru-RU" sz="1600" dirty="0" smtClean="0"/>
              <a:t> отличаются друг от друга по виду установки и материалу, из которого они изготовлены. Недостатком является возможность их нейтрализации мощным внешним магнитом. </a:t>
            </a:r>
            <a:r>
              <a:rPr lang="ru-RU" sz="1600" dirty="0" err="1" smtClean="0"/>
              <a:t>Герконовые</a:t>
            </a:r>
            <a:r>
              <a:rPr lang="ru-RU" sz="1600" dirty="0" smtClean="0"/>
              <a:t> экранированные датчики защищены от постороннего магнитного поля специальными пластинами и снабжены сигнальными </a:t>
            </a:r>
            <a:r>
              <a:rPr lang="ru-RU" sz="1600" dirty="0" err="1" smtClean="0"/>
              <a:t>герконовыми</a:t>
            </a:r>
            <a:r>
              <a:rPr lang="ru-RU" sz="1600" dirty="0" smtClean="0"/>
              <a:t> контактами, срабатывающими в присутствии постороннего поля и предупреждающими о нем. При установке магнитных контактов в металлических дверях очень важно экранировать поле основного магнита от наведенного поля всей двери.</a:t>
            </a:r>
          </a:p>
          <a:p>
            <a:r>
              <a:rPr lang="ru-RU" sz="1600" b="1" dirty="0" err="1" smtClean="0"/>
              <a:t>Электроконтактные</a:t>
            </a:r>
            <a:r>
              <a:rPr lang="ru-RU" sz="1600" b="1" dirty="0" smtClean="0"/>
              <a:t> устройства</a:t>
            </a:r>
            <a:r>
              <a:rPr lang="ru-RU" sz="1600" dirty="0" smtClean="0"/>
              <a:t> – датчики, резко меняющие напряжение тока в цепи при определенном воздействии на них. Они могут быть либо однозначно «открыты» (через них идет ток), либо «закрыты» (ток не идет). Самым простым способом построения такой сигнализации являются тонкие </a:t>
            </a:r>
            <a:r>
              <a:rPr lang="ru-RU" sz="1600" b="1" dirty="0" smtClean="0"/>
              <a:t>провода</a:t>
            </a:r>
            <a:r>
              <a:rPr lang="ru-RU" sz="1600" dirty="0" smtClean="0"/>
              <a:t> или </a:t>
            </a:r>
            <a:r>
              <a:rPr lang="ru-RU" sz="1600" b="1" dirty="0" smtClean="0"/>
              <a:t>полоски фольги,</a:t>
            </a:r>
            <a:r>
              <a:rPr lang="ru-RU" sz="1600" dirty="0" smtClean="0"/>
              <a:t> подсоединенные к двери или окну. Проволока, фольга или токопроводящий состав «Паста» соединяются с сигнализацией через дверные петли, затворы, а также посредством специальных контактных блоков. При попытке проникновения они легко разрушаются и формируют тревожный сигнал. </a:t>
            </a:r>
            <a:r>
              <a:rPr lang="ru-RU" sz="1600" dirty="0" err="1" smtClean="0"/>
              <a:t>Электроконтактные</a:t>
            </a:r>
            <a:r>
              <a:rPr lang="ru-RU" sz="1600" dirty="0" smtClean="0"/>
              <a:t> устройства обеспечивают надежную защиту от ложных тревог.</a:t>
            </a:r>
            <a:endParaRPr lang="ru-RU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ChangeArrowheads="1"/>
          </p:cNvSpPr>
          <p:nvPr/>
        </p:nvSpPr>
        <p:spPr bwMode="auto">
          <a:xfrm>
            <a:off x="323528" y="697051"/>
            <a:ext cx="8496944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ru-RU" sz="1600" b="1" dirty="0" smtClean="0"/>
              <a:t>Пассивные инфракрасные </a:t>
            </a:r>
            <a:r>
              <a:rPr lang="ru-RU" sz="1600" b="1" dirty="0" err="1" smtClean="0"/>
              <a:t>извещатели</a:t>
            </a:r>
            <a:r>
              <a:rPr lang="ru-RU" sz="1600" b="1" dirty="0" smtClean="0"/>
              <a:t> (ПИИ)</a:t>
            </a:r>
            <a:r>
              <a:rPr lang="ru-RU" sz="1600" dirty="0" smtClean="0"/>
              <a:t> служат для обнаружения вторжения нарушителя в контролируемый объем. Это один из самых распространенных типов охранных </a:t>
            </a:r>
            <a:r>
              <a:rPr lang="ru-RU" sz="1600" dirty="0" err="1" smtClean="0"/>
              <a:t>извещателей</a:t>
            </a:r>
            <a:r>
              <a:rPr lang="ru-RU" sz="1600" dirty="0" smtClean="0"/>
              <a:t>. Принцип действия основан на регистрации изменений потока теплового излучения и преобразовании с помощью </a:t>
            </a:r>
            <a:r>
              <a:rPr lang="ru-RU" sz="1600" dirty="0" err="1" smtClean="0"/>
              <a:t>пироэлемента</a:t>
            </a:r>
            <a:r>
              <a:rPr lang="ru-RU" sz="1600" dirty="0" smtClean="0"/>
              <a:t> инфракрасного излучения в электрический сигнал. В настоящее время используются двух– и </a:t>
            </a:r>
            <a:r>
              <a:rPr lang="ru-RU" sz="1600" dirty="0" err="1" smtClean="0"/>
              <a:t>четырехплощадные</a:t>
            </a:r>
            <a:r>
              <a:rPr lang="ru-RU" sz="1600" dirty="0" smtClean="0"/>
              <a:t> </a:t>
            </a:r>
            <a:r>
              <a:rPr lang="ru-RU" sz="1600" dirty="0" err="1" smtClean="0"/>
              <a:t>пироэлементы</a:t>
            </a:r>
            <a:r>
              <a:rPr lang="ru-RU" sz="1600" dirty="0" smtClean="0"/>
              <a:t>. Это позволяет существенно снизить вероятность ложных тревог. В простых ПИИ обработка сигнала производится аналоговыми методами, в более сложных – цифровыми, с помощью встроенного процессора. Зона обнаружения формируется линзой Френеля или зеркалами. Различают объемную, линейную и поверхностную зоны обнаружения.</a:t>
            </a:r>
          </a:p>
          <a:p>
            <a:r>
              <a:rPr lang="ru-RU" sz="1600" b="1" dirty="0" smtClean="0"/>
              <a:t>Активные </a:t>
            </a:r>
            <a:r>
              <a:rPr lang="ru-RU" sz="1600" b="1" dirty="0" err="1" smtClean="0"/>
              <a:t>извещатели</a:t>
            </a:r>
            <a:r>
              <a:rPr lang="ru-RU" sz="1600" dirty="0" smtClean="0"/>
              <a:t> представляют собой оптическую систему из светодиода, испускающего инфракрасное излучение в направлении линзы приемника. Пучок света модулируется по яркости и действует на расстоянии до 125 м и позволяет сформировать невидимый глазом рубеж охраны. Эти излучатели бывают как однолучевыми, так и многолучевыми. При количестве лучей более двух уменьшается возможность ложного срабатывания, т. к. формирование сигнала тревоги происходит только при одновременном пересечении всех лучей. Конфигурация зон бывает различной – «штора» (пересечение поверхности), «луч» (линейное движение), «объем» (перемещение в пространстве). </a:t>
            </a:r>
            <a:r>
              <a:rPr lang="ru-RU" sz="1600" dirty="0" err="1" smtClean="0"/>
              <a:t>Извещатели</a:t>
            </a:r>
            <a:r>
              <a:rPr lang="ru-RU" sz="1600" dirty="0" smtClean="0"/>
              <a:t> могут не работать в дождь и сильный туман.</a:t>
            </a:r>
          </a:p>
          <a:p>
            <a:endParaRPr kumimoji="0" lang="ru-RU" sz="16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ChangeArrowheads="1"/>
          </p:cNvSpPr>
          <p:nvPr/>
        </p:nvSpPr>
        <p:spPr bwMode="auto">
          <a:xfrm>
            <a:off x="323528" y="468811"/>
            <a:ext cx="8496944" cy="6001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ru-RU" sz="1600" b="1" dirty="0" smtClean="0"/>
              <a:t>Радиоволновые объемные </a:t>
            </a:r>
            <a:r>
              <a:rPr lang="ru-RU" sz="1600" b="1" dirty="0" err="1" smtClean="0"/>
              <a:t>извещатели</a:t>
            </a:r>
            <a:r>
              <a:rPr lang="ru-RU" sz="1600" dirty="0" smtClean="0"/>
              <a:t> служат для выявления проникновения на защищаемый объект за счет регистрации доплеровского сдвига частоты отраженного сверхвысокочастотного (СВЧ) сигнала, возникающего при движении злоумышленника в электромагнитном поле, создаваемым </a:t>
            </a:r>
            <a:r>
              <a:rPr lang="ru-RU" sz="1600" dirty="0" err="1" smtClean="0"/>
              <a:t>СВЧ-модулем</a:t>
            </a:r>
            <a:r>
              <a:rPr lang="ru-RU" sz="1600" dirty="0" smtClean="0"/>
              <a:t>. Возможна их скрытная установка на объекте за материалами, пропускающими радиоволны (ткани, древесные плиты и т. п.). </a:t>
            </a:r>
            <a:r>
              <a:rPr lang="ru-RU" sz="1600" i="1" dirty="0" smtClean="0"/>
              <a:t>Линейные радиоволновые </a:t>
            </a:r>
            <a:r>
              <a:rPr lang="ru-RU" sz="1600" i="1" dirty="0" err="1" smtClean="0"/>
              <a:t>извещатели</a:t>
            </a:r>
            <a:r>
              <a:rPr lang="ru-RU" sz="1600" dirty="0" smtClean="0"/>
              <a:t> состоят из передающего и приемного блока. Они формируют тревожное извещение при пересечении человеком зоны их действия. Передающий блок излучает электромагнитные колебания, приемный блок принимает эти колебания, анализирует амплитудные и временные характеристики принятого сигнала и в случае их соответствия заложенной в алгоритме обработки модели «нарушителя» формирует тревожное извещение.</a:t>
            </a:r>
          </a:p>
          <a:p>
            <a:r>
              <a:rPr lang="ru-RU" sz="1600" b="1" dirty="0" smtClean="0"/>
              <a:t>Микроволновые датчики</a:t>
            </a:r>
            <a:r>
              <a:rPr lang="ru-RU" sz="1600" dirty="0" smtClean="0"/>
              <a:t> утратили былую популярность, хотя еще пользуются спросом. В сравнительно новых разработках достигнуто существенное снижение их габаритов и энергопотребления.</a:t>
            </a:r>
          </a:p>
          <a:p>
            <a:r>
              <a:rPr lang="ru-RU" sz="1600" b="1" dirty="0" smtClean="0"/>
              <a:t>Объемные ультразвуковые </a:t>
            </a:r>
            <a:r>
              <a:rPr lang="ru-RU" sz="1600" b="1" dirty="0" err="1" smtClean="0"/>
              <a:t>извещатели</a:t>
            </a:r>
            <a:r>
              <a:rPr lang="ru-RU" sz="1600" dirty="0" smtClean="0"/>
              <a:t> служат для выявления движения в охраняемом объеме. Ультразвуковые датчики предназначены для защиты помещений по объему и выдают сигнал тревоги как при появлении нарушителя, так и при возникновении пожара. Излучающий элемент </a:t>
            </a:r>
            <a:r>
              <a:rPr lang="ru-RU" sz="1600" dirty="0" err="1" smtClean="0"/>
              <a:t>извещателя</a:t>
            </a:r>
            <a:r>
              <a:rPr lang="ru-RU" sz="1600" dirty="0" smtClean="0"/>
              <a:t> представляет собой пьезоэлектрический ультразвуковой преобразователь, выдающий акустические колебания воздуха в охраняемом объеме под воздействием электрического напряжения. Чувствительный элемент </a:t>
            </a:r>
            <a:r>
              <a:rPr lang="ru-RU" sz="1600" dirty="0" err="1" smtClean="0"/>
              <a:t>извещателя</a:t>
            </a:r>
            <a:r>
              <a:rPr lang="ru-RU" sz="1600" dirty="0" smtClean="0"/>
              <a:t>, расположенный в приемнике, представляет собой пьезоэлектрический ультразвуковой приемный преобразователь акустических колебаний в переменный электрический сигнал. </a:t>
            </a:r>
          </a:p>
          <a:p>
            <a:endParaRPr lang="ru-RU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ChangeArrowheads="1"/>
          </p:cNvSpPr>
          <p:nvPr/>
        </p:nvSpPr>
        <p:spPr bwMode="auto">
          <a:xfrm>
            <a:off x="251520" y="404664"/>
            <a:ext cx="8568952" cy="5755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indent="450850" algn="just" fontAlgn="base">
              <a:spcBef>
                <a:spcPct val="0"/>
              </a:spcBef>
              <a:spcAft>
                <a:spcPct val="0"/>
              </a:spcAft>
            </a:pPr>
            <a:r>
              <a:rPr lang="ru-RU" sz="1600" b="1" dirty="0" smtClean="0"/>
              <a:t>Акустические </a:t>
            </a:r>
            <a:r>
              <a:rPr lang="ru-RU" sz="1600" b="1" dirty="0" err="1" smtClean="0"/>
              <a:t>извещатели</a:t>
            </a:r>
            <a:r>
              <a:rPr lang="ru-RU" sz="1600" dirty="0" smtClean="0"/>
              <a:t> оснащаются высокочувствительным миниатюрным микрофоном, улавливающим звук, издаваемый при разрушения листовых стекол. Чувствительный элемент таких </a:t>
            </a:r>
            <a:r>
              <a:rPr lang="ru-RU" sz="1600" dirty="0" err="1" smtClean="0"/>
              <a:t>извещателей</a:t>
            </a:r>
            <a:r>
              <a:rPr lang="ru-RU" sz="1600" dirty="0" smtClean="0"/>
              <a:t> представляет собой конденсаторный электретный микрофон со встроенным предварительным усилителем на полевом транзисторе. При разбитии стекла возникает два типа звуковых колебаний в строго определенной последовательности: сначала ударная волна от колебания всего массива стекла с частотой порядка 100 Гц, а потом волна разрушения стекла с частотой около 5 кГц. Микрофон преобразует звуковые колебания воздушной среды в электрические сигналы. </a:t>
            </a:r>
          </a:p>
          <a:p>
            <a:pPr lvl="0" indent="450850" algn="just" fontAlgn="base">
              <a:spcBef>
                <a:spcPct val="0"/>
              </a:spcBef>
              <a:spcAft>
                <a:spcPct val="0"/>
              </a:spcAft>
            </a:pPr>
            <a:r>
              <a:rPr lang="ru-RU" sz="1600" b="1" dirty="0" smtClean="0"/>
              <a:t>Датчик емкостной системы</a:t>
            </a:r>
            <a:r>
              <a:rPr lang="ru-RU" sz="1600" dirty="0" smtClean="0"/>
              <a:t> представляет собой один или несколько металлических электродов, размещенных на конструкции охраняемого проема. Принцип действия емкостных охранных </a:t>
            </a:r>
            <a:r>
              <a:rPr lang="ru-RU" sz="1600" dirty="0" err="1" smtClean="0"/>
              <a:t>извещателей</a:t>
            </a:r>
            <a:r>
              <a:rPr lang="ru-RU" sz="1600" dirty="0" smtClean="0"/>
              <a:t> основан на регистрации значения, скорости и длительности изменения емкости чувствительного элемента, в качестве которого используются подключенные к </a:t>
            </a:r>
            <a:r>
              <a:rPr lang="ru-RU" sz="1600" dirty="0" err="1" smtClean="0"/>
              <a:t>извещателю</a:t>
            </a:r>
            <a:r>
              <a:rPr lang="ru-RU" sz="1600" dirty="0" smtClean="0"/>
              <a:t> металлические предметы или специально проложенные провода. </a:t>
            </a:r>
            <a:r>
              <a:rPr lang="ru-RU" sz="1600" dirty="0" err="1" smtClean="0"/>
              <a:t>Извещатель</a:t>
            </a:r>
            <a:r>
              <a:rPr lang="ru-RU" sz="1600" dirty="0" smtClean="0"/>
              <a:t> выдает сигнал тревоги при изменении электрической емкости охранного предмета (сейф, металлический шкаф) относительно «земли», вызванным приближением человека к этому предмету. </a:t>
            </a:r>
          </a:p>
          <a:p>
            <a:pPr lvl="0" indent="450850" algn="just" fontAlgn="base">
              <a:spcBef>
                <a:spcPct val="0"/>
              </a:spcBef>
              <a:spcAft>
                <a:spcPct val="0"/>
              </a:spcAft>
            </a:pPr>
            <a:r>
              <a:rPr lang="ru-RU" sz="1600" b="1" dirty="0" smtClean="0"/>
              <a:t>Вибрационные </a:t>
            </a:r>
            <a:r>
              <a:rPr lang="ru-RU" sz="1600" b="1" dirty="0" err="1" smtClean="0"/>
              <a:t>извещатели</a:t>
            </a:r>
            <a:r>
              <a:rPr lang="ru-RU" sz="1600" dirty="0" smtClean="0"/>
              <a:t> служат для защиты от проникновения на охраняемый объект путем разрушения различных строительных конструкций, а также защиты сейфов, банкоматов и т. п. Принцип действия вибрационных датчиков основан на пьезоэлектрическом эффекте (</a:t>
            </a:r>
            <a:r>
              <a:rPr lang="ru-RU" sz="1600" dirty="0" err="1" smtClean="0"/>
              <a:t>пьезоэлектрики</a:t>
            </a:r>
            <a:r>
              <a:rPr lang="ru-RU" sz="1600" dirty="0" smtClean="0"/>
              <a:t> вырабатывают электрический ток при нажатии или отпускании кристалла), который состоит в изменении электрического сигнала при вибрации </a:t>
            </a:r>
            <a:r>
              <a:rPr lang="ru-RU" sz="1600" dirty="0" err="1" smtClean="0"/>
              <a:t>пьезоэлемента</a:t>
            </a:r>
            <a:r>
              <a:rPr lang="ru-RU" sz="1600" dirty="0" smtClean="0"/>
              <a:t>.</a:t>
            </a:r>
            <a:endParaRPr kumimoji="0" lang="ru-RU" sz="16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ChangeArrowheads="1"/>
          </p:cNvSpPr>
          <p:nvPr/>
        </p:nvSpPr>
        <p:spPr bwMode="auto">
          <a:xfrm>
            <a:off x="755576" y="260648"/>
            <a:ext cx="7848872" cy="6001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ru-RU" sz="1600" dirty="0" smtClean="0"/>
              <a:t>Относительно новый принцип защиты помещений состоит в использовании изменения давления воздуха при вскрытии замкнутого помещения (</a:t>
            </a:r>
            <a:r>
              <a:rPr lang="ru-RU" sz="1600" b="1" dirty="0" smtClean="0"/>
              <a:t>барометрические датчики</a:t>
            </a:r>
            <a:r>
              <a:rPr lang="ru-RU" sz="1600" dirty="0" smtClean="0"/>
              <a:t>) до сих пор не оправдал возлагавшихся на него ожиданий и почти не используется при оборудовании многофункциональных и крупных объектов. Эти датчики имеют высокую частоту ложных срабатываний и довольно жесткие ограничения по применению.</a:t>
            </a:r>
          </a:p>
          <a:p>
            <a:r>
              <a:rPr lang="ru-RU" sz="1600" dirty="0" smtClean="0"/>
              <a:t>Необходимо отдельно остановиться на </a:t>
            </a:r>
            <a:r>
              <a:rPr lang="ru-RU" sz="1600" b="1" dirty="0" smtClean="0"/>
              <a:t>распределенных волоконно-оптических системах</a:t>
            </a:r>
            <a:r>
              <a:rPr lang="ru-RU" sz="1600" dirty="0" smtClean="0"/>
              <a:t> для охраны периметра. Современные волоконно-оптические датчики могут производить измерения давления, температуры, расстояния, положения в пространстве, ускорений, колебаний, массы звуковых волн, уровня жидкости, деформации, коэффициента преломления, электрического поля, электрического тока, магнитного поля, концентрации газа, дозы радиационного излучения и т. д. Оптическое волокно одновременно является линией связи и чувствительным элементом. В оптическое волокно подается свет лазера с высокой выходной мощностью и коротким импульсом излучения, затем измеряются параметры обратного </a:t>
            </a:r>
            <a:r>
              <a:rPr lang="ru-RU" sz="1600" dirty="0" err="1" smtClean="0"/>
              <a:t>рэлеевского</a:t>
            </a:r>
            <a:r>
              <a:rPr lang="ru-RU" sz="1600" dirty="0" smtClean="0"/>
              <a:t> рассеяния, а также </a:t>
            </a:r>
            <a:r>
              <a:rPr lang="ru-RU" sz="1600" dirty="0" err="1" smtClean="0"/>
              <a:t>френелевского</a:t>
            </a:r>
            <a:r>
              <a:rPr lang="ru-RU" sz="1600" dirty="0" smtClean="0"/>
              <a:t> отражения от стыков и торцов волокна. Под воздействием различных факторов (деформации, акустических колебаний, температуры, а при соответствующем покрытии волокна – электрического или магнитного поля) меняется разность фаз между поданным и отраженным световым импульсом. По временной задержке между моментом излучения импульса и моментом прихода сигнала обратного рассеяния определяется местоположение неоднородности, по интенсивности излучения обратного рассеяния определяются потери на участке линии.</a:t>
            </a:r>
            <a:endParaRPr lang="ru-RU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ChangeArrowheads="1"/>
          </p:cNvSpPr>
          <p:nvPr/>
        </p:nvSpPr>
        <p:spPr bwMode="auto">
          <a:xfrm>
            <a:off x="179512" y="836712"/>
            <a:ext cx="8784976" cy="5324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ru-RU" sz="1600" dirty="0" smtClean="0"/>
              <a:t>Для решения задач и проблем выбора структуры и состава комплекса технических средств охраны необходимо, во-первых, </a:t>
            </a:r>
            <a:r>
              <a:rPr lang="ru-RU" sz="1600" b="1" dirty="0" smtClean="0"/>
              <a:t>проанализировать возможные варианты действий злоумышленника</a:t>
            </a:r>
            <a:r>
              <a:rPr lang="ru-RU" sz="1600" dirty="0" smtClean="0"/>
              <a:t>. Далее, для определенности, будем применять термин "нарушитель", имея в виду кого угодно, несанкционированным образом проникающего на охраняемую территорию и в его помещения, а именно: случайного, не имеющего определенных целей, человека; вора; грабителя; террориста или группы людей, вторгающихся с преступной целью. Исходя из анализа возможных действий нарушителя, составляются варианты его моделей, которые и принимаются за основополагающий фактор выбора тактики защиты объекта. Во-вторых, </a:t>
            </a:r>
            <a:r>
              <a:rPr lang="ru-RU" sz="1600" b="1" dirty="0" smtClean="0"/>
              <a:t>более углубленный или менее углубленный учет параметров моделей нарушителей осуществляется, исходя из значимости, ценности, важности объекта</a:t>
            </a:r>
            <a:r>
              <a:rPr lang="ru-RU" sz="1600" dirty="0" smtClean="0"/>
              <a:t>, т.е. требуемой категории его защиты (безопасности).</a:t>
            </a:r>
          </a:p>
          <a:p>
            <a:r>
              <a:rPr lang="ru-RU" sz="1600" dirty="0" smtClean="0"/>
              <a:t>Важное влияние на оценку параметров нарушителя оказывают его стартовые позиции. Условно их можно разделить на четыре группы:</a:t>
            </a:r>
          </a:p>
          <a:p>
            <a:pPr lvl="0"/>
            <a:r>
              <a:rPr lang="ru-RU" sz="1600" dirty="0" smtClean="0"/>
              <a:t>нарушитель не имеет доступа на территорию объекта и, соответственно, преодолевает все рубежи охраны;</a:t>
            </a:r>
          </a:p>
          <a:p>
            <a:pPr lvl="0"/>
            <a:r>
              <a:rPr lang="ru-RU" sz="1600" dirty="0" smtClean="0"/>
              <a:t>нарушитель имеет доступ на объект, но не имеет доступа в режимную зону;</a:t>
            </a:r>
          </a:p>
          <a:p>
            <a:pPr lvl="0"/>
            <a:r>
              <a:rPr lang="ru-RU" sz="1600" dirty="0" smtClean="0"/>
              <a:t>нарушитель имеет доступ на объект и режимную зону, но не имеет доступа к конкретным охраняемым сведениям или материальным ценностям;</a:t>
            </a:r>
          </a:p>
          <a:p>
            <a:pPr lvl="0"/>
            <a:r>
              <a:rPr lang="ru-RU" sz="1600" dirty="0" smtClean="0"/>
              <a:t>нарушитель имеет доступ на объект, в режимную зону и к конкретным охраняемым сведениям или материальным ценностям.</a:t>
            </a:r>
          </a:p>
          <a:p>
            <a:endParaRPr lang="ru-RU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ChangeArrowheads="1"/>
          </p:cNvSpPr>
          <p:nvPr/>
        </p:nvSpPr>
        <p:spPr bwMode="auto">
          <a:xfrm>
            <a:off x="251520" y="260648"/>
            <a:ext cx="8568952" cy="6001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ru-RU" sz="1600" dirty="0" smtClean="0"/>
              <a:t>Рассмотрим, какие требования к проекту оборудования объекта  техническими средствами охранной сигнализации (ТСОС) порождаются возможными действиями нарушителя.</a:t>
            </a:r>
          </a:p>
          <a:p>
            <a:r>
              <a:rPr lang="ru-RU" sz="1600" dirty="0" smtClean="0"/>
              <a:t>Возможность нарушителя найти маршрут, не блокированный СО, должна быть исключена. Для предотвращения прохода нарушителя должны быть блокированы все возможные маршруты движения нарушителя. Состояние физических преград (инженерных сооружений), имеющих большую стойкость и в связи с этим не блокированных СО, должно периодически контролироваться патрулями из личного состава охраны (</a:t>
            </a:r>
            <a:r>
              <a:rPr lang="ru-RU" sz="1600" dirty="0" err="1" smtClean="0"/>
              <a:t>обходно-дозорной</a:t>
            </a:r>
            <a:r>
              <a:rPr lang="ru-RU" sz="1600" dirty="0" smtClean="0"/>
              <a:t> службы) либо - с использованием телевизионных средств наблюдения.</a:t>
            </a:r>
          </a:p>
          <a:p>
            <a:r>
              <a:rPr lang="ru-RU" sz="1600" dirty="0" smtClean="0"/>
              <a:t>Для увеличения вероятности обнаружения подготовленного и технически оснащенного нарушителя комплексом технических средств охраны объекта могут организовываться полностью скрытные (маскируемые) рубежи охраны.</a:t>
            </a:r>
          </a:p>
          <a:p>
            <a:r>
              <a:rPr lang="ru-RU" sz="1600" dirty="0" smtClean="0"/>
              <a:t>С целью повышения устойчивости рубежей охраны к преодолению они должны оборудоваться СО, работающими на разных физических принципах действия (радиоволновые, ИК, сейсмические и т.д.), а также должна быть реализована функция дистанционного контроля. Комбинирование данных СО должно производиться по схеме М из N (например, при М=2, N=3, если сработали не менее двух из трех установленных СО, то принимается решение о выдаче сигнала "Тревога"). Числа М и N определяются в ходе проектирования КТСО индивидуально для каждого рубежа охраны объекта.</a:t>
            </a:r>
          </a:p>
          <a:p>
            <a:r>
              <a:rPr lang="ru-RU" sz="1600" dirty="0" smtClean="0"/>
              <a:t>Для предотвращения обхода нарушителем рубежа охраны путем использования ухищренных способов передвижения необходимо устанавливать несколько СО, как правило, различных физических принципов действия, рассчитанных на блокирование участка при разных способах передвижения нарушителя. </a:t>
            </a:r>
            <a:endParaRPr lang="ru-RU"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ChangeArrowheads="1"/>
          </p:cNvSpPr>
          <p:nvPr/>
        </p:nvSpPr>
        <p:spPr bwMode="auto">
          <a:xfrm>
            <a:off x="323528" y="260648"/>
            <a:ext cx="856895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ru-RU" sz="1600" dirty="0" smtClean="0"/>
              <a:t>В основе системы защиты объекта лежит принцип создания последовательных рубежей, в которых угрозы должны быть своевременно обнаружены, а их распространению должны препятствовать надежные преграды. Такие рубежи (зоны безопасности) должны располагаться последовательно – от забора вокруг территории объекта до главного, особо важного помещения (хранилище ценностей, информации, оружия и т.п.)</a:t>
            </a:r>
            <a:endParaRPr lang="ru-RU" sz="1600" dirty="0"/>
          </a:p>
        </p:txBody>
      </p:sp>
      <p:pic>
        <p:nvPicPr>
          <p:cNvPr id="3" name="Рисунок 2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3808" y="1700808"/>
            <a:ext cx="3552460" cy="3003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63</TotalTime>
  <Words>625</Words>
  <Application>Microsoft Office PowerPoint</Application>
  <PresentationFormat>Экран (4:3)</PresentationFormat>
  <Paragraphs>33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Поток</vt:lpstr>
      <vt:lpstr>«Технические средства защиты объектов» 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 11319 Б3.В «Технические средства защиты объектов»</dc:title>
  <dc:creator>user</dc:creator>
  <cp:lastModifiedBy>user</cp:lastModifiedBy>
  <cp:revision>13</cp:revision>
  <dcterms:created xsi:type="dcterms:W3CDTF">2015-09-09T07:10:21Z</dcterms:created>
  <dcterms:modified xsi:type="dcterms:W3CDTF">2020-08-28T12:24:46Z</dcterms:modified>
</cp:coreProperties>
</file>