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9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918FBDB7-880E-48D1-9080-64C0D676CC2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8FBDB7-880E-48D1-9080-64C0D676CC2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8FBDB7-880E-48D1-9080-64C0D676CC2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02554508-C143-4E55-BEC5-A7FD94B66E97}" type="datetimeFigureOut">
              <a:rPr lang="ru-RU" smtClean="0"/>
              <a:pPr/>
              <a:t>28.08.2020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077200" y="6356350"/>
            <a:ext cx="609600" cy="365125"/>
          </a:xfrm>
        </p:spPr>
        <p:txBody>
          <a:bodyPr/>
          <a:lstStyle/>
          <a:p>
            <a:fld id="{918FBDB7-880E-48D1-9080-64C0D676CC2E}" type="slidenum">
              <a:rPr lang="ru-RU" smtClean="0"/>
              <a:pPr/>
              <a:t>‹#›</a:t>
            </a:fld>
            <a:endParaRPr lang="ru-RU"/>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554508-C143-4E55-BEC5-A7FD94B66E97}" type="datetimeFigureOut">
              <a:rPr lang="ru-RU" smtClean="0"/>
              <a:pPr/>
              <a:t>28.08.2020</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8FBDB7-880E-48D1-9080-64C0D676CC2E}" type="slidenum">
              <a:rPr lang="ru-RU" smtClean="0"/>
              <a:pPr/>
              <a:t>‹#›</a:t>
            </a:fld>
            <a:endParaRPr lang="ru-RU"/>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9552" y="404665"/>
            <a:ext cx="7772400" cy="648072"/>
          </a:xfrm>
        </p:spPr>
        <p:txBody>
          <a:bodyPr>
            <a:normAutofit/>
          </a:bodyPr>
          <a:lstStyle/>
          <a:p>
            <a:pPr algn="ctr"/>
            <a:r>
              <a:rPr lang="ru-RU" sz="2000" dirty="0" smtClean="0">
                <a:solidFill>
                  <a:srgbClr val="FFFF00"/>
                </a:solidFill>
                <a:latin typeface="Arial" pitchFamily="34" charset="0"/>
                <a:cs typeface="Arial" pitchFamily="34" charset="0"/>
              </a:rPr>
              <a:t>«Технические средства защиты объектов»</a:t>
            </a:r>
            <a:br>
              <a:rPr lang="ru-RU" sz="2000" dirty="0" smtClean="0">
                <a:solidFill>
                  <a:srgbClr val="FFFF00"/>
                </a:solidFill>
                <a:latin typeface="Arial" pitchFamily="34" charset="0"/>
                <a:cs typeface="Arial" pitchFamily="34" charset="0"/>
              </a:rPr>
            </a:br>
            <a:endParaRPr lang="ru-RU" sz="2000" dirty="0">
              <a:solidFill>
                <a:srgbClr val="FFFF00"/>
              </a:solidFill>
              <a:latin typeface="Arial" pitchFamily="34" charset="0"/>
              <a:cs typeface="Arial" pitchFamily="34" charset="0"/>
            </a:endParaRPr>
          </a:p>
        </p:txBody>
      </p:sp>
      <p:sp>
        <p:nvSpPr>
          <p:cNvPr id="3" name="Подзаголовок 2"/>
          <p:cNvSpPr>
            <a:spLocks noGrp="1"/>
          </p:cNvSpPr>
          <p:nvPr>
            <p:ph type="subTitle" idx="1"/>
          </p:nvPr>
        </p:nvSpPr>
        <p:spPr>
          <a:xfrm>
            <a:off x="539552" y="1052736"/>
            <a:ext cx="7776864" cy="2808312"/>
          </a:xfrm>
        </p:spPr>
        <p:txBody>
          <a:bodyPr>
            <a:normAutofit/>
          </a:bodyPr>
          <a:lstStyle/>
          <a:p>
            <a:pPr algn="just"/>
            <a:r>
              <a:rPr lang="ru-RU" sz="1800" dirty="0" smtClean="0">
                <a:latin typeface="Arial" pitchFamily="34" charset="0"/>
                <a:cs typeface="Arial" pitchFamily="34" charset="0"/>
              </a:rPr>
              <a:t>Лекция </a:t>
            </a:r>
            <a:r>
              <a:rPr lang="ru-RU" sz="1800" smtClean="0">
                <a:latin typeface="Arial" pitchFamily="34" charset="0"/>
                <a:cs typeface="Arial" pitchFamily="34" charset="0"/>
              </a:rPr>
              <a:t>№</a:t>
            </a:r>
            <a:r>
              <a:rPr lang="ru-RU" sz="1800" smtClean="0">
                <a:latin typeface="Arial" pitchFamily="34" charset="0"/>
                <a:cs typeface="Arial" pitchFamily="34" charset="0"/>
              </a:rPr>
              <a:t>3 </a:t>
            </a:r>
            <a:r>
              <a:rPr lang="ru-RU" sz="1800" b="1" u="sng" smtClean="0"/>
              <a:t>Системы охранной и пожарной сигнализаций</a:t>
            </a:r>
            <a:endParaRPr lang="ru-RU" sz="1800" smtClean="0"/>
          </a:p>
          <a:p>
            <a:pPr algn="just"/>
            <a:endParaRPr lang="ru-RU" sz="1800" dirty="0" smtClean="0">
              <a:latin typeface="Arial" pitchFamily="34" charset="0"/>
              <a:cs typeface="Arial" pitchFamily="34" charset="0"/>
            </a:endParaRPr>
          </a:p>
          <a:p>
            <a:pPr algn="just"/>
            <a:endParaRPr lang="ru-RU" sz="1800" dirty="0" smtClean="0">
              <a:latin typeface="Arial" pitchFamily="34" charset="0"/>
              <a:cs typeface="Arial" pitchFamily="34" charset="0"/>
            </a:endParaRPr>
          </a:p>
          <a:p>
            <a:pPr algn="l"/>
            <a:r>
              <a:rPr lang="ru-RU" sz="1800" dirty="0" smtClean="0"/>
              <a:t>1. </a:t>
            </a:r>
            <a:r>
              <a:rPr lang="ru-RU" sz="1800" u="sng" dirty="0" smtClean="0"/>
              <a:t>Охранная и пожарная сигнализация</a:t>
            </a:r>
          </a:p>
          <a:p>
            <a:pPr algn="l"/>
            <a:r>
              <a:rPr lang="ru-RU" sz="1800" dirty="0" smtClean="0"/>
              <a:t>2. </a:t>
            </a:r>
            <a:r>
              <a:rPr lang="ru-RU" sz="1800" u="sng" dirty="0" smtClean="0"/>
              <a:t>Структура охранно-пожарной сигнализации </a:t>
            </a:r>
            <a:r>
              <a:rPr lang="ru-RU" sz="1800" dirty="0" smtClean="0"/>
              <a:t>   </a:t>
            </a:r>
          </a:p>
          <a:p>
            <a:pPr algn="l"/>
            <a:r>
              <a:rPr lang="ru-RU" sz="1800" dirty="0" smtClean="0"/>
              <a:t>3. </a:t>
            </a:r>
            <a:r>
              <a:rPr lang="ru-RU" sz="1800" u="sng" dirty="0" smtClean="0"/>
              <a:t>Типы пожарных </a:t>
            </a:r>
            <a:r>
              <a:rPr lang="ru-RU" sz="1800" u="sng" dirty="0" err="1" smtClean="0"/>
              <a:t>извещателей</a:t>
            </a:r>
            <a:r>
              <a:rPr lang="ru-RU" sz="1800" dirty="0" smtClean="0"/>
              <a:t> </a:t>
            </a:r>
            <a:endParaRPr lang="ru-RU"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51520" y="124560"/>
            <a:ext cx="8568952"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Автономные системы делятся на следующие категории, определяющие способ создания рубежа периметра:</a:t>
            </a:r>
            <a:r>
              <a:rPr lang="ru-RU" sz="1600" dirty="0" smtClean="0"/>
              <a:t> </a:t>
            </a:r>
            <a:r>
              <a:rPr lang="ru-RU" sz="1600" b="1" dirty="0" smtClean="0"/>
              <a:t>радиоволновые (двух- и однопозиционные), </a:t>
            </a:r>
            <a:r>
              <a:rPr lang="ru-RU" sz="1600" b="1" dirty="0" err="1" smtClean="0"/>
              <a:t>ИК-излучатели</a:t>
            </a:r>
            <a:r>
              <a:rPr lang="ru-RU" sz="1600" b="1" dirty="0" smtClean="0"/>
              <a:t> (пассивные и активные), сейсмические (геофоны).</a:t>
            </a:r>
            <a:r>
              <a:rPr lang="ru-RU" sz="1600" dirty="0" smtClean="0"/>
              <a:t> </a:t>
            </a:r>
          </a:p>
          <a:p>
            <a:r>
              <a:rPr lang="ru-RU" sz="1600" b="1" dirty="0" smtClean="0"/>
              <a:t>Беспроводные системы</a:t>
            </a:r>
            <a:endParaRPr lang="ru-RU" sz="1600" dirty="0" smtClean="0"/>
          </a:p>
          <a:p>
            <a:r>
              <a:rPr lang="ru-RU" sz="1600" dirty="0" smtClean="0"/>
              <a:t>Подобные системы защищают периметр при помощи бесконтактных типов связи – </a:t>
            </a:r>
            <a:r>
              <a:rPr lang="ru-RU" sz="1600" dirty="0" err="1" smtClean="0"/>
              <a:t>ИК-излучения</a:t>
            </a:r>
            <a:r>
              <a:rPr lang="ru-RU" sz="1600" dirty="0" smtClean="0"/>
              <a:t> или электромагнитных волн. Датчики здесь представляют собой приборы излучения, несущий фидер при этом не используется. Также в качестве поверхности для переноса информации может быть использован грунт, через который вибрация, возникшая при нарушении границ охраняемого участка, будет передаваться на специальные сейсмические приборы. </a:t>
            </a:r>
            <a:r>
              <a:rPr lang="ru-RU" sz="1600" b="1" dirty="0" smtClean="0"/>
              <a:t>В тех случаях, когда возможности прокладки кабелей питания и сигнализации на периметре ограничены, может встать вопрос об использовании беспроводных датчиков охраны периметра с автономным питанием и радиоканалом для передачи сигналов тревоги.</a:t>
            </a:r>
            <a:endParaRPr lang="ru-RU"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23528" y="733346"/>
            <a:ext cx="8568952"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err="1" smtClean="0"/>
              <a:t>Извещатели</a:t>
            </a:r>
            <a:r>
              <a:rPr lang="ru-RU" sz="1600" dirty="0" smtClean="0"/>
              <a:t> могут классифицироваться по типу контролируемого физического параметра, принципу действия чувствительного элемента, способу передачи информации на центральный пульт управления сигнализацией.</a:t>
            </a:r>
          </a:p>
          <a:p>
            <a:r>
              <a:rPr lang="ru-RU" sz="1600" dirty="0" smtClean="0"/>
              <a:t>По принципу формирования информационного сигнала о проникновении на объект или пожаре </a:t>
            </a:r>
            <a:r>
              <a:rPr lang="ru-RU" sz="1600" dirty="0" err="1" smtClean="0"/>
              <a:t>извещатели</a:t>
            </a:r>
            <a:r>
              <a:rPr lang="ru-RU" sz="1600" dirty="0" smtClean="0"/>
              <a:t> охранно-пожарной сигнализации подразделяются на </a:t>
            </a:r>
            <a:r>
              <a:rPr lang="ru-RU" sz="1600" i="1" dirty="0" smtClean="0"/>
              <a:t>активные </a:t>
            </a:r>
            <a:r>
              <a:rPr lang="ru-RU" sz="1600" dirty="0" smtClean="0"/>
              <a:t>(сигнализация генерирует в охраняемой зоне сигнал и реагирует на изменение его параметров) и </a:t>
            </a:r>
            <a:r>
              <a:rPr lang="ru-RU" sz="1600" i="1" dirty="0" smtClean="0"/>
              <a:t>пассивные</a:t>
            </a:r>
            <a:r>
              <a:rPr lang="ru-RU" sz="1600" dirty="0" smtClean="0"/>
              <a:t> (реагируют на изменение параметров окружающей среды). Широко используются такие типы охранных </a:t>
            </a:r>
            <a:r>
              <a:rPr lang="ru-RU" sz="1600" dirty="0" err="1" smtClean="0"/>
              <a:t>извещателей</a:t>
            </a:r>
            <a:r>
              <a:rPr lang="ru-RU" sz="1600" dirty="0" smtClean="0"/>
              <a:t>, как инфракрасные пассивные, </a:t>
            </a:r>
            <a:r>
              <a:rPr lang="ru-RU" sz="1600" dirty="0" err="1" smtClean="0"/>
              <a:t>магнитоконтактные</a:t>
            </a:r>
            <a:r>
              <a:rPr lang="ru-RU" sz="1600" dirty="0" smtClean="0"/>
              <a:t> </a:t>
            </a:r>
            <a:r>
              <a:rPr lang="ru-RU" sz="1600" dirty="0" err="1" smtClean="0"/>
              <a:t>извещатели</a:t>
            </a:r>
            <a:r>
              <a:rPr lang="ru-RU" sz="1600" dirty="0" smtClean="0"/>
              <a:t> разбития стекла, </a:t>
            </a:r>
            <a:r>
              <a:rPr lang="ru-RU" sz="1600" dirty="0" err="1" smtClean="0"/>
              <a:t>периметральные</a:t>
            </a:r>
            <a:r>
              <a:rPr lang="ru-RU" sz="1600" dirty="0" smtClean="0"/>
              <a:t> активные </a:t>
            </a:r>
            <a:r>
              <a:rPr lang="ru-RU" sz="1600" dirty="0" err="1" smtClean="0"/>
              <a:t>извещатели</a:t>
            </a:r>
            <a:r>
              <a:rPr lang="ru-RU" sz="1600" dirty="0" smtClean="0"/>
              <a:t>, комбинированные активные </a:t>
            </a:r>
            <a:r>
              <a:rPr lang="ru-RU" sz="1600" dirty="0" err="1" smtClean="0"/>
              <a:t>извещатели</a:t>
            </a:r>
            <a:r>
              <a:rPr lang="ru-RU" sz="1600" dirty="0" smtClean="0"/>
              <a:t>. В системах пожарной сигнализации применяются тепловые, дымовые, световые, ионизационные, комбинированные и ручные </a:t>
            </a:r>
            <a:r>
              <a:rPr lang="ru-RU" sz="1600" dirty="0" err="1" smtClean="0"/>
              <a:t>извещатели</a:t>
            </a:r>
            <a:r>
              <a:rPr lang="ru-RU" sz="1600" dirty="0" smtClean="0"/>
              <a:t>.</a:t>
            </a:r>
          </a:p>
          <a:p>
            <a:r>
              <a:rPr lang="ru-RU" sz="1600" dirty="0" smtClean="0"/>
              <a:t>Тип датчиков системы сигнализации определяется физическим принципом действия. В зависимости от типа датчиков системы охранной сигнализации могут быть емкостными, </a:t>
            </a:r>
            <a:r>
              <a:rPr lang="ru-RU" sz="1600" dirty="0" err="1" smtClean="0"/>
              <a:t>радиолучевыми</a:t>
            </a:r>
            <a:r>
              <a:rPr lang="ru-RU" sz="1600" dirty="0" smtClean="0"/>
              <a:t>, сейсмическими, реагирующими на замыкание или размыкание электрической цепи и т. д.</a:t>
            </a:r>
            <a:endParaRPr lang="ru-RU"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51520" y="188640"/>
            <a:ext cx="85689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Возможности установки систем охраны в зависимости от применяемых датчиков, их достоинства и недостатки приведены в табл. 2.</a:t>
            </a:r>
            <a:endParaRPr lang="ru-RU" sz="1600" dirty="0"/>
          </a:p>
        </p:txBody>
      </p:sp>
      <p:pic>
        <p:nvPicPr>
          <p:cNvPr id="3" name="Рисунок 2"/>
          <p:cNvPicPr/>
          <p:nvPr/>
        </p:nvPicPr>
        <p:blipFill>
          <a:blip r:embed="rId2" cstate="print"/>
          <a:srcRect/>
          <a:stretch>
            <a:fillRect/>
          </a:stretch>
        </p:blipFill>
        <p:spPr bwMode="auto">
          <a:xfrm>
            <a:off x="1259632" y="764704"/>
            <a:ext cx="5832647" cy="576064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07504" y="41110"/>
            <a:ext cx="8856984"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Типы пожарных </a:t>
            </a:r>
            <a:r>
              <a:rPr lang="ru-RU" sz="1600" b="1" dirty="0" err="1" smtClean="0"/>
              <a:t>извещателей</a:t>
            </a:r>
            <a:endParaRPr lang="ru-RU" sz="1600" dirty="0" smtClean="0"/>
          </a:p>
          <a:p>
            <a:r>
              <a:rPr lang="ru-RU" sz="1600" dirty="0" smtClean="0"/>
              <a:t>Для обнаружения возгорания могут использоваться следующие основные принципы активации </a:t>
            </a:r>
            <a:r>
              <a:rPr lang="ru-RU" sz="1600" b="1" dirty="0" smtClean="0"/>
              <a:t>пожарных </a:t>
            </a:r>
            <a:r>
              <a:rPr lang="ru-RU" sz="1600" b="1" dirty="0" err="1" smtClean="0"/>
              <a:t>извещателей</a:t>
            </a:r>
            <a:r>
              <a:rPr lang="ru-RU" sz="1600" dirty="0" smtClean="0"/>
              <a:t>:</a:t>
            </a:r>
          </a:p>
          <a:p>
            <a:r>
              <a:rPr lang="ru-RU" sz="1600" dirty="0" smtClean="0"/>
              <a:t>детекторы дыма – на основе ионизации или фотоэлектрического принципа;</a:t>
            </a:r>
          </a:p>
          <a:p>
            <a:r>
              <a:rPr lang="ru-RU" sz="1600" dirty="0" smtClean="0"/>
              <a:t>детекторы тепла – на основе фиксирования уровня подъема температуры или какого-то ее определенного показателя;</a:t>
            </a:r>
          </a:p>
          <a:p>
            <a:r>
              <a:rPr lang="ru-RU" sz="1600" dirty="0" smtClean="0"/>
              <a:t>детекторы пламени – на основе использования ультрафиолетового или инфракрасного излучения;</a:t>
            </a:r>
          </a:p>
          <a:p>
            <a:r>
              <a:rPr lang="ru-RU" sz="1600" dirty="0" smtClean="0"/>
              <a:t>детекторы газа.</a:t>
            </a:r>
          </a:p>
          <a:p>
            <a:r>
              <a:rPr lang="ru-RU" sz="1600" b="1" dirty="0" smtClean="0"/>
              <a:t>Ручные </a:t>
            </a:r>
            <a:r>
              <a:rPr lang="ru-RU" sz="1600" b="1" dirty="0" err="1" smtClean="0"/>
              <a:t>извещатели</a:t>
            </a:r>
            <a:r>
              <a:rPr lang="ru-RU" sz="1600" dirty="0" smtClean="0"/>
              <a:t> необходимы для принудительного перевода системы в режим сигнализации о пожаре человеком. Могут быть реализованы в виде рычагов или кнопок, покрытых прозрачными материалами (легко разбиваемыми при пожаре). Чаще всего они устанавливаются в легкодоступных местах общего пользования.</a:t>
            </a:r>
          </a:p>
          <a:p>
            <a:r>
              <a:rPr lang="ru-RU" sz="1600" b="1" dirty="0" smtClean="0"/>
              <a:t>Тепловые </a:t>
            </a:r>
            <a:r>
              <a:rPr lang="ru-RU" sz="1600" b="1" dirty="0" err="1" smtClean="0"/>
              <a:t>извещатели</a:t>
            </a:r>
            <a:r>
              <a:rPr lang="ru-RU" sz="1600" dirty="0" smtClean="0"/>
              <a:t> реагируют на изменение температуры окружающей среды. Отдельные материалы горят практически без выделения дыма (например, дерево), или распространение дыма затруднено вследствие малого пространства (за подвесными потолками). Применяются в случаях, когда в воздухе высока концентрация аэрозольных частиц, не имеющих никакого отношения к процессам горения (водяные испарения, мука на мельнице и т. п.). </a:t>
            </a:r>
            <a:r>
              <a:rPr lang="ru-RU" sz="1600" i="1" dirty="0" smtClean="0"/>
              <a:t>Тепловые</a:t>
            </a:r>
            <a:r>
              <a:rPr lang="ru-RU" sz="1600" dirty="0" smtClean="0"/>
              <a:t> пороговые пожарные </a:t>
            </a:r>
            <a:r>
              <a:rPr lang="ru-RU" sz="1600" dirty="0" err="1" smtClean="0"/>
              <a:t>извещатели</a:t>
            </a:r>
            <a:r>
              <a:rPr lang="ru-RU" sz="1600" dirty="0" smtClean="0"/>
              <a:t> выдают сигнал «пожар» при достижении пороговой температуры, </a:t>
            </a:r>
            <a:r>
              <a:rPr lang="ru-RU" sz="1600" i="1" dirty="0" smtClean="0"/>
              <a:t>дифференциальные</a:t>
            </a:r>
            <a:r>
              <a:rPr lang="ru-RU" sz="1600" dirty="0" smtClean="0"/>
              <a:t> – фиксируют пожароопасную ситуацию по скорости нарастания температуры.</a:t>
            </a:r>
          </a:p>
          <a:p>
            <a:r>
              <a:rPr lang="ru-RU" sz="1600" b="1" dirty="0" smtClean="0"/>
              <a:t>Контактный пороговый тепловой </a:t>
            </a:r>
            <a:r>
              <a:rPr lang="ru-RU" sz="1600" b="1" dirty="0" err="1" smtClean="0"/>
              <a:t>извещатель</a:t>
            </a:r>
            <a:r>
              <a:rPr lang="ru-RU" sz="1600" dirty="0" smtClean="0"/>
              <a:t> выдает тревожный сигнал при превышении заранее заданной предельно допустимой температуры. При нагревании расплавляется контактная пластина, электрическая цепь разрывается и вырабатывается тревожный сигнал. Это самые простые </a:t>
            </a:r>
            <a:r>
              <a:rPr lang="ru-RU" sz="1600" dirty="0" err="1" smtClean="0"/>
              <a:t>извещатели</a:t>
            </a:r>
            <a:r>
              <a:rPr lang="ru-RU" sz="1600" dirty="0" smtClean="0"/>
              <a:t>. Обычно пороговая температура составляет 75 °C.</a:t>
            </a:r>
          </a:p>
          <a:p>
            <a:endParaRPr lang="ru-RU"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23528" y="548682"/>
            <a:ext cx="8568952"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Дифференциальные тепловые </a:t>
            </a:r>
            <a:r>
              <a:rPr lang="ru-RU" sz="1600" b="1" dirty="0" err="1" smtClean="0"/>
              <a:t>извещатели</a:t>
            </a:r>
            <a:r>
              <a:rPr lang="ru-RU" sz="1600" dirty="0" smtClean="0"/>
              <a:t> обычно состоят из двух термоэлементов, один из которых располагается внутри корпуса </a:t>
            </a:r>
            <a:r>
              <a:rPr lang="ru-RU" sz="1600" dirty="0" err="1" smtClean="0"/>
              <a:t>извещателя</a:t>
            </a:r>
            <a:r>
              <a:rPr lang="ru-RU" sz="1600" dirty="0" smtClean="0"/>
              <a:t>, а второй помещен снаружи. Токи, протекающие через эти две цепи, подаются на входы дифференциального усилителя. При увеличении температуры ток, протекающий по наружной цепи, резко изменяется. Во внутренней цепи он почти не меняется, что приводит к дисбалансу токов и формированию тревожного сигнала. Использование термопары позволяет исключить влияние плавных температурных изменений, вызванных естественными причинами. Эти датчики являются наиболее быстрыми по скорости реагирования и устойчивыми в работе.</a:t>
            </a:r>
          </a:p>
          <a:p>
            <a:r>
              <a:rPr lang="ru-RU" sz="1600" b="1" dirty="0" smtClean="0"/>
              <a:t>Линейные тепловые </a:t>
            </a:r>
            <a:r>
              <a:rPr lang="ru-RU" sz="1600" b="1" dirty="0" err="1" smtClean="0"/>
              <a:t>извещатели</a:t>
            </a:r>
            <a:r>
              <a:rPr lang="ru-RU" sz="1600" b="1" dirty="0" smtClean="0"/>
              <a:t>.</a:t>
            </a:r>
            <a:r>
              <a:rPr lang="ru-RU" sz="1600" dirty="0" smtClean="0"/>
              <a:t> Конструкция представляет собой четыре медных проводника с оболочками из специального материала с отрицательным температурным коэффициентом. Проводники упакованы в общий кожух так, что плотно соприкасаются своими оболочками. Провода соединяются в конце линии попарно между собой, образуя две петли, соприкасающиеся оболочками. Принцип действия: при увеличении температуры оболочки изменяют свое сопротивление, изменяя также общее сопротивление между петлями, которое и измеряется специальным блоком обработки результатов. По величине этого сопротивления и принимается решение о наличии возгорания. Чем больше длина кабеля (до 1,5 км), тем выше чувствительность прибора.</a:t>
            </a:r>
            <a:endParaRPr lang="ru-RU"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107504" y="58409"/>
            <a:ext cx="8784976"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Дымовые </a:t>
            </a:r>
            <a:r>
              <a:rPr lang="ru-RU" sz="1600" b="1" dirty="0" err="1" smtClean="0"/>
              <a:t>извещатели</a:t>
            </a:r>
            <a:r>
              <a:rPr lang="ru-RU" sz="1600" dirty="0" smtClean="0"/>
              <a:t> предназначены для обнаружения наличия заданной концентрации частиц дыма в воздухе. Состав частиц дыма может быть различным. Поэтому по принципу действия дымовые </a:t>
            </a:r>
            <a:r>
              <a:rPr lang="ru-RU" sz="1600" dirty="0" err="1" smtClean="0"/>
              <a:t>извещатели</a:t>
            </a:r>
            <a:r>
              <a:rPr lang="ru-RU" sz="1600" dirty="0" smtClean="0"/>
              <a:t> подразделяются на два основных типа – оптоэлектронные и ионизационные.</a:t>
            </a:r>
          </a:p>
          <a:p>
            <a:r>
              <a:rPr lang="ru-RU" sz="1600" b="1" dirty="0" smtClean="0"/>
              <a:t>Ионизационный дымовой </a:t>
            </a:r>
            <a:r>
              <a:rPr lang="ru-RU" sz="1600" b="1" dirty="0" err="1" smtClean="0"/>
              <a:t>извещатель</a:t>
            </a:r>
            <a:r>
              <a:rPr lang="ru-RU" sz="1600" b="1" dirty="0" smtClean="0"/>
              <a:t>.</a:t>
            </a:r>
            <a:r>
              <a:rPr lang="ru-RU" sz="1600" dirty="0" smtClean="0"/>
              <a:t> Поток радиоактивных частиц (обычно применяется америций-241) поступает в две отдельные камеры. При попадании частиц дыма (цвет дыма не важен) в измерительную (внешнюю) камеру происходит уменьшение тока, протекающего через нее, поскольку при этом происходит уменьшение длины пробега ?-частиц и увеличение рекомбинации ионов. Для обработки используется разность между токами в измерительной и контрольной камерах. Ионизационные </a:t>
            </a:r>
            <a:r>
              <a:rPr lang="ru-RU" sz="1600" dirty="0" err="1" smtClean="0"/>
              <a:t>извещатели</a:t>
            </a:r>
            <a:r>
              <a:rPr lang="ru-RU" sz="1600" dirty="0" smtClean="0"/>
              <a:t> не наносят вреда здоровью людей (источник радиоактивного излучения порядка 0,9 </a:t>
            </a:r>
            <a:r>
              <a:rPr lang="ru-RU" sz="1600" dirty="0" err="1" smtClean="0"/>
              <a:t>мкКи</a:t>
            </a:r>
            <a:r>
              <a:rPr lang="ru-RU" sz="1600" dirty="0" smtClean="0"/>
              <a:t>). Эти датчики дают реальную пожарную защиту во взрывоопасных зонах. Они также имеют рекордно низкий ток потребления. Недостатками являются сложность захоронения после окончания срока службы (не менее 5 лет) и уязвимость к изменениям влажности, давления, температуры, скорости движения воздуха.</a:t>
            </a:r>
          </a:p>
          <a:p>
            <a:r>
              <a:rPr lang="ru-RU" sz="1600" b="1" dirty="0" smtClean="0"/>
              <a:t>Оптический дымовой </a:t>
            </a:r>
            <a:r>
              <a:rPr lang="ru-RU" sz="1600" b="1" dirty="0" err="1" smtClean="0"/>
              <a:t>извещатель</a:t>
            </a:r>
            <a:r>
              <a:rPr lang="ru-RU" sz="1600" b="1" dirty="0" smtClean="0"/>
              <a:t>.</a:t>
            </a:r>
            <a:r>
              <a:rPr lang="ru-RU" sz="1600" dirty="0" smtClean="0"/>
              <a:t> Измерительная камера этого устройства содержит оптоэлектронную пару. В качестве задающего элемента используется светодиод или лазер (аспирационный датчик). Излучение задающего элемента инфракрасного спектра в обычных условиях не попадает на фотоприемник. При попадании частиц дыма в оптическую камеру происходит рассеивание излучения от светодиода. Вследствие оптического эффекта рассеивания инфракрасного излучения на частицах дыма на фотоприемник попадает свет, обеспечивая получение электрического сигнала. Чем больше концентрация рассеивающих частиц дыма в воздухе, тем выше уровень сигнала. Для правильной работы оптического </a:t>
            </a:r>
            <a:r>
              <a:rPr lang="ru-RU" sz="1600" dirty="0" err="1" smtClean="0"/>
              <a:t>извещателя</a:t>
            </a:r>
            <a:r>
              <a:rPr lang="ru-RU" sz="1600" dirty="0" smtClean="0"/>
              <a:t> очень важной является конструкции оптической камеры.</a:t>
            </a:r>
          </a:p>
          <a:p>
            <a:endParaRPr lang="ru-RU"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95536" y="188640"/>
            <a:ext cx="85689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Сравнительная характеристика ионизационных и оптических типов </a:t>
            </a:r>
            <a:r>
              <a:rPr lang="ru-RU" sz="1600" dirty="0" err="1" smtClean="0"/>
              <a:t>извещателей</a:t>
            </a:r>
            <a:r>
              <a:rPr lang="ru-RU" sz="1600" dirty="0" smtClean="0"/>
              <a:t> приведена в табл. 3.</a:t>
            </a:r>
            <a:endParaRPr lang="ru-RU" sz="1600" dirty="0"/>
          </a:p>
        </p:txBody>
      </p:sp>
      <p:pic>
        <p:nvPicPr>
          <p:cNvPr id="3" name="Рисунок 2"/>
          <p:cNvPicPr/>
          <p:nvPr/>
        </p:nvPicPr>
        <p:blipFill>
          <a:blip r:embed="rId2" cstate="print"/>
          <a:srcRect/>
          <a:stretch>
            <a:fillRect/>
          </a:stretch>
        </p:blipFill>
        <p:spPr bwMode="auto">
          <a:xfrm>
            <a:off x="1619672" y="908720"/>
            <a:ext cx="5808345" cy="236982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251520" y="476672"/>
            <a:ext cx="8568952" cy="61555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smtClean="0"/>
              <a:t>Лазерный </a:t>
            </a:r>
            <a:r>
              <a:rPr lang="ru-RU" sz="1600" b="1" dirty="0" err="1" smtClean="0"/>
              <a:t>извещатель</a:t>
            </a:r>
            <a:r>
              <a:rPr lang="ru-RU" sz="1600" dirty="0" smtClean="0"/>
              <a:t> обеспечивает обнаружение задымления на уровнях удельной оптической плотности примерно в 100 раз меньших, чем современные светодиодные датчики. Существуют более дорогие системы с принудительным всасыванием воздуха. Для поддержания чувствительности и недопущения ложного срабатывания оба типа </a:t>
            </a:r>
            <a:r>
              <a:rPr lang="ru-RU" sz="1600" dirty="0" err="1" smtClean="0"/>
              <a:t>извещателей</a:t>
            </a:r>
            <a:r>
              <a:rPr lang="ru-RU" sz="1600" dirty="0" smtClean="0"/>
              <a:t> (ионизационный или фотоэлектрический) требуют периодической очистки.</a:t>
            </a:r>
          </a:p>
          <a:p>
            <a:r>
              <a:rPr lang="ru-RU" sz="1600" b="1" dirty="0" smtClean="0"/>
              <a:t>Дымовые линейные </a:t>
            </a:r>
            <a:r>
              <a:rPr lang="ru-RU" sz="1600" b="1" dirty="0" err="1" smtClean="0"/>
              <a:t>извещатели</a:t>
            </a:r>
            <a:r>
              <a:rPr lang="ru-RU" sz="1600" dirty="0" smtClean="0"/>
              <a:t> незаменимы в помещениях с высокими потолками и большими площадями. Они широко используются в системах пожарной сигнализации, так как появляется возможность фиксировать пожароопасную ситуацию на сверхранних этапах. Простота монтажа, настройки и эксплуатации современных линейных датчиков позволяют им конкурировать по цене с точечными </a:t>
            </a:r>
            <a:r>
              <a:rPr lang="ru-RU" sz="1600" dirty="0" err="1" smtClean="0"/>
              <a:t>извещателями</a:t>
            </a:r>
            <a:r>
              <a:rPr lang="ru-RU" sz="1600" dirty="0" smtClean="0"/>
              <a:t> даже в помещениях средних размеров.</a:t>
            </a:r>
          </a:p>
          <a:p>
            <a:r>
              <a:rPr lang="ru-RU" sz="1600" b="1" dirty="0" smtClean="0"/>
              <a:t>Комбинированный дымовой пожарный </a:t>
            </a:r>
            <a:r>
              <a:rPr lang="ru-RU" sz="1600" b="1" dirty="0" err="1" smtClean="0"/>
              <a:t>извещатель</a:t>
            </a:r>
            <a:r>
              <a:rPr lang="ru-RU" sz="1600" dirty="0" smtClean="0"/>
              <a:t> (в одном корпусе собраны ионизационный и оптический типы </a:t>
            </a:r>
            <a:r>
              <a:rPr lang="ru-RU" sz="1600" dirty="0" err="1" smtClean="0"/>
              <a:t>извещателей</a:t>
            </a:r>
            <a:r>
              <a:rPr lang="ru-RU" sz="1600" dirty="0" smtClean="0"/>
              <a:t>) работает по двум углам отражения света, что позволяет измерять и анализировать соотношение характеристик прямого и обратного рассеяния света, определяя типы дыма и снижая количество ложных тревог. Это осуществляется за счет использования </a:t>
            </a:r>
            <a:r>
              <a:rPr lang="ru-RU" sz="1600" dirty="0" err="1" smtClean="0"/>
              <a:t>двухугольной</a:t>
            </a:r>
            <a:r>
              <a:rPr lang="ru-RU" sz="1600" dirty="0" smtClean="0"/>
              <a:t> технологии рассеяния света. Известно, что отношение прямого рассеянного света к обратному для темного дыма (сажи) больше, чем для светлых типов дыма (тлеющая древесина), и еще выше для сухих веществ (цементная пыль).</a:t>
            </a:r>
          </a:p>
          <a:p>
            <a:r>
              <a:rPr lang="ru-RU" sz="1600" dirty="0" smtClean="0"/>
              <a:t>Следует отметить, что наиболее эффективным является </a:t>
            </a:r>
            <a:r>
              <a:rPr lang="ru-RU" sz="1600" dirty="0" err="1" smtClean="0"/>
              <a:t>извещатель</a:t>
            </a:r>
            <a:r>
              <a:rPr lang="ru-RU" sz="1600" dirty="0" smtClean="0"/>
              <a:t>, сочетающий в себе фотоэлектрические и тепловые чувствительные элементы. Сегодня производятся и </a:t>
            </a:r>
            <a:r>
              <a:rPr lang="ru-RU" sz="1600" i="1" dirty="0" smtClean="0"/>
              <a:t>трехмерные комбинированные </a:t>
            </a:r>
            <a:r>
              <a:rPr lang="ru-RU" sz="1600" i="1" dirty="0" err="1" smtClean="0"/>
              <a:t>извещатели</a:t>
            </a:r>
            <a:r>
              <a:rPr lang="ru-RU" sz="1600" dirty="0" smtClean="0"/>
              <a:t>, в них соединены дымовой оптический, дымовой ионизационный и тепловой принцип обнаружения. На практике применяются довольно редко.</a:t>
            </a:r>
            <a:endParaRPr lang="ru-RU"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23528" y="188640"/>
            <a:ext cx="8568952"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b="1" dirty="0" err="1" smtClean="0"/>
              <a:t>Извещатели</a:t>
            </a:r>
            <a:r>
              <a:rPr lang="ru-RU" sz="1600" b="1" dirty="0" smtClean="0"/>
              <a:t> пламени.</a:t>
            </a:r>
            <a:r>
              <a:rPr lang="ru-RU" sz="1600" dirty="0" smtClean="0"/>
              <a:t> Открытый огонь имеет характерное излучение и в ультрафиолетовой, и в инфракрасной частях спектра. Соответственно, выпускаются два типа устройств:</a:t>
            </a:r>
          </a:p>
          <a:p>
            <a:r>
              <a:rPr lang="ru-RU" sz="1600" i="1" dirty="0" smtClean="0"/>
              <a:t>ультрафиолетовые</a:t>
            </a:r>
            <a:r>
              <a:rPr lang="ru-RU" sz="1600" dirty="0" smtClean="0"/>
              <a:t> – высоковольтный газоразрядный индикатор постоянно контролирует мощность излучения в ультрафиолетовом диапазоне. При появлении открытого огня сильно повышается интенсивность разрядов между электродами индикатора и выдается тревожный сигнал. Подобный датчик может проконтролировать площадь до 200 м</a:t>
            </a:r>
            <a:r>
              <a:rPr lang="ru-RU" sz="1600" i="1" dirty="0" smtClean="0"/>
              <a:t>2</a:t>
            </a:r>
            <a:r>
              <a:rPr lang="ru-RU" sz="1600" dirty="0" smtClean="0"/>
              <a:t> при высоте установки до 20 м. Инерционность срабатывания не превышает 5 с;</a:t>
            </a:r>
          </a:p>
          <a:p>
            <a:r>
              <a:rPr lang="ru-RU" sz="1600" i="1" dirty="0" smtClean="0"/>
              <a:t>инфракрасные</a:t>
            </a:r>
            <a:r>
              <a:rPr lang="ru-RU" sz="1600" dirty="0" smtClean="0"/>
              <a:t> – с помощью </a:t>
            </a:r>
            <a:r>
              <a:rPr lang="ru-RU" sz="1600" dirty="0" err="1" smtClean="0"/>
              <a:t>ИК-чувствительного</a:t>
            </a:r>
            <a:r>
              <a:rPr lang="ru-RU" sz="1600" dirty="0" smtClean="0"/>
              <a:t> элемента и оптической фокусирующей системы регистрируют характерные всплески </a:t>
            </a:r>
            <a:r>
              <a:rPr lang="ru-RU" sz="1600" dirty="0" err="1" smtClean="0"/>
              <a:t>ИК-излучения</a:t>
            </a:r>
            <a:r>
              <a:rPr lang="ru-RU" sz="1600" dirty="0" smtClean="0"/>
              <a:t> при появлении возгорания. Этот прибор позволяет определять в течение 3 с наличие пламени размером от 10 см на расстоянии до 20 м при угле обзора 90°.</a:t>
            </a:r>
            <a:endParaRPr lang="ru-RU"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23528" y="373307"/>
            <a:ext cx="8568952"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Существуют также более сложные  датчики – </a:t>
            </a:r>
            <a:r>
              <a:rPr lang="ru-RU" sz="1600" b="1" dirty="0" smtClean="0"/>
              <a:t>аналоговые </a:t>
            </a:r>
            <a:r>
              <a:rPr lang="ru-RU" sz="1600" b="1" dirty="0" err="1" smtClean="0"/>
              <a:t>извещатели</a:t>
            </a:r>
            <a:r>
              <a:rPr lang="ru-RU" sz="1600" b="1" dirty="0" smtClean="0"/>
              <a:t> с внешней адресацией</a:t>
            </a:r>
            <a:r>
              <a:rPr lang="ru-RU" sz="1600" dirty="0" smtClean="0"/>
              <a:t>. Датчики являются аналоговыми, но адресуются шлейфом сигнализации, в котором они установлены. Датчик производит самотестирование всех своих узлов, проверяет запыленность дымовой камеры, передает результаты тестирования на приемно-контрольный прибор. Компенсация запыленности дымовой камеры позволяет увеличить время работы </a:t>
            </a:r>
            <a:r>
              <a:rPr lang="ru-RU" sz="1600" dirty="0" err="1" smtClean="0"/>
              <a:t>извещателя</a:t>
            </a:r>
            <a:r>
              <a:rPr lang="ru-RU" sz="1600" dirty="0" smtClean="0"/>
              <a:t> до очередного обслуживания, самотестирование исключает ложные срабатывания. Такие </a:t>
            </a:r>
            <a:r>
              <a:rPr lang="ru-RU" sz="1600" dirty="0" err="1" smtClean="0"/>
              <a:t>извещатели</a:t>
            </a:r>
            <a:r>
              <a:rPr lang="ru-RU" sz="1600" dirty="0" smtClean="0"/>
              <a:t> сохраняют все преимущества адресно-аналоговых </a:t>
            </a:r>
            <a:r>
              <a:rPr lang="ru-RU" sz="1600" dirty="0" err="1" smtClean="0"/>
              <a:t>извещателей</a:t>
            </a:r>
            <a:r>
              <a:rPr lang="ru-RU" sz="1600" dirty="0" smtClean="0"/>
              <a:t>, имеют низкую стоимость и способны работать с недорогими неадресными ПКП. При постановке в шлейф сигнализации нескольких </a:t>
            </a:r>
            <a:r>
              <a:rPr lang="ru-RU" sz="1600" dirty="0" err="1" smtClean="0"/>
              <a:t>извещателей</a:t>
            </a:r>
            <a:r>
              <a:rPr lang="ru-RU" sz="1600" dirty="0" smtClean="0"/>
              <a:t>, каждый из которых будет установлен в помещении один, необходимо в общем коридоре установить устройства выносной оптической индикации.</a:t>
            </a:r>
            <a:endParaRPr lang="ru-RU" sz="1600" smtClean="0"/>
          </a:p>
          <a:p>
            <a:endParaRPr lang="ru-RU"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79512" y="332656"/>
            <a:ext cx="8712968"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dirty="0" smtClean="0"/>
              <a:t>Современные системы защиты построены на нескольких подсистемах сигнализации (совокупность их применения позволяет отслеживать любые угрозы):</a:t>
            </a:r>
          </a:p>
          <a:p>
            <a:r>
              <a:rPr lang="ru-RU" dirty="0" smtClean="0"/>
              <a:t>охранная – фиксирует попытку проникновения;</a:t>
            </a:r>
          </a:p>
          <a:p>
            <a:r>
              <a:rPr lang="ru-RU" dirty="0" smtClean="0"/>
              <a:t>тревожная – система экстренного вызова помощи на случай внезапного нападения;</a:t>
            </a:r>
          </a:p>
          <a:p>
            <a:r>
              <a:rPr lang="ru-RU" dirty="0" smtClean="0"/>
              <a:t>пожарная – регистрирует появление первых признаков пожара;</a:t>
            </a:r>
          </a:p>
          <a:p>
            <a:r>
              <a:rPr lang="ru-RU" dirty="0" smtClean="0"/>
              <a:t>аварийная – извещает об утечке газа, протечках воды и т. п.</a:t>
            </a:r>
          </a:p>
          <a:p>
            <a:r>
              <a:rPr lang="ru-RU" dirty="0" smtClean="0"/>
              <a:t>Задачей пожарной сигнализации являются получение, обработка, передача и представление в заданном виде потребителям при помощи технических средств информации о пожаре на охраняемых объектах (обнаружение очага пожара, определение места его возникновения, подача сигналов для систем автоматического пожаротушения и </a:t>
            </a:r>
            <a:r>
              <a:rPr lang="ru-RU" dirty="0" err="1" smtClean="0"/>
              <a:t>дымоудаления</a:t>
            </a:r>
            <a:r>
              <a:rPr lang="ru-RU" dirty="0" smtClean="0"/>
              <a:t>).</a:t>
            </a:r>
          </a:p>
          <a:p>
            <a:r>
              <a:rPr lang="ru-RU" dirty="0" smtClean="0"/>
              <a:t>Задача охранной сигнализации – своевременное оповещение о проникновении или попытке проникновения на охраняемый объект, с фиксацией факта, места и времени нарушения рубежа охраны. Общей задачей обеих систем сигнализации является обеспечение моментального реагирования с предоставлением точной информации о характере события.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23528" y="548680"/>
            <a:ext cx="849694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dirty="0" smtClean="0"/>
              <a:t>Анализ отечественной и зарубежной статистики несанкционированных проникновений на различные объекты свидетельствует, что более 50 % вторжений совершается на объекты со свободным доступом персонала и клиентов; порядка 25 % – на объекты с неохраняемыми элементами механической защиты типа заборов, решеток; около 20 % – на объекты с пропускной системой и только 5 % – на объекты с усиленным режимом охраны, с применением сложных технических систем и специально обученного персонала. Из практики работы служб безопасности при охране объектов выделяют шесть основных зон охраняемых территорий:</a:t>
            </a:r>
          </a:p>
          <a:p>
            <a:r>
              <a:rPr lang="ru-RU" dirty="0" smtClean="0"/>
              <a:t>зона I – периметр территории перед зданием;</a:t>
            </a:r>
          </a:p>
          <a:p>
            <a:r>
              <a:rPr lang="ru-RU" dirty="0" smtClean="0"/>
              <a:t>зона II – периметр самого здания;</a:t>
            </a:r>
          </a:p>
          <a:p>
            <a:r>
              <a:rPr lang="ru-RU" dirty="0" smtClean="0"/>
              <a:t>зона III – помещение для приема посетителей;</a:t>
            </a:r>
          </a:p>
          <a:p>
            <a:r>
              <a:rPr lang="ru-RU" dirty="0" smtClean="0"/>
              <a:t>зона IV – кабинеты сотрудников и коридоры;</a:t>
            </a:r>
          </a:p>
          <a:p>
            <a:r>
              <a:rPr lang="ru-RU" dirty="0" smtClean="0"/>
              <a:t>зоны V и VI – кабинеты руководства, комнаты переговоров с партнерами, хранилища ценностей и информации.</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23528" y="266165"/>
            <a:ext cx="8496944"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dirty="0" smtClean="0"/>
              <a:t>Для того чтобы обеспечить необходимый уровень надежности охраны особо важных объектов (банки, кассы, места хранения оружия), необходимо организовать </a:t>
            </a:r>
            <a:r>
              <a:rPr lang="ru-RU" dirty="0" err="1" smtClean="0"/>
              <a:t>многорубежную</a:t>
            </a:r>
            <a:r>
              <a:rPr lang="ru-RU" dirty="0" smtClean="0"/>
              <a:t> защиту объекта. </a:t>
            </a:r>
          </a:p>
          <a:p>
            <a:r>
              <a:rPr lang="ru-RU" dirty="0" smtClean="0"/>
              <a:t>Датчики сигнализации первого рубежа устанавливаются на наружном периметре. </a:t>
            </a:r>
          </a:p>
          <a:p>
            <a:r>
              <a:rPr lang="ru-RU" dirty="0" smtClean="0"/>
              <a:t>Второй рубеж представляют датчики, установленные в местах возможного проникновения на объект (двери, окна, форточки и т. п.). </a:t>
            </a:r>
          </a:p>
          <a:p>
            <a:r>
              <a:rPr lang="ru-RU" dirty="0" smtClean="0"/>
              <a:t>Третий рубеж – объемные датчики во внутренних помещениях, четвертый – непосредственно охраняемые предметы (сейфы, шкафы, ящики и т. д.). </a:t>
            </a:r>
          </a:p>
          <a:p>
            <a:r>
              <a:rPr lang="ru-RU" dirty="0" smtClean="0"/>
              <a:t>При этом каждый рубеж обязательно подключается к самостоятельной ячейке приемно-контрольного прибора с тем, чтобы при возможном обходе нарушителем одного из рубежей охраны был подан сигнал тревоги с другого.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260648"/>
            <a:ext cx="8820472" cy="39087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В общем виде система охранно-пожарной сигнализации включает в себя:</a:t>
            </a:r>
          </a:p>
          <a:p>
            <a:r>
              <a:rPr lang="ru-RU" sz="1600" i="1" dirty="0" smtClean="0"/>
              <a:t>датчики</a:t>
            </a:r>
            <a:r>
              <a:rPr lang="ru-RU" sz="1600" dirty="0" smtClean="0"/>
              <a:t>– тревожные </a:t>
            </a:r>
            <a:r>
              <a:rPr lang="ru-RU" sz="1600" dirty="0" err="1" smtClean="0"/>
              <a:t>извещатели</a:t>
            </a:r>
            <a:r>
              <a:rPr lang="ru-RU" sz="1600" dirty="0" smtClean="0"/>
              <a:t>, реагирующие на тревожное событие (пожар, попытка проникновения на объект и т. д.), характеристики датчиков определяют основные параметры всей системы сигнализации;</a:t>
            </a:r>
          </a:p>
          <a:p>
            <a:r>
              <a:rPr lang="ru-RU" sz="1600" i="1" dirty="0" smtClean="0"/>
              <a:t>приемно-контрольные приборы</a:t>
            </a:r>
            <a:r>
              <a:rPr lang="ru-RU" sz="1600" dirty="0" smtClean="0"/>
              <a:t> (ПКП) – устройства, которые получают сигнал тревоги от </a:t>
            </a:r>
            <a:r>
              <a:rPr lang="ru-RU" sz="1600" dirty="0" err="1" smtClean="0"/>
              <a:t>извещателей</a:t>
            </a:r>
            <a:r>
              <a:rPr lang="ru-RU" sz="1600" dirty="0" smtClean="0"/>
              <a:t> и осуществляют управление по заданному алгоритму исполнительными устройствами (в простейшем случае контроль за работой охранно-пожарной сигнализации состоит из включения и выключения датчиков, фиксации сигналов тревоги, в сложных, разветвленных системах сигнализации контроль и управление осуществляются при помощи компьютеров);</a:t>
            </a:r>
          </a:p>
          <a:p>
            <a:r>
              <a:rPr lang="ru-RU" sz="1600" i="1" dirty="0" smtClean="0"/>
              <a:t>исполнительные устройства</a:t>
            </a:r>
            <a:r>
              <a:rPr lang="ru-RU" sz="1600" dirty="0" smtClean="0"/>
              <a:t> – агрегаты, которые обеспечивают выполнение заданного алгоритма действий системы в ответ на то или иное тревожное событие (подача сигнала оповещения, включение механизмов пожаротушения, автодозвон по заданным номерам телефонов и т. п.).</a:t>
            </a:r>
          </a:p>
          <a:p>
            <a:endParaRPr kumimoji="0" lang="ru-RU" sz="16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9512" y="260648"/>
            <a:ext cx="8856984"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1. </a:t>
            </a:r>
            <a:r>
              <a:rPr lang="ru-RU" sz="1600" b="1" i="1" dirty="0" smtClean="0"/>
              <a:t>Аналоговые (неадресные) системы</a:t>
            </a:r>
            <a:r>
              <a:rPr lang="ru-RU" sz="1600" dirty="0" smtClean="0"/>
              <a:t> строятся по следующему принципу. Охраняемый объект разбивается на области прокладкой отдельных шлейфов, объединяющих некоторое количество датчиков (</a:t>
            </a:r>
            <a:r>
              <a:rPr lang="ru-RU" sz="1600" dirty="0" err="1" smtClean="0"/>
              <a:t>извещателей</a:t>
            </a:r>
            <a:r>
              <a:rPr lang="ru-RU" sz="1600" dirty="0" smtClean="0"/>
              <a:t>). При срабатывании любого датчика подается сигнал тревоги по всему шлейфу. Решение о возникновении события тут «принимает» только </a:t>
            </a:r>
            <a:r>
              <a:rPr lang="ru-RU" sz="1600" dirty="0" err="1" smtClean="0"/>
              <a:t>извещатель</a:t>
            </a:r>
            <a:r>
              <a:rPr lang="ru-RU" sz="1600" dirty="0" smtClean="0"/>
              <a:t>, работоспособность которого можно проверить только во время технического обслуживания ОПС. Также недостатками таких систем являются высокая вероятность ложных срабатываний, локализация сигнала с точностью до шлейфа, ограничение контролируемой зоны. Стоимость такой системы относительно низкая, хотя и необходимо прокладывать большое количество шлейфов. Задачи централизованного управления выполняет охранно-пожарная панель. Применение аналоговых систем возможно на всех типах объектов. Но при большом количестве областей тревоги возникает необходимость большого объема работ по монтажу проводных коммуникаций.</a:t>
            </a:r>
          </a:p>
          <a:p>
            <a:endParaRPr lang="ru-RU"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86436"/>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2. </a:t>
            </a:r>
            <a:r>
              <a:rPr lang="ru-RU" sz="1600" b="1" i="1" dirty="0" smtClean="0"/>
              <a:t>Адресные системы</a:t>
            </a:r>
            <a:r>
              <a:rPr lang="ru-RU" sz="1600" dirty="0" smtClean="0"/>
              <a:t> предполагают монтаж на одном шлейфе сигнализации адресных датчиков. Такие системы позволяют заменить многожильные кабели, соединяющие </a:t>
            </a:r>
            <a:r>
              <a:rPr lang="ru-RU" sz="1600" dirty="0" err="1" smtClean="0"/>
              <a:t>извещатели</a:t>
            </a:r>
            <a:r>
              <a:rPr lang="ru-RU" sz="1600" dirty="0" smtClean="0"/>
              <a:t> с приемно-контрольным прибором (ПКП) на одну пару проводов шины данных.</a:t>
            </a:r>
          </a:p>
          <a:p>
            <a:endParaRPr lang="ru-RU" sz="1600" dirty="0" smtClean="0"/>
          </a:p>
          <a:p>
            <a:r>
              <a:rPr lang="ru-RU" sz="1600" dirty="0" smtClean="0"/>
              <a:t>3. </a:t>
            </a:r>
            <a:r>
              <a:rPr lang="ru-RU" sz="1600" b="1" i="1" dirty="0" smtClean="0"/>
              <a:t>Адресные </a:t>
            </a:r>
            <a:r>
              <a:rPr lang="ru-RU" sz="1600" b="1" i="1" dirty="0" err="1" smtClean="0"/>
              <a:t>неопросные</a:t>
            </a:r>
            <a:r>
              <a:rPr lang="ru-RU" sz="1600" b="1" i="1" dirty="0" smtClean="0"/>
              <a:t> системы</a:t>
            </a:r>
            <a:r>
              <a:rPr lang="ru-RU" sz="1600" dirty="0" smtClean="0"/>
              <a:t> являются, по сути, пороговыми, дополненными лишь возможностью передачи кода адреса сработавшего </a:t>
            </a:r>
            <a:r>
              <a:rPr lang="ru-RU" sz="1600" dirty="0" err="1" smtClean="0"/>
              <a:t>извещателя</a:t>
            </a:r>
            <a:r>
              <a:rPr lang="ru-RU" sz="1600" dirty="0" smtClean="0"/>
              <a:t>. Этим системам присущи все недостатки аналоговых – невозможность автоматического контроля работоспособности пожарных </a:t>
            </a:r>
            <a:r>
              <a:rPr lang="ru-RU" sz="1600" dirty="0" err="1" smtClean="0"/>
              <a:t>извещателей</a:t>
            </a:r>
            <a:r>
              <a:rPr lang="ru-RU" sz="1600" dirty="0" smtClean="0"/>
              <a:t> (при любом отказе электроники связь </a:t>
            </a:r>
            <a:r>
              <a:rPr lang="ru-RU" sz="1600" dirty="0" err="1" smtClean="0"/>
              <a:t>извещателя</a:t>
            </a:r>
            <a:r>
              <a:rPr lang="ru-RU" sz="1600" dirty="0" smtClean="0"/>
              <a:t> с ПКП прекращается).</a:t>
            </a:r>
          </a:p>
          <a:p>
            <a:endParaRPr lang="ru-RU" sz="1600" dirty="0" smtClean="0"/>
          </a:p>
          <a:p>
            <a:r>
              <a:rPr lang="ru-RU" sz="1600" dirty="0" smtClean="0"/>
              <a:t>4. </a:t>
            </a:r>
            <a:r>
              <a:rPr lang="ru-RU" sz="1600" b="1" i="1" dirty="0" smtClean="0"/>
              <a:t>Адресные опросные системы</a:t>
            </a:r>
            <a:r>
              <a:rPr lang="ru-RU" sz="1600" dirty="0" smtClean="0"/>
              <a:t> осуществляют периодический опрос </a:t>
            </a:r>
            <a:r>
              <a:rPr lang="ru-RU" sz="1600" dirty="0" err="1" smtClean="0"/>
              <a:t>извещателей</a:t>
            </a:r>
            <a:r>
              <a:rPr lang="ru-RU" sz="1600" dirty="0" smtClean="0"/>
              <a:t>, обеспечивают контроль их работоспособности при любом виде отказа, что позволяет устанавливать по одному </a:t>
            </a:r>
            <a:r>
              <a:rPr lang="ru-RU" sz="1600" dirty="0" err="1" smtClean="0"/>
              <a:t>извещателю</a:t>
            </a:r>
            <a:r>
              <a:rPr lang="ru-RU" sz="1600" dirty="0" smtClean="0"/>
              <a:t> в каждом помещении вместо двух. В адресных опросных ОПС могут быть реализованы сложные алгоритмы обработки информации, например, </a:t>
            </a:r>
            <a:r>
              <a:rPr lang="ru-RU" sz="1600" dirty="0" err="1" smtClean="0"/>
              <a:t>автокомпенсация</a:t>
            </a:r>
            <a:r>
              <a:rPr lang="ru-RU" sz="1600" dirty="0" smtClean="0"/>
              <a:t> изменения чувствительности </a:t>
            </a:r>
            <a:r>
              <a:rPr lang="ru-RU" sz="1600" dirty="0" err="1" smtClean="0"/>
              <a:t>извещателей</a:t>
            </a:r>
            <a:r>
              <a:rPr lang="ru-RU" sz="1600" dirty="0" smtClean="0"/>
              <a:t> с течением времени. Снижается вероятность ложных срабатываний. Например, адресный датчик разбития стекла, в отличие от безадресного, укажет, какое именно окно было разбито. Решение о произошедшем событии также «принимает» </a:t>
            </a:r>
            <a:r>
              <a:rPr lang="ru-RU" sz="1600" dirty="0" err="1" smtClean="0"/>
              <a:t>извещатель</a:t>
            </a:r>
            <a:r>
              <a:rPr lang="ru-RU" sz="1600" dirty="0" smtClean="0"/>
              <a:t>.</a:t>
            </a:r>
            <a:endParaRPr lang="ru-RU"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51520" y="527774"/>
            <a:ext cx="864096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5. Самым удачным направлением в области построения систем сигнализации являются </a:t>
            </a:r>
            <a:r>
              <a:rPr lang="ru-RU" sz="1600" b="1" i="1" dirty="0" smtClean="0"/>
              <a:t>комбинированные (адресно-аналоговые) системы</a:t>
            </a:r>
            <a:r>
              <a:rPr lang="ru-RU" sz="1600" dirty="0" smtClean="0"/>
              <a:t>. Адресно-аналоговые </a:t>
            </a:r>
            <a:r>
              <a:rPr lang="ru-RU" sz="1600" dirty="0" err="1" smtClean="0"/>
              <a:t>извещатели</a:t>
            </a:r>
            <a:r>
              <a:rPr lang="ru-RU" sz="1600" dirty="0" smtClean="0"/>
              <a:t> измеряют величину задымленности или температуру на объекте, а сигнал формируется на основании математической обработки полученных данных в ПКП (специализированная ЭВМ). Имеется возможность подключать любые датчики, система способна определить их тип и требуемый алгоритм работы с ними, даже если все эти устройства включены в один шлейф охранной сигнализации. Эти системы обеспечивают максимальную скорость принятия решений и управления. Для правильной работы адресно-аналоговой аппаратуры необходимо учитывать уникальный для каждой системы язык общения ее компонентов (протокол). Применение этих систем дает возможность быстро, без больших затрат внести изменения в уже существующую систему при изменении и расширении зон объекта. Стоимость таких систем выше двух предыдущих.</a:t>
            </a:r>
            <a:endParaRPr lang="ru-RU"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79512" y="188640"/>
            <a:ext cx="8784976"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ru-RU" sz="1600" dirty="0" smtClean="0"/>
              <a:t>Определяющими элементами охранно-пожарной сигнализации являются </a:t>
            </a:r>
            <a:r>
              <a:rPr lang="ru-RU" sz="1600" b="1" dirty="0" smtClean="0"/>
              <a:t>датчики</a:t>
            </a:r>
            <a:r>
              <a:rPr lang="ru-RU" sz="1600" dirty="0" smtClean="0"/>
              <a:t>. Параметры датчиков обусловливают главные характеристики всей системы сигнализации. В любом из </a:t>
            </a:r>
            <a:r>
              <a:rPr lang="ru-RU" sz="1600" dirty="0" err="1" smtClean="0"/>
              <a:t>извещателей</a:t>
            </a:r>
            <a:r>
              <a:rPr lang="ru-RU" sz="1600" dirty="0" smtClean="0"/>
              <a:t> обработка контролируемых тревожных факторов в той или иной степени является аналоговым процессом, а подразделение </a:t>
            </a:r>
            <a:r>
              <a:rPr lang="ru-RU" sz="1600" dirty="0" err="1" smtClean="0"/>
              <a:t>извещателей</a:t>
            </a:r>
            <a:r>
              <a:rPr lang="ru-RU" sz="1600" dirty="0" smtClean="0"/>
              <a:t> на пороговые и аналоговые относится к способу передачи от них информации.</a:t>
            </a:r>
          </a:p>
          <a:p>
            <a:r>
              <a:rPr lang="ru-RU" sz="1600" dirty="0" smtClean="0"/>
              <a:t>По месту установки на объекте датчики можно подразделить на </a:t>
            </a:r>
            <a:r>
              <a:rPr lang="ru-RU" sz="1600" i="1" dirty="0" smtClean="0"/>
              <a:t>внутренние</a:t>
            </a:r>
            <a:r>
              <a:rPr lang="ru-RU" sz="1600" dirty="0" smtClean="0"/>
              <a:t> и </a:t>
            </a:r>
            <a:r>
              <a:rPr lang="ru-RU" sz="1600" i="1" dirty="0" smtClean="0"/>
              <a:t>внешние</a:t>
            </a:r>
            <a:r>
              <a:rPr lang="ru-RU" sz="1600" dirty="0" smtClean="0"/>
              <a:t>, устанавливаемые соответственно внутри и снаружи охраняемых объектов. Они имеют одинаковый принцип действия, различия заключаются в конструкции и технологических характеристиках. Место установки может оказаться самым важным фактором, влияющим на выбор типа </a:t>
            </a:r>
            <a:r>
              <a:rPr lang="ru-RU" sz="1600" dirty="0" err="1" smtClean="0"/>
              <a:t>извещателя</a:t>
            </a:r>
            <a:r>
              <a:rPr lang="ru-RU" sz="1600" dirty="0" smtClean="0"/>
              <a:t>.</a:t>
            </a:r>
          </a:p>
          <a:p>
            <a:r>
              <a:rPr lang="ru-RU" sz="1600" i="1" dirty="0" err="1" smtClean="0"/>
              <a:t>Извещатели</a:t>
            </a:r>
            <a:r>
              <a:rPr lang="ru-RU" sz="1600" i="1" dirty="0" smtClean="0"/>
              <a:t> (датчики) ОПС</a:t>
            </a:r>
            <a:r>
              <a:rPr lang="ru-RU" sz="1600" dirty="0" smtClean="0"/>
              <a:t> действуют по принципу регистрации изменений окружающей среды. Это устройства, предназначенные для определения наличия угрозы безопасности охраняемого объекта и передачи тревожного сообщения для своевременного реагирования. Условно их можно подразделить на объемные (позволяющие контролировать пространство), линейные, или поверхностные, – для контроля периметров территорий и зданий, локальные, или точечные, – для контроля отдельных предметов.</a:t>
            </a:r>
            <a:endParaRPr lang="ru-RU"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402</Words>
  <Application>Microsoft Office PowerPoint</Application>
  <PresentationFormat>Экран (4:3)</PresentationFormat>
  <Paragraphs>69</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Поток</vt:lpstr>
      <vt:lpstr>«Технические средства защиты объектов»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 11319 Б3.В «Технические средства защиты объектов»</dc:title>
  <dc:creator>user</dc:creator>
  <cp:lastModifiedBy>user</cp:lastModifiedBy>
  <cp:revision>18</cp:revision>
  <dcterms:created xsi:type="dcterms:W3CDTF">2015-09-09T07:10:21Z</dcterms:created>
  <dcterms:modified xsi:type="dcterms:W3CDTF">2020-08-28T12:34:29Z</dcterms:modified>
</cp:coreProperties>
</file>