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8" r:id="rId3"/>
    <p:sldId id="259" r:id="rId4"/>
    <p:sldId id="26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97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918FBDB7-880E-48D1-9080-64C0D676CC2E}"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077200" y="6356350"/>
            <a:ext cx="609600" cy="365125"/>
          </a:xfrm>
        </p:spPr>
        <p:txBody>
          <a:bodyPr/>
          <a:lstStyle/>
          <a:p>
            <a:fld id="{918FBDB7-880E-48D1-9080-64C0D676CC2E}" type="slidenum">
              <a:rPr lang="ru-RU" smtClean="0"/>
              <a:pPr/>
              <a:t>‹#›</a:t>
            </a:fld>
            <a:endParaRPr lang="ru-RU"/>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554508-C143-4E55-BEC5-A7FD94B66E97}" type="datetimeFigureOut">
              <a:rPr lang="ru-RU" smtClean="0"/>
              <a:pPr/>
              <a:t>28.08.2020</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8FBDB7-880E-48D1-9080-64C0D676CC2E}" type="slidenum">
              <a:rPr lang="ru-RU" smtClean="0"/>
              <a:pPr/>
              <a:t>‹#›</a:t>
            </a:fld>
            <a:endParaRPr lang="ru-RU"/>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eleron.ru/files/img/prod/kvartet-a.jpg" TargetMode="Externa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404665"/>
            <a:ext cx="7772400" cy="648072"/>
          </a:xfrm>
        </p:spPr>
        <p:txBody>
          <a:bodyPr>
            <a:normAutofit/>
          </a:bodyPr>
          <a:lstStyle/>
          <a:p>
            <a:pPr algn="ctr"/>
            <a:r>
              <a:rPr lang="ru-RU" sz="2000" dirty="0" smtClean="0">
                <a:solidFill>
                  <a:srgbClr val="FFFF00"/>
                </a:solidFill>
                <a:latin typeface="Arial" pitchFamily="34" charset="0"/>
                <a:cs typeface="Arial" pitchFamily="34" charset="0"/>
              </a:rPr>
              <a:t>«Технические средства защиты объектов»</a:t>
            </a:r>
            <a:br>
              <a:rPr lang="ru-RU" sz="2000" dirty="0" smtClean="0">
                <a:solidFill>
                  <a:srgbClr val="FFFF00"/>
                </a:solidFill>
                <a:latin typeface="Arial" pitchFamily="34" charset="0"/>
                <a:cs typeface="Arial" pitchFamily="34" charset="0"/>
              </a:rPr>
            </a:br>
            <a:endParaRPr lang="ru-RU" sz="2000" dirty="0">
              <a:solidFill>
                <a:srgbClr val="FFFF00"/>
              </a:solidFill>
              <a:latin typeface="Arial" pitchFamily="34" charset="0"/>
              <a:cs typeface="Arial" pitchFamily="34" charset="0"/>
            </a:endParaRPr>
          </a:p>
        </p:txBody>
      </p:sp>
      <p:sp>
        <p:nvSpPr>
          <p:cNvPr id="3" name="Подзаголовок 2"/>
          <p:cNvSpPr>
            <a:spLocks noGrp="1"/>
          </p:cNvSpPr>
          <p:nvPr>
            <p:ph type="subTitle" idx="1"/>
          </p:nvPr>
        </p:nvSpPr>
        <p:spPr>
          <a:xfrm>
            <a:off x="539552" y="1052736"/>
            <a:ext cx="7776864" cy="2088232"/>
          </a:xfrm>
        </p:spPr>
        <p:txBody>
          <a:bodyPr>
            <a:normAutofit/>
          </a:bodyPr>
          <a:lstStyle/>
          <a:p>
            <a:pPr algn="just"/>
            <a:r>
              <a:rPr lang="ru-RU" sz="1800" dirty="0" smtClean="0">
                <a:latin typeface="Arial" pitchFamily="34" charset="0"/>
                <a:cs typeface="Arial" pitchFamily="34" charset="0"/>
              </a:rPr>
              <a:t>Лекция №</a:t>
            </a:r>
            <a:r>
              <a:rPr lang="ru-RU" sz="1800" dirty="0" smtClean="0">
                <a:latin typeface="Arial" pitchFamily="34" charset="0"/>
                <a:cs typeface="Arial" pitchFamily="34" charset="0"/>
              </a:rPr>
              <a:t>4 </a:t>
            </a:r>
            <a:r>
              <a:rPr lang="ru-RU" sz="1800" u="sng" dirty="0" smtClean="0"/>
              <a:t>Объектовые охранные системы</a:t>
            </a:r>
            <a:endParaRPr lang="ru-RU" sz="1800" dirty="0" smtClean="0">
              <a:latin typeface="Arial" pitchFamily="34" charset="0"/>
              <a:cs typeface="Arial" pitchFamily="34" charset="0"/>
            </a:endParaRPr>
          </a:p>
          <a:p>
            <a:pPr algn="just"/>
            <a:endParaRPr lang="ru-RU" sz="1800" dirty="0" smtClean="0">
              <a:latin typeface="Arial" pitchFamily="34" charset="0"/>
              <a:cs typeface="Arial" pitchFamily="34" charset="0"/>
            </a:endParaRPr>
          </a:p>
          <a:p>
            <a:pPr algn="just"/>
            <a:r>
              <a:rPr lang="ru-RU" sz="1800" dirty="0" smtClean="0"/>
              <a:t>1-й учебный вопрос </a:t>
            </a:r>
            <a:r>
              <a:rPr lang="ru-RU" sz="1800" u="sng" dirty="0" smtClean="0"/>
              <a:t>Общие сведения о объектовых охранных системах                </a:t>
            </a:r>
            <a:endParaRPr lang="ru-RU" sz="1800" dirty="0" smtClean="0"/>
          </a:p>
          <a:p>
            <a:pPr algn="just"/>
            <a:r>
              <a:rPr lang="ru-RU" sz="1800" dirty="0" smtClean="0"/>
              <a:t>2-й </a:t>
            </a:r>
            <a:r>
              <a:rPr lang="ru-RU" sz="1800" dirty="0" smtClean="0"/>
              <a:t>учебный вопрос </a:t>
            </a:r>
            <a:r>
              <a:rPr lang="ru-RU" sz="1800" u="sng" dirty="0" smtClean="0"/>
              <a:t>Типы объектовых охранных систем </a:t>
            </a:r>
            <a:r>
              <a:rPr lang="ru-RU" sz="1800" dirty="0" smtClean="0"/>
              <a:t>                    </a:t>
            </a:r>
            <a:endParaRPr lang="ru-RU" sz="1800" dirty="0" smtClean="0"/>
          </a:p>
          <a:p>
            <a:pPr algn="just"/>
            <a:r>
              <a:rPr lang="ru-RU" sz="1800" dirty="0" smtClean="0"/>
              <a:t>3-й </a:t>
            </a:r>
            <a:r>
              <a:rPr lang="ru-RU" sz="1800" dirty="0" smtClean="0"/>
              <a:t>учебный вопрос </a:t>
            </a:r>
            <a:r>
              <a:rPr lang="ru-RU" sz="1800" u="sng" dirty="0" smtClean="0"/>
              <a:t>Типовые объектовые охранные </a:t>
            </a:r>
            <a:r>
              <a:rPr lang="ru-RU" sz="1800" u="sng" dirty="0" smtClean="0"/>
              <a:t>системы</a:t>
            </a:r>
            <a:endParaRPr lang="ru-RU"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79512" y="404664"/>
            <a:ext cx="8784976"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3.2 Сигнализатор микроволновый движения "СМД-1,4П1"</a:t>
            </a:r>
            <a:endParaRPr lang="ru-RU" sz="1600" dirty="0" smtClean="0"/>
          </a:p>
          <a:p>
            <a:r>
              <a:rPr lang="ru-RU" sz="1600" b="1" dirty="0" smtClean="0"/>
              <a:t>Назначение, </a:t>
            </a:r>
            <a:r>
              <a:rPr lang="ru-RU" sz="1600" dirty="0" smtClean="0"/>
              <a:t>предназначен для охраны периметров и помещений, в т.ч. </a:t>
            </a:r>
            <a:r>
              <a:rPr lang="ru-RU" sz="1600" dirty="0" err="1" smtClean="0"/>
              <a:t>неотапливаемых</a:t>
            </a:r>
            <a:r>
              <a:rPr lang="ru-RU" sz="1600" dirty="0" smtClean="0"/>
              <a:t> (складов, ангаров и т.д.).</a:t>
            </a:r>
          </a:p>
          <a:p>
            <a:r>
              <a:rPr lang="ru-RU" sz="1600" b="1" dirty="0" smtClean="0"/>
              <a:t>Принцип работы, </a:t>
            </a:r>
            <a:r>
              <a:rPr lang="ru-RU" sz="1600" dirty="0" smtClean="0"/>
              <a:t>оценка массы и скорости движения человека или группы людей при пересечении зоны обнаружения с последующей выдачей сигнала «тревоги».</a:t>
            </a:r>
          </a:p>
          <a:p>
            <a:r>
              <a:rPr lang="ru-RU" sz="1600" dirty="0" smtClean="0"/>
              <a:t>Отличительные особенности от аналогов:</a:t>
            </a:r>
            <a:endParaRPr lang="ru-RU" sz="1600" dirty="0"/>
          </a:p>
        </p:txBody>
      </p:sp>
      <p:pic>
        <p:nvPicPr>
          <p:cNvPr id="3" name="Рисунок 2" descr="Сигнализатор микроволновый движения “СМД-1,4П1”"/>
          <p:cNvPicPr/>
          <p:nvPr/>
        </p:nvPicPr>
        <p:blipFill>
          <a:blip r:embed="rId2" cstate="print"/>
          <a:srcRect/>
          <a:stretch>
            <a:fillRect/>
          </a:stretch>
        </p:blipFill>
        <p:spPr bwMode="auto">
          <a:xfrm>
            <a:off x="323528" y="2060848"/>
            <a:ext cx="2169328" cy="1650668"/>
          </a:xfrm>
          <a:prstGeom prst="rect">
            <a:avLst/>
          </a:prstGeom>
          <a:noFill/>
          <a:ln w="9525">
            <a:noFill/>
            <a:miter lim="800000"/>
            <a:headEnd/>
            <a:tailEnd/>
          </a:ln>
        </p:spPr>
      </p:pic>
      <p:sp>
        <p:nvSpPr>
          <p:cNvPr id="13313" name="Rectangle 1"/>
          <p:cNvSpPr>
            <a:spLocks noChangeArrowheads="1"/>
          </p:cNvSpPr>
          <p:nvPr/>
        </p:nvSpPr>
        <p:spPr bwMode="auto">
          <a:xfrm>
            <a:off x="2627784" y="2055331"/>
            <a:ext cx="6192688" cy="36009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пониженная вероятность тревожных извещений при пересечении зоны обнаружения собаками и отсутствие тревожных извещений от мелких животных и птиц;</a:t>
            </a:r>
            <a:endPar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отсутствие "мертвых" зон;</a:t>
            </a:r>
            <a:endPar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возможность установки на одну опору одноименных блоков соседних участков;</a:t>
            </a:r>
            <a:endPar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простота монтажа и настройки (отсутствие юстировки);</a:t>
            </a:r>
            <a:endPar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возможность формирования рубежей охраны любой протяженности, синхронизация участков с СМД-1,4М1;</a:t>
            </a:r>
            <a:endPar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автоматическая регулировка уровня принимаемого сигнала;</a:t>
            </a:r>
            <a:endPar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микропроцессорная обработка сигнала;</a:t>
            </a:r>
            <a:endPar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возможность дистанционного контроля работоспособности сигнализатора;</a:t>
            </a:r>
            <a:endPar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наличие контроля доступа к органам настройки прибора;</a:t>
            </a:r>
            <a:endPar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степень защиты корпуса IP-65.</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51520" y="311751"/>
            <a:ext cx="8568952"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3.3 Вибрационное средство обнаружения "</a:t>
            </a:r>
            <a:r>
              <a:rPr lang="ru-RU" sz="1600" b="1" dirty="0" err="1" smtClean="0"/>
              <a:t>Квартет-А</a:t>
            </a:r>
            <a:r>
              <a:rPr lang="ru-RU" sz="1600" b="1" dirty="0" smtClean="0"/>
              <a:t>"</a:t>
            </a:r>
            <a:endParaRPr lang="ru-RU" sz="1600" dirty="0" smtClean="0"/>
          </a:p>
          <a:p>
            <a:r>
              <a:rPr lang="ru-RU" sz="1600" b="1" dirty="0" smtClean="0"/>
              <a:t>Назначение: </a:t>
            </a:r>
            <a:r>
              <a:rPr lang="ru-RU" sz="1600" dirty="0" smtClean="0"/>
              <a:t>охрана периметров, оснащенных :</a:t>
            </a:r>
          </a:p>
          <a:p>
            <a:pPr lvl="0"/>
            <a:r>
              <a:rPr lang="ru-RU" sz="1600" dirty="0" smtClean="0"/>
              <a:t>сетчатыми заграждениями высотой от 2,5 до 3,5 м типа «СЗВ -1», «СЗВ -2», «СЗВ-1М», «СЗВ-2М», включая ворота и калитки;</a:t>
            </a:r>
          </a:p>
          <a:p>
            <a:pPr lvl="0"/>
            <a:r>
              <a:rPr lang="ru-RU" sz="1600" dirty="0" smtClean="0"/>
              <a:t>заграждениями козырькового типа «СЗВ-3», «СЗВ-4»;</a:t>
            </a:r>
          </a:p>
          <a:p>
            <a:r>
              <a:rPr lang="ru-RU" sz="1600" b="1" dirty="0" smtClean="0"/>
              <a:t>Состав</a:t>
            </a:r>
            <a:endParaRPr lang="ru-RU" sz="1600" dirty="0" smtClean="0"/>
          </a:p>
          <a:p>
            <a:pPr lvl="0"/>
            <a:r>
              <a:rPr lang="ru-RU" sz="1600" dirty="0" smtClean="0"/>
              <a:t>блок электронный - 1 шт.;</a:t>
            </a:r>
          </a:p>
          <a:p>
            <a:pPr lvl="0"/>
            <a:r>
              <a:rPr lang="ru-RU" sz="1600" dirty="0" smtClean="0"/>
              <a:t>чувствительный элемент (кабель </a:t>
            </a:r>
            <a:r>
              <a:rPr lang="ru-RU" sz="1600" dirty="0" err="1" smtClean="0"/>
              <a:t>ТППэп</a:t>
            </a:r>
            <a:r>
              <a:rPr lang="ru-RU" sz="1600" dirty="0" smtClean="0"/>
              <a:t>) - 1 </a:t>
            </a:r>
            <a:r>
              <a:rPr lang="ru-RU" sz="1600" dirty="0" err="1" smtClean="0"/>
              <a:t>к-т</a:t>
            </a:r>
            <a:r>
              <a:rPr lang="ru-RU" sz="1600" dirty="0" smtClean="0"/>
              <a:t>.;</a:t>
            </a:r>
          </a:p>
          <a:p>
            <a:pPr lvl="0"/>
            <a:r>
              <a:rPr lang="ru-RU" sz="1600" dirty="0" smtClean="0"/>
              <a:t>комплект монтажных частей.</a:t>
            </a:r>
          </a:p>
          <a:p>
            <a:r>
              <a:rPr lang="ru-RU" sz="1600" dirty="0" smtClean="0"/>
              <a:t> </a:t>
            </a:r>
          </a:p>
          <a:p>
            <a:r>
              <a:rPr lang="ru-RU" sz="1600" b="1" dirty="0" smtClean="0"/>
              <a:t>Принцип работы</a:t>
            </a:r>
            <a:r>
              <a:rPr lang="ru-RU" sz="1600" dirty="0" smtClean="0"/>
              <a:t> – регистрация чувствительным элементом (кабелем) вибраций сигнализационного заграждения при попытке преодолеть его путем перелаза, подкопа или разрушения сетчатого полотна.</a:t>
            </a:r>
          </a:p>
          <a:p>
            <a:r>
              <a:rPr lang="ru-RU" sz="1600" b="1" dirty="0" smtClean="0"/>
              <a:t>Достоинства</a:t>
            </a:r>
            <a:r>
              <a:rPr lang="ru-RU" sz="1600" dirty="0" smtClean="0"/>
              <a:t> – адаптивный к условиям эксплуатации алгоритм обработки сигналов.</a:t>
            </a:r>
            <a:endParaRPr lang="ru-RU" sz="1600" dirty="0"/>
          </a:p>
        </p:txBody>
      </p:sp>
      <p:pic>
        <p:nvPicPr>
          <p:cNvPr id="3" name="Рисунок 2" descr="https://www.eleron.ru/files/img/prod/thumb/kvartet-a.jpg">
            <a:hlinkClick r:id="rId2"/>
          </p:cNvPr>
          <p:cNvPicPr/>
          <p:nvPr/>
        </p:nvPicPr>
        <p:blipFill>
          <a:blip r:embed="rId3" cstate="print"/>
          <a:srcRect/>
          <a:stretch>
            <a:fillRect/>
          </a:stretch>
        </p:blipFill>
        <p:spPr bwMode="auto">
          <a:xfrm>
            <a:off x="395536" y="4005064"/>
            <a:ext cx="2448272" cy="2016224"/>
          </a:xfrm>
          <a:prstGeom prst="rect">
            <a:avLst/>
          </a:prstGeom>
          <a:noFill/>
          <a:ln w="9525">
            <a:noFill/>
            <a:miter lim="800000"/>
            <a:headEnd/>
            <a:tailEnd/>
          </a:ln>
        </p:spPr>
      </p:pic>
      <p:pic>
        <p:nvPicPr>
          <p:cNvPr id="4" name="Рисунок 3" descr="https://www.eleron.ru/files/img/prod/sh_kvartet.gif"/>
          <p:cNvPicPr/>
          <p:nvPr/>
        </p:nvPicPr>
        <p:blipFill>
          <a:blip r:embed="rId4" cstate="print"/>
          <a:srcRect/>
          <a:stretch>
            <a:fillRect/>
          </a:stretch>
        </p:blipFill>
        <p:spPr bwMode="auto">
          <a:xfrm>
            <a:off x="4788024" y="3933056"/>
            <a:ext cx="3451230" cy="25922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51520" y="260648"/>
            <a:ext cx="8568952"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3.4 Радиоволновое средство "Лиана"</a:t>
            </a:r>
            <a:endParaRPr lang="ru-RU" sz="1600" dirty="0" smtClean="0"/>
          </a:p>
          <a:p>
            <a:r>
              <a:rPr lang="ru-RU" sz="1600" dirty="0" smtClean="0"/>
              <a:t>Лиана – радиоволновое средство обнаружения на основе линии вытекающей волны</a:t>
            </a:r>
          </a:p>
          <a:p>
            <a:r>
              <a:rPr lang="ru-RU" sz="1600" b="1" dirty="0" smtClean="0"/>
              <a:t>Назначение: </a:t>
            </a:r>
            <a:r>
              <a:rPr lang="ru-RU" sz="1600" dirty="0" smtClean="0"/>
              <a:t>Организация маскированных стационарных </a:t>
            </a:r>
            <a:r>
              <a:rPr lang="ru-RU" sz="1600" dirty="0" err="1" smtClean="0"/>
              <a:t>периметровых</a:t>
            </a:r>
            <a:r>
              <a:rPr lang="ru-RU" sz="1600" dirty="0" smtClean="0"/>
              <a:t> рубежей обнаружения</a:t>
            </a:r>
          </a:p>
          <a:p>
            <a:r>
              <a:rPr lang="ru-RU" sz="1600" b="1" dirty="0" smtClean="0"/>
              <a:t>Принцип действия: </a:t>
            </a:r>
            <a:r>
              <a:rPr lang="ru-RU" sz="1600" dirty="0" smtClean="0"/>
              <a:t>Регистрация изменений электромагнитного поля, создаваемого в пространстве приемо-передающими излучающими кабелями, при пересечении рубежа нарушителем</a:t>
            </a:r>
          </a:p>
          <a:p>
            <a:r>
              <a:rPr lang="ru-RU" sz="1600" b="1" dirty="0" smtClean="0"/>
              <a:t>Состав:</a:t>
            </a:r>
            <a:endParaRPr lang="ru-RU" sz="1600" dirty="0" smtClean="0"/>
          </a:p>
          <a:p>
            <a:pPr lvl="0"/>
            <a:r>
              <a:rPr lang="ru-RU" sz="1600" dirty="0" smtClean="0"/>
              <a:t>блок ПД 2 шт.</a:t>
            </a:r>
          </a:p>
          <a:p>
            <a:pPr lvl="0"/>
            <a:r>
              <a:rPr lang="ru-RU" sz="1600" dirty="0" smtClean="0"/>
              <a:t>блок ПМ 2 шт.</a:t>
            </a:r>
          </a:p>
          <a:p>
            <a:pPr lvl="0"/>
            <a:r>
              <a:rPr lang="ru-RU" sz="1600" dirty="0" smtClean="0"/>
              <a:t>коробка соединительная 1 шт.</a:t>
            </a:r>
          </a:p>
          <a:p>
            <a:pPr lvl="0"/>
            <a:r>
              <a:rPr lang="ru-RU" sz="1600" dirty="0" smtClean="0"/>
              <a:t>кабель излучающий 4 шт.</a:t>
            </a:r>
          </a:p>
          <a:p>
            <a:r>
              <a:rPr lang="ru-RU" sz="1600" b="1" dirty="0" smtClean="0"/>
              <a:t>Особенности:</a:t>
            </a:r>
            <a:endParaRPr lang="ru-RU" sz="1600" dirty="0" smtClean="0"/>
          </a:p>
          <a:p>
            <a:pPr lvl="0"/>
            <a:r>
              <a:rPr lang="ru-RU" sz="1600" dirty="0" smtClean="0"/>
              <a:t>объемная зона обнаружения, повторяющая рельеф местности и конфигурацию периметра;</a:t>
            </a:r>
          </a:p>
          <a:p>
            <a:pPr lvl="0"/>
            <a:r>
              <a:rPr lang="ru-RU" sz="1600" dirty="0" smtClean="0"/>
              <a:t>возможность обеспечения визуальной скрытности;</a:t>
            </a:r>
          </a:p>
          <a:p>
            <a:pPr lvl="0"/>
            <a:r>
              <a:rPr lang="ru-RU" sz="1600" dirty="0" smtClean="0"/>
              <a:t>высокая электромагнитная совместимость;</a:t>
            </a:r>
          </a:p>
          <a:p>
            <a:pPr lvl="0"/>
            <a:r>
              <a:rPr lang="ru-RU" sz="1600" dirty="0" smtClean="0"/>
              <a:t>нечувствительность к сейсмическим помехам;</a:t>
            </a:r>
          </a:p>
          <a:p>
            <a:pPr lvl="0"/>
            <a:r>
              <a:rPr lang="ru-RU" sz="1600" dirty="0" err="1" smtClean="0"/>
              <a:t>некритичность</a:t>
            </a:r>
            <a:r>
              <a:rPr lang="ru-RU" sz="1600" dirty="0" smtClean="0"/>
              <a:t> к растительности и нечувствительность к мелким животным и птицам;</a:t>
            </a:r>
          </a:p>
          <a:p>
            <a:pPr lvl="0"/>
            <a:r>
              <a:rPr lang="ru-RU" sz="1600" dirty="0" smtClean="0"/>
              <a:t>отсутствие необходимости в специальных инженерных сооружениях на рубеже;</a:t>
            </a:r>
          </a:p>
          <a:p>
            <a:pPr lvl="0"/>
            <a:r>
              <a:rPr lang="ru-RU" sz="1600" dirty="0" smtClean="0"/>
              <a:t>простота обслуживания</a:t>
            </a:r>
            <a:endParaRPr lang="ru-RU"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251520" y="332656"/>
            <a:ext cx="871296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b="1" u="sng" dirty="0" smtClean="0"/>
              <a:t>1. Общие </a:t>
            </a:r>
            <a:r>
              <a:rPr lang="ru-RU" b="1" u="sng" dirty="0" smtClean="0"/>
              <a:t>сведения о объектовых охранных </a:t>
            </a:r>
            <a:r>
              <a:rPr lang="ru-RU" b="1" u="sng" dirty="0" smtClean="0"/>
              <a:t>системах</a:t>
            </a:r>
            <a:endParaRPr lang="ru-RU" dirty="0"/>
          </a:p>
        </p:txBody>
      </p:sp>
      <p:sp>
        <p:nvSpPr>
          <p:cNvPr id="3" name="Rectangle 1"/>
          <p:cNvSpPr>
            <a:spLocks noChangeArrowheads="1"/>
          </p:cNvSpPr>
          <p:nvPr/>
        </p:nvSpPr>
        <p:spPr bwMode="auto">
          <a:xfrm>
            <a:off x="251520" y="836712"/>
            <a:ext cx="8712968"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dirty="0" smtClean="0"/>
              <a:t>Современные электронные системы охраны весьма разнообразны и в целом достаточно эффективны. Однако большинство из них имеют общий недостаток: они не могут обеспечить раннее детектирование вторжения на территорию объекта. Такие системы, как правило, ориентированы на обнаружение нарушителя, который уже проник на охраняемую территорию или в здание. Это касается, в частности, систем видеонаблюдения; они зачастую с помощью устройства видеозаписи могут лишь подтвердить факт вторжения после того, как он уже произошел</a:t>
            </a:r>
            <a:r>
              <a:rPr lang="ru-RU" dirty="0" smtClean="0"/>
              <a:t>.</a:t>
            </a:r>
          </a:p>
          <a:p>
            <a:r>
              <a:rPr lang="ru-RU" dirty="0" err="1" smtClean="0"/>
              <a:t>Периметральная</a:t>
            </a:r>
            <a:r>
              <a:rPr lang="ru-RU" dirty="0" smtClean="0"/>
              <a:t> граница объекта является наилучшим местом для раннего детектирования вторжения, т.к. нарушитель взаимодействует в первую очередь с физическим периметром и создает возмущения, которые можно зарегистрировать специальными датчиками. Если периметр представляет собой ограждение в виде металлической решетки, то ее приходится перерезать или преодолевать сверху; если это стена или барьер, то через них нужно перелезть; если это стена или крыша здания, то их нужно разрушить; если это открытая территория, то ее нужно пересечь.</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95536" y="122149"/>
            <a:ext cx="8496944"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b="1" dirty="0" smtClean="0"/>
              <a:t>1.2. Общие требования к объектовым охранным </a:t>
            </a:r>
            <a:r>
              <a:rPr lang="ru-RU" b="1" dirty="0" smtClean="0"/>
              <a:t>системам</a:t>
            </a:r>
            <a:endParaRPr lang="ru-RU" b="1" dirty="0" smtClean="0"/>
          </a:p>
          <a:p>
            <a:r>
              <a:rPr lang="ru-RU" dirty="0" smtClean="0"/>
              <a:t>Любая объектовая система охраны должна отвечать определенному набору критериев, некоторые из которых перечислены ниже</a:t>
            </a:r>
            <a:r>
              <a:rPr lang="ru-RU" dirty="0" smtClean="0"/>
              <a:t>:</a:t>
            </a:r>
          </a:p>
          <a:p>
            <a:endParaRPr lang="ru-RU" dirty="0" smtClean="0"/>
          </a:p>
          <a:p>
            <a:pPr lvl="0">
              <a:buFont typeface="Arial" pitchFamily="34" charset="0"/>
              <a:buChar char="•"/>
            </a:pPr>
            <a:r>
              <a:rPr lang="ru-RU" i="1" dirty="0" smtClean="0"/>
              <a:t>Возможность раннего обнаружения нарушителя — еще до его проникновения на объект</a:t>
            </a:r>
            <a:endParaRPr lang="ru-RU" dirty="0" smtClean="0"/>
          </a:p>
          <a:p>
            <a:pPr lvl="0">
              <a:buFont typeface="Arial" pitchFamily="34" charset="0"/>
              <a:buChar char="•"/>
            </a:pPr>
            <a:r>
              <a:rPr lang="ru-RU" i="1" dirty="0" smtClean="0"/>
              <a:t>Точное следование контурам периметра, отсутствие “мертвых” зон</a:t>
            </a:r>
            <a:endParaRPr lang="ru-RU" dirty="0" smtClean="0"/>
          </a:p>
          <a:p>
            <a:pPr lvl="0">
              <a:buFont typeface="Arial" pitchFamily="34" charset="0"/>
              <a:buChar char="•"/>
            </a:pPr>
            <a:r>
              <a:rPr lang="ru-RU" i="1" dirty="0" smtClean="0"/>
              <a:t>По возможности скрытая установка датчиков системы</a:t>
            </a:r>
            <a:endParaRPr lang="ru-RU" dirty="0" smtClean="0"/>
          </a:p>
          <a:p>
            <a:pPr lvl="0">
              <a:buFont typeface="Arial" pitchFamily="34" charset="0"/>
              <a:buChar char="•"/>
            </a:pPr>
            <a:r>
              <a:rPr lang="ru-RU" i="1" dirty="0" smtClean="0"/>
              <a:t>Независимость параметров системы от сезона (зима, лето) и погодных условий (дождь, ветер, град и т.д.)</a:t>
            </a:r>
            <a:endParaRPr lang="ru-RU" dirty="0" smtClean="0"/>
          </a:p>
          <a:p>
            <a:pPr lvl="0">
              <a:buFont typeface="Arial" pitchFamily="34" charset="0"/>
              <a:buChar char="•"/>
            </a:pPr>
            <a:r>
              <a:rPr lang="ru-RU" i="1" dirty="0" smtClean="0"/>
              <a:t>Невосприимчивость к внешним факторам “</a:t>
            </a:r>
            <a:r>
              <a:rPr lang="ru-RU" i="1" dirty="0" err="1" smtClean="0"/>
              <a:t>нетревожного</a:t>
            </a:r>
            <a:r>
              <a:rPr lang="ru-RU" i="1" dirty="0" smtClean="0"/>
              <a:t>” характера — индустриальные помехи, шум проходящего рядом транспорта, мелкие животные и птицы</a:t>
            </a:r>
            <a:endParaRPr lang="ru-RU" dirty="0" smtClean="0"/>
          </a:p>
          <a:p>
            <a:pPr lvl="0">
              <a:buFont typeface="Arial" pitchFamily="34" charset="0"/>
              <a:buChar char="•"/>
            </a:pPr>
            <a:r>
              <a:rPr lang="ru-RU" i="1" dirty="0" smtClean="0"/>
              <a:t>Устойчивость к электромагнитным помехам — грозовые разряды, источники мощных электромагнитных излучений и т.п.</a:t>
            </a:r>
            <a:endParaRPr lang="ru-RU" dirty="0" smtClean="0"/>
          </a:p>
          <a:p>
            <a:pPr>
              <a:buFont typeface="Arial" pitchFamily="34" charset="0"/>
              <a:buChar char="•"/>
            </a:pP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23528" y="548680"/>
            <a:ext cx="8496944"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b="1" dirty="0" smtClean="0"/>
              <a:t>Ограждения периметра, отдельных участков территории </a:t>
            </a:r>
            <a:endParaRPr lang="ru-RU" dirty="0" smtClean="0"/>
          </a:p>
          <a:p>
            <a:r>
              <a:rPr lang="ru-RU" dirty="0" smtClean="0"/>
              <a:t>Ограждение подразделяется на </a:t>
            </a:r>
            <a:r>
              <a:rPr lang="ru-RU" b="1" dirty="0" smtClean="0"/>
              <a:t>основное, дополнительное и предупредительное.</a:t>
            </a:r>
            <a:r>
              <a:rPr lang="ru-RU" dirty="0" smtClean="0"/>
              <a:t> Ограждение должно исключать случайный проход людей (животных), въезд транспорта или затруднять проникновение нарушителей на охраняемую территорию, минуя контрольно-пропускной пункт (КПП). Ограждение должно выполняться в виде прямолинейных участков, с минимальным количеством изгибов и поворотов, ограничивающих наблюдение и затрудняющих применение технических средств охраны. К ограждению не должны примыкать какие-либо пристройки, кроме зданий, являющихся продолжением периметра. Окна первых этажей этих зданий, выходящих на неохраняемую территорию должны оборудоваться металлическими решетками, а при необходимости – и металлическими сетками. Ограждение не должно иметь лазов, проломов и других повреждений, а также </a:t>
            </a:r>
            <a:r>
              <a:rPr lang="ru-RU" dirty="0" err="1" smtClean="0"/>
              <a:t>незапираемых</a:t>
            </a:r>
            <a:r>
              <a:rPr lang="ru-RU" dirty="0" smtClean="0"/>
              <a:t> дверей, ворот и калиток. </a:t>
            </a:r>
          </a:p>
          <a:p>
            <a:endParaRPr lang="ru-RU"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467544" y="404664"/>
            <a:ext cx="8496944"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b="1" dirty="0" smtClean="0"/>
              <a:t>1.3. Специфика применения объектовых охранных систем</a:t>
            </a:r>
            <a:endParaRPr lang="ru-RU" dirty="0" smtClean="0"/>
          </a:p>
          <a:p>
            <a:r>
              <a:rPr lang="ru-RU" dirty="0" smtClean="0"/>
              <a:t>Особенность </a:t>
            </a:r>
            <a:r>
              <a:rPr lang="ru-RU" dirty="0" err="1" smtClean="0"/>
              <a:t>периметральных</a:t>
            </a:r>
            <a:r>
              <a:rPr lang="ru-RU" dirty="0" smtClean="0"/>
              <a:t> систем состоит в том, что обычно они конструктивно интегрированы с ограждением и генерируемые охранной системой сигналы в сильной степени зависят как от физико-механических характеристик ограды (материал, высота, жесткость и др.), так и от правильности монтажа датчиков (выбор места крепления, метод крепления, исключение случайных вибраций ограды и т.п.). Очень большое значение имеет правильный выбор типа охранной системы, наиболее адекватно отвечающей данному типу ограды</a:t>
            </a:r>
            <a:r>
              <a:rPr lang="ru-RU" dirty="0" smtClean="0"/>
              <a:t>.</a:t>
            </a:r>
          </a:p>
          <a:p>
            <a:r>
              <a:rPr lang="ru-RU" dirty="0" smtClean="0"/>
              <a:t>Такие системы используют, как правило, систему распределенных или дискретных датчиков, общая протяженность которых может составлять несколько километров. Такая система должна обеспечивать высокую надежность при широких вариациях окружающей температуры, при дожде, снеге, сильном ветре. Поэтому любая система должна </a:t>
            </a:r>
            <a:r>
              <a:rPr lang="ru-RU" dirty="0" err="1" smtClean="0"/>
              <a:t>обепечивать</a:t>
            </a:r>
            <a:r>
              <a:rPr lang="ru-RU" dirty="0" smtClean="0"/>
              <a:t> </a:t>
            </a:r>
            <a:r>
              <a:rPr lang="ru-RU" dirty="0" err="1" smtClean="0"/>
              <a:t>соответсвующую</a:t>
            </a:r>
            <a:r>
              <a:rPr lang="ru-RU" dirty="0" smtClean="0"/>
              <a:t> автоматическую адаптацию к погодным условиям и возможность дистанционной диагностики.</a:t>
            </a:r>
          </a:p>
          <a:p>
            <a:r>
              <a:rPr lang="ru-RU" dirty="0" smtClean="0"/>
              <a:t>Любая объектовая охранная система должна легко интегрироваться с другими охранными системами, в частности, с системой видеонаблюдения.</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07504" y="25360"/>
            <a:ext cx="8928992" cy="66787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2. Типы объектовых охранных систем</a:t>
            </a:r>
            <a:endParaRPr lang="ru-RU" sz="1600" dirty="0" smtClean="0"/>
          </a:p>
          <a:p>
            <a:r>
              <a:rPr lang="ru-RU" sz="1600" dirty="0" smtClean="0"/>
              <a:t>По типу построения системы объектовой охранной сигнализации подразделяются на: </a:t>
            </a:r>
          </a:p>
          <a:p>
            <a:pPr lvl="0"/>
            <a:r>
              <a:rPr lang="ru-RU" sz="1600" b="1" dirty="0" smtClean="0"/>
              <a:t>Неадресные</a:t>
            </a:r>
            <a:r>
              <a:rPr lang="ru-RU" sz="1600" dirty="0" smtClean="0"/>
              <a:t> – при попытке нарушения границ охраняемой территории в любом месте формируется общий сигнал тревоги; </a:t>
            </a:r>
          </a:p>
          <a:p>
            <a:pPr lvl="0"/>
            <a:r>
              <a:rPr lang="ru-RU" sz="1600" b="1" dirty="0" smtClean="0"/>
              <a:t>Адресные</a:t>
            </a:r>
            <a:r>
              <a:rPr lang="ru-RU" sz="1600" dirty="0" smtClean="0"/>
              <a:t> – система позволяет определить конкретное место возникновения тревоги. </a:t>
            </a:r>
          </a:p>
          <a:p>
            <a:r>
              <a:rPr lang="ru-RU" sz="1600" dirty="0" smtClean="0"/>
              <a:t>По степени заметности (скрытности)</a:t>
            </a:r>
          </a:p>
          <a:p>
            <a:pPr lvl="0"/>
            <a:r>
              <a:rPr lang="ru-RU" sz="1600" b="1" dirty="0" smtClean="0"/>
              <a:t>Маскируемые СО, </a:t>
            </a:r>
            <a:r>
              <a:rPr lang="ru-RU" sz="1600" dirty="0" smtClean="0"/>
              <a:t>размещенные в грунте или в другой среде, имеют важное тактическое преимущество - идентификация их зоны обнаружения (ЗО) затруднена, что делает маловероятным вторжение нарушителя ухищренным способом, при котором резко уменьшается </a:t>
            </a:r>
            <a:r>
              <a:rPr lang="ru-RU" sz="1600" dirty="0" err="1" smtClean="0"/>
              <a:t>обнаружительная</a:t>
            </a:r>
            <a:r>
              <a:rPr lang="ru-RU" sz="1600" dirty="0" smtClean="0"/>
              <a:t> способность. </a:t>
            </a:r>
          </a:p>
          <a:p>
            <a:pPr lvl="0"/>
            <a:r>
              <a:rPr lang="ru-RU" sz="1600" b="1" dirty="0" smtClean="0"/>
              <a:t>Немаскируемые СО, </a:t>
            </a:r>
            <a:r>
              <a:rPr lang="ru-RU" sz="1600" dirty="0" smtClean="0"/>
              <a:t>размещенные на поверхности земли, в целом более дешевые и практичные, их монтаж и замена в случае повреждений не представляет затруднений. Однако, возможна их идентификация для подготовленного (осведомленного) нарушителя, что увеличивает уязвимость блокируемого рубежа.</a:t>
            </a:r>
          </a:p>
          <a:p>
            <a:r>
              <a:rPr lang="ru-RU" sz="1600" dirty="0" smtClean="0"/>
              <a:t>В свою очередь, немаскируемые СО можно подразделить </a:t>
            </a:r>
            <a:r>
              <a:rPr lang="ru-RU" sz="1600" b="1" dirty="0" smtClean="0"/>
              <a:t>на </a:t>
            </a:r>
            <a:r>
              <a:rPr lang="ru-RU" sz="1600" b="1" i="1" dirty="0" smtClean="0"/>
              <a:t>заградительные</a:t>
            </a:r>
            <a:r>
              <a:rPr lang="ru-RU" sz="1600" b="1" dirty="0" smtClean="0"/>
              <a:t>, </a:t>
            </a:r>
            <a:r>
              <a:rPr lang="ru-RU" sz="1600" b="1" i="1" dirty="0" err="1" smtClean="0"/>
              <a:t>незаградительные</a:t>
            </a:r>
            <a:r>
              <a:rPr lang="ru-RU" sz="1600" b="1" i="1" dirty="0" smtClean="0"/>
              <a:t> и лучевые</a:t>
            </a:r>
            <a:r>
              <a:rPr lang="ru-RU" sz="1600" b="1" dirty="0" smtClean="0"/>
              <a:t>.</a:t>
            </a:r>
            <a:endParaRPr lang="ru-RU" sz="1600" dirty="0" smtClean="0"/>
          </a:p>
          <a:p>
            <a:pPr lvl="0"/>
            <a:r>
              <a:rPr lang="ru-RU" sz="1600" b="1" dirty="0" smtClean="0"/>
              <a:t>В первом случае</a:t>
            </a:r>
            <a:r>
              <a:rPr lang="ru-RU" sz="1600" dirty="0" smtClean="0"/>
              <a:t>, чувствительным элементом (ЧЭ) является распределенная вдоль ЗО </a:t>
            </a:r>
            <a:r>
              <a:rPr lang="ru-RU" sz="1600" i="1" dirty="0" smtClean="0"/>
              <a:t>совокупность кабелей или проводов</a:t>
            </a:r>
            <a:r>
              <a:rPr lang="ru-RU" sz="1600" dirty="0" smtClean="0"/>
              <a:t>, размещенных на заграждении либо представляющих собой заграждение, которая препятствует нарушителю свободно проникнуть на охраняемый объект, и, по сути работы, подвергается механической деформации при вторжении.</a:t>
            </a:r>
          </a:p>
          <a:p>
            <a:pPr lvl="0"/>
            <a:r>
              <a:rPr lang="ru-RU" sz="1600" b="1" dirty="0" smtClean="0"/>
              <a:t>Во втором случае</a:t>
            </a:r>
            <a:r>
              <a:rPr lang="ru-RU" sz="1600" dirty="0" smtClean="0"/>
              <a:t>, в </a:t>
            </a:r>
            <a:r>
              <a:rPr lang="ru-RU" sz="1600" i="1" dirty="0" err="1" smtClean="0"/>
              <a:t>незаградительных</a:t>
            </a:r>
            <a:r>
              <a:rPr lang="ru-RU" sz="1600" i="1" dirty="0" smtClean="0"/>
              <a:t> </a:t>
            </a:r>
            <a:r>
              <a:rPr lang="ru-RU" sz="1600" dirty="0" smtClean="0"/>
              <a:t>СО </a:t>
            </a:r>
            <a:r>
              <a:rPr lang="ru-RU" sz="1400" dirty="0" smtClean="0"/>
              <a:t>провода или кабели, распределенные вдоль рубежа и образующие ЧЭ, физически не препятствуют движению нарушителя, однако с их помощью формируется и контролируется электромагнитное поле, параметры которого изменяются при вторжении.</a:t>
            </a:r>
          </a:p>
          <a:p>
            <a:r>
              <a:rPr lang="ru-RU" sz="1600" b="1" dirty="0" smtClean="0"/>
              <a:t>И наконец</a:t>
            </a:r>
            <a:r>
              <a:rPr lang="ru-RU" sz="1600" dirty="0" smtClean="0"/>
              <a:t>, </a:t>
            </a:r>
            <a:r>
              <a:rPr lang="ru-RU" sz="1600" i="1" dirty="0" smtClean="0"/>
              <a:t>лучевые </a:t>
            </a:r>
            <a:r>
              <a:rPr lang="ru-RU" sz="1600" dirty="0" smtClean="0"/>
              <a:t>СО характеризуются ЗО, сформированной компактным излучателем электромагнитного поля, параметры которого изменяются при вторжении и регистрируются компактным приемником. </a:t>
            </a:r>
            <a:r>
              <a:rPr lang="ru-RU" sz="1400" dirty="0" smtClean="0"/>
              <a:t>Они могут быть двухпозиционными или однопозиционными, в зависимости от </a:t>
            </a:r>
            <a:r>
              <a:rPr lang="ru-RU" sz="1400" dirty="0" smtClean="0"/>
              <a:t>того </a:t>
            </a:r>
            <a:r>
              <a:rPr lang="ru-RU" sz="1400" dirty="0" smtClean="0"/>
              <a:t>разделены или совмещены в одном блоке передатчик и приемник. </a:t>
            </a:r>
            <a:endParaRPr kumimoji="0" lang="ru-RU" sz="1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9512" y="397987"/>
            <a:ext cx="8856984"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По типу формирования сигналов о нарушителе</a:t>
            </a:r>
          </a:p>
          <a:p>
            <a:r>
              <a:rPr lang="ru-RU" sz="1600" b="1" dirty="0" smtClean="0"/>
              <a:t>В </a:t>
            </a:r>
            <a:r>
              <a:rPr lang="ru-RU" sz="1600" b="1" i="1" dirty="0" smtClean="0"/>
              <a:t>активных </a:t>
            </a:r>
            <a:r>
              <a:rPr lang="ru-RU" sz="1600" b="1" dirty="0" smtClean="0"/>
              <a:t>СО </a:t>
            </a:r>
            <a:r>
              <a:rPr lang="ru-RU" sz="1600" dirty="0" smtClean="0"/>
              <a:t>нарушитель регистрируется при его взаимодействии со специально создаваемым физическим полем, например, радиолучом; </a:t>
            </a:r>
            <a:r>
              <a:rPr lang="ru-RU" sz="1600" b="1" dirty="0" smtClean="0"/>
              <a:t>в </a:t>
            </a:r>
            <a:r>
              <a:rPr lang="ru-RU" sz="1600" b="1" i="1" dirty="0" smtClean="0"/>
              <a:t>пассивных </a:t>
            </a:r>
            <a:r>
              <a:rPr lang="ru-RU" sz="1600" dirty="0" smtClean="0"/>
              <a:t>он обнаруживается по вносимому возмущению в существующее поле, например, в магнитное поле Земли (МПЗ). </a:t>
            </a:r>
            <a:r>
              <a:rPr lang="ru-RU" sz="1400" dirty="0" smtClean="0"/>
              <a:t>К преимуществам пассивных СО можно отнести меньшие </a:t>
            </a:r>
            <a:r>
              <a:rPr lang="ru-RU" sz="1400" dirty="0" err="1" smtClean="0"/>
              <a:t>массогабариты</a:t>
            </a:r>
            <a:r>
              <a:rPr lang="ru-RU" sz="1400" dirty="0" smtClean="0"/>
              <a:t> и энергопотребление, удовлетворение требованиям визуальной и радио маскировки. К преимуществам активных СО можно отнести в целом повышенную </a:t>
            </a:r>
            <a:r>
              <a:rPr lang="ru-RU" sz="1400" dirty="0" err="1" smtClean="0"/>
              <a:t>обнаружительную</a:t>
            </a:r>
            <a:r>
              <a:rPr lang="ru-RU" sz="1400" dirty="0" smtClean="0"/>
              <a:t> способность и помехоустойчивость, зависимость полезного сигнала от вида и состояния заграждения.</a:t>
            </a:r>
          </a:p>
          <a:p>
            <a:r>
              <a:rPr lang="ru-RU" sz="1600" dirty="0" smtClean="0"/>
              <a:t>В зависимости от вида ЗО средства могут быть:</a:t>
            </a:r>
          </a:p>
          <a:p>
            <a:pPr lvl="0"/>
            <a:r>
              <a:rPr lang="ru-RU" sz="1600" dirty="0" smtClean="0"/>
              <a:t>объемного (волюмометрического) или линейного (контактного) обнаружения;</a:t>
            </a:r>
          </a:p>
          <a:p>
            <a:pPr lvl="0"/>
            <a:r>
              <a:rPr lang="ru-RU" sz="1600" dirty="0" smtClean="0"/>
              <a:t>повторяющие рельеф местности или распространяющиеся вдоль рубежа по лучу.</a:t>
            </a:r>
          </a:p>
          <a:p>
            <a:r>
              <a:rPr lang="ru-RU" sz="1600" dirty="0" smtClean="0"/>
              <a:t>СО с объемной (трехмерной) зоной обнаружения обладают большей </a:t>
            </a:r>
            <a:r>
              <a:rPr lang="ru-RU" sz="1600" dirty="0" err="1" smtClean="0"/>
              <a:t>обнаружительной</a:t>
            </a:r>
            <a:r>
              <a:rPr lang="ru-RU" sz="1600" dirty="0" smtClean="0"/>
              <a:t> способностью, чем средства с ЗО в виде чувствительной линии, требующие физического контакта с нарушителем. </a:t>
            </a:r>
            <a:r>
              <a:rPr lang="ru-RU" sz="1400" dirty="0" smtClean="0"/>
              <a:t>Объемную зону труднее обойти, даже используя подручные средства. С другой стороны, СО с контактной зоной обнаружения нечувствительны к объектам, перемещающимся в непосредственной близости от заграждения (деревья при ветре, животные, транспорт), поэтому при прочих равных условиях обладают большей помехоустойчивостью.</a:t>
            </a:r>
          </a:p>
          <a:p>
            <a:r>
              <a:rPr lang="ru-RU" sz="1600" dirty="0" smtClean="0"/>
              <a:t>СО, у которых ЗО распространяется вдоль рубежа по лучу, более просты в установке и обслуживании, однако требуют тщательной инженерной подготовки местности или платформы для установки (заграждение, стена сооружения). </a:t>
            </a:r>
            <a:r>
              <a:rPr lang="ru-RU" sz="1400" dirty="0" smtClean="0"/>
              <a:t>Они легче идентифицируются нарушителем. Чем сложнее конфигурация периметра и рельеф местности, тем меньше их эффективность, возможно появление «мертвых зон».</a:t>
            </a:r>
          </a:p>
          <a:p>
            <a:r>
              <a:rPr lang="ru-RU" sz="1400" dirty="0" smtClean="0"/>
              <a:t>Средства со следованием рельефу местности обычно не нуждаются в проведении подготовительных ландшафтных работ, однако их установка и техническое обслуживание более дорогие.</a:t>
            </a:r>
            <a:endParaRPr lang="ru-RU"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215008" y="260648"/>
            <a:ext cx="874948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3. </a:t>
            </a:r>
            <a:r>
              <a:rPr lang="ru-RU" sz="1600" b="1" dirty="0" smtClean="0"/>
              <a:t>Типовые объектовые охранные системы</a:t>
            </a:r>
            <a:endParaRPr lang="ru-RU" sz="1600" dirty="0" smtClean="0"/>
          </a:p>
          <a:p>
            <a:r>
              <a:rPr lang="ru-RU" sz="1600" b="1" dirty="0" smtClean="0"/>
              <a:t>3.1 Емкостное </a:t>
            </a:r>
            <a:r>
              <a:rPr lang="ru-RU" sz="1600" b="1" dirty="0" err="1" smtClean="0"/>
              <a:t>периметровое</a:t>
            </a:r>
            <a:r>
              <a:rPr lang="ru-RU" sz="1600" b="1" dirty="0" smtClean="0"/>
              <a:t> средство обнаружения "РАДИАН-15МП"</a:t>
            </a:r>
            <a:endParaRPr lang="ru-RU" sz="1600" dirty="0" smtClean="0"/>
          </a:p>
          <a:p>
            <a:r>
              <a:rPr lang="ru-RU" sz="1600" dirty="0" smtClean="0"/>
              <a:t>Устройство предназначено для охраны периметров объектов с использованием различных сигнальных заграждений от козырькового типа до полноразмерных, </a:t>
            </a:r>
            <a:r>
              <a:rPr lang="ru-RU" sz="1600" dirty="0" err="1" smtClean="0"/>
              <a:t>выполенных</a:t>
            </a:r>
            <a:r>
              <a:rPr lang="ru-RU" sz="1600" dirty="0" smtClean="0"/>
              <a:t> из металлических решеток, сетки или проводов.</a:t>
            </a:r>
          </a:p>
          <a:p>
            <a:r>
              <a:rPr lang="ru-RU" sz="1600" dirty="0" smtClean="0"/>
              <a:t>Установка сигнальных решетчатых, сетчатых заграждений осуществляется с применением переходников Д9-Р116, проводных сигнальных заграждений - с применением специальных стеклопластиковых стоек.</a:t>
            </a:r>
          </a:p>
          <a:p>
            <a:r>
              <a:rPr lang="ru-RU" sz="1600" dirty="0" smtClean="0"/>
              <a:t>Принцип работы средства основан на регистрации изменения электрической емкости сигнального заграждения относительно "земли" при попытках нарушителя перелезть через это заграждение или разрушить его.</a:t>
            </a:r>
            <a:endParaRPr lang="ru-RU"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nvGraphicFramePr>
        <p:xfrm>
          <a:off x="1403647" y="1451864"/>
          <a:ext cx="5971878" cy="4497416"/>
        </p:xfrm>
        <a:graphic>
          <a:graphicData uri="http://schemas.openxmlformats.org/drawingml/2006/table">
            <a:tbl>
              <a:tblPr/>
              <a:tblGrid>
                <a:gridCol w="1938324"/>
                <a:gridCol w="1374276"/>
                <a:gridCol w="1374276"/>
                <a:gridCol w="1285002"/>
              </a:tblGrid>
              <a:tr h="322977">
                <a:tc>
                  <a:txBody>
                    <a:bodyPr/>
                    <a:lstStyle/>
                    <a:p>
                      <a:pPr>
                        <a:lnSpc>
                          <a:spcPct val="115000"/>
                        </a:lnSpc>
                        <a:spcAft>
                          <a:spcPts val="0"/>
                        </a:spcAft>
                      </a:pPr>
                      <a:r>
                        <a:rPr lang="ru-RU" sz="1200" dirty="0">
                          <a:latin typeface="Times New Roman"/>
                          <a:ea typeface="Times New Roman"/>
                        </a:rPr>
                        <a:t> </a:t>
                      </a:r>
                      <a:r>
                        <a:rPr lang="ru-RU" sz="1200" dirty="0" smtClean="0">
                          <a:latin typeface="Times New Roman"/>
                          <a:ea typeface="Times New Roman"/>
                        </a:rPr>
                        <a:t>Параметры</a:t>
                      </a:r>
                      <a:endParaRPr lang="ru-RU" sz="1200" dirty="0">
                        <a:latin typeface="Times New Roman"/>
                        <a:ea typeface="Times New Roman"/>
                      </a:endParaRP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Радиан-14</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Радиан-14П</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Радиан 15 МП</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562177">
                <a:tc>
                  <a:txBody>
                    <a:bodyPr/>
                    <a:lstStyle/>
                    <a:p>
                      <a:pPr>
                        <a:lnSpc>
                          <a:spcPct val="115000"/>
                        </a:lnSpc>
                        <a:spcAft>
                          <a:spcPts val="0"/>
                        </a:spcAft>
                      </a:pPr>
                      <a:r>
                        <a:rPr lang="ru-RU" sz="1200">
                          <a:latin typeface="Times New Roman"/>
                          <a:ea typeface="Times New Roman"/>
                        </a:rPr>
                        <a:t>Максимальная длина охраняемого рубежа, м</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500</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500</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500</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562177">
                <a:tc>
                  <a:txBody>
                    <a:bodyPr/>
                    <a:lstStyle/>
                    <a:p>
                      <a:pPr>
                        <a:lnSpc>
                          <a:spcPct val="115000"/>
                        </a:lnSpc>
                        <a:spcAft>
                          <a:spcPts val="0"/>
                        </a:spcAft>
                      </a:pPr>
                      <a:r>
                        <a:rPr lang="ru-RU" sz="1200">
                          <a:latin typeface="Times New Roman"/>
                          <a:ea typeface="Times New Roman"/>
                        </a:rPr>
                        <a:t>Напряжение электропитания, В</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10 - 30</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10 - 30</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10 - 30</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562177">
                <a:tc>
                  <a:txBody>
                    <a:bodyPr/>
                    <a:lstStyle/>
                    <a:p>
                      <a:pPr>
                        <a:lnSpc>
                          <a:spcPct val="115000"/>
                        </a:lnSpc>
                        <a:spcAft>
                          <a:spcPts val="0"/>
                        </a:spcAft>
                      </a:pPr>
                      <a:r>
                        <a:rPr lang="ru-RU" sz="1200" dirty="0">
                          <a:latin typeface="Times New Roman"/>
                          <a:ea typeface="Times New Roman"/>
                        </a:rPr>
                        <a:t>Потребляемая мощность, Вт, не более</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1</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0,5</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0,7</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322977">
                <a:tc>
                  <a:txBody>
                    <a:bodyPr/>
                    <a:lstStyle/>
                    <a:p>
                      <a:pPr>
                        <a:lnSpc>
                          <a:spcPct val="115000"/>
                        </a:lnSpc>
                        <a:spcAft>
                          <a:spcPts val="0"/>
                        </a:spcAft>
                      </a:pPr>
                      <a:r>
                        <a:rPr lang="ru-RU" sz="1200">
                          <a:latin typeface="Times New Roman"/>
                          <a:ea typeface="Times New Roman"/>
                        </a:rPr>
                        <a:t>Габаритные размеры, мм</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320х215х95</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170x120x55</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115х90х55</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562177">
                <a:tc>
                  <a:txBody>
                    <a:bodyPr/>
                    <a:lstStyle/>
                    <a:p>
                      <a:pPr>
                        <a:lnSpc>
                          <a:spcPct val="115000"/>
                        </a:lnSpc>
                        <a:spcAft>
                          <a:spcPts val="0"/>
                        </a:spcAft>
                      </a:pPr>
                      <a:r>
                        <a:rPr lang="ru-RU" sz="1200">
                          <a:latin typeface="Times New Roman"/>
                          <a:ea typeface="Times New Roman"/>
                        </a:rPr>
                        <a:t>Диапазон рабочих температур, °С</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от -50 до +50</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от -50 до +50</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от -40 до +50</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801377">
                <a:tc>
                  <a:txBody>
                    <a:bodyPr/>
                    <a:lstStyle/>
                    <a:p>
                      <a:pPr>
                        <a:lnSpc>
                          <a:spcPct val="115000"/>
                        </a:lnSpc>
                        <a:spcAft>
                          <a:spcPts val="0"/>
                        </a:spcAft>
                      </a:pPr>
                      <a:r>
                        <a:rPr lang="ru-RU" sz="1200">
                          <a:latin typeface="Times New Roman"/>
                          <a:ea typeface="Times New Roman"/>
                        </a:rPr>
                        <a:t>Сопротивление элементов СЗ относительно земли, не менее, кОм</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1</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1</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a:lnSpc>
                          <a:spcPct val="115000"/>
                        </a:lnSpc>
                        <a:spcAft>
                          <a:spcPts val="0"/>
                        </a:spcAft>
                      </a:pPr>
                      <a:r>
                        <a:rPr lang="ru-RU" sz="1200">
                          <a:latin typeface="Times New Roman"/>
                          <a:ea typeface="Times New Roman"/>
                        </a:rPr>
                        <a:t>1</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801377">
                <a:tc>
                  <a:txBody>
                    <a:bodyPr/>
                    <a:lstStyle/>
                    <a:p>
                      <a:pPr>
                        <a:lnSpc>
                          <a:spcPct val="115000"/>
                        </a:lnSpc>
                        <a:spcAft>
                          <a:spcPts val="0"/>
                        </a:spcAft>
                      </a:pPr>
                      <a:r>
                        <a:rPr lang="ru-RU" sz="1200">
                          <a:latin typeface="Times New Roman"/>
                          <a:ea typeface="Times New Roman"/>
                        </a:rPr>
                        <a:t>Дополнительные характеристики</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gridSpan="3">
                  <a:txBody>
                    <a:bodyPr/>
                    <a:lstStyle/>
                    <a:p>
                      <a:pPr>
                        <a:lnSpc>
                          <a:spcPct val="115000"/>
                        </a:lnSpc>
                        <a:spcAft>
                          <a:spcPts val="0"/>
                        </a:spcAft>
                      </a:pPr>
                      <a:r>
                        <a:rPr lang="ru-RU" sz="1200" dirty="0">
                          <a:latin typeface="Times New Roman"/>
                          <a:ea typeface="Times New Roman"/>
                        </a:rPr>
                        <a:t>цепи питания, дистанционного контроля и сигнальные цепи гальванически развязаны;</a:t>
                      </a:r>
                      <a:br>
                        <a:rPr lang="ru-RU" sz="1200" dirty="0">
                          <a:latin typeface="Times New Roman"/>
                          <a:ea typeface="Times New Roman"/>
                        </a:rPr>
                      </a:br>
                      <a:r>
                        <a:rPr lang="ru-RU" sz="1200" dirty="0">
                          <a:latin typeface="Times New Roman"/>
                          <a:ea typeface="Times New Roman"/>
                        </a:rPr>
                        <a:t>имеется дистанционный контроль работоспособности</a:t>
                      </a:r>
                    </a:p>
                  </a:txBody>
                  <a:tcPr marL="36830" marR="36830" marT="36830" marB="36830"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bl>
          </a:graphicData>
        </a:graphic>
      </p:graphicFrame>
      <p:sp>
        <p:nvSpPr>
          <p:cNvPr id="14337" name="Rectangle 1"/>
          <p:cNvSpPr>
            <a:spLocks noChangeArrowheads="1"/>
          </p:cNvSpPr>
          <p:nvPr/>
        </p:nvSpPr>
        <p:spPr bwMode="auto">
          <a:xfrm>
            <a:off x="899592" y="188640"/>
            <a:ext cx="7078604" cy="6155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indent="457200" fontAlgn="base">
              <a:spcBef>
                <a:spcPct val="0"/>
              </a:spcBef>
              <a:spcAft>
                <a:spcPct val="0"/>
              </a:spcAft>
            </a:pPr>
            <a:r>
              <a:rPr lang="ru-RU" sz="1600" b="1" dirty="0" smtClean="0"/>
              <a:t>Технические характеристики </a:t>
            </a:r>
            <a:r>
              <a:rPr lang="ru-RU" sz="1600" b="1" dirty="0" smtClean="0"/>
              <a:t>средств о </a:t>
            </a:r>
            <a:r>
              <a:rPr lang="ru-RU" sz="1600" b="1" dirty="0" smtClean="0"/>
              <a:t>обнаружения "</a:t>
            </a:r>
            <a:r>
              <a:rPr lang="ru-RU" sz="1600" b="1" dirty="0" smtClean="0"/>
              <a:t>РАДИАН"</a:t>
            </a:r>
            <a:endParaRPr kumimoji="0" lang="ru-RU"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169</TotalTime>
  <Words>1136</Words>
  <Application>Microsoft Office PowerPoint</Application>
  <PresentationFormat>Экран (4:3)</PresentationFormat>
  <Paragraphs>121</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Поток</vt:lpstr>
      <vt:lpstr>«Технические средства защиты объектов» </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 11319 Б3.В «Технические средства защиты объектов»</dc:title>
  <dc:creator>user</dc:creator>
  <cp:lastModifiedBy>user</cp:lastModifiedBy>
  <cp:revision>23</cp:revision>
  <dcterms:created xsi:type="dcterms:W3CDTF">2015-09-09T07:10:21Z</dcterms:created>
  <dcterms:modified xsi:type="dcterms:W3CDTF">2020-08-28T13:05:04Z</dcterms:modified>
</cp:coreProperties>
</file>