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554508-C143-4E55-BEC5-A7FD94B66E97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ic.academic.ru/dic.nsf/ruwiki/1148359" TargetMode="External"/><Relationship Id="rId2" Type="http://schemas.openxmlformats.org/officeDocument/2006/relationships/hyperlink" Target="http://dic.academic.ru/dic.nsf/ruwiki/224078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ic.academic.ru/dic.nsf/ruwiki/612227" TargetMode="External"/><Relationship Id="rId2" Type="http://schemas.openxmlformats.org/officeDocument/2006/relationships/hyperlink" Target="http://dic.academic.ru/dic.nsf/ruwiki/22867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ic.academic.ru/dic.nsf/ruwiki/824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ic.academic.ru/dic.nsf/ruwiki/751973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404665"/>
            <a:ext cx="7772400" cy="648072"/>
          </a:xfrm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«Технические средства защиты объектов»</a:t>
            </a:r>
            <a:br>
              <a:rPr lang="ru-RU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endParaRPr lang="ru-RU" sz="20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052736"/>
            <a:ext cx="7776864" cy="2088232"/>
          </a:xfrm>
        </p:spPr>
        <p:txBody>
          <a:bodyPr>
            <a:normAutofit/>
          </a:bodyPr>
          <a:lstStyle/>
          <a:p>
            <a:pPr algn="just"/>
            <a:r>
              <a:rPr lang="ru-RU" sz="1800" dirty="0" smtClean="0">
                <a:latin typeface="Arial" pitchFamily="34" charset="0"/>
                <a:cs typeface="Arial" pitchFamily="34" charset="0"/>
              </a:rPr>
              <a:t>Лекция №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5 </a:t>
            </a:r>
            <a:r>
              <a:rPr lang="ru-RU" sz="1800" u="sng" dirty="0" smtClean="0"/>
              <a:t>Системы контроля и управления доступом</a:t>
            </a:r>
            <a:endParaRPr lang="ru-RU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1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1800" dirty="0" smtClean="0"/>
              <a:t>1-й учебный вопрос </a:t>
            </a:r>
            <a:r>
              <a:rPr lang="ru-RU" sz="1800" u="sng" dirty="0" smtClean="0"/>
              <a:t>Системы контроля и управления доступом</a:t>
            </a:r>
            <a:r>
              <a:rPr lang="ru-RU" sz="1800" dirty="0" smtClean="0"/>
              <a:t>         </a:t>
            </a:r>
            <a:endParaRPr lang="ru-RU" sz="1800" dirty="0" smtClean="0"/>
          </a:p>
          <a:p>
            <a:pPr algn="just"/>
            <a:r>
              <a:rPr lang="ru-RU" sz="1800" dirty="0" smtClean="0"/>
              <a:t>2-й </a:t>
            </a:r>
            <a:r>
              <a:rPr lang="ru-RU" sz="1800" dirty="0" smtClean="0"/>
              <a:t>учебный вопрос </a:t>
            </a:r>
            <a:r>
              <a:rPr lang="ru-RU" sz="1800" u="sng" dirty="0" smtClean="0"/>
              <a:t>Интеграция СКУД с другими ТСЗО</a:t>
            </a:r>
            <a:endParaRPr lang="ru-RU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07504" y="-128528"/>
            <a:ext cx="8568952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b="1" dirty="0" smtClean="0"/>
              <a:t>2. Интеграция СКУД с другими </a:t>
            </a:r>
            <a:r>
              <a:rPr lang="ru-RU" sz="1600" b="1" dirty="0" smtClean="0"/>
              <a:t>ТСЗО</a:t>
            </a:r>
          </a:p>
          <a:p>
            <a:r>
              <a:rPr lang="ru-RU" sz="1600" dirty="0" smtClean="0"/>
              <a:t>По различным тревогам системы, интегрированные в комплекс ТСЗО, могут быть настроены на отработку различных алгоритмов взаимодействия.</a:t>
            </a:r>
          </a:p>
          <a:p>
            <a:r>
              <a:rPr lang="ru-RU" sz="1600" dirty="0" smtClean="0"/>
              <a:t>Автоматизированное управление СКУД по сигналам от других систем</a:t>
            </a:r>
          </a:p>
          <a:p>
            <a:r>
              <a:rPr lang="ru-RU" sz="1600" i="1" dirty="0" smtClean="0"/>
              <a:t>От системы ОТС</a:t>
            </a:r>
            <a:endParaRPr lang="ru-RU" sz="1600" dirty="0" smtClean="0"/>
          </a:p>
          <a:p>
            <a:r>
              <a:rPr lang="ru-RU" sz="1600" dirty="0" smtClean="0"/>
              <a:t>1. При поступлении тревоги от системы ОТС может блокироваться автоматический проход в оба направления через двери по постоянным и временным пропускам.</a:t>
            </a:r>
          </a:p>
          <a:p>
            <a:r>
              <a:rPr lang="ru-RU" sz="1600" dirty="0" smtClean="0"/>
              <a:t>2. При поступлении тревоги из зоны с ограниченным доступом могут блокироваться выходы из этой зоны (при условии, что выход оборудован считывателем карт).</a:t>
            </a:r>
          </a:p>
          <a:p>
            <a:r>
              <a:rPr lang="ru-RU" sz="1600" i="1" dirty="0" smtClean="0"/>
              <a:t>От системы пожарной сигнализации</a:t>
            </a:r>
            <a:endParaRPr lang="ru-RU" sz="1600" dirty="0" smtClean="0"/>
          </a:p>
          <a:p>
            <a:r>
              <a:rPr lang="ru-RU" sz="1600" dirty="0" smtClean="0"/>
              <a:t>При поступлении сигнала «пожар» возможен вывод меню автоматической команды, имеющей, например, следующие кнопки:</a:t>
            </a:r>
          </a:p>
          <a:p>
            <a:r>
              <a:rPr lang="ru-RU" sz="1600" dirty="0" smtClean="0"/>
              <a:t>• Разблокировать двери кабинетов.</a:t>
            </a:r>
          </a:p>
          <a:p>
            <a:r>
              <a:rPr lang="ru-RU" sz="1600" dirty="0" smtClean="0"/>
              <a:t>• Разблокировать все точки доступа.</a:t>
            </a:r>
          </a:p>
          <a:p>
            <a:r>
              <a:rPr lang="ru-RU" sz="1600" dirty="0" smtClean="0"/>
              <a:t>• Отмена.</a:t>
            </a:r>
          </a:p>
          <a:p>
            <a:r>
              <a:rPr lang="ru-RU" sz="1600" dirty="0" smtClean="0"/>
              <a:t>Меню команд имеет задержку, необходимую для возможности оценки дежурным степени угрозы с целью принятия верного решения. В случае непринятия решения в течение установленного времени запрограммированное действие запустится автоматически.</a:t>
            </a:r>
          </a:p>
          <a:p>
            <a:r>
              <a:rPr lang="ru-RU" sz="1600" i="1" dirty="0" smtClean="0"/>
              <a:t>Автоматизированное управление другими системами по тревогам СКУД</a:t>
            </a:r>
            <a:endParaRPr lang="ru-RU" sz="1600" dirty="0" smtClean="0"/>
          </a:p>
          <a:p>
            <a:r>
              <a:rPr lang="ru-RU" sz="1600" dirty="0" smtClean="0"/>
              <a:t>1. При поступлении сигнала «взлом двери» от системы КУД на тревожные мониторы СТН выводится изображение с видеокамеры, установленной в коридоре, в который выходит взломанная дверь, а оборудование </a:t>
            </a:r>
            <a:r>
              <a:rPr lang="ru-RU" sz="1600" dirty="0" err="1" smtClean="0"/>
              <a:t>видеорегистрации</a:t>
            </a:r>
            <a:r>
              <a:rPr lang="ru-RU" sz="1600" dirty="0" smtClean="0"/>
              <a:t> переводится в тревожный режим записи.</a:t>
            </a:r>
          </a:p>
          <a:p>
            <a:r>
              <a:rPr lang="ru-RU" sz="1600" dirty="0" smtClean="0"/>
              <a:t>2. При поступлении сигнала о не закрытии двери от системы КУД на тревожные мониторы СТН выводится изображение с видеокамеры, установленной в коридоре, в который выходит взломанная дверь.</a:t>
            </a:r>
          </a:p>
          <a:p>
            <a:endParaRPr lang="ru-RU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467544" y="476672"/>
            <a:ext cx="8352928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ru-RU" sz="1600" dirty="0" smtClean="0"/>
              <a:t>Сетевые системы</a:t>
            </a: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ru-RU" sz="1600" dirty="0" smtClean="0"/>
              <a:t>В сетевой системе все контроллеры соединены с компьютером, что дает множество преимуществ для крупных предприятий, но совсем не требуется для «</a:t>
            </a:r>
            <a:r>
              <a:rPr lang="ru-RU" sz="1600" dirty="0" err="1" smtClean="0"/>
              <a:t>однодверной</a:t>
            </a:r>
            <a:r>
              <a:rPr lang="ru-RU" sz="1600" dirty="0" smtClean="0"/>
              <a:t>» СКУД. Сетевые системы удобны для больших объектов (офисы, производственные предприятия), поскольку управлять даже десятком дверей, на которых установлены автономные системы, становится чрезвычайно трудно. Незаменимы сетевые системы в следующих случаях:</a:t>
            </a: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ru-RU" sz="1600" dirty="0" smtClean="0"/>
              <a:t>если необходима информация о произошедших ранее событиях (архив событий) либо требуется дополнительный контроль в реальном времени. Например, в сетевой системе существует функция </a:t>
            </a:r>
            <a:r>
              <a:rPr lang="ru-RU" sz="1600" dirty="0" err="1" smtClean="0"/>
              <a:t>фотоверификации</a:t>
            </a:r>
            <a:r>
              <a:rPr lang="ru-RU" sz="1600" dirty="0" smtClean="0"/>
              <a:t>: на проходной при поднесении входящим человеком идентификатора к считывателю, служащий (вахтер, охранник) может на экране монитора видеть фотографию человека, которому в базе данных присвоен данный идентификатор, и сравнить с внешностью проходящего, что подстраховывает от передачи карточек другим людям;</a:t>
            </a: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ru-RU" sz="1600" dirty="0" smtClean="0"/>
              <a:t>если необходимо организовать учёт рабочего времени и контроль трудовой дисциплины;</a:t>
            </a: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ru-RU" sz="1600" dirty="0" smtClean="0"/>
              <a:t>если необходимо обеспечить взаимодействие (интеграцию) с другими подсистемами безопасности </a:t>
            </a:r>
            <a:r>
              <a:rPr lang="ru-RU" sz="1600" dirty="0" smtClean="0">
                <a:hlinkClick r:id="rId2"/>
              </a:rPr>
              <a:t>видеонаблюдением</a:t>
            </a:r>
            <a:r>
              <a:rPr lang="ru-RU" sz="1600" dirty="0" smtClean="0"/>
              <a:t>, </a:t>
            </a:r>
            <a:r>
              <a:rPr lang="ru-RU" sz="1600" dirty="0" smtClean="0">
                <a:hlinkClick r:id="rId3"/>
              </a:rPr>
              <a:t>охранно-пожарной сигнализацией</a:t>
            </a:r>
            <a:r>
              <a:rPr lang="ru-RU" sz="1600" dirty="0" smtClean="0"/>
              <a:t>).</a:t>
            </a: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ru-RU" sz="1600" dirty="0" smtClean="0"/>
              <a:t>В сетевой системе из одного места можно не только контролировать события на всей охраняемой территории, но и централизованно управлять правами пользователей, вести базу данных. Сетевые системы позволяют организовать несколько рабочих мест, разделив функции управления между разными сотрудниками и службами предприятия.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51520" y="260648"/>
            <a:ext cx="8568952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 smtClean="0"/>
              <a:t>Существует большое количество вариантов радиоканалов, однако в СКУД используются только некоторые из них.</a:t>
            </a:r>
          </a:p>
          <a:p>
            <a:pPr lvl="0"/>
            <a:r>
              <a:rPr lang="ru-RU" sz="1600" dirty="0" err="1" smtClean="0"/>
              <a:t>Bluetooth</a:t>
            </a:r>
            <a:r>
              <a:rPr lang="ru-RU" sz="1600" dirty="0" smtClean="0"/>
              <a:t>. Данный вид беспроводного устройства передачи данных представляет собой аналог </a:t>
            </a:r>
            <a:r>
              <a:rPr lang="ru-RU" sz="1600" dirty="0" err="1" smtClean="0"/>
              <a:t>Ethernet</a:t>
            </a:r>
            <a:r>
              <a:rPr lang="ru-RU" sz="1600" dirty="0" smtClean="0"/>
              <a:t>. Его особенность заключается в том, что отпадает необходимость прокладывать параллельные коммуникации для объединения компонентов при использовании интерфейса RS-485.</a:t>
            </a:r>
          </a:p>
          <a:p>
            <a:pPr lvl="0"/>
            <a:r>
              <a:rPr lang="ru-RU" sz="1600" dirty="0" err="1" smtClean="0">
                <a:hlinkClick r:id="rId2"/>
              </a:rPr>
              <a:t>Wi-Fi</a:t>
            </a:r>
            <a:r>
              <a:rPr lang="ru-RU" sz="1600" dirty="0" smtClean="0"/>
              <a:t>. Основное преимущество данного радиоканала заключается в большой дальности связи, способной достигать нескольких сотен метров. Это особенно необходимо для соединения между собой объектов набольших расстояниях. При этом сокращаются как временные, так и финансовые затраты на прокладку уличных коммуникаций.</a:t>
            </a:r>
          </a:p>
          <a:p>
            <a:pPr lvl="0"/>
            <a:r>
              <a:rPr lang="ru-RU" sz="1600" dirty="0" err="1" smtClean="0">
                <a:hlinkClick r:id="rId3"/>
              </a:rPr>
              <a:t>ZigBee</a:t>
            </a:r>
            <a:r>
              <a:rPr lang="ru-RU" sz="1600" dirty="0" smtClean="0"/>
              <a:t>. Изначально сферой применения данного радиоканала была система охранной и пожарной сигнализации. Технологии не стоят на месте и активно развиваются, поэтому </a:t>
            </a:r>
            <a:r>
              <a:rPr lang="ru-RU" sz="1600" dirty="0" err="1" smtClean="0"/>
              <a:t>ZigBee</a:t>
            </a:r>
            <a:r>
              <a:rPr lang="ru-RU" sz="1600" dirty="0" smtClean="0"/>
              <a:t> может использоваться ив системах контроля доступа. Данная беспроводная технология работает в </a:t>
            </a:r>
            <a:r>
              <a:rPr lang="ru-RU" sz="1600" dirty="0" err="1" smtClean="0"/>
              <a:t>нелицензируемом</a:t>
            </a:r>
            <a:r>
              <a:rPr lang="ru-RU" sz="1600" dirty="0" smtClean="0"/>
              <a:t> диапазоне 2,45ГГц.</a:t>
            </a:r>
          </a:p>
          <a:p>
            <a:pPr lvl="0"/>
            <a:r>
              <a:rPr lang="ru-RU" sz="1600" dirty="0" smtClean="0">
                <a:hlinkClick r:id="rId4"/>
              </a:rPr>
              <a:t>GSM</a:t>
            </a:r>
            <a:r>
              <a:rPr lang="ru-RU" sz="1600" dirty="0" smtClean="0"/>
              <a:t>. Преимущество использования данного беспроводного канала связи — практически сплошное покрытие. К основным методам передачи информации в рассматриваемой сети относятся GPRS (</a:t>
            </a:r>
            <a:r>
              <a:rPr lang="en-US" sz="1600" dirty="0" smtClean="0"/>
              <a:t>WAP</a:t>
            </a:r>
            <a:r>
              <a:rPr lang="ru-RU" sz="1600" dirty="0" smtClean="0"/>
              <a:t>), SMS (</a:t>
            </a:r>
            <a:r>
              <a:rPr lang="en-US" sz="1600" dirty="0" smtClean="0"/>
              <a:t>MMS</a:t>
            </a:r>
            <a:r>
              <a:rPr lang="ru-RU" sz="1600" dirty="0" smtClean="0"/>
              <a:t>) и голосовой канал.</a:t>
            </a:r>
            <a:endParaRPr lang="ru-RU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179512" y="327139"/>
            <a:ext cx="87129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b="1" dirty="0" smtClean="0"/>
              <a:t>1. Система контроля и управления доступом</a:t>
            </a:r>
            <a:endParaRPr lang="ru-RU" dirty="0" smtClean="0"/>
          </a:p>
          <a:p>
            <a:r>
              <a:rPr lang="ru-RU" dirty="0" smtClean="0"/>
              <a:t>Система контроля и управления доступом (СКУД) предназначена для выполнения комплекса мероприятий, направленных на ограничение и санкционирование доступа сотрудников на территорию предприятия, в помещения и зоны ограниченного доступа. 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79512" y="260648"/>
            <a:ext cx="8784976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 smtClean="0"/>
              <a:t>СКУД обеспечивает:</a:t>
            </a:r>
          </a:p>
          <a:p>
            <a:r>
              <a:rPr lang="ru-RU" sz="1600" dirty="0" smtClean="0"/>
              <a:t>• интеграцию с другими системами ИСБ на программно-аппаратном </a:t>
            </a:r>
          </a:p>
          <a:p>
            <a:r>
              <a:rPr lang="ru-RU" sz="1600" dirty="0" smtClean="0"/>
              <a:t>уровне;</a:t>
            </a:r>
          </a:p>
          <a:p>
            <a:r>
              <a:rPr lang="ru-RU" dirty="0" smtClean="0"/>
              <a:t>• </a:t>
            </a:r>
            <a:r>
              <a:rPr lang="ru-RU" sz="1600" dirty="0" smtClean="0"/>
              <a:t>многоуровневую организацию доступа с возможностью корректировки базы данных администратором ИСБ в соответствии с решаемыми задачами;</a:t>
            </a:r>
          </a:p>
          <a:p>
            <a:r>
              <a:rPr lang="ru-RU" sz="1600" dirty="0" smtClean="0"/>
              <a:t>• возможность графического отображения состояния системы </a:t>
            </a:r>
            <a:r>
              <a:rPr lang="ru-RU" sz="1400" dirty="0" smtClean="0"/>
              <a:t>(наличие тревог, нештатных ситуаций, оперативной информации с выводом поэтажных планов, мест установки технических средств системы КУД)</a:t>
            </a:r>
            <a:r>
              <a:rPr lang="ru-RU" sz="1600" dirty="0" smtClean="0"/>
              <a:t>;</a:t>
            </a:r>
          </a:p>
          <a:p>
            <a:r>
              <a:rPr lang="ru-RU" sz="1600" dirty="0" smtClean="0"/>
              <a:t>• создание архива с объемом памяти, </a:t>
            </a:r>
            <a:r>
              <a:rPr lang="ru-RU" sz="1400" dirty="0" smtClean="0"/>
              <a:t>обеспечивающим регистрацию всех фактов посещения предприятия сотрудниками и посетителями с указанием даты и времени посещения, их фотографий и иных данных с возможностью хранения и использования в течение одного года</a:t>
            </a:r>
            <a:r>
              <a:rPr lang="ru-RU" sz="1600" dirty="0" smtClean="0"/>
              <a:t>;</a:t>
            </a:r>
          </a:p>
          <a:p>
            <a:r>
              <a:rPr lang="ru-RU" sz="1600" dirty="0" smtClean="0"/>
              <a:t>• возможность ежедневного архивирования базы данных разовых посетителей в конце рабочего дня, ведение протоколов, электронных журналов;</a:t>
            </a:r>
          </a:p>
          <a:p>
            <a:r>
              <a:rPr lang="ru-RU" sz="1600" dirty="0" smtClean="0"/>
              <a:t>• возможность перехода на ручное управление отдельными элементами СКУД с защитой паролем и подтверждением дежурным службы безопасности с автоматическим протоколированием данного факта;</a:t>
            </a:r>
          </a:p>
          <a:p>
            <a:r>
              <a:rPr lang="ru-RU" sz="1600" dirty="0" smtClean="0"/>
              <a:t>• возможность развития за счет расширения программно-аппаратных частей без нарушения работоспособности смонтированного оборудования, а также возможность модернизации в случае изменения или расширения</a:t>
            </a:r>
          </a:p>
          <a:p>
            <a:r>
              <a:rPr lang="ru-RU" sz="1600" dirty="0" smtClean="0"/>
              <a:t>функций (задач), выполняемых системой.</a:t>
            </a:r>
          </a:p>
          <a:p>
            <a:endParaRPr lang="ru-RU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323528" y="404664"/>
            <a:ext cx="8496944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/>
              <a:t>Электронная проходная сотрудников и посетителей СКУД электронной проходной обеспечивает:</a:t>
            </a:r>
          </a:p>
          <a:p>
            <a:r>
              <a:rPr lang="ru-RU" dirty="0" smtClean="0"/>
              <a:t>• санкционированный доступ (вход и выход) сотрудников на территорию предприятия (основанием санкционированного доступа является карта-пропуск);</a:t>
            </a:r>
          </a:p>
          <a:p>
            <a:r>
              <a:rPr lang="ru-RU" dirty="0" smtClean="0"/>
              <a:t>• вывод фотоизображения сотрудников, имеющих постоянные и временные пропуска на мониторе оператора поста охраны на КПП;</a:t>
            </a:r>
          </a:p>
          <a:p>
            <a:r>
              <a:rPr lang="ru-RU" dirty="0" smtClean="0"/>
              <a:t>• возможность блокирования выхода через проходные в случае поступления сигнала тревоги;</a:t>
            </a:r>
          </a:p>
          <a:p>
            <a:r>
              <a:rPr lang="ru-RU" dirty="0" smtClean="0"/>
              <a:t>• компьютерный учет входа и выхода посетителей и сотрудников с ведением протокола в компьютере и выводом протокола на принтер.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39552" y="116632"/>
            <a:ext cx="8352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Виды турникетов</a:t>
            </a:r>
          </a:p>
          <a:p>
            <a:pPr algn="just"/>
            <a:r>
              <a:rPr lang="ru-RU" dirty="0" smtClean="0"/>
              <a:t>С обоих сторон турникета устанавливаются считыватели для регистрации и контроля работников предприятия. Управление проходами через турникеты может осуществляться как в автоматическом, так и в полуавтоматическом (с принятием решений вахтером) и ручном режимах. Выбор режима осуществляется на программном уровне.</a:t>
            </a:r>
          </a:p>
          <a:p>
            <a:pPr algn="ctr"/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2399686" cy="180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 descr="http://tehgroup.pro/wp-content/uploads/2016/09/e5c6a5e21dc84a6c63fc9a6ad9d121b8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1" y="1988840"/>
            <a:ext cx="4536504" cy="447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332656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СКУД обеспечивает </a:t>
            </a:r>
            <a:r>
              <a:rPr lang="ru-RU" dirty="0" smtClean="0"/>
              <a:t> доступ </a:t>
            </a:r>
            <a:r>
              <a:rPr lang="ru-RU" dirty="0" smtClean="0"/>
              <a:t>в зоны, выделенные помещения и кабинеты </a:t>
            </a:r>
            <a:r>
              <a:rPr lang="ru-RU" dirty="0" smtClean="0"/>
              <a:t>:</a:t>
            </a:r>
            <a:endParaRPr lang="ru-RU" dirty="0" smtClean="0"/>
          </a:p>
          <a:p>
            <a:r>
              <a:rPr lang="ru-RU" dirty="0" smtClean="0"/>
              <a:t>• санкционированный доступ сотрудников в зоны, выделенные помещения и кабинеты согласно разграничению прав доступа;</a:t>
            </a:r>
          </a:p>
          <a:p>
            <a:r>
              <a:rPr lang="ru-RU" dirty="0" smtClean="0"/>
              <a:t>• выдачу сигнала тревоги на АРМ СКУД в случае несанкционированного проникновения в зоны доступа и выделенные помещения (вскрытие двери) или в случае не закрытия двери;</a:t>
            </a:r>
          </a:p>
          <a:p>
            <a:r>
              <a:rPr lang="ru-RU" dirty="0" smtClean="0"/>
              <a:t>• блокирование выхода из зоны в случае поступления сигнала тревоги или при попытке несанкционированного прохода;</a:t>
            </a:r>
          </a:p>
          <a:p>
            <a:r>
              <a:rPr lang="ru-RU" dirty="0" smtClean="0"/>
              <a:t>• компьютерный учет входа и выхода посетителей и сотрудников с ведением протокола в компьютере и выводом протокола на принтер;</a:t>
            </a:r>
          </a:p>
          <a:p>
            <a:r>
              <a:rPr lang="ru-RU" dirty="0" smtClean="0"/>
              <a:t>• контроль и регистрацию перемещения сотрудников в протоколе компьютера;</a:t>
            </a:r>
          </a:p>
          <a:p>
            <a:r>
              <a:rPr lang="ru-RU" dirty="0" smtClean="0"/>
              <a:t>• аварийную разблокировку дверей с поста охраны центрального входа.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323528" y="188640"/>
            <a:ext cx="849694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 smtClean="0"/>
              <a:t>Для санкционированного доступа сотрудников в кабинеты на вход и на</a:t>
            </a:r>
          </a:p>
          <a:p>
            <a:r>
              <a:rPr lang="ru-RU" sz="1600" dirty="0" smtClean="0"/>
              <a:t>выход могут применяться автономные контроллеры доступа (считыватели), часть из которых представлена ниже.</a:t>
            </a:r>
          </a:p>
          <a:p>
            <a:r>
              <a:rPr lang="ru-RU" sz="1600" b="1" dirty="0" smtClean="0"/>
              <a:t>Автономный контроллер доступа</a:t>
            </a:r>
            <a:r>
              <a:rPr lang="ru-RU" sz="1600" dirty="0" smtClean="0"/>
              <a:t> на 1 точку прохода представлен на рис. 2. Контроллер интегрирован в единый корпус с </a:t>
            </a:r>
            <a:r>
              <a:rPr lang="ru-RU" sz="1600" dirty="0" err="1" smtClean="0"/>
              <a:t>proximity</a:t>
            </a:r>
            <a:r>
              <a:rPr lang="ru-RU" sz="1600" dirty="0" smtClean="0"/>
              <a:t> считывателем. Память устройства 2044 карт, дальность 6 0 TD-0.чтения карты 10 см, трехцветный светодиод, зуммер, размер 90×50×18 мм, рабочий </a:t>
            </a:r>
            <a:r>
              <a:rPr lang="ru-RU" sz="1600" dirty="0" err="1" smtClean="0"/>
              <a:t>диапозон</a:t>
            </a:r>
            <a:r>
              <a:rPr lang="ru-RU" sz="1600" dirty="0" smtClean="0"/>
              <a:t> от – 40 до +50 °С. Программирование мастер </a:t>
            </a:r>
            <a:r>
              <a:rPr lang="ru-RU" sz="1600" dirty="0" smtClean="0"/>
              <a:t>картой. </a:t>
            </a:r>
            <a:r>
              <a:rPr lang="ru-RU" sz="1600" dirty="0" smtClean="0"/>
              <a:t>Работа с ПК не поддерживается. Возможно подключение к контроллеру дополнительного бесконтактного считывателя </a:t>
            </a:r>
            <a:r>
              <a:rPr lang="ru-RU" sz="1600" dirty="0" err="1" smtClean="0"/>
              <a:t>EM-Reader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Производитель: </a:t>
            </a:r>
            <a:r>
              <a:rPr lang="ru-RU" sz="1600" dirty="0" err="1" smtClean="0"/>
              <a:t>Prox</a:t>
            </a:r>
            <a:r>
              <a:rPr lang="ru-RU" sz="1600" dirty="0" smtClean="0"/>
              <a:t>.</a:t>
            </a:r>
          </a:p>
          <a:p>
            <a:r>
              <a:rPr lang="ru-RU" sz="1600" b="1" dirty="0" err="1" smtClean="0"/>
              <a:t>Proximity</a:t>
            </a:r>
            <a:r>
              <a:rPr lang="ru-RU" sz="1600" b="1" dirty="0" smtClean="0"/>
              <a:t> (</a:t>
            </a:r>
            <a:r>
              <a:rPr lang="ru-RU" sz="1600" b="1" dirty="0" err="1" smtClean="0"/>
              <a:t>проксимити</a:t>
            </a:r>
            <a:r>
              <a:rPr lang="ru-RU" sz="1600" b="1" dirty="0" smtClean="0"/>
              <a:t>) считыватель </a:t>
            </a:r>
            <a:r>
              <a:rPr lang="ru-RU" sz="1600" b="1" dirty="0" err="1" smtClean="0"/>
              <a:t>EM-Reader-ME</a:t>
            </a:r>
            <a:r>
              <a:rPr lang="ru-RU" sz="1600" dirty="0" smtClean="0"/>
              <a:t>, в антивандальном корпусе, для СКУД формата </a:t>
            </a:r>
            <a:r>
              <a:rPr lang="ru-RU" sz="1600" dirty="0" err="1" smtClean="0"/>
              <a:t>EM-marin</a:t>
            </a:r>
            <a:r>
              <a:rPr lang="ru-RU" sz="1600" dirty="0" smtClean="0"/>
              <a:t>, дальность 4-6 см, размеры 70х50х20мм, 8..15В/ 30мА, от – 40 до +50С, выход: </a:t>
            </a:r>
            <a:r>
              <a:rPr lang="ru-RU" sz="1600" dirty="0" err="1" smtClean="0"/>
              <a:t>Weigand</a:t>
            </a:r>
            <a:r>
              <a:rPr lang="ru-RU" sz="1600" dirty="0" smtClean="0"/>
              <a:t> 26,34,37,40,42, эмуляция DS1990A (рис. 3). Производитель: </a:t>
            </a:r>
            <a:r>
              <a:rPr lang="ru-RU" sz="1600" dirty="0" err="1" smtClean="0"/>
              <a:t>Prox</a:t>
            </a:r>
            <a:r>
              <a:rPr lang="ru-RU" sz="1600" dirty="0" smtClean="0"/>
              <a:t>.</a:t>
            </a:r>
          </a:p>
          <a:p>
            <a:r>
              <a:rPr lang="ru-RU" sz="1600" b="1" dirty="0" smtClean="0"/>
              <a:t>Биометрический контроллер </a:t>
            </a:r>
            <a:r>
              <a:rPr lang="ru-RU" sz="1600" dirty="0" smtClean="0"/>
              <a:t>(считыватель по отпечатку пальца) (рис. 4), </a:t>
            </a:r>
            <a:r>
              <a:rPr lang="ru-RU" sz="1600" dirty="0" err="1" smtClean="0"/>
              <a:t>кодонаборная</a:t>
            </a:r>
            <a:r>
              <a:rPr lang="ru-RU" sz="1600" dirty="0" smtClean="0"/>
              <a:t> панель, дисплей, программируется с помощью клавиатуры или ПО (в комплекте) по RS232, память – 1920 пользователей, буфер –8190 событий, интерфейс </a:t>
            </a:r>
            <a:r>
              <a:rPr lang="ru-RU" sz="1600" dirty="0" err="1" smtClean="0"/>
              <a:t>Wiegand</a:t>
            </a:r>
            <a:r>
              <a:rPr lang="ru-RU" sz="1600" dirty="0" smtClean="0"/>
              <a:t>, RS232 (опции RS 422, PCP/ IP).</a:t>
            </a:r>
          </a:p>
          <a:p>
            <a:r>
              <a:rPr lang="ru-RU" sz="1600" dirty="0" smtClean="0"/>
              <a:t>Производитель: </a:t>
            </a:r>
            <a:r>
              <a:rPr lang="ru-RU" sz="1600" dirty="0" err="1" smtClean="0"/>
              <a:t>Keico</a:t>
            </a:r>
            <a:endParaRPr lang="ru-RU" sz="1600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97152"/>
            <a:ext cx="864391" cy="1617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4797152"/>
            <a:ext cx="1008111" cy="162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4725144"/>
            <a:ext cx="1791863" cy="171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79512" y="188640"/>
            <a:ext cx="864096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 smtClean="0"/>
              <a:t>Доступ автомобильного транспорта на территорию объекта через КПП СКУД обеспечивает:</a:t>
            </a:r>
          </a:p>
          <a:p>
            <a:r>
              <a:rPr lang="ru-RU" sz="1600" dirty="0" smtClean="0"/>
              <a:t>• санкционированный доступ автотранспорта на территорию предприятия (основанием для доступа сотрудников и автотранспорта на территорию предприятия является электронная карта-пропуск);</a:t>
            </a:r>
          </a:p>
          <a:p>
            <a:r>
              <a:rPr lang="ru-RU" sz="1600" dirty="0" smtClean="0"/>
              <a:t>• контроль обстановки в зоне досмотра автотранспорта, а также обзор государственного регистрационного номера транспортного средства из помещения поста охраны КПП средствами телевизионной системы наблюдения.</a:t>
            </a:r>
          </a:p>
          <a:p>
            <a:r>
              <a:rPr lang="ru-RU" sz="1600" dirty="0" smtClean="0"/>
              <a:t>Снаружи каждого КПП устанавливается шлагбаум. Для дистанционного управления шлагбаумом на КПП устанавливается наружный пульт охраны.</a:t>
            </a:r>
          </a:p>
          <a:p>
            <a:r>
              <a:rPr lang="ru-RU" sz="1600" dirty="0" smtClean="0"/>
              <a:t>Идентификатор</a:t>
            </a:r>
          </a:p>
          <a:p>
            <a:r>
              <a:rPr lang="ru-RU" sz="1600" dirty="0" smtClean="0"/>
              <a:t>Основные типы исполнения — </a:t>
            </a:r>
            <a:r>
              <a:rPr lang="ru-RU" sz="1600" b="1" dirty="0" smtClean="0"/>
              <a:t>карточка, брелок, метка. </a:t>
            </a:r>
            <a:r>
              <a:rPr lang="ru-RU" sz="1600" dirty="0" smtClean="0"/>
              <a:t>Она является базовым элементом системы контроля доступа, поскольку хранит код, который служит для определения прав («идентификации») владельца. Это может быть </a:t>
            </a:r>
            <a:r>
              <a:rPr lang="ru-RU" sz="1600" dirty="0" smtClean="0">
                <a:hlinkClick r:id="rId2"/>
              </a:rPr>
              <a:t>«таблетка»</a:t>
            </a:r>
            <a:r>
              <a:rPr lang="ru-RU" sz="1600" dirty="0" smtClean="0"/>
              <a:t>, используемая в </a:t>
            </a:r>
            <a:r>
              <a:rPr lang="ru-RU" sz="1600" dirty="0" err="1" smtClean="0"/>
              <a:t>домофонах</a:t>
            </a:r>
            <a:r>
              <a:rPr lang="ru-RU" sz="1600" dirty="0" smtClean="0"/>
              <a:t>, бесконтактная (</a:t>
            </a:r>
            <a:r>
              <a:rPr lang="ru-RU" sz="1600" dirty="0" err="1" smtClean="0"/>
              <a:t>proximity</a:t>
            </a:r>
            <a:r>
              <a:rPr lang="ru-RU" sz="1600" dirty="0" smtClean="0"/>
              <a:t>) карта или брелок, карта с магнитной полосой (устаревший тип идентификатора). В качестве идентификатора может выступать так же код, вводимый на клавиатуре, а также отдельные биометрические признаки человека — отпечаток пальца, рисунок сетчатки или радужной оболочки глаза, трехмерное изображение лица. Надежность (устойчивость ко взлому) системы контроля доступа в значительной степени определяется типом используемого идентификатора: например, наиболее распространенные proximity-карты или брелки легко подделываются в мастерских по изготовлению ключей на оборудовании, имеющемся в свободной продаже. Поэтому для объектов, требующих более высокого уровня защиты, подобные идентификаторы не подходят. Принципиально более высокий уровень защищенности обеспечивают т. н. «смарт-карты», в которых </a:t>
            </a:r>
            <a:r>
              <a:rPr lang="ru-RU" sz="1600" dirty="0" smtClean="0"/>
              <a:t>код карты </a:t>
            </a:r>
            <a:r>
              <a:rPr lang="ru-RU" sz="1600" dirty="0" smtClean="0"/>
              <a:t>хранится в специальной защищенной области, пароль доступа к которой назначает сам владелец карты.</a:t>
            </a:r>
            <a:endParaRPr lang="ru-RU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79512" y="332656"/>
            <a:ext cx="8784976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 smtClean="0"/>
              <a:t>Наиболее часто встречаются следующие форматы </a:t>
            </a:r>
            <a:r>
              <a:rPr lang="ru-RU" sz="1600" dirty="0" smtClean="0"/>
              <a:t>смарт-карт:</a:t>
            </a:r>
            <a:endParaRPr lang="ru-RU" sz="1600" dirty="0" smtClean="0"/>
          </a:p>
          <a:p>
            <a:r>
              <a:rPr lang="ru-RU" sz="1600" dirty="0" err="1" smtClean="0"/>
              <a:t>Mifare</a:t>
            </a:r>
            <a:r>
              <a:rPr lang="ru-RU" sz="1600" dirty="0" smtClean="0"/>
              <a:t>® </a:t>
            </a:r>
            <a:r>
              <a:rPr lang="ru-RU" sz="1600" dirty="0" err="1" smtClean="0"/>
              <a:t>Standard</a:t>
            </a:r>
            <a:r>
              <a:rPr lang="ru-RU" sz="1600" dirty="0" smtClean="0"/>
              <a:t> 1K. Общий объём памяти равен 1 килобайту, который поделен на 16 секторов по 4 блока размером 16 байт. Используется оригинальный </a:t>
            </a:r>
            <a:r>
              <a:rPr lang="ru-RU" sz="1600" dirty="0" err="1" smtClean="0"/>
              <a:t>криптоалгоритм</a:t>
            </a:r>
            <a:r>
              <a:rPr lang="ru-RU" sz="1600" dirty="0" smtClean="0"/>
              <a:t> компании </a:t>
            </a:r>
            <a:r>
              <a:rPr lang="ru-RU" sz="1600" dirty="0" err="1" smtClean="0"/>
              <a:t>Philips</a:t>
            </a:r>
            <a:r>
              <a:rPr lang="ru-RU" sz="1600" dirty="0" smtClean="0"/>
              <a:t>.</a:t>
            </a:r>
          </a:p>
          <a:p>
            <a:r>
              <a:rPr lang="ru-RU" sz="1600" dirty="0" err="1" smtClean="0"/>
              <a:t>Mifare</a:t>
            </a:r>
            <a:r>
              <a:rPr lang="ru-RU" sz="1600" dirty="0" smtClean="0"/>
              <a:t>® </a:t>
            </a:r>
            <a:r>
              <a:rPr lang="ru-RU" sz="1600" dirty="0" err="1" smtClean="0"/>
              <a:t>Standard</a:t>
            </a:r>
            <a:r>
              <a:rPr lang="ru-RU" sz="1600" dirty="0" smtClean="0"/>
              <a:t> 4K. Аналогична по устройству карте 1K. Общий объём памяти равен 4 килобайтам, первые два из которых повторяют структуру килобайтной карты, а вторая половина памяти имеет сектора увеличенного размера.</a:t>
            </a:r>
          </a:p>
          <a:p>
            <a:r>
              <a:rPr lang="ru-RU" sz="1600" dirty="0" err="1" smtClean="0"/>
              <a:t>DESFire</a:t>
            </a:r>
            <a:r>
              <a:rPr lang="ru-RU" sz="1600" dirty="0" smtClean="0"/>
              <a:t>. Дальнейшее развитие карт </a:t>
            </a:r>
            <a:r>
              <a:rPr lang="ru-RU" sz="1600" dirty="0" err="1" smtClean="0"/>
              <a:t>Mifare</a:t>
            </a:r>
            <a:r>
              <a:rPr lang="ru-RU" sz="1600" dirty="0" smtClean="0"/>
              <a:t>®. Объём памяти равен 4 килобайтам, при этом отсутствует жесткая структура памяти. Вместо неё карта имеет файловую структуру, задаваемую пользователем(количество и размеры файлов). Собственный алгоритм криптозащиты заменен на стандартизированные DES или </a:t>
            </a:r>
            <a:r>
              <a:rPr lang="ru-RU" sz="1600" dirty="0" err="1" smtClean="0"/>
              <a:t>Triple</a:t>
            </a:r>
            <a:r>
              <a:rPr lang="ru-RU" sz="1600" dirty="0" smtClean="0"/>
              <a:t> DES.</a:t>
            </a:r>
          </a:p>
          <a:p>
            <a:r>
              <a:rPr lang="ru-RU" sz="1600" dirty="0" err="1" smtClean="0"/>
              <a:t>Mifare</a:t>
            </a:r>
            <a:r>
              <a:rPr lang="ru-RU" sz="1600" dirty="0" smtClean="0"/>
              <a:t>® </a:t>
            </a:r>
            <a:r>
              <a:rPr lang="ru-RU" sz="1600" dirty="0" err="1" smtClean="0"/>
              <a:t>ProX</a:t>
            </a:r>
            <a:r>
              <a:rPr lang="ru-RU" sz="1600" dirty="0" smtClean="0"/>
              <a:t>. Карта со встроенным микропроцессором и возможностью загрузки в неё пользовательских приложений. Объём перепрограммируемой памяти составляет 4,8 или 16 килобайт. В различных версиях имеет от одного (DES/3DES) до трех аппаратных </a:t>
            </a:r>
            <a:r>
              <a:rPr lang="ru-RU" sz="1600" dirty="0" err="1" smtClean="0"/>
              <a:t>криптопроцессоров</a:t>
            </a:r>
            <a:r>
              <a:rPr lang="ru-RU" sz="1600" dirty="0" smtClean="0"/>
              <a:t>. Кроме бесконтактного имеет контактный интерфейс по ISO 7816.</a:t>
            </a:r>
          </a:p>
          <a:p>
            <a:r>
              <a:rPr lang="ru-RU" sz="1600" dirty="0" err="1" smtClean="0"/>
              <a:t>SmartMX</a:t>
            </a:r>
            <a:r>
              <a:rPr lang="ru-RU" sz="1600" dirty="0" smtClean="0"/>
              <a:t>. Самая современная карта, разработанная для использования как в банковских приложениях, так и во вводимых во всем мире электронных документах. Основные возможности аналогичны карте </a:t>
            </a:r>
            <a:r>
              <a:rPr lang="ru-RU" sz="1600" dirty="0" err="1" smtClean="0"/>
              <a:t>Mifare</a:t>
            </a:r>
            <a:r>
              <a:rPr lang="ru-RU" sz="1600" dirty="0" smtClean="0"/>
              <a:t>® </a:t>
            </a:r>
            <a:r>
              <a:rPr lang="ru-RU" sz="1600" dirty="0" err="1" smtClean="0"/>
              <a:t>ProX</a:t>
            </a:r>
            <a:r>
              <a:rPr lang="ru-RU" sz="1600" dirty="0" smtClean="0"/>
              <a:t>, объём перепрограммируемой памяти составляет 36 или 72 килобайта. Карта может иметь до 3-хинтерфейсов: бесконтактный ISO 14443A, контактные ISO 7816 и USB.</a:t>
            </a:r>
            <a:endParaRPr lang="ru-RU" sz="1600" dirty="0"/>
          </a:p>
        </p:txBody>
      </p:sp>
      <p:pic>
        <p:nvPicPr>
          <p:cNvPr id="11266" name="Picture 2" descr="Карта MIFARE Pl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5157192"/>
            <a:ext cx="2448272" cy="13863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221</TotalTime>
  <Words>1770</Words>
  <Application>Microsoft Office PowerPoint</Application>
  <PresentationFormat>Экран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Поток</vt:lpstr>
      <vt:lpstr>«Технические средства защиты объектов»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 11319 Б3.В «Технические средства защиты объектов»</dc:title>
  <dc:creator>user</dc:creator>
  <cp:lastModifiedBy>user</cp:lastModifiedBy>
  <cp:revision>30</cp:revision>
  <dcterms:created xsi:type="dcterms:W3CDTF">2015-09-09T07:10:21Z</dcterms:created>
  <dcterms:modified xsi:type="dcterms:W3CDTF">2020-08-28T13:41:51Z</dcterms:modified>
</cp:coreProperties>
</file>