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22"/>
  </p:notesMasterIdLst>
  <p:sldIdLst>
    <p:sldId id="256" r:id="rId2"/>
    <p:sldId id="267" r:id="rId3"/>
    <p:sldId id="258" r:id="rId4"/>
    <p:sldId id="270" r:id="rId5"/>
    <p:sldId id="259" r:id="rId6"/>
    <p:sldId id="271" r:id="rId7"/>
    <p:sldId id="260" r:id="rId8"/>
    <p:sldId id="26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62" r:id="rId18"/>
    <p:sldId id="263" r:id="rId19"/>
    <p:sldId id="264" r:id="rId20"/>
    <p:sldId id="280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E0B6D3-14A9-4D66-984D-8F072BB3D16D}" type="datetimeFigureOut">
              <a:rPr lang="ru-RU" smtClean="0"/>
              <a:pPr/>
              <a:t>03.12.2019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0564AA-C9DC-4CAA-8166-6EF6C199101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241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564AA-C9DC-4CAA-8166-6EF6C199101F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7732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4508-C143-4E55-BEC5-A7FD94B66E97}" type="datetimeFigureOut">
              <a:rPr lang="ru-RU" smtClean="0"/>
              <a:pPr/>
              <a:t>03.12.2019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FBDB7-880E-48D1-9080-64C0D676CC2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4508-C143-4E55-BEC5-A7FD94B66E97}" type="datetimeFigureOut">
              <a:rPr lang="ru-RU" smtClean="0"/>
              <a:pPr/>
              <a:t>03.12.2019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FBDB7-880E-48D1-9080-64C0D676CC2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4508-C143-4E55-BEC5-A7FD94B66E97}" type="datetimeFigureOut">
              <a:rPr lang="ru-RU" smtClean="0"/>
              <a:pPr/>
              <a:t>03.12.2019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FBDB7-880E-48D1-9080-64C0D676CC2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4508-C143-4E55-BEC5-A7FD94B66E97}" type="datetimeFigureOut">
              <a:rPr lang="ru-RU" smtClean="0"/>
              <a:pPr/>
              <a:t>03.12.2019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FBDB7-880E-48D1-9080-64C0D676CC2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4508-C143-4E55-BEC5-A7FD94B66E97}" type="datetimeFigureOut">
              <a:rPr lang="ru-RU" smtClean="0"/>
              <a:pPr/>
              <a:t>03.12.2019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FBDB7-880E-48D1-9080-64C0D676CC2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4508-C143-4E55-BEC5-A7FD94B66E97}" type="datetimeFigureOut">
              <a:rPr lang="ru-RU" smtClean="0"/>
              <a:pPr/>
              <a:t>03.12.2019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FBDB7-880E-48D1-9080-64C0D676CC2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4508-C143-4E55-BEC5-A7FD94B66E97}" type="datetimeFigureOut">
              <a:rPr lang="ru-RU" smtClean="0"/>
              <a:pPr/>
              <a:t>03.12.2019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FBDB7-880E-48D1-9080-64C0D676CC2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4508-C143-4E55-BEC5-A7FD94B66E97}" type="datetimeFigureOut">
              <a:rPr lang="ru-RU" smtClean="0"/>
              <a:pPr/>
              <a:t>03.12.2019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FBDB7-880E-48D1-9080-64C0D676CC2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4508-C143-4E55-BEC5-A7FD94B66E97}" type="datetimeFigureOut">
              <a:rPr lang="ru-RU" smtClean="0"/>
              <a:pPr/>
              <a:t>03.12.2019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FBDB7-880E-48D1-9080-64C0D676CC2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4508-C143-4E55-BEC5-A7FD94B66E97}" type="datetimeFigureOut">
              <a:rPr lang="ru-RU" smtClean="0"/>
              <a:pPr/>
              <a:t>03.12.2019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FBDB7-880E-48D1-9080-64C0D676CC2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4508-C143-4E55-BEC5-A7FD94B66E97}" type="datetimeFigureOut">
              <a:rPr lang="ru-RU" smtClean="0"/>
              <a:pPr/>
              <a:t>03.12.2019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18FBDB7-880E-48D1-9080-64C0D676CC2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2554508-C143-4E55-BEC5-A7FD94B66E97}" type="datetimeFigureOut">
              <a:rPr lang="ru-RU" smtClean="0"/>
              <a:pPr/>
              <a:t>03.12.2019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18FBDB7-880E-48D1-9080-64C0D676CC2E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arsenal-sb.ru/images/site-page/cam_ahd_obzor/resol.jpg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arsenal-sb.ru/obzor-plyusov-i-minusov-ip-videonablyudeniya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hyperlink" Target="http://www.arsenal-sb.ru/images/site-page/cam_ahd_obzor/upgrade.jpg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www.arsenal-sb.ru/images/site-page/analog_i_ahd/videoanalitika.jpg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hyperlink" Target="http://www.arsenal-sb.ru/images/site-page/analog_i_ahd/ip_system.jpg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://video-praktik.ru/img/kamera/vidy.jpg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video-praktik.ru/kamery_ulichnye.htm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rsenal-sb.ru/catalog/5/677/" TargetMode="External"/><Relationship Id="rId2" Type="http://schemas.openxmlformats.org/officeDocument/2006/relationships/hyperlink" Target="http://www.arsenal-sb.ru/catalog/5/676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arsenal-sb.ru/support/obzor-i-sravnenie-ip-videoregistratorov/" TargetMode="External"/><Relationship Id="rId4" Type="http://schemas.openxmlformats.org/officeDocument/2006/relationships/hyperlink" Target="http://www.arsenal-sb.ru/catalog/5/248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arsenal-sb.ru/images/site-page/obzor_ip/ipshema.jpg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video-praktik.ru/vidy_hd.html" TargetMode="External"/><Relationship Id="rId2" Type="http://schemas.openxmlformats.org/officeDocument/2006/relationships/hyperlink" Target="http://video-praktik.ru/kamery_razreshenie.html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404665"/>
            <a:ext cx="7772400" cy="648072"/>
          </a:xfrm>
        </p:spPr>
        <p:txBody>
          <a:bodyPr>
            <a:normAutofit/>
          </a:bodyPr>
          <a:lstStyle/>
          <a:p>
            <a:pPr algn="ctr"/>
            <a:r>
              <a:rPr lang="ru-RU" sz="2000" dirty="0" smtClean="0">
                <a:solidFill>
                  <a:srgbClr val="FFFF00"/>
                </a:solidFill>
                <a:latin typeface="Arial Black" pitchFamily="34" charset="0"/>
                <a:cs typeface="Arial" pitchFamily="34" charset="0"/>
              </a:rPr>
              <a:t>«Технические средства защиты объектов»</a:t>
            </a:r>
            <a:br>
              <a:rPr lang="ru-RU" sz="2000" dirty="0" smtClean="0">
                <a:solidFill>
                  <a:srgbClr val="FFFF00"/>
                </a:solidFill>
                <a:latin typeface="Arial Black" pitchFamily="34" charset="0"/>
                <a:cs typeface="Arial" pitchFamily="34" charset="0"/>
              </a:rPr>
            </a:br>
            <a:endParaRPr lang="ru-RU" sz="2000" dirty="0">
              <a:solidFill>
                <a:srgbClr val="FFFF00"/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9552" y="1052736"/>
            <a:ext cx="7776864" cy="2808312"/>
          </a:xfrm>
        </p:spPr>
        <p:txBody>
          <a:bodyPr>
            <a:normAutofit/>
          </a:bodyPr>
          <a:lstStyle/>
          <a:p>
            <a:pPr algn="just"/>
            <a:r>
              <a:rPr lang="ru-RU" sz="1800" dirty="0" smtClean="0">
                <a:latin typeface="Arial" pitchFamily="34" charset="0"/>
                <a:cs typeface="Arial" pitchFamily="34" charset="0"/>
              </a:rPr>
              <a:t>Лекция №6</a:t>
            </a:r>
          </a:p>
          <a:p>
            <a:pPr algn="just"/>
            <a:r>
              <a:rPr lang="ru-RU" sz="1800" u="sng" dirty="0" smtClean="0"/>
              <a:t>Системы охранные телевизионные (Видеонаблюдение).</a:t>
            </a:r>
            <a:endParaRPr lang="ru-RU" sz="1800" dirty="0" smtClean="0"/>
          </a:p>
          <a:p>
            <a:pPr algn="just"/>
            <a:endParaRPr lang="ru-RU" sz="1800" dirty="0" smtClean="0">
              <a:latin typeface="Arial" pitchFamily="34" charset="0"/>
              <a:cs typeface="Arial" pitchFamily="34" charset="0"/>
            </a:endParaRPr>
          </a:p>
          <a:p>
            <a:pPr algn="l"/>
            <a:r>
              <a:rPr lang="ru-RU" sz="1800" dirty="0" smtClean="0"/>
              <a:t>1-й учебный вопрос </a:t>
            </a:r>
            <a:r>
              <a:rPr lang="en-US" sz="1800" b="1" u="sng" dirty="0" smtClean="0"/>
              <a:t>IP </a:t>
            </a:r>
            <a:r>
              <a:rPr lang="ru-RU" sz="1800" b="1" u="sng" dirty="0" smtClean="0"/>
              <a:t>видеокамеры</a:t>
            </a:r>
            <a:r>
              <a:rPr lang="ru-RU" sz="1800" b="1" dirty="0" smtClean="0"/>
              <a:t> </a:t>
            </a:r>
            <a:r>
              <a:rPr lang="ru-RU" sz="1800" dirty="0" smtClean="0"/>
              <a:t>.</a:t>
            </a:r>
          </a:p>
          <a:p>
            <a:pPr lvl="0" algn="l"/>
            <a:r>
              <a:rPr lang="ru-RU" sz="1800" dirty="0" smtClean="0"/>
              <a:t>2-й </a:t>
            </a:r>
            <a:r>
              <a:rPr lang="ru-RU" sz="1800" smtClean="0"/>
              <a:t>учебный вопрос </a:t>
            </a:r>
            <a:r>
              <a:rPr lang="ru-RU" sz="1800" b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Аналоговое </a:t>
            </a:r>
            <a:r>
              <a:rPr lang="ru-RU" sz="18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видеонаблюдение.</a:t>
            </a:r>
          </a:p>
          <a:p>
            <a:pPr lvl="0" algn="l"/>
            <a:r>
              <a:rPr lang="ru-RU" sz="1800" dirty="0" smtClean="0"/>
              <a:t>3-й учебный вопрос </a:t>
            </a:r>
            <a:r>
              <a:rPr lang="ru-RU" sz="18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IP системы видеонаблюдения.</a:t>
            </a:r>
          </a:p>
          <a:p>
            <a:pPr algn="l"/>
            <a:r>
              <a:rPr lang="ru-RU" sz="1800" dirty="0" smtClean="0"/>
              <a:t>.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107504" y="188640"/>
            <a:ext cx="8856984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1600" dirty="0" smtClean="0"/>
              <a:t>4. </a:t>
            </a:r>
            <a:r>
              <a:rPr lang="ru-RU" sz="1600" b="1" dirty="0" smtClean="0"/>
              <a:t>Некоторые технически продвинутые функции в настоящий момент доступны тоже только для IP камер</a:t>
            </a:r>
            <a:r>
              <a:rPr lang="ru-RU" sz="1600" dirty="0" smtClean="0"/>
              <a:t>. Например, </a:t>
            </a:r>
            <a:r>
              <a:rPr lang="ru-RU" sz="1600" b="1" dirty="0" smtClean="0"/>
              <a:t>запись с увеличенной частотой, </a:t>
            </a:r>
            <a:r>
              <a:rPr lang="ru-RU" sz="1600" dirty="0" smtClean="0"/>
              <a:t>что позволяет зафиксировать промежуточные кадры события, которое происходит с большой скоростью. Или так называемые панорамные камеры «</a:t>
            </a:r>
            <a:r>
              <a:rPr lang="ru-RU" sz="1600" b="1" dirty="0" smtClean="0"/>
              <a:t>рыбий глаз</a:t>
            </a:r>
            <a:r>
              <a:rPr lang="ru-RU" sz="1600" dirty="0" smtClean="0"/>
              <a:t>» (</a:t>
            </a:r>
            <a:r>
              <a:rPr lang="ru-RU" sz="1600" b="1" dirty="0" err="1" smtClean="0"/>
              <a:t>fish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eye</a:t>
            </a:r>
            <a:r>
              <a:rPr lang="ru-RU" sz="1600" dirty="0" smtClean="0"/>
              <a:t>), которые дают обзор на все 360 градусов (по сравнению с 40-100 градусами у обычной камеры). Их применение делает возможным более дешево закрыть «</a:t>
            </a:r>
            <a:r>
              <a:rPr lang="ru-RU" sz="1600" b="1" dirty="0" smtClean="0"/>
              <a:t>слепые зоны</a:t>
            </a:r>
            <a:r>
              <a:rPr lang="ru-RU" sz="1600" dirty="0" smtClean="0"/>
              <a:t>», которые неизбежно возникают при установке обычных камер.</a:t>
            </a:r>
          </a:p>
          <a:p>
            <a:r>
              <a:rPr lang="ru-RU" sz="1600" dirty="0" smtClean="0"/>
              <a:t>5. </a:t>
            </a:r>
            <a:r>
              <a:rPr lang="ru-RU" sz="1600" b="1" dirty="0" smtClean="0"/>
              <a:t>Гибкость системы</a:t>
            </a:r>
            <a:r>
              <a:rPr lang="ru-RU" sz="1600" dirty="0" smtClean="0"/>
              <a:t>. IP камеры позволяют пользователю строить систему как на базе отдельного </a:t>
            </a:r>
            <a:r>
              <a:rPr lang="ru-RU" sz="1600" dirty="0" err="1" smtClean="0"/>
              <a:t>видеорегистратора</a:t>
            </a:r>
            <a:r>
              <a:rPr lang="ru-RU" sz="1600" dirty="0" smtClean="0"/>
              <a:t> NVR, так и </a:t>
            </a:r>
            <a:r>
              <a:rPr lang="ru-RU" sz="1600" b="1" dirty="0" smtClean="0"/>
              <a:t>на базе компьютера</a:t>
            </a:r>
            <a:r>
              <a:rPr lang="ru-RU" sz="1600" dirty="0" smtClean="0"/>
              <a:t>, на который устанавливается специализированная программа, например, </a:t>
            </a:r>
            <a:r>
              <a:rPr lang="ru-RU" sz="1600" dirty="0" err="1" smtClean="0"/>
              <a:t>Axxon</a:t>
            </a:r>
            <a:r>
              <a:rPr lang="ru-RU" sz="1600" dirty="0" smtClean="0"/>
              <a:t>, </a:t>
            </a:r>
            <a:r>
              <a:rPr lang="ru-RU" sz="1600" dirty="0" err="1" smtClean="0"/>
              <a:t>Trassir</a:t>
            </a:r>
            <a:r>
              <a:rPr lang="ru-RU" sz="1600" dirty="0" smtClean="0"/>
              <a:t>, </a:t>
            </a:r>
            <a:r>
              <a:rPr lang="ru-RU" sz="1600" dirty="0" err="1" smtClean="0"/>
              <a:t>Macroscop</a:t>
            </a:r>
            <a:r>
              <a:rPr lang="ru-RU" sz="1600" dirty="0" smtClean="0"/>
              <a:t> или Линия. На рынке представлено огромное количество управляющего программного обеспечения под разные задачи, как отечественного, так и зарубежного. Кроме того, важно упомянуть о том, что в отличие от аналоговых камер, IP камеры наблюдения способны транслировать несколько (2-4) потоков видео в разных форматах и с разным разрешением. Второй поток может использоваться для трансляции на подключенное мобильное устройство или для вывода на экран монитора в многоканальном режиме.</a:t>
            </a:r>
          </a:p>
          <a:p>
            <a:r>
              <a:rPr lang="ru-RU" sz="1600" dirty="0" smtClean="0"/>
              <a:t>6. </a:t>
            </a:r>
            <a:r>
              <a:rPr lang="ru-RU" sz="1600" b="1" dirty="0" smtClean="0"/>
              <a:t>Экономия на монтажных работах и расходных материалах</a:t>
            </a:r>
            <a:r>
              <a:rPr lang="ru-RU" sz="1600" dirty="0" smtClean="0"/>
              <a:t>. Подавляющее большинство IP камер поддерживают технологию POE, которая позволяет передавать по сетевому кабелю одновременно и видео/аудио сигнал и электропитание. </a:t>
            </a:r>
          </a:p>
          <a:p>
            <a:r>
              <a:rPr lang="ru-RU" sz="1600" dirty="0" smtClean="0"/>
              <a:t>7. </a:t>
            </a:r>
            <a:r>
              <a:rPr lang="ru-RU" sz="1600" b="1" dirty="0" err="1" smtClean="0"/>
              <a:t>Масштабируемость</a:t>
            </a:r>
            <a:r>
              <a:rPr lang="ru-RU" sz="1600" dirty="0" smtClean="0"/>
              <a:t>. IP систему намного проще расширить, чем аналоговую. Аналоговый </a:t>
            </a:r>
            <a:r>
              <a:rPr lang="ru-RU" sz="1600" dirty="0" err="1" smtClean="0"/>
              <a:t>видеорегистратор</a:t>
            </a:r>
            <a:r>
              <a:rPr lang="ru-RU" sz="1600" dirty="0" smtClean="0"/>
              <a:t> имеет физические ограничения по количеству подключаемых каналов (количество BNC входов). Например, если Вы хотите поставить девятую камеру, то придется менять 8-канальный регистратор на 16-канальный. В то время как для IP систем достаточно просто добавить девятую камеру в общую сеть к тому же сетевому регистратору через коммутатор, при необходимости снизив разрешение или </a:t>
            </a:r>
            <a:r>
              <a:rPr lang="ru-RU" sz="1600" dirty="0" err="1" smtClean="0"/>
              <a:t>битрейт</a:t>
            </a:r>
            <a:r>
              <a:rPr lang="ru-RU" sz="1600" dirty="0" smtClean="0"/>
              <a:t> уже подключенных камер.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107504" y="357916"/>
            <a:ext cx="8856984" cy="590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1600" b="1" dirty="0" smtClean="0"/>
              <a:t>Минусы</a:t>
            </a:r>
            <a:r>
              <a:rPr lang="ru-RU" sz="1600" dirty="0" smtClean="0"/>
              <a:t>:</a:t>
            </a:r>
            <a:endParaRPr lang="ru-RU" sz="1600" b="1" dirty="0" smtClean="0"/>
          </a:p>
          <a:p>
            <a:r>
              <a:rPr lang="ru-RU" sz="1600" dirty="0" smtClean="0"/>
              <a:t>1. </a:t>
            </a:r>
            <a:r>
              <a:rPr lang="ru-RU" sz="1600" b="1" dirty="0" smtClean="0"/>
              <a:t>Высокая стоимость</a:t>
            </a:r>
            <a:r>
              <a:rPr lang="ru-RU" sz="1600" dirty="0" smtClean="0"/>
              <a:t>. Как уже говорилось выше, в целом стоимость IP систем видеонаблюдения несмотря на снижение цен остается выше, чем у аналогового видеонаблюдения. Особенно это справедливо для дорогих камер с высоким разрешением видео и сложными техническими функциями.</a:t>
            </a:r>
          </a:p>
          <a:p>
            <a:r>
              <a:rPr lang="ru-RU" sz="1600" dirty="0" smtClean="0"/>
              <a:t>2. </a:t>
            </a:r>
            <a:r>
              <a:rPr lang="ru-RU" sz="1600" b="1" dirty="0" smtClean="0"/>
              <a:t>Задержка в передаче видео</a:t>
            </a:r>
            <a:r>
              <a:rPr lang="ru-RU" sz="1600" dirty="0" smtClean="0"/>
              <a:t>. Особенностью передачи видео IP камерой является необходимость подготовить пакеты данных к передаче, сжать их и кодировать. На практике это приводит к тому, что изображение на экране монитора немного отстает от реально происходящего. </a:t>
            </a:r>
          </a:p>
          <a:p>
            <a:r>
              <a:rPr lang="ru-RU" sz="1600" dirty="0" smtClean="0"/>
              <a:t>3. </a:t>
            </a:r>
            <a:r>
              <a:rPr lang="ru-RU" sz="1600" b="1" dirty="0" smtClean="0"/>
              <a:t>Проблема совместимости</a:t>
            </a:r>
            <a:r>
              <a:rPr lang="ru-RU" sz="1600" dirty="0" smtClean="0"/>
              <a:t>. Отличием IP камер и регистраторов от аналоговых является отсутствие единого стандарта передачи видео, аудио, команд управления, сигналов от встроенного в камеру детектор движения и так далее. IP устройства как известных торговых марок, так и ОЕМ производителей построены на разных платформах, которые не всегда хорошо работают друг с другом. </a:t>
            </a:r>
          </a:p>
          <a:p>
            <a:r>
              <a:rPr lang="ru-RU" sz="1600" dirty="0" smtClean="0"/>
              <a:t>4. </a:t>
            </a:r>
            <a:r>
              <a:rPr lang="ru-RU" sz="1600" b="1" dirty="0" smtClean="0"/>
              <a:t>Высокие требования к подготовке персонала</a:t>
            </a:r>
            <a:r>
              <a:rPr lang="ru-RU" sz="1600" dirty="0" smtClean="0"/>
              <a:t>. IP оборудование является более сложным в настройке и обслуживании по сравнению с аналоговыми системами. Помимо навыков в области электрики, специалист должен иметь базовые знания в сфере IT технологий и сетевых настроек.</a:t>
            </a:r>
          </a:p>
          <a:p>
            <a:r>
              <a:rPr lang="ru-RU" sz="1600" dirty="0" smtClean="0"/>
              <a:t>5. </a:t>
            </a:r>
            <a:r>
              <a:rPr lang="ru-RU" sz="1600" b="1" dirty="0" smtClean="0"/>
              <a:t>Большой размер дискового пространства</a:t>
            </a:r>
            <a:r>
              <a:rPr lang="ru-RU" sz="1600" dirty="0" smtClean="0"/>
              <a:t>. Несмотря на технический прогресс и внедрение более эффективных в сжатии данных кодеков H.264 и H.265, поток данных, особенно у IP камер наблюдения с высоким разрешением, имеет огромный размер. Это не только увеличивает загрузку сети, но также требует организовать большую и сложную систему хранения данных.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http://www.arsenal-sb.ru/images/site-page/cam_ahd_obzor/resol.jpg">
            <a:hlinkClick r:id="rId2"/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916832"/>
            <a:ext cx="3811078" cy="2311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467544" y="404664"/>
            <a:ext cx="8280920" cy="1412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Аналоговое и 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4"/>
              </a:rPr>
              <a:t>IP видеонаблюдение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 развивались совершенно обособленно друг от друга. IP оборудование выбиралось для организации системы видеонаблюдения, когда было необходимо высокое разрешение записи и передача видео по сети на большие расстояния. </a:t>
            </a:r>
            <a:endParaRPr kumimoji="0" 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Аналоговое оборудование в свою очередь было намного более доступным по цене, проще в установке и настройке, не страдало от низкого уровня совместимости разных брендов, но имело один очень большой и существенный минус – низкое разрешение. 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67544" y="5133627"/>
            <a:ext cx="828092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Примеры отображения аналоговых камер с различным разрешением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251520" y="239742"/>
            <a:ext cx="8712968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1600" dirty="0" smtClean="0"/>
              <a:t>Появление аналоговых систем столь высокого разрешения революционным образом изменило рынок видеонаблюдения. </a:t>
            </a:r>
          </a:p>
          <a:p>
            <a:r>
              <a:rPr lang="ru-RU" sz="1600" dirty="0" smtClean="0"/>
              <a:t>Новый стандарт аналогового видеонаблюдения AHD нивелировал преимущество IP камер в высоком разрешении. Предлагая пользователю разрешение 1, 2, 3 и 5  Мп, системы видеонаблюдения на основе стандарта AHD обладают рядом дополнительных, свойственных только им преимуществ.</a:t>
            </a:r>
          </a:p>
          <a:p>
            <a:r>
              <a:rPr lang="ru-RU" sz="1600" u="sng" dirty="0" smtClean="0"/>
              <a:t>Во-первых</a:t>
            </a:r>
            <a:r>
              <a:rPr lang="ru-RU" sz="1600" dirty="0" smtClean="0"/>
              <a:t>, это легкость установки и настройки. Подключение AHD камер  через разъемы BNC напрямую к регистратору осуществляется быстрее и проще. Пользователю не требуется рассчитывать пропускную способность сети, принимать во внимание скорость передачи данных и бюджет мощности POE коммутатора (</a:t>
            </a:r>
            <a:r>
              <a:rPr lang="en-US" sz="1600" i="1" dirty="0" err="1" smtClean="0"/>
              <a:t>PoE</a:t>
            </a:r>
            <a:r>
              <a:rPr lang="en-US" sz="1600" i="1" dirty="0" smtClean="0"/>
              <a:t> (Power over Ethernet) </a:t>
            </a:r>
            <a:r>
              <a:rPr lang="ru-RU" sz="1600" i="1" dirty="0" smtClean="0"/>
              <a:t>позволяет передавать электрическую энергию удаленному устройству, подключенному к сети по канальному протоколу </a:t>
            </a:r>
            <a:r>
              <a:rPr lang="en-US" sz="1600" i="1" dirty="0" smtClean="0"/>
              <a:t>Ethernet (Ethernet / Fast Ethernet / Gigabit Ethernet). </a:t>
            </a:r>
            <a:r>
              <a:rPr lang="ru-RU" sz="1600" i="1" dirty="0" smtClean="0"/>
              <a:t>Передача энергии осуществляется по одному и тому же кабелю </a:t>
            </a:r>
            <a:r>
              <a:rPr lang="en-US" sz="1600" i="1" dirty="0" smtClean="0"/>
              <a:t>UTP (Unshielded Twisted Pair)</a:t>
            </a:r>
            <a:r>
              <a:rPr lang="ru-RU" sz="1600" dirty="0" smtClean="0"/>
              <a:t>).  Кроме того, колоссальным преимуществом AHD систем является возможность подключения уже к имеющимся кабельным трассам. Это дает возможность обновить систему видеонаблюдения без расходов на прокладку новых кабелей питания и видеосигнала.</a:t>
            </a:r>
            <a:endParaRPr lang="ru-RU" sz="1600" dirty="0"/>
          </a:p>
        </p:txBody>
      </p:sp>
      <p:pic>
        <p:nvPicPr>
          <p:cNvPr id="34818" name="Picture 2" descr="Ð Ð°Ð·ÑÑÐ¼ BNC(Ð)-RCA(Ð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5085184"/>
            <a:ext cx="1250382" cy="962795"/>
          </a:xfrm>
          <a:prstGeom prst="rect">
            <a:avLst/>
          </a:prstGeom>
          <a:noFill/>
        </p:spPr>
      </p:pic>
      <p:sp>
        <p:nvSpPr>
          <p:cNvPr id="8" name="Прямоугольник 7"/>
          <p:cNvSpPr/>
          <p:nvPr/>
        </p:nvSpPr>
        <p:spPr>
          <a:xfrm>
            <a:off x="611560" y="6165304"/>
            <a:ext cx="1668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Разъемы BNC </a:t>
            </a:r>
            <a:endParaRPr lang="ru-RU" dirty="0"/>
          </a:p>
        </p:txBody>
      </p:sp>
      <p:pic>
        <p:nvPicPr>
          <p:cNvPr id="34820" name="Picture 4" descr="Ð Ð°Ð·ÑÐµÐ¼ SV BN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5085184"/>
            <a:ext cx="896888" cy="896888"/>
          </a:xfrm>
          <a:prstGeom prst="rect">
            <a:avLst/>
          </a:prstGeom>
          <a:noFill/>
        </p:spPr>
      </p:pic>
      <p:pic>
        <p:nvPicPr>
          <p:cNvPr id="9" name="Рисунок 8" descr="http://www.arsenal-sb.ru/images/site-page/cam_ahd_obzor/upgrade.jpg">
            <a:hlinkClick r:id="rId4"/>
          </p:cNvPr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4008" y="4509120"/>
            <a:ext cx="3811078" cy="2139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251520" y="260648"/>
            <a:ext cx="8208912" cy="4678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Во-вторых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AHD оборудование в отличие от IP систем не страдает от задержки при передаче сигнала и от «зависания» изображения. У аналоговых систем трансляция видео всегда осуществляется в реальном времени со скоростью 25 кадров в секунду (скорость записи на регистраторе, впрочем, при необходимости можно регулировать), в то время как многие IP камеры генерируют видеосигнал со скоростью 20 кадров в секунду и ниже, что находит отражение в меньшей плавности видеосигнала.</a:t>
            </a:r>
          </a:p>
          <a:p>
            <a:r>
              <a:rPr lang="ru-RU" sz="1400" u="sng" dirty="0" smtClean="0">
                <a:latin typeface="Times New Roman" pitchFamily="18" charset="0"/>
                <a:cs typeface="Times New Roman" pitchFamily="18" charset="0"/>
              </a:rPr>
              <a:t>В третьих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, AHD камеры позволяют передавать сигнал без помех по качественному кабелю на расстояние до 500 метров. Применение приемо-передатчиков делает возможным увеличение дальности передачи по витой паре: пассивные на 300-400 метров, активные до 1500 метров (в зависимости от разрешения). Дальность передачи IP сигнала ограничена 100 метрами, да и то при условии использования качественного и достаточно толстого кабеля из чистой меди.</a:t>
            </a:r>
          </a:p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Ну и наконец, </a:t>
            </a:r>
            <a:r>
              <a:rPr lang="ru-RU" sz="1400" u="sng" dirty="0" smtClean="0">
                <a:latin typeface="Times New Roman" pitchFamily="18" charset="0"/>
                <a:cs typeface="Times New Roman" pitchFamily="18" charset="0"/>
              </a:rPr>
              <a:t>в четвертых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у AHD систем нет проблем с совместимостью оборудования разных брендов. Часто конечные пользователи не осознают, а продающие организации не считают нужным или просто забывают предупредить о неполной совместимости IP оборудования различных производителей. AHD является единым унифицированным стандартом, поэтому при невозможности построить AHD систему из камер и регистраторов одного производителя. </a:t>
            </a:r>
          </a:p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В шестых, подавляющее большинство IP камер </a:t>
            </a:r>
            <a:r>
              <a:rPr lang="ru-RU" sz="1400" b="1" dirty="0" smtClean="0">
                <a:latin typeface="Times New Roman" pitchFamily="18" charset="0"/>
                <a:cs typeface="Times New Roman" pitchFamily="18" charset="0"/>
              </a:rPr>
              <a:t>поддерживают технологию POE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, которая позволяет передавать по сетевому кабелю одновременно и видео/аудио сигнал и электропитание. При большой протяженности кабельных трасс это позволит добиться экономии по сравнению с аналоговыми системами, где к камере нужно подводить и жилы видео/аудио сигнала, и жилы электропитания.</a:t>
            </a:r>
          </a:p>
          <a:p>
            <a:endParaRPr lang="ru-RU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http://www.arsenal-sb.ru/images/site-page/analog_i_ahd/small/videoanalitika.jpg">
            <a:hlinkClick r:id="rId2"/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5" y="4149080"/>
            <a:ext cx="4608512" cy="2563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5" name="Рисунок 19" descr="http://www.arsenal-sb.ru/images/site-page/analog_i_ahd/small/ip_system.jp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48064" y="548680"/>
            <a:ext cx="3810000" cy="2695575"/>
          </a:xfrm>
          <a:prstGeom prst="rect">
            <a:avLst/>
          </a:prstGeom>
          <a:noFill/>
        </p:spPr>
      </p:pic>
      <p:sp>
        <p:nvSpPr>
          <p:cNvPr id="36867" name="Rectangle 3">
            <a:hlinkClick r:id="rId4"/>
          </p:cNvPr>
          <p:cNvSpPr>
            <a:spLocks noChangeArrowheads="1"/>
          </p:cNvSpPr>
          <p:nvPr/>
        </p:nvSpPr>
        <p:spPr bwMode="auto">
          <a:xfrm rot="10800000" flipV="1">
            <a:off x="179512" y="986968"/>
            <a:ext cx="4824536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450850" algn="just" fontAlgn="base">
              <a:spcBef>
                <a:spcPct val="0"/>
              </a:spcBef>
              <a:spcAft>
                <a:spcPct val="0"/>
              </a:spcAft>
            </a:pP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IP системы, как правило, </a:t>
            </a:r>
            <a:r>
              <a:rPr lang="ru-RU" sz="1400" b="1" dirty="0" smtClean="0">
                <a:latin typeface="Times New Roman" pitchFamily="18" charset="0"/>
                <a:cs typeface="Times New Roman" pitchFamily="18" charset="0"/>
              </a:rPr>
              <a:t>стоят дороже, чем аналоговые, но имеют несколько преимуществ.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Во-первых, это 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намного более богатый функционал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IP камеры можно интегрировать в общую систему безопасности объекта, включающую помимо видеонаблюдения еще и систему управления и контроля доступом (СКУД) и систему пожарной безопасности.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611560" y="116632"/>
            <a:ext cx="4067944" cy="5373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7935" tIns="22218" rIns="7935" bIns="2221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IP системы видеонаблюдения</a:t>
            </a:r>
            <a:endParaRPr kumimoji="0" lang="ru-RU" sz="13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mbria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5148064" y="3572435"/>
            <a:ext cx="3816424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Во-вторых, 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IP системы высокого класса поддерживают функции 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видеоаналитики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что позволяет, например, вести запись при попадании человека в выделенную область, делать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скриншот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или отправлять тревожное уведомление при пропаже объекта из выделенной области. Также возможно настроить систему таким образом, что оператор видит на экране все изображение с камеры, а регистратор записывает только заданную зону (так называемый ROI –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region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of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interest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), что позволяет экономить дисковое пространство.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827584" y="494112"/>
            <a:ext cx="648072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 третьих, 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сверхвысокое разрешение доступно пока только IP камерам.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В настоящий момент максимально возможное разрешение аналоговых камер видеонаблюдения составляет 5 Мп, в то время как разрешение IP камер, имеющихся на рынке, достигает 12 Мп и выше. Это бывает важно, когда требуется высокая детализация съемки, например, контроль приема и пересчета денежных купюр.</a:t>
            </a:r>
          </a:p>
          <a:p>
            <a:pPr indent="45085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 четвертых, 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некоторые технически продвинутые функции в настоящий момент доступны тоже только для IP камер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Например, запись с 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увеличенной частотой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(50 кадров в секунду против 25 у обычных, стандартных камер), что позволяет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отфиксировать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промежуточные кадры события, которое происходит с большой скоростью. Или так называемые панорамные камеры 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«рыбий глаз»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fish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eye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), которые дают обзор на все 360 градусов (по сравнению с 40-100 градусами у обычной камеры). Их применение делает возможным более дешево закрыть «слепые зоны», которые неизбежно возникают при установке обычных камер. </a:t>
            </a:r>
          </a:p>
          <a:p>
            <a:pPr indent="45085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400" dirty="0" smtClean="0"/>
              <a:t>В пятых, IP камеры позволяют пользователю </a:t>
            </a:r>
            <a:r>
              <a:rPr lang="ru-RU" sz="1400" b="1" dirty="0" smtClean="0"/>
              <a:t>строить систему как на базе отдельного </a:t>
            </a:r>
            <a:r>
              <a:rPr lang="ru-RU" sz="1400" b="1" dirty="0" err="1" smtClean="0"/>
              <a:t>видеорегистратора</a:t>
            </a:r>
            <a:r>
              <a:rPr lang="ru-RU" sz="1400" b="1" dirty="0" smtClean="0"/>
              <a:t>, так и на базе компьютера</a:t>
            </a:r>
            <a:r>
              <a:rPr lang="ru-RU" sz="1400" dirty="0" smtClean="0"/>
              <a:t>, на который устанавливается специализированная программа</a:t>
            </a: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Виды камер видеонаблюдения">
            <a:hlinkClick r:id="rId2"/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1052736"/>
            <a:ext cx="5243063" cy="3398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395536" y="5231903"/>
            <a:ext cx="828092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Существуют видеокамеры 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4"/>
              </a:rPr>
              <a:t>уличного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 и внутреннего исполнения.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0" y="332656"/>
            <a:ext cx="9144000" cy="4678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1600" b="1" dirty="0" smtClean="0"/>
              <a:t>Модульные.</a:t>
            </a:r>
            <a:endParaRPr lang="ru-RU" sz="1600" dirty="0" smtClean="0"/>
          </a:p>
          <a:p>
            <a:r>
              <a:rPr lang="ru-RU" sz="1600" dirty="0" smtClean="0"/>
              <a:t>Они представляют собой плату с установленным на ней объективом. Могут устанавливаться в различные типы корпусов: купольные, антивандальные, </a:t>
            </a:r>
            <a:r>
              <a:rPr lang="ru-RU" sz="1600" dirty="0" err="1" smtClean="0"/>
              <a:t>гермо</a:t>
            </a:r>
            <a:r>
              <a:rPr lang="ru-RU" sz="1600" dirty="0" smtClean="0"/>
              <a:t> (</a:t>
            </a:r>
            <a:r>
              <a:rPr lang="ru-RU" sz="1600" dirty="0" err="1" smtClean="0"/>
              <a:t>термо</a:t>
            </a:r>
            <a:r>
              <a:rPr lang="ru-RU" sz="1600" dirty="0" smtClean="0"/>
              <a:t>) кожухи. По своим возможностям они, зачастую не уступают другим, выглядящем более "солидно", типам камер.</a:t>
            </a:r>
          </a:p>
          <a:p>
            <a:r>
              <a:rPr lang="ru-RU" sz="1600" b="1" dirty="0" smtClean="0"/>
              <a:t>Корпусные.</a:t>
            </a:r>
            <a:endParaRPr lang="ru-RU" sz="1600" dirty="0" smtClean="0"/>
          </a:p>
          <a:p>
            <a:r>
              <a:rPr lang="ru-RU" sz="1600" dirty="0" smtClean="0"/>
              <a:t>По сути своей это те же самые модульные конструкции, сразу помещенные производителем в корпус, однако, при наличии различных органов управления, настроек, разъемов, в силу их заводского размещения на корпусе камеры видеонаблюдения, процесс инсталляции становится более удобным.</a:t>
            </a:r>
          </a:p>
          <a:p>
            <a:r>
              <a:rPr lang="ru-RU" sz="1600" dirty="0" smtClean="0"/>
              <a:t>Корпусные модели выпускаются со встроенными и сменными объективами. Последний вариант исполнения предоставляет более широкие возможности по адаптации камеры к различным условиям эксплуатации. Камеры этого вида вполне можно отнести к профессиональным устройствам.</a:t>
            </a:r>
          </a:p>
          <a:p>
            <a:r>
              <a:rPr lang="ru-RU" sz="1600" dirty="0" smtClean="0"/>
              <a:t>По внешнему виду корпусные видеокамеры классифицируются как:</a:t>
            </a:r>
          </a:p>
          <a:p>
            <a:pPr lvl="0"/>
            <a:r>
              <a:rPr lang="ru-RU" sz="1600" dirty="0" smtClean="0"/>
              <a:t>цилиндрические,</a:t>
            </a:r>
          </a:p>
          <a:p>
            <a:pPr lvl="0"/>
            <a:r>
              <a:rPr lang="ru-RU" sz="1600" dirty="0" smtClean="0"/>
              <a:t>купольные,</a:t>
            </a:r>
          </a:p>
          <a:p>
            <a:pPr lvl="0"/>
            <a:r>
              <a:rPr lang="ru-RU" sz="1600" dirty="0" smtClean="0"/>
              <a:t>усеченный конус,</a:t>
            </a:r>
          </a:p>
          <a:p>
            <a:pPr lvl="0"/>
            <a:r>
              <a:rPr lang="ru-RU" sz="1600" dirty="0" smtClean="0"/>
              <a:t>кубические и т.д.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251520" y="404664"/>
            <a:ext cx="8640960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Назначение различных типов камер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Конечно, выбор того или иного вида видеокамеры для планируемой к установке системы видеонаблюдения конкретного объекта дело достаточно индивидуальное, однако, можно отметить определенные тенденции: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Для офисов наиболее часто используются камеры видеонаблюдения купольного типа, что определяется, главным образом, их дизайном, способностью вписаться практически в любой интерьер, несмотря на несколько ограниченный диапазон настройки зоны обзора за счет потолочной установки.</a:t>
            </a: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Использование для крепления камеры кронштейна позволяет размещать ее практически на любых строительных конструкциях, точно выбирать зону обзора, при необходимости изменять ее в процессе эксплуатации, поэтому для магазинов, наверное, этот вид установки видеокамер предпочтительней.</a:t>
            </a: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Для дома или квартиры чаще предпочитают миниатюрные камеры, поскольку демонстрация установленной системы видеонаблюдения, в большинстве случаев, здесь является излишней.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2492896"/>
            <a:ext cx="8676456" cy="2376263"/>
          </a:xfrm>
        </p:spPr>
        <p:txBody>
          <a:bodyPr>
            <a:normAutofit fontScale="90000"/>
          </a:bodyPr>
          <a:lstStyle/>
          <a:p>
            <a:pPr algn="l"/>
            <a:r>
              <a:rPr lang="ru-RU" sz="2700" dirty="0" smtClean="0">
                <a:solidFill>
                  <a:srgbClr val="FFFF00"/>
                </a:solidFill>
              </a:rPr>
              <a:t>На сегодняшний день можно выделить следующие направления совершенствования современных технологий видеонаблюдения:</a:t>
            </a:r>
            <a:br>
              <a:rPr lang="ru-RU" sz="2700" dirty="0" smtClean="0">
                <a:solidFill>
                  <a:srgbClr val="FFFF00"/>
                </a:solidFill>
              </a:rPr>
            </a:br>
            <a:r>
              <a:rPr lang="ru-RU" sz="2700" dirty="0" smtClean="0">
                <a:solidFill>
                  <a:srgbClr val="FFFF00"/>
                </a:solidFill>
              </a:rPr>
              <a:t>1. повышение качества изображения;</a:t>
            </a:r>
            <a:br>
              <a:rPr lang="ru-RU" sz="2700" dirty="0" smtClean="0">
                <a:solidFill>
                  <a:srgbClr val="FFFF00"/>
                </a:solidFill>
              </a:rPr>
            </a:br>
            <a:r>
              <a:rPr lang="ru-RU" sz="2700" dirty="0" smtClean="0">
                <a:solidFill>
                  <a:srgbClr val="FFFF00"/>
                </a:solidFill>
              </a:rPr>
              <a:t>2. активное развитие облачных сервисов;</a:t>
            </a:r>
            <a:br>
              <a:rPr lang="ru-RU" sz="2700" dirty="0" smtClean="0">
                <a:solidFill>
                  <a:srgbClr val="FFFF00"/>
                </a:solidFill>
              </a:rPr>
            </a:br>
            <a:r>
              <a:rPr lang="ru-RU" sz="2700" dirty="0" smtClean="0">
                <a:solidFill>
                  <a:srgbClr val="FFFF00"/>
                </a:solidFill>
              </a:rPr>
              <a:t>3. разработка и внедрение различных средств видео аналитики;</a:t>
            </a:r>
            <a:br>
              <a:rPr lang="ru-RU" sz="2700" dirty="0" smtClean="0">
                <a:solidFill>
                  <a:srgbClr val="FFFF00"/>
                </a:solidFill>
              </a:rPr>
            </a:br>
            <a:r>
              <a:rPr lang="ru-RU" sz="2700" dirty="0" smtClean="0">
                <a:solidFill>
                  <a:srgbClr val="FFFF00"/>
                </a:solidFill>
              </a:rPr>
              <a:t>4. технологии удаленного доступа через интернет.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>
                <a:solidFill>
                  <a:srgbClr val="FFFF00"/>
                </a:solidFill>
                <a:latin typeface="Arial Black" pitchFamily="34" charset="0"/>
                <a:cs typeface="Arial" pitchFamily="34" charset="0"/>
              </a:rPr>
              <a:t/>
            </a:r>
            <a:br>
              <a:rPr lang="ru-RU" sz="2000" dirty="0" smtClean="0">
                <a:solidFill>
                  <a:srgbClr val="FFFF00"/>
                </a:solidFill>
                <a:latin typeface="Arial Black" pitchFamily="34" charset="0"/>
                <a:cs typeface="Arial" pitchFamily="34" charset="0"/>
              </a:rPr>
            </a:br>
            <a:r>
              <a:rPr lang="ru-RU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ru-RU" sz="2000" dirty="0" smtClean="0">
                <a:latin typeface="Arial" pitchFamily="34" charset="0"/>
                <a:cs typeface="Arial" pitchFamily="34" charset="0"/>
              </a:rPr>
            </a:b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Отношение углов обзора к ФР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404664"/>
            <a:ext cx="3848100" cy="233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4457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251520" y="548680"/>
            <a:ext cx="8640960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 smtClean="0"/>
              <a:t>Одной из устойчивых тенденций рынка систем видеонаблюдения является неуклонное повышение доли и развитие IP видеонаблюдения. Неуклонно растет спрос на </a:t>
            </a:r>
            <a:r>
              <a:rPr lang="ru-RU" sz="2000" b="1" dirty="0" smtClean="0">
                <a:hlinkClick r:id="rId2"/>
              </a:rPr>
              <a:t>IP камеры</a:t>
            </a:r>
            <a:r>
              <a:rPr lang="ru-RU" sz="2000" dirty="0" smtClean="0"/>
              <a:t> и </a:t>
            </a:r>
            <a:r>
              <a:rPr lang="ru-RU" sz="2000" b="1" dirty="0" smtClean="0">
                <a:hlinkClick r:id="rId3"/>
              </a:rPr>
              <a:t>IP регистраторы</a:t>
            </a:r>
            <a:r>
              <a:rPr lang="ru-RU" sz="2000" dirty="0" smtClean="0"/>
              <a:t>. </a:t>
            </a:r>
          </a:p>
          <a:p>
            <a:r>
              <a:rPr lang="ru-RU" sz="2000" dirty="0" smtClean="0"/>
              <a:t>IP камера является автономным цифровым устройством. В отличии от аналоговой камеры наблюдения, IP видеокамера </a:t>
            </a:r>
            <a:r>
              <a:rPr lang="ru-RU" sz="2000" dirty="0" err="1" smtClean="0"/>
              <a:t>самодостаточна</a:t>
            </a:r>
            <a:r>
              <a:rPr lang="ru-RU" sz="2000" dirty="0" smtClean="0"/>
              <a:t> и может быть подключена к компьютеру напрямую через сеть, где будут осуществляться </a:t>
            </a:r>
            <a:r>
              <a:rPr lang="ru-RU" sz="2000" b="1" dirty="0" smtClean="0"/>
              <a:t>отображение видео потока</a:t>
            </a:r>
            <a:r>
              <a:rPr lang="ru-RU" sz="2000" dirty="0" smtClean="0"/>
              <a:t> и </a:t>
            </a:r>
            <a:r>
              <a:rPr lang="ru-RU" sz="2000" b="1" dirty="0" smtClean="0"/>
              <a:t>запись видео сигнала</a:t>
            </a:r>
            <a:r>
              <a:rPr lang="ru-RU" sz="2000" dirty="0" smtClean="0"/>
              <a:t> на </a:t>
            </a:r>
            <a:r>
              <a:rPr lang="ru-RU" sz="2000" u="sng" dirty="0" smtClean="0">
                <a:hlinkClick r:id="rId4"/>
              </a:rPr>
              <a:t>жесткий диск</a:t>
            </a:r>
            <a:r>
              <a:rPr lang="ru-RU" sz="2000" dirty="0" smtClean="0"/>
              <a:t>. Система IP видеонаблюдения помимо собственно IP камер — источников сигнала также включает в себя локальную сеть, по которой передаются данные и видео сигнал, записывающее устройство — компьютер или отдельный </a:t>
            </a:r>
            <a:r>
              <a:rPr lang="ru-RU" sz="2000" u="sng" dirty="0" smtClean="0">
                <a:hlinkClick r:id="rId5"/>
              </a:rPr>
              <a:t>сетевой </a:t>
            </a:r>
            <a:r>
              <a:rPr lang="ru-RU" sz="2000" u="sng" dirty="0" err="1" smtClean="0">
                <a:hlinkClick r:id="rId5"/>
              </a:rPr>
              <a:t>видеорегистратор</a:t>
            </a:r>
            <a:r>
              <a:rPr lang="ru-RU" sz="2000" u="sng" dirty="0" smtClean="0">
                <a:hlinkClick r:id="rId5"/>
              </a:rPr>
              <a:t> NVR</a:t>
            </a:r>
            <a:r>
              <a:rPr lang="ru-RU" sz="2000" dirty="0" smtClean="0"/>
              <a:t>, а также программное обеспечение, при помощи которого осуществляется работа с системой IP видеонаблюдения.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http://www.arsenal-sb.ru/images/site-page/obzor_ip/ipshema.jpg">
            <a:hlinkClick r:id="rId2"/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1412776"/>
            <a:ext cx="6264695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323528" y="404664"/>
            <a:ext cx="8496944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/>
              <a:t>Двумя основными элементами любой </a:t>
            </a:r>
            <a:r>
              <a:rPr lang="ru-RU" b="1" dirty="0" smtClean="0"/>
              <a:t>IP камеры </a:t>
            </a:r>
            <a:r>
              <a:rPr lang="ru-RU" dirty="0" smtClean="0"/>
              <a:t>являются </a:t>
            </a:r>
            <a:r>
              <a:rPr lang="ru-RU" b="1" dirty="0" smtClean="0"/>
              <a:t>светочувствительная матрица </a:t>
            </a:r>
            <a:r>
              <a:rPr lang="ru-RU" dirty="0" smtClean="0"/>
              <a:t>и </a:t>
            </a:r>
            <a:r>
              <a:rPr lang="ru-RU" b="1" dirty="0" smtClean="0"/>
              <a:t>процессор цифровой обработки</a:t>
            </a:r>
            <a:r>
              <a:rPr lang="ru-RU" dirty="0" smtClean="0"/>
              <a:t>. Исторически существовало два типа элементов — CCD и CMOS, однако за последние несколько лет первый тип был вытеснен с массового рынка, и в настоящее время все без исключения IP видеокамеры строятся на базе CMOS сенсоров.</a:t>
            </a:r>
          </a:p>
          <a:p>
            <a:r>
              <a:rPr lang="ru-RU" dirty="0" smtClean="0"/>
              <a:t>CCD - это </a:t>
            </a:r>
            <a:r>
              <a:rPr lang="ru-RU" dirty="0" err="1" smtClean="0"/>
              <a:t>charge-coupled</a:t>
            </a:r>
            <a:r>
              <a:rPr lang="ru-RU" dirty="0" smtClean="0"/>
              <a:t> </a:t>
            </a:r>
            <a:r>
              <a:rPr lang="ru-RU" dirty="0" err="1" smtClean="0"/>
              <a:t>device</a:t>
            </a:r>
            <a:r>
              <a:rPr lang="ru-RU" dirty="0" smtClean="0"/>
              <a:t> (ПЗС — прибор </a:t>
            </a:r>
            <a:r>
              <a:rPr lang="ru-RU" dirty="0" err="1" smtClean="0"/>
              <a:t>c</a:t>
            </a:r>
            <a:r>
              <a:rPr lang="ru-RU" dirty="0" smtClean="0"/>
              <a:t> обратной зарядной связью). Этот тип матриц изначально считался более качественным, однако и более дорогим и </a:t>
            </a:r>
            <a:r>
              <a:rPr lang="ru-RU" dirty="0" err="1" smtClean="0"/>
              <a:t>энергозатратным</a:t>
            </a:r>
            <a:r>
              <a:rPr lang="ru-RU" dirty="0" smtClean="0"/>
              <a:t>. Если представить основной принцип работы матрицы CCD в двух словах, то они </a:t>
            </a:r>
            <a:r>
              <a:rPr lang="ru-RU" dirty="0" err="1" smtClean="0"/>
              <a:t>собрают</a:t>
            </a:r>
            <a:r>
              <a:rPr lang="ru-RU" dirty="0" smtClean="0"/>
              <a:t> всю картину в аналоговой версии, и только потом оцифровывают.</a:t>
            </a:r>
          </a:p>
          <a:p>
            <a:r>
              <a:rPr lang="ru-RU" dirty="0" smtClean="0"/>
              <a:t>В отличие от CCD матриц, CMOS матрицы (</a:t>
            </a:r>
            <a:r>
              <a:rPr lang="ru-RU" dirty="0" err="1" smtClean="0"/>
              <a:t>complementary</a:t>
            </a:r>
            <a:r>
              <a:rPr lang="ru-RU" dirty="0" smtClean="0"/>
              <a:t> </a:t>
            </a:r>
            <a:r>
              <a:rPr lang="ru-RU" dirty="0" err="1" smtClean="0"/>
              <a:t>metal-oxide-semiconductor</a:t>
            </a:r>
            <a:r>
              <a:rPr lang="ru-RU" dirty="0" smtClean="0"/>
              <a:t>, </a:t>
            </a:r>
            <a:r>
              <a:rPr lang="ru-RU" dirty="0" err="1" smtClean="0"/>
              <a:t>комплементарная</a:t>
            </a:r>
            <a:r>
              <a:rPr lang="ru-RU" dirty="0" smtClean="0"/>
              <a:t> логика </a:t>
            </a:r>
            <a:r>
              <a:rPr lang="ru-RU" dirty="0" err="1" smtClean="0"/>
              <a:t>нa</a:t>
            </a:r>
            <a:r>
              <a:rPr lang="ru-RU" dirty="0" smtClean="0"/>
              <a:t> транзисторах металл-оксид-полупроводник, КМОП), оцифровывают каждый пиксель </a:t>
            </a:r>
            <a:r>
              <a:rPr lang="ru-RU" dirty="0" err="1" smtClean="0"/>
              <a:t>нa</a:t>
            </a:r>
            <a:r>
              <a:rPr lang="ru-RU" dirty="0" smtClean="0"/>
              <a:t> месте. CMOS матрицы были изначально менее </a:t>
            </a:r>
            <a:r>
              <a:rPr lang="ru-RU" dirty="0" err="1" smtClean="0"/>
              <a:t>энергопотребляющие</a:t>
            </a:r>
            <a:r>
              <a:rPr lang="ru-RU" dirty="0" smtClean="0"/>
              <a:t> и дешевыми, особенно в производстве больших размеров матриц, однако уступали CCD матрицам по качеству.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107504" y="116632"/>
            <a:ext cx="8928992" cy="6494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1600" b="1" dirty="0" smtClean="0">
                <a:solidFill>
                  <a:srgbClr val="FFFF00"/>
                </a:solidFill>
              </a:rPr>
              <a:t>К преимуществам CCD матриц относятся:</a:t>
            </a:r>
          </a:p>
          <a:p>
            <a:r>
              <a:rPr lang="ru-RU" sz="1600" dirty="0" smtClean="0"/>
              <a:t>Низкий уровень шумов.</a:t>
            </a:r>
          </a:p>
          <a:p>
            <a:r>
              <a:rPr lang="ru-RU" sz="1600" dirty="0" smtClean="0"/>
              <a:t>Высокий коэффициент заполнения </a:t>
            </a:r>
            <a:r>
              <a:rPr lang="ru-RU" sz="1600" dirty="0" err="1" smtClean="0"/>
              <a:t>пикселов</a:t>
            </a:r>
            <a:r>
              <a:rPr lang="ru-RU" sz="1600" dirty="0" smtClean="0"/>
              <a:t> (около 100%).</a:t>
            </a:r>
          </a:p>
          <a:p>
            <a:r>
              <a:rPr lang="ru-RU" sz="1600" dirty="0" smtClean="0"/>
              <a:t>Высокая эффективность (отношение числа зарегистрированных фотонов к их общему числу, попавшему </a:t>
            </a:r>
            <a:r>
              <a:rPr lang="ru-RU" sz="1600" dirty="0" err="1" smtClean="0"/>
              <a:t>нa</a:t>
            </a:r>
            <a:r>
              <a:rPr lang="ru-RU" sz="1600" dirty="0" smtClean="0"/>
              <a:t> светочувствительную область матрицы, для CCD — 95%).</a:t>
            </a:r>
          </a:p>
          <a:p>
            <a:r>
              <a:rPr lang="ru-RU" sz="1600" dirty="0" smtClean="0"/>
              <a:t>Высокий динамический диапазон (чувствительность).</a:t>
            </a:r>
          </a:p>
          <a:p>
            <a:r>
              <a:rPr lang="ru-RU" sz="1600" b="1" dirty="0" smtClean="0">
                <a:solidFill>
                  <a:srgbClr val="FFFF00"/>
                </a:solidFill>
              </a:rPr>
              <a:t>К недостаткам CCD матриц относятся:</a:t>
            </a:r>
          </a:p>
          <a:p>
            <a:r>
              <a:rPr lang="ru-RU" sz="1600" dirty="0" smtClean="0"/>
              <a:t>Сложный принцип считывания сигнала, а следовательно и технология.</a:t>
            </a:r>
          </a:p>
          <a:p>
            <a:r>
              <a:rPr lang="ru-RU" sz="1600" dirty="0" smtClean="0"/>
              <a:t>Высокий уровень энергопотребления (до 2-5Вт).</a:t>
            </a:r>
          </a:p>
          <a:p>
            <a:r>
              <a:rPr lang="ru-RU" sz="1600" dirty="0" smtClean="0"/>
              <a:t>Дороже в производстве.</a:t>
            </a:r>
          </a:p>
          <a:p>
            <a:r>
              <a:rPr lang="ru-RU" sz="1600" b="1" dirty="0" smtClean="0">
                <a:solidFill>
                  <a:srgbClr val="FFFF00"/>
                </a:solidFill>
              </a:rPr>
              <a:t>Преимущества CMOS матриц:</a:t>
            </a:r>
          </a:p>
          <a:p>
            <a:r>
              <a:rPr lang="ru-RU" sz="1600" dirty="0" smtClean="0"/>
              <a:t>Высокое быстродействие(до 500 кадров/с).</a:t>
            </a:r>
          </a:p>
          <a:p>
            <a:r>
              <a:rPr lang="ru-RU" sz="1600" dirty="0" smtClean="0"/>
              <a:t>Низкое энергопотребление(почти в 100 раз по сравнению </a:t>
            </a:r>
            <a:r>
              <a:rPr lang="ru-RU" sz="1600" dirty="0" err="1" smtClean="0"/>
              <a:t>c</a:t>
            </a:r>
            <a:r>
              <a:rPr lang="ru-RU" sz="1600" dirty="0" smtClean="0"/>
              <a:t> CCD).</a:t>
            </a:r>
          </a:p>
          <a:p>
            <a:r>
              <a:rPr lang="ru-RU" sz="1600" dirty="0" smtClean="0"/>
              <a:t>Дешевле и проще в производстве.</a:t>
            </a:r>
          </a:p>
          <a:p>
            <a:r>
              <a:rPr lang="ru-RU" sz="1600" dirty="0" smtClean="0"/>
              <a:t>Перспективность технологии( </a:t>
            </a:r>
            <a:r>
              <a:rPr lang="ru-RU" sz="1600" dirty="0" err="1" smtClean="0"/>
              <a:t>нa</a:t>
            </a:r>
            <a:r>
              <a:rPr lang="ru-RU" sz="1600" dirty="0" smtClean="0"/>
              <a:t> том же кристалле в принципе ничего не стоит реализовать </a:t>
            </a:r>
            <a:r>
              <a:rPr lang="ru-RU" sz="1600" dirty="0" err="1" smtClean="0"/>
              <a:t>всe</a:t>
            </a:r>
            <a:r>
              <a:rPr lang="ru-RU" sz="1600" dirty="0" smtClean="0"/>
              <a:t> необходимые дополнительные схемы: аналого-цифровые преобразователи, процессор, память, получив, таким образом, законченную цифровую камеру </a:t>
            </a:r>
            <a:r>
              <a:rPr lang="ru-RU" sz="1600" dirty="0" err="1" smtClean="0"/>
              <a:t>нa</a:t>
            </a:r>
            <a:r>
              <a:rPr lang="ru-RU" sz="1600" dirty="0" smtClean="0"/>
              <a:t> одном кристалле. Созданием такого устройства, кстати, </a:t>
            </a:r>
            <a:r>
              <a:rPr lang="ru-RU" sz="1600" dirty="0" err="1" smtClean="0"/>
              <a:t>c</a:t>
            </a:r>
            <a:r>
              <a:rPr lang="ru-RU" sz="1600" dirty="0" smtClean="0"/>
              <a:t> 2002 года занимаются совместно </a:t>
            </a:r>
            <a:r>
              <a:rPr lang="ru-RU" sz="1600" dirty="0" err="1" smtClean="0"/>
              <a:t>Samsung</a:t>
            </a:r>
            <a:r>
              <a:rPr lang="ru-RU" sz="1600" dirty="0" smtClean="0"/>
              <a:t> </a:t>
            </a:r>
            <a:r>
              <a:rPr lang="ru-RU" sz="1600" dirty="0" err="1" smtClean="0"/>
              <a:t>Electronics</a:t>
            </a:r>
            <a:r>
              <a:rPr lang="ru-RU" sz="1600" dirty="0" smtClean="0"/>
              <a:t> и </a:t>
            </a:r>
            <a:r>
              <a:rPr lang="ru-RU" sz="1600" dirty="0" err="1" smtClean="0"/>
              <a:t>Mitsubishi</a:t>
            </a:r>
            <a:r>
              <a:rPr lang="ru-RU" sz="1600" dirty="0" smtClean="0"/>
              <a:t> </a:t>
            </a:r>
            <a:r>
              <a:rPr lang="ru-RU" sz="1600" dirty="0" err="1" smtClean="0"/>
              <a:t>Electric</a:t>
            </a:r>
            <a:r>
              <a:rPr lang="ru-RU" sz="1600" dirty="0" smtClean="0"/>
              <a:t>).</a:t>
            </a:r>
          </a:p>
          <a:p>
            <a:r>
              <a:rPr lang="ru-RU" sz="1600" b="1" dirty="0" smtClean="0">
                <a:solidFill>
                  <a:srgbClr val="FFFF00"/>
                </a:solidFill>
              </a:rPr>
              <a:t>К недостаткам CMOS матриц относятся:</a:t>
            </a:r>
          </a:p>
          <a:p>
            <a:r>
              <a:rPr lang="ru-RU" sz="1600" dirty="0" smtClean="0"/>
              <a:t>Низкий коэффициент заполнения </a:t>
            </a:r>
            <a:r>
              <a:rPr lang="ru-RU" sz="1600" dirty="0" err="1" smtClean="0"/>
              <a:t>пикселов</a:t>
            </a:r>
            <a:r>
              <a:rPr lang="ru-RU" sz="1600" dirty="0" smtClean="0"/>
              <a:t>, что снижает чувствительность(эффективная поверхность </a:t>
            </a:r>
            <a:r>
              <a:rPr lang="ru-RU" sz="1600" dirty="0" err="1" smtClean="0"/>
              <a:t>пиксела</a:t>
            </a:r>
            <a:r>
              <a:rPr lang="ru-RU" sz="1600" dirty="0" smtClean="0"/>
              <a:t> ~75%,остальное занимают транзисторы).</a:t>
            </a:r>
          </a:p>
          <a:p>
            <a:r>
              <a:rPr lang="ru-RU" sz="1600" dirty="0" smtClean="0"/>
              <a:t>Высокий уровень шума (он обусловлен так называемыми темповыми токами — </a:t>
            </a:r>
            <a:r>
              <a:rPr lang="ru-RU" sz="1600" dirty="0" err="1" smtClean="0"/>
              <a:t>дажe</a:t>
            </a:r>
            <a:r>
              <a:rPr lang="ru-RU" sz="1600" dirty="0" smtClean="0"/>
              <a:t> в отсутствие освещения </a:t>
            </a:r>
            <a:r>
              <a:rPr lang="ru-RU" sz="1600" dirty="0" err="1" smtClean="0"/>
              <a:t>чeрeз</a:t>
            </a:r>
            <a:r>
              <a:rPr lang="ru-RU" sz="1600" dirty="0" smtClean="0"/>
              <a:t> фотодиод течет довольно значительный ток)борьба </a:t>
            </a:r>
            <a:r>
              <a:rPr lang="ru-RU" sz="1600" dirty="0" err="1" smtClean="0"/>
              <a:t>c</a:t>
            </a:r>
            <a:r>
              <a:rPr lang="ru-RU" sz="1600" dirty="0" smtClean="0"/>
              <a:t> которым усложняет и удорожает технологию.</a:t>
            </a:r>
          </a:p>
          <a:p>
            <a:r>
              <a:rPr lang="ru-RU" sz="1600" dirty="0" smtClean="0"/>
              <a:t>Невысокий динамический диапазон.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467544" y="30978"/>
            <a:ext cx="849694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1600" dirty="0" smtClean="0"/>
              <a:t>Светочувствительная матрица и чип обработки определяют </a:t>
            </a:r>
            <a:r>
              <a:rPr lang="ru-RU" sz="1600" b="1" dirty="0" smtClean="0"/>
              <a:t>разрешение </a:t>
            </a:r>
            <a:r>
              <a:rPr lang="ru-RU" sz="1600" b="1" dirty="0" err="1" smtClean="0"/>
              <a:t>видеопотока</a:t>
            </a:r>
            <a:r>
              <a:rPr lang="ru-RU" sz="1600" dirty="0" smtClean="0"/>
              <a:t> — важнейший параметр IP камеры наблюдения. Ниже приведены таблицы наиболее </a:t>
            </a:r>
            <a:r>
              <a:rPr lang="ru-RU" sz="1600" b="1" dirty="0" smtClean="0"/>
              <a:t>распространенных стандартов разрешения</a:t>
            </a:r>
            <a:r>
              <a:rPr lang="ru-RU" sz="1600" dirty="0" smtClean="0"/>
              <a:t> на рынке.</a:t>
            </a:r>
          </a:p>
          <a:p>
            <a:pPr lvl="0"/>
            <a:endParaRPr lang="ru-RU" sz="1600" dirty="0" smtClean="0"/>
          </a:p>
          <a:p>
            <a:pPr lvl="0"/>
            <a:endParaRPr lang="ru-RU" sz="160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1475656" y="980728"/>
          <a:ext cx="6096000" cy="2667000"/>
        </p:xfrm>
        <a:graphic>
          <a:graphicData uri="http://schemas.openxmlformats.org/drawingml/2006/table">
            <a:tbl>
              <a:tblPr/>
              <a:tblGrid>
                <a:gridCol w="2032000"/>
                <a:gridCol w="2032000"/>
                <a:gridCol w="2032000"/>
              </a:tblGrid>
              <a:tr h="248920">
                <a:tc>
                  <a:txBody>
                    <a:bodyPr/>
                    <a:lstStyle/>
                    <a:p>
                      <a:pPr algn="just">
                        <a:spcBef>
                          <a:spcPts val="865"/>
                        </a:spcBef>
                        <a:spcAft>
                          <a:spcPts val="1150"/>
                        </a:spcAft>
                      </a:pPr>
                      <a:r>
                        <a:rPr lang="ru-RU" sz="14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</a:rPr>
                        <a:t>Стандарт разрешения</a:t>
                      </a:r>
                      <a:endParaRPr lang="ru-RU" sz="12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73025" marR="36830" marT="36830" marB="368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865"/>
                        </a:spcBef>
                        <a:spcAft>
                          <a:spcPts val="1150"/>
                        </a:spcAft>
                      </a:pPr>
                      <a:r>
                        <a:rPr lang="ru-RU" sz="14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</a:rPr>
                        <a:t>Разрешение в пикселях</a:t>
                      </a:r>
                      <a:endParaRPr lang="ru-RU" sz="1200">
                        <a:solidFill>
                          <a:schemeClr val="bg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73025" marR="3683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865"/>
                        </a:spcBef>
                        <a:spcAft>
                          <a:spcPts val="1150"/>
                        </a:spcAft>
                      </a:pPr>
                      <a:r>
                        <a:rPr lang="ru-RU" sz="14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</a:rPr>
                        <a:t>Соотношение сторон</a:t>
                      </a:r>
                      <a:endParaRPr lang="ru-RU" sz="1200">
                        <a:solidFill>
                          <a:schemeClr val="bg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73025" marR="3683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indent="450215" algn="ctr">
                        <a:spcBef>
                          <a:spcPts val="865"/>
                        </a:spcBef>
                        <a:spcAft>
                          <a:spcPts val="1150"/>
                        </a:spcAft>
                      </a:pPr>
                      <a:r>
                        <a:rPr lang="ru-RU" sz="14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</a:rPr>
                        <a:t>VGA 0.3 Мп</a:t>
                      </a:r>
                      <a:endParaRPr lang="ru-RU" sz="12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73025" marR="3683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Bef>
                          <a:spcPts val="865"/>
                        </a:spcBef>
                        <a:spcAft>
                          <a:spcPts val="1150"/>
                        </a:spcAft>
                      </a:pPr>
                      <a:r>
                        <a:rPr lang="ru-RU" sz="14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</a:rPr>
                        <a:t>640*480</a:t>
                      </a:r>
                      <a:endParaRPr lang="ru-RU" sz="12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73025" marR="3683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Bef>
                          <a:spcPts val="865"/>
                        </a:spcBef>
                        <a:spcAft>
                          <a:spcPts val="1150"/>
                        </a:spcAft>
                      </a:pPr>
                      <a:r>
                        <a:rPr lang="ru-RU" sz="14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</a:rPr>
                        <a:t>4 к 3</a:t>
                      </a:r>
                      <a:endParaRPr lang="ru-RU" sz="1200">
                        <a:solidFill>
                          <a:schemeClr val="bg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73025" marR="3683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450215" algn="ctr">
                        <a:spcBef>
                          <a:spcPts val="865"/>
                        </a:spcBef>
                        <a:spcAft>
                          <a:spcPts val="1150"/>
                        </a:spcAft>
                      </a:pPr>
                      <a:r>
                        <a:rPr lang="ru-RU" sz="14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</a:rPr>
                        <a:t>D1 0.4 Мп</a:t>
                      </a:r>
                      <a:endParaRPr lang="ru-RU" sz="1200">
                        <a:solidFill>
                          <a:schemeClr val="bg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73025" marR="3683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Bef>
                          <a:spcPts val="865"/>
                        </a:spcBef>
                        <a:spcAft>
                          <a:spcPts val="1150"/>
                        </a:spcAft>
                      </a:pPr>
                      <a:r>
                        <a:rPr lang="ru-RU" sz="14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</a:rPr>
                        <a:t>720*576</a:t>
                      </a:r>
                      <a:endParaRPr lang="ru-RU" sz="12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73025" marR="3683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Bef>
                          <a:spcPts val="865"/>
                        </a:spcBef>
                        <a:spcAft>
                          <a:spcPts val="1150"/>
                        </a:spcAft>
                      </a:pPr>
                      <a:r>
                        <a:rPr lang="ru-RU" sz="14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</a:rPr>
                        <a:t>4 к 3</a:t>
                      </a:r>
                      <a:endParaRPr lang="ru-RU" sz="1200">
                        <a:solidFill>
                          <a:schemeClr val="bg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73025" marR="3683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450215" algn="ctr">
                        <a:spcBef>
                          <a:spcPts val="865"/>
                        </a:spcBef>
                        <a:spcAft>
                          <a:spcPts val="1150"/>
                        </a:spcAft>
                      </a:pPr>
                      <a:r>
                        <a:rPr lang="ru-RU" sz="14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</a:rPr>
                        <a:t>HD 1 Мп</a:t>
                      </a:r>
                      <a:endParaRPr lang="ru-RU" sz="1200">
                        <a:solidFill>
                          <a:schemeClr val="bg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73025" marR="3683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Bef>
                          <a:spcPts val="865"/>
                        </a:spcBef>
                        <a:spcAft>
                          <a:spcPts val="1150"/>
                        </a:spcAft>
                      </a:pPr>
                      <a:r>
                        <a:rPr lang="ru-RU" sz="14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</a:rPr>
                        <a:t>1280*720</a:t>
                      </a:r>
                      <a:endParaRPr lang="ru-RU" sz="12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73025" marR="3683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Bef>
                          <a:spcPts val="865"/>
                        </a:spcBef>
                        <a:spcAft>
                          <a:spcPts val="1150"/>
                        </a:spcAft>
                      </a:pPr>
                      <a:r>
                        <a:rPr lang="ru-RU" sz="14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</a:rPr>
                        <a:t>16 к 9</a:t>
                      </a:r>
                      <a:endParaRPr lang="ru-RU" sz="1200">
                        <a:solidFill>
                          <a:schemeClr val="bg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73025" marR="3683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450215" algn="ctr">
                        <a:spcBef>
                          <a:spcPts val="865"/>
                        </a:spcBef>
                        <a:spcAft>
                          <a:spcPts val="1150"/>
                        </a:spcAft>
                      </a:pPr>
                      <a:r>
                        <a:rPr lang="ru-RU" sz="14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</a:rPr>
                        <a:t>1.3 Мп</a:t>
                      </a:r>
                      <a:endParaRPr lang="ru-RU" sz="1200">
                        <a:solidFill>
                          <a:schemeClr val="bg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73025" marR="3683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Bef>
                          <a:spcPts val="865"/>
                        </a:spcBef>
                        <a:spcAft>
                          <a:spcPts val="1150"/>
                        </a:spcAft>
                      </a:pPr>
                      <a:r>
                        <a:rPr lang="ru-RU" sz="14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</a:rPr>
                        <a:t>1280*960</a:t>
                      </a:r>
                      <a:endParaRPr lang="ru-RU" sz="1200">
                        <a:solidFill>
                          <a:schemeClr val="bg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73025" marR="3683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Bef>
                          <a:spcPts val="865"/>
                        </a:spcBef>
                        <a:spcAft>
                          <a:spcPts val="1150"/>
                        </a:spcAft>
                      </a:pPr>
                      <a:r>
                        <a:rPr lang="ru-RU" sz="14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</a:rPr>
                        <a:t>4 к 3</a:t>
                      </a:r>
                      <a:endParaRPr lang="ru-RU" sz="12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73025" marR="3683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450215" algn="ctr">
                        <a:spcBef>
                          <a:spcPts val="865"/>
                        </a:spcBef>
                        <a:spcAft>
                          <a:spcPts val="1150"/>
                        </a:spcAft>
                      </a:pPr>
                      <a:r>
                        <a:rPr lang="ru-RU" sz="14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</a:rPr>
                        <a:t>Full HD 2 Мп</a:t>
                      </a:r>
                      <a:endParaRPr lang="ru-RU" sz="1200">
                        <a:solidFill>
                          <a:schemeClr val="bg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73025" marR="3683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Bef>
                          <a:spcPts val="865"/>
                        </a:spcBef>
                        <a:spcAft>
                          <a:spcPts val="1150"/>
                        </a:spcAft>
                      </a:pPr>
                      <a:r>
                        <a:rPr lang="ru-RU" sz="14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</a:rPr>
                        <a:t>1920*1080</a:t>
                      </a:r>
                      <a:endParaRPr lang="ru-RU" sz="1200">
                        <a:solidFill>
                          <a:schemeClr val="bg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73025" marR="3683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Bef>
                          <a:spcPts val="865"/>
                        </a:spcBef>
                        <a:spcAft>
                          <a:spcPts val="1150"/>
                        </a:spcAft>
                      </a:pPr>
                      <a:r>
                        <a:rPr lang="ru-RU" sz="14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</a:rPr>
                        <a:t>16 к 9</a:t>
                      </a:r>
                      <a:endParaRPr lang="ru-RU" sz="12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73025" marR="3683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450215" algn="ctr">
                        <a:spcBef>
                          <a:spcPts val="865"/>
                        </a:spcBef>
                        <a:spcAft>
                          <a:spcPts val="1150"/>
                        </a:spcAft>
                      </a:pPr>
                      <a:r>
                        <a:rPr lang="ru-RU" sz="14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</a:rPr>
                        <a:t>3 Мп</a:t>
                      </a:r>
                      <a:endParaRPr lang="ru-RU" sz="1200">
                        <a:solidFill>
                          <a:schemeClr val="bg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73025" marR="3683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Bef>
                          <a:spcPts val="865"/>
                        </a:spcBef>
                        <a:spcAft>
                          <a:spcPts val="1150"/>
                        </a:spcAft>
                      </a:pPr>
                      <a:r>
                        <a:rPr lang="ru-RU" sz="14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</a:rPr>
                        <a:t>2048*1536</a:t>
                      </a:r>
                      <a:endParaRPr lang="ru-RU" sz="1200">
                        <a:solidFill>
                          <a:schemeClr val="bg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73025" marR="3683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Bef>
                          <a:spcPts val="865"/>
                        </a:spcBef>
                        <a:spcAft>
                          <a:spcPts val="1150"/>
                        </a:spcAft>
                      </a:pPr>
                      <a:r>
                        <a:rPr lang="ru-RU" sz="14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</a:rPr>
                        <a:t>4 к 3</a:t>
                      </a:r>
                      <a:endParaRPr lang="ru-RU" sz="12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73025" marR="3683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450215" algn="ctr">
                        <a:spcBef>
                          <a:spcPts val="865"/>
                        </a:spcBef>
                        <a:spcAft>
                          <a:spcPts val="1150"/>
                        </a:spcAft>
                      </a:pPr>
                      <a:r>
                        <a:rPr lang="ru-RU" sz="14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</a:rPr>
                        <a:t>4 Мп</a:t>
                      </a:r>
                      <a:endParaRPr lang="ru-RU" sz="1200">
                        <a:solidFill>
                          <a:schemeClr val="bg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73025" marR="3683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Bef>
                          <a:spcPts val="865"/>
                        </a:spcBef>
                        <a:spcAft>
                          <a:spcPts val="1150"/>
                        </a:spcAft>
                      </a:pPr>
                      <a:r>
                        <a:rPr lang="ru-RU" sz="14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</a:rPr>
                        <a:t>2592*1536</a:t>
                      </a:r>
                      <a:endParaRPr lang="ru-RU" sz="1200">
                        <a:solidFill>
                          <a:schemeClr val="bg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73025" marR="3683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Bef>
                          <a:spcPts val="865"/>
                        </a:spcBef>
                        <a:spcAft>
                          <a:spcPts val="1150"/>
                        </a:spcAft>
                      </a:pPr>
                      <a:r>
                        <a:rPr lang="ru-RU" sz="14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</a:rPr>
                        <a:t>16 к 9</a:t>
                      </a:r>
                      <a:endParaRPr lang="ru-RU" sz="12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73025" marR="3683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450215" algn="ctr">
                        <a:spcBef>
                          <a:spcPts val="865"/>
                        </a:spcBef>
                        <a:spcAft>
                          <a:spcPts val="1150"/>
                        </a:spcAft>
                      </a:pPr>
                      <a:r>
                        <a:rPr lang="ru-RU" sz="14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</a:rPr>
                        <a:t>5 Мп</a:t>
                      </a:r>
                      <a:endParaRPr lang="ru-RU" sz="1200">
                        <a:solidFill>
                          <a:schemeClr val="bg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73025" marR="3683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Bef>
                          <a:spcPts val="865"/>
                        </a:spcBef>
                        <a:spcAft>
                          <a:spcPts val="1150"/>
                        </a:spcAft>
                      </a:pPr>
                      <a:r>
                        <a:rPr lang="ru-RU" sz="14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</a:rPr>
                        <a:t>2592*1944</a:t>
                      </a:r>
                      <a:endParaRPr lang="ru-RU" sz="1200">
                        <a:solidFill>
                          <a:schemeClr val="bg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73025" marR="3683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Bef>
                          <a:spcPts val="865"/>
                        </a:spcBef>
                        <a:spcAft>
                          <a:spcPts val="1150"/>
                        </a:spcAft>
                      </a:pPr>
                      <a:r>
                        <a:rPr lang="ru-RU" sz="14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</a:rPr>
                        <a:t>4 к 3</a:t>
                      </a:r>
                      <a:endParaRPr lang="ru-RU" sz="12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73025" marR="3683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179512" y="116632"/>
            <a:ext cx="8856984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1600" dirty="0" smtClean="0"/>
              <a:t>Для IP камеры очень важно качество объектива. И чем выше разрешение, тем важнее комплектовать камеру хорошей оптикой. </a:t>
            </a:r>
          </a:p>
          <a:p>
            <a:r>
              <a:rPr lang="ru-RU" sz="1600" dirty="0" smtClean="0"/>
              <a:t>Практически разрешения D1 (720х576 </a:t>
            </a:r>
            <a:r>
              <a:rPr lang="ru-RU" sz="1600" dirty="0" err="1" smtClean="0"/>
              <a:t>px</a:t>
            </a:r>
            <a:r>
              <a:rPr lang="ru-RU" sz="1600" dirty="0" smtClean="0"/>
              <a:t>) достаточно для решения большинства задач, стоящих перед системой видеонаблюдения. Кстати, это соответствует камерам с </a:t>
            </a:r>
            <a:r>
              <a:rPr lang="ru-RU" sz="1600" u="sng" dirty="0" smtClean="0">
                <a:hlinkClick r:id="rId2"/>
              </a:rPr>
              <a:t>разрешающей способностью</a:t>
            </a:r>
            <a:r>
              <a:rPr lang="ru-RU" sz="1600" dirty="0" smtClean="0"/>
              <a:t> 420 ТВЛ. Чтобы эффективно использовать камеры 600 ТВЛ </a:t>
            </a:r>
            <a:r>
              <a:rPr lang="ru-RU" sz="1600" dirty="0" err="1" smtClean="0"/>
              <a:t>видеорегистратор</a:t>
            </a:r>
            <a:r>
              <a:rPr lang="ru-RU" sz="1600" dirty="0" smtClean="0"/>
              <a:t> должен обеспечивать запись качеством 960H (960х576 </a:t>
            </a:r>
            <a:r>
              <a:rPr lang="ru-RU" sz="1600" dirty="0" err="1" smtClean="0"/>
              <a:t>px</a:t>
            </a:r>
            <a:r>
              <a:rPr lang="ru-RU" sz="1600" dirty="0" smtClean="0"/>
              <a:t>).</a:t>
            </a:r>
          </a:p>
          <a:p>
            <a:r>
              <a:rPr lang="ru-RU" sz="1600" dirty="0" smtClean="0"/>
              <a:t>Регистраторы HD качества могут обеспечивать более высокие разрешения. Про это можно почитать в материале про </a:t>
            </a:r>
            <a:r>
              <a:rPr lang="ru-RU" sz="1600" u="sng" dirty="0" smtClean="0">
                <a:hlinkClick r:id="rId3"/>
              </a:rPr>
              <a:t>HD видеонаблюдение</a:t>
            </a:r>
            <a:r>
              <a:rPr lang="ru-RU" sz="1600" dirty="0" smtClean="0"/>
              <a:t>.</a:t>
            </a:r>
          </a:p>
          <a:p>
            <a:r>
              <a:rPr lang="ru-RU" sz="1600" dirty="0" smtClean="0"/>
              <a:t>Решение ряда задач, например, обнаружение человека без его опознания, позволяет выбрать более "скромные" показатели: HD1 (720х288 </a:t>
            </a:r>
            <a:r>
              <a:rPr lang="ru-RU" sz="1600" dirty="0" err="1" smtClean="0"/>
              <a:t>px</a:t>
            </a:r>
            <a:r>
              <a:rPr lang="ru-RU" sz="1600" dirty="0" smtClean="0"/>
              <a:t>), GIF (360х288 </a:t>
            </a:r>
            <a:r>
              <a:rPr lang="ru-RU" sz="1600" dirty="0" err="1" smtClean="0"/>
              <a:t>px</a:t>
            </a:r>
            <a:r>
              <a:rPr lang="ru-RU" sz="1600" dirty="0" smtClean="0"/>
              <a:t>).</a:t>
            </a:r>
          </a:p>
          <a:p>
            <a:r>
              <a:rPr lang="ru-RU" sz="1600" dirty="0" smtClean="0"/>
              <a:t>Если нужно записывать звук, то, естественно, следует выбирать </a:t>
            </a:r>
            <a:r>
              <a:rPr lang="ru-RU" sz="1600" dirty="0" err="1" smtClean="0"/>
              <a:t>видеорегистратор</a:t>
            </a:r>
            <a:r>
              <a:rPr lang="ru-RU" sz="1600" dirty="0" smtClean="0"/>
              <a:t> с соответствующим количеством аудио входов.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179512" y="260648"/>
            <a:ext cx="8856984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1600" b="1" dirty="0" smtClean="0"/>
              <a:t>Плюсы </a:t>
            </a:r>
            <a:r>
              <a:rPr lang="ru-RU" sz="1600" dirty="0" smtClean="0"/>
              <a:t>IP камер:</a:t>
            </a:r>
            <a:endParaRPr lang="ru-RU" sz="1600" b="1" dirty="0" smtClean="0"/>
          </a:p>
          <a:p>
            <a:r>
              <a:rPr lang="ru-RU" sz="1600" dirty="0" smtClean="0"/>
              <a:t>1. </a:t>
            </a:r>
            <a:r>
              <a:rPr lang="ru-RU" sz="1600" b="1" dirty="0" smtClean="0"/>
              <a:t>Более богатый функционал.</a:t>
            </a:r>
            <a:r>
              <a:rPr lang="ru-RU" sz="1600" dirty="0" smtClean="0"/>
              <a:t> IP камеры можно интегрировать в общую систему безопасности объекта, включающую помимо видеонаблюдения еще и систему управления и контроля доступом (СКУД) и систему пожарной безопасности.</a:t>
            </a:r>
          </a:p>
          <a:p>
            <a:r>
              <a:rPr lang="ru-RU" sz="1600" dirty="0" smtClean="0"/>
              <a:t>2. </a:t>
            </a:r>
            <a:r>
              <a:rPr lang="ru-RU" sz="1600" b="1" dirty="0" smtClean="0"/>
              <a:t>IP системы высокого класса поддерживают функции </a:t>
            </a:r>
            <a:r>
              <a:rPr lang="ru-RU" sz="1600" b="1" dirty="0" err="1" smtClean="0"/>
              <a:t>видеоаналитики</a:t>
            </a:r>
            <a:r>
              <a:rPr lang="ru-RU" sz="1600" dirty="0" smtClean="0"/>
              <a:t>, что позволяет, например, вести запись при попадании человека в выделенную область, делать </a:t>
            </a:r>
            <a:r>
              <a:rPr lang="ru-RU" sz="1600" dirty="0" err="1" smtClean="0"/>
              <a:t>скриншот</a:t>
            </a:r>
            <a:r>
              <a:rPr lang="ru-RU" sz="1600" dirty="0" smtClean="0"/>
              <a:t> или отправлять тревожное уведомление при пропаже объекта из выделенной области. Также возможно настроить систему таким образом, что оператор видит на экране все изображение с камеры, а регистратор записывает только заданную зону (так называемый ROI – </a:t>
            </a:r>
            <a:r>
              <a:rPr lang="ru-RU" sz="1600" dirty="0" err="1" smtClean="0"/>
              <a:t>region</a:t>
            </a:r>
            <a:r>
              <a:rPr lang="ru-RU" sz="1600" dirty="0" smtClean="0"/>
              <a:t> </a:t>
            </a:r>
            <a:r>
              <a:rPr lang="ru-RU" sz="1600" dirty="0" err="1" smtClean="0"/>
              <a:t>of</a:t>
            </a:r>
            <a:r>
              <a:rPr lang="ru-RU" sz="1600" dirty="0" smtClean="0"/>
              <a:t> </a:t>
            </a:r>
            <a:r>
              <a:rPr lang="ru-RU" sz="1600" dirty="0" err="1" smtClean="0"/>
              <a:t>interest</a:t>
            </a:r>
            <a:r>
              <a:rPr lang="ru-RU" sz="1600" dirty="0" smtClean="0"/>
              <a:t>), что позволяет экономить дисковое пространство.</a:t>
            </a:r>
          </a:p>
          <a:p>
            <a:r>
              <a:rPr lang="ru-RU" sz="1600" dirty="0" smtClean="0"/>
              <a:t>3. </a:t>
            </a:r>
            <a:r>
              <a:rPr lang="ru-RU" sz="1600" b="1" dirty="0" smtClean="0"/>
              <a:t>Сверхвысокое разрешение  доступно пока только IP камерам</a:t>
            </a:r>
            <a:r>
              <a:rPr lang="ru-RU" sz="1600" dirty="0" smtClean="0"/>
              <a:t>. В настоящий момент максимально возможное разрешение аналоговых камер видеонаблюдения, и то только прототипов, составляет 5 Мп, в то время как разрешение IP камер, имеющихся на рынке, достигает 12 Мп и выше. Это бывает важно, когда требуется высокая детализация съемки, например, контроль приема и пересчета денежных купюр.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508</TotalTime>
  <Words>823</Words>
  <Application>Microsoft Office PowerPoint</Application>
  <PresentationFormat>Экран (4:3)</PresentationFormat>
  <Paragraphs>113</Paragraphs>
  <Slides>20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8" baseType="lpstr">
      <vt:lpstr>Arial</vt:lpstr>
      <vt:lpstr>Arial Black</vt:lpstr>
      <vt:lpstr>Calibri</vt:lpstr>
      <vt:lpstr>Cambria</vt:lpstr>
      <vt:lpstr>Constantia</vt:lpstr>
      <vt:lpstr>Times New Roman</vt:lpstr>
      <vt:lpstr>Wingdings 2</vt:lpstr>
      <vt:lpstr>Поток</vt:lpstr>
      <vt:lpstr>«Технические средства защиты объектов» </vt:lpstr>
      <vt:lpstr>На сегодняшний день можно выделить следующие направления совершенствования современных технологий видеонаблюдения: 1. повышение качества изображения; 2. активное развитие облачных сервисов; 3. разработка и внедрение различных средств видео аналитики; 4. технологии удаленного доступа через интернет. 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 11319 Б3.В «Технические средства защиты объектов»</dc:title>
  <dc:creator>user</dc:creator>
  <cp:lastModifiedBy>Преподаватель</cp:lastModifiedBy>
  <cp:revision>55</cp:revision>
  <dcterms:created xsi:type="dcterms:W3CDTF">2015-09-09T07:10:21Z</dcterms:created>
  <dcterms:modified xsi:type="dcterms:W3CDTF">2019-12-03T14:21:58Z</dcterms:modified>
</cp:coreProperties>
</file>