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B6D3-14A9-4D66-984D-8F072BB3D16D}" type="datetimeFigureOut">
              <a:rPr lang="ru-RU" smtClean="0"/>
              <a:t>04.01.2023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564AA-C9DC-4CAA-8166-6EF6C199101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564AA-C9DC-4CAA-8166-6EF6C199101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54508-C143-4E55-BEC5-A7FD94B66E97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«Технические средства защиты объектов»</a:t>
            </a:r>
            <a:b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</a:br>
            <a:endParaRPr lang="ru-RU" sz="2000" dirty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280831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Лекция №7</a:t>
            </a:r>
          </a:p>
          <a:p>
            <a:pPr algn="l"/>
            <a:r>
              <a:rPr lang="ru-RU" sz="1800" u="sng" dirty="0" smtClean="0"/>
              <a:t>Системы охранного освещения, постовой связи, электропитания .</a:t>
            </a:r>
            <a:endParaRPr lang="ru-RU" sz="1800" dirty="0" smtClean="0"/>
          </a:p>
          <a:p>
            <a:pPr algn="just"/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/>
              <a:t>1-й учебный вопрос </a:t>
            </a:r>
            <a:r>
              <a:rPr lang="ru-RU" sz="1800" u="sng" dirty="0" smtClean="0"/>
              <a:t>Системы охранного освещения</a:t>
            </a:r>
            <a:r>
              <a:rPr lang="ru-RU" sz="1800" dirty="0" smtClean="0"/>
              <a:t>                            </a:t>
            </a:r>
          </a:p>
          <a:p>
            <a:pPr algn="l"/>
            <a:r>
              <a:rPr lang="ru-RU" sz="1800" dirty="0" smtClean="0"/>
              <a:t>2-й учебный вопрос </a:t>
            </a:r>
            <a:r>
              <a:rPr lang="ru-RU" sz="1800" u="sng" dirty="0" smtClean="0"/>
              <a:t>Виды постовой связи</a:t>
            </a:r>
            <a:r>
              <a:rPr lang="ru-RU" sz="1800" dirty="0" smtClean="0"/>
              <a:t>                                          </a:t>
            </a:r>
          </a:p>
          <a:p>
            <a:pPr algn="l"/>
            <a:r>
              <a:rPr lang="ru-RU" sz="1800" dirty="0" smtClean="0"/>
              <a:t>3-й учебный вопрос </a:t>
            </a:r>
            <a:r>
              <a:rPr lang="ru-RU" sz="1800" u="sng" dirty="0" smtClean="0"/>
              <a:t>Электропитание объектов охраны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1520" y="430645"/>
            <a:ext cx="864096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Системы постовой связи и тревожной сигнализации (СПС и ТС)</a:t>
            </a:r>
            <a:endParaRPr lang="ru-RU" sz="1600" dirty="0" smtClean="0"/>
          </a:p>
          <a:p>
            <a:r>
              <a:rPr lang="ru-RU" sz="1600" dirty="0" smtClean="0"/>
              <a:t>СПС и ТС представляет собой совокупность технических средств, обеспечивающих:</a:t>
            </a:r>
          </a:p>
          <a:p>
            <a:pPr lvl="0"/>
            <a:r>
              <a:rPr lang="ru-RU" sz="1600" dirty="0" smtClean="0"/>
              <a:t>обмен речевой информацией между сотрудниками службы безопасности;</a:t>
            </a:r>
          </a:p>
          <a:p>
            <a:pPr lvl="0"/>
            <a:r>
              <a:rPr lang="ru-RU" sz="1600" dirty="0" smtClean="0"/>
              <a:t>формирование извещения о тревоге, его передачу и прием.</a:t>
            </a:r>
          </a:p>
          <a:p>
            <a:pPr lvl="0"/>
            <a:r>
              <a:rPr lang="ru-RU" sz="1600" dirty="0" smtClean="0"/>
              <a:t>СПС и ТС включает в себя:</a:t>
            </a:r>
          </a:p>
          <a:p>
            <a:pPr lvl="0"/>
            <a:r>
              <a:rPr lang="ru-RU" sz="1600" dirty="0" smtClean="0"/>
              <a:t>оборудование оперативной связи (телефонные системы, радиостанции, пейджеры);</a:t>
            </a:r>
          </a:p>
          <a:p>
            <a:pPr lvl="0"/>
            <a:r>
              <a:rPr lang="ru-RU" sz="1600" dirty="0" err="1" smtClean="0"/>
              <a:t>извещатели</a:t>
            </a:r>
            <a:r>
              <a:rPr lang="ru-RU" sz="1600" dirty="0" smtClean="0"/>
              <a:t>  охранной сигнализации ручного действия и кнопки тревожного вызова;</a:t>
            </a:r>
          </a:p>
          <a:p>
            <a:pPr lvl="0"/>
            <a:r>
              <a:rPr lang="ru-RU" sz="1600" dirty="0" smtClean="0"/>
              <a:t>распределительные и абонентские кабельные сети;</a:t>
            </a:r>
          </a:p>
          <a:p>
            <a:pPr lvl="0"/>
            <a:r>
              <a:rPr lang="ru-RU" sz="1600" dirty="0" smtClean="0"/>
              <a:t>антенные устройства;</a:t>
            </a:r>
          </a:p>
          <a:p>
            <a:pPr lvl="0"/>
            <a:r>
              <a:rPr lang="ru-RU" sz="1600" dirty="0" smtClean="0"/>
              <a:t>устройства бесперебойного электропитания.</a:t>
            </a:r>
          </a:p>
          <a:p>
            <a:r>
              <a:rPr lang="ru-RU" sz="1600" dirty="0" smtClean="0"/>
              <a:t>СПС и ТС должны обеспечивать выполнение следующих функций:</a:t>
            </a:r>
          </a:p>
          <a:p>
            <a:pPr lvl="0"/>
            <a:r>
              <a:rPr lang="ru-RU" sz="1600" dirty="0" smtClean="0"/>
              <a:t>прямую оперативную телефонную связь между подразделениями службы безопасности;</a:t>
            </a:r>
          </a:p>
          <a:p>
            <a:pPr lvl="0"/>
            <a:r>
              <a:rPr lang="ru-RU" sz="1600" dirty="0" smtClean="0"/>
              <a:t>радиосвязь с подвижными оперативными группами (нарядами) службы безопасности по маршрутам их следования;</a:t>
            </a:r>
          </a:p>
          <a:p>
            <a:pPr lvl="0"/>
            <a:r>
              <a:rPr lang="ru-RU" sz="1600" dirty="0" smtClean="0"/>
              <a:t>техническую связь при наладке и профилактике элементов комплекса ТСО;</a:t>
            </a:r>
          </a:p>
          <a:p>
            <a:pPr lvl="0"/>
            <a:r>
              <a:rPr lang="ru-RU" sz="1600" dirty="0" smtClean="0"/>
              <a:t>прямую оперативную телефонную связь между начальником службы безопасности и администрацией объекта;</a:t>
            </a:r>
          </a:p>
          <a:p>
            <a:pPr lvl="0"/>
            <a:r>
              <a:rPr lang="ru-RU" sz="1600" dirty="0" smtClean="0"/>
              <a:t>непрерывность действия и устойчивость в работе;</a:t>
            </a:r>
          </a:p>
          <a:p>
            <a:pPr lvl="0"/>
            <a:r>
              <a:rPr lang="ru-RU" sz="1600" dirty="0" smtClean="0"/>
              <a:t>четкую и достаточную слышимость вызывных сигналов и разговора;</a:t>
            </a:r>
          </a:p>
          <a:p>
            <a:pPr lvl="0"/>
            <a:r>
              <a:rPr lang="ru-RU" sz="1600" dirty="0" smtClean="0"/>
              <a:t>независимость работоспособности от состояния питающих электросетей.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23528" y="260648"/>
            <a:ext cx="856895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Аппараты постовой связи устанавливаются:</a:t>
            </a:r>
          </a:p>
          <a:p>
            <a:pPr lvl="0"/>
            <a:r>
              <a:rPr lang="ru-RU" sz="1600" dirty="0" smtClean="0"/>
              <a:t>на всех постах охраны;</a:t>
            </a:r>
          </a:p>
          <a:p>
            <a:pPr lvl="0"/>
            <a:r>
              <a:rPr lang="ru-RU" sz="1600" dirty="0" smtClean="0"/>
              <a:t>на рабочих местах операторов различных подсистем ТСО.</a:t>
            </a:r>
          </a:p>
          <a:p>
            <a:r>
              <a:rPr lang="ru-RU" sz="1600" dirty="0" smtClean="0"/>
              <a:t>Розетки постовой телефонной связи должны устанавливаться по основному ограждению объекта, в локальных зонах безопасности и других местах, оговоренных заданием на проектирование системы.</a:t>
            </a:r>
          </a:p>
          <a:p>
            <a:r>
              <a:rPr lang="ru-RU" sz="1600" dirty="0" smtClean="0"/>
              <a:t>Системой ТС должны оборудоваться:</a:t>
            </a:r>
          </a:p>
          <a:p>
            <a:pPr lvl="0"/>
            <a:r>
              <a:rPr lang="ru-RU" sz="1600" dirty="0" smtClean="0"/>
              <a:t>КПП объекта и основные въезды на территорию объекта;</a:t>
            </a:r>
          </a:p>
          <a:p>
            <a:pPr lvl="0"/>
            <a:r>
              <a:rPr lang="ru-RU" sz="1600" dirty="0" smtClean="0"/>
              <a:t>бюро пропусков;</a:t>
            </a:r>
          </a:p>
          <a:p>
            <a:pPr lvl="0"/>
            <a:r>
              <a:rPr lang="ru-RU" sz="1600" dirty="0" smtClean="0"/>
              <a:t>рабочие кабинеты руководителей объекта;</a:t>
            </a:r>
          </a:p>
          <a:p>
            <a:pPr lvl="0"/>
            <a:r>
              <a:rPr lang="ru-RU" sz="1600" dirty="0" smtClean="0"/>
              <a:t>помещения для хранения финансовых ценностей;</a:t>
            </a:r>
          </a:p>
          <a:p>
            <a:pPr lvl="0"/>
            <a:r>
              <a:rPr lang="ru-RU" sz="1600" dirty="0" smtClean="0"/>
              <a:t>помещения для хранения документов конфиденциального характера;</a:t>
            </a:r>
          </a:p>
          <a:p>
            <a:pPr lvl="0"/>
            <a:r>
              <a:rPr lang="ru-RU" sz="1600" dirty="0" smtClean="0"/>
              <a:t>помещения связи;</a:t>
            </a:r>
          </a:p>
          <a:p>
            <a:pPr lvl="0"/>
            <a:r>
              <a:rPr lang="ru-RU" sz="1600" dirty="0" smtClean="0"/>
              <a:t>диспетчерские;</a:t>
            </a:r>
          </a:p>
          <a:p>
            <a:pPr lvl="0"/>
            <a:r>
              <a:rPr lang="ru-RU" sz="1600" dirty="0" smtClean="0"/>
              <a:t>другие помещения, специально оговоренные ТЗ на проектирование системы.</a:t>
            </a:r>
            <a:endParaRPr lang="ru-RU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1009765"/>
            <a:ext cx="856895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Датчики (кнопки, педали) тревожной сигнализации скрыто размещаются в непосредственной близости от рабочих мест сотрудников с учетом удобства пользования ими.</a:t>
            </a:r>
          </a:p>
          <a:p>
            <a:r>
              <a:rPr lang="ru-RU" sz="1600" dirty="0" smtClean="0"/>
              <a:t>Индикаторы тревоги (звуковые и световые) системы тревожной сигнализации располагаются на центральном посту охраны (ЦПО) службы безопасности, откуда должна обеспечиваться реальная помощь сотрудникам подающим сигналы тревоги.</a:t>
            </a:r>
          </a:p>
          <a:p>
            <a:r>
              <a:rPr lang="ru-RU" sz="1600" dirty="0" smtClean="0"/>
              <a:t>Оборудование ТС, устанавливаемое на ЦПО, должно обеспечивать непрерывную световую и звуковую сигнализацию тревоги вне зависимости от длительности сигналов, поступающих от датчиков системы. Сброс сигнализации может осуществляться только вручную оперативным дежурным ЦПО.</a:t>
            </a:r>
          </a:p>
          <a:p>
            <a:r>
              <a:rPr lang="ru-RU" sz="1600" dirty="0" smtClean="0"/>
              <a:t>Сигналы ТС ряда объектов могут быть выведены через пульт внутренней охраны на пульт централизованного наблюдения, в дежурную часть ОВД (а где их нет, то, по согласованию, в пожарные или войсковые части, имеющие круглосуточное дежурство) по месту расположения объекта.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-113622"/>
            <a:ext cx="8568952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3. Особенности электропитания объектов охраны</a:t>
            </a:r>
            <a:endParaRPr lang="ru-RU" sz="1600" dirty="0" smtClean="0"/>
          </a:p>
          <a:p>
            <a:r>
              <a:rPr lang="ru-RU" sz="1600" dirty="0" smtClean="0"/>
              <a:t>Система электропитания предназначена для электроснабжения аппаратуры ТСО и защиты ее от неполадок в сети.</a:t>
            </a:r>
          </a:p>
          <a:p>
            <a:r>
              <a:rPr lang="ru-RU" sz="1600" dirty="0" smtClean="0"/>
              <a:t>Для обеспечения надежности электроснабжения, согласно ПУЭ, технические средства охранной сигнализации, СКУД, СОТ, СПС и ТС и охранного освещения следует относить к </a:t>
            </a:r>
            <a:r>
              <a:rPr lang="ru-RU" sz="1600" dirty="0" err="1" smtClean="0"/>
              <a:t>электроприемникам</a:t>
            </a:r>
            <a:r>
              <a:rPr lang="ru-RU" sz="1600" dirty="0" smtClean="0"/>
              <a:t> I, а приводы ворот, шлагбаумов и турникетов - к </a:t>
            </a:r>
            <a:r>
              <a:rPr lang="ru-RU" sz="1600" dirty="0" err="1" smtClean="0"/>
              <a:t>электроприемникам</a:t>
            </a:r>
            <a:r>
              <a:rPr lang="ru-RU" sz="1600" dirty="0" smtClean="0"/>
              <a:t> II категории.</a:t>
            </a:r>
          </a:p>
          <a:p>
            <a:r>
              <a:rPr lang="ru-RU" sz="1600" dirty="0" err="1" smtClean="0"/>
              <a:t>Электроприемники</a:t>
            </a:r>
            <a:r>
              <a:rPr lang="ru-RU" sz="1600" dirty="0" smtClean="0"/>
              <a:t> I категории должны обеспечиваться электроэнергией от двух независимых  источников питания, к числу которых относятся две секции шин одной или двух подстанций, каждая из которых в свою очередь подключена к независимому источнику питания с устройством автоматического ввода резерва (АВР). Секции шин при этом не должны быть связаны между собой или могут иметь связь, автоматически отключающуюся при нарушении нормальной работы одной из секций.</a:t>
            </a:r>
          </a:p>
          <a:p>
            <a:r>
              <a:rPr lang="ru-RU" sz="1600" dirty="0" err="1" smtClean="0"/>
              <a:t>Электроприемники</a:t>
            </a:r>
            <a:r>
              <a:rPr lang="ru-RU" sz="1600" dirty="0" smtClean="0"/>
              <a:t> II категории обеспечиваются электроэнергией аналогично </a:t>
            </a:r>
            <a:r>
              <a:rPr lang="ru-RU" sz="1600" dirty="0" err="1" smtClean="0"/>
              <a:t>электроприемникам</a:t>
            </a:r>
            <a:r>
              <a:rPr lang="ru-RU" sz="1600" dirty="0" smtClean="0"/>
              <a:t> I категории, но без устройства АВР.</a:t>
            </a:r>
          </a:p>
          <a:p>
            <a:r>
              <a:rPr lang="ru-RU" sz="1600" dirty="0" smtClean="0"/>
              <a:t>Для электроснабжения ТСО объектов особой важности и межрегионального значения должно использоваться дополнительное питание от третьего независимого взаимно резервируемого источника питания - аварийной дизельной электростанции (АДЭС).</a:t>
            </a:r>
          </a:p>
          <a:p>
            <a:r>
              <a:rPr lang="ru-RU" sz="1600" dirty="0" smtClean="0"/>
              <a:t>При наличии на объекте одного источника,  для электропитания ТСО следует предусматривать аккумуляторные батареи (или резервные источники питания с встроенными аккумуляторными батареями), работающие в буферном режиме.</a:t>
            </a:r>
          </a:p>
          <a:p>
            <a:r>
              <a:rPr lang="ru-RU" sz="1600" dirty="0" smtClean="0"/>
              <a:t>Емкость аккумуляторной батареи должна обеспечивать работу ТСО в течение не менее 1 суток в дежурном режиме и не менее 3 часов в режиме тревоги.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784976" cy="6408712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1. Система охранного освещения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Назначение системы охранного освещения - создание для персонала охраны необходимых условий при выполнении оперативных задач, а также обеспечение штатной работы системы телевизионного наблюдения в темное время суток и в условиях ограниченной видимости.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Охранное освещение обеспечивает на Объекте освещенность, необходимую для видимости ограждения территории, периметра здания, зоны отторжения и путей обхода.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          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В состав охранного освещения входит: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осветительные приборы;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кабельные и проводные сети;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аппаратура управления. 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Охранное освещение подразделяется на: 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1. </a:t>
            </a:r>
            <a:r>
              <a:rPr lang="ru-RU" sz="1800" i="1" dirty="0" smtClean="0">
                <a:solidFill>
                  <a:schemeClr val="tx1"/>
                </a:solidFill>
              </a:rPr>
              <a:t>Основное охранное освещение: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входы в помещения, хранилища, КПП;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резервное охранное освещение, серверной, комнате охраны;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дополнительное охранное освещение при плохой видимости или при нарушении периметра.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2. </a:t>
            </a:r>
            <a:r>
              <a:rPr lang="ru-RU" sz="1800" i="1" dirty="0" smtClean="0">
                <a:solidFill>
                  <a:schemeClr val="tx1"/>
                </a:solidFill>
              </a:rPr>
              <a:t>Тревожное освещение: 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дополнительное освещение участка территории охраны, на котором произошло тревожное событие;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светомаскировки маршрута передвижения сил охраны, выдвигаемых на задержание нарушителя;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- создания дополнительной психологической нагрузки на нарушителя и его ослепление.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79512" y="404664"/>
            <a:ext cx="8640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 smtClean="0"/>
              <a:t>Управление охранным освещением в автоматическом режиме обеспечивает:</a:t>
            </a:r>
            <a:endParaRPr lang="ru-RU" sz="2000" dirty="0" smtClean="0"/>
          </a:p>
          <a:p>
            <a:r>
              <a:rPr lang="ru-RU" sz="2000" dirty="0" smtClean="0"/>
              <a:t>- включение/выключение общего и дополнительного освещения по временному графику;</a:t>
            </a:r>
          </a:p>
          <a:p>
            <a:r>
              <a:rPr lang="ru-RU" sz="2000" dirty="0" smtClean="0"/>
              <a:t>- интеграцию на программно-аппаратном и уровне с системами управления доступом и охранной сигнализации;</a:t>
            </a:r>
          </a:p>
          <a:p>
            <a:r>
              <a:rPr lang="ru-RU" sz="2000" dirty="0" smtClean="0"/>
              <a:t>- работу в автономном режиме;</a:t>
            </a:r>
          </a:p>
          <a:p>
            <a:r>
              <a:rPr lang="ru-RU" sz="2000" dirty="0" smtClean="0"/>
              <a:t>- информирование операторов о попытках несанкционированного доступа.</a:t>
            </a: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86282"/>
            <a:ext cx="849694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Расчет системы охранного освещения периметра </a:t>
            </a:r>
            <a:endParaRPr lang="ru-RU" sz="1600" dirty="0" smtClean="0"/>
          </a:p>
          <a:p>
            <a:r>
              <a:rPr lang="ru-RU" sz="1600" dirty="0" smtClean="0"/>
              <a:t>Роль системы охранного освещения состоит не только в том, чтобы обеспечить на охраняемом объекте (в частности, в зоне периметра) освещенность, необходимую для ведения видеонаблюдения. Грамотно спроектированная система освещения – это еще и мощный психологический фактор, способный предотвратить вторжение на охраняемую территорию. Во-первых, хорошее освещение многократно повышает для преступников риск быть обнаруженными или задержанными. Во-вторых, с помощью освещения можно продемонстрировать сильные стороны физической защиты периметра и даже усилить видимость ее надежности.</a:t>
            </a:r>
          </a:p>
          <a:p>
            <a:r>
              <a:rPr lang="ru-RU" sz="1600" b="1" dirty="0" smtClean="0"/>
              <a:t>Направление света</a:t>
            </a:r>
            <a:endParaRPr lang="ru-RU" sz="1600" dirty="0" smtClean="0"/>
          </a:p>
          <a:p>
            <a:r>
              <a:rPr lang="ru-RU" sz="1600" dirty="0" smtClean="0"/>
              <a:t>Не останавливаясь на психологических аспектах, давайте рассмотрим техническую сторону вопроса. Начнем с самого простого; как направить источники освещения? Тут все зависит от взаимного расположения охраняемого рубежа и пункта охраны.</a:t>
            </a:r>
          </a:p>
          <a:p>
            <a:r>
              <a:rPr lang="ru-RU" sz="1600" dirty="0" smtClean="0"/>
              <a:t>Если пункт охраны располагается на охраняемой территории, то освещение направляют за пределы периметра под небольшим углом к линии горизонта. В этом случае сотрудники охраны хорошо видят потенциальных нарушителей и сами при этом остаются в тени.</a:t>
            </a:r>
          </a:p>
          <a:p>
            <a:r>
              <a:rPr lang="ru-RU" sz="1600" dirty="0" smtClean="0"/>
              <a:t>Если же пункт охраны расположен за пределами периметра, освещение направляется внутрь охраняемой зоны; возможно, непосредственно на объект. Тогда охране хорошо будет виден любой объект, пытающийся пересечь ярко освещенное охраняемое пространство. </a:t>
            </a:r>
          </a:p>
          <a:p>
            <a:r>
              <a:rPr lang="ru-RU" sz="1600" dirty="0" smtClean="0"/>
              <a:t>В любом случае грамотно реализованная система освещения должна обеспечивать обнаружение и постоянную видимость нарушителя с расстояния более 200 м.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822483"/>
            <a:ext cx="849694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Система охранного освещения должна дополняться аварийным освещением, которое включается автоматически по сигналу тревоги от датчиков системы охраны периметра. Включением может управлять система сбора и обработки информации. При этом высвечивается зона, откуда поступил сигнал тревоги, а иногда и две соседние. Для аварийного освещения применяются прожектора ПЗС и лампы ДРЛ, ПКН, ПФС, обеспечивающие освещенность от 10 до 50 лк.</a:t>
            </a:r>
          </a:p>
          <a:p>
            <a:r>
              <a:rPr lang="ru-RU" sz="1600" dirty="0" smtClean="0"/>
              <a:t>Что касается самой системы охранного освещения, то она, согласно нормативам, должна обеспечивать в ночное время освещенность от 2 до 5 лк (как правило, 3–4 лк). Этот уровень освещенности оптимален и для видеонаблюдения за периметром, и для срочных технических работ (поиска и устранения неисправностей).</a:t>
            </a:r>
          </a:p>
          <a:p>
            <a:r>
              <a:rPr lang="ru-RU" sz="1600" dirty="0" smtClean="0"/>
              <a:t>Независимо от времени суток минимальная освещенность в горизонтальной плоскости на уровне земли или в вертикальной плоскости стены ограждения должна составлять не менее 0,5 лк.</a:t>
            </a:r>
          </a:p>
          <a:p>
            <a:r>
              <a:rPr lang="ru-RU" sz="1600" dirty="0" smtClean="0"/>
              <a:t>При этом желательно позаботиться о том, чтобы была равномерно освещена полоса от 6 до 15 метров внутри охранной зоны периметра. Чтобы добиться этого, освещение рассчитывается так, чтобы конусы света перекрывали друг друга и образовывали сплошную полосу.</a:t>
            </a:r>
          </a:p>
          <a:p>
            <a:pPr lvl="0"/>
            <a:endParaRPr lang="ru-RU" sz="1600" dirty="0" smtClean="0"/>
          </a:p>
          <a:p>
            <a:pPr lvl="0"/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67544" y="574372"/>
            <a:ext cx="849694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Чтобы рассчитать освещенность от N источников в определенной точке, необходимо знать световую отдачу источников света; расстояние между каждым из них и освещаемым объектом; угол падения света. Светотехнический расчет основывается на законах распространения, отражения и поглощения излучения различных длин волн (лампы при этом рассматриваются как точечные источники света, а освещенные стены – как вторичные распределенные источники). Его проводят для группы характерных точек в несколько итераций с учетом чувствительности телекамер.</a:t>
            </a:r>
          </a:p>
          <a:p>
            <a:r>
              <a:rPr lang="ru-RU" sz="1600" dirty="0" smtClean="0"/>
              <a:t>Освещенность в данной точке рассчитывают по следующей формуле:</a:t>
            </a:r>
          </a:p>
          <a:p>
            <a:r>
              <a:rPr lang="ru-RU" sz="1600" dirty="0" smtClean="0"/>
              <a:t>                                                                                                                                                          (1)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где: E – освещенность в данной точке,</a:t>
            </a:r>
          </a:p>
          <a:p>
            <a:r>
              <a:rPr lang="ru-RU" sz="1600" dirty="0" err="1" smtClean="0"/>
              <a:t>i</a:t>
            </a:r>
            <a:r>
              <a:rPr lang="ru-RU" sz="1600" dirty="0" smtClean="0"/>
              <a:t> – номер источника света,</a:t>
            </a:r>
          </a:p>
          <a:p>
            <a:r>
              <a:rPr lang="ru-RU" sz="1600" dirty="0" smtClean="0"/>
              <a:t>N – общее количество источников света,</a:t>
            </a:r>
          </a:p>
          <a:p>
            <a:r>
              <a:rPr lang="ru-RU" sz="1600" dirty="0" smtClean="0"/>
              <a:t>I – световая отдача источника,</a:t>
            </a:r>
          </a:p>
          <a:p>
            <a:r>
              <a:rPr lang="ru-RU" sz="1600" dirty="0" err="1" smtClean="0"/>
              <a:t>φ </a:t>
            </a:r>
            <a:r>
              <a:rPr lang="ru-RU" sz="1600" dirty="0" smtClean="0"/>
              <a:t>– угол падения света от источника (угол между направлением на источник света и перпендикуляром к освещаемой поверхности),</a:t>
            </a:r>
          </a:p>
          <a:p>
            <a:r>
              <a:rPr lang="ru-RU" sz="1600" dirty="0" smtClean="0"/>
              <a:t>R – расстояние от источника света до выбранной точки.</a:t>
            </a:r>
            <a:endParaRPr lang="ru-RU" sz="1600" dirty="0"/>
          </a:p>
        </p:txBody>
      </p:sp>
      <p:pic>
        <p:nvPicPr>
          <p:cNvPr id="3" name="Рисунок 2" descr="http://www.psj.ru/upload/imgjournal/Hranitel/2008/12/15/for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2860040" cy="66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209545"/>
            <a:ext cx="878497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Световая отдача источника I (лм) определяется следующим образом: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  </a:t>
            </a:r>
          </a:p>
          <a:p>
            <a:endParaRPr lang="ru-RU" sz="1600" dirty="0" smtClean="0"/>
          </a:p>
          <a:p>
            <a:r>
              <a:rPr lang="ru-RU" sz="1600" dirty="0" smtClean="0"/>
              <a:t> где </a:t>
            </a:r>
            <a:r>
              <a:rPr lang="ru-RU" sz="1600" dirty="0" err="1" smtClean="0"/>
              <a:t>η </a:t>
            </a:r>
            <a:r>
              <a:rPr lang="ru-RU" sz="1600" dirty="0" smtClean="0"/>
              <a:t>(лм/Вт) – коэффициент светоотдачи источника, P (Вт) – мощность лампы.</a:t>
            </a:r>
          </a:p>
          <a:p>
            <a:r>
              <a:rPr lang="ru-RU" sz="1600" dirty="0" smtClean="0"/>
              <a:t>Коэффициент </a:t>
            </a:r>
            <a:r>
              <a:rPr lang="ru-RU" sz="1600" dirty="0" err="1" smtClean="0"/>
              <a:t>η </a:t>
            </a:r>
            <a:r>
              <a:rPr lang="ru-RU" sz="1600" dirty="0" smtClean="0"/>
              <a:t>зависит от типа и мощности ламп. Вот некоторые его значения.</a:t>
            </a:r>
          </a:p>
        </p:txBody>
      </p:sp>
      <p:pic>
        <p:nvPicPr>
          <p:cNvPr id="5" name="Рисунок 4" descr="http://www.psj.ru/upload/imgjournal/Hranitel/2008/12/15/for0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692696"/>
            <a:ext cx="3175298" cy="73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15616" y="2348880"/>
          <a:ext cx="7056784" cy="2789661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523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Мощность лампы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Коэффициент светоотдачи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3">
                <a:tc gridSpan="2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 i="1">
                          <a:latin typeface="Times New Roman"/>
                          <a:ea typeface="Times New Roman"/>
                          <a:cs typeface="Times New Roman"/>
                        </a:rPr>
                        <a:t>Лампы накаливания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12 лм/Вт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150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14 лм/Вт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23">
                <a:tc gridSpan="2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 i="1">
                          <a:latin typeface="Times New Roman"/>
                          <a:ea typeface="Times New Roman"/>
                          <a:cs typeface="Times New Roman"/>
                        </a:rPr>
                        <a:t>Ртутные лампы высокого давления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125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от 38 лм/Вт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1000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 50 лм/Вт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483787"/>
            <a:ext cx="871296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Инфракрасная подсветка</a:t>
            </a:r>
            <a:endParaRPr lang="ru-RU" sz="1600" dirty="0" smtClean="0"/>
          </a:p>
          <a:p>
            <a:r>
              <a:rPr lang="ru-RU" sz="1600" dirty="0" smtClean="0"/>
              <a:t>ИК-подсветка применяется совместно с черно-белыми камерами и камерами «день/ночь». В зависимости от задач, которые возлагаются на подсветку, можно использовать </a:t>
            </a:r>
            <a:r>
              <a:rPr lang="ru-RU" sz="1600" dirty="0" err="1" smtClean="0"/>
              <a:t>ИК-излучатели</a:t>
            </a:r>
            <a:r>
              <a:rPr lang="ru-RU" sz="1600" dirty="0" smtClean="0"/>
              <a:t> с видимым или невидимым свечением. В первом случае длины излучаемых волн будут находиться в пределах от 715 до 800 нм, во втором случае – около 830 нм.</a:t>
            </a:r>
          </a:p>
          <a:p>
            <a:r>
              <a:rPr lang="ru-RU" sz="1600" dirty="0" smtClean="0"/>
              <a:t>В качестве </a:t>
            </a:r>
            <a:r>
              <a:rPr lang="ru-RU" sz="1600" dirty="0" err="1" smtClean="0"/>
              <a:t>ИК-подсветки</a:t>
            </a:r>
            <a:r>
              <a:rPr lang="ru-RU" sz="1600" dirty="0" smtClean="0"/>
              <a:t> используются два типа осветителей: прожекторы с галогенными лампами накаливания и полупроводниковые </a:t>
            </a:r>
            <a:r>
              <a:rPr lang="ru-RU" sz="1600" dirty="0" err="1" smtClean="0"/>
              <a:t>ИК-осветители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Галогенные лампы (с вольфрамовым излучателем) имеют спектральный максимум на длине волны 1 мкм, чем объясняется их довольно высокая эффективность. Для подавления видимой части спектра излучения можно использовать дисперсионные фильтры на основе </a:t>
            </a:r>
            <a:r>
              <a:rPr lang="ru-RU" sz="1600" dirty="0" err="1" smtClean="0"/>
              <a:t>ИК-стекол</a:t>
            </a:r>
            <a:r>
              <a:rPr lang="ru-RU" sz="1600" dirty="0" smtClean="0"/>
              <a:t> или (реже) интерференционные фильтры.</a:t>
            </a:r>
          </a:p>
          <a:p>
            <a:endParaRPr lang="ru-RU" sz="1600" dirty="0" smtClean="0"/>
          </a:p>
          <a:p>
            <a:pPr algn="ctr"/>
            <a:r>
              <a:rPr lang="ru-RU" sz="1600" dirty="0" smtClean="0"/>
              <a:t>Дальность наблюдения</a:t>
            </a:r>
            <a:endParaRPr lang="ru-RU" sz="1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03648" y="3861046"/>
          <a:ext cx="6768752" cy="257897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79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Мощность </a:t>
                      </a:r>
                      <a:r>
                        <a:rPr lang="ru-RU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ИК-прожектора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Дальность наблюдения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9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150–200 м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9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300 Вт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80–120 м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9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15–30 м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9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 Вт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5–15 м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1520" y="430645"/>
            <a:ext cx="864096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2. Системы постовой связи и тревожной сигнализации (СПС и ТС)</a:t>
            </a:r>
            <a:endParaRPr lang="ru-RU" sz="1600" dirty="0" smtClean="0"/>
          </a:p>
          <a:p>
            <a:r>
              <a:rPr lang="ru-RU" sz="1600" dirty="0" smtClean="0"/>
              <a:t>СПС и ТС представляет собой совокупность технических средств, обеспечивающих:</a:t>
            </a:r>
          </a:p>
          <a:p>
            <a:pPr lvl="0"/>
            <a:r>
              <a:rPr lang="ru-RU" sz="1600" dirty="0" smtClean="0"/>
              <a:t>обмен речевой информацией между сотрудниками службы безопасности;</a:t>
            </a:r>
          </a:p>
          <a:p>
            <a:pPr lvl="0"/>
            <a:r>
              <a:rPr lang="ru-RU" sz="1600" dirty="0" smtClean="0"/>
              <a:t>формирование извещения о тревоге, его передачу и прием.</a:t>
            </a:r>
          </a:p>
          <a:p>
            <a:pPr lvl="0"/>
            <a:r>
              <a:rPr lang="ru-RU" sz="1600" dirty="0" smtClean="0"/>
              <a:t>СПС и ТС включает в себя:</a:t>
            </a:r>
          </a:p>
          <a:p>
            <a:pPr lvl="0"/>
            <a:r>
              <a:rPr lang="ru-RU" sz="1600" dirty="0" smtClean="0"/>
              <a:t>оборудование оперативной связи (телефонные системы, радиостанции, пейджеры);</a:t>
            </a:r>
          </a:p>
          <a:p>
            <a:pPr lvl="0"/>
            <a:r>
              <a:rPr lang="ru-RU" sz="1600" dirty="0" err="1" smtClean="0"/>
              <a:t>извещатели</a:t>
            </a:r>
            <a:r>
              <a:rPr lang="ru-RU" sz="1600" dirty="0" smtClean="0"/>
              <a:t>  охранной сигнализации ручного действия и кнопки тревожного вызова;</a:t>
            </a:r>
          </a:p>
          <a:p>
            <a:pPr lvl="0"/>
            <a:r>
              <a:rPr lang="ru-RU" sz="1600" dirty="0" smtClean="0"/>
              <a:t>распределительные и абонентские кабельные сети;</a:t>
            </a:r>
          </a:p>
          <a:p>
            <a:pPr lvl="0"/>
            <a:r>
              <a:rPr lang="ru-RU" sz="1600" dirty="0" smtClean="0"/>
              <a:t>антенные устройства;</a:t>
            </a:r>
          </a:p>
          <a:p>
            <a:pPr lvl="0"/>
            <a:r>
              <a:rPr lang="ru-RU" sz="1600" dirty="0" smtClean="0"/>
              <a:t>устройства бесперебойного электропитания.</a:t>
            </a:r>
          </a:p>
          <a:p>
            <a:r>
              <a:rPr lang="ru-RU" sz="1600" dirty="0" smtClean="0"/>
              <a:t>СПС и ТС должны обеспечивать выполнение следующих функций:</a:t>
            </a:r>
          </a:p>
          <a:p>
            <a:pPr lvl="0"/>
            <a:r>
              <a:rPr lang="ru-RU" sz="1600" dirty="0" smtClean="0"/>
              <a:t>прямую оперативную телефонную связь между подразделениями службы безопасности;</a:t>
            </a:r>
          </a:p>
          <a:p>
            <a:pPr lvl="0"/>
            <a:r>
              <a:rPr lang="ru-RU" sz="1600" dirty="0" smtClean="0"/>
              <a:t>радиосвязь с подвижными оперативными группами (нарядами) службы безопасности по маршрутам их следования;</a:t>
            </a:r>
          </a:p>
          <a:p>
            <a:pPr lvl="0"/>
            <a:r>
              <a:rPr lang="ru-RU" sz="1600" dirty="0" smtClean="0"/>
              <a:t>техническую связь при наладке и профилактике элементов комплекса ТСО;</a:t>
            </a:r>
          </a:p>
          <a:p>
            <a:pPr lvl="0"/>
            <a:r>
              <a:rPr lang="ru-RU" sz="1600" dirty="0" smtClean="0"/>
              <a:t>прямую оперативную телефонную связь между начальником службы безопасности и администрацией объекта;</a:t>
            </a:r>
          </a:p>
          <a:p>
            <a:pPr lvl="0"/>
            <a:r>
              <a:rPr lang="ru-RU" sz="1600" dirty="0" smtClean="0"/>
              <a:t>непрерывность действия и устойчивость в работе;</a:t>
            </a:r>
          </a:p>
          <a:p>
            <a:pPr lvl="0"/>
            <a:r>
              <a:rPr lang="ru-RU" sz="1600" dirty="0" smtClean="0"/>
              <a:t>четкую и достаточную слышимость вызывных сигналов и разговора;</a:t>
            </a:r>
          </a:p>
          <a:p>
            <a:pPr lvl="0"/>
            <a:r>
              <a:rPr lang="ru-RU" sz="1600" dirty="0" smtClean="0"/>
              <a:t>независимость работоспособности от состояния питающих электросетей.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1834</Words>
  <Application>Microsoft Office PowerPoint</Application>
  <PresentationFormat>Экран (4:3)</PresentationFormat>
  <Paragraphs>135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Constantia</vt:lpstr>
      <vt:lpstr>Times New Roman</vt:lpstr>
      <vt:lpstr>Wingdings 2</vt:lpstr>
      <vt:lpstr>Поток</vt:lpstr>
      <vt:lpstr>«Технические средства защиты объектов» </vt:lpstr>
      <vt:lpstr>1. Система охранного освещения Назначение системы охранного освещения - создание для персонала охраны необходимых условий при выполнении оперативных задач, а также обеспечение штатной работы системы телевизионного наблюдения в темное время суток и в условиях ограниченной видимости. Охранное освещение обеспечивает на Объекте освещенность, необходимую для видимости ограждения территории, периметра здания, зоны отторжения и путей обхода.             В состав охранного освещения входит: - осветительные приборы; - кабельные и проводные сети; - аппаратура управления.  Охранное освещение подразделяется на:  1. Основное охранное освещение: - входы в помещения, хранилища, КПП; - резервное охранное освещение, серверной, комнате охраны; - дополнительное охранное освещение при плохой видимости или при нарушении периметра. 2. Тревожное освещение:  - дополнительное освещение участка территории охраны, на котором произошло тревожное событие; - светомаскировки маршрута передвижения сил охраны, выдвигаемых на задержание нарушителя; - создания дополнительной психологической нагрузки на нарушителя и его ослепление. 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 11319 Б3.В «Технические средства защиты объектов»</dc:title>
  <dc:creator>user</dc:creator>
  <cp:lastModifiedBy>Lenovo</cp:lastModifiedBy>
  <cp:revision>16</cp:revision>
  <dcterms:created xsi:type="dcterms:W3CDTF">2015-09-09T07:10:21Z</dcterms:created>
  <dcterms:modified xsi:type="dcterms:W3CDTF">2023-01-04T21:47:06Z</dcterms:modified>
</cp:coreProperties>
</file>