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8" r:id="rId3"/>
    <p:sldId id="259" r:id="rId4"/>
    <p:sldId id="276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17.12.2019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17.12.2019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17.12.2019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17.12.2019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17.12.2019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17.12.2019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17.12.2019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17.12.2019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17.12.2019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17.12.2019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4508-C143-4E55-BEC5-A7FD94B66E97}" type="datetimeFigureOut">
              <a:rPr lang="ru-RU" smtClean="0"/>
              <a:pPr/>
              <a:t>17.12.2019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554508-C143-4E55-BEC5-A7FD94B66E97}" type="datetimeFigureOut">
              <a:rPr lang="ru-RU" smtClean="0"/>
              <a:pPr/>
              <a:t>17.12.2019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8FBDB7-880E-48D1-9080-64C0D676CC2E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eron.ru/production/mobilesyste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eron.ru/production/mobilesyste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404665"/>
            <a:ext cx="7772400" cy="648072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«Технические средства защиты объектов»</a:t>
            </a:r>
            <a:br>
              <a:rPr lang="ru-RU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endParaRPr lang="ru-RU" sz="20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052736"/>
            <a:ext cx="7776864" cy="2088232"/>
          </a:xfrm>
        </p:spPr>
        <p:txBody>
          <a:bodyPr>
            <a:normAutofit/>
          </a:bodyPr>
          <a:lstStyle/>
          <a:p>
            <a:pPr algn="just"/>
            <a:r>
              <a:rPr lang="ru-RU" sz="1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Лекция </a:t>
            </a:r>
            <a:r>
              <a:rPr lang="ru-RU" sz="1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№8 </a:t>
            </a:r>
            <a:r>
              <a:rPr lang="ru-RU" sz="1800" u="sng" dirty="0" smtClean="0">
                <a:solidFill>
                  <a:srgbClr val="FFFF00"/>
                </a:solidFill>
              </a:rPr>
              <a:t>Ведомственные системы физической защиты объектов</a:t>
            </a:r>
            <a:endParaRPr lang="ru-RU" sz="18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ru-RU" sz="18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ru-RU" sz="1800" dirty="0" smtClean="0"/>
              <a:t>1. </a:t>
            </a:r>
            <a:r>
              <a:rPr lang="ru-RU" sz="1800" u="sng" dirty="0" smtClean="0">
                <a:solidFill>
                  <a:srgbClr val="FFFF00"/>
                </a:solidFill>
              </a:rPr>
              <a:t>Ведомственные </a:t>
            </a:r>
            <a:r>
              <a:rPr lang="ru-RU" sz="1800" u="sng" dirty="0" smtClean="0">
                <a:solidFill>
                  <a:srgbClr val="FFFF00"/>
                </a:solidFill>
              </a:rPr>
              <a:t>системы физической защиты </a:t>
            </a:r>
            <a:r>
              <a:rPr lang="ru-RU" sz="1800" u="sng" dirty="0" smtClean="0">
                <a:solidFill>
                  <a:srgbClr val="FFFF00"/>
                </a:solidFill>
              </a:rPr>
              <a:t>объектов 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ru-RU" sz="1800" dirty="0" smtClean="0">
              <a:solidFill>
                <a:srgbClr val="FFFF00"/>
              </a:solidFill>
            </a:endParaRPr>
          </a:p>
          <a:p>
            <a:pPr algn="l"/>
            <a:r>
              <a:rPr lang="ru-RU" sz="1800" dirty="0" smtClean="0"/>
              <a:t> </a:t>
            </a:r>
          </a:p>
          <a:p>
            <a:pPr algn="l"/>
            <a:r>
              <a:rPr lang="ru-RU" sz="1800" dirty="0" smtClean="0"/>
              <a:t>2. </a:t>
            </a:r>
            <a:r>
              <a:rPr lang="ru-RU" sz="1800" u="sng" dirty="0" smtClean="0">
                <a:hlinkClick r:id="rId2" tooltip="production/mobilesystem"/>
              </a:rPr>
              <a:t>Мобильные и </a:t>
            </a:r>
            <a:r>
              <a:rPr lang="ru-RU" sz="1800" u="sng" dirty="0" err="1" smtClean="0">
                <a:hlinkClick r:id="rId2" tooltip="production/mobilesystem"/>
              </a:rPr>
              <a:t>быстроразвертываемые</a:t>
            </a:r>
            <a:r>
              <a:rPr lang="ru-RU" sz="1800" u="sng" dirty="0" smtClean="0">
                <a:hlinkClick r:id="rId2" tooltip="production/mobilesystem"/>
              </a:rPr>
              <a:t> средства и системы</a:t>
            </a:r>
            <a:r>
              <a:rPr lang="ru-RU" sz="1800" u="sng" dirty="0" smtClean="0"/>
              <a:t>. </a:t>
            </a:r>
            <a:endParaRPr lang="ru-RU" sz="1800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51520" y="980728"/>
            <a:ext cx="8568952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/>
              <a:t>2. </a:t>
            </a:r>
            <a:r>
              <a:rPr lang="ru-RU" sz="1600" b="1" dirty="0" smtClean="0">
                <a:hlinkClick r:id="rId2" tooltip="production/mobilesystem"/>
              </a:rPr>
              <a:t>Мобильные и </a:t>
            </a:r>
            <a:r>
              <a:rPr lang="ru-RU" sz="1600" b="1" dirty="0" err="1" smtClean="0">
                <a:hlinkClick r:id="rId2" tooltip="production/mobilesystem"/>
              </a:rPr>
              <a:t>быстроразвертываемые</a:t>
            </a:r>
            <a:r>
              <a:rPr lang="ru-RU" sz="1600" b="1" dirty="0" smtClean="0">
                <a:hlinkClick r:id="rId2" tooltip="production/mobilesystem"/>
              </a:rPr>
              <a:t> средства и системы</a:t>
            </a:r>
            <a:endParaRPr lang="ru-RU" sz="1600" dirty="0" smtClean="0"/>
          </a:p>
          <a:p>
            <a:r>
              <a:rPr lang="ru-RU" sz="1600" b="1" dirty="0" smtClean="0"/>
              <a:t>2.1. Мобильный портативный сигнализационный комплекс "Кубань-М"</a:t>
            </a:r>
            <a:endParaRPr lang="ru-RU" sz="1600" dirty="0" smtClean="0"/>
          </a:p>
          <a:p>
            <a:r>
              <a:rPr lang="ru-RU" sz="1600" b="1" dirty="0" smtClean="0"/>
              <a:t>НАЗНАЧЕНИЕ</a:t>
            </a:r>
            <a:endParaRPr lang="ru-RU" sz="1600" dirty="0" smtClean="0"/>
          </a:p>
          <a:p>
            <a:r>
              <a:rPr lang="ru-RU" sz="1600" dirty="0" smtClean="0"/>
              <a:t>Комплекс «Кубань-М» предназначен для сигнализационного прикрытия отдельных наиболее вероятных направлений движения нарушителей на временных рубежах охраны при развертывании средств комплекса на инженерно неподготовленной местности:</a:t>
            </a:r>
          </a:p>
          <a:p>
            <a:pPr lvl="0"/>
            <a:r>
              <a:rPr lang="ru-RU" sz="1600" dirty="0" smtClean="0"/>
              <a:t>на участках дорог и троп, в частности, в горах и в лесу,</a:t>
            </a:r>
          </a:p>
          <a:p>
            <a:pPr lvl="0"/>
            <a:r>
              <a:rPr lang="ru-RU" sz="1600" dirty="0" smtClean="0"/>
              <a:t>на горных перевалах,</a:t>
            </a:r>
          </a:p>
          <a:p>
            <a:pPr lvl="0"/>
            <a:r>
              <a:rPr lang="ru-RU" sz="1600" dirty="0" smtClean="0"/>
              <a:t>в ущельях и оврагах,</a:t>
            </a:r>
          </a:p>
          <a:p>
            <a:pPr lvl="0"/>
            <a:r>
              <a:rPr lang="ru-RU" sz="1600" dirty="0" smtClean="0"/>
              <a:t>при сигнализационном блокировании нешироких рек.</a:t>
            </a:r>
          </a:p>
          <a:p>
            <a:r>
              <a:rPr lang="ru-RU" sz="1600" b="1" dirty="0" smtClean="0"/>
              <a:t>СОСТАВ</a:t>
            </a:r>
            <a:endParaRPr lang="ru-RU" sz="1600" dirty="0" smtClean="0"/>
          </a:p>
          <a:p>
            <a:pPr lvl="0"/>
            <a:r>
              <a:rPr lang="ru-RU" sz="1600" dirty="0" smtClean="0"/>
              <a:t>Комплект из четырех радиотехнических средств обнаружения (РТСО) УКВ-диапазона (работающих на четырех разных частотах).</a:t>
            </a:r>
          </a:p>
          <a:p>
            <a:pPr lvl="0"/>
            <a:r>
              <a:rPr lang="ru-RU" sz="1600" dirty="0" smtClean="0"/>
              <a:t>Комплект базовый стационарный (КБС), включающий в свой состав пульт обработки и отображения информации стационарный (ПОИ-С) на основе портативного компьютера.</a:t>
            </a:r>
          </a:p>
          <a:p>
            <a:pPr lvl="0"/>
            <a:r>
              <a:rPr lang="ru-RU" sz="1600" dirty="0" err="1" smtClean="0"/>
              <a:t>Радиоретранслятор</a:t>
            </a:r>
            <a:r>
              <a:rPr lang="ru-RU" sz="1600" dirty="0" smtClean="0"/>
              <a:t> (РТР) для обеспечения дальности передачи информации от РТСО.</a:t>
            </a:r>
          </a:p>
          <a:p>
            <a:pPr lvl="0"/>
            <a:r>
              <a:rPr lang="ru-RU" sz="1600" dirty="0" smtClean="0"/>
              <a:t>Пульт приема и индикации носимый (ППИ-Н)</a:t>
            </a:r>
          </a:p>
          <a:p>
            <a:pPr lvl="0"/>
            <a:r>
              <a:rPr lang="ru-RU" sz="1600" dirty="0" smtClean="0"/>
              <a:t>Пульт программирования блоков (ППБ) РТСО, РТР, ППИ-Н</a:t>
            </a:r>
          </a:p>
          <a:p>
            <a:pPr lvl="0"/>
            <a:r>
              <a:rPr lang="ru-RU" sz="1600" dirty="0" smtClean="0"/>
              <a:t>Литиевые элементы ЛЭ</a:t>
            </a:r>
          </a:p>
          <a:p>
            <a:r>
              <a:rPr lang="ru-RU" sz="1600" dirty="0" smtClean="0"/>
              <a:t>В состав комплекса могут входить до 128 средств обнаружения (СО) и до 15 </a:t>
            </a:r>
            <a:r>
              <a:rPr lang="ru-RU" sz="1600" dirty="0" err="1" smtClean="0"/>
              <a:t>радиоретрансляторов</a:t>
            </a:r>
            <a:r>
              <a:rPr lang="ru-RU" sz="1600" dirty="0" smtClean="0"/>
              <a:t> (РТР). В одном районе могут работать до 32 комплексов.</a:t>
            </a:r>
            <a:endParaRPr lang="ru-RU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79512" y="548680"/>
            <a:ext cx="885698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/>
              <a:t>ПРИНЦИП РАБОТЫ</a:t>
            </a:r>
            <a:endParaRPr lang="ru-RU" sz="1600" dirty="0" smtClean="0"/>
          </a:p>
          <a:p>
            <a:r>
              <a:rPr lang="ru-RU" sz="1600" dirty="0" smtClean="0"/>
              <a:t>Обнаружение объектов, формирование и передача сигнализационной информации по радиоканалу на пульт приёма и индикации, а также отображение принятой информации на пульте.</a:t>
            </a:r>
          </a:p>
          <a:p>
            <a:r>
              <a:rPr lang="ru-RU" sz="1600" b="1" dirty="0" smtClean="0"/>
              <a:t>Радиотехническое средство обнаружения (РТСО).</a:t>
            </a:r>
            <a:endParaRPr lang="ru-RU" sz="1600" dirty="0" smtClean="0"/>
          </a:p>
          <a:p>
            <a:r>
              <a:rPr lang="ru-RU" sz="1600" dirty="0" smtClean="0"/>
              <a:t>РТСО является двухпозиционным средством обнаружения. Состоит из передатчика (ПРД) и приемника (ПРМ). ПРМ включает в свой состав радиопередатчик сигналов обнаружения и контроля.</a:t>
            </a:r>
          </a:p>
          <a:p>
            <a:r>
              <a:rPr lang="ru-RU" sz="1600" dirty="0" smtClean="0"/>
              <a:t>а) Передатчик радиоканала, находящийся в блоке ПРМ, излучает сигналы «Тревога», «Контроль», «Неисправность», «Разряд источника питания» с указанием номера ПРМ РТСО.</a:t>
            </a:r>
          </a:p>
          <a:p>
            <a:r>
              <a:rPr lang="ru-RU" sz="1600" dirty="0" smtClean="0"/>
              <a:t>б) Время автономной работы (без замены источников питания) – не менее 180 суток.  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ttp://www.eleron.ru/files/img/prod/kuban-m_1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4104456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http://www.eleron.ru/files/img/prod/kuban-m_2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8640"/>
            <a:ext cx="4572000" cy="341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http://www.eleron.ru/files/img/prod/kuban-m_3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060848"/>
            <a:ext cx="4104456" cy="247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 descr="http://www.eleron.ru/files/img/prod/kuban-m_4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4941168"/>
            <a:ext cx="208823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 descr="http://www.eleron.ru/files/img/prod/kuban-m_5.gif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4941168"/>
            <a:ext cx="2160240" cy="174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http://www.eleron.ru/files/img/prod/kuban-m_6.gif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4725144"/>
            <a:ext cx="1944216" cy="193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http://www.eleron.ru/files/img/prod/kuban-m_7.gif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60232" y="4725144"/>
            <a:ext cx="18002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Рисунок 65" descr="http://www.eleron.ru/files/img/prod/kuban-m_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32656"/>
            <a:ext cx="473435" cy="1448569"/>
          </a:xfrm>
          <a:prstGeom prst="rect">
            <a:avLst/>
          </a:prstGeom>
          <a:noFill/>
        </p:spPr>
      </p:pic>
      <p:pic>
        <p:nvPicPr>
          <p:cNvPr id="5" name="Рисунок 4" descr="http://www.eleron.ru/files/img/prod/kuban-m_9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88840"/>
            <a:ext cx="1677670" cy="221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2915816" y="2551837"/>
            <a:ext cx="56886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Радиоретранслятор</a:t>
            </a:r>
            <a:r>
              <a:rPr lang="ru-RU" b="1" dirty="0" smtClean="0"/>
              <a:t> (РТР)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Время автономной работы (без замены литиевых источников питания – 180 суток)</a:t>
            </a:r>
            <a:br>
              <a:rPr lang="ru-RU" dirty="0" smtClean="0"/>
            </a:br>
            <a:r>
              <a:rPr lang="ru-RU" b="1" dirty="0" smtClean="0"/>
              <a:t>Масса блока</a:t>
            </a:r>
            <a:r>
              <a:rPr lang="ru-RU" dirty="0" smtClean="0"/>
              <a:t> – 2,6 кг</a:t>
            </a:r>
            <a:br>
              <a:rPr lang="ru-RU" dirty="0" smtClean="0"/>
            </a:br>
            <a:r>
              <a:rPr lang="ru-RU" b="1" dirty="0" smtClean="0"/>
              <a:t>Количество РТР</a:t>
            </a:r>
            <a:r>
              <a:rPr lang="ru-RU" dirty="0" smtClean="0"/>
              <a:t> – до 15.</a:t>
            </a:r>
            <a:endParaRPr lang="ru-RU" dirty="0"/>
          </a:p>
        </p:txBody>
      </p:sp>
      <p:pic>
        <p:nvPicPr>
          <p:cNvPr id="7" name="Рисунок 6" descr="http://www.eleron.ru/files/img/prod/kuban-m_10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365104"/>
            <a:ext cx="1503045" cy="201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915816" y="4494312"/>
            <a:ext cx="50405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smtClean="0"/>
              <a:t>Пульт программирования блоков (ППБ)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smtClean="0"/>
              <a:t>ППБ задает номер комплекса (до 32), номер средства обнаружения – до 128, номер РТР – до 15.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411760" y="260648"/>
            <a:ext cx="64807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b="1" dirty="0" smtClean="0">
                <a:latin typeface="Times New Roman"/>
                <a:ea typeface="Times New Roman"/>
              </a:rPr>
              <a:t>Пульт приема информации носимый (ППИ-Н)</a:t>
            </a:r>
            <a:r>
              <a:rPr lang="ru-RU" dirty="0" smtClean="0">
                <a:latin typeface="Times New Roman"/>
                <a:ea typeface="Times New Roman"/>
              </a:rPr>
              <a:t/>
            </a:r>
            <a:br>
              <a:rPr lang="ru-RU" dirty="0" smtClean="0">
                <a:latin typeface="Times New Roman"/>
                <a:ea typeface="Times New Roman"/>
              </a:rPr>
            </a:br>
            <a:r>
              <a:rPr lang="ru-RU" dirty="0" smtClean="0">
                <a:latin typeface="Times New Roman"/>
                <a:ea typeface="Times New Roman"/>
              </a:rPr>
              <a:t>Осуществляет радиоприем и отображение информации от всех средств комплекса («Тревога», «Нет связи», «Неисправность», «Разряд батареи», номер РТСО, РТР, номер комплекса).</a:t>
            </a:r>
            <a:br>
              <a:rPr lang="ru-RU" dirty="0" smtClean="0">
                <a:latin typeface="Times New Roman"/>
                <a:ea typeface="Times New Roman"/>
              </a:rPr>
            </a:br>
            <a:r>
              <a:rPr lang="ru-RU" b="1" dirty="0" smtClean="0">
                <a:latin typeface="Times New Roman"/>
                <a:ea typeface="Times New Roman"/>
              </a:rPr>
              <a:t>Дальность приема</a:t>
            </a:r>
            <a:r>
              <a:rPr lang="ru-RU" dirty="0" smtClean="0">
                <a:latin typeface="Times New Roman"/>
                <a:ea typeface="Times New Roman"/>
              </a:rPr>
              <a:t> – не менее 400 м.</a:t>
            </a:r>
            <a:br>
              <a:rPr lang="ru-RU" dirty="0" smtClean="0">
                <a:latin typeface="Times New Roman"/>
                <a:ea typeface="Times New Roman"/>
              </a:rPr>
            </a:br>
            <a:r>
              <a:rPr lang="ru-RU" dirty="0" smtClean="0">
                <a:latin typeface="Times New Roman"/>
                <a:ea typeface="Times New Roman"/>
              </a:rPr>
              <a:t>Время автономной работы (без замены источников питания) – не менее 15 суток.</a:t>
            </a:r>
            <a:endParaRPr lang="ru-RU" sz="1600" dirty="0">
              <a:latin typeface="Times New Roman"/>
              <a:ea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467544" y="3501008"/>
          <a:ext cx="7704856" cy="2592288"/>
        </p:xfrm>
        <a:graphic>
          <a:graphicData uri="http://schemas.openxmlformats.org/drawingml/2006/table">
            <a:tbl>
              <a:tblPr/>
              <a:tblGrid>
                <a:gridCol w="6544915"/>
                <a:gridCol w="1159941"/>
              </a:tblGrid>
              <a:tr h="3609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Максимальная протяженность охраняемого рубежа, м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0005" marR="40005" marT="40005" marB="4000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1500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0005" marR="40005" marT="40005" marB="4000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4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Скорость развертывания микропровода на местности, м/с, не более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0005" marR="40005" marT="40005" marB="4000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0005" marR="40005" marT="40005" marB="4000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4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Продолжительность работы от встроенного источника питания, лет, не менее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0005" marR="40005" marT="40005" marB="4000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0005" marR="40005" marT="40005" marB="4000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9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Масса с кассетой, кг, не более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0005" marR="40005" marT="40005" marB="4000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0,35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0005" marR="40005" marT="40005" marB="4000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4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Диапазон рабочих температур, °С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40005" marR="40005" marT="40005" marB="4000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от -40 до +50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40005" marR="40005" marT="40005" marB="40005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2.2. </a:t>
            </a:r>
            <a:r>
              <a:rPr kumimoji="0" lang="ru-RU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Обрывное сигнализационное устройство "ОС-23"</a:t>
            </a:r>
            <a:endParaRPr kumimoji="0" lang="ru-RU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1" name="Рисунок 85" descr="Обрывное сигнализационное устройство ОС-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1428750" cy="1333500"/>
          </a:xfrm>
          <a:prstGeom prst="rect">
            <a:avLst/>
          </a:prstGeom>
          <a:noFill/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691680" y="404664"/>
            <a:ext cx="6768752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Предназначено для быстрого блокирования рубежей, периметров объектов, проходов, троп и т.п., а также охраны различных предметов, грузов.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Состав: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электронный блок обработки, сменная кассета с двухжильным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микропроводом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Принцип работы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основан на регистрации целостности электрической цепи, образованной двумя жилами, соединенными на конце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микропровода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и формировании звукового сигнала при его обрыве. Малозаметный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микропровод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размещенный в сменной кассете, растягивают вдоль границы охраняемой зоны, закрепляя на кустах, деревьях, других окружающих предметах путем обматывания или "прошивают" (обвязывают) им охраняемые предметы.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Технические характеристики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-5471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2.3. 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Тревожно-вызывная радиосистема "Сигнал-2"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7" name="Рисунок 95" descr="Тревожно-вызывная радиосистема Сигнал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64704"/>
            <a:ext cx="1428750" cy="107632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267744" y="476672"/>
            <a:ext cx="61926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Устройство предназначено для повышения безопасности и усиления контроля за часовыми при несении караульной службы.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Состав: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базовый комплект на 4 поста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радиопередатчик (РТД) - 4 шт.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пульт приема и индикации (ППИ) с антенной - 1 шт.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Комплект развития на 4 поста - РТД - 4 шт. В системе используется до 7 комплектов развития.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Ретранслятор (РТР) с антенной - до 3 шт.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Особенности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При наклоне РТД на угол более 60</a:t>
            </a:r>
            <a:r>
              <a:rPr kumimoji="0" lang="ru-RU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падении часового, на ППИ передается сигнал "ТРЕВОГА". Обеспечивается периодический контроль состояния часового и контроль работоспособности радиоканала РТД - РТР - ППИ системы сигналом "КОНТРОЛЬ", формируемым РТД при нажатии часовым кнопки "ТРЕВОГА" в ответ на звуковой сигнал "НАПОМИНАНИЕ" РТД. Система обеспечивает передачу сигналов от 32 круглосуточных постов охраны. Допускается размещение на одном объекте до 3-х систем «Сигнал-2».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79512" y="260648"/>
            <a:ext cx="871296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b="1" dirty="0" smtClean="0"/>
              <a:t>1.1. Многоцелевая цифровая система "Цирконий-М"</a:t>
            </a:r>
          </a:p>
          <a:p>
            <a:r>
              <a:rPr lang="ru-RU" dirty="0" smtClean="0"/>
              <a:t>Интегрированная система безопасности "Цирконий-М" является базовой для оснащения ядерно-опасных и особо важных государственных объектов.</a:t>
            </a:r>
          </a:p>
          <a:p>
            <a:r>
              <a:rPr lang="ru-RU" b="1" dirty="0" smtClean="0"/>
              <a:t>Типовая структура системы</a:t>
            </a:r>
            <a:endParaRPr lang="ru-RU" b="1" i="1" dirty="0" smtClean="0"/>
          </a:p>
          <a:p>
            <a:r>
              <a:rPr lang="ru-RU" dirty="0" smtClean="0"/>
              <a:t>Сдвоенный концентратор центральный КЦ в режиме "горячего" резервирования обеспечивает сбор информации и управление периферийными устройствами. Серверы реального времени СРВ в режиме "горячего" резервирования обеспечивают обмен данными между КЦ и локальной вычислительной сетью системы "Цирконий-М". Автоматизированные рабочие места операторов в режиме дублирования обеспечивают представление тревожных сообщений и служебной информации.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323528" y="1158136"/>
            <a:ext cx="849694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u="sng" dirty="0" smtClean="0"/>
              <a:t>Система характеризуется следующими особенностями:</a:t>
            </a:r>
          </a:p>
          <a:p>
            <a:pPr lvl="0"/>
            <a:r>
              <a:rPr lang="ru-RU" dirty="0" smtClean="0"/>
              <a:t>используется отечественное прикладное программное обеспечение;</a:t>
            </a:r>
          </a:p>
          <a:p>
            <a:pPr lvl="0"/>
            <a:r>
              <a:rPr lang="ru-RU" dirty="0" smtClean="0"/>
              <a:t>аппаратура системы выпускается с военной приемкой;</a:t>
            </a:r>
          </a:p>
          <a:p>
            <a:pPr lvl="0"/>
            <a:r>
              <a:rPr lang="ru-RU" dirty="0" smtClean="0"/>
              <a:t>возможно подключение неограниченного количества автоматизированных рабочих мест контроля и управления, </a:t>
            </a:r>
            <a:r>
              <a:rPr lang="ru-RU" dirty="0" err="1" smtClean="0"/>
              <a:t>АРМ-ов</a:t>
            </a:r>
            <a:r>
              <a:rPr lang="ru-RU" dirty="0" smtClean="0"/>
              <a:t> и серверов;</a:t>
            </a:r>
          </a:p>
          <a:p>
            <a:pPr lvl="0"/>
            <a:r>
              <a:rPr lang="ru-RU" dirty="0" smtClean="0"/>
              <a:t>"горячее"резервирование центральной аппаратуры;</a:t>
            </a:r>
          </a:p>
          <a:p>
            <a:pPr lvl="0"/>
            <a:r>
              <a:rPr lang="ru-RU" dirty="0" smtClean="0"/>
              <a:t>замена "жестких" дисков без выключения питания;</a:t>
            </a:r>
          </a:p>
          <a:p>
            <a:pPr lvl="0"/>
            <a:r>
              <a:rPr lang="ru-RU" dirty="0" smtClean="0"/>
              <a:t>имеется возможность применения кластерных технологий для сервера базы данных;</a:t>
            </a:r>
          </a:p>
          <a:p>
            <a:pPr lvl="0"/>
            <a:r>
              <a:rPr lang="ru-RU" dirty="0" smtClean="0"/>
              <a:t>автономный режим работы периферийных устройств в реальном времени с возможностью обслуживания каждым устройством до 16000 пользователей и регистрации в реальном времени до 16 000 сообщений;</a:t>
            </a:r>
          </a:p>
          <a:p>
            <a:pPr lvl="0"/>
            <a:r>
              <a:rPr lang="ru-RU" dirty="0" smtClean="0"/>
              <a:t>обеспечено резервное копирование и восстановление базы данных, хранение и воспроизведение журналов событий и видеоинформации;</a:t>
            </a:r>
          </a:p>
          <a:p>
            <a:pPr lvl="0"/>
            <a:r>
              <a:rPr lang="ru-RU" dirty="0" smtClean="0"/>
              <a:t>применена сертифицированная система защиты информации от несанкционированного доступа</a:t>
            </a:r>
            <a:r>
              <a:rPr lang="ru-RU" dirty="0" smtClean="0"/>
              <a:t>;</a:t>
            </a: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323528" y="50141"/>
            <a:ext cx="8496944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 dirty="0" err="1" smtClean="0"/>
              <a:t>интерграция</a:t>
            </a:r>
            <a:r>
              <a:rPr lang="ru-RU" dirty="0" smtClean="0"/>
              <a:t> </a:t>
            </a:r>
            <a:r>
              <a:rPr lang="ru-RU" dirty="0" smtClean="0"/>
              <a:t>с цифровой системой телевизионного наблюдения "ЦЕРБЕР" позволяет использовать видеодетектирование, запись предыстории тревожных ситуаций и управление поворотными телекамерами с АРМ оператора;</a:t>
            </a:r>
          </a:p>
          <a:p>
            <a:pPr lvl="0"/>
            <a:r>
              <a:rPr lang="ru-RU" dirty="0" smtClean="0"/>
              <a:t>представление на графических планах объекта сигналов от технических средств в виде пиктограмм, отображение границ участков блокирования, а также их состояния;</a:t>
            </a:r>
          </a:p>
          <a:p>
            <a:pPr lvl="0"/>
            <a:r>
              <a:rPr lang="ru-RU" dirty="0" smtClean="0"/>
              <a:t>контроль шлейфа охранной </a:t>
            </a:r>
            <a:r>
              <a:rPr lang="ru-RU" dirty="0" err="1" smtClean="0"/>
              <a:t>стгнализации</a:t>
            </a:r>
            <a:r>
              <a:rPr lang="ru-RU" dirty="0" smtClean="0"/>
              <a:t> с целью обнаружения несанкционированных подключений;</a:t>
            </a:r>
          </a:p>
          <a:p>
            <a:pPr lvl="0"/>
            <a:r>
              <a:rPr lang="ru-RU" dirty="0" smtClean="0"/>
              <a:t>автоматическое открытие/закрытие дверей в экстренных случаях;</a:t>
            </a:r>
          </a:p>
          <a:p>
            <a:pPr lvl="0"/>
            <a:r>
              <a:rPr lang="ru-RU" dirty="0" smtClean="0"/>
              <a:t>автоматический учет рабочего времени сотрудников;</a:t>
            </a:r>
          </a:p>
          <a:p>
            <a:pPr lvl="0"/>
            <a:r>
              <a:rPr lang="ru-RU" dirty="0" smtClean="0"/>
              <a:t>контроль действий операторов, обслуживающего персонала и тревожных групп;</a:t>
            </a:r>
          </a:p>
          <a:p>
            <a:pPr lvl="0"/>
            <a:r>
              <a:rPr lang="ru-RU" dirty="0" smtClean="0"/>
              <a:t>подключение биологических идентификаторов по геометрии кисти руки, сетчатке глаза, отпечатку пальца;</a:t>
            </a:r>
          </a:p>
          <a:p>
            <a:pPr lvl="0"/>
            <a:r>
              <a:rPr lang="ru-RU" dirty="0" smtClean="0"/>
              <a:t>идентификация личности путем сравнения на мониторе АРМ поста фотографии посетителя, расположенной в базе данных и видеоизображения от телекамеры, направленной на него;</a:t>
            </a:r>
          </a:p>
          <a:p>
            <a:pPr lvl="0"/>
            <a:r>
              <a:rPr lang="ru-RU" dirty="0" smtClean="0"/>
              <a:t>селективное представление информации для каждого из операторов системы;</a:t>
            </a:r>
          </a:p>
          <a:p>
            <a:pPr lvl="0"/>
            <a:r>
              <a:rPr lang="ru-RU" dirty="0" smtClean="0"/>
              <a:t>эксплуатации аппаратуры системы в любых климатических условиях;</a:t>
            </a:r>
          </a:p>
          <a:p>
            <a:pPr lvl="0"/>
            <a:r>
              <a:rPr lang="ru-RU" dirty="0" smtClean="0"/>
              <a:t>более 20-ти типов периферийных устройств позволяет строить системы управления доступом и охранной сигнализации любой степени сложности;</a:t>
            </a:r>
          </a:p>
          <a:p>
            <a:pPr lvl="0"/>
            <a:r>
              <a:rPr lang="ru-RU" dirty="0" smtClean="0"/>
              <a:t>возможность интеграции с любыми системами пожарной сигнализации, телевизионного наблюдения и радиационного контроля по универсальным интерфейсам RS-232/422/485 и локальной вычислительной сети </a:t>
            </a:r>
            <a:r>
              <a:rPr lang="ru-RU" dirty="0" err="1" smtClean="0"/>
              <a:t>Ethernet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323528" y="465639"/>
            <a:ext cx="849694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/>
              <a:t>Автоматизированное рабочее место администратора системы обеспечивает:</a:t>
            </a:r>
          </a:p>
          <a:p>
            <a:pPr lvl="0"/>
            <a:r>
              <a:rPr lang="ru-RU" dirty="0" smtClean="0"/>
              <a:t>корректировку базы данных;</a:t>
            </a:r>
          </a:p>
          <a:p>
            <a:pPr lvl="0"/>
            <a:r>
              <a:rPr lang="ru-RU" dirty="0" smtClean="0"/>
              <a:t>просмотр и обработку всех поступающих сообщений;</a:t>
            </a:r>
          </a:p>
          <a:p>
            <a:pPr lvl="0"/>
            <a:r>
              <a:rPr lang="ru-RU" dirty="0" smtClean="0"/>
              <a:t>проведение </a:t>
            </a:r>
            <a:r>
              <a:rPr lang="ru-RU" dirty="0" err="1" smtClean="0"/>
              <a:t>многоуровнего</a:t>
            </a:r>
            <a:r>
              <a:rPr lang="ru-RU" dirty="0" smtClean="0"/>
              <a:t> анализа протоколов событий;</a:t>
            </a:r>
          </a:p>
          <a:p>
            <a:pPr lvl="0"/>
            <a:r>
              <a:rPr lang="ru-RU" dirty="0" smtClean="0"/>
              <a:t>формирование и представление на </a:t>
            </a:r>
            <a:r>
              <a:rPr lang="ru-RU" dirty="0" err="1" smtClean="0"/>
              <a:t>разлиных</a:t>
            </a:r>
            <a:r>
              <a:rPr lang="ru-RU" dirty="0" smtClean="0"/>
              <a:t> носителях аналитических отчетов.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07504" y="357917"/>
            <a:ext cx="8640960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/>
              <a:t>Общие характеристики системы</a:t>
            </a:r>
            <a:endParaRPr lang="ru-RU" sz="1600" b="1" i="1" dirty="0" smtClean="0"/>
          </a:p>
          <a:p>
            <a:r>
              <a:rPr lang="ru-RU" sz="1600" dirty="0" smtClean="0"/>
              <a:t>Обрабатываемых средств охранной сигнализации</a:t>
            </a:r>
          </a:p>
          <a:p>
            <a:r>
              <a:rPr lang="ru-RU" sz="1600" dirty="0" smtClean="0"/>
              <a:t>до 96 000</a:t>
            </a:r>
          </a:p>
          <a:p>
            <a:r>
              <a:rPr lang="ru-RU" sz="1600" dirty="0" smtClean="0"/>
              <a:t>Пользователей системой доступа</a:t>
            </a:r>
          </a:p>
          <a:p>
            <a:r>
              <a:rPr lang="ru-RU" sz="1600" dirty="0" smtClean="0"/>
              <a:t>до 96 000</a:t>
            </a:r>
          </a:p>
          <a:p>
            <a:r>
              <a:rPr lang="ru-RU" sz="1600" dirty="0" smtClean="0"/>
              <a:t>Максимальное число контролируемых участков прохода</a:t>
            </a:r>
          </a:p>
          <a:p>
            <a:r>
              <a:rPr lang="ru-RU" sz="1600" dirty="0" smtClean="0"/>
              <a:t>до 32 000</a:t>
            </a:r>
          </a:p>
          <a:p>
            <a:r>
              <a:rPr lang="ru-RU" sz="1600" dirty="0" smtClean="0"/>
              <a:t>Автоматических шлюзовых кабин и турникетов</a:t>
            </a:r>
          </a:p>
          <a:p>
            <a:r>
              <a:rPr lang="ru-RU" sz="1600" dirty="0" smtClean="0"/>
              <a:t>до 128</a:t>
            </a:r>
          </a:p>
          <a:p>
            <a:r>
              <a:rPr lang="ru-RU" sz="1600" dirty="0" err="1" smtClean="0"/>
              <a:t>Категорийных</a:t>
            </a:r>
            <a:r>
              <a:rPr lang="ru-RU" sz="1600" dirty="0" smtClean="0"/>
              <a:t> зон</a:t>
            </a:r>
          </a:p>
          <a:p>
            <a:r>
              <a:rPr lang="ru-RU" sz="1600" dirty="0" smtClean="0"/>
              <a:t>до 5 760</a:t>
            </a:r>
          </a:p>
          <a:p>
            <a:r>
              <a:rPr lang="ru-RU" sz="1600" dirty="0" smtClean="0"/>
              <a:t>Максимальное число основных магистралей для периферийных устройств</a:t>
            </a:r>
          </a:p>
          <a:p>
            <a:r>
              <a:rPr lang="ru-RU" sz="1600" dirty="0" smtClean="0"/>
              <a:t>до 96</a:t>
            </a:r>
          </a:p>
          <a:p>
            <a:r>
              <a:rPr lang="ru-RU" sz="1600" dirty="0" smtClean="0"/>
              <a:t>Число периферийных устройств, подключаемых к магистрали</a:t>
            </a:r>
          </a:p>
          <a:p>
            <a:r>
              <a:rPr lang="ru-RU" sz="1600" dirty="0" smtClean="0"/>
              <a:t>до 60</a:t>
            </a:r>
          </a:p>
          <a:p>
            <a:r>
              <a:rPr lang="ru-RU" sz="1600" dirty="0" smtClean="0"/>
              <a:t>Локальных устройств на локальной магистрали периферийного устройства</a:t>
            </a:r>
          </a:p>
          <a:p>
            <a:r>
              <a:rPr lang="ru-RU" sz="1600" dirty="0" smtClean="0"/>
              <a:t>до 32</a:t>
            </a:r>
            <a:endParaRPr lang="ru-RU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07504" y="116632"/>
            <a:ext cx="8928992" cy="648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/>
              <a:t>1.2 Специализированное программное обеспечение «ТОБОЛ-ТВ»</a:t>
            </a:r>
          </a:p>
          <a:p>
            <a:r>
              <a:rPr lang="ru-RU" sz="1600" dirty="0" smtClean="0"/>
              <a:t>Специализированное </a:t>
            </a:r>
            <a:r>
              <a:rPr lang="ru-RU" sz="1600" dirty="0" smtClean="0"/>
              <a:t>программное обеспечение «Тобол-ТВ» обеспечивает управление комплексом инженерно-технических средств и систем физической защиты наземных стационарных объектов.</a:t>
            </a:r>
          </a:p>
          <a:p>
            <a:r>
              <a:rPr lang="en-US" sz="1600" dirty="0" err="1" smtClean="0"/>
              <a:t>Особенности</a:t>
            </a:r>
            <a:r>
              <a:rPr lang="en-US" sz="1600" dirty="0" smtClean="0"/>
              <a:t>:</a:t>
            </a:r>
            <a:endParaRPr lang="ru-RU" sz="1600" b="1" dirty="0" smtClean="0"/>
          </a:p>
          <a:p>
            <a:pPr lvl="0"/>
            <a:r>
              <a:rPr lang="ru-RU" sz="1600" dirty="0" smtClean="0"/>
              <a:t>Распределенная многоуровневая архитектура;</a:t>
            </a:r>
          </a:p>
          <a:p>
            <a:pPr lvl="0" algn="just"/>
            <a:r>
              <a:rPr lang="ru-RU" sz="1600" dirty="0" smtClean="0"/>
              <a:t>Неограниченное число подключений:</a:t>
            </a:r>
          </a:p>
          <a:p>
            <a:pPr algn="just"/>
            <a:r>
              <a:rPr lang="ru-RU" sz="1600" dirty="0" smtClean="0"/>
              <a:t>а. рабочих мест операторов;</a:t>
            </a:r>
          </a:p>
          <a:p>
            <a:pPr algn="just"/>
            <a:r>
              <a:rPr lang="ru-RU" sz="1600" dirty="0" smtClean="0"/>
              <a:t>б. пользователей системы доступа;</a:t>
            </a:r>
          </a:p>
          <a:p>
            <a:pPr algn="just"/>
            <a:r>
              <a:rPr lang="ru-RU" sz="1600" dirty="0" smtClean="0"/>
              <a:t>в. обрабатываемых технических средств обнаружения;</a:t>
            </a:r>
          </a:p>
          <a:p>
            <a:pPr algn="just"/>
            <a:r>
              <a:rPr lang="ru-RU" sz="1600" dirty="0" smtClean="0"/>
              <a:t>г. контролируемых точек доступа.</a:t>
            </a:r>
          </a:p>
          <a:p>
            <a:pPr lvl="0"/>
            <a:r>
              <a:rPr lang="ru-RU" sz="1600" dirty="0" smtClean="0"/>
              <a:t>Возможность интеграции оборудования сторонних производителей;</a:t>
            </a:r>
          </a:p>
          <a:p>
            <a:pPr lvl="0"/>
            <a:r>
              <a:rPr lang="ru-RU" sz="1600" dirty="0" smtClean="0"/>
              <a:t>Интуитивно понятный интерфейс, простота в настройке и обслуживании;</a:t>
            </a:r>
          </a:p>
          <a:p>
            <a:pPr lvl="0"/>
            <a:r>
              <a:rPr lang="ru-RU" sz="1600" dirty="0" smtClean="0"/>
              <a:t>Работа в среде операционных систем отечественных и зарубежных производителей, в том числе и защищенных (</a:t>
            </a:r>
            <a:r>
              <a:rPr lang="ru-RU" sz="1600" dirty="0" err="1" smtClean="0"/>
              <a:t>AstraLinux</a:t>
            </a:r>
            <a:r>
              <a:rPr lang="ru-RU" sz="1600" dirty="0" smtClean="0"/>
              <a:t>, МСВС и </a:t>
            </a:r>
            <a:r>
              <a:rPr lang="ru-RU" sz="1600" dirty="0" err="1" smtClean="0"/>
              <a:t>Windows</a:t>
            </a:r>
            <a:r>
              <a:rPr lang="ru-RU" sz="1600" dirty="0" smtClean="0"/>
              <a:t>);</a:t>
            </a:r>
          </a:p>
          <a:p>
            <a:pPr lvl="0"/>
            <a:r>
              <a:rPr lang="ru-RU" sz="1600" dirty="0" smtClean="0"/>
              <a:t>Наличие «горячего» резервирования в режиме реального времени с возможностью автоматического перехода на резерв;</a:t>
            </a:r>
          </a:p>
          <a:p>
            <a:pPr lvl="0"/>
            <a:r>
              <a:rPr lang="ru-RU" sz="1600" dirty="0" smtClean="0"/>
              <a:t>Гибкая настройка системы под индивидуального заказчика;</a:t>
            </a:r>
          </a:p>
          <a:p>
            <a:pPr lvl="0"/>
            <a:r>
              <a:rPr lang="ru-RU" sz="1600" dirty="0" smtClean="0"/>
              <a:t>Универсальное рабочее место оператора с возможностью гибкой адаптации пользовательского интерфейса под конкретные задачи;</a:t>
            </a:r>
          </a:p>
          <a:p>
            <a:pPr lvl="0"/>
            <a:r>
              <a:rPr lang="ru-RU" sz="1600" dirty="0" smtClean="0"/>
              <a:t>Интеграция с пожарной сигнализацией собственного и стороннего производства;</a:t>
            </a:r>
          </a:p>
          <a:p>
            <a:pPr lvl="0"/>
            <a:r>
              <a:rPr lang="ru-RU" sz="1600" dirty="0" smtClean="0"/>
              <a:t>Мониторинг электропитания;</a:t>
            </a:r>
          </a:p>
          <a:p>
            <a:pPr lvl="0"/>
            <a:r>
              <a:rPr lang="ru-RU" sz="1600" dirty="0" smtClean="0"/>
              <a:t>Интеграция с системами пожарной сигнализации;</a:t>
            </a:r>
          </a:p>
          <a:p>
            <a:pPr lvl="0"/>
            <a:r>
              <a:rPr lang="ru-RU" sz="1600" dirty="0" smtClean="0"/>
              <a:t>Управление и мониторинг освещения;</a:t>
            </a:r>
          </a:p>
          <a:p>
            <a:pPr lvl="0"/>
            <a:r>
              <a:rPr lang="ru-RU" sz="1600" dirty="0" smtClean="0"/>
              <a:t>Интеграция с системами охранной сигнализации и контроля управления доступом собственного и стороннего производства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51520" y="908720"/>
            <a:ext cx="856895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 smtClean="0"/>
              <a:t>Система</a:t>
            </a:r>
            <a:r>
              <a:rPr lang="en-US" sz="1600" dirty="0" smtClean="0"/>
              <a:t> </a:t>
            </a:r>
            <a:r>
              <a:rPr lang="en-US" sz="1600" dirty="0" err="1" smtClean="0"/>
              <a:t>телевизионного</a:t>
            </a:r>
            <a:r>
              <a:rPr lang="en-US" sz="1600" dirty="0" smtClean="0"/>
              <a:t> </a:t>
            </a:r>
            <a:r>
              <a:rPr lang="en-US" sz="1600" dirty="0" err="1" smtClean="0"/>
              <a:t>наблюдения</a:t>
            </a:r>
            <a:endParaRPr lang="ru-RU" sz="1600" b="1" dirty="0" smtClean="0"/>
          </a:p>
          <a:p>
            <a:pPr lvl="0"/>
            <a:r>
              <a:rPr lang="ru-RU" sz="1600" dirty="0" smtClean="0"/>
              <a:t>Неограниченное количество камер за счет </a:t>
            </a:r>
            <a:r>
              <a:rPr lang="ru-RU" sz="1600" dirty="0" err="1" smtClean="0"/>
              <a:t>масштабируемости</a:t>
            </a:r>
            <a:r>
              <a:rPr lang="ru-RU" sz="1600" dirty="0" smtClean="0"/>
              <a:t> и гибкости настройки;</a:t>
            </a:r>
          </a:p>
          <a:p>
            <a:pPr lvl="0"/>
            <a:r>
              <a:rPr lang="ru-RU" sz="1600" dirty="0" smtClean="0"/>
              <a:t>Удаленное управление приближением и направлением обзора камер и </a:t>
            </a:r>
            <a:r>
              <a:rPr lang="ru-RU" sz="1600" dirty="0" err="1" smtClean="0"/>
              <a:t>тепловизоров</a:t>
            </a:r>
            <a:r>
              <a:rPr lang="ru-RU" sz="1600" dirty="0" smtClean="0"/>
              <a:t>;</a:t>
            </a:r>
          </a:p>
          <a:p>
            <a:pPr lvl="0"/>
            <a:r>
              <a:rPr lang="ru-RU" sz="1600" dirty="0" smtClean="0"/>
              <a:t>Ведение, просмотр и поиск в видеоархиве по интересующим событиям;</a:t>
            </a:r>
          </a:p>
          <a:p>
            <a:pPr lvl="0"/>
            <a:r>
              <a:rPr lang="ru-RU" sz="1600" dirty="0" smtClean="0"/>
              <a:t>Интеллектуальное детектирование несанкционированных действий (выявление оставленных предметов, яркая вспышка, резкое изменение направления движения, превышение максимальной скорости движения и т.д.) ;</a:t>
            </a:r>
          </a:p>
          <a:p>
            <a:pPr lvl="0"/>
            <a:r>
              <a:rPr lang="ru-RU" sz="1600" dirty="0" smtClean="0"/>
              <a:t>Идентификация лиц, автомобильных номеров;</a:t>
            </a:r>
          </a:p>
          <a:p>
            <a:pPr lvl="0"/>
            <a:r>
              <a:rPr lang="ru-RU" sz="1600" dirty="0" smtClean="0"/>
              <a:t>Тревожный монитор;</a:t>
            </a:r>
          </a:p>
          <a:p>
            <a:pPr lvl="0"/>
            <a:r>
              <a:rPr lang="ru-RU" sz="1600" dirty="0" smtClean="0"/>
              <a:t>Трехмерное моделирование пространственного расположения камер и областей их видимости;</a:t>
            </a:r>
          </a:p>
          <a:p>
            <a:pPr lvl="0"/>
            <a:r>
              <a:rPr lang="ru-RU" sz="1600" dirty="0" smtClean="0"/>
              <a:t>Поддержка множества моделей IP-видеокамер на базе протоколов ONVIF и </a:t>
            </a:r>
            <a:r>
              <a:rPr lang="ru-RU" sz="1600" dirty="0" err="1" smtClean="0"/>
              <a:t>Vapix</a:t>
            </a:r>
            <a:r>
              <a:rPr lang="ru-RU" sz="1600" dirty="0" smtClean="0"/>
              <a:t>;</a:t>
            </a:r>
          </a:p>
          <a:p>
            <a:pPr lvl="0"/>
            <a:r>
              <a:rPr lang="ru-RU" sz="1600" dirty="0" smtClean="0"/>
              <a:t>Поддержка PTZ-камер по протоколу </a:t>
            </a:r>
            <a:r>
              <a:rPr lang="ru-RU" sz="1600" dirty="0" err="1" smtClean="0"/>
              <a:t>Pelco-D</a:t>
            </a:r>
            <a:r>
              <a:rPr lang="ru-RU" sz="1600" dirty="0" smtClean="0"/>
              <a:t>, ONVIF и </a:t>
            </a:r>
            <a:r>
              <a:rPr lang="ru-RU" sz="1600" dirty="0" err="1" smtClean="0"/>
              <a:t>Vapix</a:t>
            </a:r>
            <a:r>
              <a:rPr lang="ru-RU" sz="1600" dirty="0" smtClean="0"/>
              <a:t>;</a:t>
            </a:r>
          </a:p>
          <a:p>
            <a:pPr lvl="0"/>
            <a:r>
              <a:rPr lang="ru-RU" sz="1600" dirty="0" smtClean="0"/>
              <a:t>Поддержка аналоговых камер;</a:t>
            </a:r>
          </a:p>
          <a:p>
            <a:pPr lvl="0"/>
            <a:r>
              <a:rPr lang="ru-RU" sz="1600" dirty="0" smtClean="0"/>
              <a:t>Алгоритмы </a:t>
            </a:r>
            <a:r>
              <a:rPr lang="ru-RU" sz="1600" dirty="0" err="1" smtClean="0"/>
              <a:t>видеокомпрессии</a:t>
            </a:r>
            <a:r>
              <a:rPr lang="ru-RU" sz="1600" dirty="0" smtClean="0"/>
              <a:t> - MJPEG, MPEG-4, H.264;</a:t>
            </a:r>
          </a:p>
          <a:p>
            <a:pPr lvl="0"/>
            <a:r>
              <a:rPr lang="ru-RU" sz="1600" dirty="0" smtClean="0"/>
              <a:t>Поддержка встроенной </a:t>
            </a:r>
            <a:r>
              <a:rPr lang="ru-RU" sz="1600" dirty="0" err="1" smtClean="0"/>
              <a:t>видеоаналитики</a:t>
            </a:r>
            <a:r>
              <a:rPr lang="ru-RU" sz="1600" dirty="0" smtClean="0"/>
              <a:t> камер</a:t>
            </a:r>
            <a:r>
              <a:rPr lang="ru-RU" sz="1600" dirty="0" smtClean="0"/>
              <a:t>.</a:t>
            </a:r>
          </a:p>
          <a:p>
            <a:r>
              <a:rPr lang="en-US" sz="1600" dirty="0" err="1" smtClean="0"/>
              <a:t>Системная</a:t>
            </a:r>
            <a:r>
              <a:rPr lang="en-US" sz="1600" dirty="0" smtClean="0"/>
              <a:t> </a:t>
            </a:r>
            <a:r>
              <a:rPr lang="en-US" sz="1600" dirty="0" err="1" smtClean="0"/>
              <a:t>интеграция</a:t>
            </a:r>
            <a:endParaRPr lang="ru-RU" sz="1600" b="1" dirty="0" smtClean="0"/>
          </a:p>
          <a:p>
            <a:pPr lvl="0"/>
            <a:r>
              <a:rPr lang="ru-RU" sz="1600" dirty="0" smtClean="0"/>
              <a:t>В настоящее время реализована интеграция с рядом систем и средств сторонних производителей посредством организации информационно-логического взаимодействия как на «верхнем» (</a:t>
            </a:r>
            <a:r>
              <a:rPr lang="ru-RU" sz="1600" dirty="0" err="1" smtClean="0"/>
              <a:t>Ethernet</a:t>
            </a:r>
            <a:r>
              <a:rPr lang="ru-RU" sz="1600" dirty="0" smtClean="0"/>
              <a:t>), так и на «нижнем» (RS-485/</a:t>
            </a:r>
            <a:r>
              <a:rPr lang="ru-RU" sz="1600" dirty="0" err="1" smtClean="0"/>
              <a:t>Modbus</a:t>
            </a:r>
            <a:r>
              <a:rPr lang="ru-RU" sz="1600" dirty="0" smtClean="0"/>
              <a:t> и др.) иерархических уровнях.</a:t>
            </a:r>
          </a:p>
          <a:p>
            <a:pPr lvl="0"/>
            <a:endParaRPr lang="ru-RU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51520" y="506870"/>
            <a:ext cx="856895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 smtClean="0"/>
              <a:t>Защита</a:t>
            </a:r>
            <a:r>
              <a:rPr lang="en-US" sz="1600" dirty="0" smtClean="0"/>
              <a:t> </a:t>
            </a:r>
            <a:r>
              <a:rPr lang="en-US" sz="1600" dirty="0" err="1" smtClean="0"/>
              <a:t>информации</a:t>
            </a:r>
            <a:endParaRPr lang="ru-RU" sz="1600" b="1" dirty="0" smtClean="0"/>
          </a:p>
          <a:p>
            <a:pPr lvl="0"/>
            <a:r>
              <a:rPr lang="ru-RU" sz="1600" dirty="0" smtClean="0"/>
              <a:t>Реализована многоуровневая защита, обеспечивающая разграничение доступа субъектов с различными правами к объектам различных уровней конфиденциальности с использованием мандатного и дискреционного управления доступом. В процессе функционирования СПО осуществляется идентификация, проверка подлинности и контроль доступа субъектов в систему, обеспечивается контроль целостности программных средств и обрабатываемой информации, действует система регистрации, учета и аудита.</a:t>
            </a:r>
          </a:p>
          <a:p>
            <a:pPr lvl="0"/>
            <a:r>
              <a:rPr lang="ru-RU" sz="1600" dirty="0" smtClean="0"/>
              <a:t>Функционирование СПО «Тобол-ТВ» в среде отечественных защищенных операционных систем «</a:t>
            </a:r>
            <a:r>
              <a:rPr lang="ru-RU" sz="1600" dirty="0" err="1" smtClean="0"/>
              <a:t>Astra</a:t>
            </a:r>
            <a:r>
              <a:rPr lang="ru-RU" sz="1600" dirty="0" smtClean="0"/>
              <a:t> </a:t>
            </a:r>
            <a:r>
              <a:rPr lang="ru-RU" sz="1600" dirty="0" err="1" smtClean="0"/>
              <a:t>Linux</a:t>
            </a:r>
            <a:r>
              <a:rPr lang="ru-RU" sz="1600" dirty="0" smtClean="0"/>
              <a:t> </a:t>
            </a:r>
            <a:r>
              <a:rPr lang="ru-RU" sz="1600" dirty="0" err="1" smtClean="0"/>
              <a:t>Special</a:t>
            </a:r>
            <a:r>
              <a:rPr lang="ru-RU" sz="1600" dirty="0" smtClean="0"/>
              <a:t> </a:t>
            </a:r>
            <a:r>
              <a:rPr lang="ru-RU" sz="1600" dirty="0" err="1" smtClean="0"/>
              <a:t>Edition</a:t>
            </a:r>
            <a:r>
              <a:rPr lang="ru-RU" sz="1600" dirty="0" smtClean="0"/>
              <a:t>» РУСБ.10015-01 (1.4 «Смоленск»), МСВС 3.0 ФЛИР 80001-14 позволяет обеспечить защиту информации до уровня 1Б в соответствии с РД ФСТЭК «Классификация автоматизированных систем и требования по защите информации».</a:t>
            </a:r>
            <a:endParaRPr lang="ru-RU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201</TotalTime>
  <Words>1564</Words>
  <Application>Microsoft Office PowerPoint</Application>
  <PresentationFormat>Экран (4:3)</PresentationFormat>
  <Paragraphs>145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Поток</vt:lpstr>
      <vt:lpstr>«Технические средства защиты объектов»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 11319 Б3.В «Технические средства защиты объектов»</dc:title>
  <dc:creator>user</dc:creator>
  <cp:lastModifiedBy>user</cp:lastModifiedBy>
  <cp:revision>27</cp:revision>
  <dcterms:created xsi:type="dcterms:W3CDTF">2015-09-09T07:10:21Z</dcterms:created>
  <dcterms:modified xsi:type="dcterms:W3CDTF">2019-12-17T13:28:55Z</dcterms:modified>
</cp:coreProperties>
</file>