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5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2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3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8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4639-385D-4358-BE1E-BAFB2171EC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1EBD-DFAF-42EC-8B1F-BD76B5EC9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ru/article/22886-chto-takoe-estestvennye-monopolii" TargetMode="External"/><Relationship Id="rId2" Type="http://schemas.openxmlformats.org/officeDocument/2006/relationships/hyperlink" Target="https://cyberleninka.ru/article/n/metody-gosudarstvennogo-regulirovaniya-estestvennyh-monopoli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s://cyberleninka.ru/article/n/estestvennye-monopolii-i-ih-problemy-v-ekonomike-ross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24" y="106095"/>
            <a:ext cx="1145300" cy="13100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5823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«Проблемы и методы ценового регулирования естественных монополий»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3624" y="56533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БББО-05-20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Кутьин З.С.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88" y="1690688"/>
            <a:ext cx="3585732" cy="40746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Введение</a:t>
            </a:r>
            <a:endParaRPr lang="ru-RU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97052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latin typeface="Century Gothic" panose="020B0502020202020204" pitchFamily="34" charset="0"/>
              </a:rPr>
              <a:t>   В настоящее время особую роль в экономических процессах современных странах стала играть естественная монополия. </a:t>
            </a:r>
          </a:p>
          <a:p>
            <a:pPr algn="just"/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  Естественные монополии являются необходимым элементом в жизни </a:t>
            </a:r>
            <a:r>
              <a:rPr lang="ru-RU" u="sng" dirty="0" smtClean="0">
                <a:latin typeface="Century Gothic" panose="020B0502020202020204" pitchFamily="34" charset="0"/>
              </a:rPr>
              <a:t>они дают возможность существенно сократить расходы государства и позволяют более результативно использовать ограниченные природные ресурсы</a:t>
            </a:r>
            <a:r>
              <a:rPr lang="ru-RU" dirty="0" smtClean="0">
                <a:latin typeface="Century Gothic" panose="020B0502020202020204" pitchFamily="34" charset="0"/>
              </a:rPr>
              <a:t> любой страны. По уровню развитости естественных монополий в стране, можно судить о состоянии ее экономики в целом.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9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998663"/>
            <a:ext cx="4178300" cy="41783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E</a:t>
            </a:r>
            <a:r>
              <a:rPr lang="ru-RU" b="1" dirty="0" smtClean="0">
                <a:latin typeface="Century Gothic" panose="020B0502020202020204" pitchFamily="34" charset="0"/>
              </a:rPr>
              <a:t>стественная монополия </a:t>
            </a:r>
            <a:r>
              <a:rPr lang="ru-RU" dirty="0" smtClean="0">
                <a:latin typeface="Century Gothic" panose="020B0502020202020204" pitchFamily="34" charset="0"/>
              </a:rPr>
              <a:t>- состояние товарного рынка, при котором удовлетворение спроса на этом рынке эффективнее в отсутствие                                              конкуренции в силу технологических                         особенностей производства, а товары,                       производимые субъектами                                          естественной монополии, не могут                                      быть заменены в потреблении                                                другими товарами, в связи с чем                                        спрос на данном товарном рынке                                           на товары, производимые субъектами                           естественных монополий, в меньшей                              степени зависит от изменения цены на                                     этот товар, чем спрос на другие виды товаров;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Что такое естественная монополия</a:t>
            </a:r>
            <a:r>
              <a:rPr lang="ru-RU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?</a:t>
            </a:r>
            <a:endParaRPr lang="ru-RU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Примеры естественных монополий в </a:t>
            </a:r>
            <a:r>
              <a:rPr lang="ru-RU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РФ: </a:t>
            </a:r>
            <a:endParaRPr lang="ru-RU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>
                <a:latin typeface="Century Gothic" panose="020B0502020202020204" pitchFamily="34" charset="0"/>
              </a:rPr>
              <a:t>Железнодорожные </a:t>
            </a:r>
            <a:r>
              <a:rPr lang="ru-RU" dirty="0" smtClean="0">
                <a:latin typeface="Century Gothic" panose="020B0502020202020204" pitchFamily="34" charset="0"/>
              </a:rPr>
              <a:t>перевозки. </a:t>
            </a:r>
            <a:endParaRPr lang="ru-RU" dirty="0">
              <a:latin typeface="Century Gothic" panose="020B0502020202020204" pitchFamily="34" charset="0"/>
            </a:endParaRP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Сфера магистральной транспортировки нефти, газа и производных продуктов.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lvl="0"/>
            <a:r>
              <a:rPr lang="ru-RU" dirty="0" smtClean="0">
                <a:latin typeface="Century Gothic" panose="020B0502020202020204" pitchFamily="34" charset="0"/>
              </a:rPr>
              <a:t>Региональные естественные монополии – это рыночные сферы, ограниченные одним или несколькими соседними регионами.</a:t>
            </a:r>
          </a:p>
          <a:p>
            <a:pPr lvl="0"/>
            <a:r>
              <a:rPr lang="ru-RU" dirty="0" smtClean="0">
                <a:latin typeface="Century Gothic" panose="020B0502020202020204" pitchFamily="34" charset="0"/>
              </a:rPr>
              <a:t>Почтовые </a:t>
            </a:r>
            <a:r>
              <a:rPr lang="ru-RU" dirty="0">
                <a:latin typeface="Century Gothic" panose="020B0502020202020204" pitchFamily="34" charset="0"/>
              </a:rPr>
              <a:t>пересылки (доставка) </a:t>
            </a:r>
            <a:r>
              <a:rPr lang="ru-RU" dirty="0" smtClean="0">
                <a:latin typeface="Century Gothic" panose="020B0502020202020204" pitchFamily="34" charset="0"/>
              </a:rPr>
              <a:t>корреспонденции.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1693483"/>
            <a:ext cx="2924936" cy="1949957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98" y="3017520"/>
            <a:ext cx="2934418" cy="19514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30" y="4206240"/>
            <a:ext cx="2956085" cy="1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Проблемы естественных </a:t>
            </a:r>
            <a:r>
              <a:rPr lang="ru-RU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монополий</a:t>
            </a:r>
            <a:endParaRPr lang="ru-RU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>
            <a:normAutofit fontScale="92500"/>
          </a:bodyPr>
          <a:lstStyle/>
          <a:p>
            <a:r>
              <a:rPr lang="ru-RU" u="sng" dirty="0">
                <a:latin typeface="Century Gothic" panose="020B0502020202020204" pitchFamily="34" charset="0"/>
              </a:rPr>
              <a:t>Плюсы естественных монополий: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снижение </a:t>
            </a:r>
            <a:r>
              <a:rPr lang="ru-RU" dirty="0">
                <a:latin typeface="Century Gothic" panose="020B0502020202020204" pitchFamily="34" charset="0"/>
              </a:rPr>
              <a:t>издержек на производство </a:t>
            </a:r>
            <a:r>
              <a:rPr lang="ru-RU" dirty="0" smtClean="0">
                <a:latin typeface="Century Gothic" panose="020B0502020202020204" pitchFamily="34" charset="0"/>
              </a:rPr>
              <a:t>продукции;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следование </a:t>
            </a:r>
            <a:r>
              <a:rPr lang="ru-RU" dirty="0">
                <a:latin typeface="Century Gothic" panose="020B0502020202020204" pitchFamily="34" charset="0"/>
              </a:rPr>
              <a:t>единым стандартам на производимую продукцию и предоставляемые услуги;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возможность </a:t>
            </a:r>
            <a:r>
              <a:rPr lang="ru-RU" dirty="0">
                <a:latin typeface="Century Gothic" panose="020B0502020202020204" pitchFamily="34" charset="0"/>
              </a:rPr>
              <a:t>смены рыночного </a:t>
            </a:r>
            <a:r>
              <a:rPr lang="ru-RU" dirty="0" smtClean="0">
                <a:latin typeface="Century Gothic" panose="020B0502020202020204" pitchFamily="34" charset="0"/>
              </a:rPr>
              <a:t>механизма;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внутрифирменная </a:t>
            </a:r>
            <a:r>
              <a:rPr lang="ru-RU" dirty="0">
                <a:latin typeface="Century Gothic" panose="020B0502020202020204" pitchFamily="34" charset="0"/>
              </a:rPr>
              <a:t>иерархия и система контрактных </a:t>
            </a:r>
            <a:r>
              <a:rPr lang="ru-RU" dirty="0" smtClean="0">
                <a:latin typeface="Century Gothic" panose="020B0502020202020204" pitchFamily="34" charset="0"/>
              </a:rPr>
              <a:t>отношений;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- использование последних достижений научного и технического прогресса </a:t>
            </a:r>
            <a:r>
              <a:rPr lang="ru-RU" dirty="0" smtClean="0">
                <a:latin typeface="Century Gothic" panose="020B0502020202020204" pitchFamily="34" charset="0"/>
              </a:rPr>
              <a:t>единолично.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442913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>
                <a:latin typeface="Century Gothic" panose="020B0502020202020204" pitchFamily="34" charset="0"/>
              </a:rPr>
              <a:t>Минусы естественных монополий</a:t>
            </a:r>
            <a:r>
              <a:rPr lang="ru-RU" u="sng" dirty="0" smtClean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Объект 14"/>
          <p:cNvSpPr>
            <a:spLocks noGrp="1"/>
          </p:cNvSpPr>
          <p:nvPr>
            <p:ph sz="quarter" idx="4"/>
          </p:nvPr>
        </p:nvSpPr>
        <p:spPr>
          <a:xfrm>
            <a:off x="6172200" y="2133600"/>
            <a:ext cx="5183188" cy="40560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монополия </a:t>
            </a:r>
            <a:r>
              <a:rPr lang="ru-RU" dirty="0">
                <a:latin typeface="Century Gothic" panose="020B0502020202020204" pitchFamily="34" charset="0"/>
              </a:rPr>
              <a:t>определяет уровень продажной </a:t>
            </a:r>
            <a:r>
              <a:rPr lang="ru-RU" dirty="0" smtClean="0">
                <a:latin typeface="Century Gothic" panose="020B0502020202020204" pitchFamily="34" charset="0"/>
              </a:rPr>
              <a:t>цены;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монополии </a:t>
            </a:r>
            <a:r>
              <a:rPr lang="ru-RU" dirty="0">
                <a:latin typeface="Century Gothic" panose="020B0502020202020204" pitchFamily="34" charset="0"/>
              </a:rPr>
              <a:t>могут блокировать технический прогресс, в связи с отсутствием конкуренции;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монополист </a:t>
            </a:r>
            <a:r>
              <a:rPr lang="ru-RU" dirty="0">
                <a:latin typeface="Century Gothic" panose="020B0502020202020204" pitchFamily="34" charset="0"/>
              </a:rPr>
              <a:t>может снижать свои издержки за счёт снижения качества производимой продукции;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монополия </a:t>
            </a:r>
            <a:r>
              <a:rPr lang="ru-RU" dirty="0">
                <a:latin typeface="Century Gothic" panose="020B0502020202020204" pitchFamily="34" charset="0"/>
              </a:rPr>
              <a:t>может принимать форму административного диктата, подменяющего экономический механизм.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7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Методы ценового </a:t>
            </a:r>
            <a:r>
              <a:rPr lang="ru-RU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регулирования</a:t>
            </a:r>
            <a:endParaRPr lang="ru-RU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042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Используются </a:t>
            </a:r>
            <a:r>
              <a:rPr lang="ru-RU" dirty="0">
                <a:latin typeface="Century Gothic" panose="020B0502020202020204" pitchFamily="34" charset="0"/>
              </a:rPr>
              <a:t>следующие методы установления цен</a:t>
            </a:r>
            <a:r>
              <a:rPr lang="ru-RU" dirty="0" smtClean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Метод </a:t>
            </a:r>
            <a:r>
              <a:rPr lang="ru-RU" dirty="0">
                <a:latin typeface="Century Gothic" panose="020B0502020202020204" pitchFamily="34" charset="0"/>
              </a:rPr>
              <a:t>предельных </a:t>
            </a:r>
            <a:r>
              <a:rPr lang="ru-RU" dirty="0" smtClean="0">
                <a:latin typeface="Century Gothic" panose="020B0502020202020204" pitchFamily="34" charset="0"/>
              </a:rPr>
              <a:t>издержек.</a:t>
            </a:r>
            <a:endParaRPr lang="ru-RU" dirty="0">
              <a:latin typeface="Century Gothic" panose="020B050202020202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Метод </a:t>
            </a:r>
            <a:r>
              <a:rPr lang="ru-RU" dirty="0">
                <a:latin typeface="Century Gothic" panose="020B0502020202020204" pitchFamily="34" charset="0"/>
              </a:rPr>
              <a:t>средних </a:t>
            </a:r>
            <a:r>
              <a:rPr lang="ru-RU" dirty="0" smtClean="0">
                <a:latin typeface="Century Gothic" panose="020B0502020202020204" pitchFamily="34" charset="0"/>
              </a:rPr>
              <a:t>издержек.</a:t>
            </a:r>
          </a:p>
          <a:p>
            <a:pPr lvl="1" algn="just">
              <a:lnSpc>
                <a:spcPct val="20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Метод </a:t>
            </a:r>
            <a:r>
              <a:rPr lang="ru-RU" dirty="0">
                <a:latin typeface="Century Gothic" panose="020B0502020202020204" pitchFamily="34" charset="0"/>
              </a:rPr>
              <a:t>установления потолка </a:t>
            </a:r>
            <a:r>
              <a:rPr lang="ru-RU" dirty="0" smtClean="0">
                <a:latin typeface="Century Gothic" panose="020B0502020202020204" pitchFamily="34" charset="0"/>
              </a:rPr>
              <a:t>цен.</a:t>
            </a:r>
            <a:endParaRPr lang="ru-RU" dirty="0">
              <a:latin typeface="Century Gothic" panose="020B0502020202020204" pitchFamily="34" charset="0"/>
            </a:endParaRPr>
          </a:p>
          <a:p>
            <a:pPr lvl="1" algn="just">
              <a:lnSpc>
                <a:spcPct val="200000"/>
              </a:lnSpc>
            </a:pPr>
            <a:r>
              <a:rPr lang="ru-RU" dirty="0">
                <a:latin typeface="Century Gothic" panose="020B0502020202020204" pitchFamily="34" charset="0"/>
              </a:rPr>
              <a:t>Метод субсидирования естественных монополий.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0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latin typeface="Century Gothic" panose="020B0502020202020204" pitchFamily="34" charset="0"/>
              </a:rPr>
              <a:t>Подводя итог, следует отметить, что естественная монополия </a:t>
            </a:r>
            <a:r>
              <a:rPr lang="ru-RU" sz="2600" dirty="0" smtClean="0">
                <a:latin typeface="Century Gothic" panose="020B0502020202020204" pitchFamily="34" charset="0"/>
              </a:rPr>
              <a:t>- это </a:t>
            </a:r>
            <a:r>
              <a:rPr lang="ru-RU" sz="2600" dirty="0">
                <a:latin typeface="Century Gothic" panose="020B0502020202020204" pitchFamily="34" charset="0"/>
              </a:rPr>
              <a:t>довольно-таки устойчивая форма хозяйствования, и вряд ли она изживет себя, пока существуют отрасли, потребности населения в продукции которых столь велики, и пока существует </a:t>
            </a:r>
            <a:r>
              <a:rPr lang="ru-RU" sz="2600" dirty="0" smtClean="0">
                <a:latin typeface="Century Gothic" panose="020B0502020202020204" pitchFamily="34" charset="0"/>
              </a:rPr>
              <a:t>дифференциация </a:t>
            </a:r>
            <a:r>
              <a:rPr lang="ru-RU" sz="2600" dirty="0">
                <a:latin typeface="Century Gothic" panose="020B0502020202020204" pitchFamily="34" charset="0"/>
              </a:rPr>
              <a:t>общества. </a:t>
            </a:r>
            <a:r>
              <a:rPr lang="ru-RU" sz="2600" dirty="0" smtClean="0">
                <a:latin typeface="Century Gothic" panose="020B0502020202020204" pitchFamily="34" charset="0"/>
              </a:rPr>
              <a:t>нему </a:t>
            </a:r>
            <a:r>
              <a:rPr lang="ru-RU" sz="2600" dirty="0">
                <a:latin typeface="Century Gothic" panose="020B0502020202020204" pitchFamily="34" charset="0"/>
              </a:rPr>
              <a:t>никогда не угаснет.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30" y="4085801"/>
            <a:ext cx="5516340" cy="20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entury Gothic" panose="020B0502020202020204" pitchFamily="34" charset="0"/>
              </a:rPr>
              <a:t>Список литературы</a:t>
            </a:r>
            <a:endParaRPr lang="ru-RU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https://cyberleninka.ru/article/n/metody-gosudarstvennogo-regulirovaniya-estestvennyh-monopoliy</a:t>
            </a:r>
            <a:endParaRPr lang="ru-RU" dirty="0"/>
          </a:p>
          <a:p>
            <a:r>
              <a:rPr lang="ru-RU" u="sng" dirty="0">
                <a:hlinkClick r:id="rId3"/>
              </a:rPr>
              <a:t>https://www.law.ru/article/22886-chto-takoe-estestvennye-monopolii</a:t>
            </a:r>
            <a:endParaRPr lang="ru-RU" dirty="0"/>
          </a:p>
          <a:p>
            <a:r>
              <a:rPr lang="ru-RU" u="sng" dirty="0">
                <a:hlinkClick r:id="rId4"/>
              </a:rPr>
              <a:t>https://cyberleninka.ru/article/n/estestvennye-monopolii-i-ih-problemy-v-ekonomike-rossii</a:t>
            </a:r>
            <a:endParaRPr lang="ru-RU" dirty="0"/>
          </a:p>
          <a:p>
            <a:r>
              <a:rPr lang="ru-RU" dirty="0"/>
              <a:t>Матин А. А. - диссертация на соискание ученой </a:t>
            </a:r>
            <a:r>
              <a:rPr lang="ru-RU" dirty="0" smtClean="0"/>
              <a:t>степени кандидата </a:t>
            </a:r>
            <a:r>
              <a:rPr lang="ru-RU" dirty="0"/>
              <a:t>экономических наук - Неценовые методы регулирования естественных монополий в условиях трансформации экономики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56" y="3627120"/>
            <a:ext cx="2512394" cy="30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424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Тема Office</vt:lpstr>
      <vt:lpstr>Презентация PowerPoint</vt:lpstr>
      <vt:lpstr>Введение</vt:lpstr>
      <vt:lpstr>Что такое естественная монополия?</vt:lpstr>
      <vt:lpstr>Примеры естественных монополий в РФ: </vt:lpstr>
      <vt:lpstr>Проблемы естественных монополий</vt:lpstr>
      <vt:lpstr>Методы ценового регулирования</vt:lpstr>
      <vt:lpstr>Вывод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14</cp:revision>
  <dcterms:created xsi:type="dcterms:W3CDTF">2022-05-17T10:16:26Z</dcterms:created>
  <dcterms:modified xsi:type="dcterms:W3CDTF">2022-05-17T17:22:32Z</dcterms:modified>
</cp:coreProperties>
</file>