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29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3" autoAdjust="0"/>
  </p:normalViewPr>
  <p:slideViewPr>
    <p:cSldViewPr snapToGrid="0" snapToObjects="1">
      <p:cViewPr varScale="1">
        <p:scale>
          <a:sx n="82" d="100"/>
          <a:sy n="82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2750" y="188913"/>
            <a:ext cx="7281863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435975" cy="2119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29050"/>
            <a:ext cx="8435975" cy="2120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10356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588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8D980D8-7524-4D01-B41D-FEB091C27F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718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2750" y="188913"/>
            <a:ext cx="7281863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141788" cy="4392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51388" y="1557338"/>
            <a:ext cx="4141787" cy="4392612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10356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588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4C30740-53AF-4A0B-8DF9-0E4E3E7B3C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512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188913"/>
            <a:ext cx="8507413" cy="5761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10356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588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002F0D-0E3B-428D-B85E-E683481579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20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7" y="1555530"/>
            <a:ext cx="8452735" cy="2155606"/>
          </a:xfrm>
        </p:spPr>
        <p:txBody>
          <a:bodyPr/>
          <a:lstStyle/>
          <a:p>
            <a:pPr algn="ctr"/>
            <a:r>
              <a:rPr lang="ru-RU" sz="6600" b="1" dirty="0" smtClean="0"/>
              <a:t>ЭКОНОМИКА</a:t>
            </a:r>
            <a:endParaRPr lang="ru-RU" sz="6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442318"/>
            <a:ext cx="7886700" cy="1500187"/>
          </a:xfrm>
        </p:spPr>
        <p:txBody>
          <a:bodyPr/>
          <a:lstStyle/>
          <a:p>
            <a:r>
              <a:rPr lang="ru-RU" dirty="0"/>
              <a:t>ФИО </a:t>
            </a:r>
            <a:r>
              <a:rPr lang="ru-RU" dirty="0" smtClean="0"/>
              <a:t>преподавателя</a:t>
            </a:r>
            <a:r>
              <a:rPr lang="en-US" dirty="0"/>
              <a:t>: </a:t>
            </a:r>
            <a:r>
              <a:rPr lang="ru-RU" dirty="0" smtClean="0"/>
              <a:t>Горина Татьяна Владимировна</a:t>
            </a:r>
            <a:endParaRPr lang="ru-RU" dirty="0"/>
          </a:p>
          <a:p>
            <a:r>
              <a:rPr lang="en-US" dirty="0"/>
              <a:t>e-mail: </a:t>
            </a:r>
            <a:r>
              <a:rPr lang="en-US" dirty="0" smtClean="0"/>
              <a:t>gorina@mirea.ru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44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714750" y="642938"/>
            <a:ext cx="27146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Домохозяйства  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4114800" y="33528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Государство 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4419600" y="54864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Фирмы 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1524000" y="3200400"/>
            <a:ext cx="2133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Рынки товаров и услуг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6553200" y="3200400"/>
            <a:ext cx="2362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Рынки факторов производства </a:t>
            </a:r>
          </a:p>
        </p:txBody>
      </p:sp>
      <p:pic>
        <p:nvPicPr>
          <p:cNvPr id="19464" name="Picture 12" descr="AG00035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65138"/>
            <a:ext cx="8048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3" descr="AG00385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19542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4" descr="J007618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12271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15"/>
          <p:cNvSpPr>
            <a:spLocks noChangeShapeType="1"/>
          </p:cNvSpPr>
          <p:nvPr/>
        </p:nvSpPr>
        <p:spPr bwMode="auto">
          <a:xfrm flipV="1">
            <a:off x="3276600" y="12954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 flipH="1">
            <a:off x="3505200" y="12954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>
            <a:off x="48768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 flipV="1">
            <a:off x="51054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 flipH="1" flipV="1">
            <a:off x="5562600" y="1295400"/>
            <a:ext cx="1828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5334000" y="1295400"/>
            <a:ext cx="1828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3" name="Line 21"/>
          <p:cNvSpPr>
            <a:spLocks noChangeShapeType="1"/>
          </p:cNvSpPr>
          <p:nvPr/>
        </p:nvSpPr>
        <p:spPr bwMode="auto">
          <a:xfrm flipV="1">
            <a:off x="48768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4" name="Line 22"/>
          <p:cNvSpPr>
            <a:spLocks noChangeShapeType="1"/>
          </p:cNvSpPr>
          <p:nvPr/>
        </p:nvSpPr>
        <p:spPr bwMode="auto">
          <a:xfrm>
            <a:off x="51054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5" name="Line 23"/>
          <p:cNvSpPr>
            <a:spLocks noChangeShapeType="1"/>
          </p:cNvSpPr>
          <p:nvPr/>
        </p:nvSpPr>
        <p:spPr bwMode="auto">
          <a:xfrm flipV="1">
            <a:off x="59436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6" name="Line 24"/>
          <p:cNvSpPr>
            <a:spLocks noChangeShapeType="1"/>
          </p:cNvSpPr>
          <p:nvPr/>
        </p:nvSpPr>
        <p:spPr bwMode="auto">
          <a:xfrm flipH="1">
            <a:off x="5943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H="1">
            <a:off x="3657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3657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79" name="Line 29"/>
          <p:cNvSpPr>
            <a:spLocks noChangeShapeType="1"/>
          </p:cNvSpPr>
          <p:nvPr/>
        </p:nvSpPr>
        <p:spPr bwMode="auto">
          <a:xfrm flipV="1">
            <a:off x="55626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80" name="Line 30"/>
          <p:cNvSpPr>
            <a:spLocks noChangeShapeType="1"/>
          </p:cNvSpPr>
          <p:nvPr/>
        </p:nvSpPr>
        <p:spPr bwMode="auto">
          <a:xfrm flipH="1">
            <a:off x="53340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81" name="Line 31"/>
          <p:cNvSpPr>
            <a:spLocks noChangeShapeType="1"/>
          </p:cNvSpPr>
          <p:nvPr/>
        </p:nvSpPr>
        <p:spPr bwMode="auto">
          <a:xfrm flipH="1" flipV="1">
            <a:off x="31242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82" name="Line 32"/>
          <p:cNvSpPr>
            <a:spLocks noChangeShapeType="1"/>
          </p:cNvSpPr>
          <p:nvPr/>
        </p:nvSpPr>
        <p:spPr bwMode="auto">
          <a:xfrm>
            <a:off x="33528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3339" name="WordArt 6"/>
          <p:cNvSpPr>
            <a:spLocks noChangeArrowheads="1" noChangeShapeType="1" noTextEdit="1"/>
          </p:cNvSpPr>
          <p:nvPr/>
        </p:nvSpPr>
        <p:spPr bwMode="auto">
          <a:xfrm rot="5400000">
            <a:off x="-1607387" y="3607595"/>
            <a:ext cx="5143536" cy="642942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 vert="vert270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>
              <a:defRPr/>
            </a:pPr>
            <a:r>
              <a:rPr lang="ru-RU" sz="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Arial"/>
                <a:cs typeface="Arial"/>
              </a:rPr>
              <a:t>устройство 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7874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73347"/>
            <a:ext cx="6745147" cy="841996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Факторы</a:t>
            </a:r>
            <a:r>
              <a:rPr lang="ru-RU" altLang="ru-RU" dirty="0" smtClean="0"/>
              <a:t> </a:t>
            </a:r>
            <a:r>
              <a:rPr lang="ru-RU" altLang="ru-RU" b="1" dirty="0" smtClean="0"/>
              <a:t>производства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 sz="2000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411413" y="4005263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 b="1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716463" y="2276475"/>
            <a:ext cx="1296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 b="1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300788" y="4005263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 b="1"/>
          </a:p>
        </p:txBody>
      </p:sp>
      <p:graphicFrame>
        <p:nvGraphicFramePr>
          <p:cNvPr id="1024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92107"/>
              </p:ext>
            </p:extLst>
          </p:nvPr>
        </p:nvGraphicFramePr>
        <p:xfrm>
          <a:off x="468313" y="1160462"/>
          <a:ext cx="8424862" cy="4968875"/>
        </p:xfrm>
        <a:graphic>
          <a:graphicData uri="http://schemas.openxmlformats.org/drawingml/2006/table">
            <a:tbl>
              <a:tblPr/>
              <a:tblGrid>
                <a:gridCol w="2106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3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6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Земля (природные ресурсы)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Капитал (инвестиционные ресурсы)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Труд (рабочая сила)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Предпринимательская способность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499" name="Picture 20" descr="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18002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21" descr="B917X9CAYUJA8ICAH7DBVMCAV64041CAXHN28DCA1ABNUVCA8VJD2BCA8276OJCATBAX37CATMYTQ9CADT7WDYCAIK0IO1CA6FDPMMCAC6Q4XQCALT1SYPCAO2PKW7CA83A0MTCAHL8VEDCAGA0Y7NCA41JC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28775"/>
            <a:ext cx="18716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22" descr="OZ8X85CA8Q85KCCA6FVDB2CA5UTEHECA27S4IQCAFJO9FTCA4G3QJYCAZT1DKLCA2UQCPMCAFYUUZ6CAXZ9K14CAGBBV4ECADW2JTZCAMPHILECAH7UJIRCAV82Q49CAU4FNXSCA9EJRCLCAE4FYAKCAG34A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6338"/>
            <a:ext cx="19431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23" descr="i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628775"/>
            <a:ext cx="18002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9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1693520" y="509675"/>
            <a:ext cx="7172687" cy="1053645"/>
          </a:xfrm>
        </p:spPr>
        <p:txBody>
          <a:bodyPr/>
          <a:lstStyle/>
          <a:p>
            <a:r>
              <a:rPr lang="ru-RU" altLang="ru-RU" b="1" dirty="0" smtClean="0"/>
              <a:t>Факторы производства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686800" cy="4392612"/>
          </a:xfrm>
        </p:spPr>
        <p:txBody>
          <a:bodyPr/>
          <a:lstStyle/>
          <a:p>
            <a:pPr>
              <a:defRPr/>
            </a:pPr>
            <a:r>
              <a:rPr lang="ru-RU" sz="2400" b="1" i="1" dirty="0" smtClean="0">
                <a:solidFill>
                  <a:srgbClr val="000060"/>
                </a:solidFill>
              </a:rPr>
              <a:t>Земля</a:t>
            </a:r>
            <a:r>
              <a:rPr lang="ru-RU" sz="2400" b="1" dirty="0" smtClean="0">
                <a:solidFill>
                  <a:srgbClr val="000060"/>
                </a:solidFill>
              </a:rPr>
              <a:t> </a:t>
            </a:r>
            <a:r>
              <a:rPr lang="ru-RU" sz="2400" dirty="0" smtClean="0">
                <a:solidFill>
                  <a:srgbClr val="000060"/>
                </a:solidFill>
              </a:rPr>
              <a:t>(леса, воды, природные полезные ископаемые…)</a:t>
            </a:r>
          </a:p>
          <a:p>
            <a:pPr>
              <a:defRPr/>
            </a:pPr>
            <a:r>
              <a:rPr lang="ru-RU" sz="2400" b="1" i="1" dirty="0" smtClean="0">
                <a:solidFill>
                  <a:srgbClr val="000060"/>
                </a:solidFill>
              </a:rPr>
              <a:t>Капитал</a:t>
            </a:r>
            <a:r>
              <a:rPr lang="ru-RU" sz="2400" i="1" dirty="0" smtClean="0">
                <a:solidFill>
                  <a:srgbClr val="000060"/>
                </a:solidFill>
              </a:rPr>
              <a:t> </a:t>
            </a:r>
            <a:r>
              <a:rPr lang="ru-RU" sz="2400" dirty="0" smtClean="0">
                <a:solidFill>
                  <a:srgbClr val="000060"/>
                </a:solidFill>
              </a:rPr>
              <a:t>(средства производства: сырье, материалы, машины, оборудование, здания, транспорт, связь…) </a:t>
            </a:r>
          </a:p>
          <a:p>
            <a:pPr>
              <a:defRPr/>
            </a:pPr>
            <a:r>
              <a:rPr lang="ru-RU" sz="2400" b="1" i="1" dirty="0" smtClean="0">
                <a:solidFill>
                  <a:srgbClr val="000060"/>
                </a:solidFill>
              </a:rPr>
              <a:t>Труд</a:t>
            </a:r>
            <a:r>
              <a:rPr lang="ru-RU" sz="2400" i="1" dirty="0" smtClean="0">
                <a:solidFill>
                  <a:srgbClr val="000060"/>
                </a:solidFill>
              </a:rPr>
              <a:t> </a:t>
            </a:r>
            <a:r>
              <a:rPr lang="ru-RU" sz="2400" dirty="0" smtClean="0">
                <a:solidFill>
                  <a:srgbClr val="000060"/>
                </a:solidFill>
              </a:rPr>
              <a:t>(рабочая сила: совокупность физических и духовных способностей человека)</a:t>
            </a:r>
          </a:p>
          <a:p>
            <a:pPr>
              <a:defRPr/>
            </a:pPr>
            <a:r>
              <a:rPr lang="ru-RU" sz="2400" b="1" i="1" dirty="0" smtClean="0">
                <a:solidFill>
                  <a:srgbClr val="000060"/>
                </a:solidFill>
              </a:rPr>
              <a:t>Предпринимательская способность</a:t>
            </a:r>
            <a:r>
              <a:rPr lang="ru-RU" sz="2400" b="1" dirty="0" smtClean="0">
                <a:solidFill>
                  <a:srgbClr val="000060"/>
                </a:solidFill>
              </a:rPr>
              <a:t> </a:t>
            </a:r>
            <a:r>
              <a:rPr lang="ru-RU" sz="2400" dirty="0" smtClean="0">
                <a:solidFill>
                  <a:srgbClr val="000060"/>
                </a:solidFill>
              </a:rPr>
              <a:t>(специфические способности человека, позволяющие объединить ФП для организации процесса производства)</a:t>
            </a:r>
          </a:p>
          <a:p>
            <a:pPr>
              <a:defRPr/>
            </a:pPr>
            <a:r>
              <a:rPr lang="ru-RU" sz="2400" i="1" dirty="0" smtClean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Информационные ресурсы</a:t>
            </a:r>
            <a:r>
              <a:rPr lang="ru-RU" sz="2400" dirty="0" smtClean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rgbClr val="000060"/>
                </a:solidFill>
              </a:rPr>
              <a:t>(совокупность знаний, умений, навыков, компетенций)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85657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sz="4000" b="1" dirty="0" smtClean="0"/>
              <a:t>Свойства факторов производства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27" y="2049181"/>
            <a:ext cx="7886700" cy="365321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dirty="0" smtClean="0"/>
              <a:t>1. Собственность на них приносит </a:t>
            </a:r>
            <a:r>
              <a:rPr lang="ru-RU" altLang="ru-RU" b="1" dirty="0" smtClean="0"/>
              <a:t>доход</a:t>
            </a:r>
            <a:r>
              <a:rPr lang="ru-RU" altLang="ru-RU" dirty="0" smtClean="0"/>
              <a:t>.</a:t>
            </a:r>
          </a:p>
          <a:p>
            <a:pPr eaLnBrk="1" hangingPunct="1">
              <a:buFontTx/>
              <a:buNone/>
            </a:pPr>
            <a:r>
              <a:rPr lang="ru-RU" altLang="ru-RU" dirty="0" smtClean="0"/>
              <a:t>Земля – </a:t>
            </a:r>
            <a:r>
              <a:rPr lang="ru-RU" altLang="ru-RU" b="1" dirty="0" smtClean="0"/>
              <a:t>рента</a:t>
            </a:r>
            <a:r>
              <a:rPr lang="ru-RU" altLang="ru-RU" dirty="0" smtClean="0"/>
              <a:t>,</a:t>
            </a:r>
            <a:endParaRPr lang="ru-RU" altLang="ru-RU" b="1" dirty="0" smtClean="0"/>
          </a:p>
          <a:p>
            <a:pPr eaLnBrk="1" hangingPunct="1">
              <a:buFontTx/>
              <a:buNone/>
            </a:pPr>
            <a:r>
              <a:rPr lang="ru-RU" altLang="ru-RU" dirty="0" smtClean="0"/>
              <a:t>Капитал – </a:t>
            </a:r>
            <a:r>
              <a:rPr lang="ru-RU" altLang="ru-RU" b="1" dirty="0" smtClean="0"/>
              <a:t>процент</a:t>
            </a:r>
            <a:r>
              <a:rPr lang="ru-RU" altLang="ru-RU" dirty="0" smtClean="0"/>
              <a:t>,</a:t>
            </a:r>
          </a:p>
          <a:p>
            <a:pPr eaLnBrk="1" hangingPunct="1">
              <a:buFontTx/>
              <a:buNone/>
            </a:pPr>
            <a:r>
              <a:rPr lang="ru-RU" altLang="ru-RU" dirty="0" smtClean="0"/>
              <a:t>Труд – </a:t>
            </a:r>
            <a:r>
              <a:rPr lang="ru-RU" altLang="ru-RU" b="1" dirty="0" smtClean="0"/>
              <a:t>заработная плата</a:t>
            </a:r>
            <a:r>
              <a:rPr lang="ru-RU" altLang="ru-RU" dirty="0" smtClean="0"/>
              <a:t>,</a:t>
            </a:r>
          </a:p>
          <a:p>
            <a:pPr eaLnBrk="1" hangingPunct="1">
              <a:buFontTx/>
              <a:buNone/>
            </a:pPr>
            <a:r>
              <a:rPr lang="ru-RU" altLang="ru-RU" dirty="0" smtClean="0"/>
              <a:t>Предпринимательская способность - 						</a:t>
            </a:r>
            <a:r>
              <a:rPr lang="ru-RU" altLang="ru-RU" b="1" dirty="0" smtClean="0"/>
              <a:t>прибыль</a:t>
            </a:r>
          </a:p>
        </p:txBody>
      </p:sp>
      <p:pic>
        <p:nvPicPr>
          <p:cNvPr id="22532" name="Picture 4" descr="BS005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217144"/>
            <a:ext cx="20939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696" y="584715"/>
            <a:ext cx="7886700" cy="873695"/>
          </a:xfrm>
        </p:spPr>
        <p:txBody>
          <a:bodyPr/>
          <a:lstStyle/>
          <a:p>
            <a:pPr algn="ctr" eaLnBrk="1" hangingPunct="1"/>
            <a:r>
              <a:rPr lang="ru-RU" altLang="ru-RU" sz="4000" b="1" dirty="0" smtClean="0"/>
              <a:t>Свойства факторов производства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392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900" dirty="0" smtClean="0"/>
              <a:t>2. </a:t>
            </a:r>
            <a:r>
              <a:rPr lang="ru-RU" altLang="ru-RU" sz="2900" b="1" dirty="0" smtClean="0"/>
              <a:t>Ограниченность ресурсов </a:t>
            </a:r>
            <a:r>
              <a:rPr lang="ru-RU" altLang="ru-RU" sz="2900" dirty="0" smtClean="0"/>
              <a:t>– недостаточность объёма имеющихся ресурсов всех видов для производства того объёма благ, который люди хотели бы получить.</a:t>
            </a:r>
          </a:p>
          <a:p>
            <a:pPr algn="ctr" eaLnBrk="1" hangingPunct="1">
              <a:buFontTx/>
              <a:buNone/>
            </a:pPr>
            <a:r>
              <a:rPr lang="ru-RU" altLang="ru-RU" sz="2900" dirty="0" smtClean="0"/>
              <a:t>2 аксиомы:</a:t>
            </a:r>
          </a:p>
          <a:p>
            <a:pPr eaLnBrk="1" hangingPunct="1"/>
            <a:r>
              <a:rPr lang="ru-RU" altLang="ru-RU" sz="2400" dirty="0" smtClean="0"/>
              <a:t>Материальные потребности общества, т.е. материальные потребности составляющих его индивидов и институтов, безграничны и неутолимы.</a:t>
            </a:r>
          </a:p>
          <a:p>
            <a:pPr eaLnBrk="1" hangingPunct="1"/>
            <a:r>
              <a:rPr lang="ru-RU" altLang="ru-RU" sz="2400" dirty="0" smtClean="0"/>
              <a:t>Экономические ресурсы, т.е. средства производства товаров и услуг, ограничены и редки.</a:t>
            </a:r>
          </a:p>
          <a:p>
            <a:pPr eaLnBrk="1" hangingPunct="1">
              <a:buFontTx/>
              <a:buNone/>
            </a:pP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1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185194" y="1717685"/>
            <a:ext cx="4965539" cy="1325563"/>
          </a:xfrm>
        </p:spPr>
        <p:txBody>
          <a:bodyPr/>
          <a:lstStyle/>
          <a:p>
            <a:pPr algn="ctr"/>
            <a:r>
              <a:rPr lang="ru-RU" altLang="ru-RU" b="1" dirty="0" smtClean="0"/>
              <a:t>Потребность</a:t>
            </a:r>
          </a:p>
        </p:txBody>
      </p:sp>
      <p:sp>
        <p:nvSpPr>
          <p:cNvPr id="24579" name="Содержимое 4"/>
          <p:cNvSpPr>
            <a:spLocks noGrp="1"/>
          </p:cNvSpPr>
          <p:nvPr>
            <p:ph idx="1"/>
          </p:nvPr>
        </p:nvSpPr>
        <p:spPr>
          <a:xfrm>
            <a:off x="1257300" y="4028452"/>
            <a:ext cx="7886700" cy="2268176"/>
          </a:xfrm>
        </p:spPr>
        <p:txBody>
          <a:bodyPr/>
          <a:lstStyle/>
          <a:p>
            <a:pPr>
              <a:buFontTx/>
              <a:buChar char="-"/>
            </a:pPr>
            <a:r>
              <a:rPr lang="ru-RU" altLang="ru-RU" sz="3200" dirty="0" smtClean="0"/>
              <a:t>нужда в чём-либо, необходимом для поддержания жизнедеятельности индивида, социальной группы, общества;</a:t>
            </a:r>
          </a:p>
          <a:p>
            <a:pPr>
              <a:buFontTx/>
              <a:buChar char="-"/>
            </a:pPr>
            <a:r>
              <a:rPr lang="ru-RU" altLang="ru-RU" sz="3200" dirty="0" smtClean="0"/>
              <a:t>внутренний побудитель активности.</a:t>
            </a:r>
          </a:p>
          <a:p>
            <a:pPr algn="ctr">
              <a:buFontTx/>
              <a:buNone/>
            </a:pPr>
            <a:endParaRPr lang="ru-RU" altLang="ru-RU" sz="3200" dirty="0" smtClean="0">
              <a:solidFill>
                <a:srgbClr val="000066"/>
              </a:solidFill>
            </a:endParaRPr>
          </a:p>
        </p:txBody>
      </p:sp>
      <p:pic>
        <p:nvPicPr>
          <p:cNvPr id="9219" name="Picture 3" descr="C:\Users\PC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33" y="902825"/>
            <a:ext cx="3993267" cy="26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dirty="0" smtClean="0"/>
              <a:t>Виды</a:t>
            </a:r>
            <a:r>
              <a:rPr lang="ru-RU" altLang="ru-RU" dirty="0" smtClean="0"/>
              <a:t> </a:t>
            </a:r>
            <a:r>
              <a:rPr lang="ru-RU" altLang="ru-RU" b="1" dirty="0" smtClean="0"/>
              <a:t>потребностей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0063" y="2214563"/>
            <a:ext cx="2663825" cy="936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EEDD"/>
              </a:solidFill>
            </a:endParaRP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719138" y="3654425"/>
            <a:ext cx="208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60"/>
                </a:solidFill>
              </a:rPr>
              <a:t>в питании,</a:t>
            </a:r>
          </a:p>
          <a:p>
            <a:pPr eaLnBrk="1" hangingPunct="1"/>
            <a:r>
              <a:rPr lang="ru-RU" altLang="ru-RU" sz="2400" i="1">
                <a:solidFill>
                  <a:srgbClr val="000060"/>
                </a:solidFill>
              </a:rPr>
              <a:t>одежде</a:t>
            </a:r>
          </a:p>
          <a:p>
            <a:pPr eaLnBrk="1" hangingPunct="1"/>
            <a:r>
              <a:rPr lang="ru-RU" altLang="ru-RU" sz="2400" i="1">
                <a:solidFill>
                  <a:srgbClr val="000060"/>
                </a:solidFill>
              </a:rPr>
              <a:t>и т.д.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643813" y="3214688"/>
            <a:ext cx="0" cy="431800"/>
          </a:xfrm>
          <a:prstGeom prst="straightConnector1">
            <a:avLst/>
          </a:prstGeom>
          <a:ln w="57150" cmpd="thickThin">
            <a:solidFill>
              <a:srgbClr val="000066"/>
            </a:solidFill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3571875" y="3714750"/>
            <a:ext cx="25923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ru-RU" altLang="ru-RU" sz="2400" i="1">
                <a:solidFill>
                  <a:srgbClr val="000060"/>
                </a:solidFill>
              </a:rPr>
              <a:t>приобщение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i="1">
                <a:solidFill>
                  <a:srgbClr val="000060"/>
                </a:solidFill>
              </a:rPr>
              <a:t>к науке, искусству,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i="1">
                <a:solidFill>
                  <a:srgbClr val="000060"/>
                </a:solidFill>
              </a:rPr>
              <a:t>в любви и т.д.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5" y="2500313"/>
            <a:ext cx="2663825" cy="477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500" b="1" i="1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материальные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643438" y="3214688"/>
            <a:ext cx="0" cy="431800"/>
          </a:xfrm>
          <a:prstGeom prst="straightConnector1">
            <a:avLst/>
          </a:prstGeom>
          <a:ln w="57150" cmpd="thickThin">
            <a:solidFill>
              <a:srgbClr val="000066"/>
            </a:solidFill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43063" y="3214688"/>
            <a:ext cx="0" cy="431800"/>
          </a:xfrm>
          <a:prstGeom prst="straightConnector1">
            <a:avLst/>
          </a:prstGeom>
          <a:ln w="57150" cmpd="thickThin">
            <a:solidFill>
              <a:srgbClr val="000066"/>
            </a:solidFill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72188" y="2214563"/>
            <a:ext cx="2663825" cy="936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EEDD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286125" y="2214563"/>
            <a:ext cx="2663825" cy="936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FFEED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63" y="2428875"/>
            <a:ext cx="24780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i="1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духовные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188" y="2428875"/>
            <a:ext cx="2663825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500" b="1" i="1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социальные</a:t>
            </a:r>
          </a:p>
        </p:txBody>
      </p:sp>
      <p:sp>
        <p:nvSpPr>
          <p:cNvPr id="25614" name="TextBox 23"/>
          <p:cNvSpPr txBox="1">
            <a:spLocks noChangeArrowheads="1"/>
          </p:cNvSpPr>
          <p:nvPr/>
        </p:nvSpPr>
        <p:spPr bwMode="auto">
          <a:xfrm>
            <a:off x="6286500" y="3714750"/>
            <a:ext cx="2520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ru-RU" altLang="ru-RU" sz="2400" i="1">
                <a:solidFill>
                  <a:srgbClr val="000060"/>
                </a:solidFill>
              </a:rPr>
              <a:t>в образовании,  охране здоровья, 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i="1">
                <a:solidFill>
                  <a:srgbClr val="000060"/>
                </a:solidFill>
              </a:rPr>
              <a:t>в труде и т.д.</a:t>
            </a:r>
          </a:p>
        </p:txBody>
      </p:sp>
    </p:spTree>
    <p:extLst>
      <p:ext uri="{BB962C8B-B14F-4D97-AF65-F5344CB8AC3E}">
        <p14:creationId xmlns:p14="http://schemas.microsoft.com/office/powerpoint/2010/main" val="42417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Иерархия потребностей</a:t>
            </a:r>
          </a:p>
        </p:txBody>
      </p:sp>
      <p:pic>
        <p:nvPicPr>
          <p:cNvPr id="26627" name="Picture 5" descr="0003-003-Fiziologicheskie-potrebnos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036126"/>
            <a:ext cx="8464911" cy="548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7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972" y="665739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sz="4800" b="1" dirty="0" smtClean="0">
                <a:solidFill>
                  <a:schemeClr val="accent2"/>
                </a:solidFill>
              </a:rPr>
              <a:t>Экономика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95288" y="1628775"/>
            <a:ext cx="51816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400" dirty="0">
                <a:latin typeface="Times New Roman" panose="02020603050405020304" pitchFamily="18" charset="0"/>
              </a:rPr>
              <a:t>обозначает науку, которая исследует, как люди используют имеющиеся ограниченные ресурсы для удовлетворения своих неограниченных потребностей в жизненных благах.</a:t>
            </a:r>
          </a:p>
        </p:txBody>
      </p:sp>
      <p:pic>
        <p:nvPicPr>
          <p:cNvPr id="27652" name="Picture 3" descr="BD0491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557338"/>
            <a:ext cx="3360738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41167" y="585418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sz="4000" b="1" dirty="0" smtClean="0"/>
              <a:t> </a:t>
            </a:r>
            <a:r>
              <a:rPr lang="ru-RU" altLang="ru-RU" sz="4000" b="1" dirty="0" smtClean="0"/>
              <a:t>Фундаментальные вопросы экономики</a:t>
            </a:r>
          </a:p>
        </p:txBody>
      </p:sp>
      <p:sp>
        <p:nvSpPr>
          <p:cNvPr id="28675" name="WordArt 4"/>
          <p:cNvSpPr>
            <a:spLocks noChangeArrowheads="1" noChangeShapeType="1" noTextEdit="1"/>
          </p:cNvSpPr>
          <p:nvPr/>
        </p:nvSpPr>
        <p:spPr bwMode="auto">
          <a:xfrm>
            <a:off x="762000" y="1905000"/>
            <a:ext cx="2586038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spc="-360"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solidFill>
                  <a:schemeClr val="accent2"/>
                </a:solidFill>
                <a:effectLst>
                  <a:outerShdw dist="125724" dir="18900000" algn="ctr" rotWithShape="0">
                    <a:schemeClr val="tx1"/>
                  </a:outerShdw>
                </a:effectLst>
                <a:latin typeface="Georgia" panose="02040502050405020303" pitchFamily="18" charset="0"/>
              </a:rPr>
              <a:t>ЧТО</a:t>
            </a:r>
          </a:p>
        </p:txBody>
      </p:sp>
      <p:sp>
        <p:nvSpPr>
          <p:cNvPr id="28676" name="WordArt 5"/>
          <p:cNvSpPr>
            <a:spLocks noChangeArrowheads="1" noChangeShapeType="1" noTextEdit="1"/>
          </p:cNvSpPr>
          <p:nvPr/>
        </p:nvSpPr>
        <p:spPr bwMode="auto">
          <a:xfrm>
            <a:off x="685800" y="3352800"/>
            <a:ext cx="2662238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spc="-360"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solidFill>
                  <a:schemeClr val="accent2"/>
                </a:solidFill>
                <a:effectLst>
                  <a:outerShdw dist="125724" dir="18900000" algn="ctr" rotWithShape="0">
                    <a:schemeClr val="tx1"/>
                  </a:outerShdw>
                </a:effectLst>
                <a:latin typeface="Georgia" panose="02040502050405020303" pitchFamily="18" charset="0"/>
              </a:rPr>
              <a:t>КАК</a:t>
            </a:r>
          </a:p>
        </p:txBody>
      </p:sp>
      <p:sp>
        <p:nvSpPr>
          <p:cNvPr id="28677" name="WordArt 6"/>
          <p:cNvSpPr>
            <a:spLocks noChangeArrowheads="1" noChangeShapeType="1" noTextEdit="1"/>
          </p:cNvSpPr>
          <p:nvPr/>
        </p:nvSpPr>
        <p:spPr bwMode="auto">
          <a:xfrm>
            <a:off x="457200" y="4876800"/>
            <a:ext cx="4691063" cy="1289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spc="-360"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solidFill>
                  <a:schemeClr val="accent2"/>
                </a:solidFill>
                <a:effectLst>
                  <a:outerShdw dist="125724" dir="18900000" algn="ctr" rotWithShape="0">
                    <a:schemeClr val="tx1"/>
                  </a:outerShdw>
                </a:effectLst>
                <a:latin typeface="Georgia" panose="02040502050405020303" pitchFamily="18" charset="0"/>
              </a:rPr>
              <a:t>ДЛЯ   КОГО</a:t>
            </a:r>
          </a:p>
        </p:txBody>
      </p:sp>
      <p:sp>
        <p:nvSpPr>
          <p:cNvPr id="28678" name="WordArt 7"/>
          <p:cNvSpPr>
            <a:spLocks noChangeArrowheads="1" noChangeShapeType="1" noTextEdit="1"/>
          </p:cNvSpPr>
          <p:nvPr/>
        </p:nvSpPr>
        <p:spPr bwMode="auto">
          <a:xfrm>
            <a:off x="3505200" y="3429000"/>
            <a:ext cx="3733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spc="-360">
                <a:ln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latin typeface="Georgia" panose="02040502050405020303" pitchFamily="18" charset="0"/>
              </a:rPr>
              <a:t>ПРОИЗВОДИТЬ</a:t>
            </a:r>
          </a:p>
        </p:txBody>
      </p:sp>
      <p:sp>
        <p:nvSpPr>
          <p:cNvPr id="28679" name="WordArt 8"/>
          <p:cNvSpPr>
            <a:spLocks noChangeArrowheads="1" noChangeShapeType="1" noTextEdit="1"/>
          </p:cNvSpPr>
          <p:nvPr/>
        </p:nvSpPr>
        <p:spPr bwMode="auto">
          <a:xfrm>
            <a:off x="7239000" y="2819400"/>
            <a:ext cx="1447800" cy="1771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5400" b="1" kern="10" spc="-540"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solidFill>
                  <a:schemeClr val="accent2"/>
                </a:solidFill>
                <a:effectLst>
                  <a:outerShdw dist="125724" dir="18900000" algn="ctr" rotWithShape="0">
                    <a:schemeClr val="tx1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37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085125"/>
            <a:ext cx="6858000" cy="5188353"/>
          </a:xfrm>
        </p:spPr>
        <p:txBody>
          <a:bodyPr/>
          <a:lstStyle/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Лекция 1. Предмет </a:t>
            </a:r>
            <a:r>
              <a:rPr lang="ru-RU" sz="3200" dirty="0"/>
              <a:t>и метод экономики. Экономические </a:t>
            </a:r>
            <a:r>
              <a:rPr lang="ru-RU" sz="3200" dirty="0" smtClean="0"/>
              <a:t>системы.</a:t>
            </a:r>
            <a:br>
              <a:rPr lang="ru-RU" sz="3200" dirty="0" smtClean="0"/>
            </a:br>
            <a:r>
              <a:rPr lang="ru-RU" sz="3200" dirty="0" smtClean="0"/>
              <a:t>1.1 Понятие экономики</a:t>
            </a:r>
            <a:br>
              <a:rPr lang="ru-RU" sz="3200" dirty="0" smtClean="0"/>
            </a:br>
            <a:r>
              <a:rPr lang="ru-RU" sz="3200" dirty="0" smtClean="0"/>
              <a:t>1.2 Экономические школы</a:t>
            </a:r>
            <a:br>
              <a:rPr lang="ru-RU" sz="3200" dirty="0" smtClean="0"/>
            </a:br>
            <a:r>
              <a:rPr lang="ru-RU" sz="3200" dirty="0" smtClean="0"/>
              <a:t>1.3 Ресурсы и факторы производства</a:t>
            </a:r>
            <a:br>
              <a:rPr lang="ru-RU" sz="3200" dirty="0" smtClean="0"/>
            </a:br>
            <a:r>
              <a:rPr lang="ru-RU" sz="3200" dirty="0" smtClean="0"/>
              <a:t>1.4 Понятие и классификация потребностей</a:t>
            </a:r>
            <a:br>
              <a:rPr lang="ru-RU" sz="3200" dirty="0" smtClean="0"/>
            </a:br>
            <a:r>
              <a:rPr lang="ru-RU" sz="3200" dirty="0" smtClean="0"/>
              <a:t>1.5 Типы экономических систем</a:t>
            </a:r>
            <a:br>
              <a:rPr lang="ru-RU" sz="32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3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000" y="584716"/>
            <a:ext cx="7234542" cy="931568"/>
          </a:xfrm>
        </p:spPr>
        <p:txBody>
          <a:bodyPr/>
          <a:lstStyle/>
          <a:p>
            <a:pPr algn="ctr" eaLnBrk="1" hangingPunct="1"/>
            <a:r>
              <a:rPr lang="ru-RU" altLang="ru-RU" sz="4000" dirty="0" smtClean="0">
                <a:solidFill>
                  <a:schemeClr val="accent2"/>
                </a:solidFill>
              </a:rPr>
              <a:t>Типы </a:t>
            </a:r>
            <a:r>
              <a:rPr lang="ru-RU" altLang="ru-RU" sz="4000" b="1" dirty="0" smtClean="0">
                <a:solidFill>
                  <a:schemeClr val="accent2"/>
                </a:solidFill>
              </a:rPr>
              <a:t>экономических</a:t>
            </a:r>
            <a:r>
              <a:rPr lang="ru-RU" altLang="ru-RU" sz="4000" dirty="0" smtClean="0">
                <a:solidFill>
                  <a:schemeClr val="accent2"/>
                </a:solidFill>
              </a:rPr>
              <a:t> </a:t>
            </a:r>
            <a:r>
              <a:rPr lang="ru-RU" altLang="ru-RU" sz="4000" b="1" dirty="0" smtClean="0">
                <a:solidFill>
                  <a:schemeClr val="accent2"/>
                </a:solidFill>
              </a:rPr>
              <a:t>систем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395288" y="1628775"/>
            <a:ext cx="8229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500"/>
              <a:t>    Общество отвечает на эти вопросы разными способами. </a:t>
            </a:r>
            <a:r>
              <a:rPr lang="ru-RU" altLang="ru-RU" sz="2500" b="1"/>
              <a:t>Способ ответа общества на эти вопросы и есть его экономическая система.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611188" y="3213100"/>
            <a:ext cx="8153400" cy="9461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Times New Roman" panose="02020603050405020304" pitchFamily="18" charset="0"/>
              </a:rPr>
              <a:t>Экономическая система – способ организации экономической деятельности людей.</a:t>
            </a:r>
          </a:p>
        </p:txBody>
      </p: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0" y="4725988"/>
            <a:ext cx="2286000" cy="1036637"/>
            <a:chOff x="240" y="2928"/>
            <a:chExt cx="1778" cy="687"/>
          </a:xfrm>
        </p:grpSpPr>
        <p:sp>
          <p:nvSpPr>
            <p:cNvPr id="29713" name="Text Box 8"/>
            <p:cNvSpPr txBox="1">
              <a:spLocks noChangeArrowheads="1"/>
            </p:cNvSpPr>
            <p:nvPr/>
          </p:nvSpPr>
          <p:spPr bwMode="auto">
            <a:xfrm>
              <a:off x="240" y="3312"/>
              <a:ext cx="1778" cy="30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2400" b="1">
                  <a:latin typeface="Times New Roman" panose="02020603050405020304" pitchFamily="18" charset="0"/>
                </a:rPr>
                <a:t>традиционная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29714" name="Line 9"/>
            <p:cNvSpPr>
              <a:spLocks noChangeShapeType="1"/>
            </p:cNvSpPr>
            <p:nvPr/>
          </p:nvSpPr>
          <p:spPr bwMode="auto">
            <a:xfrm>
              <a:off x="124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2305050" y="4652963"/>
            <a:ext cx="2159000" cy="1081087"/>
            <a:chOff x="2160" y="2928"/>
            <a:chExt cx="1584" cy="681"/>
          </a:xfrm>
        </p:grpSpPr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2160" y="3321"/>
              <a:ext cx="1584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2400" b="1">
                  <a:latin typeface="Times New Roman" panose="02020603050405020304" pitchFamily="18" charset="0"/>
                </a:rPr>
                <a:t>командная</a:t>
              </a:r>
            </a:p>
          </p:txBody>
        </p:sp>
        <p:sp>
          <p:nvSpPr>
            <p:cNvPr id="29712" name="Line 12"/>
            <p:cNvSpPr>
              <a:spLocks noChangeShapeType="1"/>
            </p:cNvSpPr>
            <p:nvPr/>
          </p:nvSpPr>
          <p:spPr bwMode="auto">
            <a:xfrm>
              <a:off x="288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4608513" y="4652963"/>
            <a:ext cx="2016125" cy="1081087"/>
            <a:chOff x="4032" y="2928"/>
            <a:chExt cx="1440" cy="681"/>
          </a:xfrm>
        </p:grpSpPr>
        <p:sp>
          <p:nvSpPr>
            <p:cNvPr id="29709" name="Text Box 14"/>
            <p:cNvSpPr txBox="1">
              <a:spLocks noChangeArrowheads="1"/>
            </p:cNvSpPr>
            <p:nvPr/>
          </p:nvSpPr>
          <p:spPr bwMode="auto">
            <a:xfrm>
              <a:off x="4032" y="3321"/>
              <a:ext cx="1440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2400" b="1">
                  <a:latin typeface="Times New Roman" panose="02020603050405020304" pitchFamily="18" charset="0"/>
                </a:rPr>
                <a:t>рыночная</a:t>
              </a:r>
            </a:p>
          </p:txBody>
        </p:sp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>
              <a:off x="460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755650" y="4076700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000" b="1">
                <a:latin typeface="Times New Roman" panose="02020603050405020304" pitchFamily="18" charset="0"/>
              </a:rPr>
              <a:t>Типы экономических систем</a:t>
            </a:r>
          </a:p>
        </p:txBody>
      </p:sp>
      <p:grpSp>
        <p:nvGrpSpPr>
          <p:cNvPr id="29705" name="Group 17"/>
          <p:cNvGrpSpPr>
            <a:grpSpLocks/>
          </p:cNvGrpSpPr>
          <p:nvPr/>
        </p:nvGrpSpPr>
        <p:grpSpPr bwMode="auto">
          <a:xfrm>
            <a:off x="6697663" y="4652963"/>
            <a:ext cx="2035175" cy="1079500"/>
            <a:chOff x="4032" y="2928"/>
            <a:chExt cx="1440" cy="681"/>
          </a:xfrm>
        </p:grpSpPr>
        <p:sp>
          <p:nvSpPr>
            <p:cNvPr id="29707" name="Text Box 18"/>
            <p:cNvSpPr txBox="1">
              <a:spLocks noChangeArrowheads="1"/>
            </p:cNvSpPr>
            <p:nvPr/>
          </p:nvSpPr>
          <p:spPr bwMode="auto">
            <a:xfrm>
              <a:off x="4032" y="3321"/>
              <a:ext cx="1440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ru-RU" altLang="ru-RU" sz="2400" b="1">
                  <a:latin typeface="Times New Roman" panose="02020603050405020304" pitchFamily="18" charset="0"/>
                </a:rPr>
                <a:t>смешанная</a:t>
              </a:r>
            </a:p>
          </p:txBody>
        </p:sp>
        <p:sp>
          <p:nvSpPr>
            <p:cNvPr id="29708" name="Line 19"/>
            <p:cNvSpPr>
              <a:spLocks noChangeShapeType="1"/>
            </p:cNvSpPr>
            <p:nvPr/>
          </p:nvSpPr>
          <p:spPr bwMode="auto">
            <a:xfrm>
              <a:off x="460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88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39358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 smtClean="0"/>
              <a:t>Традиционная -отличительные </a:t>
            </a:r>
            <a:r>
              <a:rPr lang="ru-RU" altLang="ru-RU" b="1" dirty="0" smtClean="0"/>
              <a:t>черты: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натуральное хозяйство;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примитивные технологии;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преобладание ручного труда;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члены экономических отношений объединены в крупную социальную сеть;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ключевые экономические проблемы решаются в соответствии с обычаями.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/>
          <a:stretch>
            <a:fillRect/>
          </a:stretch>
        </p:blipFill>
        <p:spPr bwMode="auto">
          <a:xfrm>
            <a:off x="7313613" y="1125538"/>
            <a:ext cx="18303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73346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 smtClean="0"/>
              <a:t>Командная - отличительные </a:t>
            </a:r>
            <a:r>
              <a:rPr lang="ru-RU" altLang="ru-RU" b="1" dirty="0" smtClean="0"/>
              <a:t>черты: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35975" cy="5111750"/>
          </a:xfrm>
        </p:spPr>
        <p:txBody>
          <a:bodyPr/>
          <a:lstStyle/>
          <a:p>
            <a:pPr eaLnBrk="1" hangingPunct="1"/>
            <a:r>
              <a:rPr lang="ru-RU" altLang="ru-RU" sz="2900" dirty="0" smtClean="0"/>
              <a:t>приоритет политики над экономикой;</a:t>
            </a:r>
          </a:p>
          <a:p>
            <a:pPr eaLnBrk="1" hangingPunct="1"/>
            <a:r>
              <a:rPr lang="ru-RU" altLang="ru-RU" sz="2900" dirty="0" smtClean="0"/>
              <a:t>замена </a:t>
            </a:r>
            <a:r>
              <a:rPr lang="ru-RU" altLang="ru-RU" sz="2900" dirty="0" smtClean="0"/>
              <a:t>предпринимательской активности в жизни на искусственную мотивацию к труду;</a:t>
            </a:r>
          </a:p>
          <a:p>
            <a:pPr eaLnBrk="1" hangingPunct="1"/>
            <a:r>
              <a:rPr lang="ru-RU" altLang="ru-RU" sz="2900" dirty="0" smtClean="0"/>
              <a:t>внеэкономическое принуждение к труду всех, кто не согласен трудиться на предложенных условиях</a:t>
            </a:r>
            <a:r>
              <a:rPr lang="ru-RU" altLang="ru-RU" sz="29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900" dirty="0"/>
              <a:t>экономический рост через количество в ущерб качеству;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900" dirty="0"/>
              <a:t>принцип наказуемости инициативы;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900" dirty="0"/>
              <a:t>нетребовательность людей к высокому качеству и уровню жизни.</a:t>
            </a:r>
          </a:p>
          <a:p>
            <a:pPr eaLnBrk="1" hangingPunct="1"/>
            <a:endParaRPr lang="ru-RU" altLang="ru-RU" sz="2900" dirty="0" smtClean="0"/>
          </a:p>
        </p:txBody>
      </p:sp>
    </p:spTree>
    <p:extLst>
      <p:ext uri="{BB962C8B-B14F-4D97-AF65-F5344CB8AC3E}">
        <p14:creationId xmlns:p14="http://schemas.microsoft.com/office/powerpoint/2010/main" val="39018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 smtClean="0"/>
              <a:t>Рыночная - о</a:t>
            </a:r>
            <a:r>
              <a:rPr lang="ru-RU" altLang="ru-RU" b="1" dirty="0" smtClean="0"/>
              <a:t>тличительные </a:t>
            </a:r>
            <a:r>
              <a:rPr lang="ru-RU" altLang="ru-RU" b="1" dirty="0" smtClean="0"/>
              <a:t>черты: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507413" cy="4392612"/>
          </a:xfrm>
        </p:spPr>
        <p:txBody>
          <a:bodyPr/>
          <a:lstStyle/>
          <a:p>
            <a:pPr eaLnBrk="1" hangingPunct="1"/>
            <a:r>
              <a:rPr lang="ru-RU" altLang="ru-RU" sz="2900" dirty="0" smtClean="0"/>
              <a:t>приоритет частной собственности;</a:t>
            </a:r>
          </a:p>
          <a:p>
            <a:pPr eaLnBrk="1" hangingPunct="1"/>
            <a:r>
              <a:rPr lang="ru-RU" altLang="ru-RU" sz="2900" dirty="0" smtClean="0"/>
              <a:t>свобода выбора;</a:t>
            </a:r>
          </a:p>
          <a:p>
            <a:pPr eaLnBrk="1" hangingPunct="1"/>
            <a:r>
              <a:rPr lang="ru-RU" altLang="ru-RU" sz="2900" dirty="0" smtClean="0"/>
              <a:t>стремление к личной выгоде, конкуренция;</a:t>
            </a:r>
          </a:p>
          <a:p>
            <a:pPr eaLnBrk="1" hangingPunct="1"/>
            <a:r>
              <a:rPr lang="ru-RU" altLang="ru-RU" sz="2900" dirty="0" smtClean="0"/>
              <a:t>ограниченная роль государства;</a:t>
            </a:r>
          </a:p>
          <a:p>
            <a:pPr eaLnBrk="1" hangingPunct="1"/>
            <a:r>
              <a:rPr lang="ru-RU" altLang="ru-RU" sz="2900" dirty="0" smtClean="0"/>
              <a:t>эффективное распределение ресурсов;</a:t>
            </a:r>
          </a:p>
          <a:p>
            <a:pPr eaLnBrk="1" hangingPunct="1"/>
            <a:r>
              <a:rPr lang="ru-RU" altLang="ru-RU" sz="2900" dirty="0" smtClean="0"/>
              <a:t>неустойчивость;</a:t>
            </a:r>
          </a:p>
          <a:p>
            <a:pPr eaLnBrk="1" hangingPunct="1"/>
            <a:r>
              <a:rPr lang="ru-RU" altLang="ru-RU" sz="2900" dirty="0" smtClean="0"/>
              <a:t>неравное распределение доходов;</a:t>
            </a:r>
          </a:p>
          <a:p>
            <a:pPr eaLnBrk="1" hangingPunct="1"/>
            <a:r>
              <a:rPr lang="ru-RU" altLang="ru-RU" sz="2900" dirty="0" smtClean="0"/>
              <a:t>отсутствие полной занятости.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 flipH="1">
          <a:off x="6804025" y="4365625"/>
          <a:ext cx="20526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3" imgW="4671000" imgH="4630320" progId="MS_ClipArt_Gallery.2">
                  <p:embed/>
                </p:oleObj>
              </mc:Choice>
              <mc:Fallback>
                <p:oleObj name="Clip" r:id="rId3" imgW="4671000" imgH="4630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804025" y="4365625"/>
                        <a:ext cx="2052638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4"/>
          <p:cNvSpPr>
            <a:spLocks noChangeArrowheads="1" noChangeShapeType="1" noTextEdit="1"/>
          </p:cNvSpPr>
          <p:nvPr/>
        </p:nvSpPr>
        <p:spPr bwMode="auto">
          <a:xfrm>
            <a:off x="1692275" y="333375"/>
            <a:ext cx="72390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chemeClr val="accent2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Смешанная</a:t>
            </a:r>
          </a:p>
          <a:p>
            <a:pPr algn="ctr"/>
            <a:r>
              <a:rPr lang="ru-RU" sz="3600" b="1" kern="10" dirty="0">
                <a:solidFill>
                  <a:schemeClr val="accent2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система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65163" y="1412875"/>
            <a:ext cx="84788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>
                <a:latin typeface="Tahoma" panose="020B0604030504040204" pitchFamily="34" charset="0"/>
              </a:rPr>
              <a:t>- это способ организации экономической жизни общества,</a:t>
            </a:r>
          </a:p>
          <a:p>
            <a:pPr algn="ctr" eaLnBrk="1" hangingPunct="1"/>
            <a:r>
              <a:rPr lang="ru-RU" altLang="ru-RU" sz="2400">
                <a:latin typeface="Tahoma" panose="020B0604030504040204" pitchFamily="34" charset="0"/>
              </a:rPr>
              <a:t>сочетающий в себе черты разных экономических систем</a:t>
            </a:r>
          </a:p>
          <a:p>
            <a:pPr algn="ctr" eaLnBrk="1" hangingPunct="1"/>
            <a:r>
              <a:rPr lang="ru-RU" altLang="ru-RU" sz="2400">
                <a:latin typeface="Tahoma" panose="020B0604030504040204" pitchFamily="34" charset="0"/>
              </a:rPr>
              <a:t> с преобладанием одной из них.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743200" y="4343400"/>
            <a:ext cx="3276600" cy="1143000"/>
          </a:xfrm>
          <a:prstGeom prst="rect">
            <a:avLst/>
          </a:prstGeom>
          <a:noFill/>
          <a:ln w="88900" cap="sq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>
                <a:latin typeface="Tahoma" panose="020B0604030504040204" pitchFamily="34" charset="0"/>
              </a:rPr>
              <a:t>Смешанная</a:t>
            </a:r>
          </a:p>
          <a:p>
            <a:pPr algn="ctr" eaLnBrk="1" hangingPunct="1"/>
            <a:r>
              <a:rPr lang="ru-RU" altLang="ru-RU" sz="3600">
                <a:latin typeface="Tahoma" panose="020B0604030504040204" pitchFamily="34" charset="0"/>
              </a:rPr>
              <a:t>экономика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6096000" y="3048000"/>
            <a:ext cx="2819400" cy="990600"/>
          </a:xfrm>
          <a:prstGeom prst="rect">
            <a:avLst/>
          </a:prstGeom>
          <a:noFill/>
          <a:ln w="38100" cap="sq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Tahoma" panose="020B0604030504040204" pitchFamily="34" charset="0"/>
              </a:rPr>
              <a:t>Государственное </a:t>
            </a:r>
          </a:p>
          <a:p>
            <a:pPr algn="ctr" eaLnBrk="1" hangingPunct="1"/>
            <a:r>
              <a:rPr lang="ru-RU" altLang="ru-RU" sz="2400" dirty="0">
                <a:latin typeface="Tahoma" panose="020B0604030504040204" pitchFamily="34" charset="0"/>
              </a:rPr>
              <a:t>регулирование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228600" y="5791200"/>
            <a:ext cx="2590800" cy="6858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>
                <a:latin typeface="Tahoma" panose="020B0604030504040204" pitchFamily="34" charset="0"/>
              </a:rPr>
              <a:t>Традиционное</a:t>
            </a:r>
          </a:p>
          <a:p>
            <a:pPr algn="ctr" eaLnBrk="1" hangingPunct="1"/>
            <a:r>
              <a:rPr lang="ru-RU" altLang="ru-RU" sz="2000">
                <a:latin typeface="Tahoma" panose="020B0604030504040204" pitchFamily="34" charset="0"/>
              </a:rPr>
              <a:t>хозяйство</a:t>
            </a: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auto">
          <a:xfrm>
            <a:off x="1371600" y="4572000"/>
            <a:ext cx="12954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AutoShape 10"/>
          <p:cNvSpPr>
            <a:spLocks noChangeArrowheads="1"/>
          </p:cNvSpPr>
          <p:nvPr/>
        </p:nvSpPr>
        <p:spPr bwMode="auto">
          <a:xfrm rot="16251976" flipH="1">
            <a:off x="4872038" y="3127375"/>
            <a:ext cx="952500" cy="1247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468313" y="2924175"/>
            <a:ext cx="2819400" cy="990600"/>
          </a:xfrm>
          <a:prstGeom prst="rect">
            <a:avLst/>
          </a:prstGeom>
          <a:noFill/>
          <a:ln w="38100" cap="sq" cmpd="dbl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>
                <a:latin typeface="Tahoma" panose="020B0604030504040204" pitchFamily="34" charset="0"/>
              </a:rPr>
              <a:t>Рынок,</a:t>
            </a:r>
          </a:p>
          <a:p>
            <a:pPr algn="ctr" eaLnBrk="1" hangingPunct="1"/>
            <a:r>
              <a:rPr lang="ru-RU" altLang="ru-RU" sz="2400">
                <a:latin typeface="Tahoma" panose="020B0604030504040204" pitchFamily="34" charset="0"/>
              </a:rPr>
              <a:t>выгода, интерес</a:t>
            </a:r>
          </a:p>
        </p:txBody>
      </p:sp>
      <p:sp>
        <p:nvSpPr>
          <p:cNvPr id="3083" name="AutoShape 12"/>
          <p:cNvSpPr>
            <a:spLocks noChangeArrowheads="1"/>
          </p:cNvSpPr>
          <p:nvPr/>
        </p:nvSpPr>
        <p:spPr bwMode="auto">
          <a:xfrm rot="5400000">
            <a:off x="3335338" y="3125788"/>
            <a:ext cx="103505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074" name="Object 13"/>
          <p:cNvGraphicFramePr>
            <a:graphicFrameLocks noGrp="1" noChangeAspect="1"/>
          </p:cNvGraphicFramePr>
          <p:nvPr>
            <p:ph/>
          </p:nvPr>
        </p:nvGraphicFramePr>
        <p:xfrm>
          <a:off x="6516688" y="4652963"/>
          <a:ext cx="208915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3" imgW="4312800" imgH="3928680" progId="MS_ClipArt_Gallery.2">
                  <p:embed/>
                </p:oleObj>
              </mc:Choice>
              <mc:Fallback>
                <p:oleObj name="Clip" r:id="rId3" imgW="4312800" imgH="3928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52963"/>
                        <a:ext cx="2089150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188913"/>
            <a:ext cx="7215188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Задачи государственного регулирования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435975" cy="4392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экономический рост и экономическое развитие;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полная и эффективная занятость;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ориентация на достижение экономической эффективности;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стабильный уровень цен;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экономическая свобода;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справедливое распределение доходов;</a:t>
            </a:r>
          </a:p>
          <a:p>
            <a:pPr>
              <a:spcBef>
                <a:spcPct val="0"/>
              </a:spcBef>
            </a:pPr>
            <a:r>
              <a:rPr lang="ru-RU" altLang="ru-RU" sz="3200" dirty="0" smtClean="0">
                <a:solidFill>
                  <a:srgbClr val="002060"/>
                </a:solidFill>
              </a:rPr>
              <a:t>сбалансированность внешнеторгового баланса страны</a:t>
            </a:r>
          </a:p>
          <a:p>
            <a:pPr eaLnBrk="1" hangingPunct="1">
              <a:buFontTx/>
              <a:buChar char="-"/>
            </a:pPr>
            <a:endParaRPr lang="ru-RU" alt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1212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83917"/>
            <a:ext cx="7886700" cy="285273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511" y="265382"/>
            <a:ext cx="7218985" cy="757948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 </a:t>
            </a:r>
            <a:r>
              <a:rPr lang="ru-RU" altLang="ru-RU" b="1" dirty="0" smtClean="0"/>
              <a:t>Понятие экономики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1006766"/>
            <a:ext cx="9005104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dirty="0">
                <a:latin typeface="Times New Roman" panose="02020603050405020304" pitchFamily="18" charset="0"/>
              </a:rPr>
              <a:t>Название этой науки, было дано великим ученым Древней Греции Аристотелем путем соединения двух слов:</a:t>
            </a:r>
          </a:p>
          <a:p>
            <a:pPr algn="ctr" eaLnBrk="1" hangingPunct="1">
              <a:spcBef>
                <a:spcPct val="50000"/>
              </a:spcBef>
            </a:pPr>
            <a:r>
              <a:rPr lang="ru-RU" altLang="ru-RU" sz="3600" dirty="0" smtClean="0">
                <a:latin typeface="Times New Roman" panose="02020603050405020304" pitchFamily="18" charset="0"/>
              </a:rPr>
              <a:t>      «</a:t>
            </a:r>
            <a:r>
              <a:rPr lang="ru-RU" altLang="ru-RU" sz="3600" b="1" i="1" dirty="0" err="1">
                <a:latin typeface="Times New Roman" panose="02020603050405020304" pitchFamily="18" charset="0"/>
              </a:rPr>
              <a:t>о</a:t>
            </a:r>
            <a:r>
              <a:rPr lang="ru-RU" altLang="ru-RU" sz="3600" b="1" i="1" dirty="0" err="1" smtClean="0">
                <a:latin typeface="Times New Roman" panose="02020603050405020304" pitchFamily="18" charset="0"/>
              </a:rPr>
              <a:t>йкос</a:t>
            </a:r>
            <a:r>
              <a:rPr lang="ru-RU" altLang="ru-RU" sz="3600" dirty="0">
                <a:latin typeface="Times New Roman" panose="02020603050405020304" pitchFamily="18" charset="0"/>
              </a:rPr>
              <a:t>» - хозяйство</a:t>
            </a:r>
          </a:p>
          <a:p>
            <a:pPr algn="ctr" eaLnBrk="1" hangingPunct="1">
              <a:spcBef>
                <a:spcPct val="50000"/>
              </a:spcBef>
            </a:pPr>
            <a:r>
              <a:rPr lang="ru-RU" altLang="ru-RU" sz="3600" dirty="0">
                <a:latin typeface="Times New Roman" panose="02020603050405020304" pitchFamily="18" charset="0"/>
              </a:rPr>
              <a:t>«</a:t>
            </a:r>
            <a:r>
              <a:rPr lang="ru-RU" altLang="ru-RU" sz="3600" b="1" i="1" dirty="0" err="1">
                <a:latin typeface="Times New Roman" panose="02020603050405020304" pitchFamily="18" charset="0"/>
              </a:rPr>
              <a:t>номос</a:t>
            </a:r>
            <a:r>
              <a:rPr lang="ru-RU" altLang="ru-RU" sz="3600" dirty="0">
                <a:latin typeface="Times New Roman" panose="02020603050405020304" pitchFamily="18" charset="0"/>
              </a:rPr>
              <a:t>» - </a:t>
            </a:r>
            <a:r>
              <a:rPr lang="ru-RU" altLang="ru-RU" sz="3600" dirty="0" smtClean="0">
                <a:latin typeface="Times New Roman" panose="02020603050405020304" pitchFamily="18" charset="0"/>
              </a:rPr>
              <a:t>закон</a:t>
            </a:r>
            <a:r>
              <a:rPr lang="ru-RU" altLang="ru-RU" sz="36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3600" dirty="0">
                <a:latin typeface="Times New Roman" panose="02020603050405020304" pitchFamily="18" charset="0"/>
              </a:rPr>
              <a:t>т.е. «</a:t>
            </a:r>
            <a:r>
              <a:rPr lang="ru-RU" altLang="ru-RU" sz="3600" b="1" dirty="0">
                <a:latin typeface="Times New Roman" panose="02020603050405020304" pitchFamily="18" charset="0"/>
              </a:rPr>
              <a:t>экономика</a:t>
            </a:r>
            <a:r>
              <a:rPr lang="ru-RU" altLang="ru-RU" sz="3600" dirty="0">
                <a:latin typeface="Times New Roman" panose="02020603050405020304" pitchFamily="18" charset="0"/>
              </a:rPr>
              <a:t>» - в буквальном переводе с древнегреческого означает «законы хозяйства».</a:t>
            </a:r>
          </a:p>
        </p:txBody>
      </p:sp>
      <p:pic>
        <p:nvPicPr>
          <p:cNvPr id="3074" name="Picture 2" descr="https://ds05.infourok.ru/uploads/ex/00e6/000dbc85-4813ba50/hello_html_56a793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8" y="2629160"/>
            <a:ext cx="1580628" cy="19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-143239" y="1396975"/>
            <a:ext cx="5737426" cy="1325563"/>
          </a:xfrm>
        </p:spPr>
        <p:txBody>
          <a:bodyPr/>
          <a:lstStyle/>
          <a:p>
            <a:pPr algn="ctr"/>
            <a:r>
              <a:rPr lang="ru-RU" altLang="ru-RU" b="1" dirty="0" smtClean="0"/>
              <a:t>ЭКОНОМИКА ЭТО:</a:t>
            </a:r>
            <a:endParaRPr lang="ru-RU" altLang="ru-RU" b="1" dirty="0" smtClean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596096" y="3483980"/>
            <a:ext cx="8435975" cy="32872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Наука </a:t>
            </a:r>
            <a:r>
              <a:rPr lang="ru-RU" dirty="0"/>
              <a:t>о выборе наиболее эффективных способов удовлетворения безграничных потребностей людей путем использования ограниченных ресурсов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2.Сложная</a:t>
            </a:r>
            <a:r>
              <a:rPr lang="ru-RU" dirty="0"/>
              <a:t>, многоуровневая система, поэтому в зависимости от объекта исследования экономическую науку принято подразделять на две большие </a:t>
            </a:r>
            <a:r>
              <a:rPr lang="ru-RU" dirty="0" smtClean="0"/>
              <a:t>области.</a:t>
            </a:r>
            <a:endParaRPr lang="ru-RU" dirty="0"/>
          </a:p>
          <a:p>
            <a:pPr marL="787400" indent="-742950"/>
            <a:endParaRPr lang="ru-RU" altLang="ru-RU" dirty="0" smtClean="0"/>
          </a:p>
        </p:txBody>
      </p:sp>
      <p:pic>
        <p:nvPicPr>
          <p:cNvPr id="8194" name="Picture 2" descr="https://avatars.mds.yandex.net/get-zen_doc/1899275/pub_5e1cbd231ee34f00b1815278_5e1cc962433ecc00ae401c25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65" y="797578"/>
            <a:ext cx="3333712" cy="252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538417"/>
            <a:ext cx="78867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 smtClean="0">
                <a:solidFill>
                  <a:schemeClr val="accent2"/>
                </a:solidFill>
              </a:rPr>
              <a:t>Разделы экономики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50825" y="1557338"/>
            <a:ext cx="42449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500" b="1" i="1" dirty="0">
                <a:solidFill>
                  <a:schemeClr val="accent2"/>
                </a:solidFill>
              </a:rPr>
              <a:t>Микроэкономика</a:t>
            </a:r>
            <a:r>
              <a:rPr lang="ru-RU" altLang="ru-RU" sz="2500" dirty="0">
                <a:solidFill>
                  <a:schemeClr val="bg2"/>
                </a:solidFill>
              </a:rPr>
              <a:t> </a:t>
            </a:r>
            <a:r>
              <a:rPr lang="ru-RU" altLang="ru-RU" sz="2500" dirty="0"/>
              <a:t>– это раздел экономической теории, имеющий дело с конкретными экономическими единицами (отдельная отрасль, фирма, домохозяйство и т.д.), с детальным изучением поведения этих индивидуальных единиц. 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48200" y="1484313"/>
            <a:ext cx="43164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500" b="1" i="1" dirty="0">
                <a:solidFill>
                  <a:schemeClr val="accent2"/>
                </a:solidFill>
              </a:rPr>
              <a:t>Макроэкономика</a:t>
            </a:r>
            <a:r>
              <a:rPr lang="ru-RU" altLang="ru-RU" sz="2500" dirty="0">
                <a:solidFill>
                  <a:schemeClr val="bg2"/>
                </a:solidFill>
              </a:rPr>
              <a:t> </a:t>
            </a:r>
            <a:r>
              <a:rPr lang="ru-RU" altLang="ru-RU" sz="2500" dirty="0"/>
              <a:t>– это раздел экономической теории, охватывающий изучение развития экономической системы в целом, либо её основных подразделений (государственный сектор, частный сектор и т.д.). </a:t>
            </a:r>
          </a:p>
        </p:txBody>
      </p:sp>
      <p:pic>
        <p:nvPicPr>
          <p:cNvPr id="16389" name="Picture 3" descr="PE0262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25"/>
            <a:ext cx="24257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941888"/>
            <a:ext cx="19446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 descr="BS0056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21214"/>
            <a:ext cx="3048000" cy="180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школы</a:t>
            </a:r>
            <a:endParaRPr lang="ru-RU" dirty="0"/>
          </a:p>
        </p:txBody>
      </p:sp>
      <p:pic>
        <p:nvPicPr>
          <p:cNvPr id="6146" name="Picture 2" descr="Основные экономические шко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" y="1053297"/>
            <a:ext cx="888919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Представители экономических шко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60138"/>
            <a:ext cx="8928992" cy="54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31337" y="594027"/>
            <a:ext cx="7281863" cy="1143000"/>
          </a:xfrm>
        </p:spPr>
        <p:txBody>
          <a:bodyPr/>
          <a:lstStyle/>
          <a:p>
            <a:pPr algn="ctr" eaLnBrk="1" hangingPunct="1"/>
            <a:r>
              <a:rPr lang="ru-RU" altLang="ru-RU" b="1" dirty="0" smtClean="0"/>
              <a:t>Экономика - 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900" smtClean="0"/>
              <a:t> </a:t>
            </a:r>
            <a:r>
              <a:rPr lang="ru-RU" altLang="ru-RU" sz="3200" smtClean="0"/>
              <a:t>- способ организации деятельности людей, направленный на создание благ, необходимых им для потребления.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611188" y="3716338"/>
            <a:ext cx="82089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chemeClr val="accent2"/>
                </a:solidFill>
              </a:rPr>
              <a:t>Блага </a:t>
            </a:r>
            <a:r>
              <a:rPr lang="ru-RU" altLang="ru-RU" sz="3200"/>
              <a:t>– средства, необходимые для удовлетворения каких-либо потребностей людей.</a:t>
            </a:r>
          </a:p>
        </p:txBody>
      </p:sp>
      <p:pic>
        <p:nvPicPr>
          <p:cNvPr id="17413" name="Picture 4" descr="BS0206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941888"/>
            <a:ext cx="172085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890" y="420407"/>
            <a:ext cx="7281863" cy="1143000"/>
          </a:xfrm>
        </p:spPr>
        <p:txBody>
          <a:bodyPr/>
          <a:lstStyle/>
          <a:p>
            <a:pPr algn="ctr"/>
            <a:r>
              <a:rPr lang="ru-RU" dirty="0" smtClean="0"/>
              <a:t>БЛАГА</a:t>
            </a:r>
            <a:endParaRPr lang="ru-RU" dirty="0"/>
          </a:p>
        </p:txBody>
      </p:sp>
      <p:pic>
        <p:nvPicPr>
          <p:cNvPr id="5122" name="Picture 2" descr="https://bigslide.ru/images/9/8601/960/im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715</Words>
  <Application>Microsoft Office PowerPoint</Application>
  <PresentationFormat>Экран 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Специальное оформление</vt:lpstr>
      <vt:lpstr>Clip</vt:lpstr>
      <vt:lpstr>ЭКОНОМИКА</vt:lpstr>
      <vt:lpstr> Лекция 1. Предмет и метод экономики. Экономические системы. 1.1 Понятие экономики 1.2 Экономические школы 1.3 Ресурсы и факторы производства 1.4 Понятие и классификация потребностей 1.5 Типы экономических систем  </vt:lpstr>
      <vt:lpstr> Понятие экономики</vt:lpstr>
      <vt:lpstr>ЭКОНОМИКА ЭТО:</vt:lpstr>
      <vt:lpstr>Разделы экономики</vt:lpstr>
      <vt:lpstr>Экономические школы</vt:lpstr>
      <vt:lpstr>Презентация PowerPoint</vt:lpstr>
      <vt:lpstr>Экономика - </vt:lpstr>
      <vt:lpstr>БЛАГА</vt:lpstr>
      <vt:lpstr>Презентация PowerPoint</vt:lpstr>
      <vt:lpstr>Факторы производства</vt:lpstr>
      <vt:lpstr>Факторы производства</vt:lpstr>
      <vt:lpstr>Свойства факторов производства</vt:lpstr>
      <vt:lpstr>Свойства факторов производства</vt:lpstr>
      <vt:lpstr>Потребность</vt:lpstr>
      <vt:lpstr>Виды потребностей</vt:lpstr>
      <vt:lpstr>Иерархия потребностей</vt:lpstr>
      <vt:lpstr>Экономика</vt:lpstr>
      <vt:lpstr> Фундаментальные вопросы экономики</vt:lpstr>
      <vt:lpstr>Типы экономических систем</vt:lpstr>
      <vt:lpstr>Традиционная -отличительные черты:</vt:lpstr>
      <vt:lpstr>Командная - отличительные черты:</vt:lpstr>
      <vt:lpstr>Рыночная - отличительные черты:</vt:lpstr>
      <vt:lpstr>Презентация PowerPoint</vt:lpstr>
      <vt:lpstr>Задачи государственного регулирования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PC</cp:lastModifiedBy>
  <cp:revision>141</cp:revision>
  <dcterms:created xsi:type="dcterms:W3CDTF">2015-07-29T11:14:37Z</dcterms:created>
  <dcterms:modified xsi:type="dcterms:W3CDTF">2020-09-07T07:35:58Z</dcterms:modified>
</cp:coreProperties>
</file>