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7" r:id="rId2"/>
    <p:sldId id="258" r:id="rId3"/>
    <p:sldId id="269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28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92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3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C06B-FF90-4058-81B0-1D7978707C8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87F402-BA8D-442D-BE86-B69B7BBF8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4CA52C-B6EF-4BA6-A195-D21F1E1CDDED}"/>
              </a:ext>
            </a:extLst>
          </p:cNvPr>
          <p:cNvSpPr/>
          <p:nvPr/>
        </p:nvSpPr>
        <p:spPr>
          <a:xfrm>
            <a:off x="233290" y="661317"/>
            <a:ext cx="9589933" cy="120032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Smart Environmental Monitoring and </a:t>
            </a: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Management System (SEMMS)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7735E-FC8C-47B7-9B36-CC7FA6A1F3FF}"/>
              </a:ext>
            </a:extLst>
          </p:cNvPr>
          <p:cNvSpPr/>
          <p:nvPr/>
        </p:nvSpPr>
        <p:spPr>
          <a:xfrm>
            <a:off x="3355806" y="1765189"/>
            <a:ext cx="22662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Poppins" panose="00000500000000000000" pitchFamily="2" charset="0"/>
              </a:rPr>
              <a:t>Advisor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F2E54-697B-4FA8-8170-60962337C2DE}"/>
              </a:ext>
            </a:extLst>
          </p:cNvPr>
          <p:cNvSpPr/>
          <p:nvPr/>
        </p:nvSpPr>
        <p:spPr>
          <a:xfrm>
            <a:off x="2247216" y="2388049"/>
            <a:ext cx="482282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Dr. Haseeb Hussain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C676-FFED-4383-9A62-83DA54DE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48" y="3234252"/>
            <a:ext cx="3000391" cy="18941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HeroicExtremeLeftFacing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Rectangle 1"/>
          <p:cNvSpPr/>
          <p:nvPr/>
        </p:nvSpPr>
        <p:spPr>
          <a:xfrm>
            <a:off x="596767" y="3008534"/>
            <a:ext cx="40618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Poppins" panose="00000500000000000000" pitchFamily="2" charset="0"/>
              </a:rPr>
              <a:t>Group Members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686" y="37949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 1. </a:t>
            </a:r>
            <a:r>
              <a:rPr lang="en-US" sz="2800" b="1" dirty="0"/>
              <a:t>Rana Muhammad </a:t>
            </a:r>
            <a:r>
              <a:rPr lang="en-US" sz="2800" b="1" dirty="0" err="1"/>
              <a:t>Zaham</a:t>
            </a:r>
            <a:r>
              <a:rPr lang="en-US" sz="2800" b="1" dirty="0"/>
              <a:t> </a:t>
            </a:r>
            <a:endParaRPr lang="en-US" sz="2800" b="1" dirty="0">
              <a:latin typeface="Poppins"/>
              <a:ea typeface="Calibri"/>
              <a:cs typeface="Poppins"/>
            </a:endParaRPr>
          </a:p>
          <a:p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718686" y="420971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 2. </a:t>
            </a:r>
            <a:r>
              <a:rPr lang="en-US" sz="2800" b="1" dirty="0"/>
              <a:t>Muhammad Saeed            </a:t>
            </a:r>
            <a:endParaRPr lang="en-US" sz="2800" b="1" dirty="0">
              <a:latin typeface="Poppins"/>
              <a:cs typeface="Poppins"/>
            </a:endParaRPr>
          </a:p>
          <a:p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18686" y="462443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 3. </a:t>
            </a:r>
            <a:r>
              <a:rPr lang="en-US" sz="2800" b="1" dirty="0">
                <a:ln w="0"/>
                <a:cs typeface="Poppins"/>
              </a:rPr>
              <a:t>Muhammad Ali</a:t>
            </a:r>
            <a:r>
              <a:rPr lang="en-US" sz="2800" b="1" dirty="0"/>
              <a:t>      </a:t>
            </a:r>
            <a:endParaRPr lang="en-US" sz="2800" b="1" dirty="0">
              <a:ea typeface="Calibri"/>
              <a:cs typeface="Calibri"/>
            </a:endParaRPr>
          </a:p>
          <a:p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233290" y="5526854"/>
            <a:ext cx="11133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Department of Electrical, Electronics and Telecommunication Engineering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-598639" y="5797894"/>
            <a:ext cx="10175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University of Engineering and Technology Lahore, (</a:t>
            </a:r>
            <a:r>
              <a:rPr lang="en-US" sz="2000" b="1" dirty="0" err="1">
                <a:solidFill>
                  <a:schemeClr val="tx1"/>
                </a:solidFill>
              </a:rPr>
              <a:t>Fsd</a:t>
            </a:r>
            <a:r>
              <a:rPr lang="en-US" sz="2000" b="1" dirty="0">
                <a:solidFill>
                  <a:schemeClr val="tx1"/>
                </a:solidFill>
              </a:rPr>
              <a:t> Campus)</a:t>
            </a:r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-18471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1901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FB739-BD47-40DB-9AD7-F5B5E521E3DB}"/>
              </a:ext>
            </a:extLst>
          </p:cNvPr>
          <p:cNvSpPr txBox="1"/>
          <p:nvPr/>
        </p:nvSpPr>
        <p:spPr>
          <a:xfrm>
            <a:off x="900258" y="3927001"/>
            <a:ext cx="2960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Muhammad </a:t>
            </a:r>
            <a:r>
              <a:rPr lang="en-US" b="1" dirty="0" err="1">
                <a:highlight>
                  <a:srgbClr val="FFFF00"/>
                </a:highlight>
              </a:rPr>
              <a:t>Zaham</a:t>
            </a:r>
            <a:endParaRPr lang="en-US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Assisting in hardware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407B3-F3B1-49AE-94CC-15E85B122B65}"/>
              </a:ext>
            </a:extLst>
          </p:cNvPr>
          <p:cNvSpPr txBox="1"/>
          <p:nvPr/>
        </p:nvSpPr>
        <p:spPr>
          <a:xfrm>
            <a:off x="3695307" y="3927001"/>
            <a:ext cx="2809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Muhammad Saeed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calibration and hardware 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Assisting in training ML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15F8-4DC0-4326-805F-5287F118C6B5}"/>
              </a:ext>
            </a:extLst>
          </p:cNvPr>
          <p:cNvSpPr txBox="1"/>
          <p:nvPr/>
        </p:nvSpPr>
        <p:spPr>
          <a:xfrm>
            <a:off x="6715030" y="3864049"/>
            <a:ext cx="3233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Muhammad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procurement.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setup and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BA7C6-4AF6-4D96-90C3-88B208D13C0F}"/>
              </a:ext>
            </a:extLst>
          </p:cNvPr>
          <p:cNvSpPr txBox="1"/>
          <p:nvPr/>
        </p:nvSpPr>
        <p:spPr>
          <a:xfrm>
            <a:off x="3638746" y="2077073"/>
            <a:ext cx="259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Team 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E491B-9A63-478A-BC29-6819D6416D43}"/>
              </a:ext>
            </a:extLst>
          </p:cNvPr>
          <p:cNvCxnSpPr>
            <a:cxnSpLocks/>
          </p:cNvCxnSpPr>
          <p:nvPr/>
        </p:nvCxnSpPr>
        <p:spPr>
          <a:xfrm flipH="1">
            <a:off x="2380267" y="2786356"/>
            <a:ext cx="1531856" cy="105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DAB0C6-0BFA-4637-B199-52F70A7D1AC2}"/>
              </a:ext>
            </a:extLst>
          </p:cNvPr>
          <p:cNvCxnSpPr>
            <a:cxnSpLocks/>
          </p:cNvCxnSpPr>
          <p:nvPr/>
        </p:nvCxnSpPr>
        <p:spPr>
          <a:xfrm>
            <a:off x="4703976" y="2786356"/>
            <a:ext cx="0" cy="107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0D6509-552B-4023-845A-03BBAD0F9051}"/>
              </a:ext>
            </a:extLst>
          </p:cNvPr>
          <p:cNvCxnSpPr>
            <a:cxnSpLocks/>
          </p:cNvCxnSpPr>
          <p:nvPr/>
        </p:nvCxnSpPr>
        <p:spPr>
          <a:xfrm>
            <a:off x="5583810" y="2723404"/>
            <a:ext cx="1637122" cy="97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C84A7C-5861-4A8D-81D4-42D29910482D}"/>
              </a:ext>
            </a:extLst>
          </p:cNvPr>
          <p:cNvSpPr/>
          <p:nvPr/>
        </p:nvSpPr>
        <p:spPr>
          <a:xfrm>
            <a:off x="0" y="9752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4FD87-E142-40A4-9D72-78063A51733F}"/>
              </a:ext>
            </a:extLst>
          </p:cNvPr>
          <p:cNvSpPr/>
          <p:nvPr/>
        </p:nvSpPr>
        <p:spPr>
          <a:xfrm>
            <a:off x="350461" y="769675"/>
            <a:ext cx="3102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  <a:cs typeface="Poppins"/>
              </a:rPr>
              <a:t>Teamwork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710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A75EC4-7183-4D2C-AF64-B100E70AAC13}"/>
              </a:ext>
            </a:extLst>
          </p:cNvPr>
          <p:cNvSpPr txBox="1"/>
          <p:nvPr/>
        </p:nvSpPr>
        <p:spPr>
          <a:xfrm rot="20943806">
            <a:off x="1753961" y="2276191"/>
            <a:ext cx="8595634" cy="29469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600" b="1" dirty="0">
                <a:latin typeface="Pristina"/>
              </a:rPr>
              <a:t>Thank  you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9752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43907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-18471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016" y="584261"/>
            <a:ext cx="4378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Poppins" panose="00000500000000000000" pitchFamily="2" charset="0"/>
              </a:rPr>
              <a:t>Topic Knowledge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F0CD6-1AEF-4438-83FF-B47C3CCC0BE4}"/>
              </a:ext>
            </a:extLst>
          </p:cNvPr>
          <p:cNvSpPr txBox="1"/>
          <p:nvPr/>
        </p:nvSpPr>
        <p:spPr>
          <a:xfrm>
            <a:off x="956819" y="1416577"/>
            <a:ext cx="817304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Problem Identification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Growing environmental challenges: air, water, and noise pollution.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Lack of accurate, real-time monitoring systems for proactive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Absence of predictive insights for long-term environmental planning.</a:t>
            </a:r>
          </a:p>
          <a:p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Development of SEMMS: Smart Environmental Monitoring and Management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Utilization of IoT sensors and advanced machine learning models to monitor, predict, and manage pollution levels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Integration of real-time alert systems for timely interventions.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590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-18471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145" y="1416577"/>
            <a:ext cx="557724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ea typeface="+mn-lt"/>
              <a:cs typeface="+mn-lt"/>
            </a:endParaRPr>
          </a:p>
          <a:p>
            <a:pPr marL="457200" indent="-457200" algn="just">
              <a:buFont typeface="Wingdings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 Main Objective Of SEMMS is Developing </a:t>
            </a:r>
            <a:r>
              <a:rPr lang="en-US" sz="24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Machine Learning Models</a:t>
            </a: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to Predict and Monitor pollution Levels for Air, Water, and Noise.</a:t>
            </a:r>
          </a:p>
          <a:p>
            <a:pPr marL="457200" indent="-457200" algn="just">
              <a:buFont typeface="Wingdings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Data Processing and Visualization of Environmental Data.</a:t>
            </a:r>
          </a:p>
          <a:p>
            <a:pPr marL="457200" indent="-457200" algn="just">
              <a:buFont typeface="Wingdings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Real-time Alerts and Management Suggestions for Abnormal Conditions.</a:t>
            </a:r>
          </a:p>
          <a:p>
            <a:pPr marL="457200" indent="-457200" algn="just">
              <a:buFont typeface="Wingdings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Model Optimization.</a:t>
            </a:r>
          </a:p>
          <a:p>
            <a:pPr marL="457200" indent="-457200" algn="just">
              <a:buFont typeface="Wingdings" panose="020B060402020202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</a:rPr>
              <a:t>Sensors Integration.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017" y="584261"/>
            <a:ext cx="3426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Poppins" panose="00000500000000000000" pitchFamily="2" charset="0"/>
              </a:rPr>
              <a:t>Objectives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2B4D9-B01A-4F71-9F26-1C04A339E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6"/>
          <a:stretch/>
        </p:blipFill>
        <p:spPr>
          <a:xfrm>
            <a:off x="6616853" y="2230119"/>
            <a:ext cx="3111609" cy="2397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5353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68221-F64A-8C50-D1F7-F8708BB344A3}"/>
              </a:ext>
            </a:extLst>
          </p:cNvPr>
          <p:cNvSpPr/>
          <p:nvPr/>
        </p:nvSpPr>
        <p:spPr>
          <a:xfrm>
            <a:off x="1670712" y="1367269"/>
            <a:ext cx="2051628" cy="781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Collection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321233-E267-3E12-7DB8-53C6E960A99B}"/>
              </a:ext>
            </a:extLst>
          </p:cNvPr>
          <p:cNvSpPr/>
          <p:nvPr/>
        </p:nvSpPr>
        <p:spPr>
          <a:xfrm>
            <a:off x="1734513" y="2624430"/>
            <a:ext cx="2049255" cy="764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Preprocessing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ED5C8-41BC-EAB8-EDEC-2ED87569AD31}"/>
              </a:ext>
            </a:extLst>
          </p:cNvPr>
          <p:cNvSpPr/>
          <p:nvPr/>
        </p:nvSpPr>
        <p:spPr>
          <a:xfrm>
            <a:off x="1734513" y="3848291"/>
            <a:ext cx="2050717" cy="82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Feature Selection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6D2E1F-CE01-F40B-BFBF-43019077B795}"/>
              </a:ext>
            </a:extLst>
          </p:cNvPr>
          <p:cNvSpPr/>
          <p:nvPr/>
        </p:nvSpPr>
        <p:spPr>
          <a:xfrm>
            <a:off x="1744308" y="5142538"/>
            <a:ext cx="2053222" cy="788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Model Selection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C8422-5BF4-FC5A-CFA9-8C9593DD53DE}"/>
              </a:ext>
            </a:extLst>
          </p:cNvPr>
          <p:cNvSpPr/>
          <p:nvPr/>
        </p:nvSpPr>
        <p:spPr>
          <a:xfrm>
            <a:off x="5471225" y="5139626"/>
            <a:ext cx="2053222" cy="818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Model Training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338CA-A33E-A62B-E1F5-71DBE3E3B40E}"/>
              </a:ext>
            </a:extLst>
          </p:cNvPr>
          <p:cNvSpPr/>
          <p:nvPr/>
        </p:nvSpPr>
        <p:spPr>
          <a:xfrm>
            <a:off x="5446942" y="3839088"/>
            <a:ext cx="2053222" cy="818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Model Evalution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53A4B-D651-D277-B9D6-50F22B1FD128}"/>
              </a:ext>
            </a:extLst>
          </p:cNvPr>
          <p:cNvSpPr/>
          <p:nvPr/>
        </p:nvSpPr>
        <p:spPr>
          <a:xfrm>
            <a:off x="5471225" y="2515421"/>
            <a:ext cx="2053222" cy="818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Model Optimization</a:t>
            </a:r>
          </a:p>
          <a:p>
            <a:pPr algn="ctr"/>
            <a:r>
              <a:rPr lang="en-US" dirty="0">
                <a:cs typeface="Calibri"/>
              </a:rPr>
              <a:t>and Integration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E75C9-1FD5-6B44-FF06-3F6D51421AF5}"/>
              </a:ext>
            </a:extLst>
          </p:cNvPr>
          <p:cNvSpPr/>
          <p:nvPr/>
        </p:nvSpPr>
        <p:spPr>
          <a:xfrm>
            <a:off x="5471225" y="1314485"/>
            <a:ext cx="2053222" cy="795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Deployment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4463144-3754-12E1-7A50-CF83E7EC125A}"/>
              </a:ext>
            </a:extLst>
          </p:cNvPr>
          <p:cNvSpPr/>
          <p:nvPr/>
        </p:nvSpPr>
        <p:spPr>
          <a:xfrm>
            <a:off x="2612343" y="4683856"/>
            <a:ext cx="293593" cy="448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33983EF-E435-290F-4F33-656286E9F5FD}"/>
              </a:ext>
            </a:extLst>
          </p:cNvPr>
          <p:cNvSpPr/>
          <p:nvPr/>
        </p:nvSpPr>
        <p:spPr>
          <a:xfrm>
            <a:off x="2549729" y="3424848"/>
            <a:ext cx="293593" cy="448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A60A926-6865-BFBB-2F56-A00605BBA26F}"/>
              </a:ext>
            </a:extLst>
          </p:cNvPr>
          <p:cNvSpPr/>
          <p:nvPr/>
        </p:nvSpPr>
        <p:spPr>
          <a:xfrm>
            <a:off x="2537075" y="2176314"/>
            <a:ext cx="293593" cy="448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28EE023B-239F-3D03-A45F-9F49F10A8086}"/>
              </a:ext>
            </a:extLst>
          </p:cNvPr>
          <p:cNvSpPr/>
          <p:nvPr/>
        </p:nvSpPr>
        <p:spPr>
          <a:xfrm>
            <a:off x="6306812" y="2096622"/>
            <a:ext cx="272363" cy="40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F284B9D-B0ED-F89A-9474-BBCCD0913309}"/>
              </a:ext>
            </a:extLst>
          </p:cNvPr>
          <p:cNvSpPr/>
          <p:nvPr/>
        </p:nvSpPr>
        <p:spPr>
          <a:xfrm>
            <a:off x="6285584" y="3333623"/>
            <a:ext cx="293592" cy="482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04F7E11E-5116-C4B0-64EE-90137B92E0B5}"/>
              </a:ext>
            </a:extLst>
          </p:cNvPr>
          <p:cNvSpPr/>
          <p:nvPr/>
        </p:nvSpPr>
        <p:spPr>
          <a:xfrm>
            <a:off x="6329882" y="4675481"/>
            <a:ext cx="287342" cy="4564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3E25EA1E-7151-F211-E141-2D37742D93F6}"/>
              </a:ext>
            </a:extLst>
          </p:cNvPr>
          <p:cNvSpPr/>
          <p:nvPr/>
        </p:nvSpPr>
        <p:spPr>
          <a:xfrm>
            <a:off x="2705038" y="5957827"/>
            <a:ext cx="3874137" cy="6676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09706-4E93-E39A-2B29-B6C0A826A84B}"/>
              </a:ext>
            </a:extLst>
          </p:cNvPr>
          <p:cNvSpPr txBox="1"/>
          <p:nvPr/>
        </p:nvSpPr>
        <p:spPr>
          <a:xfrm>
            <a:off x="98" y="501636"/>
            <a:ext cx="449771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cs typeface="Poppins"/>
              </a:rPr>
              <a:t>Methodology</a:t>
            </a:r>
            <a:endParaRPr lang="en-US" sz="4000" dirty="0">
              <a:cs typeface="Poppins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17" name="Picture 16" descr="A hand touching a screen&#10;&#10;Description automatically generated">
            <a:extLst>
              <a:ext uri="{FF2B5EF4-FFF2-40B4-BE49-F238E27FC236}">
                <a16:creationId xmlns:a16="http://schemas.microsoft.com/office/drawing/2014/main" id="{E6A99E20-FC05-DC2B-DE69-A1934C8E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47" y="3948579"/>
            <a:ext cx="3368476" cy="191029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F07CA6-594E-3A0E-D022-51DA9B15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7" y="1541685"/>
            <a:ext cx="3220626" cy="18831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0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926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526" y="750563"/>
            <a:ext cx="77400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C00000"/>
                </a:solidFill>
                <a:cs typeface="Poppins"/>
              </a:rPr>
              <a:t>Hardware Design/Prototyping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C00000"/>
              </a:solidFill>
              <a:cs typeface="Poppins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Sensors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Air quality sensors (MQ7, MQ135, DHT11, GP2Y1010AU0F).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Microcontroller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ESP32 for sensor integration and data Collection.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Wi-Fi-enabled real-time data transmission.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Stable power supply for consistent operation.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9752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8046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507" y="585930"/>
            <a:ext cx="7617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Poppins"/>
              </a:rPr>
              <a:t>Modern Tool Usage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0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509" y="1246026"/>
            <a:ext cx="933498" cy="876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547" y="1246026"/>
            <a:ext cx="832180" cy="841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974" y="1281809"/>
            <a:ext cx="906118" cy="858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963" y="2304224"/>
            <a:ext cx="966590" cy="9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441" y="2459068"/>
            <a:ext cx="1669651" cy="663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027" y="3459720"/>
            <a:ext cx="3072065" cy="1686624"/>
          </a:xfrm>
          <a:prstGeom prst="rect">
            <a:avLst/>
          </a:prstGeom>
        </p:spPr>
      </p:pic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102343" y="1324594"/>
            <a:ext cx="64889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Python Libraries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Pandas, 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data processing and visualization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Algorithms like Random Forest,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SVM, MLP,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Linear Regression for predictive modeling.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Environment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Notebook for interactive coding.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Microcontroller Programming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Arduino IDE for ESP32 integration.</a:t>
            </a:r>
          </a:p>
        </p:txBody>
      </p:sp>
    </p:spTree>
    <p:extLst>
      <p:ext uri="{BB962C8B-B14F-4D97-AF65-F5344CB8AC3E}">
        <p14:creationId xmlns:p14="http://schemas.microsoft.com/office/powerpoint/2010/main" val="3590580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96839"/>
              </p:ext>
            </p:extLst>
          </p:nvPr>
        </p:nvGraphicFramePr>
        <p:xfrm>
          <a:off x="625938" y="1134035"/>
          <a:ext cx="8614315" cy="52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863">
                  <a:extLst>
                    <a:ext uri="{9D8B030D-6E8A-4147-A177-3AD203B41FA5}">
                      <a16:colId xmlns:a16="http://schemas.microsoft.com/office/drawing/2014/main" val="3580116421"/>
                    </a:ext>
                  </a:extLst>
                </a:gridCol>
                <a:gridCol w="1722863">
                  <a:extLst>
                    <a:ext uri="{9D8B030D-6E8A-4147-A177-3AD203B41FA5}">
                      <a16:colId xmlns:a16="http://schemas.microsoft.com/office/drawing/2014/main" val="3235271064"/>
                    </a:ext>
                  </a:extLst>
                </a:gridCol>
                <a:gridCol w="1722863">
                  <a:extLst>
                    <a:ext uri="{9D8B030D-6E8A-4147-A177-3AD203B41FA5}">
                      <a16:colId xmlns:a16="http://schemas.microsoft.com/office/drawing/2014/main" val="2288883925"/>
                    </a:ext>
                  </a:extLst>
                </a:gridCol>
                <a:gridCol w="1722863">
                  <a:extLst>
                    <a:ext uri="{9D8B030D-6E8A-4147-A177-3AD203B41FA5}">
                      <a16:colId xmlns:a16="http://schemas.microsoft.com/office/drawing/2014/main" val="3876375646"/>
                    </a:ext>
                  </a:extLst>
                </a:gridCol>
                <a:gridCol w="1722863">
                  <a:extLst>
                    <a:ext uri="{9D8B030D-6E8A-4147-A177-3AD203B41FA5}">
                      <a16:colId xmlns:a16="http://schemas.microsoft.com/office/drawing/2014/main" val="1963492160"/>
                    </a:ext>
                  </a:extLst>
                </a:gridCol>
              </a:tblGrid>
              <a:tr h="317388">
                <a:tc>
                  <a:txBody>
                    <a:bodyPr/>
                    <a:lstStyle/>
                    <a:p>
                      <a:r>
                        <a:rPr lang="en-US" sz="1300" b="1" dirty="0"/>
                        <a:t>Feature Name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Description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Unit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Type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Example Values</a:t>
                      </a:r>
                      <a:endParaRPr 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86475"/>
                  </a:ext>
                </a:extLst>
              </a:tr>
              <a:tr h="589436">
                <a:tc>
                  <a:txBody>
                    <a:bodyPr/>
                    <a:lstStyle/>
                    <a:p>
                      <a:r>
                        <a:rPr lang="en-US" sz="1300" b="1"/>
                        <a:t>CO Level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Concentration of Carbon Monoxide in the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µg/m³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0.5, 1.2, 3.0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841027"/>
                  </a:ext>
                </a:extLst>
              </a:tr>
              <a:tr h="589436">
                <a:tc>
                  <a:txBody>
                    <a:bodyPr/>
                    <a:lstStyle/>
                    <a:p>
                      <a:r>
                        <a:rPr lang="en-US" sz="1300" b="1"/>
                        <a:t>NO₂ Level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Concentration of Nitrogen Dioxide in the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µg/m³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15, 25, 40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19698"/>
                  </a:ext>
                </a:extLst>
              </a:tr>
              <a:tr h="589436">
                <a:tc>
                  <a:txBody>
                    <a:bodyPr/>
                    <a:lstStyle/>
                    <a:p>
                      <a:r>
                        <a:rPr lang="en-US" sz="1300" b="1" dirty="0"/>
                        <a:t>PM10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Particulate Matter (diameter ≤ 10 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µg/m³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25, 50, 100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120168"/>
                  </a:ext>
                </a:extLst>
              </a:tr>
              <a:tr h="589436">
                <a:tc>
                  <a:txBody>
                    <a:bodyPr/>
                    <a:lstStyle/>
                    <a:p>
                      <a:r>
                        <a:rPr lang="en-US" sz="1300" b="1"/>
                        <a:t>PM2.5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Particulate Matter (diameter ≤ 2.5 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µg/m³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15, 30, 45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961319"/>
                  </a:ext>
                </a:extLst>
              </a:tr>
              <a:tr h="453413">
                <a:tc>
                  <a:txBody>
                    <a:bodyPr/>
                    <a:lstStyle/>
                    <a:p>
                      <a:r>
                        <a:rPr lang="en-US" sz="1300" b="1"/>
                        <a:t>SO₂ Level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Concentration of Sulfur Dioxide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µg/m³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5, 10, 20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584122"/>
                  </a:ext>
                </a:extLst>
              </a:tr>
              <a:tr h="589436">
                <a:tc>
                  <a:txBody>
                    <a:bodyPr/>
                    <a:lstStyle/>
                    <a:p>
                      <a:r>
                        <a:rPr lang="en-US" sz="1300" b="1"/>
                        <a:t>Temperature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Ambient temperature in the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20, 25, 30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143216"/>
                  </a:ext>
                </a:extLst>
              </a:tr>
              <a:tr h="453413">
                <a:tc>
                  <a:txBody>
                    <a:bodyPr/>
                    <a:lstStyle/>
                    <a:p>
                      <a:r>
                        <a:rPr lang="en-US" sz="1300" b="1" dirty="0"/>
                        <a:t>Humidity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Relative humidity in the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40, 60, 80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925584"/>
                  </a:ext>
                </a:extLst>
              </a:tr>
              <a:tr h="725460">
                <a:tc>
                  <a:txBody>
                    <a:bodyPr/>
                    <a:lstStyle/>
                    <a:p>
                      <a:r>
                        <a:rPr lang="en-US" sz="1300" b="1"/>
                        <a:t>AQI (Target)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Air Quality Index (calculated from pollutants)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Index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50, 100, 200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1213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5938" y="549260"/>
            <a:ext cx="6483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Poppins"/>
              </a:rPr>
              <a:t>Table of Features in the Dataset 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0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340669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311" y="577334"/>
            <a:ext cx="8161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 Black" panose="020B0A04020102020204" pitchFamily="34" charset="0"/>
                <a:cs typeface="Poppins"/>
              </a:rPr>
              <a:t>Project Management and Timeline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0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DED3A70-9C86-4999-A7E4-CF432223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5"/>
          <a:stretch/>
        </p:blipFill>
        <p:spPr>
          <a:xfrm>
            <a:off x="593294" y="1511300"/>
            <a:ext cx="884309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01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E524E173-B981-4F51-8DBD-AAF1982B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71" y="1130300"/>
            <a:ext cx="8686575" cy="4246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8BDB1F-C9C6-4DA8-A30E-20FA6323683E}"/>
              </a:ext>
            </a:extLst>
          </p:cNvPr>
          <p:cNvSpPr/>
          <p:nvPr/>
        </p:nvSpPr>
        <p:spPr>
          <a:xfrm>
            <a:off x="0" y="9752"/>
            <a:ext cx="12192000" cy="478302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B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FYDP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06445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523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Poppins</vt:lpstr>
      <vt:lpstr>Pristina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G</dc:creator>
  <cp:lastModifiedBy>PMYLS</cp:lastModifiedBy>
  <cp:revision>32</cp:revision>
  <dcterms:created xsi:type="dcterms:W3CDTF">2024-11-25T17:39:23Z</dcterms:created>
  <dcterms:modified xsi:type="dcterms:W3CDTF">2024-11-26T15:54:07Z</dcterms:modified>
</cp:coreProperties>
</file>