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92" r:id="rId3"/>
    <p:sldId id="287" r:id="rId4"/>
    <p:sldId id="288" r:id="rId5"/>
    <p:sldId id="289" r:id="rId6"/>
    <p:sldId id="290" r:id="rId7"/>
    <p:sldId id="291" r:id="rId8"/>
    <p:sldId id="268" r:id="rId9"/>
    <p:sldId id="260" r:id="rId10"/>
    <p:sldId id="296" r:id="rId11"/>
    <p:sldId id="319" r:id="rId12"/>
    <p:sldId id="320" r:id="rId13"/>
    <p:sldId id="321" r:id="rId14"/>
    <p:sldId id="322" r:id="rId15"/>
    <p:sldId id="323" r:id="rId16"/>
    <p:sldId id="267" r:id="rId17"/>
    <p:sldId id="293" r:id="rId18"/>
    <p:sldId id="294" r:id="rId19"/>
    <p:sldId id="295" r:id="rId20"/>
    <p:sldId id="256" r:id="rId21"/>
    <p:sldId id="257" r:id="rId22"/>
    <p:sldId id="261" r:id="rId23"/>
    <p:sldId id="258" r:id="rId24"/>
    <p:sldId id="259" r:id="rId25"/>
    <p:sldId id="264" r:id="rId26"/>
    <p:sldId id="262" r:id="rId27"/>
    <p:sldId id="263" r:id="rId28"/>
    <p:sldId id="265" r:id="rId29"/>
    <p:sldId id="286" r:id="rId30"/>
    <p:sldId id="297" r:id="rId31"/>
    <p:sldId id="300" r:id="rId32"/>
    <p:sldId id="301" r:id="rId33"/>
    <p:sldId id="302" r:id="rId34"/>
    <p:sldId id="283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4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29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6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7063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8867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16459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9601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6934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1944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2710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6557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6727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3030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137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0511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136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695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8097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160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E549-6401-4431-BA66-A9D7F38722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B6CB-96E8-411E-B441-145B5F73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nfoas.ro/lectii" TargetMode="External"/><Relationship Id="rId13" Type="http://schemas.openxmlformats.org/officeDocument/2006/relationships/slide" Target="slide55.xml"/><Relationship Id="rId3" Type="http://schemas.openxmlformats.org/officeDocument/2006/relationships/audio" Target="../media/audio1.wav"/><Relationship Id="rId7" Type="http://schemas.openxmlformats.org/officeDocument/2006/relationships/slide" Target="slide29.xml"/><Relationship Id="rId12" Type="http://schemas.openxmlformats.org/officeDocument/2006/relationships/slide" Target="slide6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11" Type="http://schemas.openxmlformats.org/officeDocument/2006/relationships/slide" Target="slide50.xml"/><Relationship Id="rId5" Type="http://schemas.openxmlformats.org/officeDocument/2006/relationships/slide" Target="slide31.xml"/><Relationship Id="rId10" Type="http://schemas.openxmlformats.org/officeDocument/2006/relationships/slide" Target="slide16.xml"/><Relationship Id="rId4" Type="http://schemas.openxmlformats.org/officeDocument/2006/relationships/slide" Target="slide9.xml"/><Relationship Id="rId9" Type="http://schemas.openxmlformats.org/officeDocument/2006/relationships/hyperlink" Target="https://www.pbinfo.r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pp/cpp_syntax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new/cpp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infoas.r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hyperlink" Target="https://replit.com/new/cp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724" y="842963"/>
            <a:ext cx="8791575" cy="6683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Aritmetica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intregi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1822" y="1785938"/>
            <a:ext cx="8791575" cy="4856162"/>
          </a:xfrm>
        </p:spPr>
        <p:txBody>
          <a:bodyPr>
            <a:noAutofit/>
          </a:bodyPr>
          <a:lstStyle/>
          <a:p>
            <a:r>
              <a:rPr lang="en-US" sz="1600" dirty="0" err="1"/>
              <a:t>Butoane</a:t>
            </a:r>
            <a:r>
              <a:rPr lang="en-US" sz="1600" dirty="0"/>
              <a:t> </a:t>
            </a:r>
            <a:r>
              <a:rPr lang="en-US" sz="1600" dirty="0" err="1"/>
              <a:t>catre</a:t>
            </a:r>
            <a:r>
              <a:rPr lang="en-US" sz="1600" dirty="0"/>
              <a:t>  </a:t>
            </a:r>
            <a:r>
              <a:rPr lang="en-US" sz="1600" dirty="0" err="1"/>
              <a:t>captitole</a:t>
            </a:r>
            <a:r>
              <a:rPr lang="en-US" sz="1600" dirty="0"/>
              <a:t>+ </a:t>
            </a:r>
            <a:r>
              <a:rPr lang="en-US" sz="1600" dirty="0" err="1"/>
              <a:t>informatii</a:t>
            </a:r>
            <a:endParaRPr lang="en-US" sz="1600" dirty="0"/>
          </a:p>
          <a:p>
            <a:r>
              <a:rPr lang="en-US" sz="1600" dirty="0" err="1"/>
              <a:t>Informatii</a:t>
            </a:r>
            <a:r>
              <a:rPr lang="en-US" sz="1600" dirty="0"/>
              <a:t> extra din material: w3schools           </a:t>
            </a:r>
            <a:r>
              <a:rPr lang="en-US" sz="1600" dirty="0" err="1"/>
              <a:t>infoAs</a:t>
            </a:r>
            <a:r>
              <a:rPr lang="en-US" sz="1600" dirty="0"/>
              <a:t>              </a:t>
            </a:r>
            <a:r>
              <a:rPr lang="en-US" sz="1600" dirty="0" err="1"/>
              <a:t>pbinfo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Introducere</a:t>
            </a:r>
            <a:r>
              <a:rPr lang="en-US" sz="1600" dirty="0"/>
              <a:t> in </a:t>
            </a:r>
            <a:r>
              <a:rPr lang="en-US" sz="1600" dirty="0" err="1"/>
              <a:t>aritmetica</a:t>
            </a:r>
            <a:r>
              <a:rPr lang="en-US" sz="1600" dirty="0"/>
              <a:t> </a:t>
            </a:r>
            <a:r>
              <a:rPr lang="en-US" sz="1600" dirty="0" err="1"/>
              <a:t>numerelor</a:t>
            </a:r>
            <a:r>
              <a:rPr lang="en-US" sz="1600" dirty="0"/>
              <a:t> </a:t>
            </a:r>
            <a:r>
              <a:rPr lang="en-US" sz="1600" dirty="0" err="1"/>
              <a:t>intregi</a:t>
            </a:r>
            <a:r>
              <a:rPr lang="en-US" sz="1600" dirty="0"/>
              <a:t>-C++</a:t>
            </a:r>
          </a:p>
          <a:p>
            <a:r>
              <a:rPr lang="en-US" sz="1600" dirty="0" err="1"/>
              <a:t>Functii</a:t>
            </a:r>
            <a:r>
              <a:rPr lang="en-US" sz="1600" dirty="0"/>
              <a:t> </a:t>
            </a:r>
            <a:r>
              <a:rPr lang="en-US" sz="1600" dirty="0" err="1"/>
              <a:t>aritmetice</a:t>
            </a:r>
            <a:r>
              <a:rPr lang="en-US" sz="1600" dirty="0"/>
              <a:t> </a:t>
            </a:r>
            <a:r>
              <a:rPr lang="en-US" sz="1600" dirty="0" err="1"/>
              <a:t>uzuale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libraria</a:t>
            </a:r>
            <a:r>
              <a:rPr lang="en-US" sz="1600" dirty="0"/>
              <a:t> &lt;</a:t>
            </a:r>
            <a:r>
              <a:rPr lang="en-US" sz="1600" dirty="0" err="1"/>
              <a:t>cmath</a:t>
            </a:r>
            <a:r>
              <a:rPr lang="en-US" sz="1600" dirty="0"/>
              <a:t>&gt; </a:t>
            </a:r>
          </a:p>
          <a:p>
            <a:r>
              <a:rPr lang="en-US" sz="1600" dirty="0" err="1"/>
              <a:t>cmmdc</a:t>
            </a:r>
            <a:r>
              <a:rPr lang="en-US" sz="1600" dirty="0"/>
              <a:t> +</a:t>
            </a:r>
            <a:r>
              <a:rPr lang="en-US" sz="1600" dirty="0" err="1"/>
              <a:t>cmmmc</a:t>
            </a:r>
            <a:endParaRPr lang="en-US" sz="1600" dirty="0"/>
          </a:p>
          <a:p>
            <a:r>
              <a:rPr lang="en-US" sz="1600" dirty="0" err="1"/>
              <a:t>Numar</a:t>
            </a:r>
            <a:r>
              <a:rPr lang="en-US" sz="1600" dirty="0"/>
              <a:t> Prim?</a:t>
            </a:r>
          </a:p>
          <a:p>
            <a:r>
              <a:rPr lang="en-US" sz="1600" dirty="0" err="1"/>
              <a:t>Divizori</a:t>
            </a:r>
            <a:r>
              <a:rPr lang="en-US" sz="1600" dirty="0"/>
              <a:t>       </a:t>
            </a:r>
          </a:p>
          <a:p>
            <a:r>
              <a:rPr lang="en-US" sz="1600" dirty="0"/>
              <a:t>SUMA A N NUMERE </a:t>
            </a:r>
            <a:endParaRPr lang="en-US" sz="1600" dirty="0" smtClean="0"/>
          </a:p>
          <a:p>
            <a:r>
              <a:rPr lang="en-US" sz="1600" dirty="0" err="1"/>
              <a:t>Inversul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numar</a:t>
            </a:r>
            <a:r>
              <a:rPr lang="en-US" sz="1600" dirty="0"/>
              <a:t>/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 smtClean="0"/>
              <a:t>palindoame</a:t>
            </a:r>
            <a:endParaRPr lang="en-US" sz="1600" dirty="0" smtClean="0"/>
          </a:p>
          <a:p>
            <a:r>
              <a:rPr lang="en-US" sz="1600" dirty="0" err="1" smtClean="0"/>
              <a:t>Numere</a:t>
            </a:r>
            <a:r>
              <a:rPr lang="en-US" sz="1600" dirty="0" smtClean="0"/>
              <a:t> </a:t>
            </a:r>
            <a:r>
              <a:rPr lang="en-US" sz="1600" dirty="0"/>
              <a:t>prime </a:t>
            </a:r>
            <a:r>
              <a:rPr lang="en-US" sz="1600" dirty="0" err="1"/>
              <a:t>intre</a:t>
            </a:r>
            <a:r>
              <a:rPr lang="en-US" sz="1600" dirty="0"/>
              <a:t> </a:t>
            </a:r>
            <a:r>
              <a:rPr lang="en-US" sz="1600" dirty="0" err="1" smtClean="0"/>
              <a:t>ele</a:t>
            </a:r>
            <a:endParaRPr lang="en-US" sz="1600" dirty="0" smtClean="0"/>
          </a:p>
          <a:p>
            <a:r>
              <a:rPr lang="en-US" sz="1600" dirty="0" err="1"/>
              <a:t>Descompunerea</a:t>
            </a:r>
            <a:r>
              <a:rPr lang="en-US" sz="1600" dirty="0"/>
              <a:t> in </a:t>
            </a:r>
            <a:r>
              <a:rPr lang="en-US" sz="1600" dirty="0" err="1"/>
              <a:t>factori</a:t>
            </a:r>
            <a:r>
              <a:rPr lang="en-US" sz="1600" dirty="0"/>
              <a:t> </a:t>
            </a:r>
            <a:r>
              <a:rPr lang="en-US" sz="1600" dirty="0" err="1" smtClean="0"/>
              <a:t>primi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Action Button: Custom 3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3756016" y="3474242"/>
            <a:ext cx="355600" cy="347663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7104061" y="2605506"/>
            <a:ext cx="342900" cy="33020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3546472" y="3922712"/>
            <a:ext cx="317500" cy="29210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3282950" y="4343400"/>
            <a:ext cx="342900" cy="34290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7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3917944" y="4803180"/>
            <a:ext cx="355600" cy="33020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Information 9">
            <a:hlinkClick r:id="" action="ppaction://noaction" highlightClick="1">
              <a:snd r:embed="rId3" name="click.wav"/>
            </a:hlinkClick>
          </p:cNvPr>
          <p:cNvSpPr/>
          <p:nvPr/>
        </p:nvSpPr>
        <p:spPr>
          <a:xfrm>
            <a:off x="6331515" y="2205914"/>
            <a:ext cx="365577" cy="369332"/>
          </a:xfrm>
          <a:prstGeom prst="actionButtonInformation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Information 10">
            <a:hlinkClick r:id="rId8" highlightClick="1">
              <a:snd r:embed="rId3" name="click.wav"/>
            </a:hlinkClick>
          </p:cNvPr>
          <p:cNvSpPr/>
          <p:nvPr/>
        </p:nvSpPr>
        <p:spPr>
          <a:xfrm>
            <a:off x="7720718" y="2180514"/>
            <a:ext cx="444500" cy="369332"/>
          </a:xfrm>
          <a:prstGeom prst="actionButtonInformation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Information 11">
            <a:hlinkClick r:id="rId9" highlightClick="1">
              <a:snd r:embed="rId3" name="click.wav"/>
            </a:hlinkClick>
          </p:cNvPr>
          <p:cNvSpPr/>
          <p:nvPr/>
        </p:nvSpPr>
        <p:spPr>
          <a:xfrm>
            <a:off x="9188844" y="2180514"/>
            <a:ext cx="406400" cy="369332"/>
          </a:xfrm>
          <a:prstGeom prst="actionButtonInformation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10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761161" y="3045244"/>
            <a:ext cx="342900" cy="33020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11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331515" y="5133380"/>
            <a:ext cx="365577" cy="34032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1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4508500" y="5613400"/>
            <a:ext cx="406400" cy="36830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Custom 14">
            <a:hlinkClick r:id="rId13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84800" y="5981700"/>
            <a:ext cx="520700" cy="444500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89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operatori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Operatorul</a:t>
            </a:r>
            <a:r>
              <a:rPr lang="en-US" dirty="0"/>
              <a:t> de </a:t>
            </a:r>
            <a:r>
              <a:rPr lang="en-US" dirty="0" err="1"/>
              <a:t>atribuire</a:t>
            </a:r>
            <a:r>
              <a:rPr lang="en-US" dirty="0"/>
              <a:t> (</a:t>
            </a:r>
            <a:r>
              <a:rPr lang="it-IT" dirty="0"/>
              <a:t>asignează unei variabile o valoare).</a:t>
            </a:r>
            <a:endParaRPr lang="en-US" dirty="0"/>
          </a:p>
          <a:p>
            <a:r>
              <a:rPr lang="en-US" dirty="0" err="1"/>
              <a:t>Operația</a:t>
            </a:r>
            <a:r>
              <a:rPr lang="en-US" dirty="0"/>
              <a:t> de </a:t>
            </a:r>
            <a:r>
              <a:rPr lang="en-US" dirty="0" err="1"/>
              <a:t>atribuire</a:t>
            </a:r>
            <a:r>
              <a:rPr lang="en-US" dirty="0"/>
              <a:t> are loc </a:t>
            </a:r>
            <a:r>
              <a:rPr lang="en-US" dirty="0" err="1"/>
              <a:t>întotdeauna</a:t>
            </a:r>
            <a:r>
              <a:rPr lang="en-US" dirty="0"/>
              <a:t> de la </a:t>
            </a:r>
            <a:r>
              <a:rPr lang="en-US" dirty="0" err="1"/>
              <a:t>dreapta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niciodată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invers</a:t>
            </a:r>
          </a:p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/>
              <a:t> x = y;</a:t>
            </a:r>
          </a:p>
          <a:p>
            <a:r>
              <a:rPr lang="en-US" dirty="0"/>
              <a:t> x = y = z = 5;</a:t>
            </a:r>
          </a:p>
        </p:txBody>
      </p:sp>
    </p:spTree>
    <p:extLst>
      <p:ext uri="{BB962C8B-B14F-4D97-AF65-F5344CB8AC3E}">
        <p14:creationId xmlns:p14="http://schemas.microsoft.com/office/powerpoint/2010/main" val="276227397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F017-24C8-497F-B188-94F4FB409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874" y="928686"/>
            <a:ext cx="9905999" cy="4828959"/>
          </a:xfrm>
        </p:spPr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aritmetici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Operatorii</a:t>
            </a:r>
            <a:r>
              <a:rPr lang="en-US" dirty="0"/>
              <a:t> sunt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cunoscuti</a:t>
            </a:r>
            <a:r>
              <a:rPr lang="en-US" dirty="0"/>
              <a:t> de la </a:t>
            </a:r>
            <a:r>
              <a:rPr lang="en-US" dirty="0" err="1"/>
              <a:t>matematica</a:t>
            </a:r>
            <a:endParaRPr lang="en-US" dirty="0"/>
          </a:p>
          <a:p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modulo,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semnul</a:t>
            </a:r>
            <a:r>
              <a:rPr lang="en-US" dirty="0"/>
              <a:t> % </a:t>
            </a:r>
          </a:p>
          <a:p>
            <a:r>
              <a:rPr lang="en-US" dirty="0"/>
              <a:t>x % y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x la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6EDCB-C14B-4CF3-AED3-C79B3E6DCAAE}"/>
              </a:ext>
            </a:extLst>
          </p:cNvPr>
          <p:cNvSpPr txBox="1"/>
          <p:nvPr/>
        </p:nvSpPr>
        <p:spPr>
          <a:xfrm>
            <a:off x="1058985" y="1217246"/>
            <a:ext cx="3286369" cy="2328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Operator	 </a:t>
            </a:r>
            <a:r>
              <a:rPr lang="en-US" dirty="0" err="1"/>
              <a:t>Descriere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+		</a:t>
            </a:r>
            <a:r>
              <a:rPr lang="en-US" dirty="0" err="1"/>
              <a:t>Adunare</a:t>
            </a:r>
            <a:endParaRPr lang="en-US" dirty="0"/>
          </a:p>
          <a:p>
            <a:r>
              <a:rPr lang="en-US" dirty="0"/>
              <a:t>-		</a:t>
            </a:r>
            <a:r>
              <a:rPr lang="en-US" dirty="0" err="1"/>
              <a:t>Scădere</a:t>
            </a:r>
            <a:endParaRPr lang="en-US" dirty="0"/>
          </a:p>
          <a:p>
            <a:r>
              <a:rPr lang="en-US" dirty="0"/>
              <a:t>*		</a:t>
            </a:r>
            <a:r>
              <a:rPr lang="en-US" dirty="0" err="1"/>
              <a:t>Înmulțire</a:t>
            </a:r>
            <a:endParaRPr lang="en-US" dirty="0"/>
          </a:p>
          <a:p>
            <a:r>
              <a:rPr lang="en-US" dirty="0"/>
              <a:t>/		</a:t>
            </a:r>
            <a:r>
              <a:rPr lang="en-US" dirty="0" err="1"/>
              <a:t>Împărțire</a:t>
            </a:r>
            <a:endParaRPr lang="en-US" dirty="0"/>
          </a:p>
          <a:p>
            <a:r>
              <a:rPr lang="en-US" dirty="0"/>
              <a:t>%		Modulo</a:t>
            </a:r>
          </a:p>
        </p:txBody>
      </p:sp>
    </p:spTree>
    <p:extLst>
      <p:ext uri="{BB962C8B-B14F-4D97-AF65-F5344CB8AC3E}">
        <p14:creationId xmlns:p14="http://schemas.microsoft.com/office/powerpoint/2010/main" val="611442860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AF40-EF0E-421A-96C6-80DBA9C0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08" y="2063262"/>
            <a:ext cx="9976703" cy="3727939"/>
          </a:xfrm>
        </p:spPr>
        <p:txBody>
          <a:bodyPr/>
          <a:lstStyle/>
          <a:p>
            <a:r>
              <a:rPr lang="en-US" dirty="0" err="1"/>
              <a:t>Incrementare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decrementare</a:t>
            </a:r>
            <a:r>
              <a:rPr lang="en-US" dirty="0"/>
              <a:t>( ++ </a:t>
            </a:r>
            <a:r>
              <a:rPr lang="en-US" dirty="0" err="1"/>
              <a:t>sau</a:t>
            </a:r>
            <a:r>
              <a:rPr lang="en-US" dirty="0"/>
              <a:t> --)</a:t>
            </a:r>
          </a:p>
          <a:p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sunt </a:t>
            </a:r>
            <a:r>
              <a:rPr lang="en-US" dirty="0" err="1"/>
              <a:t>echivalente</a:t>
            </a:r>
            <a:r>
              <a:rPr lang="en-US" dirty="0"/>
              <a:t>: x++, x+=1, x=x+1</a:t>
            </a:r>
          </a:p>
          <a:p>
            <a:r>
              <a:rPr lang="en-US" dirty="0" err="1"/>
              <a:t>Esista</a:t>
            </a:r>
            <a:r>
              <a:rPr lang="en-US" dirty="0"/>
              <a:t> 2 </a:t>
            </a:r>
            <a:r>
              <a:rPr lang="en-US" dirty="0" err="1"/>
              <a:t>tipuri</a:t>
            </a:r>
            <a:r>
              <a:rPr lang="en-US" dirty="0"/>
              <a:t>: </a:t>
            </a:r>
            <a:r>
              <a:rPr lang="en-US" dirty="0" err="1"/>
              <a:t>preincrementare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postincrementare</a:t>
            </a:r>
            <a:r>
              <a:rPr lang="en-US" dirty="0"/>
              <a:t> (++x </a:t>
            </a:r>
            <a:r>
              <a:rPr lang="en-US" dirty="0" err="1"/>
              <a:t>si</a:t>
            </a:r>
            <a:r>
              <a:rPr lang="en-US" dirty="0"/>
              <a:t> x++)</a:t>
            </a:r>
          </a:p>
          <a:p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x </a:t>
            </a:r>
            <a:r>
              <a:rPr lang="en-US" dirty="0" err="1"/>
              <a:t>inainte</a:t>
            </a:r>
            <a:r>
              <a:rPr lang="en-US" dirty="0"/>
              <a:t> de a-l </a:t>
            </a:r>
            <a:r>
              <a:rPr lang="en-US" dirty="0" err="1"/>
              <a:t>utiliza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-a de-a 2-a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utilizat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606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B5FF-63B8-418E-A7CB-F8AA458EB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4" y="1789723"/>
            <a:ext cx="9968888" cy="4001478"/>
          </a:xfrm>
        </p:spPr>
        <p:txBody>
          <a:bodyPr>
            <a:normAutofit/>
          </a:bodyPr>
          <a:lstStyle/>
          <a:p>
            <a:r>
              <a:rPr lang="en-US" dirty="0" err="1"/>
              <a:t>Operatorii</a:t>
            </a:r>
            <a:r>
              <a:rPr lang="en-US" dirty="0"/>
              <a:t> </a:t>
            </a:r>
            <a:r>
              <a:rPr lang="en-US" dirty="0" err="1"/>
              <a:t>comparativi</a:t>
            </a:r>
            <a:r>
              <a:rPr lang="en-US" dirty="0"/>
              <a:t> (==,!=,&gt;,&gt;=,&lt;,&lt;=)</a:t>
            </a:r>
          </a:p>
          <a:p>
            <a:r>
              <a:rPr lang="en-US" dirty="0"/>
              <a:t>== -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egalitatea</a:t>
            </a:r>
            <a:r>
              <a:rPr lang="en-US" dirty="0"/>
              <a:t> a 2 </a:t>
            </a:r>
            <a:r>
              <a:rPr lang="en-US" dirty="0" err="1"/>
              <a:t>variabile</a:t>
            </a:r>
            <a:r>
              <a:rPr lang="en-US" dirty="0"/>
              <a:t> (ex: x == y)</a:t>
            </a:r>
          </a:p>
          <a:p>
            <a:r>
              <a:rPr lang="en-US" dirty="0"/>
              <a:t>!= -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2 </a:t>
            </a:r>
            <a:r>
              <a:rPr lang="en-US" dirty="0" err="1"/>
              <a:t>variabile</a:t>
            </a:r>
            <a:r>
              <a:rPr lang="en-US" dirty="0"/>
              <a:t> au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(ex: x != y)</a:t>
            </a:r>
          </a:p>
          <a:p>
            <a:r>
              <a:rPr lang="en-US" dirty="0"/>
              <a:t>&gt; </a:t>
            </a:r>
            <a:r>
              <a:rPr lang="en-US" dirty="0" err="1"/>
              <a:t>si</a:t>
            </a:r>
            <a:r>
              <a:rPr lang="en-US" dirty="0"/>
              <a:t> &gt;= -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prima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mare/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a 2-a (ex: x &gt; y </a:t>
            </a:r>
            <a:r>
              <a:rPr lang="en-US" dirty="0" err="1"/>
              <a:t>sau</a:t>
            </a:r>
            <a:r>
              <a:rPr lang="en-US" dirty="0"/>
              <a:t> x &gt;= y)</a:t>
            </a:r>
          </a:p>
          <a:p>
            <a:r>
              <a:rPr lang="en-US" dirty="0"/>
              <a:t>&lt; </a:t>
            </a:r>
            <a:r>
              <a:rPr lang="en-US" dirty="0" err="1"/>
              <a:t>si</a:t>
            </a:r>
            <a:r>
              <a:rPr lang="en-US" dirty="0"/>
              <a:t> &lt;= -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prima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mica/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a 2-a (ex: x &lt; y </a:t>
            </a:r>
            <a:r>
              <a:rPr lang="en-US" dirty="0" err="1"/>
              <a:t>sau</a:t>
            </a:r>
            <a:r>
              <a:rPr lang="en-US" dirty="0"/>
              <a:t> x &lt;= 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6298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00B0-0108-4B08-806B-CB76A6AF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22400"/>
            <a:ext cx="9905999" cy="5087815"/>
          </a:xfrm>
        </p:spPr>
        <p:txBody>
          <a:bodyPr>
            <a:normAutofit/>
          </a:bodyPr>
          <a:lstStyle/>
          <a:p>
            <a:r>
              <a:rPr lang="en-US" dirty="0" err="1"/>
              <a:t>Operatorii</a:t>
            </a:r>
            <a:r>
              <a:rPr lang="en-US" dirty="0"/>
              <a:t> </a:t>
            </a:r>
            <a:r>
              <a:rPr lang="en-US" dirty="0" err="1"/>
              <a:t>logici</a:t>
            </a:r>
            <a:r>
              <a:rPr lang="en-US" dirty="0"/>
              <a:t> (!, &amp;&amp;, ||)</a:t>
            </a:r>
          </a:p>
          <a:p>
            <a:r>
              <a:rPr lang="en-US" dirty="0"/>
              <a:t>! –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negatie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semnul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(ex: if(!n)- 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exista</a:t>
            </a:r>
            <a:r>
              <a:rPr lang="en-US" dirty="0"/>
              <a:t> 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0) </a:t>
            </a:r>
          </a:p>
          <a:p>
            <a:r>
              <a:rPr lang="en-US" dirty="0"/>
              <a:t>&amp;&amp; -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ambii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au </a:t>
            </a:r>
            <a:r>
              <a:rPr lang="en-US" dirty="0" err="1"/>
              <a:t>aceiasi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de </a:t>
            </a:r>
            <a:r>
              <a:rPr lang="en-US" dirty="0" err="1"/>
              <a:t>adevar</a:t>
            </a:r>
            <a:r>
              <a:rPr lang="en-US" dirty="0"/>
              <a:t> - true(ex: if(x==0 &amp;&amp; y==0)-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sunt </a:t>
            </a:r>
            <a:r>
              <a:rPr lang="en-US" dirty="0" err="1"/>
              <a:t>nule</a:t>
            </a:r>
            <a:r>
              <a:rPr lang="en-US" dirty="0"/>
              <a:t>)</a:t>
            </a:r>
          </a:p>
          <a:p>
            <a:r>
              <a:rPr lang="en-US" dirty="0"/>
              <a:t>|| -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un </a:t>
            </a:r>
            <a:r>
              <a:rPr lang="en-US" dirty="0" err="1"/>
              <a:t>membru</a:t>
            </a:r>
            <a:r>
              <a:rPr lang="en-US" dirty="0"/>
              <a:t> are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adevar</a:t>
            </a:r>
            <a:r>
              <a:rPr lang="en-US" dirty="0"/>
              <a:t> – true (ex: if(x==0 || y==0)-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2575868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9785-B430-4CCC-BAE0-8081D40D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FDB5-9A4A-4AF6-8B77-96DF0E86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Scrieti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au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:	</a:t>
            </a:r>
          </a:p>
          <a:p>
            <a:r>
              <a:rPr lang="en-US" dirty="0"/>
              <a:t>x = 5 +7 % 2;</a:t>
            </a:r>
          </a:p>
          <a:p>
            <a:r>
              <a:rPr lang="pt-BR" dirty="0"/>
              <a:t>y = 5 + 4 / (3 * 2)</a:t>
            </a:r>
          </a:p>
          <a:p>
            <a:r>
              <a:rPr lang="pt-BR" dirty="0"/>
              <a:t>z = (5 + 2) % 4 : 3</a:t>
            </a:r>
          </a:p>
        </p:txBody>
      </p:sp>
    </p:spTree>
    <p:extLst>
      <p:ext uri="{BB962C8B-B14F-4D97-AF65-F5344CB8AC3E}">
        <p14:creationId xmlns:p14="http://schemas.microsoft.com/office/powerpoint/2010/main" val="2932665108"/>
      </p:ext>
    </p:extLst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uzuale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&lt;</a:t>
            </a:r>
            <a:r>
              <a:rPr lang="en-US" dirty="0" err="1"/>
              <a:t>cmath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CE INVATAM : </a:t>
            </a:r>
          </a:p>
          <a:p>
            <a:pPr algn="ctr"/>
            <a:r>
              <a:rPr lang="en-US" dirty="0"/>
              <a:t>Cum </a:t>
            </a:r>
            <a:r>
              <a:rPr lang="en-US" dirty="0" err="1"/>
              <a:t>introducem</a:t>
            </a:r>
            <a:r>
              <a:rPr lang="en-US" dirty="0"/>
              <a:t> </a:t>
            </a:r>
            <a:r>
              <a:rPr lang="en-US" dirty="0" err="1"/>
              <a:t>libraria</a:t>
            </a:r>
            <a:endParaRPr lang="en-US" dirty="0"/>
          </a:p>
          <a:p>
            <a:pPr algn="ctr"/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librariei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CE NE TREBUIE:</a:t>
            </a:r>
          </a:p>
          <a:p>
            <a:pPr algn="ctr"/>
            <a:r>
              <a:rPr lang="en-US" dirty="0"/>
              <a:t> 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Create a new </a:t>
            </a:r>
            <a:r>
              <a:rPr lang="en-US" dirty="0" err="1">
                <a:hlinkClick r:id="rId2"/>
              </a:rPr>
              <a:t>Repl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cunoasterea</a:t>
            </a:r>
            <a:r>
              <a:rPr lang="en-US" dirty="0"/>
              <a:t> </a:t>
            </a:r>
            <a:r>
              <a:rPr lang="en-US" dirty="0" err="1"/>
              <a:t>operatorilor,ordinea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endParaRPr lang="en-US" dirty="0"/>
          </a:p>
          <a:p>
            <a:pPr algn="ctr"/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matematice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 </a:t>
            </a:r>
            <a:r>
              <a:rPr lang="en-US" dirty="0" err="1"/>
              <a:t>repetitiva</a:t>
            </a:r>
            <a:r>
              <a:rPr lang="en-US" dirty="0"/>
              <a:t> while,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if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ction Button: Beginning 4">
            <a:hlinkClick r:id="" action="ppaction://hlinkshowjump?jump=firstslide" highlightClick="1"/>
          </p:cNvPr>
          <p:cNvSpPr/>
          <p:nvPr/>
        </p:nvSpPr>
        <p:spPr>
          <a:xfrm>
            <a:off x="10020300" y="1257300"/>
            <a:ext cx="533400" cy="5080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8367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212" y="573087"/>
            <a:ext cx="9905999" cy="963613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cmath</a:t>
            </a:r>
            <a:r>
              <a:rPr lang="en-US" dirty="0"/>
              <a:t>&gt; //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introducem</a:t>
            </a:r>
            <a:r>
              <a:rPr lang="en-US" dirty="0"/>
              <a:t> </a:t>
            </a:r>
            <a:r>
              <a:rPr lang="en-US" dirty="0" err="1"/>
              <a:t>libraria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0112" y="1652586"/>
            <a:ext cx="9905999" cy="4240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dirty="0" err="1">
                <a:solidFill>
                  <a:prstClr val="white"/>
                </a:solidFill>
              </a:rPr>
              <a:t>Functia</a:t>
            </a: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err="1">
                <a:solidFill>
                  <a:prstClr val="white"/>
                </a:solidFill>
              </a:rPr>
              <a:t>Descriere</a:t>
            </a:r>
            <a:endParaRPr lang="en-US" dirty="0">
              <a:solidFill>
                <a:prstClr val="whit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white"/>
                </a:solidFill>
              </a:rPr>
              <a:t>abs(x)		</a:t>
            </a:r>
            <a:r>
              <a:rPr lang="en-US" sz="2000" dirty="0" err="1">
                <a:solidFill>
                  <a:prstClr val="white"/>
                </a:solidFill>
              </a:rPr>
              <a:t>modul</a:t>
            </a:r>
            <a:r>
              <a:rPr lang="en-US" sz="2000" dirty="0">
                <a:solidFill>
                  <a:prstClr val="white"/>
                </a:solidFill>
              </a:rPr>
              <a:t> de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prstClr val="white"/>
                </a:solidFill>
              </a:rPr>
              <a:t>cbrt</a:t>
            </a:r>
            <a:r>
              <a:rPr lang="en-US" sz="2000" dirty="0">
                <a:solidFill>
                  <a:prstClr val="white"/>
                </a:solidFill>
              </a:rPr>
              <a:t>(x)		radical de </a:t>
            </a:r>
            <a:r>
              <a:rPr lang="en-US" sz="2000" dirty="0" err="1">
                <a:solidFill>
                  <a:prstClr val="white"/>
                </a:solidFill>
              </a:rPr>
              <a:t>ordin</a:t>
            </a:r>
            <a:r>
              <a:rPr lang="en-US" sz="2000" dirty="0">
                <a:solidFill>
                  <a:prstClr val="white"/>
                </a:solidFill>
              </a:rPr>
              <a:t> 3 din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white"/>
                </a:solidFill>
              </a:rPr>
              <a:t>ceil(x)		</a:t>
            </a:r>
            <a:r>
              <a:rPr lang="en-US" sz="2000" dirty="0" err="1">
                <a:solidFill>
                  <a:prstClr val="white"/>
                </a:solidFill>
              </a:rPr>
              <a:t>rotunjeste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err="1">
                <a:solidFill>
                  <a:prstClr val="white"/>
                </a:solidFill>
              </a:rPr>
              <a:t>cel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err="1">
                <a:solidFill>
                  <a:prstClr val="white"/>
                </a:solidFill>
              </a:rPr>
              <a:t>mai</a:t>
            </a:r>
            <a:r>
              <a:rPr lang="en-US" sz="2000" dirty="0">
                <a:solidFill>
                  <a:prstClr val="white"/>
                </a:solidFill>
              </a:rPr>
              <a:t> mare </a:t>
            </a:r>
            <a:r>
              <a:rPr lang="en-US" sz="2000" dirty="0" err="1">
                <a:solidFill>
                  <a:prstClr val="white"/>
                </a:solidFill>
              </a:rPr>
              <a:t>nr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err="1">
                <a:solidFill>
                  <a:prstClr val="white"/>
                </a:solidFill>
              </a:rPr>
              <a:t>intreg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prstClr val="white"/>
                </a:solidFill>
              </a:rPr>
              <a:t>fdim</a:t>
            </a:r>
            <a:r>
              <a:rPr lang="en-US" sz="2000" dirty="0">
                <a:solidFill>
                  <a:prstClr val="white"/>
                </a:solidFill>
              </a:rPr>
              <a:t>(x, y)	</a:t>
            </a:r>
            <a:r>
              <a:rPr lang="en-US" sz="2000" dirty="0" err="1">
                <a:solidFill>
                  <a:prstClr val="white"/>
                </a:solidFill>
              </a:rPr>
              <a:t>diferenta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err="1">
                <a:solidFill>
                  <a:prstClr val="white"/>
                </a:solidFill>
              </a:rPr>
              <a:t>pozitiva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err="1">
                <a:solidFill>
                  <a:prstClr val="white"/>
                </a:solidFill>
              </a:rPr>
              <a:t>dintre</a:t>
            </a:r>
            <a:r>
              <a:rPr lang="en-US" sz="2000" dirty="0">
                <a:solidFill>
                  <a:prstClr val="white"/>
                </a:solidFill>
              </a:rPr>
              <a:t> x </a:t>
            </a:r>
            <a:r>
              <a:rPr lang="en-US" sz="2000" dirty="0" err="1">
                <a:solidFill>
                  <a:prstClr val="white"/>
                </a:solidFill>
              </a:rPr>
              <a:t>si</a:t>
            </a:r>
            <a:r>
              <a:rPr lang="en-US" sz="2000" dirty="0">
                <a:solidFill>
                  <a:prstClr val="white"/>
                </a:solidFill>
              </a:rPr>
              <a:t>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s-ES" sz="2000" dirty="0" err="1">
                <a:solidFill>
                  <a:prstClr val="white"/>
                </a:solidFill>
              </a:rPr>
              <a:t>floor</a:t>
            </a:r>
            <a:r>
              <a:rPr lang="es-ES" sz="2000" dirty="0">
                <a:solidFill>
                  <a:prstClr val="white"/>
                </a:solidFill>
              </a:rPr>
              <a:t>(x)		partea </a:t>
            </a:r>
            <a:r>
              <a:rPr lang="es-ES" sz="2000" dirty="0" err="1">
                <a:solidFill>
                  <a:prstClr val="white"/>
                </a:solidFill>
              </a:rPr>
              <a:t>intreaga</a:t>
            </a:r>
            <a:endParaRPr lang="es-ES" sz="2000" dirty="0">
              <a:solidFill>
                <a:prstClr val="whit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s-ES" sz="2000" dirty="0" err="1">
                <a:solidFill>
                  <a:prstClr val="white"/>
                </a:solidFill>
              </a:rPr>
              <a:t>max</a:t>
            </a:r>
            <a:r>
              <a:rPr lang="es-ES" sz="2000" dirty="0">
                <a:solidFill>
                  <a:prstClr val="white"/>
                </a:solidFill>
              </a:rPr>
              <a:t>(x, y)	</a:t>
            </a:r>
            <a:r>
              <a:rPr lang="es-ES" sz="2000" dirty="0" err="1">
                <a:solidFill>
                  <a:prstClr val="white"/>
                </a:solidFill>
              </a:rPr>
              <a:t>maxim</a:t>
            </a:r>
            <a:r>
              <a:rPr lang="es-ES" sz="2000" dirty="0">
                <a:solidFill>
                  <a:prstClr val="white"/>
                </a:solidFill>
              </a:rPr>
              <a:t> </a:t>
            </a:r>
            <a:r>
              <a:rPr lang="es-ES" sz="2000" dirty="0" err="1">
                <a:solidFill>
                  <a:prstClr val="white"/>
                </a:solidFill>
              </a:rPr>
              <a:t>dintre</a:t>
            </a:r>
            <a:r>
              <a:rPr lang="es-ES" sz="2000" dirty="0">
                <a:solidFill>
                  <a:prstClr val="white"/>
                </a:solidFill>
              </a:rPr>
              <a:t> x si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s-ES" sz="2000" dirty="0">
                <a:solidFill>
                  <a:prstClr val="white"/>
                </a:solidFill>
              </a:rPr>
              <a:t>min(x, y)	</a:t>
            </a:r>
            <a:r>
              <a:rPr lang="es-ES" sz="2000" dirty="0" err="1">
                <a:solidFill>
                  <a:prstClr val="white"/>
                </a:solidFill>
              </a:rPr>
              <a:t>minim</a:t>
            </a:r>
            <a:r>
              <a:rPr lang="es-ES" sz="2000" dirty="0">
                <a:solidFill>
                  <a:prstClr val="white"/>
                </a:solidFill>
              </a:rPr>
              <a:t> </a:t>
            </a:r>
            <a:r>
              <a:rPr lang="es-ES" sz="2000" dirty="0" err="1">
                <a:solidFill>
                  <a:prstClr val="white"/>
                </a:solidFill>
              </a:rPr>
              <a:t>dintre</a:t>
            </a:r>
            <a:r>
              <a:rPr lang="es-ES" sz="2000" dirty="0">
                <a:solidFill>
                  <a:prstClr val="white"/>
                </a:solidFill>
              </a:rPr>
              <a:t> x si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s-ES" sz="2000" dirty="0" err="1">
                <a:solidFill>
                  <a:prstClr val="white"/>
                </a:solidFill>
              </a:rPr>
              <a:t>pow</a:t>
            </a:r>
            <a:r>
              <a:rPr lang="es-ES" sz="2000" dirty="0">
                <a:solidFill>
                  <a:prstClr val="white"/>
                </a:solidFill>
              </a:rPr>
              <a:t>(x, y)	</a:t>
            </a:r>
            <a:r>
              <a:rPr lang="es-ES" sz="2000" dirty="0" err="1">
                <a:solidFill>
                  <a:prstClr val="white"/>
                </a:solidFill>
              </a:rPr>
              <a:t>x^y</a:t>
            </a:r>
            <a:endParaRPr lang="es-ES" sz="2000" dirty="0">
              <a:solidFill>
                <a:prstClr val="whit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s-ES" sz="2000" dirty="0" err="1">
                <a:solidFill>
                  <a:prstClr val="white"/>
                </a:solidFill>
              </a:rPr>
              <a:t>sqrt</a:t>
            </a:r>
            <a:r>
              <a:rPr lang="es-ES" sz="2000" dirty="0">
                <a:solidFill>
                  <a:prstClr val="white"/>
                </a:solidFill>
              </a:rPr>
              <a:t>(x)		radical de </a:t>
            </a:r>
            <a:r>
              <a:rPr lang="es-ES" sz="2000" dirty="0" err="1">
                <a:solidFill>
                  <a:prstClr val="white"/>
                </a:solidFill>
              </a:rPr>
              <a:t>ordin</a:t>
            </a:r>
            <a:r>
              <a:rPr lang="es-ES" sz="2000" dirty="0">
                <a:solidFill>
                  <a:prstClr val="white"/>
                </a:solidFill>
              </a:rPr>
              <a:t> 2 </a:t>
            </a:r>
            <a:r>
              <a:rPr lang="es-ES" sz="2000" dirty="0" err="1">
                <a:solidFill>
                  <a:prstClr val="white"/>
                </a:solidFill>
              </a:rPr>
              <a:t>din</a:t>
            </a:r>
            <a:r>
              <a:rPr lang="es-ES" sz="2000" dirty="0">
                <a:solidFill>
                  <a:prstClr val="white"/>
                </a:solidFill>
              </a:rPr>
              <a:t>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s-ES" sz="2000" dirty="0">
                <a:solidFill>
                  <a:prstClr val="white"/>
                </a:solidFill>
              </a:rPr>
              <a:t>round(x) 	</a:t>
            </a:r>
            <a:r>
              <a:rPr lang="es-ES" sz="2000" dirty="0" err="1">
                <a:solidFill>
                  <a:prstClr val="white"/>
                </a:solidFill>
              </a:rPr>
              <a:t>rotunjire</a:t>
            </a:r>
            <a:r>
              <a:rPr lang="es-ES" sz="2000" dirty="0">
                <a:solidFill>
                  <a:prstClr val="white"/>
                </a:solidFill>
              </a:rPr>
              <a:t>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s-ES" sz="2000" dirty="0">
                <a:solidFill>
                  <a:prstClr val="white"/>
                </a:solidFill>
              </a:rPr>
              <a:t>log(x)               </a:t>
            </a:r>
            <a:r>
              <a:rPr lang="es-ES" sz="2000" dirty="0" err="1">
                <a:solidFill>
                  <a:prstClr val="white"/>
                </a:solidFill>
              </a:rPr>
              <a:t>logaritm</a:t>
            </a:r>
            <a:r>
              <a:rPr lang="es-ES" sz="2000" dirty="0">
                <a:solidFill>
                  <a:prstClr val="white"/>
                </a:solidFill>
              </a:rPr>
              <a:t> natural </a:t>
            </a:r>
            <a:r>
              <a:rPr lang="es-ES" sz="2000" dirty="0" err="1">
                <a:solidFill>
                  <a:prstClr val="white"/>
                </a:solidFill>
              </a:rPr>
              <a:t>din</a:t>
            </a:r>
            <a:r>
              <a:rPr lang="es-ES" sz="2000" dirty="0">
                <a:solidFill>
                  <a:prstClr val="white"/>
                </a:solidFill>
              </a:rPr>
              <a:t>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5517530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in </a:t>
            </a:r>
            <a:r>
              <a:rPr lang="en-US" dirty="0" err="1"/>
              <a:t>clasa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93913"/>
          </a:xfrm>
        </p:spPr>
        <p:txBody>
          <a:bodyPr/>
          <a:lstStyle/>
          <a:p>
            <a:r>
              <a:rPr lang="en-US" dirty="0"/>
              <a:t>ALCATUTI SI REZOLVATI ENUNTURI PE CARE SA LE REZOLVATI FOLOSIND CEL PUTIN O FUNCTIE (FUNCTII DIFERITE ASTFEL INCAT SA UTILIZATI TOATE FUNCTIILE INVATATE) – CEL PUTIN 5 ENUNTURI</a:t>
            </a:r>
          </a:p>
        </p:txBody>
      </p:sp>
    </p:spTree>
    <p:extLst>
      <p:ext uri="{BB962C8B-B14F-4D97-AF65-F5344CB8AC3E}">
        <p14:creationId xmlns:p14="http://schemas.microsoft.com/office/powerpoint/2010/main" val="2326463558"/>
      </p:ext>
    </p:extLst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43113"/>
          </a:xfrm>
        </p:spPr>
        <p:txBody>
          <a:bodyPr/>
          <a:lstStyle/>
          <a:p>
            <a:r>
              <a:rPr lang="en-US" dirty="0"/>
              <a:t>EXERCITIILE DE PE W3SCHOOLS DIN SECTIA C++ MATH</a:t>
            </a:r>
          </a:p>
          <a:p>
            <a:r>
              <a:rPr lang="en-US" dirty="0" err="1"/>
              <a:t>Alcatuiti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rezolvati</a:t>
            </a:r>
            <a:r>
              <a:rPr lang="en-US" dirty="0"/>
              <a:t> 4 </a:t>
            </a:r>
            <a:r>
              <a:rPr lang="en-US" dirty="0" err="1"/>
              <a:t>enunturi</a:t>
            </a:r>
            <a:r>
              <a:rPr lang="en-US" dirty="0"/>
              <a:t> in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folositi</a:t>
            </a:r>
            <a:r>
              <a:rPr lang="en-US" dirty="0"/>
              <a:t> minim 2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distincte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1910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200" y="614362"/>
            <a:ext cx="10718800" cy="311943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PROIECT:</a:t>
            </a:r>
            <a:br>
              <a:rPr lang="en-US" sz="3600" dirty="0"/>
            </a:br>
            <a:r>
              <a:rPr lang="en-US" sz="3600" dirty="0"/>
              <a:t>  </a:t>
            </a:r>
            <a:r>
              <a:rPr lang="en-US" sz="3200" dirty="0"/>
              <a:t>G11 </a:t>
            </a:r>
            <a:r>
              <a:rPr lang="en-US" sz="5400" dirty="0"/>
              <a:t>-</a:t>
            </a:r>
            <a:r>
              <a:rPr lang="en-US" sz="3600" dirty="0"/>
              <a:t>&gt; </a:t>
            </a:r>
            <a:r>
              <a:rPr lang="en-US" sz="3600" dirty="0" err="1"/>
              <a:t>Consideratii</a:t>
            </a:r>
            <a:r>
              <a:rPr lang="en-US" sz="3600" dirty="0"/>
              <a:t> </a:t>
            </a:r>
            <a:r>
              <a:rPr lang="en-US" sz="3600" dirty="0" err="1"/>
              <a:t>metodice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software educational </a:t>
            </a:r>
            <a:r>
              <a:rPr lang="en-US" sz="3600" dirty="0" err="1"/>
              <a:t>privind</a:t>
            </a:r>
            <a:r>
              <a:rPr lang="en-US" sz="3600" dirty="0"/>
              <a:t> </a:t>
            </a:r>
            <a:r>
              <a:rPr lang="en-US" sz="3600" dirty="0" err="1"/>
              <a:t>rezolvarea</a:t>
            </a:r>
            <a:r>
              <a:rPr lang="en-US" sz="3600" dirty="0"/>
              <a:t> </a:t>
            </a:r>
            <a:r>
              <a:rPr lang="en-US" sz="3600" dirty="0" err="1"/>
              <a:t>pe</a:t>
            </a:r>
            <a:r>
              <a:rPr lang="en-US" sz="3600" dirty="0"/>
              <a:t> calculator a </a:t>
            </a:r>
            <a:r>
              <a:rPr lang="en-US" sz="3600" dirty="0" err="1"/>
              <a:t>problemelor</a:t>
            </a:r>
            <a:r>
              <a:rPr lang="en-US" sz="3600" dirty="0"/>
              <a:t> de </a:t>
            </a:r>
            <a:r>
              <a:rPr lang="en-US" sz="3600" dirty="0" err="1"/>
              <a:t>aritmetica</a:t>
            </a:r>
            <a:r>
              <a:rPr lang="en-US" sz="3600" dirty="0"/>
              <a:t> </a:t>
            </a:r>
            <a:r>
              <a:rPr lang="en-US" sz="3600" dirty="0" err="1"/>
              <a:t>numerelor</a:t>
            </a:r>
            <a:r>
              <a:rPr lang="en-US" sz="3600" dirty="0"/>
              <a:t> </a:t>
            </a:r>
            <a:r>
              <a:rPr lang="en-US" sz="3600" dirty="0" err="1"/>
              <a:t>intregi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2600" y="4376738"/>
            <a:ext cx="4765676" cy="1655762"/>
          </a:xfrm>
        </p:spPr>
        <p:txBody>
          <a:bodyPr/>
          <a:lstStyle/>
          <a:p>
            <a:r>
              <a:rPr lang="en-US" sz="2050" dirty="0"/>
              <a:t>ZAHARIA DIANA-CRISTIANA</a:t>
            </a:r>
          </a:p>
          <a:p>
            <a:r>
              <a:rPr lang="en-US" dirty="0"/>
              <a:t>FURTUNA THEODOR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4235450"/>
            <a:ext cx="2381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821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2575"/>
            <a:ext cx="9144000" cy="16430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divisor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multiplu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250" y="2128838"/>
            <a:ext cx="9766300" cy="41576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Ce </a:t>
            </a:r>
            <a:r>
              <a:rPr lang="en-US" dirty="0" err="1"/>
              <a:t>invatam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cmmdc</a:t>
            </a:r>
            <a:r>
              <a:rPr lang="en-US" dirty="0"/>
              <a:t>/</a:t>
            </a:r>
            <a:r>
              <a:rPr lang="en-US" dirty="0" err="1"/>
              <a:t>cmmmc</a:t>
            </a:r>
            <a:r>
              <a:rPr lang="en-US" dirty="0"/>
              <a:t>(</a:t>
            </a:r>
            <a:r>
              <a:rPr lang="en-US" dirty="0" err="1"/>
              <a:t>recapitulare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2 </a:t>
            </a:r>
            <a:r>
              <a:rPr lang="en-US" dirty="0" err="1"/>
              <a:t>numere</a:t>
            </a:r>
            <a:r>
              <a:rPr lang="en-US" dirty="0"/>
              <a:t> IN FORMA ITERATIVA</a:t>
            </a:r>
          </a:p>
          <a:p>
            <a:pPr algn="ctr"/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intelegerea</a:t>
            </a:r>
            <a:r>
              <a:rPr lang="en-US" dirty="0"/>
              <a:t> </a:t>
            </a:r>
            <a:r>
              <a:rPr lang="en-US" dirty="0" err="1"/>
              <a:t>lectiei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Create a new </a:t>
            </a:r>
            <a:r>
              <a:rPr lang="en-US" dirty="0" err="1">
                <a:hlinkClick r:id="rId2"/>
              </a:rPr>
              <a:t>Repl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cunoasterea</a:t>
            </a:r>
            <a:r>
              <a:rPr lang="en-US" dirty="0"/>
              <a:t> </a:t>
            </a:r>
            <a:r>
              <a:rPr lang="en-US" dirty="0" err="1"/>
              <a:t>operatorilor,ordinea</a:t>
            </a:r>
            <a:r>
              <a:rPr lang="en-US" dirty="0"/>
              <a:t> </a:t>
            </a:r>
            <a:r>
              <a:rPr lang="en-US" dirty="0" err="1"/>
              <a:t>operatiil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 </a:t>
            </a:r>
            <a:r>
              <a:rPr lang="en-US" dirty="0" err="1"/>
              <a:t>repetitiva</a:t>
            </a:r>
            <a:r>
              <a:rPr lang="en-US" dirty="0"/>
              <a:t> while,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if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Action Button: Information 7">
            <a:hlinkClick r:id="rId4" highlightClick="1">
              <a:snd r:embed="rId3" name="click.wav"/>
            </a:hlinkClick>
          </p:cNvPr>
          <p:cNvSpPr/>
          <p:nvPr/>
        </p:nvSpPr>
        <p:spPr>
          <a:xfrm>
            <a:off x="11358562" y="5924550"/>
            <a:ext cx="447675" cy="25400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Beginning 8">
            <a:hlinkClick r:id="" action="ppaction://hlinkshowjump?jump=firstslide" highlightClick="1"/>
          </p:cNvPr>
          <p:cNvSpPr/>
          <p:nvPr/>
        </p:nvSpPr>
        <p:spPr>
          <a:xfrm>
            <a:off x="8058939" y="4584700"/>
            <a:ext cx="252415" cy="2286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4847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344" y="347054"/>
            <a:ext cx="9905998" cy="1478570"/>
          </a:xfrm>
        </p:spPr>
        <p:txBody>
          <a:bodyPr/>
          <a:lstStyle/>
          <a:p>
            <a:r>
              <a:rPr lang="en-US" dirty="0" err="1"/>
              <a:t>Recapitulam</a:t>
            </a:r>
            <a:r>
              <a:rPr lang="en-US" dirty="0"/>
              <a:t> </a:t>
            </a:r>
            <a:r>
              <a:rPr lang="en-US" dirty="0" err="1"/>
              <a:t>definitia</a:t>
            </a:r>
            <a:r>
              <a:rPr lang="en-US" dirty="0"/>
              <a:t> de la </a:t>
            </a:r>
            <a:r>
              <a:rPr lang="en-US" dirty="0" err="1"/>
              <a:t>matematica</a:t>
            </a:r>
            <a:r>
              <a:rPr lang="en-US" dirty="0"/>
              <a:t> a </a:t>
            </a:r>
            <a:r>
              <a:rPr lang="en-US" dirty="0" err="1"/>
              <a:t>cmmdc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cmmc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4875"/>
          </a:xfrm>
        </p:spPr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cmmdc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cum se </a:t>
            </a:r>
            <a:r>
              <a:rPr lang="en-US" dirty="0" err="1"/>
              <a:t>afla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sz="1800" dirty="0"/>
              <a:t>	CMMDC-</a:t>
            </a:r>
            <a:r>
              <a:rPr lang="en-US" sz="1800" dirty="0" err="1"/>
              <a:t>ul</a:t>
            </a:r>
            <a:r>
              <a:rPr lang="en-US" sz="1800" dirty="0"/>
              <a:t>,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Cel</a:t>
            </a:r>
            <a:r>
              <a:rPr lang="en-US" sz="1800" dirty="0"/>
              <a:t> Mai Mare </a:t>
            </a:r>
            <a:r>
              <a:rPr lang="en-US" sz="1800" dirty="0" err="1"/>
              <a:t>Divizor</a:t>
            </a:r>
            <a:r>
              <a:rPr lang="en-US" sz="1800" dirty="0"/>
              <a:t> </a:t>
            </a:r>
            <a:r>
              <a:rPr lang="en-US" sz="1800" dirty="0" err="1"/>
              <a:t>Comun</a:t>
            </a:r>
            <a:r>
              <a:rPr lang="en-US" sz="1800" dirty="0"/>
              <a:t> a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numere</a:t>
            </a:r>
            <a:r>
              <a:rPr lang="en-US" sz="1800" dirty="0"/>
              <a:t> </a:t>
            </a:r>
            <a:r>
              <a:rPr lang="en-US" sz="1800" dirty="0" err="1"/>
              <a:t>naturale</a:t>
            </a:r>
            <a:r>
              <a:rPr lang="en-US" sz="1800" dirty="0"/>
              <a:t> a </a:t>
            </a:r>
            <a:r>
              <a:rPr lang="en-US" sz="1800" dirty="0" err="1"/>
              <a:t>și</a:t>
            </a:r>
            <a:r>
              <a:rPr lang="en-US" sz="1800" dirty="0"/>
              <a:t> b </a:t>
            </a:r>
            <a:r>
              <a:rPr lang="en-US" sz="1800" dirty="0" err="1"/>
              <a:t>este</a:t>
            </a:r>
            <a:r>
              <a:rPr lang="en-US" sz="1800" dirty="0"/>
              <a:t> un alt </a:t>
            </a:r>
            <a:r>
              <a:rPr lang="en-US" sz="1800" dirty="0" err="1"/>
              <a:t>număr</a:t>
            </a:r>
            <a:r>
              <a:rPr lang="en-US" sz="1800" dirty="0"/>
              <a:t> natural d cu </a:t>
            </a:r>
            <a:r>
              <a:rPr lang="en-US" sz="1800" dirty="0" err="1"/>
              <a:t>proprietățile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d | a </a:t>
            </a:r>
            <a:r>
              <a:rPr lang="en-US" sz="1800" dirty="0" err="1"/>
              <a:t>și</a:t>
            </a:r>
            <a:r>
              <a:rPr lang="en-US" sz="1800" dirty="0"/>
              <a:t> d | b (d divide a </a:t>
            </a:r>
            <a:r>
              <a:rPr lang="en-US" sz="1800" dirty="0" err="1"/>
              <a:t>și</a:t>
            </a:r>
            <a:r>
              <a:rPr lang="en-US" sz="1800" dirty="0"/>
              <a:t> d divide b);</a:t>
            </a:r>
          </a:p>
          <a:p>
            <a:pPr marL="0" indent="0">
              <a:buNone/>
            </a:pPr>
            <a:r>
              <a:rPr lang="en-US" sz="1800" dirty="0"/>
              <a:t>	d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cel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mare </a:t>
            </a:r>
            <a:r>
              <a:rPr lang="en-US" sz="1800" dirty="0" err="1"/>
              <a:t>număr</a:t>
            </a:r>
            <a:r>
              <a:rPr lang="en-US" sz="1800" dirty="0"/>
              <a:t> </a:t>
            </a:r>
            <a:r>
              <a:rPr lang="en-US" sz="1800" dirty="0" err="1"/>
              <a:t>posibil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	Il </a:t>
            </a:r>
            <a:r>
              <a:rPr lang="en-US" sz="1800" dirty="0" err="1"/>
              <a:t>aflam</a:t>
            </a:r>
            <a:r>
              <a:rPr lang="en-US" sz="1800" dirty="0"/>
              <a:t> la </a:t>
            </a:r>
            <a:r>
              <a:rPr lang="en-US" sz="1800" dirty="0" err="1"/>
              <a:t>matematica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descompunerea</a:t>
            </a:r>
            <a:r>
              <a:rPr lang="en-US" sz="1800" dirty="0"/>
              <a:t> in </a:t>
            </a:r>
            <a:r>
              <a:rPr lang="en-US" sz="1800" dirty="0" err="1"/>
              <a:t>factori</a:t>
            </a:r>
            <a:r>
              <a:rPr lang="en-US" sz="1800" dirty="0"/>
              <a:t> </a:t>
            </a:r>
            <a:r>
              <a:rPr lang="en-US" sz="1800" dirty="0" err="1"/>
              <a:t>primi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gasirea</a:t>
            </a:r>
            <a:r>
              <a:rPr lang="en-US" sz="1800" dirty="0"/>
              <a:t> </a:t>
            </a:r>
            <a:r>
              <a:rPr lang="en-US" sz="1800" dirty="0" err="1"/>
              <a:t>celor</a:t>
            </a:r>
            <a:r>
              <a:rPr lang="en-US" sz="1800" dirty="0"/>
              <a:t> </a:t>
            </a:r>
            <a:r>
              <a:rPr lang="en-US" sz="1800" dirty="0" err="1"/>
              <a:t>comuni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luati</a:t>
            </a:r>
            <a:r>
              <a:rPr lang="en-US" sz="1800" dirty="0"/>
              <a:t> la </a:t>
            </a:r>
            <a:r>
              <a:rPr lang="en-US" sz="1800" dirty="0" err="1"/>
              <a:t>puterea</a:t>
            </a:r>
            <a:r>
              <a:rPr lang="en-US" sz="1800" dirty="0"/>
              <a:t> </a:t>
            </a:r>
            <a:r>
              <a:rPr lang="en-US" sz="1800" dirty="0" err="1"/>
              <a:t>cea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mica</a:t>
            </a:r>
          </a:p>
          <a:p>
            <a:pPr marL="0" lvl="0" indent="0">
              <a:buNone/>
            </a:pPr>
            <a:r>
              <a:rPr lang="en-US" sz="1800" dirty="0"/>
              <a:t>	Exemplu:</a:t>
            </a:r>
            <a:r>
              <a:rPr lang="en-US" altLang="en-US" sz="1800" dirty="0"/>
              <a:t>1. </a:t>
            </a:r>
            <a:r>
              <a:rPr lang="en-US" altLang="en-US" sz="1800" dirty="0" err="1"/>
              <a:t>Vrem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calculăm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c.m.m.d.c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144 </a:t>
            </a:r>
            <a:r>
              <a:rPr lang="en-US" altLang="en-US" sz="1800" dirty="0" err="1"/>
              <a:t>și</a:t>
            </a:r>
            <a:r>
              <a:rPr lang="en-US" altLang="en-US" sz="1800" dirty="0"/>
              <a:t> 420</a:t>
            </a:r>
          </a:p>
          <a:p>
            <a:pPr marL="0" lvl="0" indent="0">
              <a:buNone/>
            </a:pPr>
            <a:endParaRPr lang="en-US" altLang="en-US" sz="1800" dirty="0"/>
          </a:p>
          <a:p>
            <a:pPr marL="0" lvl="0" indent="0">
              <a:buNone/>
            </a:pPr>
            <a:endParaRPr lang="en-US" altLang="en-US" sz="1800" dirty="0"/>
          </a:p>
          <a:p>
            <a:pPr marL="0" lvl="0" indent="0">
              <a:buNone/>
            </a:pPr>
            <a:endParaRPr lang="en-US" altLang="en-US" sz="1800" dirty="0"/>
          </a:p>
          <a:p>
            <a:pPr marL="0" lv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7" name="Picture 3" descr="cmm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44" y="5397496"/>
            <a:ext cx="4011613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mm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80" y="5511795"/>
            <a:ext cx="4243219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5353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326418"/>
            <a:ext cx="9905998" cy="1478570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cmmmc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cum se </a:t>
            </a:r>
            <a:r>
              <a:rPr lang="en-US" dirty="0" err="1"/>
              <a:t>afla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5123"/>
            <a:ext cx="9905999" cy="4468813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multiplu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(</a:t>
            </a:r>
            <a:r>
              <a:rPr lang="en-US" dirty="0" err="1"/>
              <a:t>daca</a:t>
            </a:r>
            <a:r>
              <a:rPr lang="en-US" dirty="0"/>
              <a:t> m=</a:t>
            </a:r>
            <a:r>
              <a:rPr lang="en-US" dirty="0" err="1"/>
              <a:t>cmmmc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=&gt; a |m, </a:t>
            </a:r>
            <a:r>
              <a:rPr lang="en-US" dirty="0" err="1"/>
              <a:t>b|m</a:t>
            </a:r>
            <a:r>
              <a:rPr lang="en-US" dirty="0"/>
              <a:t>) </a:t>
            </a:r>
          </a:p>
          <a:p>
            <a:r>
              <a:rPr lang="en-US" dirty="0"/>
              <a:t>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la </a:t>
            </a:r>
            <a:r>
              <a:rPr lang="en-US" dirty="0" err="1"/>
              <a:t>cmmdc</a:t>
            </a:r>
            <a:r>
              <a:rPr lang="en-US" dirty="0"/>
              <a:t> ,</a:t>
            </a:r>
            <a:r>
              <a:rPr lang="en-US" dirty="0" err="1"/>
              <a:t>folosim</a:t>
            </a:r>
            <a:r>
              <a:rPr lang="en-US" dirty="0"/>
              <a:t> formula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</a:t>
            </a:r>
            <a:r>
              <a:rPr lang="en-US" dirty="0" err="1"/>
              <a:t>cmmdc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cmmmc</a:t>
            </a:r>
            <a:r>
              <a:rPr lang="en-US" dirty="0"/>
              <a:t>=a*b/</a:t>
            </a:r>
            <a:r>
              <a:rPr lang="en-US" dirty="0" err="1"/>
              <a:t>cmmdc</a:t>
            </a:r>
            <a:r>
              <a:rPr lang="en-US" dirty="0"/>
              <a:t>;</a:t>
            </a:r>
          </a:p>
          <a:p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intelegerea</a:t>
            </a:r>
            <a:r>
              <a:rPr lang="en-US" dirty="0"/>
              <a:t> </a:t>
            </a:r>
            <a:r>
              <a:rPr lang="en-US" dirty="0" err="1"/>
              <a:t>cmmdc-ului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31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Exista</a:t>
            </a:r>
            <a:r>
              <a:rPr lang="en-US" dirty="0"/>
              <a:t> 2 </a:t>
            </a:r>
            <a:r>
              <a:rPr lang="en-US" dirty="0" err="1"/>
              <a:t>posibilitati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Euclid: cu </a:t>
            </a:r>
            <a:r>
              <a:rPr lang="en-US" dirty="0" err="1"/>
              <a:t>scaderi</a:t>
            </a:r>
            <a:r>
              <a:rPr lang="en-US" dirty="0"/>
              <a:t>/cu </a:t>
            </a:r>
            <a:r>
              <a:rPr lang="en-US" dirty="0" err="1"/>
              <a:t>impartiri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Euclid cu </a:t>
            </a:r>
            <a:r>
              <a:rPr lang="en-US" dirty="0" err="1"/>
              <a:t>scăderi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înțeles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Euclid cu </a:t>
            </a:r>
            <a:r>
              <a:rPr lang="en-US" dirty="0" err="1"/>
              <a:t>împărțiri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înțeles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(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recomandat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care </a:t>
            </a:r>
            <a:r>
              <a:rPr lang="en-US" dirty="0" err="1"/>
              <a:t>cer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71135983"/>
      </p:ext>
    </p:extLst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6503"/>
            <a:ext cx="10515600" cy="97949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 </a:t>
            </a:r>
            <a:r>
              <a:rPr lang="en-US" sz="2800" b="1" dirty="0" err="1">
                <a:solidFill>
                  <a:schemeClr val="bg1"/>
                </a:solidFill>
              </a:rPr>
              <a:t>Algoritmul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lui</a:t>
            </a:r>
            <a:r>
              <a:rPr lang="en-US" sz="2800" b="1" dirty="0">
                <a:solidFill>
                  <a:schemeClr val="bg1"/>
                </a:solidFill>
              </a:rPr>
              <a:t> Euclid cu </a:t>
            </a:r>
            <a:r>
              <a:rPr lang="en-US" sz="2800" b="1" dirty="0" err="1">
                <a:solidFill>
                  <a:schemeClr val="bg1"/>
                </a:solidFill>
              </a:rPr>
              <a:t>scăderi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837406"/>
            <a:ext cx="3594100" cy="59436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{ </a:t>
            </a:r>
            <a:r>
              <a:rPr lang="en-US" sz="1600" dirty="0" err="1"/>
              <a:t>int</a:t>
            </a:r>
            <a:r>
              <a:rPr lang="en-US" sz="1600" dirty="0"/>
              <a:t> a, b;  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cin</a:t>
            </a:r>
            <a:r>
              <a:rPr lang="en-US" sz="1600" dirty="0"/>
              <a:t> &gt;&gt; a &gt;&gt; b; </a:t>
            </a:r>
          </a:p>
          <a:p>
            <a:pPr marL="0" indent="0">
              <a:buNone/>
            </a:pPr>
            <a:r>
              <a:rPr lang="en-US" sz="1600" dirty="0"/>
              <a:t>  while(a != b) </a:t>
            </a:r>
          </a:p>
          <a:p>
            <a:pPr marL="0" indent="0">
              <a:buNone/>
            </a:pPr>
            <a:r>
              <a:rPr lang="en-US" sz="1600" dirty="0"/>
              <a:t>  { if(a &gt; b) </a:t>
            </a:r>
          </a:p>
          <a:p>
            <a:pPr marL="0" indent="0">
              <a:buNone/>
            </a:pPr>
            <a:r>
              <a:rPr lang="en-US" sz="1600" dirty="0"/>
              <a:t>     a = a - b; </a:t>
            </a:r>
          </a:p>
          <a:p>
            <a:pPr marL="0" indent="0">
              <a:buNone/>
            </a:pPr>
            <a:r>
              <a:rPr lang="en-US" sz="1600" dirty="0"/>
              <a:t>   else </a:t>
            </a:r>
          </a:p>
          <a:p>
            <a:pPr marL="0" indent="0">
              <a:buNone/>
            </a:pPr>
            <a:r>
              <a:rPr lang="en-US" sz="1600" dirty="0"/>
              <a:t>     b = b - a;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"</a:t>
            </a:r>
            <a:r>
              <a:rPr lang="en-US" sz="1600" dirty="0" err="1"/>
              <a:t>cmmdc-ul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" &lt;&lt; a;</a:t>
            </a:r>
          </a:p>
          <a:p>
            <a:pPr marL="0" indent="0">
              <a:buNone/>
            </a:pPr>
            <a:r>
              <a:rPr lang="en-US" sz="1600" dirty="0"/>
              <a:t>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7200" y="1435884"/>
            <a:ext cx="596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2"/>
                </a:solidFill>
              </a:rPr>
              <a:t>Acest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algoritm</a:t>
            </a:r>
            <a:r>
              <a:rPr lang="en-US" sz="2000" dirty="0">
                <a:solidFill>
                  <a:schemeClr val="tx2"/>
                </a:solidFill>
              </a:rPr>
              <a:t> se </a:t>
            </a:r>
            <a:r>
              <a:rPr lang="en-US" sz="2000" dirty="0" err="1">
                <a:solidFill>
                  <a:schemeClr val="tx2"/>
                </a:solidFill>
              </a:rPr>
              <a:t>bazează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principiul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următor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 err="1">
                <a:solidFill>
                  <a:schemeClr val="tx2"/>
                </a:solidFill>
              </a:rPr>
              <a:t>dacă</a:t>
            </a:r>
            <a:r>
              <a:rPr lang="en-US" sz="2000" dirty="0">
                <a:solidFill>
                  <a:schemeClr val="tx2"/>
                </a:solidFill>
              </a:rPr>
              <a:t> d | a </a:t>
            </a:r>
            <a:r>
              <a:rPr lang="en-US" sz="2000" dirty="0" err="1">
                <a:solidFill>
                  <a:schemeClr val="tx2"/>
                </a:solidFill>
              </a:rPr>
              <a:t>și</a:t>
            </a:r>
            <a:r>
              <a:rPr lang="en-US" sz="2000" dirty="0">
                <a:solidFill>
                  <a:schemeClr val="tx2"/>
                </a:solidFill>
              </a:rPr>
              <a:t> d | b, </a:t>
            </a:r>
            <a:r>
              <a:rPr lang="en-US" sz="2000" dirty="0" err="1">
                <a:solidFill>
                  <a:schemeClr val="tx2"/>
                </a:solidFill>
              </a:rPr>
              <a:t>atunci</a:t>
            </a:r>
            <a:r>
              <a:rPr lang="en-US" sz="2000" dirty="0">
                <a:solidFill>
                  <a:schemeClr val="tx2"/>
                </a:solidFill>
              </a:rPr>
              <a:t> d | a - b (</a:t>
            </a:r>
            <a:r>
              <a:rPr lang="en-US" sz="2000" dirty="0" err="1">
                <a:solidFill>
                  <a:schemeClr val="tx2"/>
                </a:solidFill>
              </a:rPr>
              <a:t>unde</a:t>
            </a:r>
            <a:r>
              <a:rPr lang="en-US" sz="2000" dirty="0">
                <a:solidFill>
                  <a:schemeClr val="tx2"/>
                </a:solidFill>
              </a:rPr>
              <a:t> a ≥ b) — </a:t>
            </a:r>
            <a:r>
              <a:rPr lang="en-US" sz="2000" dirty="0" err="1">
                <a:solidFill>
                  <a:schemeClr val="tx2"/>
                </a:solidFill>
              </a:rPr>
              <a:t>dacă</a:t>
            </a:r>
            <a:r>
              <a:rPr lang="en-US" sz="2000" dirty="0">
                <a:solidFill>
                  <a:schemeClr val="tx2"/>
                </a:solidFill>
              </a:rPr>
              <a:t> d divide </a:t>
            </a:r>
            <a:r>
              <a:rPr lang="en-US" sz="2000" dirty="0" err="1">
                <a:solidFill>
                  <a:schemeClr val="tx2"/>
                </a:solidFill>
              </a:rPr>
              <a:t>ambele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numere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atunci</a:t>
            </a:r>
            <a:r>
              <a:rPr lang="en-US" sz="2000" dirty="0">
                <a:solidFill>
                  <a:schemeClr val="tx2"/>
                </a:solidFill>
              </a:rPr>
              <a:t> divide </a:t>
            </a:r>
            <a:r>
              <a:rPr lang="en-US" sz="2000" dirty="0" err="1">
                <a:solidFill>
                  <a:schemeClr val="tx2"/>
                </a:solidFill>
              </a:rPr>
              <a:t>și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diferența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lor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Algoritmul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propriu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zis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	-</a:t>
            </a:r>
            <a:r>
              <a:rPr lang="en-US" sz="2000" dirty="0" err="1">
                <a:solidFill>
                  <a:schemeClr val="tx2"/>
                </a:solidFill>
              </a:rPr>
              <a:t>cât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timp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numerele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diferite</a:t>
            </a:r>
            <a:r>
              <a:rPr lang="en-US" sz="2000" dirty="0">
                <a:solidFill>
                  <a:schemeClr val="tx2"/>
                </a:solidFill>
              </a:rPr>
              <a:t>, se </a:t>
            </a:r>
            <a:r>
              <a:rPr lang="en-US" sz="2000" dirty="0" err="1">
                <a:solidFill>
                  <a:schemeClr val="tx2"/>
                </a:solidFill>
              </a:rPr>
              <a:t>scade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numărul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mai</a:t>
            </a:r>
            <a:r>
              <a:rPr lang="en-US" sz="2000" dirty="0">
                <a:solidFill>
                  <a:schemeClr val="tx2"/>
                </a:solidFill>
              </a:rPr>
              <a:t> mic din </a:t>
            </a:r>
            <a:r>
              <a:rPr lang="en-US" sz="2000" dirty="0" err="1">
                <a:solidFill>
                  <a:schemeClr val="tx2"/>
                </a:solidFill>
              </a:rPr>
              <a:t>cel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mai</a:t>
            </a:r>
            <a:r>
              <a:rPr lang="en-US" sz="2000" dirty="0">
                <a:solidFill>
                  <a:schemeClr val="tx2"/>
                </a:solidFill>
              </a:rPr>
              <a:t> mare;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	-</a:t>
            </a:r>
            <a:r>
              <a:rPr lang="en-US" sz="2000" dirty="0" err="1">
                <a:solidFill>
                  <a:schemeClr val="tx2"/>
                </a:solidFill>
              </a:rPr>
              <a:t>când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numerele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devin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egale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atunci</a:t>
            </a:r>
            <a:r>
              <a:rPr lang="en-US" sz="2000" dirty="0">
                <a:solidFill>
                  <a:schemeClr val="tx2"/>
                </a:solidFill>
              </a:rPr>
              <a:t> CMMDC-</a:t>
            </a:r>
            <a:r>
              <a:rPr lang="en-US" sz="2000" dirty="0" err="1">
                <a:solidFill>
                  <a:schemeClr val="tx2"/>
                </a:solidFill>
              </a:rPr>
              <a:t>ul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este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chiar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numărul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lor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66032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31912" y="433482"/>
            <a:ext cx="9374188" cy="559894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Exemplu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n=32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m=24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Numerele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nu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egale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scădem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numărul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mic din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numărul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mare,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n - m = 32 - 24 =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Acum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24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Numerele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nu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egale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scădem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numărul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mic din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numărul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mare,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m - n = 24 - 8 = 16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Acum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=16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Numerele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nu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egale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scădem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numărul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mic din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numărul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mare,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m - n = 16 - 8 =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Acum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Numerele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egale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Valoarea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comună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divizor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valorilor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inițiale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7228"/>
      </p:ext>
    </p:extLst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Algoritmul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lui</a:t>
            </a:r>
            <a:r>
              <a:rPr lang="en-US" sz="2400" b="1" dirty="0">
                <a:solidFill>
                  <a:schemeClr val="bg1"/>
                </a:solidFill>
              </a:rPr>
              <a:t> Euclid </a:t>
            </a:r>
            <a:r>
              <a:rPr lang="en-US" sz="2400" b="1" dirty="0" err="1">
                <a:solidFill>
                  <a:schemeClr val="bg1"/>
                </a:solidFill>
              </a:rPr>
              <a:t>clasic</a:t>
            </a:r>
            <a:r>
              <a:rPr lang="en-US" sz="2400" b="1" dirty="0">
                <a:solidFill>
                  <a:schemeClr val="bg1"/>
                </a:solidFill>
              </a:rPr>
              <a:t> (cu </a:t>
            </a:r>
            <a:r>
              <a:rPr lang="en-US" sz="2400" b="1" dirty="0" err="1">
                <a:solidFill>
                  <a:schemeClr val="bg1"/>
                </a:solidFill>
              </a:rPr>
              <a:t>împărțiri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20800" y="1129506"/>
            <a:ext cx="3594100" cy="553799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{ </a:t>
            </a:r>
            <a:r>
              <a:rPr lang="en-US" sz="1600" dirty="0" err="1"/>
              <a:t>int</a:t>
            </a:r>
            <a:r>
              <a:rPr lang="en-US" sz="1600" dirty="0"/>
              <a:t> a, b;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cin</a:t>
            </a:r>
            <a:r>
              <a:rPr lang="en-US" sz="1600" dirty="0"/>
              <a:t> &gt;&gt; a &gt;&gt; b;</a:t>
            </a:r>
          </a:p>
          <a:p>
            <a:pPr marL="0" indent="0">
              <a:buNone/>
            </a:pPr>
            <a:r>
              <a:rPr lang="en-US" sz="1600" dirty="0"/>
              <a:t>  while(b != 0) 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r = a % b; </a:t>
            </a:r>
          </a:p>
          <a:p>
            <a:pPr marL="0" indent="0">
              <a:buNone/>
            </a:pPr>
            <a:r>
              <a:rPr lang="en-US" sz="1600" dirty="0"/>
              <a:t>        a = b;</a:t>
            </a:r>
          </a:p>
          <a:p>
            <a:pPr marL="0" indent="0">
              <a:buNone/>
            </a:pPr>
            <a:r>
              <a:rPr lang="en-US" sz="1600" dirty="0"/>
              <a:t>        b = r;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</a:t>
            </a:r>
            <a:r>
              <a:rPr lang="en-US" sz="1600" dirty="0" err="1"/>
              <a:t>cmmdc-ul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" &lt;&lt; a;</a:t>
            </a:r>
          </a:p>
          <a:p>
            <a:pPr marL="0" indent="0">
              <a:buNone/>
            </a:pPr>
            <a:r>
              <a:rPr lang="en-US" sz="1600" dirty="0"/>
              <a:t>   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7200" y="1435884"/>
            <a:ext cx="596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Pe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scurt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observăm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în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codul</a:t>
            </a:r>
            <a:r>
              <a:rPr lang="en-US" dirty="0">
                <a:solidFill>
                  <a:schemeClr val="tx2"/>
                </a:solidFill>
              </a:rPr>
              <a:t> anterior </a:t>
            </a:r>
            <a:r>
              <a:rPr lang="en-US" dirty="0" err="1">
                <a:solidFill>
                  <a:schemeClr val="tx2"/>
                </a:solidFill>
              </a:rPr>
              <a:t>facem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scăderi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repetate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Aceste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scăderi</a:t>
            </a:r>
            <a:r>
              <a:rPr lang="en-US" dirty="0">
                <a:solidFill>
                  <a:schemeClr val="tx2"/>
                </a:solidFill>
              </a:rPr>
              <a:t> se pot </a:t>
            </a:r>
            <a:r>
              <a:rPr lang="en-US" dirty="0" err="1">
                <a:solidFill>
                  <a:schemeClr val="tx2"/>
                </a:solidFill>
              </a:rPr>
              <a:t>înlocui</a:t>
            </a:r>
            <a:r>
              <a:rPr lang="en-US" dirty="0">
                <a:solidFill>
                  <a:schemeClr val="tx2"/>
                </a:solidFill>
              </a:rPr>
              <a:t> cu </a:t>
            </a:r>
            <a:r>
              <a:rPr lang="en-US" dirty="0" err="1">
                <a:solidFill>
                  <a:schemeClr val="tx2"/>
                </a:solidFill>
              </a:rPr>
              <a:t>împărțiri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astfel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algoritmul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următorul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cât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timp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este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diferit</a:t>
            </a:r>
            <a:r>
              <a:rPr lang="en-US" dirty="0">
                <a:solidFill>
                  <a:schemeClr val="tx2"/>
                </a:solidFill>
              </a:rPr>
              <a:t> de 0, a </a:t>
            </a:r>
            <a:r>
              <a:rPr lang="en-US" dirty="0" err="1">
                <a:solidFill>
                  <a:schemeClr val="tx2"/>
                </a:solidFill>
              </a:rPr>
              <a:t>primește</a:t>
            </a:r>
            <a:r>
              <a:rPr lang="en-US" dirty="0">
                <a:solidFill>
                  <a:schemeClr val="tx2"/>
                </a:solidFill>
              </a:rPr>
              <a:t> b, </a:t>
            </a:r>
            <a:r>
              <a:rPr lang="en-US" dirty="0" err="1">
                <a:solidFill>
                  <a:schemeClr val="tx2"/>
                </a:solidFill>
              </a:rPr>
              <a:t>iar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primește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restul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împărțirii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lui</a:t>
            </a:r>
            <a:r>
              <a:rPr lang="en-US" dirty="0">
                <a:solidFill>
                  <a:schemeClr val="tx2"/>
                </a:solidFill>
              </a:rPr>
              <a:t> a la b </a:t>
            </a:r>
            <a:r>
              <a:rPr lang="en-US" dirty="0" err="1">
                <a:solidFill>
                  <a:schemeClr val="tx2"/>
                </a:solidFill>
              </a:rPr>
              <a:t>deoarece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astfel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răspunsul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în</a:t>
            </a:r>
            <a:r>
              <a:rPr lang="en-US" dirty="0">
                <a:solidFill>
                  <a:schemeClr val="tx2"/>
                </a:solidFill>
              </a:rPr>
              <a:t> final se </a:t>
            </a:r>
            <a:r>
              <a:rPr lang="en-US" dirty="0" err="1">
                <a:solidFill>
                  <a:schemeClr val="tx2"/>
                </a:solidFill>
              </a:rPr>
              <a:t>află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în</a:t>
            </a:r>
            <a:r>
              <a:rPr lang="en-US" dirty="0">
                <a:solidFill>
                  <a:schemeClr val="tx2"/>
                </a:solidFill>
              </a:rPr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219752078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36642" y="1188633"/>
            <a:ext cx="9029758" cy="464742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Exemplu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n=32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m=24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!=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Calculăm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n % m = 8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devine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devine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Acum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n=24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m=8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!=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Calculăm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n % m = 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devine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devine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Acum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m=0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Valoarea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actuală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mare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divizor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valorilor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inițiale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19798"/>
      </p:ext>
    </p:extLst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1.Calculati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cmmdc</a:t>
            </a:r>
            <a:r>
              <a:rPr lang="en-US" dirty="0"/>
              <a:t>(5,8)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cmmmc</a:t>
            </a:r>
            <a:r>
              <a:rPr lang="en-US" dirty="0"/>
              <a:t>(5,8)</a:t>
            </a:r>
          </a:p>
          <a:p>
            <a:r>
              <a:rPr lang="en-US" dirty="0"/>
              <a:t>2.Aflati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 de 2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al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nr</a:t>
            </a:r>
            <a:r>
              <a:rPr lang="en-US" dirty="0"/>
              <a:t> par de 2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cmmdc</a:t>
            </a:r>
            <a:r>
              <a:rPr lang="en-US" dirty="0"/>
              <a:t>(150,200)</a:t>
            </a:r>
          </a:p>
          <a:p>
            <a:r>
              <a:rPr lang="en-US" dirty="0"/>
              <a:t>3.Algoritm efficient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cmmmc</a:t>
            </a:r>
            <a:r>
              <a:rPr lang="en-US" dirty="0"/>
              <a:t>(10,11)</a:t>
            </a:r>
          </a:p>
          <a:p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la </a:t>
            </a:r>
            <a:r>
              <a:rPr lang="en-US" dirty="0" err="1"/>
              <a:t>cmmmc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cmmdc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InfoAs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60802"/>
      </p:ext>
    </p:extLst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SUMA A N NUMERE</a:t>
            </a:r>
          </a:p>
        </p:txBody>
      </p:sp>
      <p:sp>
        <p:nvSpPr>
          <p:cNvPr id="5" name="Action Button: Beginning 4">
            <a:hlinkClick r:id="" action="ppaction://hlinkshowjump?jump=firstslide" highlightClick="1">
              <a:snd r:embed="rId2" name="click.wav"/>
            </a:hlinkClick>
          </p:cNvPr>
          <p:cNvSpPr/>
          <p:nvPr/>
        </p:nvSpPr>
        <p:spPr>
          <a:xfrm>
            <a:off x="9886953" y="864091"/>
            <a:ext cx="456414" cy="49371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FCD834-C507-43A9-B417-271AB57A966A}"/>
              </a:ext>
            </a:extLst>
          </p:cNvPr>
          <p:cNvSpPr txBox="1">
            <a:spLocks/>
          </p:cNvSpPr>
          <p:nvPr/>
        </p:nvSpPr>
        <p:spPr>
          <a:xfrm>
            <a:off x="1293812" y="24018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 </a:t>
            </a:r>
            <a:r>
              <a:rPr lang="en-US" dirty="0" err="1"/>
              <a:t>invatam</a:t>
            </a:r>
            <a:r>
              <a:rPr lang="en-US" dirty="0"/>
              <a:t>?</a:t>
            </a:r>
          </a:p>
          <a:p>
            <a:r>
              <a:rPr lang="en-US" dirty="0"/>
              <a:t>-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a n </a:t>
            </a:r>
            <a:r>
              <a:rPr lang="en-US" dirty="0" err="1"/>
              <a:t>numere</a:t>
            </a: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Ce </a:t>
            </a:r>
            <a:r>
              <a:rPr lang="en-US" dirty="0" err="1"/>
              <a:t>folosim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Create a new </a:t>
            </a:r>
            <a:r>
              <a:rPr lang="en-US" dirty="0" err="1">
                <a:hlinkClick r:id="rId3"/>
              </a:rPr>
              <a:t>Repl</a:t>
            </a:r>
            <a:r>
              <a:rPr lang="en-US" dirty="0">
                <a:hlinkClick r:id="rId3"/>
              </a:rPr>
              <a:t> - </a:t>
            </a:r>
            <a:r>
              <a:rPr lang="en-US" dirty="0" err="1">
                <a:hlinkClick r:id="rId3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just"/>
            <a:r>
              <a:rPr lang="en-US" dirty="0"/>
              <a:t>-</a:t>
            </a:r>
            <a:r>
              <a:rPr lang="en-US" dirty="0" err="1"/>
              <a:t>stiind</a:t>
            </a:r>
            <a:r>
              <a:rPr lang="en-US" dirty="0"/>
              <a:t> cum se </a:t>
            </a:r>
            <a:r>
              <a:rPr lang="en-US" dirty="0" err="1"/>
              <a:t>foloseste</a:t>
            </a:r>
            <a:r>
              <a:rPr lang="en-US" dirty="0"/>
              <a:t> un array</a:t>
            </a:r>
          </a:p>
          <a:p>
            <a:pPr algn="just"/>
            <a:r>
              <a:rPr lang="en-US" dirty="0"/>
              <a:t>-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conditiei</a:t>
            </a:r>
            <a:r>
              <a:rPr lang="en-US" dirty="0"/>
              <a:t> </a:t>
            </a:r>
            <a:r>
              <a:rPr lang="en-US" dirty="0" err="1"/>
              <a:t>necesare</a:t>
            </a:r>
            <a:endParaRPr lang="en-US" dirty="0"/>
          </a:p>
          <a:p>
            <a:pPr algn="just"/>
            <a:r>
              <a:rPr lang="en-US" dirty="0"/>
              <a:t>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 </a:t>
            </a:r>
            <a:r>
              <a:rPr lang="en-US" dirty="0" err="1"/>
              <a:t>repetitiva</a:t>
            </a:r>
            <a:r>
              <a:rPr lang="en-US" dirty="0"/>
              <a:t> for,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if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95672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6824" y="495299"/>
            <a:ext cx="8791575" cy="957263"/>
          </a:xfrm>
        </p:spPr>
        <p:txBody>
          <a:bodyPr/>
          <a:lstStyle/>
          <a:p>
            <a:r>
              <a:rPr lang="en-US" dirty="0"/>
              <a:t>DISCUTIA MANUALELOR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223" y="1773238"/>
            <a:ext cx="8791575" cy="358616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/>
              <a:t>Fiind</a:t>
            </a:r>
            <a:r>
              <a:rPr lang="en-US" sz="3100" dirty="0"/>
              <a:t> </a:t>
            </a:r>
            <a:r>
              <a:rPr lang="en-US" sz="3100" dirty="0" err="1"/>
              <a:t>domeniul</a:t>
            </a:r>
            <a:r>
              <a:rPr lang="en-US" sz="3100" dirty="0"/>
              <a:t> </a:t>
            </a:r>
            <a:r>
              <a:rPr lang="en-US" sz="3100" dirty="0" err="1"/>
              <a:t>informaticii</a:t>
            </a:r>
            <a:r>
              <a:rPr lang="en-US" sz="3100" dirty="0"/>
              <a:t> care </a:t>
            </a:r>
            <a:r>
              <a:rPr lang="en-US" sz="3100" dirty="0" err="1"/>
              <a:t>evolueaza</a:t>
            </a:r>
            <a:r>
              <a:rPr lang="en-US" sz="3100" dirty="0"/>
              <a:t> constant </a:t>
            </a:r>
            <a:r>
              <a:rPr lang="en-US" sz="3100" dirty="0" err="1"/>
              <a:t>cele</a:t>
            </a:r>
            <a:r>
              <a:rPr lang="en-US" sz="3100" dirty="0"/>
              <a:t> </a:t>
            </a:r>
            <a:r>
              <a:rPr lang="en-US" sz="3100" dirty="0" err="1"/>
              <a:t>mai</a:t>
            </a:r>
            <a:r>
              <a:rPr lang="en-US" sz="3100" dirty="0"/>
              <a:t> </a:t>
            </a:r>
            <a:r>
              <a:rPr lang="en-US" sz="3100" dirty="0" err="1"/>
              <a:t>bune</a:t>
            </a:r>
            <a:r>
              <a:rPr lang="en-US" sz="3100" dirty="0"/>
              <a:t> </a:t>
            </a:r>
            <a:r>
              <a:rPr lang="en-US" sz="3100" dirty="0" err="1"/>
              <a:t>resurse</a:t>
            </a:r>
            <a:r>
              <a:rPr lang="en-US" sz="3100" dirty="0"/>
              <a:t> de </a:t>
            </a:r>
            <a:r>
              <a:rPr lang="en-US" sz="3100" dirty="0" err="1"/>
              <a:t>informatii</a:t>
            </a:r>
            <a:r>
              <a:rPr lang="en-US" sz="3100" dirty="0"/>
              <a:t> (</a:t>
            </a:r>
            <a:r>
              <a:rPr lang="en-US" sz="3100" dirty="0" err="1"/>
              <a:t>si</a:t>
            </a:r>
            <a:r>
              <a:rPr lang="en-US" sz="3100" dirty="0"/>
              <a:t> </a:t>
            </a:r>
            <a:r>
              <a:rPr lang="en-US" sz="3100" dirty="0" err="1"/>
              <a:t>gratuite</a:t>
            </a:r>
            <a:r>
              <a:rPr lang="en-US" sz="3100" dirty="0"/>
              <a:t>) </a:t>
            </a:r>
            <a:r>
              <a:rPr lang="en-US" sz="3100" dirty="0" err="1"/>
              <a:t>sunt</a:t>
            </a:r>
            <a:r>
              <a:rPr lang="en-US" sz="3100" dirty="0"/>
              <a:t> </a:t>
            </a:r>
            <a:r>
              <a:rPr lang="en-US" sz="3100" dirty="0" err="1"/>
              <a:t>siteurile</a:t>
            </a:r>
            <a:r>
              <a:rPr lang="en-US" sz="3100" dirty="0"/>
              <a:t> </a:t>
            </a:r>
            <a:r>
              <a:rPr lang="en-US" sz="3100" dirty="0" err="1"/>
              <a:t>ele</a:t>
            </a:r>
            <a:r>
              <a:rPr lang="en-US" sz="3100" dirty="0"/>
              <a:t> </a:t>
            </a:r>
            <a:r>
              <a:rPr lang="en-US" sz="3100" dirty="0" err="1"/>
              <a:t>fiind</a:t>
            </a:r>
            <a:r>
              <a:rPr lang="en-US" sz="3100" dirty="0"/>
              <a:t> </a:t>
            </a:r>
            <a:r>
              <a:rPr lang="en-US" sz="3100" dirty="0" err="1"/>
              <a:t>actualizate</a:t>
            </a:r>
            <a:r>
              <a:rPr lang="en-US" sz="3100" dirty="0"/>
              <a:t> </a:t>
            </a:r>
            <a:r>
              <a:rPr lang="en-US" sz="3100" dirty="0" err="1"/>
              <a:t>anual</a:t>
            </a:r>
            <a:endParaRPr lang="en-US" sz="3100" dirty="0"/>
          </a:p>
          <a:p>
            <a:r>
              <a:rPr lang="en-US" sz="3100" dirty="0" err="1"/>
              <a:t>Cele</a:t>
            </a:r>
            <a:r>
              <a:rPr lang="en-US" sz="3100" dirty="0"/>
              <a:t> </a:t>
            </a:r>
            <a:r>
              <a:rPr lang="en-US" sz="3100" dirty="0" err="1"/>
              <a:t>utilizate</a:t>
            </a:r>
            <a:r>
              <a:rPr lang="en-US" sz="3100" dirty="0"/>
              <a:t> </a:t>
            </a:r>
            <a:r>
              <a:rPr lang="en-US" sz="3100" dirty="0" err="1"/>
              <a:t>si</a:t>
            </a:r>
            <a:r>
              <a:rPr lang="en-US" sz="3100" dirty="0"/>
              <a:t> </a:t>
            </a:r>
            <a:r>
              <a:rPr lang="en-US" sz="3100" dirty="0" err="1"/>
              <a:t>recomandate</a:t>
            </a:r>
            <a:r>
              <a:rPr lang="en-US" sz="3100" dirty="0"/>
              <a:t> in </a:t>
            </a:r>
            <a:r>
              <a:rPr lang="en-US" sz="3100" dirty="0" err="1"/>
              <a:t>acest</a:t>
            </a:r>
            <a:r>
              <a:rPr lang="en-US" sz="3100" dirty="0"/>
              <a:t> capitol </a:t>
            </a:r>
            <a:r>
              <a:rPr lang="en-US" sz="3100" dirty="0" err="1"/>
              <a:t>sunt</a:t>
            </a:r>
            <a:r>
              <a:rPr lang="en-US" sz="3100" dirty="0"/>
              <a:t> : </a:t>
            </a:r>
          </a:p>
          <a:p>
            <a:r>
              <a:rPr lang="en-US" sz="3100" dirty="0"/>
              <a:t>w3schools   </a:t>
            </a:r>
            <a:r>
              <a:rPr lang="en-US" sz="3100" dirty="0" err="1"/>
              <a:t>infoAs</a:t>
            </a:r>
            <a:r>
              <a:rPr lang="en-US" sz="3100" dirty="0"/>
              <a:t>  -</a:t>
            </a:r>
            <a:r>
              <a:rPr lang="en-US" sz="3100" dirty="0" err="1"/>
              <a:t>pt</a:t>
            </a:r>
            <a:r>
              <a:rPr lang="en-US" sz="3100" dirty="0"/>
              <a:t> </a:t>
            </a:r>
            <a:r>
              <a:rPr lang="en-US" sz="3100" dirty="0" err="1"/>
              <a:t>teorie</a:t>
            </a:r>
            <a:r>
              <a:rPr lang="en-US" sz="3100" dirty="0"/>
              <a:t>          </a:t>
            </a:r>
          </a:p>
          <a:p>
            <a:r>
              <a:rPr lang="en-US" sz="3100" dirty="0" err="1"/>
              <a:t>pbinfo</a:t>
            </a:r>
            <a:r>
              <a:rPr lang="en-US" sz="3100" dirty="0"/>
              <a:t> – Pt </a:t>
            </a:r>
            <a:r>
              <a:rPr lang="en-US" sz="3100" dirty="0" err="1"/>
              <a:t>probleme</a:t>
            </a:r>
            <a:r>
              <a:rPr lang="en-US" sz="3100" dirty="0"/>
              <a:t> </a:t>
            </a:r>
            <a:r>
              <a:rPr lang="en-US" sz="3100" dirty="0" err="1"/>
              <a:t>si</a:t>
            </a:r>
            <a:r>
              <a:rPr lang="en-US" sz="3100" dirty="0"/>
              <a:t> </a:t>
            </a:r>
            <a:r>
              <a:rPr lang="en-US" sz="3100" dirty="0" err="1"/>
              <a:t>resurse</a:t>
            </a:r>
            <a:r>
              <a:rPr lang="en-US" sz="3100" dirty="0"/>
              <a:t> extra</a:t>
            </a:r>
          </a:p>
          <a:p>
            <a:r>
              <a:rPr lang="en-US" sz="3100" dirty="0"/>
              <a:t>Se </a:t>
            </a:r>
            <a:r>
              <a:rPr lang="en-US" sz="3100" dirty="0" err="1"/>
              <a:t>poate</a:t>
            </a:r>
            <a:r>
              <a:rPr lang="en-US" sz="3100" dirty="0"/>
              <a:t> </a:t>
            </a:r>
            <a:r>
              <a:rPr lang="en-US" sz="3100" dirty="0" err="1"/>
              <a:t>utiliza</a:t>
            </a:r>
            <a:r>
              <a:rPr lang="en-US" sz="3100" dirty="0"/>
              <a:t> </a:t>
            </a:r>
            <a:r>
              <a:rPr lang="en-US" sz="3100" dirty="0" err="1"/>
              <a:t>codeblocks</a:t>
            </a:r>
            <a:r>
              <a:rPr lang="en-US" sz="3100" dirty="0"/>
              <a:t> </a:t>
            </a:r>
            <a:r>
              <a:rPr lang="en-US" sz="3100" dirty="0" err="1"/>
              <a:t>sau</a:t>
            </a:r>
            <a:r>
              <a:rPr lang="en-US" sz="3100" dirty="0"/>
              <a:t> compiler online </a:t>
            </a:r>
            <a:r>
              <a:rPr lang="en-US" sz="3100" dirty="0" err="1"/>
              <a:t>pentru</a:t>
            </a:r>
            <a:r>
              <a:rPr lang="en-US" sz="3100" dirty="0"/>
              <a:t> </a:t>
            </a:r>
            <a:r>
              <a:rPr lang="en-US" sz="3100" dirty="0" err="1"/>
              <a:t>rezolvarea</a:t>
            </a:r>
            <a:r>
              <a:rPr lang="en-US" sz="3100" dirty="0"/>
              <a:t> problemel0r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48" y="5982815"/>
            <a:ext cx="8772904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115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int s = 0, n, v[1000];</a:t>
            </a:r>
          </a:p>
          <a:p>
            <a:r>
              <a:rPr lang="pt-BR" dirty="0"/>
              <a:t>    cin &gt;&gt; n;</a:t>
            </a:r>
          </a:p>
          <a:p>
            <a:r>
              <a:rPr lang="pt-BR" dirty="0"/>
              <a:t>    for (int i = 1; i &lt;= n; i++)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cin &gt;&gt; v[i];</a:t>
            </a:r>
          </a:p>
          <a:p>
            <a:r>
              <a:rPr lang="pt-BR" dirty="0"/>
              <a:t>        if(n)//conditia pentru suma</a:t>
            </a:r>
          </a:p>
          <a:p>
            <a:r>
              <a:rPr lang="pt-BR" dirty="0"/>
              <a:t>            s += v[i];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cout &lt;&lt; "Suma celor " &lt;&lt; n &lt;&lt; " numere introduse este " &lt;&lt; s;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F82544-7FC5-447C-B02F-7CCDF3D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Suma a n </a:t>
            </a:r>
            <a:r>
              <a:rPr lang="en-US" dirty="0" err="1"/>
              <a:t>numere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062"/>
      </p:ext>
    </p:extLst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ECE5-9311-4408-A7DF-4FFA4684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en-US" dirty="0"/>
              <a:t> cu un for de la 1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en-US" dirty="0"/>
              <a:t>. In </a:t>
            </a:r>
            <a:r>
              <a:rPr lang="en-US" dirty="0" err="1"/>
              <a:t>acest</a:t>
            </a:r>
            <a:r>
              <a:rPr lang="en-US" dirty="0"/>
              <a:t> for se face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citirea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sumei</a:t>
            </a:r>
            <a:r>
              <a:rPr lang="en-US" dirty="0"/>
              <a:t>.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,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incrementata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807379"/>
      </p:ext>
    </p:extLst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471D-933E-4641-8952-02DFA21B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5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din array 1 2 3 4 0</a:t>
            </a:r>
          </a:p>
          <a:p>
            <a:r>
              <a:rPr lang="en-US" dirty="0" err="1"/>
              <a:t>Parcurgem</a:t>
            </a:r>
            <a:r>
              <a:rPr lang="en-US" dirty="0"/>
              <a:t> cu for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pe rand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nenul</a:t>
            </a:r>
            <a:endParaRPr lang="en-US" dirty="0"/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10,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nenule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16171"/>
      </p:ext>
    </p:extLst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1C20-3A6A-406D-A1A6-9D833BF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8FB0-3E85-4F71-B890-E6A58278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Calculati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a n </a:t>
            </a:r>
            <a:r>
              <a:rPr lang="en-US" dirty="0" err="1"/>
              <a:t>numere</a:t>
            </a:r>
            <a:r>
              <a:rPr lang="en-US" dirty="0"/>
              <a:t> prime</a:t>
            </a:r>
          </a:p>
          <a:p>
            <a:r>
              <a:rPr lang="en-US" dirty="0" err="1"/>
              <a:t>Calculati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a n </a:t>
            </a:r>
            <a:r>
              <a:rPr lang="en-US" dirty="0" err="1"/>
              <a:t>numere</a:t>
            </a:r>
            <a:r>
              <a:rPr lang="en-US" dirty="0"/>
              <a:t> negative</a:t>
            </a:r>
          </a:p>
          <a:p>
            <a:r>
              <a:rPr lang="en-US" dirty="0" err="1"/>
              <a:t>Calculati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pare din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0846"/>
      </p:ext>
    </p:extLst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Lucrul</a:t>
            </a:r>
            <a:r>
              <a:rPr lang="en-US" dirty="0"/>
              <a:t> cu </a:t>
            </a:r>
            <a:r>
              <a:rPr lang="en-US" dirty="0" err="1"/>
              <a:t>divizori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Ce </a:t>
            </a:r>
            <a:r>
              <a:rPr lang="en-US" dirty="0" err="1"/>
              <a:t>invatam</a:t>
            </a:r>
            <a:r>
              <a:rPr lang="en-US" dirty="0"/>
              <a:t>?</a:t>
            </a:r>
          </a:p>
          <a:p>
            <a:r>
              <a:rPr lang="en-US" dirty="0"/>
              <a:t>-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divizori</a:t>
            </a:r>
            <a:r>
              <a:rPr lang="en-US" dirty="0"/>
              <a:t> </a:t>
            </a:r>
            <a:r>
              <a:rPr lang="en-US" dirty="0" err="1"/>
              <a:t>proprii,primi,pari</a:t>
            </a:r>
            <a:r>
              <a:rPr lang="en-US" dirty="0"/>
              <a:t>/</a:t>
            </a:r>
            <a:r>
              <a:rPr lang="en-US" dirty="0" err="1"/>
              <a:t>impari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 </a:t>
            </a:r>
            <a:r>
              <a:rPr lang="en-US" dirty="0" err="1"/>
              <a:t>folosim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Create a new </a:t>
            </a:r>
            <a:r>
              <a:rPr lang="en-US" dirty="0" err="1">
                <a:hlinkClick r:id="rId2"/>
              </a:rPr>
              <a:t>Repl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cunoasterea</a:t>
            </a:r>
            <a:r>
              <a:rPr lang="en-US" dirty="0"/>
              <a:t> </a:t>
            </a:r>
            <a:r>
              <a:rPr lang="en-US" dirty="0" err="1"/>
              <a:t>operatorilor,ordinea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endParaRPr lang="en-US" dirty="0"/>
          </a:p>
          <a:p>
            <a:pPr algn="ctr"/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e prim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 </a:t>
            </a:r>
            <a:r>
              <a:rPr lang="en-US" dirty="0" err="1"/>
              <a:t>repetitiva</a:t>
            </a:r>
            <a:r>
              <a:rPr lang="en-US" dirty="0"/>
              <a:t> while,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if,subprogram,tipul</a:t>
            </a:r>
            <a:r>
              <a:rPr lang="en-US" dirty="0"/>
              <a:t> de data bool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Beginning 3">
            <a:hlinkClick r:id="" action="ppaction://hlinkshowjump?jump=firstslide" highlightClick="1">
              <a:snd r:embed="rId3" name="click.wav"/>
            </a:hlinkClick>
          </p:cNvPr>
          <p:cNvSpPr/>
          <p:nvPr/>
        </p:nvSpPr>
        <p:spPr>
          <a:xfrm>
            <a:off x="9062239" y="939800"/>
            <a:ext cx="252415" cy="2286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1500"/>
      </p:ext>
    </p:extLst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D2D1-7FDC-41CC-BCFD-F4C8446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 </a:t>
            </a:r>
            <a:r>
              <a:rPr lang="en-US" dirty="0" err="1"/>
              <a:t>număr</a:t>
            </a:r>
            <a:r>
              <a:rPr lang="en-US" dirty="0"/>
              <a:t> x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divizor</a:t>
            </a:r>
            <a:r>
              <a:rPr lang="en-US" dirty="0"/>
              <a:t> al </a:t>
            </a:r>
            <a:r>
              <a:rPr lang="en-US" dirty="0" err="1"/>
              <a:t>altui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y, </a:t>
            </a:r>
            <a:r>
              <a:rPr lang="en-US" dirty="0" err="1"/>
              <a:t>dacă</a:t>
            </a:r>
            <a:r>
              <a:rPr lang="en-US" dirty="0"/>
              <a:t> y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ca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x </a:t>
            </a:r>
            <a:r>
              <a:rPr lang="en-US" dirty="0" err="1"/>
              <a:t>și</a:t>
            </a:r>
            <a:r>
              <a:rPr lang="en-US" dirty="0"/>
              <a:t> un alt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întreg</a:t>
            </a:r>
            <a:r>
              <a:rPr lang="en-US" dirty="0"/>
              <a:t> t.</a:t>
            </a:r>
          </a:p>
          <a:p>
            <a:r>
              <a:rPr lang="en-US" dirty="0" err="1"/>
              <a:t>Dacă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numi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b </a:t>
            </a:r>
            <a:r>
              <a:rPr lang="en-US" dirty="0" err="1"/>
              <a:t>divizor</a:t>
            </a:r>
            <a:r>
              <a:rPr lang="en-US" dirty="0"/>
              <a:t> al </a:t>
            </a:r>
            <a:r>
              <a:rPr lang="en-US" dirty="0" err="1"/>
              <a:t>lui</a:t>
            </a:r>
            <a:r>
              <a:rPr lang="en-US" dirty="0"/>
              <a:t> a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c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ca a = b · c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b | a, de </a:t>
            </a:r>
            <a:r>
              <a:rPr lang="en-US" dirty="0" err="1"/>
              <a:t>asemenea</a:t>
            </a:r>
            <a:r>
              <a:rPr lang="en-US" dirty="0"/>
              <a:t> c | a.</a:t>
            </a:r>
          </a:p>
          <a:p>
            <a:r>
              <a:rPr lang="en-US" dirty="0" err="1"/>
              <a:t>Dacă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numi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b </a:t>
            </a:r>
            <a:r>
              <a:rPr lang="en-US" dirty="0" err="1"/>
              <a:t>divizor</a:t>
            </a:r>
            <a:r>
              <a:rPr lang="en-US" dirty="0"/>
              <a:t> al </a:t>
            </a:r>
            <a:r>
              <a:rPr lang="en-US" dirty="0" err="1"/>
              <a:t>lui</a:t>
            </a:r>
            <a:r>
              <a:rPr lang="en-US" dirty="0"/>
              <a:t> a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c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ca a = b · c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b | a, de </a:t>
            </a:r>
            <a:r>
              <a:rPr lang="en-US" dirty="0" err="1"/>
              <a:t>asemenea</a:t>
            </a:r>
            <a:r>
              <a:rPr lang="en-US" dirty="0"/>
              <a:t> c | a.</a:t>
            </a:r>
          </a:p>
          <a:p>
            <a:r>
              <a:rPr lang="pt-BR" dirty="0"/>
              <a:t>1 | n, n | n și n | 0 pentru orice număr întreg;</a:t>
            </a:r>
          </a:p>
          <a:p>
            <a:r>
              <a:rPr lang="it-IT" dirty="0"/>
              <a:t>un număr prim are doi divizori naturali.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48790-AE7A-4D70-906C-C81B2BF5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 err="1"/>
              <a:t>Recapitulam</a:t>
            </a:r>
            <a:r>
              <a:rPr lang="en-US" dirty="0"/>
              <a:t> </a:t>
            </a:r>
            <a:r>
              <a:rPr lang="en-US" dirty="0" err="1"/>
              <a:t>definitia</a:t>
            </a:r>
            <a:r>
              <a:rPr lang="en-US" dirty="0"/>
              <a:t> de la </a:t>
            </a:r>
            <a:r>
              <a:rPr lang="en-US" dirty="0" err="1"/>
              <a:t>matematica</a:t>
            </a:r>
            <a:r>
              <a:rPr lang="en-US" dirty="0"/>
              <a:t> a </a:t>
            </a:r>
            <a:r>
              <a:rPr lang="en-US" dirty="0" err="1"/>
              <a:t>Divizorilor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3642"/>
      </p:ext>
    </p:extLst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22A-5949-461E-B15F-9E3FD72B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Multimea</a:t>
            </a:r>
            <a:r>
              <a:rPr lang="en-US" dirty="0"/>
              <a:t> </a:t>
            </a:r>
            <a:r>
              <a:rPr lang="en-US" dirty="0" err="1"/>
              <a:t>Divizorilor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414E-1DD8-4D11-828F-7F71BF51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Mulțimea</a:t>
            </a:r>
            <a:r>
              <a:rPr lang="en-US" dirty="0"/>
              <a:t> </a:t>
            </a:r>
            <a:r>
              <a:rPr lang="en-US" dirty="0" err="1"/>
              <a:t>divizorilor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formată</a:t>
            </a:r>
            <a:r>
              <a:rPr lang="en-US" dirty="0"/>
              <a:t> din </a:t>
            </a:r>
            <a:r>
              <a:rPr lang="en-US" dirty="0" err="1"/>
              <a:t>toți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a</a:t>
            </a:r>
          </a:p>
          <a:p>
            <a:r>
              <a:rPr lang="en-US" dirty="0" err="1"/>
              <a:t>Exemplu</a:t>
            </a:r>
            <a:r>
              <a:rPr lang="en-US" dirty="0"/>
              <a:t> : D6 = { -6, -3, -2, -1, 1, 2, 3, 6 }, D5 = {-5, -1, 1, 5} ; 5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prim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are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divizori</a:t>
            </a:r>
            <a:r>
              <a:rPr lang="en-US" dirty="0"/>
              <a:t> </a:t>
            </a:r>
            <a:r>
              <a:rPr lang="en-US" dirty="0" err="1"/>
              <a:t>naturali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40898"/>
      </p:ext>
    </p:extLst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4DC7-EB69-4A48-94B9-7E372FEC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Divizori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4ABA-B763-4430-8A76-8C36915E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760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proprii</a:t>
            </a:r>
            <a:endParaRPr lang="en-US" dirty="0"/>
          </a:p>
          <a:p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pari</a:t>
            </a:r>
            <a:endParaRPr lang="en-US" dirty="0"/>
          </a:p>
          <a:p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primi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: Fie n&gt;=2 nr. natural. </a:t>
            </a:r>
            <a:r>
              <a:rPr lang="en-US" dirty="0" err="1"/>
              <a:t>Numerele</a:t>
            </a:r>
            <a:r>
              <a:rPr lang="en-US" dirty="0"/>
              <a:t> 1 </a:t>
            </a:r>
            <a:r>
              <a:rPr lang="en-US" dirty="0" err="1"/>
              <a:t>si</a:t>
            </a:r>
            <a:r>
              <a:rPr lang="en-US" dirty="0"/>
              <a:t> n se </a:t>
            </a:r>
            <a:r>
              <a:rPr lang="en-US" dirty="0" err="1"/>
              <a:t>numesc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improprii</a:t>
            </a:r>
            <a:endParaRPr lang="en-US" dirty="0"/>
          </a:p>
          <a:p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divizorilor</a:t>
            </a:r>
            <a:r>
              <a:rPr lang="en-US" dirty="0"/>
              <a:t> sunt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(in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exista</a:t>
            </a:r>
            <a:r>
              <a:rPr lang="en-US" dirty="0"/>
              <a:t>)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05A9B34-0E3A-488D-BD73-0FCFAD00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Muli"/>
              </a:rPr>
              <a:t>un număr natural. Numerele 1 și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Muli"/>
              </a:rPr>
              <a:t> se numesc divizori improprii ai numărului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05088"/>
      </p:ext>
    </p:extLst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211E-0D57-4A7A-BC49-E184DE87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Proprii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FE63-02A8-4E69-957A-82511A19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int n;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latin typeface="Cascadia Mono" panose="020B0609020000020004" pitchFamily="49" charset="0"/>
              </a:rPr>
              <a:t>cin</a:t>
            </a:r>
            <a:r>
              <a:rPr lang="en-US" sz="1800" dirty="0">
                <a:latin typeface="Cascadia Mono" panose="020B06090200000200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800" dirty="0">
                <a:latin typeface="Cascadia Mono" panose="020B0609020000020004" pitchFamily="49" charset="0"/>
              </a:rPr>
              <a:t>    cout &lt;&lt; "Divizorii proprii ai lui " &lt;&lt; n &lt;&lt; " sunt: ";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for (int d = 2; d &lt;= n / 2; d++)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if (n % d == 0)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latin typeface="Cascadia Mono" panose="020B0609020000020004" pitchFamily="49" charset="0"/>
              </a:rPr>
              <a:t>cout</a:t>
            </a:r>
            <a:r>
              <a:rPr lang="en-US" sz="1800" dirty="0">
                <a:latin typeface="Cascadia Mono" panose="020B0609020000020004" pitchFamily="49" charset="0"/>
              </a:rPr>
              <a:t> &lt;&lt; d &lt;&lt; " 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07848"/>
      </p:ext>
    </p:extLst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92BC-82E1-4BDA-AA49-EDC9CF0F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12" y="1538287"/>
            <a:ext cx="9905999" cy="3541714"/>
          </a:xfrm>
        </p:spPr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parcurgand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cu un for (cu o </a:t>
            </a:r>
            <a:r>
              <a:rPr lang="en-US" dirty="0" err="1"/>
              <a:t>variabila</a:t>
            </a:r>
            <a:r>
              <a:rPr lang="en-US" dirty="0"/>
              <a:t> d,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pe rand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pe care ii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n), ii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</a:t>
            </a:r>
            <a:r>
              <a:rPr lang="en-US" dirty="0" err="1"/>
              <a:t>cei</a:t>
            </a:r>
            <a:r>
              <a:rPr lang="en-US" dirty="0"/>
              <a:t> care </a:t>
            </a:r>
            <a:r>
              <a:rPr lang="en-US" dirty="0" err="1"/>
              <a:t>divid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n (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 la d </a:t>
            </a:r>
            <a:r>
              <a:rPr lang="en-US" dirty="0" err="1"/>
              <a:t>este</a:t>
            </a:r>
            <a:r>
              <a:rPr lang="en-US" dirty="0"/>
              <a:t> 0).</a:t>
            </a:r>
          </a:p>
          <a:p>
            <a:r>
              <a:rPr lang="en-US" dirty="0"/>
              <a:t>De </a:t>
            </a:r>
            <a:r>
              <a:rPr lang="en-US" dirty="0" err="1"/>
              <a:t>retinut</a:t>
            </a:r>
            <a:r>
              <a:rPr lang="en-US" dirty="0"/>
              <a:t>: </a:t>
            </a:r>
            <a:r>
              <a:rPr lang="en-US" dirty="0" err="1"/>
              <a:t>parcurgem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n/2,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salva</a:t>
            </a:r>
            <a:r>
              <a:rPr lang="en-US" dirty="0"/>
              <a:t> din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al </a:t>
            </a:r>
            <a:r>
              <a:rPr lang="en-US" dirty="0" err="1"/>
              <a:t>programului</a:t>
            </a:r>
            <a:r>
              <a:rPr lang="en-US" dirty="0"/>
              <a:t>, </a:t>
            </a:r>
            <a:r>
              <a:rPr lang="en-US" dirty="0" err="1"/>
              <a:t>intrucat</a:t>
            </a:r>
            <a:r>
              <a:rPr lang="en-US" dirty="0"/>
              <a:t> nu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alt </a:t>
            </a:r>
            <a:r>
              <a:rPr lang="en-US" dirty="0" err="1"/>
              <a:t>divizor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(n/2, n]</a:t>
            </a:r>
          </a:p>
        </p:txBody>
      </p:sp>
    </p:spTree>
    <p:extLst>
      <p:ext uri="{BB962C8B-B14F-4D97-AF65-F5344CB8AC3E}">
        <p14:creationId xmlns:p14="http://schemas.microsoft.com/office/powerpoint/2010/main" val="2096843719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852497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Vom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discuta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avantajele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Dezavantajele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fiecarei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resurse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Cu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descrieri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comparari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Si 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recomandari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3074987"/>
            <a:ext cx="9905999" cy="24749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 </a:t>
            </a:r>
            <a:r>
              <a:rPr lang="en-US" sz="2800" dirty="0"/>
              <a:t>1. W3schools vs </a:t>
            </a:r>
            <a:r>
              <a:rPr lang="en-US" sz="2800" dirty="0" err="1"/>
              <a:t>InfoAs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  2. </a:t>
            </a:r>
            <a:r>
              <a:rPr lang="en-US" sz="2800" dirty="0" err="1"/>
              <a:t>Despre</a:t>
            </a:r>
            <a:r>
              <a:rPr lang="en-US" sz="2800" dirty="0"/>
              <a:t> </a:t>
            </a:r>
            <a:r>
              <a:rPr lang="en-US" sz="2800" dirty="0" err="1"/>
              <a:t>Pbinfo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  3.Codeblocks vs compiler online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75817" y="5980907"/>
            <a:ext cx="8771594" cy="661987"/>
            <a:chOff x="1426506" y="5889295"/>
            <a:chExt cx="8771594" cy="6619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506" y="5972418"/>
              <a:ext cx="770141" cy="5788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0916" y="6027133"/>
              <a:ext cx="3529890" cy="46943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15075" y="6062260"/>
              <a:ext cx="902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 err="1">
                  <a:solidFill>
                    <a:srgbClr val="000000"/>
                  </a:solidFill>
                  <a:latin typeface="Roboto Mono"/>
                  <a:hlinkClick r:id="rId4"/>
                </a:rPr>
                <a:t>InfoAs</a:t>
              </a:r>
              <a:endParaRPr lang="en-US" b="1" i="0" dirty="0">
                <a:solidFill>
                  <a:srgbClr val="000000"/>
                </a:solidFill>
                <a:effectLst/>
                <a:latin typeface="In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13499" y="6062260"/>
              <a:ext cx="2371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https://replit.com/~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274" y="5889295"/>
              <a:ext cx="617826" cy="66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71662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0DB3-4E5B-4CF6-A5EB-83A019CD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12.</a:t>
            </a:r>
          </a:p>
          <a:p>
            <a:r>
              <a:rPr lang="en-US" dirty="0" err="1"/>
              <a:t>Parcurgem</a:t>
            </a:r>
            <a:r>
              <a:rPr lang="en-US" dirty="0"/>
              <a:t> cu for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pe rand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divizor</a:t>
            </a:r>
            <a:r>
              <a:rPr lang="en-US" dirty="0"/>
              <a:t>.</a:t>
            </a:r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2, 3, 4 </a:t>
            </a:r>
            <a:r>
              <a:rPr lang="en-US" dirty="0" err="1"/>
              <a:t>si</a:t>
            </a:r>
            <a:r>
              <a:rPr lang="en-US" dirty="0"/>
              <a:t> 6,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opri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7697"/>
      </p:ext>
    </p:extLst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79A2-42C2-4C90-84EB-C9CBBCAA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divizori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C2E5-129A-47F3-90D4-35735459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:</a:t>
            </a:r>
          </a:p>
          <a:p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divizori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determinat</a:t>
            </a:r>
            <a:r>
              <a:rPr lang="en-US" dirty="0"/>
              <a:t>, </a:t>
            </a:r>
            <a:r>
              <a:rPr lang="en-US" dirty="0" err="1"/>
              <a:t>intrucat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pare</a:t>
            </a:r>
          </a:p>
        </p:txBody>
      </p:sp>
    </p:spTree>
    <p:extLst>
      <p:ext uri="{BB962C8B-B14F-4D97-AF65-F5344CB8AC3E}">
        <p14:creationId xmlns:p14="http://schemas.microsoft.com/office/powerpoint/2010/main" val="3817028004"/>
      </p:ext>
    </p:extLst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F2A4-4C59-4412-99FA-6A6A8A2B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/</a:t>
            </a:r>
            <a:r>
              <a:rPr lang="en-US" dirty="0" err="1"/>
              <a:t>Impari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pari</a:t>
            </a:r>
            <a:r>
              <a:rPr lang="en-US" dirty="0"/>
              <a:t>/</a:t>
            </a:r>
            <a:r>
              <a:rPr lang="en-US" dirty="0" err="1"/>
              <a:t>Impari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 </a:t>
            </a:r>
            <a:r>
              <a:rPr lang="en-US" dirty="0" err="1"/>
              <a:t>mergem</a:t>
            </a:r>
            <a:r>
              <a:rPr lang="en-US" dirty="0"/>
              <a:t> de la 1 din 2 in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B9EF-8BF8-47F8-A420-C889FA43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int n;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latin typeface="Cascadia Mono" panose="020B0609020000020004" pitchFamily="49" charset="0"/>
              </a:rPr>
              <a:t>cin</a:t>
            </a:r>
            <a:r>
              <a:rPr lang="en-US" sz="1800" dirty="0">
                <a:latin typeface="Cascadia Mono" panose="020B06090200000200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800" dirty="0">
                <a:latin typeface="Cascadia Mono" panose="020B0609020000020004" pitchFamily="49" charset="0"/>
              </a:rPr>
              <a:t>    cout &lt;&lt; "Divizorii pari ai lui " &lt;&lt; n &lt;&lt; " sunt: ";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for (int d = 2; d &lt;= n; d+=2)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if (d % 2 == 0 &amp;&amp; n % d == 0)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latin typeface="Cascadia Mono" panose="020B0609020000020004" pitchFamily="49" charset="0"/>
              </a:rPr>
              <a:t>cout</a:t>
            </a:r>
            <a:r>
              <a:rPr lang="en-US" sz="1800" dirty="0">
                <a:latin typeface="Cascadia Mono" panose="020B0609020000020004" pitchFamily="49" charset="0"/>
              </a:rPr>
              <a:t> &lt;&lt; d &lt;&lt; " 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10625"/>
      </p:ext>
    </p:extLst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032-995A-4FEE-8F30-07955F65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parcurgand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cu un for (cu o </a:t>
            </a:r>
            <a:r>
              <a:rPr lang="en-US" dirty="0" err="1"/>
              <a:t>variabila</a:t>
            </a:r>
            <a:r>
              <a:rPr lang="en-US" dirty="0"/>
              <a:t> d,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pe rand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pe care ii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n), ii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</a:t>
            </a:r>
            <a:r>
              <a:rPr lang="en-US" dirty="0" err="1"/>
              <a:t>cei</a:t>
            </a:r>
            <a:r>
              <a:rPr lang="en-US" dirty="0"/>
              <a:t> care </a:t>
            </a:r>
            <a:r>
              <a:rPr lang="en-US" dirty="0" err="1"/>
              <a:t>divid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n (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 la d </a:t>
            </a:r>
            <a:r>
              <a:rPr lang="en-US" dirty="0" err="1"/>
              <a:t>este</a:t>
            </a:r>
            <a:r>
              <a:rPr lang="en-US" dirty="0"/>
              <a:t> 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9937"/>
      </p:ext>
    </p:extLst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43E2-DA0B-4813-9417-FE15795F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10.</a:t>
            </a:r>
          </a:p>
          <a:p>
            <a:r>
              <a:rPr lang="en-US" dirty="0" err="1"/>
              <a:t>Parcurgem</a:t>
            </a:r>
            <a:r>
              <a:rPr lang="en-US" dirty="0"/>
              <a:t> cu for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pe rand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divizor</a:t>
            </a:r>
            <a:r>
              <a:rPr lang="en-US" dirty="0"/>
              <a:t>.</a:t>
            </a:r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2, 4, 6, 8 </a:t>
            </a:r>
            <a:r>
              <a:rPr lang="en-US" dirty="0" err="1"/>
              <a:t>si</a:t>
            </a:r>
            <a:r>
              <a:rPr lang="en-US" dirty="0"/>
              <a:t> 10,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opri</a:t>
            </a:r>
            <a:r>
              <a:rPr lang="en-US" dirty="0"/>
              <a:t> </a:t>
            </a:r>
            <a:r>
              <a:rPr lang="en-US" dirty="0" err="1"/>
              <a:t>apoi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6848"/>
      </p:ext>
    </p:extLst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C964-F167-4D51-9C61-0F9C5E2D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:</a:t>
            </a:r>
          </a:p>
          <a:p>
            <a:r>
              <a:rPr lang="en-US" dirty="0" err="1"/>
              <a:t>Pentru</a:t>
            </a:r>
            <a:r>
              <a:rPr lang="en-US" dirty="0"/>
              <a:t> a introduce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reamintit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prim.</a:t>
            </a:r>
          </a:p>
          <a:p>
            <a:r>
              <a:rPr lang="en-US" dirty="0"/>
              <a:t>Un </a:t>
            </a:r>
            <a:r>
              <a:rPr lang="en-US" dirty="0" err="1"/>
              <a:t>număr</a:t>
            </a:r>
            <a:r>
              <a:rPr lang="en-US" dirty="0"/>
              <a:t> prim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natural,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1, care are exact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divizori</a:t>
            </a:r>
            <a:r>
              <a:rPr lang="en-US" dirty="0"/>
              <a:t> </a:t>
            </a:r>
            <a:r>
              <a:rPr lang="en-US" dirty="0" err="1"/>
              <a:t>pozitivi</a:t>
            </a:r>
            <a:r>
              <a:rPr lang="en-US" dirty="0"/>
              <a:t>: </a:t>
            </a:r>
            <a:r>
              <a:rPr lang="en-US" dirty="0" err="1"/>
              <a:t>numărul</a:t>
            </a:r>
            <a:r>
              <a:rPr lang="en-US" dirty="0"/>
              <a:t> 1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sine. </a:t>
            </a: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divizori</a:t>
            </a:r>
            <a:r>
              <a:rPr lang="en-US" dirty="0"/>
              <a:t> sunt </a:t>
            </a:r>
            <a:r>
              <a:rPr lang="en-US" dirty="0" err="1"/>
              <a:t>im</a:t>
            </a:r>
            <a:endParaRPr lang="en-US" dirty="0"/>
          </a:p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număr</a:t>
            </a:r>
            <a:r>
              <a:rPr lang="en-US" dirty="0"/>
              <a:t> prim </a:t>
            </a:r>
            <a:r>
              <a:rPr lang="en-US" dirty="0" err="1"/>
              <a:t>este</a:t>
            </a:r>
            <a:r>
              <a:rPr lang="en-US" dirty="0"/>
              <a:t> 2;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afară</a:t>
            </a:r>
            <a:r>
              <a:rPr lang="en-US" dirty="0"/>
              <a:t> de 2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prime sunt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impare.proprii</a:t>
            </a:r>
            <a:r>
              <a:rPr lang="en-US" dirty="0"/>
              <a:t>. Un </a:t>
            </a:r>
            <a:r>
              <a:rPr lang="en-US" dirty="0" err="1"/>
              <a:t>număr</a:t>
            </a:r>
            <a:r>
              <a:rPr lang="en-US" dirty="0"/>
              <a:t> prim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nefactorizabil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E2525E-E251-4CD6-991B-796D7E8A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divizori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15314"/>
      </p:ext>
    </p:extLst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2F80AA-09FE-4D1D-86F6-E756D844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/</a:t>
            </a:r>
            <a:r>
              <a:rPr lang="en-US" dirty="0" err="1"/>
              <a:t>Impari</a:t>
            </a:r>
            <a:r>
              <a:rPr lang="en-US" dirty="0"/>
              <a:t>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 </a:t>
            </a:r>
            <a:r>
              <a:rPr lang="en-US" dirty="0" err="1"/>
              <a:t>mergem</a:t>
            </a:r>
            <a:r>
              <a:rPr lang="en-US" dirty="0"/>
              <a:t> de la 1 din 2 in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F01B-36A5-4385-98D9-794D91BF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4" y="2249486"/>
            <a:ext cx="4923694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bool prim(int x)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if (x == 1 || x == 2)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for (int d = 2; d &lt;= x / 2; d++)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    if (x % d == 0)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DEB00-23F3-4B29-AF68-DDCC83F2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7908" y="2249486"/>
            <a:ext cx="6658707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int n;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latin typeface="Cascadia Mono" panose="020B0609020000020004" pitchFamily="49" charset="0"/>
              </a:rPr>
              <a:t>cin</a:t>
            </a:r>
            <a:r>
              <a:rPr lang="en-US" sz="1600" dirty="0">
                <a:latin typeface="Cascadia Mono" panose="020B06090200000200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600" dirty="0">
                <a:latin typeface="Cascadia Mono" panose="020B0609020000020004" pitchFamily="49" charset="0"/>
              </a:rPr>
              <a:t>    cout &lt;&lt; "Divizorii primi ai lui " &lt;&lt; n &lt;&lt; " sunt: ";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for (int d = 2; d &lt;= n; d++)</a:t>
            </a:r>
          </a:p>
          <a:p>
            <a:pPr marL="0" indent="0">
              <a:buNone/>
            </a:pPr>
            <a:r>
              <a:rPr lang="pt-BR" sz="1600" dirty="0">
                <a:latin typeface="Cascadia Mono" panose="020B0609020000020004" pitchFamily="49" charset="0"/>
              </a:rPr>
              <a:t>        if (prim(d) &amp;&amp; n % d == 0)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        </a:t>
            </a:r>
            <a:r>
              <a:rPr lang="en-US" sz="1600" dirty="0" err="1">
                <a:latin typeface="Cascadia Mono" panose="020B0609020000020004" pitchFamily="49" charset="0"/>
              </a:rPr>
              <a:t>cout</a:t>
            </a:r>
            <a:r>
              <a:rPr lang="en-US" sz="1600" dirty="0">
                <a:latin typeface="Cascadia Mono" panose="020B0609020000020004" pitchFamily="49" charset="0"/>
              </a:rPr>
              <a:t> &lt;&lt; d &lt;&lt; " ";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705854"/>
      </p:ext>
    </p:extLst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3A76C-2C83-4BBD-B618-2A84574F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9169"/>
            <a:ext cx="9905999" cy="5502032"/>
          </a:xfrm>
        </p:spPr>
        <p:txBody>
          <a:bodyPr/>
          <a:lstStyle/>
          <a:p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subprogram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prim.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Am ales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modalitate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intrucat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urmarit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inteles</a:t>
            </a:r>
            <a:r>
              <a:rPr lang="en-US" dirty="0"/>
              <a:t>.</a:t>
            </a:r>
          </a:p>
          <a:p>
            <a:r>
              <a:rPr lang="en-US" dirty="0"/>
              <a:t>Initial </a:t>
            </a: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divizorul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egal cu 1 </a:t>
            </a:r>
            <a:r>
              <a:rPr lang="en-US" dirty="0" err="1"/>
              <a:t>sau</a:t>
            </a:r>
            <a:r>
              <a:rPr lang="en-US" dirty="0"/>
              <a:t> 2, </a:t>
            </a:r>
            <a:r>
              <a:rPr lang="en-US" dirty="0" err="1"/>
              <a:t>caz</a:t>
            </a:r>
            <a:r>
              <a:rPr lang="en-US" dirty="0"/>
              <a:t> in care </a:t>
            </a:r>
            <a:r>
              <a:rPr lang="en-US" dirty="0" err="1"/>
              <a:t>returnam</a:t>
            </a:r>
            <a:r>
              <a:rPr lang="en-US" dirty="0"/>
              <a:t> direct true</a:t>
            </a:r>
          </a:p>
          <a:p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cu un for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un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divizor</a:t>
            </a:r>
            <a:r>
              <a:rPr lang="en-US" dirty="0"/>
              <a:t>, </a:t>
            </a:r>
            <a:r>
              <a:rPr lang="en-US" dirty="0" err="1"/>
              <a:t>caz</a:t>
            </a:r>
            <a:r>
              <a:rPr lang="en-US" dirty="0"/>
              <a:t> in care </a:t>
            </a:r>
            <a:r>
              <a:rPr lang="en-US" dirty="0" err="1"/>
              <a:t>returnam</a:t>
            </a:r>
            <a:r>
              <a:rPr lang="en-US" dirty="0"/>
              <a:t> false</a:t>
            </a:r>
          </a:p>
          <a:p>
            <a:r>
              <a:rPr lang="en-US" dirty="0"/>
              <a:t>Daca s-a </a:t>
            </a:r>
            <a:r>
              <a:rPr lang="en-US" dirty="0" err="1"/>
              <a:t>ajuns</a:t>
            </a:r>
            <a:r>
              <a:rPr lang="en-US" dirty="0"/>
              <a:t> la final, </a:t>
            </a:r>
            <a:r>
              <a:rPr lang="en-US" dirty="0" err="1"/>
              <a:t>inseamna</a:t>
            </a:r>
            <a:r>
              <a:rPr lang="en-US" dirty="0"/>
              <a:t> ca nu s-a </a:t>
            </a:r>
            <a:r>
              <a:rPr lang="en-US" dirty="0" err="1"/>
              <a:t>gasit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divizor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returnam</a:t>
            </a:r>
            <a:r>
              <a:rPr lang="en-US" dirty="0"/>
              <a:t> true 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numarul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este</a:t>
            </a:r>
            <a:r>
              <a:rPr lang="en-US" dirty="0">
                <a:sym typeface="Wingdings" panose="05000000000000000000" pitchFamily="2" charset="2"/>
              </a:rPr>
              <a:t> prim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0096"/>
      </p:ext>
    </p:extLst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EF1A-796D-4EA0-A529-23BCE194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1672"/>
            <a:ext cx="9905999" cy="3541714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7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nu are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divizor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prim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nuamrul</a:t>
            </a:r>
            <a:r>
              <a:rPr lang="en-US" dirty="0"/>
              <a:t> 8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are 2 </a:t>
            </a:r>
            <a:r>
              <a:rPr lang="en-US" dirty="0" err="1"/>
              <a:t>divizori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: 2 </a:t>
            </a:r>
            <a:r>
              <a:rPr lang="en-US" dirty="0" err="1"/>
              <a:t>si</a:t>
            </a:r>
            <a:r>
              <a:rPr lang="en-US" dirty="0"/>
              <a:t> 4, </a:t>
            </a:r>
            <a:r>
              <a:rPr lang="en-US" dirty="0" err="1"/>
              <a:t>deci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prim</a:t>
            </a:r>
          </a:p>
        </p:txBody>
      </p:sp>
    </p:spTree>
    <p:extLst>
      <p:ext uri="{BB962C8B-B14F-4D97-AF65-F5344CB8AC3E}">
        <p14:creationId xmlns:p14="http://schemas.microsoft.com/office/powerpoint/2010/main" val="1727430012"/>
      </p:ext>
    </p:extLst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1.Scrieti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impari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nr</a:t>
            </a:r>
            <a:r>
              <a:rPr lang="en-US" dirty="0"/>
              <a:t> a</a:t>
            </a:r>
          </a:p>
          <a:p>
            <a:r>
              <a:rPr lang="en-US" dirty="0"/>
              <a:t>2.Scrieti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nr</a:t>
            </a:r>
            <a:r>
              <a:rPr lang="en-US" dirty="0"/>
              <a:t> x</a:t>
            </a:r>
          </a:p>
          <a:p>
            <a:r>
              <a:rPr lang="en-US" dirty="0"/>
              <a:t>3.Scrieti </a:t>
            </a:r>
            <a:r>
              <a:rPr lang="en-US" dirty="0" err="1"/>
              <a:t>divizorii</a:t>
            </a:r>
            <a:r>
              <a:rPr lang="en-US" dirty="0"/>
              <a:t> </a:t>
            </a:r>
            <a:r>
              <a:rPr lang="en-US" dirty="0" err="1"/>
              <a:t>impari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r</a:t>
            </a:r>
          </a:p>
          <a:p>
            <a:r>
              <a:rPr lang="en-US" dirty="0" err="1"/>
              <a:t>Exercitiile</a:t>
            </a:r>
            <a:r>
              <a:rPr lang="en-US" dirty="0"/>
              <a:t> de la </a:t>
            </a:r>
            <a:r>
              <a:rPr lang="en-US" dirty="0" err="1"/>
              <a:t>sectia</a:t>
            </a:r>
            <a:r>
              <a:rPr lang="en-US" dirty="0"/>
              <a:t> </a:t>
            </a:r>
            <a:r>
              <a:rPr lang="en-US" dirty="0" err="1"/>
              <a:t>Divizibilitate</a:t>
            </a:r>
            <a:r>
              <a:rPr lang="en-US" dirty="0"/>
              <a:t> de la </a:t>
            </a:r>
            <a:r>
              <a:rPr lang="en-US" dirty="0" err="1"/>
              <a:t>clasa</a:t>
            </a:r>
            <a:r>
              <a:rPr lang="en-US" dirty="0"/>
              <a:t> a 9 a </a:t>
            </a:r>
            <a:r>
              <a:rPr lang="en-US" dirty="0" err="1"/>
              <a:t>si</a:t>
            </a:r>
            <a:r>
              <a:rPr lang="en-US" dirty="0"/>
              <a:t> a 10 a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pbinfo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90466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48429"/>
              </p:ext>
            </p:extLst>
          </p:nvPr>
        </p:nvGraphicFramePr>
        <p:xfrm>
          <a:off x="558800" y="162932"/>
          <a:ext cx="10807701" cy="627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82">
                  <a:extLst>
                    <a:ext uri="{9D8B030D-6E8A-4147-A177-3AD203B41FA5}">
                      <a16:colId xmlns:a16="http://schemas.microsoft.com/office/drawing/2014/main" val="2229904076"/>
                    </a:ext>
                  </a:extLst>
                </a:gridCol>
                <a:gridCol w="2133682">
                  <a:extLst>
                    <a:ext uri="{9D8B030D-6E8A-4147-A177-3AD203B41FA5}">
                      <a16:colId xmlns:a16="http://schemas.microsoft.com/office/drawing/2014/main" val="1156231574"/>
                    </a:ext>
                  </a:extLst>
                </a:gridCol>
                <a:gridCol w="2133682">
                  <a:extLst>
                    <a:ext uri="{9D8B030D-6E8A-4147-A177-3AD203B41FA5}">
                      <a16:colId xmlns:a16="http://schemas.microsoft.com/office/drawing/2014/main" val="3712704474"/>
                    </a:ext>
                  </a:extLst>
                </a:gridCol>
                <a:gridCol w="1652496">
                  <a:extLst>
                    <a:ext uri="{9D8B030D-6E8A-4147-A177-3AD203B41FA5}">
                      <a16:colId xmlns:a16="http://schemas.microsoft.com/office/drawing/2014/main" val="545161219"/>
                    </a:ext>
                  </a:extLst>
                </a:gridCol>
                <a:gridCol w="2754159">
                  <a:extLst>
                    <a:ext uri="{9D8B030D-6E8A-4147-A177-3AD203B41FA5}">
                      <a16:colId xmlns:a16="http://schemas.microsoft.com/office/drawing/2014/main" val="2667255342"/>
                    </a:ext>
                  </a:extLst>
                </a:gridCol>
              </a:tblGrid>
              <a:tr h="1157868">
                <a:tc>
                  <a:txBody>
                    <a:bodyPr/>
                    <a:lstStyle/>
                    <a:p>
                      <a:r>
                        <a:rPr lang="en-US" dirty="0"/>
                        <a:t>PRO W3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 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 INFO</a:t>
                      </a:r>
                      <a:r>
                        <a:rPr lang="en-US" baseline="0" dirty="0"/>
                        <a:t>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 INFO</a:t>
                      </a:r>
                      <a:r>
                        <a:rPr lang="en-US" baseline="0" dirty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 PREFERINTA/</a:t>
                      </a:r>
                    </a:p>
                    <a:p>
                      <a:r>
                        <a:rPr lang="en-US" dirty="0"/>
                        <a:t>RECOMANDARE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1626"/>
                  </a:ext>
                </a:extLst>
              </a:tr>
              <a:tr h="602587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baseline="0" dirty="0"/>
                        <a:t> INTERACTIV-POTI RULA EXEMPLELE IN APLICATIE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SUCCINT IN EXPLICATII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DETALIAT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  <a:r>
                        <a:rPr lang="en-US" baseline="0" dirty="0"/>
                        <a:t> E INTERACTIV, NECESITA RULARE SEPARATA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FOLOSIREA IN PARALEL + UTILIZARE CODEBLOCKS/COMPILER</a:t>
                      </a:r>
                      <a:r>
                        <a:rPr lang="en-US" baseline="0" dirty="0"/>
                        <a:t> ONLINE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348"/>
                  </a:ext>
                </a:extLst>
              </a:tr>
              <a:tr h="522261">
                <a:tc>
                  <a:txBody>
                    <a:bodyPr/>
                    <a:lstStyle/>
                    <a:p>
                      <a:r>
                        <a:rPr lang="en-US" dirty="0"/>
                        <a:t>E IN ENGLEZA DECI CODUL E USOR DE INTELES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DACA</a:t>
                      </a:r>
                      <a:r>
                        <a:rPr lang="en-US" baseline="0" dirty="0"/>
                        <a:t> NU STII ENGLEZA POT APAREA PROBLEME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IN ROMANA-&gt; INTELEGERE USOR TEORIE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TRECERE MAI GREA DE LA TEORIE LA 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PENTRU CEI CE NU STIU ENGLEZA -&gt; INFOAS,</a:t>
                      </a:r>
                      <a:r>
                        <a:rPr lang="en-US" baseline="0" dirty="0"/>
                        <a:t> PENTRU CEI CE STIU -&gt; FOLOSIREA IN PARALEL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2645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TESTE LA FINAL DE EVALUARE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EXERCITII DE</a:t>
                      </a:r>
                      <a:r>
                        <a:rPr lang="en-US" baseline="0" dirty="0"/>
                        <a:t> BAZA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EXERCITII PROPUSE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NIVEL DE</a:t>
                      </a:r>
                      <a:r>
                        <a:rPr lang="en-US" baseline="0" dirty="0"/>
                        <a:t> DIFICULTATE VARIAT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UTILIZAREA</a:t>
                      </a:r>
                      <a:r>
                        <a:rPr lang="en-US" baseline="0" dirty="0"/>
                        <a:t> IN PARALEL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25889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TUTORIALE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VIZIONAREA PT APROFUNDARE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6436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EXPLICARE INTSALARE CODEBLOCKS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7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9802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5A0D-3336-4212-827A-23AB803A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Inversul</a:t>
            </a:r>
            <a:r>
              <a:rPr lang="en-US" sz="3200" dirty="0"/>
              <a:t> </a:t>
            </a:r>
            <a:r>
              <a:rPr lang="en-US" sz="3200" dirty="0" err="1"/>
              <a:t>unui</a:t>
            </a:r>
            <a:r>
              <a:rPr lang="en-US" sz="3200" dirty="0"/>
              <a:t> </a:t>
            </a:r>
            <a:r>
              <a:rPr lang="en-US" sz="3200" dirty="0" err="1"/>
              <a:t>numar</a:t>
            </a:r>
            <a:r>
              <a:rPr lang="en-US" sz="3200" dirty="0"/>
              <a:t>/</a:t>
            </a:r>
            <a:r>
              <a:rPr lang="en-US" sz="3200" dirty="0" err="1"/>
              <a:t>numere</a:t>
            </a:r>
            <a:r>
              <a:rPr lang="en-US" sz="3200" dirty="0"/>
              <a:t> </a:t>
            </a:r>
            <a:r>
              <a:rPr lang="en-US" sz="3200" dirty="0" err="1"/>
              <a:t>palindoame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9778E9-0BEC-4960-B577-6C658B9B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Ce </a:t>
            </a:r>
            <a:r>
              <a:rPr lang="en-US" dirty="0" err="1"/>
              <a:t>invatam</a:t>
            </a:r>
            <a:r>
              <a:rPr lang="en-US" dirty="0"/>
              <a:t>?</a:t>
            </a:r>
          </a:p>
          <a:p>
            <a:r>
              <a:rPr lang="en-US" dirty="0"/>
              <a:t>-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 </a:t>
            </a:r>
            <a:r>
              <a:rPr lang="en-US" dirty="0" err="1"/>
              <a:t>folosim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Create a new </a:t>
            </a:r>
            <a:r>
              <a:rPr lang="en-US" dirty="0" err="1">
                <a:hlinkClick r:id="rId2"/>
              </a:rPr>
              <a:t>Repl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 </a:t>
            </a:r>
            <a:r>
              <a:rPr lang="en-US" dirty="0" err="1"/>
              <a:t>repetitiva</a:t>
            </a:r>
            <a:r>
              <a:rPr lang="en-US" dirty="0"/>
              <a:t> while,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if, else, subprogram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ction Button: Beginning 2">
            <a:hlinkClick r:id="" action="ppaction://hlinkshowjump?jump=firstslide" highlightClick="1">
              <a:snd r:embed="rId3" name="click.wav"/>
            </a:hlinkClick>
          </p:cNvPr>
          <p:cNvSpPr/>
          <p:nvPr/>
        </p:nvSpPr>
        <p:spPr>
          <a:xfrm>
            <a:off x="10464800" y="1866900"/>
            <a:ext cx="582611" cy="6096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1129"/>
      </p:ext>
    </p:extLst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F51855-03B3-4CBF-AF63-6E4CC446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numarului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E8593-DA02-4AB1-8CDA-71AC987D32F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76923" y="2852615"/>
            <a:ext cx="5212862" cy="3509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 </a:t>
            </a:r>
            <a:r>
              <a:rPr lang="en-US" dirty="0" err="1"/>
              <a:t>oglindit</a:t>
            </a:r>
            <a:r>
              <a:rPr lang="en-US" dirty="0"/>
              <a:t>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x = 0;</a:t>
            </a:r>
          </a:p>
          <a:p>
            <a:r>
              <a:rPr lang="en-US" dirty="0"/>
              <a:t>    while (n)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x = 10 * x + n % 10;</a:t>
            </a:r>
          </a:p>
          <a:p>
            <a:r>
              <a:rPr lang="en-US" dirty="0"/>
              <a:t>        n /= 10;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ED200-46EB-406F-B3E8-471935B484D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133969" y="2915138"/>
            <a:ext cx="4368799" cy="3087429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inversul_unui_numar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n;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" &lt;&lt; n &lt;&lt; " </a:t>
            </a:r>
            <a:r>
              <a:rPr lang="en-US" dirty="0" err="1"/>
              <a:t>este</a:t>
            </a:r>
            <a:r>
              <a:rPr lang="en-US" dirty="0"/>
              <a:t> " &lt;&lt; </a:t>
            </a:r>
            <a:r>
              <a:rPr lang="en-US" dirty="0" err="1"/>
              <a:t>oglindit</a:t>
            </a:r>
            <a:r>
              <a:rPr lang="en-US" dirty="0"/>
              <a:t>(n);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1258E2-BFEF-47E5-8F26-CDE5B6C7143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51077" y="2915140"/>
            <a:ext cx="4289397" cy="30167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void numar_palindrom()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int n;</a:t>
            </a:r>
          </a:p>
          <a:p>
            <a:r>
              <a:rPr lang="pt-BR" dirty="0"/>
              <a:t>    cin &gt;&gt; n;</a:t>
            </a:r>
          </a:p>
          <a:p>
            <a:r>
              <a:rPr lang="pt-BR" dirty="0"/>
              <a:t>    if(n == oglindit(n))</a:t>
            </a:r>
          </a:p>
          <a:p>
            <a:r>
              <a:rPr lang="pt-BR" dirty="0"/>
              <a:t>       cout &lt;&lt; "Numarul " &lt;&lt; n &lt;&lt; " este palindrom";</a:t>
            </a:r>
          </a:p>
          <a:p>
            <a:r>
              <a:rPr lang="pt-BR" dirty="0"/>
              <a:t>    else</a:t>
            </a:r>
          </a:p>
          <a:p>
            <a:r>
              <a:rPr lang="pt-BR" dirty="0"/>
              <a:t>        cout &lt;&lt; "Numarul " &lt;&lt; n &lt;&lt; " nu este palindrom"; </a:t>
            </a:r>
          </a:p>
          <a:p>
            <a:r>
              <a:rPr lang="pt-B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9553"/>
      </p:ext>
    </p:extLst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C140CD-391B-46EE-82AB-4B242F6C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138" y="304800"/>
            <a:ext cx="10164273" cy="6080369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subprogram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formula </a:t>
            </a:r>
            <a:r>
              <a:rPr lang="en-US" dirty="0" err="1"/>
              <a:t>specificata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Am ales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modalitate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intrucat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urmarit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inteles</a:t>
            </a:r>
            <a:r>
              <a:rPr lang="en-US" dirty="0"/>
              <a:t>.</a:t>
            </a:r>
          </a:p>
          <a:p>
            <a:r>
              <a:rPr lang="en-US" dirty="0" err="1"/>
              <a:t>Parcurgem</a:t>
            </a:r>
            <a:r>
              <a:rPr lang="en-US" dirty="0"/>
              <a:t> cu un while </a:t>
            </a:r>
            <a:r>
              <a:rPr lang="en-US" dirty="0" err="1"/>
              <a:t>cifrele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n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luam</a:t>
            </a:r>
            <a:r>
              <a:rPr lang="en-US" dirty="0"/>
              <a:t> in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, </a:t>
            </a:r>
            <a:r>
              <a:rPr lang="en-US" dirty="0" err="1"/>
              <a:t>implementand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x</a:t>
            </a:r>
          </a:p>
          <a:p>
            <a:r>
              <a:rPr lang="en-US" dirty="0" err="1"/>
              <a:t>Apoi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pas </a:t>
            </a:r>
            <a:r>
              <a:rPr lang="en-US" dirty="0" err="1"/>
              <a:t>scoatem</a:t>
            </a:r>
            <a:r>
              <a:rPr lang="en-US" dirty="0"/>
              <a:t> ultima </a:t>
            </a:r>
            <a:r>
              <a:rPr lang="en-US" dirty="0" err="1"/>
              <a:t>cifra</a:t>
            </a:r>
            <a:r>
              <a:rPr lang="en-US" dirty="0"/>
              <a:t> din n </a:t>
            </a:r>
            <a:r>
              <a:rPr lang="en-US" dirty="0" err="1"/>
              <a:t>impartind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la 10</a:t>
            </a:r>
          </a:p>
          <a:p>
            <a:r>
              <a:rPr lang="en-US" dirty="0"/>
              <a:t>Cand </a:t>
            </a:r>
            <a:r>
              <a:rPr lang="en-US" dirty="0" err="1"/>
              <a:t>numarul</a:t>
            </a:r>
            <a:r>
              <a:rPr lang="en-US" dirty="0"/>
              <a:t> n </a:t>
            </a:r>
            <a:r>
              <a:rPr lang="en-US" dirty="0" err="1"/>
              <a:t>ajunge</a:t>
            </a:r>
            <a:r>
              <a:rPr lang="en-US" dirty="0"/>
              <a:t> 0, se </a:t>
            </a:r>
            <a:r>
              <a:rPr lang="en-US" dirty="0" err="1"/>
              <a:t>iese</a:t>
            </a:r>
            <a:r>
              <a:rPr lang="en-US" dirty="0"/>
              <a:t> din while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returneaza</a:t>
            </a:r>
            <a:r>
              <a:rPr lang="en-US" dirty="0"/>
              <a:t> x,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lui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subprogramul</a:t>
            </a:r>
            <a:r>
              <a:rPr lang="en-US" dirty="0"/>
              <a:t> </a:t>
            </a:r>
            <a:r>
              <a:rPr lang="en-US" dirty="0" err="1"/>
              <a:t>inversul_unui_numar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afisam</a:t>
            </a:r>
            <a:r>
              <a:rPr lang="en-US" dirty="0"/>
              <a:t> </a:t>
            </a:r>
            <a:r>
              <a:rPr lang="en-US" dirty="0" err="1"/>
              <a:t>inversul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subprogramul</a:t>
            </a:r>
            <a:r>
              <a:rPr lang="en-US" dirty="0"/>
              <a:t> </a:t>
            </a:r>
            <a:r>
              <a:rPr lang="en-US" dirty="0" err="1"/>
              <a:t>numar_palindrom</a:t>
            </a:r>
            <a:r>
              <a:rPr lang="en-US" dirty="0"/>
              <a:t> </a:t>
            </a:r>
            <a:r>
              <a:rPr lang="en-US" dirty="0" err="1"/>
              <a:t>comparam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n cu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sunt </a:t>
            </a:r>
            <a:r>
              <a:rPr lang="en-US" dirty="0" err="1"/>
              <a:t>egale</a:t>
            </a:r>
            <a:r>
              <a:rPr lang="en-US" dirty="0"/>
              <a:t>,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palindrom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56162"/>
      </p:ext>
    </p:extLst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872D-FE81-44A1-9DDF-CA7CABE0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032" y="1398954"/>
            <a:ext cx="10117380" cy="439224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1221</a:t>
            </a:r>
          </a:p>
          <a:p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tot 1221, calculate de </a:t>
            </a:r>
            <a:r>
              <a:rPr lang="en-US" dirty="0" err="1"/>
              <a:t>primul</a:t>
            </a:r>
            <a:r>
              <a:rPr lang="en-US" dirty="0"/>
              <a:t> subprogram</a:t>
            </a:r>
          </a:p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afisat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subprogram</a:t>
            </a:r>
          </a:p>
          <a:p>
            <a:r>
              <a:rPr lang="en-US" dirty="0"/>
              <a:t>Al 3-lea subprogram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compara</a:t>
            </a:r>
            <a:r>
              <a:rPr lang="en-US" dirty="0"/>
              <a:t> 1221 cu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tot 1221,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palindrom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123</a:t>
            </a:r>
          </a:p>
          <a:p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tot 321, calculate de </a:t>
            </a:r>
            <a:r>
              <a:rPr lang="en-US" dirty="0" err="1"/>
              <a:t>primul</a:t>
            </a:r>
            <a:r>
              <a:rPr lang="en-US" dirty="0"/>
              <a:t> subprogram</a:t>
            </a:r>
          </a:p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afisat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subprogram</a:t>
            </a:r>
          </a:p>
          <a:p>
            <a:r>
              <a:rPr lang="en-US" dirty="0"/>
              <a:t>Al 3-lea subprogram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compara</a:t>
            </a:r>
            <a:r>
              <a:rPr lang="en-US" dirty="0"/>
              <a:t> 123 cu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321,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palindrom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3310"/>
      </p:ext>
    </p:extLst>
  </p:cSld>
  <p:clrMapOvr>
    <a:masterClrMapping/>
  </p:clrMapOvr>
  <p:transition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6603-3B77-4079-8E81-E125A9F4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7C04-57D9-42C3-881F-85BDFDEC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Exercitiile</a:t>
            </a:r>
            <a:r>
              <a:rPr lang="en-US" dirty="0"/>
              <a:t> de la </a:t>
            </a:r>
            <a:r>
              <a:rPr lang="en-US" dirty="0" err="1"/>
              <a:t>sectia</a:t>
            </a:r>
            <a:r>
              <a:rPr lang="en-US" dirty="0"/>
              <a:t> </a:t>
            </a:r>
            <a:r>
              <a:rPr lang="en-US" dirty="0" err="1"/>
              <a:t>Inversul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la </a:t>
            </a:r>
            <a:r>
              <a:rPr lang="en-US" dirty="0" err="1"/>
              <a:t>clasa</a:t>
            </a:r>
            <a:r>
              <a:rPr lang="en-US" dirty="0"/>
              <a:t> a 9 a </a:t>
            </a:r>
            <a:r>
              <a:rPr lang="en-US" dirty="0" err="1"/>
              <a:t>si</a:t>
            </a:r>
            <a:r>
              <a:rPr lang="en-US" dirty="0"/>
              <a:t> a 10 a de pe </a:t>
            </a:r>
            <a:r>
              <a:rPr lang="en-US" dirty="0" err="1"/>
              <a:t>pbinfo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540"/>
      </p:ext>
    </p:extLst>
  </p:cSld>
  <p:clrMapOvr>
    <a:masterClrMapping/>
  </p:clrMapOvr>
  <p:transition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A904B-AFF3-4A01-8E3E-ABE93A21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en-US" sz="3200" dirty="0"/>
              <a:t> 	</a:t>
            </a:r>
            <a:r>
              <a:rPr lang="en-US" sz="3200" dirty="0" err="1"/>
              <a:t>Descompunerea</a:t>
            </a:r>
            <a:r>
              <a:rPr lang="en-US" sz="3200" dirty="0"/>
              <a:t> in </a:t>
            </a:r>
            <a:r>
              <a:rPr lang="en-US" sz="3200" dirty="0" err="1"/>
              <a:t>factori</a:t>
            </a:r>
            <a:r>
              <a:rPr lang="en-US" sz="3200" dirty="0"/>
              <a:t> </a:t>
            </a:r>
            <a:r>
              <a:rPr lang="en-US" sz="3200" dirty="0" err="1"/>
              <a:t>primi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AEB95-E01F-47DC-B349-6887AF82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Ce </a:t>
            </a:r>
            <a:r>
              <a:rPr lang="en-US" dirty="0" err="1"/>
              <a:t>invatam</a:t>
            </a:r>
            <a:r>
              <a:rPr lang="en-US" dirty="0"/>
              <a:t>?</a:t>
            </a:r>
          </a:p>
          <a:p>
            <a:r>
              <a:rPr lang="en-US" dirty="0"/>
              <a:t>-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descompunerea</a:t>
            </a:r>
            <a:r>
              <a:rPr lang="en-US" dirty="0"/>
              <a:t> in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primi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 </a:t>
            </a:r>
            <a:r>
              <a:rPr lang="en-US" dirty="0" err="1"/>
              <a:t>folosim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Create a new </a:t>
            </a:r>
            <a:r>
              <a:rPr lang="en-US" dirty="0" err="1">
                <a:hlinkClick r:id="rId2"/>
              </a:rPr>
              <a:t>Repl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 </a:t>
            </a:r>
            <a:r>
              <a:rPr lang="en-US" dirty="0" err="1"/>
              <a:t>repetitiva</a:t>
            </a:r>
            <a:r>
              <a:rPr lang="en-US" dirty="0"/>
              <a:t> while,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if, </a:t>
            </a:r>
            <a:r>
              <a:rPr lang="en-US" dirty="0" err="1"/>
              <a:t>structuri</a:t>
            </a:r>
            <a:r>
              <a:rPr lang="en-US" dirty="0"/>
              <a:t> imbricate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Action Button: Beginning 1">
            <a:hlinkClick r:id="" action="ppaction://hlinkshowjump?jump=firstslide" highlightClick="1">
              <a:snd r:embed="rId3" name="click.wav"/>
            </a:hlinkClick>
          </p:cNvPr>
          <p:cNvSpPr/>
          <p:nvPr/>
        </p:nvSpPr>
        <p:spPr>
          <a:xfrm>
            <a:off x="10007600" y="317500"/>
            <a:ext cx="749300" cy="5461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0081"/>
      </p:ext>
    </p:extLst>
  </p:cSld>
  <p:clrMapOvr>
    <a:masterClrMapping/>
  </p:clrMapOvr>
  <p:transition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93F3E-A466-4CFC-A89C-F1E3AF16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descompunerea</a:t>
            </a:r>
            <a:r>
              <a:rPr lang="en-US" sz="2800" dirty="0"/>
              <a:t> in </a:t>
            </a:r>
            <a:r>
              <a:rPr lang="en-US" sz="2800" dirty="0" err="1"/>
              <a:t>factori</a:t>
            </a:r>
            <a:r>
              <a:rPr lang="en-US" sz="2800" dirty="0"/>
              <a:t> </a:t>
            </a:r>
            <a:r>
              <a:rPr lang="en-US" sz="2800" dirty="0" err="1"/>
              <a:t>primi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8A5E7-D935-4AAF-850F-99B7C188E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int n, d = 2, p;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Numarul</a:t>
            </a:r>
            <a:r>
              <a:rPr lang="en-US" dirty="0"/>
              <a:t> " &lt;&lt; n &lt;&lt; " </a:t>
            </a:r>
            <a:r>
              <a:rPr lang="en-US" dirty="0" err="1"/>
              <a:t>descompus</a:t>
            </a:r>
            <a:r>
              <a:rPr lang="en-US" dirty="0"/>
              <a:t> in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:\n";</a:t>
            </a:r>
          </a:p>
          <a:p>
            <a:pPr marL="0" indent="0">
              <a:buNone/>
            </a:pPr>
            <a:r>
              <a:rPr lang="en-US" dirty="0"/>
              <a:t>    while (n &gt; 1)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 = 0;</a:t>
            </a:r>
          </a:p>
          <a:p>
            <a:pPr marL="0" indent="0">
              <a:buNone/>
            </a:pPr>
            <a:r>
              <a:rPr lang="en-US" dirty="0"/>
              <a:t>        while (n % d == 0)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++p;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9237A-9A58-4467-877F-F1D7D6C9D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 n /= d;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    if (p)</a:t>
            </a:r>
          </a:p>
          <a:p>
            <a:pPr marL="0" indent="0">
              <a:buNone/>
            </a:pPr>
            <a:r>
              <a:rPr lang="pt-BR" dirty="0"/>
              <a:t>            cout &lt;&lt; d &lt;&lt; " la puterea " &lt;&lt; p &lt;&lt; "\n";</a:t>
            </a:r>
          </a:p>
          <a:p>
            <a:pPr marL="0" indent="0">
              <a:buNone/>
            </a:pPr>
            <a:r>
              <a:rPr lang="pt-BR" dirty="0"/>
              <a:t>        ++d;</a:t>
            </a:r>
          </a:p>
          <a:p>
            <a:pPr marL="0" indent="0">
              <a:buNone/>
            </a:pPr>
            <a:r>
              <a:rPr lang="pt-BR" dirty="0"/>
              <a:t>        if (n &gt; 1 &amp;&amp; d * d &gt; n) </a:t>
            </a:r>
          </a:p>
          <a:p>
            <a:pPr marL="0" indent="0">
              <a:buNone/>
            </a:pPr>
            <a:r>
              <a:rPr lang="pt-BR" dirty="0"/>
              <a:t>            d = n;</a:t>
            </a:r>
          </a:p>
          <a:p>
            <a:pPr marL="0" indent="0">
              <a:buNone/>
            </a:pPr>
            <a:r>
              <a:rPr lang="pt-BR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3301"/>
      </p:ext>
    </p:extLst>
  </p:cSld>
  <p:clrMapOvr>
    <a:masterClrMapping/>
  </p:clrMapOvr>
  <p:transition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419AA-EEE7-4482-BDC4-44929F00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2215"/>
            <a:ext cx="9905999" cy="5189416"/>
          </a:xfrm>
        </p:spPr>
        <p:txBody>
          <a:bodyPr>
            <a:norm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n</a:t>
            </a:r>
          </a:p>
          <a:p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while, </a:t>
            </a:r>
            <a:r>
              <a:rPr lang="en-US" dirty="0" err="1"/>
              <a:t>pana</a:t>
            </a:r>
            <a:r>
              <a:rPr lang="en-US" dirty="0"/>
              <a:t> cand n </a:t>
            </a:r>
            <a:r>
              <a:rPr lang="en-US" dirty="0" err="1"/>
              <a:t>ajunge</a:t>
            </a:r>
            <a:r>
              <a:rPr lang="en-US" dirty="0"/>
              <a:t> 1, in care </a:t>
            </a:r>
            <a:r>
              <a:rPr lang="en-US" dirty="0" err="1"/>
              <a:t>declara</a:t>
            </a:r>
            <a:r>
              <a:rPr lang="en-US" dirty="0"/>
              <a:t> un p la </a:t>
            </a:r>
            <a:r>
              <a:rPr lang="en-US" dirty="0" err="1"/>
              <a:t>fiecare</a:t>
            </a:r>
            <a:r>
              <a:rPr lang="en-US" dirty="0"/>
              <a:t> pas, </a:t>
            </a:r>
            <a:r>
              <a:rPr lang="en-US" dirty="0" err="1"/>
              <a:t>initializat</a:t>
            </a:r>
            <a:r>
              <a:rPr lang="en-US" dirty="0"/>
              <a:t> cu 0. </a:t>
            </a:r>
            <a:r>
              <a:rPr lang="en-US" dirty="0" err="1"/>
              <a:t>Apoi</a:t>
            </a:r>
            <a:r>
              <a:rPr lang="en-US" dirty="0"/>
              <a:t> intra in alt while,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cat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 la d (</a:t>
            </a:r>
            <a:r>
              <a:rPr lang="en-US" dirty="0" err="1"/>
              <a:t>decarat</a:t>
            </a:r>
            <a:r>
              <a:rPr lang="en-US" dirty="0"/>
              <a:t> initial cu 2) </a:t>
            </a:r>
            <a:r>
              <a:rPr lang="en-US" dirty="0" err="1"/>
              <a:t>este</a:t>
            </a:r>
            <a:r>
              <a:rPr lang="en-US" dirty="0"/>
              <a:t> 0. In al 2-lea while, p-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cu o </a:t>
            </a:r>
            <a:r>
              <a:rPr lang="en-US" dirty="0" err="1"/>
              <a:t>unitate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n se </a:t>
            </a:r>
            <a:r>
              <a:rPr lang="en-US" dirty="0" err="1"/>
              <a:t>imparte</a:t>
            </a:r>
            <a:r>
              <a:rPr lang="en-US" dirty="0"/>
              <a:t> la d.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incheierea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while se </a:t>
            </a:r>
            <a:r>
              <a:rPr lang="en-US" dirty="0" err="1"/>
              <a:t>afiseaza</a:t>
            </a:r>
            <a:r>
              <a:rPr lang="en-US" dirty="0"/>
              <a:t> d-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factorii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, la </a:t>
            </a:r>
            <a:r>
              <a:rPr lang="en-US" dirty="0" err="1"/>
              <a:t>puterea</a:t>
            </a:r>
            <a:r>
              <a:rPr lang="en-US" dirty="0"/>
              <a:t> p,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coeficientul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.</a:t>
            </a:r>
          </a:p>
          <a:p>
            <a:r>
              <a:rPr lang="en-US" dirty="0" err="1"/>
              <a:t>Apoi</a:t>
            </a:r>
            <a:r>
              <a:rPr lang="en-US" dirty="0"/>
              <a:t> d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d la </a:t>
            </a:r>
            <a:r>
              <a:rPr lang="en-US" dirty="0" err="1"/>
              <a:t>puterea</a:t>
            </a:r>
            <a:r>
              <a:rPr lang="en-US" dirty="0"/>
              <a:t> a 2-a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n, </a:t>
            </a:r>
            <a:r>
              <a:rPr lang="en-US" dirty="0" err="1"/>
              <a:t>caz</a:t>
            </a:r>
            <a:r>
              <a:rPr lang="en-US" dirty="0"/>
              <a:t> in care d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n,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incheia</a:t>
            </a:r>
            <a:r>
              <a:rPr lang="en-US" dirty="0"/>
              <a:t> </a:t>
            </a:r>
            <a:r>
              <a:rPr lang="en-US" dirty="0" err="1"/>
              <a:t>programul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92202"/>
      </p:ext>
    </p:extLst>
  </p:cSld>
  <p:clrMapOvr>
    <a:masterClrMapping/>
  </p:clrMapOvr>
  <p:transition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EB7D7-DFF5-414F-A292-7C79AD0E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91138"/>
            <a:ext cx="9906000" cy="4400062"/>
          </a:xfrm>
        </p:spPr>
        <p:txBody>
          <a:bodyPr>
            <a:normAutofit/>
          </a:bodyPr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18</a:t>
            </a:r>
          </a:p>
          <a:p>
            <a:r>
              <a:rPr lang="en-US" dirty="0"/>
              <a:t>Prima data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imparti</a:t>
            </a:r>
            <a:r>
              <a:rPr lang="en-US" dirty="0"/>
              <a:t> la 2 (</a:t>
            </a:r>
            <a:r>
              <a:rPr lang="en-US" dirty="0" err="1"/>
              <a:t>ramane</a:t>
            </a:r>
            <a:r>
              <a:rPr lang="en-US" dirty="0"/>
              <a:t> 9),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coeficientul</a:t>
            </a:r>
            <a:r>
              <a:rPr lang="en-US" dirty="0"/>
              <a:t> 1, </a:t>
            </a:r>
            <a:r>
              <a:rPr lang="en-US" dirty="0" err="1"/>
              <a:t>apoi</a:t>
            </a:r>
            <a:r>
              <a:rPr lang="en-US" dirty="0"/>
              <a:t> la 3,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coeficientul</a:t>
            </a:r>
            <a:r>
              <a:rPr lang="en-US" dirty="0"/>
              <a:t> 2 (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1),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incheia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997"/>
      </p:ext>
    </p:extLst>
  </p:cSld>
  <p:clrMapOvr>
    <a:masterClrMapping/>
  </p:clrMapOvr>
  <p:transition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8C0-5949-4F17-8EDB-34709C3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DE56-AFFC-4317-B6D2-04BE6B91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Scrieti</a:t>
            </a:r>
            <a:r>
              <a:rPr lang="en-US" dirty="0"/>
              <a:t> un alt program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descompunerea</a:t>
            </a:r>
            <a:r>
              <a:rPr lang="en-US" dirty="0"/>
              <a:t> in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primi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86667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DESPRE PBINFO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ATAT RESURSE CAT SI PROBLEME</a:t>
            </a:r>
          </a:p>
          <a:p>
            <a:r>
              <a:rPr lang="en-US" dirty="0"/>
              <a:t>TE POTI VERIFICA SINGUR</a:t>
            </a:r>
          </a:p>
          <a:p>
            <a:r>
              <a:rPr lang="en-US" dirty="0"/>
              <a:t>PROBLEME SI RESURSE ORGANIZATE PE CLASE SI MATERIE</a:t>
            </a:r>
          </a:p>
        </p:txBody>
      </p:sp>
      <p:pic>
        <p:nvPicPr>
          <p:cNvPr id="1026" name="Picture 2" descr="https://www.pbinfo.ro/img/pbinfo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6171592"/>
            <a:ext cx="3533775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8432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0F21-0EF5-43A3-8BBC-69DB1AE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</a:t>
            </a:r>
            <a:r>
              <a:rPr lang="en-US" dirty="0" err="1"/>
              <a:t>Numere</a:t>
            </a:r>
            <a:r>
              <a:rPr lang="en-US" dirty="0"/>
              <a:t> prime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15A7E-9F0C-4DFB-905E-CA4624F9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 </a:t>
            </a:r>
            <a:r>
              <a:rPr lang="en-US" dirty="0" err="1"/>
              <a:t>invatam</a:t>
            </a:r>
            <a:r>
              <a:rPr lang="en-US" dirty="0"/>
              <a:t>?</a:t>
            </a:r>
          </a:p>
          <a:p>
            <a:r>
              <a:rPr lang="en-US" dirty="0"/>
              <a:t>-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prime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 </a:t>
            </a:r>
            <a:r>
              <a:rPr lang="en-US" dirty="0" err="1"/>
              <a:t>folosim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Create a new </a:t>
            </a:r>
            <a:r>
              <a:rPr lang="en-US" dirty="0" err="1">
                <a:hlinkClick r:id="rId2"/>
              </a:rPr>
              <a:t>Repl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 </a:t>
            </a:r>
            <a:r>
              <a:rPr lang="en-US" dirty="0" err="1"/>
              <a:t>repetitiva</a:t>
            </a:r>
            <a:r>
              <a:rPr lang="en-US" dirty="0"/>
              <a:t> while,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if</a:t>
            </a:r>
          </a:p>
        </p:txBody>
      </p:sp>
      <p:sp>
        <p:nvSpPr>
          <p:cNvPr id="3" name="Action Button: Beginning 2">
            <a:hlinkClick r:id="" action="ppaction://hlinkshowjump?jump=firstslide" highlightClick="1">
              <a:snd r:embed="rId3" name="click.wav"/>
            </a:hlinkClick>
          </p:cNvPr>
          <p:cNvSpPr/>
          <p:nvPr/>
        </p:nvSpPr>
        <p:spPr>
          <a:xfrm>
            <a:off x="10350500" y="292100"/>
            <a:ext cx="696911" cy="6223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920"/>
      </p:ext>
    </p:extLst>
  </p:cSld>
  <p:clrMapOvr>
    <a:masterClrMapping/>
  </p:clrMapOvr>
  <p:transition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BD81-F247-4A2E-A8F6-142E04B9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Ce sunt </a:t>
            </a:r>
            <a:r>
              <a:rPr lang="en-US" dirty="0" err="1"/>
              <a:t>numerele</a:t>
            </a:r>
            <a:r>
              <a:rPr lang="en-US" dirty="0"/>
              <a:t> prime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2304-CEE0-4B64-9FFB-01000C59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4421"/>
          </a:xfrm>
        </p:spPr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matematică</a:t>
            </a:r>
            <a:r>
              <a:rPr lang="en-US" dirty="0"/>
              <a:t>,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întregi</a:t>
            </a:r>
            <a:r>
              <a:rPr lang="en-US" dirty="0"/>
              <a:t> sunt prime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coprime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nu au alt </a:t>
            </a:r>
            <a:r>
              <a:rPr lang="en-US" dirty="0" err="1"/>
              <a:t>divizor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afară</a:t>
            </a:r>
            <a:r>
              <a:rPr lang="en-US" dirty="0"/>
              <a:t> de 1,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spus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divizor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al lor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divizorul</a:t>
            </a:r>
            <a:r>
              <a:rPr lang="en-US" dirty="0"/>
              <a:t> </a:t>
            </a:r>
            <a:r>
              <a:rPr lang="en-US" dirty="0" err="1"/>
              <a:t>impropriu</a:t>
            </a:r>
            <a:r>
              <a:rPr lang="en-U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448790050"/>
      </p:ext>
    </p:extLst>
  </p:cSld>
  <p:clrMapOvr>
    <a:masterClrMapping/>
  </p:clrMapOvr>
  <p:transition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693F-0EFD-4292-A8BE-1068E5B1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Algoritm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numere</a:t>
            </a:r>
            <a:r>
              <a:rPr lang="en-US" sz="3200" dirty="0"/>
              <a:t> prime </a:t>
            </a:r>
            <a:r>
              <a:rPr lang="en-US" sz="3200" dirty="0" err="1"/>
              <a:t>intre</a:t>
            </a:r>
            <a:r>
              <a:rPr lang="en-US" sz="3200" dirty="0"/>
              <a:t> </a:t>
            </a:r>
            <a:r>
              <a:rPr lang="en-US" sz="3200" dirty="0" err="1"/>
              <a:t>ele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C6642-68E5-4CE7-96C7-46828B14E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x = 0, y = 0, r = 0;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cin</a:t>
            </a:r>
            <a:r>
              <a:rPr lang="es-ES" dirty="0"/>
              <a:t> &gt;&gt; x &gt;&gt; y;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x1 = x, y1 = y;</a:t>
            </a:r>
          </a:p>
          <a:p>
            <a:pPr marL="0" indent="0">
              <a:buNone/>
            </a:pPr>
            <a:r>
              <a:rPr lang="es-ES" dirty="0"/>
              <a:t>   r = x % y;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(r != 0)</a:t>
            </a:r>
          </a:p>
          <a:p>
            <a:pPr marL="0" indent="0">
              <a:buNone/>
            </a:pPr>
            <a:r>
              <a:rPr lang="es-ES" dirty="0"/>
              <a:t>   {</a:t>
            </a:r>
          </a:p>
          <a:p>
            <a:pPr marL="0" indent="0">
              <a:buNone/>
            </a:pPr>
            <a:r>
              <a:rPr lang="es-ES" dirty="0"/>
              <a:t>       x = y;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4C364-8FDC-463D-AAB9-672AB22C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9246" y="2097088"/>
            <a:ext cx="4875211" cy="3541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 = r;</a:t>
            </a:r>
          </a:p>
          <a:p>
            <a:pPr marL="0" indent="0">
              <a:buNone/>
            </a:pPr>
            <a:r>
              <a:rPr lang="en-US" dirty="0"/>
              <a:t>        r = x % y;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(y == 1)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Numerele</a:t>
            </a:r>
            <a:r>
              <a:rPr lang="en-US" dirty="0"/>
              <a:t> " &lt;&lt; x1 &lt;&lt; " </a:t>
            </a:r>
            <a:r>
              <a:rPr lang="en-US" dirty="0" err="1"/>
              <a:t>si</a:t>
            </a:r>
            <a:r>
              <a:rPr lang="en-US" dirty="0"/>
              <a:t> " &lt;&lt; y1 &lt;&lt; " sunt prime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else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Numerele</a:t>
            </a:r>
            <a:r>
              <a:rPr lang="en-US" dirty="0"/>
              <a:t> " &lt;&lt; x1 &lt;&lt; " </a:t>
            </a:r>
            <a:r>
              <a:rPr lang="en-US" dirty="0" err="1"/>
              <a:t>si</a:t>
            </a:r>
            <a:r>
              <a:rPr lang="en-US" dirty="0"/>
              <a:t> " &lt;&lt; y1 &lt;&lt; " nu sunt prime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425937081"/>
      </p:ext>
    </p:extLst>
  </p:cSld>
  <p:clrMapOvr>
    <a:masterClrMapping/>
  </p:clrMapOvr>
  <p:transition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7A0AB-E480-4E68-A439-63FE07EA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08" y="867508"/>
            <a:ext cx="10078303" cy="4954953"/>
          </a:xfrm>
        </p:spPr>
        <p:txBody>
          <a:bodyPr>
            <a:normAutofit/>
          </a:bodyPr>
          <a:lstStyle/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2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face cate o </a:t>
            </a:r>
            <a:r>
              <a:rPr lang="en-US" dirty="0" err="1"/>
              <a:t>copie</a:t>
            </a:r>
            <a:endParaRPr lang="en-US" dirty="0"/>
          </a:p>
          <a:p>
            <a:r>
              <a:rPr lang="en-US" dirty="0" err="1"/>
              <a:t>Initializeaza</a:t>
            </a:r>
            <a:r>
              <a:rPr lang="en-US" dirty="0"/>
              <a:t> un r,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la </a:t>
            </a:r>
            <a:r>
              <a:rPr lang="en-US" dirty="0" err="1"/>
              <a:t>cel</a:t>
            </a:r>
            <a:r>
              <a:rPr lang="en-US" dirty="0"/>
              <a:t> de-ale </a:t>
            </a:r>
            <a:r>
              <a:rPr lang="en-US" dirty="0" err="1"/>
              <a:t>doilea</a:t>
            </a:r>
            <a:endParaRPr lang="en-US" dirty="0"/>
          </a:p>
          <a:p>
            <a:r>
              <a:rPr lang="en-US" dirty="0" err="1"/>
              <a:t>Apoi</a:t>
            </a:r>
            <a:r>
              <a:rPr lang="en-US" dirty="0"/>
              <a:t> intra in while,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cat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2 </a:t>
            </a:r>
            <a:r>
              <a:rPr lang="en-US" dirty="0" err="1"/>
              <a:t>numere</a:t>
            </a:r>
            <a:r>
              <a:rPr lang="en-US" dirty="0"/>
              <a:t> 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nenul</a:t>
            </a:r>
            <a:r>
              <a:rPr lang="en-US" dirty="0"/>
              <a:t>.</a:t>
            </a:r>
          </a:p>
          <a:p>
            <a:r>
              <a:rPr lang="en-US" dirty="0"/>
              <a:t>x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y, y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r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restului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x la y</a:t>
            </a:r>
          </a:p>
          <a:p>
            <a:r>
              <a:rPr lang="en-US" dirty="0"/>
              <a:t>La final, </a:t>
            </a:r>
            <a:r>
              <a:rPr lang="en-US" dirty="0" err="1"/>
              <a:t>daca</a:t>
            </a:r>
            <a:r>
              <a:rPr lang="en-US" dirty="0"/>
              <a:t> y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1,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numere</a:t>
            </a:r>
            <a:r>
              <a:rPr lang="en-US" dirty="0"/>
              <a:t> sunt prime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65413"/>
      </p:ext>
    </p:extLst>
  </p:cSld>
  <p:clrMapOvr>
    <a:masterClrMapping/>
  </p:clrMapOvr>
  <p:transition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CA0-B67F-44D8-B4B6-232D1528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r>
              <a:rPr lang="en-US" dirty="0" err="1"/>
              <a:t>Numerele</a:t>
            </a:r>
            <a:r>
              <a:rPr lang="en-US" dirty="0"/>
              <a:t> 14 </a:t>
            </a:r>
            <a:r>
              <a:rPr lang="en-US" dirty="0" err="1"/>
              <a:t>și</a:t>
            </a:r>
            <a:r>
              <a:rPr lang="en-US" dirty="0"/>
              <a:t> 25 sunt prime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coprime </a:t>
            </a:r>
            <a:r>
              <a:rPr lang="en-US" dirty="0" err="1"/>
              <a:t>deoarece</a:t>
            </a:r>
            <a:r>
              <a:rPr lang="en-US" dirty="0"/>
              <a:t> 1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divizor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. Pe de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, 14 </a:t>
            </a:r>
            <a:r>
              <a:rPr lang="en-US" dirty="0" err="1"/>
              <a:t>și</a:t>
            </a:r>
            <a:r>
              <a:rPr lang="en-US" dirty="0"/>
              <a:t> 21 nu sunt coprime, </a:t>
            </a:r>
            <a:r>
              <a:rPr lang="en-US" dirty="0" err="1"/>
              <a:t>deoarece</a:t>
            </a:r>
            <a:r>
              <a:rPr lang="en-US" dirty="0"/>
              <a:t> sunt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divizibile</a:t>
            </a:r>
            <a:r>
              <a:rPr lang="en-US" dirty="0"/>
              <a:t> cu 7.</a:t>
            </a:r>
          </a:p>
        </p:txBody>
      </p:sp>
    </p:spTree>
    <p:extLst>
      <p:ext uri="{BB962C8B-B14F-4D97-AF65-F5344CB8AC3E}">
        <p14:creationId xmlns:p14="http://schemas.microsoft.com/office/powerpoint/2010/main" val="1770491088"/>
      </p:ext>
    </p:extLst>
  </p:cSld>
  <p:clrMapOvr>
    <a:masterClrMapping/>
  </p:clrMapOvr>
  <p:transition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891-BAD5-4035-891D-30132EFE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7AF2-F0A3-4C9A-924E-9FECF147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Scrieti</a:t>
            </a:r>
            <a:r>
              <a:rPr lang="en-US" dirty="0"/>
              <a:t> un alt program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2 </a:t>
            </a:r>
            <a:r>
              <a:rPr lang="en-US" dirty="0" err="1"/>
              <a:t>numere</a:t>
            </a:r>
            <a:r>
              <a:rPr lang="en-US" dirty="0"/>
              <a:t> sunt prime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(</a:t>
            </a:r>
            <a:r>
              <a:rPr lang="en-US" dirty="0" err="1"/>
              <a:t>scaderi</a:t>
            </a:r>
            <a:r>
              <a:rPr lang="en-US" dirty="0"/>
              <a:t> </a:t>
            </a:r>
            <a:r>
              <a:rPr lang="en-US" dirty="0" err="1"/>
              <a:t>repetate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368883"/>
      </p:ext>
    </p:extLst>
  </p:cSld>
  <p:clrMapOvr>
    <a:masterClrMapping/>
  </p:clrMapOvr>
  <p:transition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13" y="1563687"/>
            <a:ext cx="76469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600" dirty="0"/>
              <a:t>SUCCES</a:t>
            </a:r>
          </a:p>
        </p:txBody>
      </p:sp>
      <p:sp>
        <p:nvSpPr>
          <p:cNvPr id="4" name="Heart 3"/>
          <p:cNvSpPr/>
          <p:nvPr/>
        </p:nvSpPr>
        <p:spPr>
          <a:xfrm>
            <a:off x="8902701" y="2298700"/>
            <a:ext cx="2298700" cy="1701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2568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481046"/>
              </p:ext>
            </p:extLst>
          </p:nvPr>
        </p:nvGraphicFramePr>
        <p:xfrm>
          <a:off x="1243013" y="1397000"/>
          <a:ext cx="9906000" cy="413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89426988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200645666"/>
                    </a:ext>
                  </a:extLst>
                </a:gridCol>
              </a:tblGrid>
              <a:tr h="921068">
                <a:tc>
                  <a:txBody>
                    <a:bodyPr/>
                    <a:lstStyle/>
                    <a:p>
                      <a:r>
                        <a:rPr lang="en-US" dirty="0"/>
                        <a:t>CODEBLOCKS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 ONLINE-&gt;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>
                          <a:hlinkClick r:id="rId2"/>
                        </a:rPr>
                        <a:t>Create a new </a:t>
                      </a:r>
                      <a:r>
                        <a:rPr lang="en-US" dirty="0" err="1">
                          <a:hlinkClick r:id="rId2"/>
                        </a:rPr>
                        <a:t>Repl</a:t>
                      </a:r>
                      <a:r>
                        <a:rPr lang="en-US" dirty="0">
                          <a:hlinkClick r:id="rId2"/>
                        </a:rPr>
                        <a:t> - </a:t>
                      </a:r>
                      <a:r>
                        <a:rPr lang="en-US" dirty="0" err="1">
                          <a:hlinkClick r:id="rId2"/>
                        </a:rPr>
                        <a:t>Replit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50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necesita</a:t>
                      </a:r>
                      <a:r>
                        <a:rPr lang="en-US" baseline="0" dirty="0"/>
                        <a:t> 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 </a:t>
                      </a:r>
                      <a:r>
                        <a:rPr lang="en-US" dirty="0" err="1"/>
                        <a:t>necesita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instalare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0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Proiectele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trb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trimise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pt</a:t>
                      </a:r>
                      <a:r>
                        <a:rPr lang="en-US" baseline="0" dirty="0"/>
                        <a:t> a fi </a:t>
                      </a:r>
                      <a:r>
                        <a:rPr lang="en-US" baseline="0" dirty="0" err="1"/>
                        <a:t>vazute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dimensiunea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poate</a:t>
                      </a:r>
                      <a:r>
                        <a:rPr lang="en-US" baseline="0" dirty="0"/>
                        <a:t> fi o </a:t>
                      </a:r>
                      <a:r>
                        <a:rPr lang="en-US" baseline="0" dirty="0" err="1"/>
                        <a:t>problema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poate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necesita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arhiva</a:t>
                      </a:r>
                      <a:r>
                        <a:rPr lang="en-US" baseline="0" dirty="0"/>
                        <a:t> zip), </a:t>
                      </a:r>
                      <a:r>
                        <a:rPr lang="en-US" baseline="0" dirty="0" err="1"/>
                        <a:t>dar</a:t>
                      </a:r>
                      <a:r>
                        <a:rPr lang="en-US" baseline="0" dirty="0"/>
                        <a:t> e </a:t>
                      </a:r>
                      <a:r>
                        <a:rPr lang="en-US" baseline="0" dirty="0" err="1"/>
                        <a:t>privat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Codul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public(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vizionat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oricine</a:t>
                      </a:r>
                      <a:r>
                        <a:rPr lang="en-US" dirty="0"/>
                        <a:t> ),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poate</a:t>
                      </a:r>
                      <a:r>
                        <a:rPr lang="en-US" baseline="0" dirty="0"/>
                        <a:t> fi </a:t>
                      </a:r>
                      <a:r>
                        <a:rPr lang="en-US" baseline="0" dirty="0" err="1"/>
                        <a:t>trimis</a:t>
                      </a:r>
                      <a:r>
                        <a:rPr lang="en-US" baseline="0" dirty="0"/>
                        <a:t> un link </a:t>
                      </a:r>
                      <a:r>
                        <a:rPr lang="en-US" baseline="0" dirty="0" err="1"/>
                        <a:t>catre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problema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rezolvata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</a:t>
                      </a:r>
                      <a:r>
                        <a:rPr lang="en-US" baseline="0" dirty="0"/>
                        <a:t> nu e </a:t>
                      </a:r>
                      <a:r>
                        <a:rPr lang="en-US" baseline="0" dirty="0" err="1"/>
                        <a:t>nevoie</a:t>
                      </a:r>
                      <a:r>
                        <a:rPr lang="en-US" baseline="0" dirty="0"/>
                        <a:t> ca </a:t>
                      </a:r>
                      <a:r>
                        <a:rPr lang="en-US" baseline="0" dirty="0" err="1"/>
                        <a:t>cel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ce</a:t>
                      </a:r>
                      <a:r>
                        <a:rPr lang="en-US" baseline="0" dirty="0"/>
                        <a:t> o </a:t>
                      </a:r>
                      <a:r>
                        <a:rPr lang="en-US" baseline="0" dirty="0" err="1"/>
                        <a:t>vede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aiba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cont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1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 </a:t>
                      </a:r>
                      <a:r>
                        <a:rPr lang="en-US" dirty="0" err="1"/>
                        <a:t>necesita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Necesita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cont,dar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conectat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arondat</a:t>
                      </a:r>
                      <a:r>
                        <a:rPr lang="en-US" dirty="0"/>
                        <a:t> in CV, e gratis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navigat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Putin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greu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utilizat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Compilare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Compilare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rapida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3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3044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12" y="13477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BUNAAA! VOM PREDA CAPITOLUL: ARITMETICA NR INTREGI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Legenda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informatii</a:t>
            </a:r>
            <a:r>
              <a:rPr lang="en-US" dirty="0"/>
              <a:t>/tutorial </a:t>
            </a:r>
          </a:p>
          <a:p>
            <a:r>
              <a:rPr lang="en-US" dirty="0" err="1"/>
              <a:t>Accesare</a:t>
            </a:r>
            <a:r>
              <a:rPr lang="en-US" dirty="0"/>
              <a:t> capitol </a:t>
            </a:r>
          </a:p>
          <a:p>
            <a:r>
              <a:rPr lang="en-US" dirty="0" err="1"/>
              <a:t>trimitere</a:t>
            </a:r>
            <a:r>
              <a:rPr lang="en-US" dirty="0"/>
              <a:t> la </a:t>
            </a:r>
            <a:r>
              <a:rPr lang="en-US" dirty="0" err="1"/>
              <a:t>Inceput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capitol</a:t>
            </a:r>
          </a:p>
          <a:p>
            <a:endParaRPr lang="en-US" dirty="0"/>
          </a:p>
        </p:txBody>
      </p:sp>
      <p:sp>
        <p:nvSpPr>
          <p:cNvPr id="5" name="Action Button: Beginning 4">
            <a:hlinkClick r:id="" action="ppaction://hlinkshowjump?jump=firstslide" highlightClick="1">
              <a:snd r:embed="rId2" name="click.wav"/>
            </a:hlinkClick>
          </p:cNvPr>
          <p:cNvSpPr/>
          <p:nvPr/>
        </p:nvSpPr>
        <p:spPr>
          <a:xfrm>
            <a:off x="8582023" y="4314826"/>
            <a:ext cx="457200" cy="419100"/>
          </a:xfrm>
          <a:prstGeom prst="actionButtonBeginning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3" action="ppaction://hlinksldjump" highlightClick="1">
              <a:snd r:embed="rId2" name="click.wav"/>
            </a:hlinkClick>
          </p:cNvPr>
          <p:cNvSpPr/>
          <p:nvPr/>
        </p:nvSpPr>
        <p:spPr>
          <a:xfrm>
            <a:off x="3725067" y="3844925"/>
            <a:ext cx="355600" cy="347663"/>
          </a:xfrm>
          <a:prstGeom prst="actionButtonBlank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Information 7">
            <a:hlinkClick r:id="" action="ppaction://noaction" highlightClick="1"/>
          </p:cNvPr>
          <p:cNvSpPr/>
          <p:nvPr/>
        </p:nvSpPr>
        <p:spPr>
          <a:xfrm>
            <a:off x="4521200" y="3372644"/>
            <a:ext cx="381000" cy="355600"/>
          </a:xfrm>
          <a:prstGeom prst="actionButtonInformation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812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924" y="266700"/>
            <a:ext cx="9363075" cy="1333499"/>
          </a:xfrm>
        </p:spPr>
        <p:txBody>
          <a:bodyPr>
            <a:normAutofit/>
          </a:bodyPr>
          <a:lstStyle/>
          <a:p>
            <a:r>
              <a:rPr lang="en-US" sz="4000" dirty="0" err="1"/>
              <a:t>Introducere</a:t>
            </a:r>
            <a:r>
              <a:rPr lang="en-US" sz="4000" dirty="0"/>
              <a:t> in </a:t>
            </a:r>
            <a:r>
              <a:rPr lang="en-US" sz="4000" dirty="0" err="1"/>
              <a:t>aritmetica</a:t>
            </a:r>
            <a:r>
              <a:rPr lang="en-US" sz="4000" dirty="0"/>
              <a:t> </a:t>
            </a:r>
            <a:r>
              <a:rPr lang="en-US" sz="4000" dirty="0" err="1"/>
              <a:t>numerelor</a:t>
            </a:r>
            <a:r>
              <a:rPr lang="en-US" sz="4000" dirty="0"/>
              <a:t> </a:t>
            </a:r>
            <a:r>
              <a:rPr lang="en-US" sz="4000" dirty="0" err="1"/>
              <a:t>intregi</a:t>
            </a:r>
            <a:r>
              <a:rPr lang="en-US" sz="4000" dirty="0"/>
              <a:t>-C++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25" y="2060456"/>
            <a:ext cx="8334374" cy="4149844"/>
          </a:xfrm>
        </p:spPr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invatam</a:t>
            </a:r>
            <a:r>
              <a:rPr lang="en-US" dirty="0"/>
              <a:t>?</a:t>
            </a:r>
          </a:p>
          <a:p>
            <a:r>
              <a:rPr lang="en-US" dirty="0"/>
              <a:t>-</a:t>
            </a:r>
            <a:r>
              <a:rPr lang="en-US" dirty="0" err="1"/>
              <a:t>tipurile</a:t>
            </a:r>
            <a:r>
              <a:rPr lang="en-US" dirty="0"/>
              <a:t> de date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double</a:t>
            </a:r>
          </a:p>
          <a:p>
            <a:r>
              <a:rPr lang="en-US" dirty="0"/>
              <a:t>-</a:t>
            </a:r>
            <a:r>
              <a:rPr lang="en-US" dirty="0" err="1"/>
              <a:t>operatori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endParaRPr lang="en-US" dirty="0"/>
          </a:p>
          <a:p>
            <a:r>
              <a:rPr lang="en-US" dirty="0"/>
              <a:t>Ce NE TREBUIE: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codeblocks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compiler online( </a:t>
            </a:r>
            <a:r>
              <a:rPr lang="en-US" dirty="0" err="1"/>
              <a:t>recomandat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Create a new </a:t>
            </a:r>
            <a:r>
              <a:rPr lang="en-US" dirty="0" err="1">
                <a:hlinkClick r:id="rId2"/>
              </a:rPr>
              <a:t>Repl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r>
              <a:rPr lang="en-US" dirty="0"/>
              <a:t> ) (</a:t>
            </a:r>
            <a:r>
              <a:rPr lang="en-US" dirty="0" err="1"/>
              <a:t>codam</a:t>
            </a:r>
            <a:r>
              <a:rPr lang="en-US" dirty="0"/>
              <a:t> in C++) </a:t>
            </a:r>
          </a:p>
          <a:p>
            <a:pPr algn="ctr"/>
            <a:r>
              <a:rPr lang="en-US" dirty="0"/>
              <a:t>--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cod,declararea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datelor,citire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endParaRPr lang="en-US" dirty="0"/>
          </a:p>
          <a:p>
            <a:endParaRPr lang="en-US" dirty="0"/>
          </a:p>
        </p:txBody>
      </p:sp>
      <p:sp>
        <p:nvSpPr>
          <p:cNvPr id="7" name="Action Button: Beginning 6">
            <a:hlinkClick r:id="" action="ppaction://hlinkshowjump?jump=firstslide" highlightClick="1">
              <a:snd r:embed="rId3" name="click.wav"/>
            </a:hlinkClick>
          </p:cNvPr>
          <p:cNvSpPr/>
          <p:nvPr/>
        </p:nvSpPr>
        <p:spPr>
          <a:xfrm>
            <a:off x="11020424" y="3509963"/>
            <a:ext cx="457200" cy="4191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6502"/>
      </p:ext>
    </p:extLst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488</TotalTime>
  <Words>3814</Words>
  <Application>Microsoft Office PowerPoint</Application>
  <PresentationFormat>Widescreen</PresentationFormat>
  <Paragraphs>501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Cascadia Mono</vt:lpstr>
      <vt:lpstr>Courier New</vt:lpstr>
      <vt:lpstr>Garamond</vt:lpstr>
      <vt:lpstr>Helvetica Neue</vt:lpstr>
      <vt:lpstr>Inter</vt:lpstr>
      <vt:lpstr>Muli</vt:lpstr>
      <vt:lpstr>Roboto Mono</vt:lpstr>
      <vt:lpstr>Trebuchet MS</vt:lpstr>
      <vt:lpstr>Wingdings</vt:lpstr>
      <vt:lpstr>Circuit</vt:lpstr>
      <vt:lpstr>Aritmetica Numerelor intregi</vt:lpstr>
      <vt:lpstr>PROIECT:   G11 -&gt; Consideratii metodice si software educational privind rezolvarea pe calculator a problemelor de aritmetica numerelor intregi</vt:lpstr>
      <vt:lpstr>DISCUTIA MANUALELOR</vt:lpstr>
      <vt:lpstr>Vom discuta avantajele, Dezavantajele fiecarei resurse Cu descrieri, comparari Si  recomandari</vt:lpstr>
      <vt:lpstr>PowerPoint Presentation</vt:lpstr>
      <vt:lpstr>DESPRE PBINFO</vt:lpstr>
      <vt:lpstr>PowerPoint Presentation</vt:lpstr>
      <vt:lpstr>PowerPoint Presentation</vt:lpstr>
      <vt:lpstr>Introducere in aritmetica numerelor intregi-C++</vt:lpstr>
      <vt:lpstr>  Tipuri de operatori</vt:lpstr>
      <vt:lpstr>PowerPoint Presentation</vt:lpstr>
      <vt:lpstr>PowerPoint Presentation</vt:lpstr>
      <vt:lpstr>PowerPoint Presentation</vt:lpstr>
      <vt:lpstr>PowerPoint Presentation</vt:lpstr>
      <vt:lpstr>   Tema</vt:lpstr>
      <vt:lpstr>Functii aritmetice uzuale si libraria &lt;cmath&gt; </vt:lpstr>
      <vt:lpstr>PowerPoint Presentation</vt:lpstr>
      <vt:lpstr>Exercitii pentru in clasa</vt:lpstr>
      <vt:lpstr>TEMA</vt:lpstr>
      <vt:lpstr>Cel mai mare divisor comun si cel mai mic multiplu comun </vt:lpstr>
      <vt:lpstr>Recapitulam definitia de la matematica a cmmdc si cmmc</vt:lpstr>
      <vt:lpstr>Ce este cmmmc si cum se afla?</vt:lpstr>
      <vt:lpstr>Exista 2 posibilitati de rezolvare ambele bazate pe algoritmul lui Euclid: cu scaderi/cu impartiri</vt:lpstr>
      <vt:lpstr> Algoritmul lui Euclid cu scăderi </vt:lpstr>
      <vt:lpstr>PowerPoint Presentation</vt:lpstr>
      <vt:lpstr>Algoritmul lui Euclid clasic (cu împărțiri) </vt:lpstr>
      <vt:lpstr>PowerPoint Presentation</vt:lpstr>
      <vt:lpstr>    Tema</vt:lpstr>
      <vt:lpstr>SUMA A N NUMERE</vt:lpstr>
      <vt:lpstr>     Algoritm Pentru Suma a n numere</vt:lpstr>
      <vt:lpstr>PowerPoint Presentation</vt:lpstr>
      <vt:lpstr>PowerPoint Presentation</vt:lpstr>
      <vt:lpstr>    Tema</vt:lpstr>
      <vt:lpstr>Lucrul cu divizori</vt:lpstr>
      <vt:lpstr>Recapitulam definitia de la matematica a Divizorilor</vt:lpstr>
      <vt:lpstr>  Multimea Divizorilor</vt:lpstr>
      <vt:lpstr>   Tipuri de Divizori</vt:lpstr>
      <vt:lpstr>     Algoritm Pentru Divizorii Proprii</vt:lpstr>
      <vt:lpstr>PowerPoint Presentation</vt:lpstr>
      <vt:lpstr>PowerPoint Presentation</vt:lpstr>
      <vt:lpstr>   Tipuri de divizori</vt:lpstr>
      <vt:lpstr> Algoritm pentru divizorii pari/Impari pari/Impari (in cazul impar mergem de la 1 din 2 in 2)</vt:lpstr>
      <vt:lpstr>PowerPoint Presentation</vt:lpstr>
      <vt:lpstr>PowerPoint Presentation</vt:lpstr>
      <vt:lpstr>   Tipuri de divizori</vt:lpstr>
      <vt:lpstr> Algoritm pentru divizorii pari/Impari(in cazul impar mergem de la 1 din 2 in 2)</vt:lpstr>
      <vt:lpstr>PowerPoint Presentation</vt:lpstr>
      <vt:lpstr>PowerPoint Presentation</vt:lpstr>
      <vt:lpstr>    Tema</vt:lpstr>
      <vt:lpstr>Inversul unui numar/numere palindoame</vt:lpstr>
      <vt:lpstr>  Algoritm Pentru inversul numarului</vt:lpstr>
      <vt:lpstr>PowerPoint Presentation</vt:lpstr>
      <vt:lpstr>PowerPoint Presentation</vt:lpstr>
      <vt:lpstr>    Tema</vt:lpstr>
      <vt:lpstr>  Descompunerea in factori primi</vt:lpstr>
      <vt:lpstr>Algoritm Pentru descompunerea in factori primi</vt:lpstr>
      <vt:lpstr>PowerPoint Presentation</vt:lpstr>
      <vt:lpstr>PowerPoint Presentation</vt:lpstr>
      <vt:lpstr>    Tema</vt:lpstr>
      <vt:lpstr>   Numere prime intre ele</vt:lpstr>
      <vt:lpstr> Ce sunt numerele prime intre ele?</vt:lpstr>
      <vt:lpstr>Algoritm pentru numere prime intre ele</vt:lpstr>
      <vt:lpstr>PowerPoint Presentation</vt:lpstr>
      <vt:lpstr>PowerPoint Presentation</vt:lpstr>
      <vt:lpstr>    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 mai mare divisor comun si cel mai mic multiplu comun</dc:title>
  <dc:creator>aaa</dc:creator>
  <cp:lastModifiedBy>aaa</cp:lastModifiedBy>
  <cp:revision>40</cp:revision>
  <dcterms:created xsi:type="dcterms:W3CDTF">2022-04-26T13:41:03Z</dcterms:created>
  <dcterms:modified xsi:type="dcterms:W3CDTF">2022-04-27T19:16:26Z</dcterms:modified>
</cp:coreProperties>
</file>