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46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3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03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9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4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1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59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0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2C10-7B03-4F2D-B61D-5F304ABDAB5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47C0B2-1BAB-4F2F-878E-D5896379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8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chapter/10.1007/978-3-030-02750-6_29?noAccess=true&amp;msclkid=86fb734fc62411ec81ded35c5040017a" TargetMode="External"/><Relationship Id="rId3" Type="http://schemas.openxmlformats.org/officeDocument/2006/relationships/hyperlink" Target="https://likeadrum.wordpress.com/2009/02/12/muzica-si-matematica/?msclkid=f7ccb73fc61e11ec83c7dbc22356a868" TargetMode="External"/><Relationship Id="rId7" Type="http://schemas.openxmlformats.org/officeDocument/2006/relationships/hyperlink" Target="https://wikiola.fandom.com/wiki/Music_informatics?msclkid=377bff7ac62411ec8c3798d95b12768c" TargetMode="External"/><Relationship Id="rId2" Type="http://schemas.openxmlformats.org/officeDocument/2006/relationships/hyperlink" Target="https://www.dascalidedicati.ro/matematica-si-muzica/?msclkid=f7ccd1b3c61e11ec9663b4a67abeec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emfi.de/?msclkid=cb173114c62311ecb22d4b57336f1bb1" TargetMode="External"/><Relationship Id="rId5" Type="http://schemas.openxmlformats.org/officeDocument/2006/relationships/hyperlink" Target="https://en.wikipedia.org/wiki/Music_informatics?msclkid=cb161b52c62311ec8e91ee726c12c1db" TargetMode="External"/><Relationship Id="rId4" Type="http://schemas.openxmlformats.org/officeDocument/2006/relationships/hyperlink" Target="https://music.informatics.indiana.edu/overview.html?msclkid=cb15cf03c62311ecb0e00f7375ebc82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003300"/>
            <a:ext cx="8915399" cy="29104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STIINTELE UMANISTE SI INFORMATICA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-DOMENIUL MUZICAL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1" y="4345579"/>
            <a:ext cx="8915399" cy="1126283"/>
          </a:xfrm>
        </p:spPr>
        <p:txBody>
          <a:bodyPr/>
          <a:lstStyle/>
          <a:p>
            <a:r>
              <a:rPr lang="en-US" b="1" dirty="0" err="1"/>
              <a:t>Lucrare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modulul</a:t>
            </a:r>
            <a:r>
              <a:rPr lang="en-US" b="1" dirty="0"/>
              <a:t> </a:t>
            </a:r>
            <a:r>
              <a:rPr lang="en-US" b="1" dirty="0" err="1"/>
              <a:t>psiho</a:t>
            </a:r>
            <a:r>
              <a:rPr lang="en-US" b="1" dirty="0"/>
              <a:t>-pedagogic   </a:t>
            </a:r>
            <a:endParaRPr lang="en-US" dirty="0"/>
          </a:p>
          <a:p>
            <a:r>
              <a:rPr lang="en-US" b="1" dirty="0"/>
              <a:t>                                          </a:t>
            </a:r>
            <a:r>
              <a:rPr lang="en-US" b="1" dirty="0" err="1"/>
              <a:t>Autor</a:t>
            </a:r>
            <a:r>
              <a:rPr lang="en-US" b="1" dirty="0"/>
              <a:t>: </a:t>
            </a:r>
            <a:r>
              <a:rPr lang="en-US" b="1" dirty="0" err="1"/>
              <a:t>Zaharia</a:t>
            </a:r>
            <a:r>
              <a:rPr lang="en-US" b="1" dirty="0"/>
              <a:t> Diana-Cristiana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25600"/>
            <a:ext cx="11811000" cy="3777622"/>
          </a:xfrm>
          <a:gradFill>
            <a:gsLst>
              <a:gs pos="8000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/>
          <a:lstStyle/>
          <a:p>
            <a:r>
              <a:rPr lang="en-US" sz="2800" dirty="0"/>
              <a:t>Score Following: </a:t>
            </a:r>
            <a:r>
              <a:rPr lang="en-US" sz="2800" dirty="0" err="1"/>
              <a:t>Aceasta</a:t>
            </a:r>
            <a:r>
              <a:rPr lang="en-US" sz="2800" dirty="0"/>
              <a:t> </a:t>
            </a:r>
            <a:r>
              <a:rPr lang="en-US" sz="2800" dirty="0" err="1"/>
              <a:t>tehnica</a:t>
            </a:r>
            <a:r>
              <a:rPr lang="en-US" sz="2800" dirty="0"/>
              <a:t> </a:t>
            </a:r>
            <a:r>
              <a:rPr lang="en-US" sz="2800" dirty="0" err="1"/>
              <a:t>dezvolta</a:t>
            </a:r>
            <a:r>
              <a:rPr lang="en-US" sz="2800" dirty="0"/>
              <a:t> o </a:t>
            </a:r>
            <a:r>
              <a:rPr lang="en-US" sz="2800" dirty="0" err="1"/>
              <a:t>corespondenta</a:t>
            </a:r>
            <a:r>
              <a:rPr lang="en-US" sz="2800" dirty="0"/>
              <a:t> </a:t>
            </a:r>
            <a:r>
              <a:rPr lang="en-US" sz="2800" dirty="0" err="1"/>
              <a:t>intre</a:t>
            </a:r>
            <a:r>
              <a:rPr lang="en-US" sz="2800" dirty="0"/>
              <a:t> o </a:t>
            </a:r>
            <a:r>
              <a:rPr lang="en-US" sz="2800" dirty="0" err="1"/>
              <a:t>reprezentare</a:t>
            </a:r>
            <a:r>
              <a:rPr lang="en-US" sz="2800" dirty="0"/>
              <a:t> </a:t>
            </a:r>
            <a:r>
              <a:rPr lang="en-US" sz="2800" dirty="0" err="1"/>
              <a:t>muzicala</a:t>
            </a:r>
            <a:r>
              <a:rPr lang="en-US" sz="2800" dirty="0"/>
              <a:t> </a:t>
            </a:r>
            <a:r>
              <a:rPr lang="en-US" sz="2800" dirty="0" err="1"/>
              <a:t>simbolica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o </a:t>
            </a:r>
            <a:r>
              <a:rPr lang="en-US" sz="2800" dirty="0" err="1"/>
              <a:t>performanta</a:t>
            </a:r>
            <a:r>
              <a:rPr lang="en-US" sz="2800" dirty="0"/>
              <a:t> audio </a:t>
            </a:r>
            <a:r>
              <a:rPr lang="en-US" sz="2800" dirty="0" err="1"/>
              <a:t>reala</a:t>
            </a:r>
            <a:r>
              <a:rPr lang="en-US" sz="2800" dirty="0"/>
              <a:t>. </a:t>
            </a:r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aplicatii</a:t>
            </a:r>
            <a:r>
              <a:rPr lang="en-US" sz="2800" dirty="0"/>
              <a:t> </a:t>
            </a:r>
            <a:r>
              <a:rPr lang="en-US" sz="2800" dirty="0" err="1"/>
              <a:t>posibile</a:t>
            </a:r>
            <a:r>
              <a:rPr lang="en-US" sz="2800" dirty="0"/>
              <a:t> </a:t>
            </a:r>
            <a:r>
              <a:rPr lang="en-US" sz="2800" dirty="0" err="1"/>
              <a:t>includ</a:t>
            </a:r>
            <a:r>
              <a:rPr lang="en-US" sz="2800" dirty="0"/>
              <a:t> </a:t>
            </a:r>
            <a:r>
              <a:rPr lang="en-US" sz="2800" dirty="0" err="1"/>
              <a:t>dezvoltarea</a:t>
            </a:r>
            <a:r>
              <a:rPr lang="en-US" sz="2800" dirty="0"/>
              <a:t> </a:t>
            </a:r>
            <a:r>
              <a:rPr lang="en-US" sz="2800" dirty="0" err="1"/>
              <a:t>unor</a:t>
            </a:r>
            <a:r>
              <a:rPr lang="en-US" sz="2800" dirty="0"/>
              <a:t> </a:t>
            </a:r>
            <a:r>
              <a:rPr lang="en-US" sz="2800" dirty="0" err="1"/>
              <a:t>baze</a:t>
            </a:r>
            <a:r>
              <a:rPr lang="en-US" sz="2800" dirty="0"/>
              <a:t> de date audio </a:t>
            </a:r>
            <a:r>
              <a:rPr lang="en-US" sz="2800" dirty="0" err="1"/>
              <a:t>mari</a:t>
            </a:r>
            <a:r>
              <a:rPr lang="en-US" sz="2800" dirty="0"/>
              <a:t> „</a:t>
            </a:r>
            <a:r>
              <a:rPr lang="en-US" sz="2800" dirty="0" err="1"/>
              <a:t>indexate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note”, </a:t>
            </a:r>
            <a:r>
              <a:rPr lang="en-US" sz="2800" dirty="0" err="1"/>
              <a:t>acces</a:t>
            </a:r>
            <a:r>
              <a:rPr lang="en-US" sz="2800" dirty="0"/>
              <a:t> </a:t>
            </a:r>
            <a:r>
              <a:rPr lang="en-US" sz="2800" dirty="0" err="1"/>
              <a:t>aleatoriu</a:t>
            </a:r>
            <a:r>
              <a:rPr lang="en-US" sz="2800" dirty="0"/>
              <a:t> la </a:t>
            </a:r>
            <a:r>
              <a:rPr lang="en-US" sz="2800" dirty="0" err="1"/>
              <a:t>continutul</a:t>
            </a:r>
            <a:r>
              <a:rPr lang="en-US" sz="2800" dirty="0"/>
              <a:t> </a:t>
            </a:r>
            <a:r>
              <a:rPr lang="en-US" sz="2800" dirty="0" err="1"/>
              <a:t>muzical</a:t>
            </a:r>
            <a:r>
              <a:rPr lang="en-US" sz="2800" dirty="0"/>
              <a:t>, </a:t>
            </a:r>
            <a:r>
              <a:rPr lang="en-US" sz="2800" dirty="0" err="1"/>
              <a:t>impletirea</a:t>
            </a:r>
            <a:r>
              <a:rPr lang="en-US" sz="2800" dirty="0"/>
              <a:t> </a:t>
            </a:r>
            <a:r>
              <a:rPr lang="en-US" sz="2800" dirty="0" err="1"/>
              <a:t>reprezentarilor</a:t>
            </a:r>
            <a:r>
              <a:rPr lang="en-US" sz="2800" dirty="0"/>
              <a:t> </a:t>
            </a:r>
            <a:r>
              <a:rPr lang="en-US" sz="2800" dirty="0" err="1"/>
              <a:t>muzicale</a:t>
            </a:r>
            <a:r>
              <a:rPr lang="en-US" sz="2800" dirty="0"/>
              <a:t> </a:t>
            </a:r>
            <a:r>
              <a:rPr lang="en-US" sz="2800" dirty="0" err="1"/>
              <a:t>vizuale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auditive</a:t>
            </a:r>
            <a:r>
              <a:rPr lang="en-US" sz="2800" dirty="0"/>
              <a:t>, </a:t>
            </a:r>
            <a:r>
              <a:rPr lang="en-US" sz="2800" dirty="0" err="1"/>
              <a:t>intoarcerea</a:t>
            </a:r>
            <a:r>
              <a:rPr lang="en-US" sz="2800" dirty="0"/>
              <a:t> automata a </a:t>
            </a:r>
            <a:r>
              <a:rPr lang="en-US" sz="2800" dirty="0" err="1"/>
              <a:t>paginii</a:t>
            </a:r>
            <a:r>
              <a:rPr lang="en-US" sz="2800" dirty="0"/>
              <a:t>, </a:t>
            </a:r>
            <a:r>
              <a:rPr lang="en-US" sz="2800" dirty="0" err="1"/>
              <a:t>sincronizarea</a:t>
            </a:r>
            <a:r>
              <a:rPr lang="en-US" sz="2800" dirty="0"/>
              <a:t> </a:t>
            </a:r>
            <a:r>
              <a:rPr lang="en-US" sz="2800" dirty="0" err="1"/>
              <a:t>animatiei</a:t>
            </a:r>
            <a:r>
              <a:rPr lang="en-US" sz="2800" dirty="0"/>
              <a:t> cu </a:t>
            </a:r>
            <a:r>
              <a:rPr lang="en-US" sz="2800" dirty="0" err="1"/>
              <a:t>muzica</a:t>
            </a:r>
            <a:r>
              <a:rPr lang="en-US" sz="2800" dirty="0"/>
              <a:t>, </a:t>
            </a:r>
            <a:r>
              <a:rPr lang="en-US" sz="2800" dirty="0" err="1"/>
              <a:t>modificarea</a:t>
            </a:r>
            <a:r>
              <a:rPr lang="en-US" sz="2800" dirty="0"/>
              <a:t> </a:t>
            </a:r>
            <a:r>
              <a:rPr lang="en-US" sz="2800" dirty="0" err="1"/>
              <a:t>performantei</a:t>
            </a:r>
            <a:r>
              <a:rPr lang="en-US" sz="2800" dirty="0"/>
              <a:t> in </a:t>
            </a:r>
            <a:r>
              <a:rPr lang="en-US" sz="2800" dirty="0" err="1"/>
              <a:t>timp</a:t>
            </a:r>
            <a:r>
              <a:rPr lang="en-US" sz="2800" dirty="0"/>
              <a:t> real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editarea</a:t>
            </a:r>
            <a:r>
              <a:rPr lang="en-US" sz="2800" dirty="0"/>
              <a:t> audio.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2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09" y="293910"/>
            <a:ext cx="10028420" cy="128089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C.Tehnologii</a:t>
            </a:r>
            <a:r>
              <a:rPr lang="en-US" b="1" dirty="0"/>
              <a:t> </a:t>
            </a:r>
            <a:r>
              <a:rPr lang="en-US" b="1" dirty="0" err="1"/>
              <a:t>computerizate</a:t>
            </a:r>
            <a:r>
              <a:rPr lang="en-US" b="1" dirty="0"/>
              <a:t> </a:t>
            </a:r>
            <a:r>
              <a:rPr lang="en-US" b="1" dirty="0" err="1"/>
              <a:t>muzicale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sisteme</a:t>
            </a:r>
            <a:r>
              <a:rPr lang="en-US" b="1" dirty="0"/>
              <a:t> interactive de </a:t>
            </a:r>
            <a:r>
              <a:rPr lang="en-US" b="1" dirty="0" err="1"/>
              <a:t>educatie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scoala</a:t>
            </a:r>
            <a:r>
              <a:rPr lang="en-US" b="1" dirty="0"/>
              <a:t> in era </a:t>
            </a:r>
            <a:r>
              <a:rPr lang="en-US" b="1" dirty="0" err="1"/>
              <a:t>digitala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2146300"/>
            <a:ext cx="11633200" cy="42799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Pot </a:t>
            </a:r>
            <a:r>
              <a:rPr lang="en-US" sz="2400" dirty="0" err="1">
                <a:solidFill>
                  <a:schemeClr val="tx1"/>
                </a:solidFill>
              </a:rPr>
              <a:t>afirma</a:t>
            </a:r>
            <a:r>
              <a:rPr lang="en-US" sz="2400" dirty="0">
                <a:solidFill>
                  <a:schemeClr val="tx1"/>
                </a:solidFill>
              </a:rPr>
              <a:t> ca </a:t>
            </a:r>
            <a:r>
              <a:rPr lang="en-US" sz="2400" dirty="0" err="1">
                <a:solidFill>
                  <a:schemeClr val="tx1"/>
                </a:solidFill>
              </a:rPr>
              <a:t>este</a:t>
            </a:r>
            <a:r>
              <a:rPr lang="en-US" sz="2400" dirty="0">
                <a:solidFill>
                  <a:schemeClr val="tx1"/>
                </a:solidFill>
              </a:rPr>
              <a:t> evident ca din </a:t>
            </a:r>
            <a:r>
              <a:rPr lang="en-US" sz="2400" dirty="0" err="1">
                <a:solidFill>
                  <a:schemeClr val="tx1"/>
                </a:solidFill>
              </a:rPr>
              <a:t>punct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vedere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muzical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tehnologia</a:t>
            </a:r>
            <a:r>
              <a:rPr lang="en-US" sz="2400" dirty="0">
                <a:solidFill>
                  <a:schemeClr val="tx1"/>
                </a:solidFill>
              </a:rPr>
              <a:t> din </a:t>
            </a:r>
            <a:r>
              <a:rPr lang="en-US" sz="2400" dirty="0" err="1">
                <a:solidFill>
                  <a:schemeClr val="tx1"/>
                </a:solidFill>
              </a:rPr>
              <a:t>zilele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noastre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ajuta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copii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faca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lucrurile</a:t>
            </a:r>
            <a:r>
              <a:rPr lang="en-US" sz="2400" dirty="0">
                <a:solidFill>
                  <a:schemeClr val="tx1"/>
                </a:solidFill>
              </a:rPr>
              <a:t> in </a:t>
            </a:r>
            <a:r>
              <a:rPr lang="en-US" sz="2400" dirty="0" err="1">
                <a:solidFill>
                  <a:schemeClr val="tx1"/>
                </a:solidFill>
              </a:rPr>
              <a:t>moduri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complet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noi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treaca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niste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dificultati</a:t>
            </a:r>
            <a:r>
              <a:rPr lang="en-US" sz="2400" dirty="0">
                <a:solidFill>
                  <a:schemeClr val="tx1"/>
                </a:solidFill>
              </a:rPr>
              <a:t> create de </a:t>
            </a:r>
            <a:r>
              <a:rPr lang="en-US" sz="2400" dirty="0" err="1">
                <a:solidFill>
                  <a:schemeClr val="tx1"/>
                </a:solidFill>
              </a:rPr>
              <a:t>anumite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tehncalitati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muzicale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peste</a:t>
            </a:r>
            <a:r>
              <a:rPr lang="en-US" sz="2400" dirty="0">
                <a:solidFill>
                  <a:schemeClr val="tx1"/>
                </a:solidFill>
              </a:rPr>
              <a:t> care nu </a:t>
            </a:r>
            <a:r>
              <a:rPr lang="en-US" sz="2400" dirty="0" err="1">
                <a:solidFill>
                  <a:schemeClr val="tx1"/>
                </a:solidFill>
              </a:rPr>
              <a:t>puteau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existenta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acesteia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Copii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reusesc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compuna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inteleaga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lucruri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mult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complexe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De </a:t>
            </a:r>
            <a:r>
              <a:rPr lang="en-US" sz="2400" dirty="0" err="1">
                <a:solidFill>
                  <a:schemeClr val="tx1"/>
                </a:solidFill>
              </a:rPr>
              <a:t>asemenea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acestia</a:t>
            </a:r>
            <a:r>
              <a:rPr lang="en-US" sz="2400" dirty="0">
                <a:solidFill>
                  <a:schemeClr val="tx1"/>
                </a:solidFill>
              </a:rPr>
              <a:t> nu </a:t>
            </a:r>
            <a:r>
              <a:rPr lang="en-US" sz="2400" dirty="0" err="1">
                <a:solidFill>
                  <a:schemeClr val="tx1"/>
                </a:solidFill>
              </a:rPr>
              <a:t>mai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depind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alti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oameni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pentru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dirty="0" err="1">
                <a:solidFill>
                  <a:schemeClr val="tx1"/>
                </a:solidFill>
              </a:rPr>
              <a:t>isi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intelege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ideiile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deoarece</a:t>
            </a:r>
            <a:r>
              <a:rPr lang="en-US" sz="2400" dirty="0">
                <a:solidFill>
                  <a:schemeClr val="tx1"/>
                </a:solidFill>
              </a:rPr>
              <a:t> pot </a:t>
            </a:r>
            <a:r>
              <a:rPr lang="en-US" sz="2400" dirty="0" err="1">
                <a:solidFill>
                  <a:schemeClr val="tx1"/>
                </a:solidFill>
              </a:rPr>
              <a:t>folosi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programe</a:t>
            </a:r>
            <a:r>
              <a:rPr lang="en-US" sz="2400" dirty="0">
                <a:solidFill>
                  <a:schemeClr val="tx1"/>
                </a:solidFill>
              </a:rPr>
              <a:t> care </a:t>
            </a:r>
            <a:r>
              <a:rPr lang="en-US" sz="2400" dirty="0" err="1">
                <a:solidFill>
                  <a:schemeClr val="tx1"/>
                </a:solidFill>
              </a:rPr>
              <a:t>imita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orice</a:t>
            </a:r>
            <a:r>
              <a:rPr lang="en-US" sz="2400" dirty="0">
                <a:solidFill>
                  <a:schemeClr val="tx1"/>
                </a:solidFill>
              </a:rPr>
              <a:t> instrument, voce, </a:t>
            </a:r>
            <a:r>
              <a:rPr lang="en-US" sz="2400" dirty="0" err="1">
                <a:solidFill>
                  <a:schemeClr val="tx1"/>
                </a:solidFill>
              </a:rPr>
              <a:t>armonie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deci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isi</a:t>
            </a:r>
            <a:r>
              <a:rPr lang="en-US" sz="2400" dirty="0">
                <a:solidFill>
                  <a:schemeClr val="tx1"/>
                </a:solidFill>
              </a:rPr>
              <a:t> pot </a:t>
            </a:r>
            <a:r>
              <a:rPr lang="en-US" sz="2400" dirty="0" err="1">
                <a:solidFill>
                  <a:schemeClr val="tx1"/>
                </a:solidFill>
              </a:rPr>
              <a:t>asculta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compozitia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o </a:t>
            </a:r>
            <a:r>
              <a:rPr lang="en-US" sz="2400" dirty="0" err="1">
                <a:solidFill>
                  <a:schemeClr val="tx1"/>
                </a:solidFill>
              </a:rPr>
              <a:t>evalueze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singuri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avand</a:t>
            </a:r>
            <a:r>
              <a:rPr lang="en-US" sz="2400" dirty="0">
                <a:solidFill>
                  <a:schemeClr val="tx1"/>
                </a:solidFill>
              </a:rPr>
              <a:t> la </a:t>
            </a:r>
            <a:r>
              <a:rPr lang="en-US" sz="2400" dirty="0" err="1">
                <a:solidFill>
                  <a:schemeClr val="tx1"/>
                </a:solidFill>
              </a:rPr>
              <a:t>dispozitia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lor</a:t>
            </a:r>
            <a:r>
              <a:rPr lang="en-US" sz="2400" dirty="0">
                <a:solidFill>
                  <a:schemeClr val="tx1"/>
                </a:solidFill>
              </a:rPr>
              <a:t> o </a:t>
            </a:r>
            <a:r>
              <a:rPr lang="en-US" sz="2400" dirty="0" err="1">
                <a:solidFill>
                  <a:schemeClr val="tx1"/>
                </a:solidFill>
              </a:rPr>
              <a:t>infinitate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optiuni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2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2600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08" y="1020996"/>
            <a:ext cx="11747500" cy="50292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Mai </a:t>
            </a:r>
            <a:r>
              <a:rPr lang="en-US" sz="2600" dirty="0" err="1">
                <a:solidFill>
                  <a:schemeClr val="tx1"/>
                </a:solidFill>
              </a:rPr>
              <a:t>mult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copiii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au natural o </a:t>
            </a:r>
            <a:r>
              <a:rPr lang="en-US" sz="2600" dirty="0" err="1">
                <a:solidFill>
                  <a:schemeClr val="tx1"/>
                </a:solidFill>
              </a:rPr>
              <a:t>afinitate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pentru</a:t>
            </a:r>
            <a:r>
              <a:rPr lang="en-US" sz="2600" dirty="0">
                <a:solidFill>
                  <a:schemeClr val="tx1"/>
                </a:solidFill>
              </a:rPr>
              <a:t> calculator </a:t>
            </a:r>
            <a:r>
              <a:rPr lang="en-US" sz="2600" dirty="0" err="1">
                <a:solidFill>
                  <a:schemeClr val="tx1"/>
                </a:solidFill>
              </a:rPr>
              <a:t>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interfete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grafice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</a:t>
            </a:r>
            <a:r>
              <a:rPr lang="en-US" sz="2600" dirty="0">
                <a:solidFill>
                  <a:schemeClr val="tx1"/>
                </a:solidFill>
              </a:rPr>
              <a:t> multi </a:t>
            </a:r>
            <a:r>
              <a:rPr lang="en-US" sz="2600" dirty="0" err="1">
                <a:solidFill>
                  <a:schemeClr val="tx1"/>
                </a:solidFill>
              </a:rPr>
              <a:t>regasesc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programele</a:t>
            </a:r>
            <a:r>
              <a:rPr lang="en-US" sz="2600" dirty="0">
                <a:solidFill>
                  <a:schemeClr val="tx1"/>
                </a:solidFill>
              </a:rPr>
              <a:t> musicale ca </a:t>
            </a:r>
            <a:r>
              <a:rPr lang="en-US" sz="2600" dirty="0" err="1">
                <a:solidFill>
                  <a:schemeClr val="tx1"/>
                </a:solidFill>
              </a:rPr>
              <a:t>fiind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mult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mai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atragatoare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decat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folosirea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unui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caiet</a:t>
            </a:r>
            <a:r>
              <a:rPr lang="en-US" sz="2600" dirty="0">
                <a:solidFill>
                  <a:schemeClr val="tx1"/>
                </a:solidFill>
              </a:rPr>
              <a:t> de </a:t>
            </a:r>
            <a:r>
              <a:rPr lang="en-US" sz="2600" dirty="0" err="1">
                <a:solidFill>
                  <a:schemeClr val="tx1"/>
                </a:solidFill>
              </a:rPr>
              <a:t>muzica</a:t>
            </a:r>
            <a:r>
              <a:rPr lang="en-US" sz="2600" dirty="0">
                <a:solidFill>
                  <a:schemeClr val="tx1"/>
                </a:solidFill>
              </a:rPr>
              <a:t>. In plus, </a:t>
            </a:r>
            <a:r>
              <a:rPr lang="en-US" sz="2600" dirty="0" err="1">
                <a:solidFill>
                  <a:schemeClr val="tx1"/>
                </a:solidFill>
              </a:rPr>
              <a:t>pe</a:t>
            </a:r>
            <a:r>
              <a:rPr lang="en-US" sz="2600" dirty="0">
                <a:solidFill>
                  <a:schemeClr val="tx1"/>
                </a:solidFill>
              </a:rPr>
              <a:t> calculator pot </a:t>
            </a:r>
            <a:r>
              <a:rPr lang="en-US" sz="2600" dirty="0" err="1">
                <a:solidFill>
                  <a:schemeClr val="tx1"/>
                </a:solidFill>
              </a:rPr>
              <a:t>creea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algoritmi</a:t>
            </a:r>
            <a:r>
              <a:rPr lang="en-US" sz="2600" dirty="0">
                <a:solidFill>
                  <a:schemeClr val="tx1"/>
                </a:solidFill>
              </a:rPr>
              <a:t> care </a:t>
            </a:r>
            <a:r>
              <a:rPr lang="en-US" sz="2600" dirty="0" err="1">
                <a:solidFill>
                  <a:schemeClr val="tx1"/>
                </a:solidFill>
              </a:rPr>
              <a:t>sa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lucreze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dupa</a:t>
            </a:r>
            <a:r>
              <a:rPr lang="en-US" sz="2600" dirty="0">
                <a:solidFill>
                  <a:schemeClr val="tx1"/>
                </a:solidFill>
              </a:rPr>
              <a:t> o </a:t>
            </a:r>
            <a:r>
              <a:rPr lang="en-US" sz="2600" dirty="0" err="1">
                <a:solidFill>
                  <a:schemeClr val="tx1"/>
                </a:solidFill>
              </a:rPr>
              <a:t>regula</a:t>
            </a:r>
            <a:r>
              <a:rPr lang="en-US" sz="2600" dirty="0">
                <a:solidFill>
                  <a:schemeClr val="tx1"/>
                </a:solidFill>
              </a:rPr>
              <a:t> care </a:t>
            </a:r>
            <a:r>
              <a:rPr lang="en-US" sz="2600" dirty="0" err="1">
                <a:solidFill>
                  <a:schemeClr val="tx1"/>
                </a:solidFill>
              </a:rPr>
              <a:t>sa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faca</a:t>
            </a:r>
            <a:r>
              <a:rPr lang="en-US" sz="2600" dirty="0">
                <a:solidFill>
                  <a:schemeClr val="tx1"/>
                </a:solidFill>
              </a:rPr>
              <a:t> automat cee ace </a:t>
            </a:r>
            <a:r>
              <a:rPr lang="en-US" sz="2600" dirty="0" err="1">
                <a:solidFill>
                  <a:schemeClr val="tx1"/>
                </a:solidFill>
              </a:rPr>
              <a:t>inainte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ar</a:t>
            </a:r>
            <a:r>
              <a:rPr lang="en-US" sz="2600" dirty="0">
                <a:solidFill>
                  <a:schemeClr val="tx1"/>
                </a:solidFill>
              </a:rPr>
              <a:t> fi </a:t>
            </a:r>
            <a:r>
              <a:rPr lang="en-US" sz="2600" dirty="0" err="1">
                <a:solidFill>
                  <a:schemeClr val="tx1"/>
                </a:solidFill>
              </a:rPr>
              <a:t>trebuit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</a:t>
            </a:r>
            <a:r>
              <a:rPr lang="en-US" sz="2600" dirty="0">
                <a:solidFill>
                  <a:schemeClr val="tx1"/>
                </a:solidFill>
              </a:rPr>
              <a:t> fie </a:t>
            </a:r>
            <a:r>
              <a:rPr lang="en-US" sz="2600" dirty="0" err="1">
                <a:solidFill>
                  <a:schemeClr val="tx1"/>
                </a:solidFill>
              </a:rPr>
              <a:t>facut</a:t>
            </a:r>
            <a:r>
              <a:rPr lang="en-US" sz="2600" dirty="0">
                <a:solidFill>
                  <a:schemeClr val="tx1"/>
                </a:solidFill>
              </a:rPr>
              <a:t> manual </a:t>
            </a:r>
            <a:r>
              <a:rPr lang="en-US" sz="2600" dirty="0" err="1">
                <a:solidFill>
                  <a:schemeClr val="tx1"/>
                </a:solidFill>
              </a:rPr>
              <a:t>deci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usurand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intregul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proces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facnd-ul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astfel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mai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atragator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 err="1">
                <a:solidFill>
                  <a:schemeClr val="tx1"/>
                </a:solidFill>
              </a:rPr>
              <a:t>Informatica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poate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ajuta</a:t>
            </a:r>
            <a:r>
              <a:rPr lang="en-US" sz="2600" dirty="0">
                <a:solidFill>
                  <a:schemeClr val="tx1"/>
                </a:solidFill>
              </a:rPr>
              <a:t> de </a:t>
            </a:r>
            <a:r>
              <a:rPr lang="en-US" sz="2600" dirty="0" err="1">
                <a:solidFill>
                  <a:schemeClr val="tx1"/>
                </a:solidFill>
              </a:rPr>
              <a:t>asemenea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profesorul</a:t>
            </a:r>
            <a:r>
              <a:rPr lang="en-US" sz="2600" dirty="0">
                <a:solidFill>
                  <a:schemeClr val="tx1"/>
                </a:solidFill>
              </a:rPr>
              <a:t> de </a:t>
            </a:r>
            <a:r>
              <a:rPr lang="en-US" sz="2600" dirty="0" err="1">
                <a:solidFill>
                  <a:schemeClr val="tx1"/>
                </a:solidFill>
              </a:rPr>
              <a:t>muzica</a:t>
            </a:r>
            <a:r>
              <a:rPr lang="en-US" sz="2600" dirty="0">
                <a:solidFill>
                  <a:schemeClr val="tx1"/>
                </a:solidFill>
              </a:rPr>
              <a:t> in a </a:t>
            </a:r>
            <a:r>
              <a:rPr lang="en-US" sz="2600" dirty="0" err="1">
                <a:solidFill>
                  <a:schemeClr val="tx1"/>
                </a:solidFill>
              </a:rPr>
              <a:t>monitoriza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procesul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evolutia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modului</a:t>
            </a:r>
            <a:r>
              <a:rPr lang="en-US" sz="2600" dirty="0">
                <a:solidFill>
                  <a:schemeClr val="tx1"/>
                </a:solidFill>
              </a:rPr>
              <a:t> de </a:t>
            </a:r>
            <a:r>
              <a:rPr lang="en-US" sz="2600" dirty="0" err="1">
                <a:solidFill>
                  <a:schemeClr val="tx1"/>
                </a:solidFill>
              </a:rPr>
              <a:t>gandire</a:t>
            </a:r>
            <a:r>
              <a:rPr lang="en-US" sz="2600" dirty="0">
                <a:solidFill>
                  <a:schemeClr val="tx1"/>
                </a:solidFill>
              </a:rPr>
              <a:t> a </a:t>
            </a:r>
            <a:r>
              <a:rPr lang="en-US" sz="2600" dirty="0" err="1">
                <a:solidFill>
                  <a:schemeClr val="tx1"/>
                </a:solidFill>
              </a:rPr>
              <a:t>elevilor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deoarece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intelegand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mai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mult</a:t>
            </a:r>
            <a:r>
              <a:rPr lang="en-US" sz="2600" dirty="0">
                <a:solidFill>
                  <a:schemeClr val="tx1"/>
                </a:solidFill>
              </a:rPr>
              <a:t> cum </a:t>
            </a:r>
            <a:r>
              <a:rPr lang="en-US" sz="2600" dirty="0" err="1">
                <a:solidFill>
                  <a:schemeClr val="tx1"/>
                </a:solidFill>
              </a:rPr>
              <a:t>percep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invata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acestia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domeniul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muzical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profesorul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poate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gasi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metode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mai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eficiente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placute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pentru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elevii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sai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31" y="344775"/>
            <a:ext cx="11322778" cy="617594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Aduce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de </a:t>
            </a:r>
            <a:r>
              <a:rPr lang="en-US" sz="3200" dirty="0" err="1">
                <a:solidFill>
                  <a:schemeClr val="tx1"/>
                </a:solidFill>
              </a:rPr>
              <a:t>asemenea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noi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instrumente</a:t>
            </a:r>
            <a:r>
              <a:rPr lang="en-US" sz="3200" dirty="0">
                <a:solidFill>
                  <a:schemeClr val="tx1"/>
                </a:solidFill>
              </a:rPr>
              <a:t> musicale </a:t>
            </a:r>
            <a:r>
              <a:rPr lang="en-US" sz="3200" dirty="0" err="1">
                <a:solidFill>
                  <a:schemeClr val="tx1"/>
                </a:solidFill>
              </a:rPr>
              <a:t>precum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placi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sunet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noi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tipologii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muzica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precum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mixatul.A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fost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creat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si</a:t>
            </a:r>
            <a:r>
              <a:rPr lang="en-US" sz="3200" dirty="0">
                <a:solidFill>
                  <a:schemeClr val="tx1"/>
                </a:solidFill>
              </a:rPr>
              <a:t> un system </a:t>
            </a:r>
            <a:r>
              <a:rPr lang="en-US" sz="3200" dirty="0" err="1">
                <a:solidFill>
                  <a:schemeClr val="tx1"/>
                </a:solidFill>
              </a:rPr>
              <a:t>nou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interactiv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numit</a:t>
            </a:r>
            <a:r>
              <a:rPr lang="en-US" sz="3200" dirty="0">
                <a:solidFill>
                  <a:schemeClr val="tx1"/>
                </a:solidFill>
              </a:rPr>
              <a:t> “A softer way to Mozart”. O </a:t>
            </a:r>
            <a:r>
              <a:rPr lang="en-US" sz="3200" dirty="0" err="1">
                <a:solidFill>
                  <a:schemeClr val="tx1"/>
                </a:solidFill>
              </a:rPr>
              <a:t>caracteristica</a:t>
            </a:r>
            <a:r>
              <a:rPr lang="en-US" sz="3200" dirty="0">
                <a:solidFill>
                  <a:schemeClr val="tx1"/>
                </a:solidFill>
              </a:rPr>
              <a:t> a </a:t>
            </a:r>
            <a:r>
              <a:rPr lang="en-US" sz="3200" dirty="0" err="1">
                <a:solidFill>
                  <a:schemeClr val="tx1"/>
                </a:solidFill>
              </a:rPr>
              <a:t>sistemului</a:t>
            </a:r>
            <a:r>
              <a:rPr lang="en-US" sz="3200" dirty="0">
                <a:solidFill>
                  <a:schemeClr val="tx1"/>
                </a:solidFill>
              </a:rPr>
              <a:t> "Soft Way to Mozart" </a:t>
            </a:r>
            <a:r>
              <a:rPr lang="en-US" sz="3200" dirty="0" err="1">
                <a:solidFill>
                  <a:schemeClr val="tx1"/>
                </a:solidFill>
              </a:rPr>
              <a:t>este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faptul</a:t>
            </a:r>
            <a:r>
              <a:rPr lang="en-US" sz="3200" dirty="0">
                <a:solidFill>
                  <a:schemeClr val="tx1"/>
                </a:solidFill>
              </a:rPr>
              <a:t> ca </a:t>
            </a:r>
            <a:r>
              <a:rPr lang="en-US" sz="3200" dirty="0" err="1">
                <a:solidFill>
                  <a:schemeClr val="tx1"/>
                </a:solidFill>
              </a:rPr>
              <a:t>este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implementat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activ</a:t>
            </a:r>
            <a:r>
              <a:rPr lang="en-US" sz="3200" dirty="0">
                <a:solidFill>
                  <a:schemeClr val="tx1"/>
                </a:solidFill>
              </a:rPr>
              <a:t> in </a:t>
            </a:r>
            <a:r>
              <a:rPr lang="en-US" sz="3200" dirty="0" err="1">
                <a:solidFill>
                  <a:schemeClr val="tx1"/>
                </a:solidFill>
              </a:rPr>
              <a:t>domeniul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textului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muzical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permitandu</a:t>
            </a:r>
            <a:r>
              <a:rPr lang="en-US" sz="3200" dirty="0">
                <a:solidFill>
                  <a:schemeClr val="tx1"/>
                </a:solidFill>
              </a:rPr>
              <a:t>-ne  </a:t>
            </a:r>
            <a:r>
              <a:rPr lang="en-US" sz="3200" dirty="0" err="1">
                <a:solidFill>
                  <a:schemeClr val="tx1"/>
                </a:solidFill>
              </a:rPr>
              <a:t>integrarea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experientei</a:t>
            </a:r>
            <a:r>
              <a:rPr lang="en-US" sz="3200" dirty="0">
                <a:solidFill>
                  <a:schemeClr val="tx1"/>
                </a:solidFill>
              </a:rPr>
              <a:t> audio </a:t>
            </a:r>
            <a:r>
              <a:rPr lang="en-US" sz="3200" dirty="0" err="1">
                <a:solidFill>
                  <a:schemeClr val="tx1"/>
                </a:solidFill>
              </a:rPr>
              <a:t>directe</a:t>
            </a:r>
            <a:r>
              <a:rPr lang="en-US" sz="3200" dirty="0">
                <a:solidFill>
                  <a:schemeClr val="tx1"/>
                </a:solidFill>
              </a:rPr>
              <a:t> cu </a:t>
            </a:r>
            <a:r>
              <a:rPr lang="en-US" sz="3200" dirty="0" err="1">
                <a:solidFill>
                  <a:schemeClr val="tx1"/>
                </a:solidFill>
              </a:rPr>
              <a:t>posibilitatea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analizei</a:t>
            </a:r>
            <a:r>
              <a:rPr lang="en-US" sz="3200" dirty="0">
                <a:solidFill>
                  <a:schemeClr val="tx1"/>
                </a:solidFill>
              </a:rPr>
              <a:t> "</a:t>
            </a:r>
            <a:r>
              <a:rPr lang="en-US" sz="3200" dirty="0" err="1">
                <a:solidFill>
                  <a:schemeClr val="tx1"/>
                </a:solidFill>
              </a:rPr>
              <a:t>detasate</a:t>
            </a:r>
            <a:r>
              <a:rPr lang="en-US" sz="3200" dirty="0">
                <a:solidFill>
                  <a:schemeClr val="tx1"/>
                </a:solidFill>
              </a:rPr>
              <a:t>" a </a:t>
            </a:r>
            <a:r>
              <a:rPr lang="en-US" sz="3200" dirty="0" err="1">
                <a:solidFill>
                  <a:schemeClr val="tx1"/>
                </a:solidFill>
              </a:rPr>
              <a:t>notatiei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muzicale</a:t>
            </a:r>
            <a:r>
              <a:rPr lang="en-US" sz="3200" dirty="0">
                <a:solidFill>
                  <a:schemeClr val="tx1"/>
                </a:solidFill>
              </a:rPr>
              <a:t>. </a:t>
            </a:r>
            <a:r>
              <a:rPr lang="en-US" sz="3200" dirty="0" err="1">
                <a:solidFill>
                  <a:schemeClr val="tx1"/>
                </a:solidFill>
              </a:rPr>
              <a:t>Acest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lucru</a:t>
            </a:r>
            <a:r>
              <a:rPr lang="en-US" sz="3200" dirty="0">
                <a:solidFill>
                  <a:schemeClr val="tx1"/>
                </a:solidFill>
              </a:rPr>
              <a:t> ne </a:t>
            </a:r>
            <a:r>
              <a:rPr lang="en-US" sz="3200" dirty="0" err="1">
                <a:solidFill>
                  <a:schemeClr val="tx1"/>
                </a:solidFill>
              </a:rPr>
              <a:t>permite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imbogatim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educatia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artistica</a:t>
            </a:r>
            <a:r>
              <a:rPr lang="en-US" sz="3200" dirty="0">
                <a:solidFill>
                  <a:schemeClr val="tx1"/>
                </a:solidFill>
              </a:rPr>
              <a:t> a </a:t>
            </a:r>
            <a:r>
              <a:rPr lang="en-US" sz="3200" dirty="0" err="1">
                <a:solidFill>
                  <a:schemeClr val="tx1"/>
                </a:solidFill>
              </a:rPr>
              <a:t>studentilor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promoveaza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dezvoltarea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lor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spirituala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morala</a:t>
            </a:r>
            <a:r>
              <a:rPr lang="en-US" sz="3200" dirty="0">
                <a:solidFill>
                  <a:schemeClr val="tx1"/>
                </a:solidFill>
              </a:rPr>
              <a:t>. Ne </a:t>
            </a:r>
            <a:r>
              <a:rPr lang="en-US" sz="3200" dirty="0" err="1">
                <a:solidFill>
                  <a:schemeClr val="tx1"/>
                </a:solidFill>
              </a:rPr>
              <a:t>permite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introducem</a:t>
            </a:r>
            <a:r>
              <a:rPr lang="en-US" sz="3200" dirty="0">
                <a:solidFill>
                  <a:schemeClr val="tx1"/>
                </a:solidFill>
              </a:rPr>
              <a:t> in mod </a:t>
            </a:r>
            <a:r>
              <a:rPr lang="en-US" sz="3200" dirty="0" err="1">
                <a:solidFill>
                  <a:schemeClr val="tx1"/>
                </a:solidFill>
              </a:rPr>
              <a:t>activ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tehnologii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educationale</a:t>
            </a:r>
            <a:r>
              <a:rPr lang="en-US" sz="3200" dirty="0">
                <a:solidFill>
                  <a:schemeClr val="tx1"/>
                </a:solidFill>
              </a:rPr>
              <a:t> care </a:t>
            </a:r>
            <a:r>
              <a:rPr lang="en-US" sz="3200" dirty="0" err="1">
                <a:solidFill>
                  <a:schemeClr val="tx1"/>
                </a:solidFill>
              </a:rPr>
              <a:t>economisesc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sanatatea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impreuna</a:t>
            </a:r>
            <a:r>
              <a:rPr lang="en-US" sz="3200" dirty="0">
                <a:solidFill>
                  <a:schemeClr val="tx1"/>
                </a:solidFill>
              </a:rPr>
              <a:t> cu </a:t>
            </a:r>
            <a:r>
              <a:rPr lang="en-US" sz="3200" dirty="0" err="1">
                <a:solidFill>
                  <a:schemeClr val="tx1"/>
                </a:solidFill>
              </a:rPr>
              <a:t>principiile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celor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mai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inalte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tehnologii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educationale</a:t>
            </a:r>
            <a:r>
              <a:rPr lang="en-US" sz="3200" dirty="0">
                <a:solidFill>
                  <a:schemeClr val="tx1"/>
                </a:solidFill>
              </a:rPr>
              <a:t>.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5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257300"/>
            <a:ext cx="11303000" cy="4927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Partea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centrala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sistemului</a:t>
            </a:r>
            <a:r>
              <a:rPr lang="en-US" sz="2800" dirty="0">
                <a:solidFill>
                  <a:schemeClr val="tx1"/>
                </a:solidFill>
              </a:rPr>
              <a:t> "Soft Way to Mozart" </a:t>
            </a:r>
            <a:r>
              <a:rPr lang="en-US" sz="2800" dirty="0" err="1">
                <a:solidFill>
                  <a:schemeClr val="tx1"/>
                </a:solidFill>
              </a:rPr>
              <a:t>este</a:t>
            </a:r>
            <a:r>
              <a:rPr lang="en-US" sz="2800" dirty="0">
                <a:solidFill>
                  <a:schemeClr val="tx1"/>
                </a:solidFill>
              </a:rPr>
              <a:t> un software </a:t>
            </a:r>
            <a:r>
              <a:rPr lang="en-US" sz="2800" dirty="0" err="1">
                <a:solidFill>
                  <a:schemeClr val="tx1"/>
                </a:solidFill>
              </a:rPr>
              <a:t>specializat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conditia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necesara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pentru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carei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functionare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este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conexiunea</a:t>
            </a:r>
            <a:r>
              <a:rPr lang="en-US" sz="2800" dirty="0">
                <a:solidFill>
                  <a:schemeClr val="tx1"/>
                </a:solidFill>
              </a:rPr>
              <a:t> cu o </a:t>
            </a:r>
            <a:r>
              <a:rPr lang="en-US" sz="2800" dirty="0" err="1">
                <a:solidFill>
                  <a:schemeClr val="tx1"/>
                </a:solidFill>
              </a:rPr>
              <a:t>tastatura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digitala</a:t>
            </a:r>
            <a:r>
              <a:rPr lang="en-US" sz="2800" dirty="0">
                <a:solidFill>
                  <a:schemeClr val="tx1"/>
                </a:solidFill>
              </a:rPr>
              <a:t> instrument </a:t>
            </a:r>
            <a:r>
              <a:rPr lang="en-US" sz="2800" dirty="0" err="1">
                <a:solidFill>
                  <a:schemeClr val="tx1"/>
                </a:solidFill>
              </a:rPr>
              <a:t>muzical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realizat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intermediul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unei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interfete</a:t>
            </a:r>
            <a:r>
              <a:rPr lang="en-US" sz="2800" dirty="0">
                <a:solidFill>
                  <a:schemeClr val="tx1"/>
                </a:solidFill>
              </a:rPr>
              <a:t> MIDI. </a:t>
            </a:r>
            <a:r>
              <a:rPr lang="en-US" sz="2800" dirty="0" err="1">
                <a:solidFill>
                  <a:schemeClr val="tx1"/>
                </a:solidFill>
              </a:rPr>
              <a:t>Acesta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arata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 err="1">
                <a:solidFill>
                  <a:schemeClr val="tx1"/>
                </a:solidFill>
              </a:rPr>
              <a:t>caracteristicile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neuropsihologice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fiziologice</a:t>
            </a:r>
            <a:r>
              <a:rPr lang="en-US" sz="2800" dirty="0">
                <a:solidFill>
                  <a:schemeClr val="tx1"/>
                </a:solidFill>
              </a:rPr>
              <a:t> ale  </a:t>
            </a:r>
            <a:r>
              <a:rPr lang="en-US" sz="2800" dirty="0" err="1">
                <a:solidFill>
                  <a:schemeClr val="tx1"/>
                </a:solidFill>
              </a:rPr>
              <a:t>dezvoltarii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umane</a:t>
            </a:r>
            <a:r>
              <a:rPr lang="en-US" sz="2800" dirty="0">
                <a:solidFill>
                  <a:schemeClr val="tx1"/>
                </a:solidFill>
              </a:rPr>
              <a:t> in </a:t>
            </a:r>
            <a:r>
              <a:rPr lang="en-US" sz="2800" dirty="0" err="1">
                <a:solidFill>
                  <a:schemeClr val="tx1"/>
                </a:solidFill>
              </a:rPr>
              <a:t>procesul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invatare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muzicii,rolul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vocii</a:t>
            </a:r>
            <a:r>
              <a:rPr lang="en-US" sz="2800" dirty="0">
                <a:solidFill>
                  <a:schemeClr val="tx1"/>
                </a:solidFill>
              </a:rPr>
              <a:t> in </a:t>
            </a:r>
            <a:r>
              <a:rPr lang="en-US" sz="2800" dirty="0" err="1">
                <a:solidFill>
                  <a:schemeClr val="tx1"/>
                </a:solidFill>
              </a:rPr>
              <a:t>predarea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muzicii,aplicarea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naturii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vocale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muzicii</a:t>
            </a:r>
            <a:r>
              <a:rPr lang="en-US" sz="2800" dirty="0">
                <a:solidFill>
                  <a:schemeClr val="tx1"/>
                </a:solidFill>
              </a:rPr>
              <a:t> in </a:t>
            </a:r>
            <a:r>
              <a:rPr lang="en-US" sz="2800" dirty="0" err="1">
                <a:solidFill>
                  <a:schemeClr val="tx1"/>
                </a:solidFill>
              </a:rPr>
              <a:t>dezvoltarea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auzului,dezvoltarea</a:t>
            </a:r>
            <a:r>
              <a:rPr lang="en-US" sz="2800" dirty="0">
                <a:solidFill>
                  <a:schemeClr val="tx1"/>
                </a:solidFill>
              </a:rPr>
              <a:t> "</a:t>
            </a:r>
            <a:r>
              <a:rPr lang="en-US" sz="2800" dirty="0" err="1">
                <a:solidFill>
                  <a:schemeClr val="tx1"/>
                </a:solidFill>
              </a:rPr>
              <a:t>viziunii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muzicale</a:t>
            </a:r>
            <a:r>
              <a:rPr lang="en-US" sz="2800" dirty="0">
                <a:solidFill>
                  <a:schemeClr val="tx1"/>
                </a:solidFill>
              </a:rPr>
              <a:t>",</a:t>
            </a:r>
            <a:r>
              <a:rPr lang="en-US" sz="2800" dirty="0" err="1">
                <a:solidFill>
                  <a:schemeClr val="tx1"/>
                </a:solidFill>
              </a:rPr>
              <a:t>caracteristicile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perceptiei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vizuale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textului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muzical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modalitatile</a:t>
            </a:r>
            <a:r>
              <a:rPr lang="en-US" sz="2800" dirty="0">
                <a:solidFill>
                  <a:schemeClr val="tx1"/>
                </a:solidFill>
              </a:rPr>
              <a:t> de a </a:t>
            </a:r>
            <a:r>
              <a:rPr lang="en-US" sz="2800" dirty="0" err="1">
                <a:solidFill>
                  <a:schemeClr val="tx1"/>
                </a:solidFill>
              </a:rPr>
              <a:t>imbunatatiti</a:t>
            </a:r>
            <a:r>
              <a:rPr lang="en-US" sz="2800" dirty="0">
                <a:solidFill>
                  <a:schemeClr val="tx1"/>
                </a:solidFill>
              </a:rPr>
              <a:t> "</a:t>
            </a:r>
            <a:r>
              <a:rPr lang="en-US" sz="2800" dirty="0" err="1">
                <a:solidFill>
                  <a:schemeClr val="tx1"/>
                </a:solidFill>
              </a:rPr>
              <a:t>citirea</a:t>
            </a:r>
            <a:r>
              <a:rPr lang="en-US" sz="2800" dirty="0">
                <a:solidFill>
                  <a:schemeClr val="tx1"/>
                </a:solidFill>
              </a:rPr>
              <a:t>" </a:t>
            </a:r>
            <a:r>
              <a:rPr lang="en-US" sz="2800" dirty="0" err="1">
                <a:solidFill>
                  <a:schemeClr val="tx1"/>
                </a:solidFill>
              </a:rPr>
              <a:t>muzicii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folosind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sistemul.Astfel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elevii</a:t>
            </a:r>
            <a:r>
              <a:rPr lang="en-US" sz="2800" dirty="0">
                <a:solidFill>
                  <a:schemeClr val="tx1"/>
                </a:solidFill>
              </a:rPr>
              <a:t> cu deficient de </a:t>
            </a:r>
            <a:r>
              <a:rPr lang="en-US" sz="2800" dirty="0" err="1">
                <a:solidFill>
                  <a:schemeClr val="tx1"/>
                </a:solidFill>
              </a:rPr>
              <a:t>vedere</a:t>
            </a:r>
            <a:r>
              <a:rPr lang="en-US" sz="2800" dirty="0">
                <a:solidFill>
                  <a:schemeClr val="tx1"/>
                </a:solidFill>
              </a:rPr>
              <a:t> pot </a:t>
            </a:r>
            <a:r>
              <a:rPr lang="en-US" sz="2800" dirty="0" err="1">
                <a:solidFill>
                  <a:schemeClr val="tx1"/>
                </a:solidFill>
              </a:rPr>
              <a:t>lucra</a:t>
            </a:r>
            <a:r>
              <a:rPr lang="en-US" sz="2800" dirty="0">
                <a:solidFill>
                  <a:schemeClr val="tx1"/>
                </a:solidFill>
              </a:rPr>
              <a:t> cu text </a:t>
            </a:r>
            <a:r>
              <a:rPr lang="en-US" sz="2800" dirty="0" err="1">
                <a:solidFill>
                  <a:schemeClr val="tx1"/>
                </a:solidFill>
              </a:rPr>
              <a:t>muzical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Una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dintre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sarcinile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cheie</a:t>
            </a:r>
            <a:r>
              <a:rPr lang="en-US" sz="2800" dirty="0">
                <a:solidFill>
                  <a:schemeClr val="tx1"/>
                </a:solidFill>
              </a:rPr>
              <a:t> ale </a:t>
            </a:r>
            <a:r>
              <a:rPr lang="en-US" sz="2800" dirty="0" err="1">
                <a:solidFill>
                  <a:schemeClr val="tx1"/>
                </a:solidFill>
              </a:rPr>
              <a:t>educatiei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muzicale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incluzive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moderne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este</a:t>
            </a:r>
            <a:r>
              <a:rPr lang="en-US" sz="2800" dirty="0">
                <a:solidFill>
                  <a:schemeClr val="tx1"/>
                </a:solidFill>
              </a:rPr>
              <a:t> de a </a:t>
            </a:r>
            <a:r>
              <a:rPr lang="en-US" sz="2800" dirty="0" err="1">
                <a:solidFill>
                  <a:schemeClr val="tx1"/>
                </a:solidFill>
              </a:rPr>
              <a:t>rezolva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problema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muncii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muzicienilor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nevazatori</a:t>
            </a:r>
            <a:r>
              <a:rPr lang="en-US" sz="2800" dirty="0">
                <a:solidFill>
                  <a:schemeClr val="tx1"/>
                </a:solidFill>
              </a:rPr>
              <a:t> cu text </a:t>
            </a:r>
            <a:r>
              <a:rPr lang="en-US" sz="2800" dirty="0" err="1">
                <a:solidFill>
                  <a:schemeClr val="tx1"/>
                </a:solidFill>
              </a:rPr>
              <a:t>muzical</a:t>
            </a:r>
            <a:r>
              <a:rPr lang="en-US" sz="2800" dirty="0">
                <a:solidFill>
                  <a:schemeClr val="tx1"/>
                </a:solidFill>
              </a:rPr>
              <a:t>. In </a:t>
            </a:r>
            <a:r>
              <a:rPr lang="en-US" sz="2800" dirty="0" err="1">
                <a:solidFill>
                  <a:schemeClr val="tx1"/>
                </a:solidFill>
              </a:rPr>
              <a:t>acest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domeniu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exista</a:t>
            </a:r>
            <a:r>
              <a:rPr lang="en-US" sz="2800" dirty="0">
                <a:solidFill>
                  <a:schemeClr val="tx1"/>
                </a:solidFill>
              </a:rPr>
              <a:t> 2 </a:t>
            </a:r>
            <a:r>
              <a:rPr lang="en-US" sz="2800" dirty="0" err="1">
                <a:solidFill>
                  <a:schemeClr val="tx1"/>
                </a:solidFill>
              </a:rPr>
              <a:t>metode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principale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 err="1">
                <a:solidFill>
                  <a:schemeClr val="tx1"/>
                </a:solidFill>
              </a:rPr>
              <a:t>adaptarea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editorilor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muzicali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existenti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sau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crearea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unora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noi</a:t>
            </a:r>
            <a:r>
              <a:rPr lang="en-US" sz="2800" dirty="0">
                <a:solidFill>
                  <a:schemeClr val="tx1"/>
                </a:solidFill>
              </a:rPr>
              <a:t>, care, </a:t>
            </a:r>
            <a:r>
              <a:rPr lang="en-US" sz="2800" dirty="0" err="1">
                <a:solidFill>
                  <a:schemeClr val="tx1"/>
                </a:solidFill>
              </a:rPr>
              <a:t>pe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baza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experientei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sunt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promitatoare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2100"/>
            <a:ext cx="11468100" cy="61722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err="1" smtClean="0">
                <a:solidFill>
                  <a:schemeClr val="tx1"/>
                </a:solidFill>
              </a:rPr>
              <a:t>Concluzie</a:t>
            </a:r>
            <a:endParaRPr lang="en-US" sz="66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4800" dirty="0">
              <a:solidFill>
                <a:schemeClr val="tx1"/>
              </a:solidFill>
            </a:endParaRPr>
          </a:p>
          <a:p>
            <a:r>
              <a:rPr lang="en-US" sz="4000" dirty="0" err="1">
                <a:solidFill>
                  <a:schemeClr val="tx1"/>
                </a:solidFill>
              </a:rPr>
              <a:t>Chiar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daca</a:t>
            </a:r>
            <a:r>
              <a:rPr lang="en-US" sz="4000" dirty="0">
                <a:solidFill>
                  <a:schemeClr val="tx1"/>
                </a:solidFill>
              </a:rPr>
              <a:t> la prima </a:t>
            </a:r>
            <a:r>
              <a:rPr lang="en-US" sz="4000" dirty="0" err="1">
                <a:solidFill>
                  <a:schemeClr val="tx1"/>
                </a:solidFill>
              </a:rPr>
              <a:t>vedere</a:t>
            </a:r>
            <a:r>
              <a:rPr lang="en-US" sz="4000" dirty="0">
                <a:solidFill>
                  <a:schemeClr val="tx1"/>
                </a:solidFill>
              </a:rPr>
              <a:t> nu am </a:t>
            </a:r>
            <a:r>
              <a:rPr lang="en-US" sz="4000" dirty="0" err="1">
                <a:solidFill>
                  <a:schemeClr val="tx1"/>
                </a:solidFill>
              </a:rPr>
              <a:t>spune</a:t>
            </a:r>
            <a:r>
              <a:rPr lang="en-US" sz="4000" dirty="0">
                <a:solidFill>
                  <a:schemeClr val="tx1"/>
                </a:solidFill>
              </a:rPr>
              <a:t> ca </a:t>
            </a:r>
            <a:r>
              <a:rPr lang="en-US" sz="4000" dirty="0" err="1">
                <a:solidFill>
                  <a:schemeClr val="tx1"/>
                </a:solidFill>
              </a:rPr>
              <a:t>cele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doua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domenii</a:t>
            </a:r>
            <a:r>
              <a:rPr lang="en-US" sz="4000" dirty="0">
                <a:solidFill>
                  <a:schemeClr val="tx1"/>
                </a:solidFill>
              </a:rPr>
              <a:t> au </a:t>
            </a:r>
            <a:r>
              <a:rPr lang="en-US" sz="4000" dirty="0" err="1">
                <a:solidFill>
                  <a:schemeClr val="tx1"/>
                </a:solidFill>
              </a:rPr>
              <a:t>vreo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legatura</a:t>
            </a:r>
            <a:r>
              <a:rPr lang="en-US" sz="4000" dirty="0">
                <a:solidFill>
                  <a:schemeClr val="tx1"/>
                </a:solidFill>
              </a:rPr>
              <a:t>, </a:t>
            </a:r>
            <a:r>
              <a:rPr lang="en-US" sz="4000" dirty="0" err="1">
                <a:solidFill>
                  <a:schemeClr val="tx1"/>
                </a:solidFill>
              </a:rPr>
              <a:t>doar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imbinand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muzica</a:t>
            </a:r>
            <a:r>
              <a:rPr lang="en-US" sz="4000" dirty="0">
                <a:solidFill>
                  <a:schemeClr val="tx1"/>
                </a:solidFill>
              </a:rPr>
              <a:t> cu </a:t>
            </a:r>
            <a:r>
              <a:rPr lang="en-US" sz="4000" dirty="0" err="1">
                <a:solidFill>
                  <a:schemeClr val="tx1"/>
                </a:solidFill>
              </a:rPr>
              <a:t>informatica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vom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putea</a:t>
            </a:r>
            <a:r>
              <a:rPr lang="en-US" sz="4000" dirty="0">
                <a:solidFill>
                  <a:schemeClr val="tx1"/>
                </a:solidFill>
              </a:rPr>
              <a:t> cu </a:t>
            </a:r>
            <a:r>
              <a:rPr lang="en-US" sz="4000" dirty="0" err="1">
                <a:solidFill>
                  <a:schemeClr val="tx1"/>
                </a:solidFill>
              </a:rPr>
              <a:t>adevarat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sa</a:t>
            </a:r>
            <a:r>
              <a:rPr lang="en-US" sz="4000" dirty="0">
                <a:solidFill>
                  <a:schemeClr val="tx1"/>
                </a:solidFill>
              </a:rPr>
              <a:t> le </a:t>
            </a:r>
            <a:r>
              <a:rPr lang="en-US" sz="4000" dirty="0" err="1">
                <a:solidFill>
                  <a:schemeClr val="tx1"/>
                </a:solidFill>
              </a:rPr>
              <a:t>intelegem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dezvoltam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ambele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catre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potentialul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lor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4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2032000" y="876300"/>
            <a:ext cx="8356600" cy="4876800"/>
          </a:xfrm>
          <a:prstGeom prst="cloudCallou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perspective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SFARSIT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17461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250">
        <p15:prstTrans prst="curtains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9400"/>
            <a:ext cx="10514012" cy="43618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CUPRINS: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1.Introducere</a:t>
            </a:r>
            <a:endParaRPr lang="en-US" sz="2800" dirty="0"/>
          </a:p>
          <a:p>
            <a:r>
              <a:rPr lang="en-US" sz="2800" b="1" dirty="0"/>
              <a:t>2.Cuprins :	</a:t>
            </a:r>
            <a:endParaRPr lang="en-US" sz="2800" b="1" dirty="0" smtClean="0"/>
          </a:p>
          <a:p>
            <a:pPr lvl="5"/>
            <a:r>
              <a:rPr lang="en-US" sz="2200" b="1" dirty="0"/>
              <a:t> </a:t>
            </a:r>
            <a:r>
              <a:rPr lang="en-US" sz="2200" b="1" dirty="0" err="1" smtClean="0"/>
              <a:t>A.Inceputul</a:t>
            </a:r>
            <a:r>
              <a:rPr lang="en-US" sz="2200" b="1" dirty="0" smtClean="0"/>
              <a:t> </a:t>
            </a:r>
            <a:r>
              <a:rPr lang="en-US" sz="2200" b="1" dirty="0" err="1"/>
              <a:t>legaturii</a:t>
            </a:r>
            <a:r>
              <a:rPr lang="en-US" sz="2200" b="1" dirty="0"/>
              <a:t>- </a:t>
            </a:r>
            <a:r>
              <a:rPr lang="en-US" sz="2200" b="1" dirty="0" err="1"/>
              <a:t>Matematica</a:t>
            </a:r>
            <a:r>
              <a:rPr lang="en-US" sz="2200" b="1" dirty="0"/>
              <a:t> &amp; </a:t>
            </a:r>
            <a:r>
              <a:rPr lang="en-US" sz="2200" b="1" dirty="0" err="1"/>
              <a:t>Muzica</a:t>
            </a:r>
            <a:endParaRPr lang="en-US" sz="2200" dirty="0"/>
          </a:p>
          <a:p>
            <a:pPr lvl="5"/>
            <a:r>
              <a:rPr lang="en-US" sz="2200" b="1" dirty="0" smtClean="0"/>
              <a:t> B</a:t>
            </a:r>
            <a:r>
              <a:rPr lang="en-US" sz="2200" b="1" dirty="0"/>
              <a:t>. Music informatics</a:t>
            </a:r>
            <a:endParaRPr lang="en-US" sz="2200" dirty="0"/>
          </a:p>
          <a:p>
            <a:pPr lvl="5"/>
            <a:r>
              <a:rPr lang="en-US" sz="2200" b="1" dirty="0"/>
              <a:t> </a:t>
            </a:r>
            <a:r>
              <a:rPr lang="en-US" sz="2200" b="1" dirty="0" err="1"/>
              <a:t>C.Tehnologii</a:t>
            </a:r>
            <a:r>
              <a:rPr lang="en-US" sz="2200" b="1" dirty="0"/>
              <a:t> </a:t>
            </a:r>
            <a:r>
              <a:rPr lang="en-US" sz="2200" b="1" dirty="0" err="1"/>
              <a:t>computerizate</a:t>
            </a:r>
            <a:r>
              <a:rPr lang="en-US" sz="2200" b="1" dirty="0"/>
              <a:t> </a:t>
            </a:r>
            <a:r>
              <a:rPr lang="en-US" sz="2200" b="1" dirty="0" err="1"/>
              <a:t>muzicale</a:t>
            </a:r>
            <a:r>
              <a:rPr lang="en-US" sz="2200" b="1" dirty="0"/>
              <a:t> </a:t>
            </a:r>
            <a:r>
              <a:rPr lang="en-US" sz="2200" b="1" dirty="0" err="1"/>
              <a:t>si</a:t>
            </a:r>
            <a:r>
              <a:rPr lang="en-US" sz="2200" b="1" dirty="0"/>
              <a:t> </a:t>
            </a:r>
            <a:r>
              <a:rPr lang="en-US" sz="2200" b="1" dirty="0" err="1"/>
              <a:t>sisteme</a:t>
            </a:r>
            <a:r>
              <a:rPr lang="en-US" sz="2200" b="1" dirty="0"/>
              <a:t> interactive de </a:t>
            </a:r>
            <a:r>
              <a:rPr lang="en-US" sz="2200" b="1" dirty="0" err="1"/>
              <a:t>educatie</a:t>
            </a:r>
            <a:r>
              <a:rPr lang="en-US" sz="2200" b="1" dirty="0"/>
              <a:t> </a:t>
            </a:r>
            <a:r>
              <a:rPr lang="en-US" sz="2200" b="1" dirty="0" err="1"/>
              <a:t>pentru</a:t>
            </a:r>
            <a:r>
              <a:rPr lang="en-US" sz="2200" b="1" dirty="0"/>
              <a:t> </a:t>
            </a:r>
            <a:r>
              <a:rPr lang="en-US" sz="2200" b="1" dirty="0" err="1"/>
              <a:t>scoala</a:t>
            </a:r>
            <a:r>
              <a:rPr lang="en-US" sz="2200" b="1" dirty="0"/>
              <a:t> in era </a:t>
            </a:r>
            <a:r>
              <a:rPr lang="en-US" sz="2200" b="1" dirty="0" err="1"/>
              <a:t>digitala</a:t>
            </a:r>
            <a:r>
              <a:rPr lang="en-US" sz="2200" b="1" dirty="0"/>
              <a:t>    </a:t>
            </a:r>
            <a:endParaRPr lang="en-US" sz="2200" dirty="0"/>
          </a:p>
          <a:p>
            <a:r>
              <a:rPr lang="en-US" sz="2800" b="1" dirty="0"/>
              <a:t>3. </a:t>
            </a:r>
            <a:r>
              <a:rPr lang="en-US" sz="2800" b="1" dirty="0" err="1"/>
              <a:t>Concluzie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9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25" y="230410"/>
            <a:ext cx="8911687" cy="836390"/>
          </a:xfrm>
          <a:noFill/>
        </p:spPr>
        <p:txBody>
          <a:bodyPr/>
          <a:lstStyle/>
          <a:p>
            <a:pPr algn="ctr"/>
            <a:r>
              <a:rPr lang="en-US" b="1" dirty="0" err="1"/>
              <a:t>Bibliografia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60500"/>
            <a:ext cx="10704512" cy="47117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>
                <a:hlinkClick r:id="rId2"/>
              </a:rPr>
              <a:t>MATEMATICA ȘI MUZICA - DEDICAT (dascalidedicati.ro)</a:t>
            </a:r>
            <a:endParaRPr lang="en-US" dirty="0"/>
          </a:p>
          <a:p>
            <a:r>
              <a:rPr lang="en-US" u="sng" dirty="0" err="1">
                <a:hlinkClick r:id="rId3"/>
              </a:rPr>
              <a:t>muzica</a:t>
            </a:r>
            <a:r>
              <a:rPr lang="en-US" u="sng" dirty="0">
                <a:hlinkClick r:id="rId3"/>
              </a:rPr>
              <a:t> </a:t>
            </a:r>
            <a:r>
              <a:rPr lang="en-US" u="sng" dirty="0" err="1">
                <a:hlinkClick r:id="rId3"/>
              </a:rPr>
              <a:t>si</a:t>
            </a:r>
            <a:r>
              <a:rPr lang="en-US" u="sng" dirty="0">
                <a:hlinkClick r:id="rId3"/>
              </a:rPr>
              <a:t> </a:t>
            </a:r>
            <a:r>
              <a:rPr lang="en-US" u="sng" dirty="0" err="1">
                <a:hlinkClick r:id="rId3"/>
              </a:rPr>
              <a:t>matematica</a:t>
            </a:r>
            <a:r>
              <a:rPr lang="en-US" u="sng" dirty="0">
                <a:hlinkClick r:id="rId3"/>
              </a:rPr>
              <a:t> | Like a drum (wordpress.com)</a:t>
            </a:r>
            <a:endParaRPr lang="en-US" dirty="0"/>
          </a:p>
          <a:p>
            <a:r>
              <a:rPr lang="en-US" u="sng" dirty="0">
                <a:hlinkClick r:id="rId4"/>
              </a:rPr>
              <a:t>Music Informatics - What is Music Informatics? (indiana.edu)</a:t>
            </a:r>
            <a:endParaRPr lang="en-US" dirty="0"/>
          </a:p>
          <a:p>
            <a:r>
              <a:rPr lang="en-US" u="sng" dirty="0">
                <a:hlinkClick r:id="rId5"/>
              </a:rPr>
              <a:t>Music informatics - Wikipedia</a:t>
            </a:r>
            <a:endParaRPr lang="en-US" dirty="0"/>
          </a:p>
          <a:p>
            <a:r>
              <a:rPr lang="en-US" u="sng" dirty="0">
                <a:hlinkClick r:id="rId6"/>
              </a:rPr>
              <a:t>Center of Music and Film Informatics – Center of Music and Film Informatics (cemfi.de)</a:t>
            </a:r>
            <a:endParaRPr lang="en-US" dirty="0"/>
          </a:p>
          <a:p>
            <a:r>
              <a:rPr lang="en-US" u="sng" dirty="0">
                <a:hlinkClick r:id="rId7"/>
              </a:rPr>
              <a:t>Music informatics | </a:t>
            </a:r>
            <a:r>
              <a:rPr lang="en-US" u="sng" dirty="0" err="1">
                <a:hlinkClick r:id="rId7"/>
              </a:rPr>
              <a:t>Wikiola</a:t>
            </a:r>
            <a:r>
              <a:rPr lang="en-US" u="sng" dirty="0">
                <a:hlinkClick r:id="rId7"/>
              </a:rPr>
              <a:t>: The music business resource Wiki | Fandom</a:t>
            </a:r>
            <a:endParaRPr lang="en-US" dirty="0"/>
          </a:p>
          <a:p>
            <a:r>
              <a:rPr lang="en-US" u="sng" dirty="0">
                <a:hlinkClick r:id="rId8"/>
              </a:rPr>
              <a:t>Music Computer Technologies in Informatics and Music Studies at Schools for Children with Deep Visual Impairments: From the Experience | </a:t>
            </a:r>
            <a:r>
              <a:rPr lang="en-US" u="sng" dirty="0" err="1">
                <a:hlinkClick r:id="rId8"/>
              </a:rPr>
              <a:t>SpringerLink</a:t>
            </a:r>
            <a:r>
              <a:rPr lang="en-US" dirty="0"/>
              <a:t> </a:t>
            </a:r>
          </a:p>
          <a:p>
            <a:r>
              <a:rPr lang="en-US" dirty="0" err="1"/>
              <a:t>Gorbunova</a:t>
            </a:r>
            <a:r>
              <a:rPr lang="en-US" dirty="0"/>
              <a:t>, I. B. "Computer science and computer music technologies in education." </a:t>
            </a:r>
            <a:r>
              <a:rPr lang="en-US" i="1" dirty="0"/>
              <a:t>Theory and practice of social development</a:t>
            </a:r>
            <a:r>
              <a:rPr lang="en-US" dirty="0"/>
              <a:t> 12.9 (2015): 428.</a:t>
            </a:r>
          </a:p>
          <a:p>
            <a:r>
              <a:rPr lang="en-US" dirty="0" err="1"/>
              <a:t>Gorbunova</a:t>
            </a:r>
            <a:r>
              <a:rPr lang="en-US" dirty="0"/>
              <a:t>, I. B. "Information technology in music and music education. The World of Science, Culture." </a:t>
            </a:r>
            <a:r>
              <a:rPr lang="en-US" i="1" dirty="0"/>
              <a:t>Education</a:t>
            </a:r>
            <a:r>
              <a:rPr lang="en-US" dirty="0"/>
              <a:t> 63.2 (2017): 206-210.</a:t>
            </a:r>
          </a:p>
          <a:p>
            <a:r>
              <a:rPr lang="en-US" dirty="0" err="1"/>
              <a:t>Gorbunova</a:t>
            </a:r>
            <a:r>
              <a:rPr lang="en-US" dirty="0"/>
              <a:t>, I. B., and A. A. </a:t>
            </a:r>
            <a:r>
              <a:rPr lang="en-US" dirty="0" err="1"/>
              <a:t>Govorova</a:t>
            </a:r>
            <a:r>
              <a:rPr lang="en-US" dirty="0"/>
              <a:t>. "Music computer technologies as a means of teaching people with visual impairment musical art." </a:t>
            </a:r>
            <a:r>
              <a:rPr lang="en-US" i="1" dirty="0"/>
              <a:t>Theory and Practice of Social Development</a:t>
            </a:r>
            <a:r>
              <a:rPr lang="en-US" dirty="0"/>
              <a:t> 11 (2015): 298-301.</a:t>
            </a:r>
          </a:p>
          <a:p>
            <a:r>
              <a:rPr lang="en-US" dirty="0" err="1"/>
              <a:t>Gorbunova</a:t>
            </a:r>
            <a:r>
              <a:rPr lang="en-US" dirty="0"/>
              <a:t>, I. B., and A. A. </a:t>
            </a:r>
            <a:r>
              <a:rPr lang="en-US" dirty="0" err="1"/>
              <a:t>Govorova</a:t>
            </a:r>
            <a:r>
              <a:rPr lang="en-US" dirty="0"/>
              <a:t>. "Music Computer Technologies as a Means of Teaching People with Visual Impairment Musical Art, Theory and Practice of Social Development, 11, pp. 298-301."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2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155700"/>
            <a:ext cx="11811000" cy="53467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/>
              <a:t>In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lucrare</a:t>
            </a:r>
            <a:r>
              <a:rPr lang="en-US" sz="2000" dirty="0"/>
              <a:t> </a:t>
            </a:r>
            <a:r>
              <a:rPr lang="en-US" sz="2000" dirty="0" err="1"/>
              <a:t>eu</a:t>
            </a:r>
            <a:r>
              <a:rPr lang="en-US" sz="2000" dirty="0"/>
              <a:t> </a:t>
            </a:r>
            <a:r>
              <a:rPr lang="en-US" sz="2000" dirty="0" err="1"/>
              <a:t>voi</a:t>
            </a:r>
            <a:r>
              <a:rPr lang="en-US" sz="2000" dirty="0"/>
              <a:t> </a:t>
            </a:r>
            <a:r>
              <a:rPr lang="en-US" sz="2000" dirty="0" err="1"/>
              <a:t>prezenta</a:t>
            </a:r>
            <a:r>
              <a:rPr lang="en-US" sz="2000" dirty="0"/>
              <a:t> cum </a:t>
            </a:r>
            <a:r>
              <a:rPr lang="en-US" sz="2000" dirty="0" err="1"/>
              <a:t>domeniul</a:t>
            </a:r>
            <a:r>
              <a:rPr lang="en-US" sz="2000" dirty="0"/>
              <a:t> </a:t>
            </a:r>
            <a:r>
              <a:rPr lang="en-US" sz="2000" dirty="0" err="1"/>
              <a:t>muzical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informatica</a:t>
            </a:r>
            <a:r>
              <a:rPr lang="en-US" sz="2000" dirty="0"/>
              <a:t> se </a:t>
            </a:r>
            <a:r>
              <a:rPr lang="en-US" sz="2000" dirty="0" err="1"/>
              <a:t>imbina</a:t>
            </a:r>
            <a:r>
              <a:rPr lang="en-US" sz="2000" dirty="0"/>
              <a:t>, se </a:t>
            </a:r>
            <a:r>
              <a:rPr lang="en-US" sz="2000" dirty="0" err="1"/>
              <a:t>aseamana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se </a:t>
            </a:r>
            <a:r>
              <a:rPr lang="en-US" sz="2000" dirty="0" err="1"/>
              <a:t>ajuta</a:t>
            </a:r>
            <a:r>
              <a:rPr lang="en-US" sz="2000" dirty="0"/>
              <a:t> la </a:t>
            </a:r>
            <a:r>
              <a:rPr lang="en-US" sz="2000" dirty="0" err="1"/>
              <a:t>imbunatatirea</a:t>
            </a:r>
            <a:r>
              <a:rPr lang="en-US" sz="2000" dirty="0"/>
              <a:t> </a:t>
            </a:r>
            <a:r>
              <a:rPr lang="en-US" sz="2000" dirty="0" err="1"/>
              <a:t>ambelor</a:t>
            </a:r>
            <a:r>
              <a:rPr lang="en-US" sz="2000" dirty="0"/>
              <a:t> </a:t>
            </a:r>
            <a:r>
              <a:rPr lang="en-US" sz="2000" dirty="0" err="1"/>
              <a:t>domenii</a:t>
            </a:r>
            <a:r>
              <a:rPr lang="en-US" sz="2000" dirty="0"/>
              <a:t>. </a:t>
            </a:r>
            <a:r>
              <a:rPr lang="en-US" sz="2000" dirty="0" err="1"/>
              <a:t>Opusele</a:t>
            </a:r>
            <a:r>
              <a:rPr lang="en-US" sz="2000" dirty="0"/>
              <a:t> </a:t>
            </a:r>
            <a:r>
              <a:rPr lang="en-US" sz="2000" dirty="0" err="1"/>
              <a:t>chiar</a:t>
            </a:r>
            <a:r>
              <a:rPr lang="en-US" sz="2000" dirty="0"/>
              <a:t> se </a:t>
            </a:r>
            <a:r>
              <a:rPr lang="en-US" sz="2000" dirty="0" err="1"/>
              <a:t>atrag</a:t>
            </a:r>
            <a:r>
              <a:rPr lang="en-US" sz="2000" dirty="0"/>
              <a:t> in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cauza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nu </a:t>
            </a:r>
            <a:r>
              <a:rPr lang="en-US" sz="2000" dirty="0" err="1"/>
              <a:t>doar</a:t>
            </a:r>
            <a:r>
              <a:rPr lang="en-US" sz="2000" dirty="0"/>
              <a:t> se </a:t>
            </a:r>
            <a:r>
              <a:rPr lang="en-US" sz="2000" dirty="0" err="1"/>
              <a:t>atrag</a:t>
            </a:r>
            <a:r>
              <a:rPr lang="en-US" sz="2000" dirty="0"/>
              <a:t> ci se </a:t>
            </a:r>
            <a:r>
              <a:rPr lang="en-US" sz="2000" dirty="0" err="1"/>
              <a:t>completeaza</a:t>
            </a:r>
            <a:r>
              <a:rPr lang="en-US" sz="2000" dirty="0"/>
              <a:t>. </a:t>
            </a:r>
            <a:r>
              <a:rPr lang="en-US" sz="2000" dirty="0" err="1"/>
              <a:t>Muzica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Informatica</a:t>
            </a:r>
            <a:r>
              <a:rPr lang="en-US" sz="2000" dirty="0"/>
              <a:t> par a fi </a:t>
            </a:r>
            <a:r>
              <a:rPr lang="en-US" sz="2000" dirty="0" err="1"/>
              <a:t>doua</a:t>
            </a:r>
            <a:r>
              <a:rPr lang="en-US" sz="2000" dirty="0"/>
              <a:t> discipline care nu 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/>
              <a:t>avea</a:t>
            </a:r>
            <a:r>
              <a:rPr lang="en-US" sz="2000" dirty="0"/>
              <a:t> </a:t>
            </a:r>
            <a:r>
              <a:rPr lang="en-US" sz="2000" dirty="0" err="1"/>
              <a:t>vreodata</a:t>
            </a:r>
            <a:r>
              <a:rPr lang="en-US" sz="2000" dirty="0"/>
              <a:t> o </a:t>
            </a:r>
            <a:r>
              <a:rPr lang="en-US" sz="2000" dirty="0" err="1"/>
              <a:t>legatura</a:t>
            </a:r>
            <a:r>
              <a:rPr lang="en-US" sz="2000" dirty="0"/>
              <a:t>. </a:t>
            </a:r>
            <a:r>
              <a:rPr lang="en-US" sz="2000" dirty="0" err="1"/>
              <a:t>Umanul</a:t>
            </a:r>
            <a:r>
              <a:rPr lang="en-US" sz="2000" dirty="0"/>
              <a:t> </a:t>
            </a:r>
            <a:r>
              <a:rPr lang="en-US" sz="2000" dirty="0" err="1"/>
              <a:t>creativ</a:t>
            </a:r>
            <a:r>
              <a:rPr lang="en-US" sz="2000" dirty="0"/>
              <a:t> personal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autentic</a:t>
            </a:r>
            <a:r>
              <a:rPr lang="en-US" sz="2000" dirty="0"/>
              <a:t> 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Realul</a:t>
            </a:r>
            <a:r>
              <a:rPr lang="en-US" sz="2000" dirty="0"/>
              <a:t> automat </a:t>
            </a:r>
            <a:r>
              <a:rPr lang="en-US" sz="2000" dirty="0" err="1"/>
              <a:t>rece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obiectiv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se </a:t>
            </a:r>
            <a:r>
              <a:rPr lang="en-US" sz="2000" dirty="0" err="1"/>
              <a:t>intrepatunda</a:t>
            </a:r>
            <a:r>
              <a:rPr lang="en-US" sz="2000" dirty="0"/>
              <a:t> </a:t>
            </a:r>
            <a:r>
              <a:rPr lang="en-US" sz="2000" dirty="0" err="1"/>
              <a:t>vreodata</a:t>
            </a:r>
            <a:r>
              <a:rPr lang="en-US" sz="2000" dirty="0"/>
              <a:t> </a:t>
            </a:r>
            <a:r>
              <a:rPr lang="en-US" sz="2000" dirty="0" err="1"/>
              <a:t>suna</a:t>
            </a:r>
            <a:r>
              <a:rPr lang="en-US" sz="2000" dirty="0"/>
              <a:t> </a:t>
            </a:r>
            <a:r>
              <a:rPr lang="en-US" sz="2000" dirty="0" err="1"/>
              <a:t>imposibil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totusi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insasi</a:t>
            </a:r>
            <a:r>
              <a:rPr lang="en-US" sz="2000" dirty="0"/>
              <a:t> </a:t>
            </a:r>
            <a:r>
              <a:rPr lang="en-US" sz="2000" dirty="0" err="1"/>
              <a:t>demonstratia</a:t>
            </a:r>
            <a:r>
              <a:rPr lang="en-US" sz="2000" dirty="0"/>
              <a:t> ca </a:t>
            </a:r>
            <a:r>
              <a:rPr lang="en-US" sz="2000" dirty="0" err="1"/>
              <a:t>viata</a:t>
            </a:r>
            <a:r>
              <a:rPr lang="en-US" sz="2000" dirty="0"/>
              <a:t> nu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exista</a:t>
            </a:r>
            <a:r>
              <a:rPr lang="en-US" sz="2000" dirty="0"/>
              <a:t> </a:t>
            </a:r>
            <a:r>
              <a:rPr lang="en-US" sz="2000" dirty="0" err="1"/>
              <a:t>fara</a:t>
            </a:r>
            <a:r>
              <a:rPr lang="en-US" sz="2000" dirty="0"/>
              <a:t> </a:t>
            </a:r>
            <a:r>
              <a:rPr lang="en-US" sz="2000" dirty="0" err="1"/>
              <a:t>imbinarea</a:t>
            </a:r>
            <a:r>
              <a:rPr lang="en-US" sz="2000" dirty="0"/>
              <a:t> </a:t>
            </a:r>
            <a:r>
              <a:rPr lang="en-US" sz="2000" dirty="0" err="1"/>
              <a:t>acestora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2000" dirty="0"/>
              <a:t>Cu </a:t>
            </a:r>
            <a:r>
              <a:rPr lang="en-US" sz="2000" dirty="0" err="1"/>
              <a:t>totii</a:t>
            </a:r>
            <a:r>
              <a:rPr lang="en-US" sz="2000" dirty="0"/>
              <a:t> am </a:t>
            </a:r>
            <a:r>
              <a:rPr lang="en-US" sz="2000" dirty="0" err="1"/>
              <a:t>auzit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probabil</a:t>
            </a:r>
            <a:r>
              <a:rPr lang="en-US" sz="2000" dirty="0"/>
              <a:t> ca </a:t>
            </a:r>
            <a:r>
              <a:rPr lang="en-US" sz="2000" dirty="0" err="1"/>
              <a:t>matematica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muzica</a:t>
            </a:r>
            <a:r>
              <a:rPr lang="en-US" sz="2000" dirty="0"/>
              <a:t> au </a:t>
            </a:r>
            <a:r>
              <a:rPr lang="en-US" sz="2000" dirty="0" err="1"/>
              <a:t>similaritati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ca </a:t>
            </a:r>
            <a:r>
              <a:rPr lang="en-US" sz="2000" dirty="0" err="1"/>
              <a:t>dezvoltarea</a:t>
            </a:r>
            <a:r>
              <a:rPr lang="en-US" sz="2000" dirty="0"/>
              <a:t> </a:t>
            </a:r>
            <a:r>
              <a:rPr lang="en-US" sz="2000" dirty="0" err="1"/>
              <a:t>uneia</a:t>
            </a:r>
            <a:r>
              <a:rPr lang="en-US" sz="2000" dirty="0"/>
              <a:t> duce automat la </a:t>
            </a:r>
            <a:r>
              <a:rPr lang="en-US" sz="2000" dirty="0" err="1"/>
              <a:t>intelegerea</a:t>
            </a:r>
            <a:r>
              <a:rPr lang="en-US" sz="2000" dirty="0"/>
              <a:t> </a:t>
            </a:r>
            <a:r>
              <a:rPr lang="en-US" sz="2000" dirty="0" err="1"/>
              <a:t>celeilalte</a:t>
            </a:r>
            <a:r>
              <a:rPr lang="en-US" sz="2000" dirty="0"/>
              <a:t>, </a:t>
            </a:r>
            <a:r>
              <a:rPr lang="en-US" sz="2000" dirty="0" err="1"/>
              <a:t>insa</a:t>
            </a:r>
            <a:r>
              <a:rPr lang="en-US" sz="2000" dirty="0"/>
              <a:t> nu la </a:t>
            </a:r>
            <a:r>
              <a:rPr lang="en-US" sz="2000" dirty="0" err="1"/>
              <a:t>fel</a:t>
            </a:r>
            <a:r>
              <a:rPr lang="en-US" sz="2000" dirty="0"/>
              <a:t> de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despre</a:t>
            </a:r>
            <a:r>
              <a:rPr lang="en-US" sz="2000" dirty="0"/>
              <a:t> </a:t>
            </a:r>
            <a:r>
              <a:rPr lang="en-US" sz="2000" dirty="0" err="1"/>
              <a:t>informatica</a:t>
            </a:r>
            <a:r>
              <a:rPr lang="en-US" sz="2000" dirty="0"/>
              <a:t>, desi 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/>
              <a:t>trebuii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o </a:t>
            </a:r>
            <a:r>
              <a:rPr lang="en-US" sz="2000" dirty="0" err="1"/>
              <a:t>concluzie</a:t>
            </a:r>
            <a:r>
              <a:rPr lang="en-US" sz="2000" dirty="0"/>
              <a:t> </a:t>
            </a:r>
            <a:r>
              <a:rPr lang="en-US" sz="2000" dirty="0" err="1"/>
              <a:t>usoara</a:t>
            </a:r>
            <a:r>
              <a:rPr lang="en-US" sz="2000" dirty="0"/>
              <a:t>, </a:t>
            </a:r>
            <a:r>
              <a:rPr lang="en-US" sz="2000" dirty="0" err="1"/>
              <a:t>dat</a:t>
            </a:r>
            <a:r>
              <a:rPr lang="en-US" sz="2000" dirty="0"/>
              <a:t> </a:t>
            </a:r>
            <a:r>
              <a:rPr lang="en-US" sz="2000" dirty="0" err="1"/>
              <a:t>faptul</a:t>
            </a:r>
            <a:r>
              <a:rPr lang="en-US" sz="2000" dirty="0"/>
              <a:t> ca </a:t>
            </a:r>
            <a:r>
              <a:rPr lang="en-US" sz="2000" dirty="0" err="1"/>
              <a:t>informatica</a:t>
            </a:r>
            <a:r>
              <a:rPr lang="en-US" sz="2000" dirty="0"/>
              <a:t> nu e </a:t>
            </a:r>
            <a:r>
              <a:rPr lang="en-US" sz="2000" dirty="0" err="1"/>
              <a:t>altceva</a:t>
            </a:r>
            <a:r>
              <a:rPr lang="en-US" sz="2000" dirty="0"/>
              <a:t> </a:t>
            </a:r>
            <a:r>
              <a:rPr lang="en-US" sz="2000" dirty="0" err="1"/>
              <a:t>decat</a:t>
            </a:r>
            <a:r>
              <a:rPr lang="en-US" sz="2000" dirty="0"/>
              <a:t> </a:t>
            </a:r>
            <a:r>
              <a:rPr lang="en-US" sz="2000" dirty="0" err="1"/>
              <a:t>matematica</a:t>
            </a:r>
            <a:r>
              <a:rPr lang="en-US" sz="2000" dirty="0"/>
              <a:t> </a:t>
            </a:r>
            <a:r>
              <a:rPr lang="en-US" sz="2000" dirty="0" err="1"/>
              <a:t>pusa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calculator.Aceasta</a:t>
            </a:r>
            <a:r>
              <a:rPr lang="en-US" sz="2000" dirty="0"/>
              <a:t> </a:t>
            </a:r>
            <a:r>
              <a:rPr lang="en-US" sz="2000" dirty="0" err="1"/>
              <a:t>legatura</a:t>
            </a:r>
            <a:r>
              <a:rPr lang="en-US" sz="2000" dirty="0"/>
              <a:t>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realizata</a:t>
            </a:r>
            <a:r>
              <a:rPr lang="en-US" sz="2000" dirty="0"/>
              <a:t> de </a:t>
            </a:r>
            <a:r>
              <a:rPr lang="en-US" sz="2000" dirty="0" err="1"/>
              <a:t>numeroase</a:t>
            </a:r>
            <a:r>
              <a:rPr lang="en-US" sz="2000" dirty="0"/>
              <a:t> </a:t>
            </a:r>
            <a:r>
              <a:rPr lang="en-US" sz="2000" dirty="0" err="1"/>
              <a:t>universitati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pedagogi</a:t>
            </a:r>
            <a:r>
              <a:rPr lang="en-US" sz="2000" dirty="0"/>
              <a:t> </a:t>
            </a:r>
            <a:r>
              <a:rPr lang="en-US" sz="2000" dirty="0" err="1"/>
              <a:t>straini</a:t>
            </a:r>
            <a:r>
              <a:rPr lang="en-US" sz="2000" dirty="0"/>
              <a:t> care au </a:t>
            </a:r>
            <a:r>
              <a:rPr lang="en-US" sz="2000" dirty="0" err="1"/>
              <a:t>creat</a:t>
            </a:r>
            <a:r>
              <a:rPr lang="en-US" sz="2000" dirty="0"/>
              <a:t> </a:t>
            </a:r>
            <a:r>
              <a:rPr lang="en-US" sz="2000" dirty="0" err="1"/>
              <a:t>domeniul</a:t>
            </a:r>
            <a:r>
              <a:rPr lang="en-US" sz="2000" dirty="0"/>
              <a:t> Music Informatics care </a:t>
            </a:r>
            <a:r>
              <a:rPr lang="en-US" sz="2000" dirty="0" err="1"/>
              <a:t>reprezinta</a:t>
            </a:r>
            <a:r>
              <a:rPr lang="en-US" sz="2000" dirty="0"/>
              <a:t> exact </a:t>
            </a:r>
            <a:r>
              <a:rPr lang="en-US" sz="2000" dirty="0" err="1"/>
              <a:t>ceea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pare, </a:t>
            </a:r>
            <a:r>
              <a:rPr lang="en-US" sz="2000" dirty="0" err="1"/>
              <a:t>utilizarea</a:t>
            </a:r>
            <a:r>
              <a:rPr lang="en-US" sz="2000" dirty="0"/>
              <a:t> </a:t>
            </a:r>
            <a:r>
              <a:rPr lang="en-US" sz="2000" dirty="0" err="1"/>
              <a:t>informaticii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intelege</a:t>
            </a:r>
            <a:r>
              <a:rPr lang="en-US" sz="2000" dirty="0"/>
              <a:t>, </a:t>
            </a:r>
            <a:r>
              <a:rPr lang="en-US" sz="2000" dirty="0" err="1"/>
              <a:t>dezvolta</a:t>
            </a:r>
            <a:r>
              <a:rPr lang="en-US" sz="2000" dirty="0"/>
              <a:t>, </a:t>
            </a:r>
            <a:r>
              <a:rPr lang="en-US" sz="2000" dirty="0" err="1"/>
              <a:t>cerceta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imbunatatii</a:t>
            </a:r>
            <a:r>
              <a:rPr lang="en-US" sz="2000" dirty="0"/>
              <a:t> </a:t>
            </a:r>
            <a:r>
              <a:rPr lang="en-US" sz="2000" dirty="0" err="1"/>
              <a:t>domeniul</a:t>
            </a:r>
            <a:r>
              <a:rPr lang="en-US" sz="2000" dirty="0"/>
              <a:t> </a:t>
            </a:r>
            <a:r>
              <a:rPr lang="en-US" sz="2000" dirty="0" err="1"/>
              <a:t>muzical</a:t>
            </a:r>
            <a:r>
              <a:rPr lang="en-US" sz="2000" dirty="0"/>
              <a:t>. Au </a:t>
            </a:r>
            <a:r>
              <a:rPr lang="en-US" sz="2000" dirty="0" err="1"/>
              <a:t>fost</a:t>
            </a:r>
            <a:r>
              <a:rPr lang="en-US" sz="2000" dirty="0"/>
              <a:t> de </a:t>
            </a:r>
            <a:r>
              <a:rPr lang="en-US" sz="2000" dirty="0" err="1"/>
              <a:t>asemenea</a:t>
            </a:r>
            <a:r>
              <a:rPr lang="en-US" sz="2000" dirty="0"/>
              <a:t> </a:t>
            </a:r>
            <a:r>
              <a:rPr lang="en-US" sz="2000" dirty="0" err="1"/>
              <a:t>realizate</a:t>
            </a:r>
            <a:r>
              <a:rPr lang="en-US" sz="2000" dirty="0"/>
              <a:t> </a:t>
            </a:r>
            <a:r>
              <a:rPr lang="en-US" sz="2000" dirty="0" err="1"/>
              <a:t>lucrari</a:t>
            </a:r>
            <a:r>
              <a:rPr lang="en-US" sz="2000" dirty="0"/>
              <a:t> de </a:t>
            </a:r>
            <a:r>
              <a:rPr lang="en-US" sz="2000" dirty="0" err="1"/>
              <a:t>cercetare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modului</a:t>
            </a:r>
            <a:r>
              <a:rPr lang="en-US" sz="2000" dirty="0"/>
              <a:t> in care </a:t>
            </a:r>
            <a:r>
              <a:rPr lang="en-US" sz="2000" dirty="0" err="1"/>
              <a:t>informatica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tehnologia</a:t>
            </a:r>
            <a:r>
              <a:rPr lang="en-US" sz="2000" dirty="0"/>
              <a:t> pot </a:t>
            </a:r>
            <a:r>
              <a:rPr lang="en-US" sz="2000" dirty="0" err="1"/>
              <a:t>ajuta</a:t>
            </a:r>
            <a:r>
              <a:rPr lang="en-US" sz="2000" dirty="0"/>
              <a:t> in </a:t>
            </a:r>
            <a:r>
              <a:rPr lang="en-US" sz="2000" dirty="0" err="1"/>
              <a:t>predarea</a:t>
            </a:r>
            <a:r>
              <a:rPr lang="en-US" sz="2000" dirty="0"/>
              <a:t> </a:t>
            </a:r>
            <a:r>
              <a:rPr lang="en-US" sz="2000" dirty="0" err="1"/>
              <a:t>muzicii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chiar</a:t>
            </a:r>
            <a:r>
              <a:rPr lang="en-US" sz="2000" dirty="0"/>
              <a:t> cum </a:t>
            </a:r>
            <a:r>
              <a:rPr lang="en-US" sz="2000" dirty="0" err="1"/>
              <a:t>muzica</a:t>
            </a:r>
            <a:r>
              <a:rPr lang="en-US" sz="2000" dirty="0"/>
              <a:t> </a:t>
            </a:r>
            <a:r>
              <a:rPr lang="en-US" sz="2000" dirty="0" err="1"/>
              <a:t>imbinata</a:t>
            </a:r>
            <a:r>
              <a:rPr lang="en-US" sz="2000" dirty="0"/>
              <a:t> cu </a:t>
            </a:r>
            <a:r>
              <a:rPr lang="en-US" sz="2000" dirty="0" err="1"/>
              <a:t>informatica</a:t>
            </a:r>
            <a:r>
              <a:rPr lang="en-US" sz="2000" dirty="0"/>
              <a:t> </a:t>
            </a:r>
            <a:r>
              <a:rPr lang="en-US" sz="2000" dirty="0" err="1"/>
              <a:t>usureaza</a:t>
            </a:r>
            <a:r>
              <a:rPr lang="en-US" sz="2000" dirty="0"/>
              <a:t> </a:t>
            </a:r>
            <a:r>
              <a:rPr lang="en-US" sz="2000" dirty="0" err="1"/>
              <a:t>predarea</a:t>
            </a:r>
            <a:r>
              <a:rPr lang="en-US" sz="2000" dirty="0"/>
              <a:t> </a:t>
            </a:r>
            <a:r>
              <a:rPr lang="en-US" sz="2000" dirty="0" err="1"/>
              <a:t>ambelor</a:t>
            </a:r>
            <a:r>
              <a:rPr lang="en-US" sz="2000" dirty="0"/>
              <a:t> discipline </a:t>
            </a:r>
            <a:r>
              <a:rPr lang="en-US" sz="2000" dirty="0" err="1"/>
              <a:t>unor</a:t>
            </a:r>
            <a:r>
              <a:rPr lang="en-US" sz="2000" dirty="0"/>
              <a:t> </a:t>
            </a:r>
            <a:r>
              <a:rPr lang="en-US" sz="2000" dirty="0" err="1"/>
              <a:t>elevi</a:t>
            </a:r>
            <a:r>
              <a:rPr lang="en-US" sz="2000" dirty="0"/>
              <a:t> cu deficient de </a:t>
            </a:r>
            <a:r>
              <a:rPr lang="en-US" sz="2000" dirty="0" err="1"/>
              <a:t>vedere</a:t>
            </a:r>
            <a:r>
              <a:rPr lang="en-US" sz="2000" dirty="0"/>
              <a:t>, </a:t>
            </a:r>
            <a:r>
              <a:rPr lang="en-US" sz="2000" dirty="0" err="1"/>
              <a:t>auzul</a:t>
            </a:r>
            <a:r>
              <a:rPr lang="en-US" sz="2000" dirty="0"/>
              <a:t> </a:t>
            </a:r>
            <a:r>
              <a:rPr lang="en-US" sz="2000" dirty="0" err="1"/>
              <a:t>fiind</a:t>
            </a:r>
            <a:r>
              <a:rPr lang="en-US" sz="2000" dirty="0"/>
              <a:t> </a:t>
            </a:r>
            <a:r>
              <a:rPr lang="en-US" sz="2000" dirty="0" err="1"/>
              <a:t>unul</a:t>
            </a:r>
            <a:r>
              <a:rPr lang="en-US" sz="2000" dirty="0"/>
              <a:t> din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utilizate</a:t>
            </a:r>
            <a:r>
              <a:rPr lang="en-US" sz="2000" dirty="0"/>
              <a:t> </a:t>
            </a:r>
            <a:r>
              <a:rPr lang="en-US" sz="2000" dirty="0" err="1"/>
              <a:t>simturi</a:t>
            </a:r>
            <a:r>
              <a:rPr lang="en-US" sz="2000" dirty="0"/>
              <a:t> ale </a:t>
            </a:r>
            <a:r>
              <a:rPr lang="en-US" sz="2000" dirty="0" err="1"/>
              <a:t>lor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390" y="786368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Introducerea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3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325" y="496721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A.Matematica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Muzica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905000"/>
            <a:ext cx="10755312" cy="4006222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Nascuta</a:t>
            </a:r>
            <a:r>
              <a:rPr lang="en-US" sz="2400" dirty="0"/>
              <a:t> din </a:t>
            </a:r>
            <a:r>
              <a:rPr lang="en-US" sz="2400" dirty="0" err="1"/>
              <a:t>dorinta</a:t>
            </a:r>
            <a:r>
              <a:rPr lang="en-US" sz="2400" dirty="0"/>
              <a:t> </a:t>
            </a:r>
            <a:r>
              <a:rPr lang="en-US" sz="2400" dirty="0" err="1"/>
              <a:t>oamenilor</a:t>
            </a:r>
            <a:r>
              <a:rPr lang="en-US" sz="2400" dirty="0"/>
              <a:t> de a </a:t>
            </a:r>
            <a:r>
              <a:rPr lang="en-US" sz="2400" dirty="0" err="1"/>
              <a:t>intelege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exprima</a:t>
            </a:r>
            <a:r>
              <a:rPr lang="en-US" sz="2400" dirty="0"/>
              <a:t> </a:t>
            </a:r>
            <a:r>
              <a:rPr lang="en-US" sz="2400" dirty="0" err="1"/>
              <a:t>lumea</a:t>
            </a:r>
            <a:r>
              <a:rPr lang="en-US" sz="2400" dirty="0"/>
              <a:t> din </a:t>
            </a:r>
            <a:r>
              <a:rPr lang="en-US" sz="2400" dirty="0" err="1"/>
              <a:t>jurul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, </a:t>
            </a:r>
            <a:r>
              <a:rPr lang="en-US" sz="2400" dirty="0" err="1"/>
              <a:t>matematica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stiinta</a:t>
            </a:r>
            <a:r>
              <a:rPr lang="en-US" sz="2400" dirty="0"/>
              <a:t> </a:t>
            </a:r>
            <a:r>
              <a:rPr lang="en-US" sz="2400" dirty="0" err="1"/>
              <a:t>numerelor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a </a:t>
            </a:r>
            <a:r>
              <a:rPr lang="en-US" sz="2400" dirty="0" err="1"/>
              <a:t>formelor</a:t>
            </a:r>
            <a:r>
              <a:rPr lang="en-US" sz="2400" dirty="0"/>
              <a:t>. </a:t>
            </a:r>
            <a:r>
              <a:rPr lang="en-US" sz="2400" dirty="0" err="1"/>
              <a:t>Deoarece</a:t>
            </a:r>
            <a:r>
              <a:rPr lang="en-US" sz="2400" dirty="0"/>
              <a:t> </a:t>
            </a:r>
            <a:r>
              <a:rPr lang="en-US" sz="2400" dirty="0" err="1"/>
              <a:t>sunetul</a:t>
            </a:r>
            <a:r>
              <a:rPr lang="en-US" sz="2400" dirty="0"/>
              <a:t> face parte din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lume</a:t>
            </a:r>
            <a:r>
              <a:rPr lang="en-US" sz="2400" dirty="0"/>
              <a:t>, </a:t>
            </a:r>
            <a:r>
              <a:rPr lang="en-US" sz="2400" dirty="0" err="1"/>
              <a:t>este</a:t>
            </a:r>
            <a:r>
              <a:rPr lang="en-US" sz="2400" dirty="0"/>
              <a:t> de </a:t>
            </a:r>
            <a:r>
              <a:rPr lang="en-US" sz="2400" dirty="0" err="1"/>
              <a:t>inteles</a:t>
            </a:r>
            <a:r>
              <a:rPr lang="en-US" sz="2400" dirty="0"/>
              <a:t> ca </a:t>
            </a:r>
            <a:r>
              <a:rPr lang="en-US" sz="2400" dirty="0" err="1"/>
              <a:t>matematica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folosita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descrie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a </a:t>
            </a:r>
            <a:r>
              <a:rPr lang="en-US" sz="2400" dirty="0" err="1"/>
              <a:t>construi</a:t>
            </a:r>
            <a:r>
              <a:rPr lang="en-US" sz="2400" dirty="0"/>
              <a:t>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armonie</a:t>
            </a:r>
            <a:r>
              <a:rPr lang="en-US" sz="2400" dirty="0"/>
              <a:t> </a:t>
            </a:r>
            <a:r>
              <a:rPr lang="en-US" sz="2400" dirty="0" err="1"/>
              <a:t>sonora</a:t>
            </a:r>
            <a:r>
              <a:rPr lang="en-US" sz="2400" dirty="0"/>
              <a:t> </a:t>
            </a:r>
            <a:r>
              <a:rPr lang="en-US" sz="2400" dirty="0" err="1"/>
              <a:t>cunoscuta</a:t>
            </a:r>
            <a:r>
              <a:rPr lang="en-US" sz="2400" dirty="0"/>
              <a:t> sub </a:t>
            </a:r>
            <a:r>
              <a:rPr lang="en-US" sz="2400" dirty="0" err="1"/>
              <a:t>numele</a:t>
            </a:r>
            <a:r>
              <a:rPr lang="en-US" sz="2400" dirty="0"/>
              <a:t> de </a:t>
            </a:r>
            <a:r>
              <a:rPr lang="en-US" sz="2400" dirty="0" err="1"/>
              <a:t>muzica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Se </a:t>
            </a:r>
            <a:r>
              <a:rPr lang="en-US" sz="2400" dirty="0" err="1"/>
              <a:t>spune</a:t>
            </a:r>
            <a:r>
              <a:rPr lang="en-US" sz="2400" dirty="0"/>
              <a:t> ca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ascultarea</a:t>
            </a:r>
            <a:r>
              <a:rPr lang="en-US" sz="2400" dirty="0"/>
              <a:t> </a:t>
            </a:r>
            <a:r>
              <a:rPr lang="en-US" sz="2400" dirty="0" err="1"/>
              <a:t>muzicii</a:t>
            </a:r>
            <a:r>
              <a:rPr lang="en-US" sz="2400" dirty="0"/>
              <a:t> </a:t>
            </a:r>
            <a:r>
              <a:rPr lang="en-US" sz="2400" dirty="0" err="1"/>
              <a:t>clasice</a:t>
            </a:r>
            <a:r>
              <a:rPr lang="en-US" sz="2400" dirty="0"/>
              <a:t> ne </a:t>
            </a:r>
            <a:r>
              <a:rPr lang="en-US" sz="2400" dirty="0" err="1"/>
              <a:t>putem</a:t>
            </a:r>
            <a:r>
              <a:rPr lang="en-US" sz="2400" dirty="0"/>
              <a:t> </a:t>
            </a:r>
            <a:r>
              <a:rPr lang="en-US" sz="2400" dirty="0" err="1"/>
              <a:t>imbunatati</a:t>
            </a:r>
            <a:r>
              <a:rPr lang="en-US" sz="2400" dirty="0"/>
              <a:t> </a:t>
            </a:r>
            <a:r>
              <a:rPr lang="en-US" sz="2400" dirty="0" err="1"/>
              <a:t>abilitatile</a:t>
            </a:r>
            <a:r>
              <a:rPr lang="en-US" sz="2400" dirty="0"/>
              <a:t> </a:t>
            </a:r>
            <a:r>
              <a:rPr lang="en-US" sz="2400" dirty="0" err="1"/>
              <a:t>matematice</a:t>
            </a:r>
            <a:r>
              <a:rPr lang="en-US" sz="2400" dirty="0"/>
              <a:t>. In plus, </a:t>
            </a:r>
            <a:r>
              <a:rPr lang="en-US" sz="2400" dirty="0" err="1"/>
              <a:t>stapanirea</a:t>
            </a:r>
            <a:r>
              <a:rPr lang="en-US" sz="2400" dirty="0"/>
              <a:t> </a:t>
            </a:r>
            <a:r>
              <a:rPr lang="en-US" sz="2400" dirty="0" err="1"/>
              <a:t>conceptelor</a:t>
            </a:r>
            <a:r>
              <a:rPr lang="en-US" sz="2400" dirty="0"/>
              <a:t> de </a:t>
            </a:r>
            <a:r>
              <a:rPr lang="en-US" sz="2400" dirty="0" err="1"/>
              <a:t>baza</a:t>
            </a:r>
            <a:r>
              <a:rPr lang="en-US" sz="2400" dirty="0"/>
              <a:t> din </a:t>
            </a:r>
            <a:r>
              <a:rPr lang="en-US" sz="2400" dirty="0" err="1"/>
              <a:t>matematica</a:t>
            </a:r>
            <a:r>
              <a:rPr lang="en-US" sz="2400" dirty="0"/>
              <a:t> </a:t>
            </a:r>
            <a:r>
              <a:rPr lang="en-US" sz="2400" dirty="0" err="1"/>
              <a:t>ajuta</a:t>
            </a:r>
            <a:r>
              <a:rPr lang="en-US" sz="2400" dirty="0"/>
              <a:t> la </a:t>
            </a:r>
            <a:r>
              <a:rPr lang="en-US" sz="2400" dirty="0" err="1"/>
              <a:t>intelegerea</a:t>
            </a:r>
            <a:r>
              <a:rPr lang="en-US" sz="2400" dirty="0"/>
              <a:t> </a:t>
            </a:r>
            <a:r>
              <a:rPr lang="en-US" sz="2400" dirty="0" err="1"/>
              <a:t>teoriei</a:t>
            </a:r>
            <a:r>
              <a:rPr lang="en-US" sz="2400" dirty="0"/>
              <a:t> </a:t>
            </a:r>
            <a:r>
              <a:rPr lang="en-US" sz="2400" dirty="0" err="1"/>
              <a:t>muzicale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dirty="0" err="1"/>
              <a:t>urma</a:t>
            </a:r>
            <a:r>
              <a:rPr lang="en-US" sz="2400" dirty="0"/>
              <a:t> cu 2500 de </a:t>
            </a:r>
            <a:r>
              <a:rPr lang="en-US" sz="2400" dirty="0" err="1"/>
              <a:t>ani</a:t>
            </a:r>
            <a:r>
              <a:rPr lang="en-US" sz="2400" dirty="0"/>
              <a:t>, </a:t>
            </a:r>
            <a:r>
              <a:rPr lang="en-US" sz="2400" dirty="0" err="1"/>
              <a:t>Pitagora</a:t>
            </a:r>
            <a:r>
              <a:rPr lang="en-US" sz="2400" dirty="0"/>
              <a:t> a </a:t>
            </a:r>
            <a:r>
              <a:rPr lang="en-US" sz="2400" dirty="0" err="1"/>
              <a:t>realizat</a:t>
            </a:r>
            <a:r>
              <a:rPr lang="en-US" sz="2400" dirty="0"/>
              <a:t> </a:t>
            </a:r>
            <a:r>
              <a:rPr lang="en-US" sz="2400" dirty="0" err="1"/>
              <a:t>clasificarea</a:t>
            </a:r>
            <a:r>
              <a:rPr lang="en-US" sz="2400" dirty="0"/>
              <a:t> </a:t>
            </a:r>
            <a:r>
              <a:rPr lang="en-US" sz="2400" dirty="0" err="1"/>
              <a:t>sunetelor</a:t>
            </a:r>
            <a:r>
              <a:rPr lang="en-US" sz="2400" dirty="0"/>
              <a:t> </a:t>
            </a:r>
            <a:r>
              <a:rPr lang="en-US" sz="2400" dirty="0" err="1"/>
              <a:t>muzicale</a:t>
            </a:r>
            <a:r>
              <a:rPr lang="en-US" sz="2400" dirty="0"/>
              <a:t> ca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vibratii</a:t>
            </a:r>
            <a:r>
              <a:rPr lang="en-US" sz="2400" dirty="0"/>
              <a:t> regulate ale </a:t>
            </a:r>
            <a:r>
              <a:rPr lang="en-US" sz="2400" dirty="0" err="1"/>
              <a:t>corpurilor</a:t>
            </a:r>
            <a:r>
              <a:rPr lang="en-US" sz="2400" dirty="0"/>
              <a:t> </a:t>
            </a:r>
            <a:r>
              <a:rPr lang="en-US" sz="2400" dirty="0" err="1"/>
              <a:t>elastice</a:t>
            </a:r>
            <a:r>
              <a:rPr lang="en-US" sz="2400" dirty="0"/>
              <a:t>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zgomotele</a:t>
            </a:r>
            <a:r>
              <a:rPr lang="en-US" sz="2400" dirty="0"/>
              <a:t> ca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neregulate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203" y="767834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Cuprins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9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30200"/>
            <a:ext cx="10071100" cy="6083300"/>
          </a:xfrm>
        </p:spPr>
        <p:txBody>
          <a:bodyPr>
            <a:normAutofit/>
          </a:bodyPr>
          <a:lstStyle/>
          <a:p>
            <a:r>
              <a:rPr lang="en-US" sz="2400" dirty="0"/>
              <a:t>De </a:t>
            </a:r>
            <a:r>
              <a:rPr lang="en-US" sz="2400" dirty="0" err="1"/>
              <a:t>exemplu</a:t>
            </a:r>
            <a:r>
              <a:rPr lang="en-US" sz="2400" dirty="0"/>
              <a:t>, in </a:t>
            </a:r>
            <a:r>
              <a:rPr lang="en-US" sz="2400" dirty="0" err="1"/>
              <a:t>muzica</a:t>
            </a:r>
            <a:r>
              <a:rPr lang="en-US" sz="2400" dirty="0"/>
              <a:t> electronica se </a:t>
            </a:r>
            <a:r>
              <a:rPr lang="en-US" sz="2400" dirty="0" err="1"/>
              <a:t>foloseste</a:t>
            </a:r>
            <a:r>
              <a:rPr lang="en-US" sz="2400" dirty="0"/>
              <a:t> o </a:t>
            </a:r>
            <a:r>
              <a:rPr lang="en-US" sz="2400" dirty="0" err="1"/>
              <a:t>combinatie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regulate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neregulate</a:t>
            </a:r>
            <a:r>
              <a:rPr lang="en-US" sz="2400" dirty="0"/>
              <a:t>, in </a:t>
            </a:r>
            <a:r>
              <a:rPr lang="en-US" sz="2400" dirty="0" err="1"/>
              <a:t>timp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muzica</a:t>
            </a:r>
            <a:r>
              <a:rPr lang="en-US" sz="2400" dirty="0"/>
              <a:t> </a:t>
            </a:r>
            <a:r>
              <a:rPr lang="en-US" sz="2400" dirty="0" err="1"/>
              <a:t>abstracta</a:t>
            </a:r>
            <a:r>
              <a:rPr lang="en-US" sz="2400" dirty="0"/>
              <a:t> </a:t>
            </a:r>
            <a:r>
              <a:rPr lang="en-US" sz="2400" dirty="0" err="1"/>
              <a:t>contine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zgomote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r>
              <a:rPr lang="en-US" sz="2400" dirty="0" err="1"/>
              <a:t>Dupa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a </a:t>
            </a:r>
            <a:r>
              <a:rPr lang="en-US" sz="2400" dirty="0" err="1"/>
              <a:t>masurat</a:t>
            </a:r>
            <a:r>
              <a:rPr lang="en-US" sz="2400" dirty="0"/>
              <a:t> </a:t>
            </a:r>
            <a:r>
              <a:rPr lang="en-US" sz="2400" dirty="0" err="1"/>
              <a:t>cateva</a:t>
            </a:r>
            <a:r>
              <a:rPr lang="en-US" sz="2400" dirty="0"/>
              <a:t> </a:t>
            </a:r>
            <a:r>
              <a:rPr lang="en-US" sz="2400" dirty="0" err="1"/>
              <a:t>corzi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a </a:t>
            </a:r>
            <a:r>
              <a:rPr lang="en-US" sz="2400" dirty="0" err="1"/>
              <a:t>observat</a:t>
            </a:r>
            <a:r>
              <a:rPr lang="en-US" sz="2400" dirty="0"/>
              <a:t> cum </a:t>
            </a:r>
            <a:r>
              <a:rPr lang="en-US" sz="2400" dirty="0" err="1"/>
              <a:t>reactioneaza</a:t>
            </a:r>
            <a:r>
              <a:rPr lang="en-US" sz="2400" dirty="0"/>
              <a:t> la </a:t>
            </a:r>
            <a:r>
              <a:rPr lang="en-US" sz="2400" dirty="0" err="1"/>
              <a:t>vibratii</a:t>
            </a:r>
            <a:r>
              <a:rPr lang="en-US" sz="2400" dirty="0"/>
              <a:t>, </a:t>
            </a:r>
            <a:r>
              <a:rPr lang="en-US" sz="2400" dirty="0" err="1"/>
              <a:t>Pitagora</a:t>
            </a:r>
            <a:r>
              <a:rPr lang="en-US" sz="2400" dirty="0"/>
              <a:t> a </a:t>
            </a:r>
            <a:r>
              <a:rPr lang="en-US" sz="2400" dirty="0" err="1"/>
              <a:t>realizat</a:t>
            </a:r>
            <a:r>
              <a:rPr lang="en-US" sz="2400" dirty="0"/>
              <a:t> </a:t>
            </a:r>
            <a:r>
              <a:rPr lang="en-US" sz="2400" dirty="0" err="1"/>
              <a:t>proportiile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lungimea</a:t>
            </a:r>
            <a:r>
              <a:rPr lang="en-US" sz="2400" dirty="0"/>
              <a:t> </a:t>
            </a:r>
            <a:r>
              <a:rPr lang="en-US" sz="2400" dirty="0" err="1"/>
              <a:t>corzii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frecventa</a:t>
            </a:r>
            <a:r>
              <a:rPr lang="en-US" sz="2400" dirty="0"/>
              <a:t> </a:t>
            </a:r>
            <a:r>
              <a:rPr lang="en-US" sz="2400" dirty="0" err="1"/>
              <a:t>vibratiilor</a:t>
            </a:r>
            <a:r>
              <a:rPr lang="en-US" sz="2400" dirty="0"/>
              <a:t>.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calcule</a:t>
            </a:r>
            <a:r>
              <a:rPr lang="en-US" sz="2400" dirty="0"/>
              <a:t> </a:t>
            </a:r>
            <a:r>
              <a:rPr lang="en-US" sz="2400" dirty="0" err="1"/>
              <a:t>matematice</a:t>
            </a:r>
            <a:r>
              <a:rPr lang="en-US" sz="2400" dirty="0"/>
              <a:t>, el a </a:t>
            </a:r>
            <a:r>
              <a:rPr lang="en-US" sz="2400" dirty="0" err="1"/>
              <a:t>delimitat</a:t>
            </a:r>
            <a:r>
              <a:rPr lang="en-US" sz="2400" dirty="0"/>
              <a:t> 8 </a:t>
            </a:r>
            <a:r>
              <a:rPr lang="en-US" sz="2400" dirty="0" err="1"/>
              <a:t>sunete</a:t>
            </a:r>
            <a:r>
              <a:rPr lang="en-US" sz="2400" dirty="0"/>
              <a:t> (</a:t>
            </a:r>
            <a:r>
              <a:rPr lang="en-US" sz="2400" dirty="0" err="1"/>
              <a:t>mai</a:t>
            </a:r>
            <a:r>
              <a:rPr lang="en-US" sz="2400" dirty="0"/>
              <a:t> exact, note) care </a:t>
            </a:r>
            <a:r>
              <a:rPr lang="en-US" sz="2400" dirty="0" err="1"/>
              <a:t>constituie</a:t>
            </a:r>
            <a:r>
              <a:rPr lang="en-US" sz="2400" dirty="0"/>
              <a:t> </a:t>
            </a:r>
            <a:r>
              <a:rPr lang="en-US" sz="2400" dirty="0" err="1"/>
              <a:t>gama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Astfel</a:t>
            </a:r>
            <a:r>
              <a:rPr lang="en-US" sz="2400" dirty="0"/>
              <a:t>,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sunet</a:t>
            </a:r>
            <a:r>
              <a:rPr lang="en-US" sz="2400" dirty="0"/>
              <a:t>/nota are o </a:t>
            </a:r>
            <a:r>
              <a:rPr lang="en-US" sz="2400" dirty="0" err="1"/>
              <a:t>anumita</a:t>
            </a:r>
            <a:r>
              <a:rPr lang="en-US" sz="2400" dirty="0"/>
              <a:t> </a:t>
            </a:r>
            <a:r>
              <a:rPr lang="en-US" sz="2400" dirty="0" err="1"/>
              <a:t>lungime</a:t>
            </a:r>
            <a:r>
              <a:rPr lang="en-US" sz="2400" dirty="0"/>
              <a:t> a </a:t>
            </a:r>
            <a:r>
              <a:rPr lang="en-US" sz="2400" dirty="0" err="1"/>
              <a:t>corzii</a:t>
            </a:r>
            <a:r>
              <a:rPr lang="en-US" sz="2400" dirty="0"/>
              <a:t>: DO=1, RE=8/9(~0.89), MI=64/81(~0.79), FA=3/4(~0.75), SOL=2/3(~0.66), LA=16/27(~0.59), SI=128/243(~0.53), DO=  1/2(0.5). </a:t>
            </a:r>
          </a:p>
          <a:p>
            <a:endParaRPr lang="en-US" sz="2400" dirty="0"/>
          </a:p>
          <a:p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scara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utilizata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scrierea</a:t>
            </a:r>
            <a:r>
              <a:rPr lang="en-US" sz="2400" dirty="0"/>
              <a:t> </a:t>
            </a:r>
            <a:r>
              <a:rPr lang="en-US" sz="2400" dirty="0" err="1"/>
              <a:t>melodica</a:t>
            </a:r>
            <a:r>
              <a:rPr lang="en-US" sz="2400" dirty="0"/>
              <a:t> </a:t>
            </a:r>
            <a:r>
              <a:rPr lang="en-US" sz="2400" dirty="0" err="1"/>
              <a:t>pana</a:t>
            </a:r>
            <a:r>
              <a:rPr lang="en-US" sz="2400" dirty="0"/>
              <a:t> in </a:t>
            </a:r>
            <a:r>
              <a:rPr lang="en-US" sz="2400" dirty="0" err="1"/>
              <a:t>mijlocul</a:t>
            </a:r>
            <a:r>
              <a:rPr lang="en-US" sz="2400" dirty="0"/>
              <a:t> </a:t>
            </a:r>
            <a:r>
              <a:rPr lang="en-US" sz="2400" dirty="0" err="1"/>
              <a:t>evului</a:t>
            </a:r>
            <a:r>
              <a:rPr lang="en-US" sz="2400" dirty="0"/>
              <a:t> </a:t>
            </a:r>
            <a:r>
              <a:rPr lang="en-US" sz="2400" dirty="0" err="1"/>
              <a:t>mediu</a:t>
            </a:r>
            <a:r>
              <a:rPr lang="en-US" sz="2400" dirty="0"/>
              <a:t>, in special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cantecele</a:t>
            </a:r>
            <a:r>
              <a:rPr lang="en-US" sz="2400" dirty="0"/>
              <a:t> </a:t>
            </a:r>
            <a:r>
              <a:rPr lang="en-US" sz="2400" dirty="0" err="1"/>
              <a:t>bisericesti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95400"/>
            <a:ext cx="11633200" cy="4559300"/>
          </a:xfrm>
          <a:gradFill>
            <a:gsLst>
              <a:gs pos="8600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rmAutofit lnSpcReduction="10000"/>
          </a:bodyPr>
          <a:lstStyle/>
          <a:p>
            <a:r>
              <a:rPr lang="en-US" sz="2600" dirty="0" err="1"/>
              <a:t>Scrierea</a:t>
            </a:r>
            <a:r>
              <a:rPr lang="en-US" sz="2600" dirty="0"/>
              <a:t> </a:t>
            </a:r>
            <a:r>
              <a:rPr lang="en-US" sz="2600" dirty="0" err="1"/>
              <a:t>armonica</a:t>
            </a:r>
            <a:r>
              <a:rPr lang="en-US" sz="2600" dirty="0"/>
              <a:t>, </a:t>
            </a:r>
            <a:r>
              <a:rPr lang="en-US" sz="2600" dirty="0" err="1"/>
              <a:t>ce</a:t>
            </a:r>
            <a:r>
              <a:rPr lang="en-US" sz="2600" dirty="0"/>
              <a:t> </a:t>
            </a:r>
            <a:r>
              <a:rPr lang="en-US" sz="2600" dirty="0" err="1"/>
              <a:t>consta</a:t>
            </a:r>
            <a:r>
              <a:rPr lang="en-US" sz="2600" dirty="0"/>
              <a:t> in </a:t>
            </a:r>
            <a:r>
              <a:rPr lang="en-US" sz="2600" dirty="0" err="1"/>
              <a:t>acorduri</a:t>
            </a:r>
            <a:r>
              <a:rPr lang="en-US" sz="2600" dirty="0"/>
              <a:t> de </a:t>
            </a:r>
            <a:r>
              <a:rPr lang="en-US" sz="2600" dirty="0" err="1"/>
              <a:t>sunete</a:t>
            </a:r>
            <a:r>
              <a:rPr lang="en-US" sz="2600" dirty="0"/>
              <a:t> </a:t>
            </a:r>
            <a:r>
              <a:rPr lang="en-US" sz="2600" dirty="0" err="1"/>
              <a:t>simultane</a:t>
            </a:r>
            <a:r>
              <a:rPr lang="en-US" sz="2600" dirty="0"/>
              <a:t>, s-a </a:t>
            </a:r>
            <a:r>
              <a:rPr lang="en-US" sz="2600" dirty="0" err="1"/>
              <a:t>realizat</a:t>
            </a:r>
            <a:r>
              <a:rPr lang="en-US" sz="2600" dirty="0"/>
              <a:t> cu </a:t>
            </a:r>
            <a:r>
              <a:rPr lang="en-US" sz="2600" dirty="0" err="1"/>
              <a:t>ajutorul</a:t>
            </a:r>
            <a:r>
              <a:rPr lang="en-US" sz="2600" dirty="0"/>
              <a:t> </a:t>
            </a:r>
            <a:r>
              <a:rPr lang="en-US" sz="2600" dirty="0" err="1"/>
              <a:t>scarii</a:t>
            </a:r>
            <a:r>
              <a:rPr lang="en-US" sz="2600" dirty="0"/>
              <a:t> </a:t>
            </a:r>
            <a:r>
              <a:rPr lang="en-US" sz="2600" dirty="0" err="1"/>
              <a:t>majore</a:t>
            </a:r>
            <a:r>
              <a:rPr lang="en-US" sz="2600" dirty="0"/>
              <a:t> de </a:t>
            </a:r>
            <a:r>
              <a:rPr lang="en-US" sz="2600" dirty="0" err="1"/>
              <a:t>intonatie</a:t>
            </a:r>
            <a:r>
              <a:rPr lang="en-US" sz="2600" dirty="0"/>
              <a:t> </a:t>
            </a:r>
            <a:r>
              <a:rPr lang="en-US" sz="2600" dirty="0" err="1"/>
              <a:t>justa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scara</a:t>
            </a:r>
            <a:r>
              <a:rPr lang="en-US" sz="2600" dirty="0"/>
              <a:t> </a:t>
            </a:r>
            <a:r>
              <a:rPr lang="en-US" sz="2600" dirty="0" err="1"/>
              <a:t>muzicala</a:t>
            </a:r>
            <a:r>
              <a:rPr lang="en-US" sz="2600" dirty="0"/>
              <a:t> </a:t>
            </a:r>
            <a:r>
              <a:rPr lang="en-US" sz="2600" dirty="0" err="1"/>
              <a:t>naturala</a:t>
            </a:r>
            <a:r>
              <a:rPr lang="en-US" sz="2600" dirty="0"/>
              <a:t>, </a:t>
            </a:r>
            <a:r>
              <a:rPr lang="en-US" sz="2600" dirty="0" err="1"/>
              <a:t>formata</a:t>
            </a:r>
            <a:r>
              <a:rPr lang="en-US" sz="2600" dirty="0"/>
              <a:t> din </a:t>
            </a:r>
            <a:r>
              <a:rPr lang="en-US" sz="2600" dirty="0" err="1"/>
              <a:t>toate</a:t>
            </a:r>
            <a:r>
              <a:rPr lang="en-US" sz="2600" dirty="0"/>
              <a:t> </a:t>
            </a:r>
            <a:r>
              <a:rPr lang="en-US" sz="2600" dirty="0" err="1"/>
              <a:t>tertele</a:t>
            </a:r>
            <a:r>
              <a:rPr lang="en-US" sz="2600" dirty="0"/>
              <a:t> </a:t>
            </a:r>
            <a:r>
              <a:rPr lang="en-US" sz="2600" dirty="0" err="1"/>
              <a:t>majore</a:t>
            </a:r>
            <a:r>
              <a:rPr lang="en-US" sz="2600" dirty="0"/>
              <a:t> </a:t>
            </a:r>
            <a:r>
              <a:rPr lang="en-US" sz="2600" dirty="0" err="1"/>
              <a:t>perfecte</a:t>
            </a:r>
            <a:r>
              <a:rPr lang="en-US" sz="2600" dirty="0"/>
              <a:t> fa – la – do, sol – </a:t>
            </a:r>
            <a:r>
              <a:rPr lang="en-US" sz="2600" dirty="0" err="1"/>
              <a:t>si</a:t>
            </a:r>
            <a:r>
              <a:rPr lang="en-US" sz="2600" dirty="0"/>
              <a:t> – re, do – mi – sol </a:t>
            </a:r>
            <a:r>
              <a:rPr lang="en-US" sz="2600" dirty="0" err="1"/>
              <a:t>aflate</a:t>
            </a:r>
            <a:r>
              <a:rPr lang="en-US" sz="2600" dirty="0"/>
              <a:t> in </a:t>
            </a:r>
            <a:r>
              <a:rPr lang="en-US" sz="2600" dirty="0" err="1"/>
              <a:t>raportul</a:t>
            </a:r>
            <a:r>
              <a:rPr lang="en-US" sz="2600" dirty="0"/>
              <a:t> 4:5:6.</a:t>
            </a:r>
          </a:p>
          <a:p>
            <a:r>
              <a:rPr lang="en-US" sz="2600" dirty="0"/>
              <a:t>Se pare ca </a:t>
            </a:r>
            <a:r>
              <a:rPr lang="en-US" sz="2600" dirty="0" err="1"/>
              <a:t>marii</a:t>
            </a:r>
            <a:r>
              <a:rPr lang="en-US" sz="2600" dirty="0"/>
              <a:t> </a:t>
            </a:r>
            <a:r>
              <a:rPr lang="en-US" sz="2600" dirty="0" err="1"/>
              <a:t>compozitori</a:t>
            </a:r>
            <a:r>
              <a:rPr lang="en-US" sz="2600" dirty="0"/>
              <a:t> </a:t>
            </a:r>
            <a:r>
              <a:rPr lang="en-US" sz="2600" dirty="0" err="1"/>
              <a:t>stapanesc</a:t>
            </a:r>
            <a:r>
              <a:rPr lang="en-US" sz="2600" dirty="0"/>
              <a:t> </a:t>
            </a:r>
            <a:r>
              <a:rPr lang="en-US" sz="2600" dirty="0" err="1"/>
              <a:t>intuitiv</a:t>
            </a:r>
            <a:r>
              <a:rPr lang="en-US" sz="2600" dirty="0"/>
              <a:t> </a:t>
            </a:r>
            <a:r>
              <a:rPr lang="en-US" sz="2600" dirty="0" err="1"/>
              <a:t>reguli</a:t>
            </a:r>
            <a:r>
              <a:rPr lang="en-US" sz="2600" dirty="0"/>
              <a:t> </a:t>
            </a:r>
            <a:r>
              <a:rPr lang="en-US" sz="2600" dirty="0" err="1"/>
              <a:t>matematice</a:t>
            </a:r>
            <a:r>
              <a:rPr lang="en-US" sz="2600" dirty="0"/>
              <a:t>, </a:t>
            </a:r>
            <a:r>
              <a:rPr lang="en-US" sz="2600" dirty="0" err="1"/>
              <a:t>iar</a:t>
            </a:r>
            <a:r>
              <a:rPr lang="en-US" sz="2600" dirty="0"/>
              <a:t> </a:t>
            </a:r>
            <a:r>
              <a:rPr lang="en-US" sz="2600" dirty="0" err="1"/>
              <a:t>matematicienii</a:t>
            </a:r>
            <a:r>
              <a:rPr lang="en-US" sz="2600" dirty="0"/>
              <a:t> </a:t>
            </a:r>
            <a:r>
              <a:rPr lang="en-US" sz="2600" dirty="0" err="1"/>
              <a:t>stapanesc</a:t>
            </a:r>
            <a:r>
              <a:rPr lang="en-US" sz="2600" dirty="0"/>
              <a:t> o </a:t>
            </a:r>
            <a:r>
              <a:rPr lang="en-US" sz="2600" dirty="0" err="1"/>
              <a:t>ureche</a:t>
            </a:r>
            <a:r>
              <a:rPr lang="en-US" sz="2600" dirty="0"/>
              <a:t> </a:t>
            </a:r>
            <a:r>
              <a:rPr lang="en-US" sz="2600" dirty="0" err="1"/>
              <a:t>muzicala</a:t>
            </a:r>
            <a:r>
              <a:rPr lang="en-US" sz="2600" dirty="0"/>
              <a:t> </a:t>
            </a:r>
            <a:r>
              <a:rPr lang="en-US" sz="2600" dirty="0" err="1"/>
              <a:t>foarte</a:t>
            </a:r>
            <a:r>
              <a:rPr lang="en-US" sz="2600" dirty="0"/>
              <a:t> </a:t>
            </a:r>
            <a:r>
              <a:rPr lang="en-US" sz="2600" dirty="0" err="1"/>
              <a:t>buna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 err="1"/>
              <a:t>citat</a:t>
            </a:r>
            <a:r>
              <a:rPr lang="en-US" sz="2600" dirty="0"/>
              <a:t> </a:t>
            </a:r>
            <a:r>
              <a:rPr lang="en-US" sz="2600" dirty="0" err="1"/>
              <a:t>matematician</a:t>
            </a:r>
            <a:r>
              <a:rPr lang="en-US" sz="2600" dirty="0"/>
              <a:t> Sylvester :</a:t>
            </a:r>
          </a:p>
          <a:p>
            <a:pPr marL="0" indent="0">
              <a:buNone/>
            </a:pPr>
            <a:r>
              <a:rPr lang="en-US" sz="2600" dirty="0"/>
              <a:t>“Nu s-</a:t>
            </a:r>
            <a:r>
              <a:rPr lang="en-US" sz="2600" dirty="0" err="1"/>
              <a:t>ar</a:t>
            </a:r>
            <a:r>
              <a:rPr lang="en-US" sz="2600" dirty="0"/>
              <a:t> </a:t>
            </a:r>
            <a:r>
              <a:rPr lang="en-US" sz="2600" dirty="0" err="1"/>
              <a:t>putea</a:t>
            </a:r>
            <a:r>
              <a:rPr lang="en-US" sz="2600" dirty="0"/>
              <a:t> </a:t>
            </a:r>
            <a:r>
              <a:rPr lang="en-US" sz="2600" dirty="0" err="1"/>
              <a:t>oare</a:t>
            </a:r>
            <a:r>
              <a:rPr lang="en-US" sz="2600" dirty="0"/>
              <a:t> </a:t>
            </a:r>
            <a:r>
              <a:rPr lang="en-US" sz="2600" dirty="0" err="1"/>
              <a:t>reprezenta</a:t>
            </a:r>
            <a:r>
              <a:rPr lang="en-US" sz="2600" dirty="0"/>
              <a:t> </a:t>
            </a:r>
            <a:r>
              <a:rPr lang="en-US" sz="2600" dirty="0" err="1"/>
              <a:t>muzica</a:t>
            </a:r>
            <a:r>
              <a:rPr lang="en-US" sz="2600" dirty="0"/>
              <a:t> </a:t>
            </a:r>
            <a:r>
              <a:rPr lang="en-US" sz="2600" dirty="0" err="1"/>
              <a:t>drept</a:t>
            </a:r>
            <a:r>
              <a:rPr lang="en-US" sz="2600" dirty="0"/>
              <a:t> </a:t>
            </a:r>
            <a:r>
              <a:rPr lang="en-US" sz="2600" dirty="0" err="1"/>
              <a:t>matematica</a:t>
            </a:r>
            <a:r>
              <a:rPr lang="en-US" sz="2600" dirty="0"/>
              <a:t> a </a:t>
            </a:r>
            <a:r>
              <a:rPr lang="en-US" sz="2600" dirty="0" err="1"/>
              <a:t>simturilor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</a:t>
            </a:r>
            <a:r>
              <a:rPr lang="en-US" sz="2600" dirty="0" err="1"/>
              <a:t>matematica</a:t>
            </a:r>
            <a:r>
              <a:rPr lang="en-US" sz="2600" dirty="0"/>
              <a:t> </a:t>
            </a:r>
            <a:r>
              <a:rPr lang="en-US" sz="2600" dirty="0" err="1"/>
              <a:t>drept</a:t>
            </a:r>
            <a:r>
              <a:rPr lang="en-US" sz="2600" dirty="0"/>
              <a:t> </a:t>
            </a:r>
            <a:r>
              <a:rPr lang="en-US" sz="2600" dirty="0" err="1"/>
              <a:t>muzica</a:t>
            </a:r>
            <a:r>
              <a:rPr lang="en-US" sz="2600" dirty="0"/>
              <a:t> a </a:t>
            </a:r>
            <a:r>
              <a:rPr lang="en-US" sz="2600" dirty="0" err="1"/>
              <a:t>ratiunii</a:t>
            </a:r>
            <a:r>
              <a:rPr lang="en-US" sz="2600" dirty="0"/>
              <a:t>? </a:t>
            </a:r>
            <a:r>
              <a:rPr lang="en-US" sz="2600" dirty="0" err="1"/>
              <a:t>Caci</a:t>
            </a:r>
            <a:r>
              <a:rPr lang="en-US" sz="2600" dirty="0"/>
              <a:t> </a:t>
            </a:r>
            <a:r>
              <a:rPr lang="en-US" sz="2600" dirty="0" err="1"/>
              <a:t>muzicianul</a:t>
            </a:r>
            <a:r>
              <a:rPr lang="en-US" sz="2600" dirty="0"/>
              <a:t> </a:t>
            </a:r>
            <a:r>
              <a:rPr lang="en-US" sz="2600" dirty="0" err="1"/>
              <a:t>simte</a:t>
            </a:r>
            <a:r>
              <a:rPr lang="en-US" sz="2600" dirty="0"/>
              <a:t> </a:t>
            </a:r>
            <a:r>
              <a:rPr lang="en-US" sz="2600" dirty="0" err="1"/>
              <a:t>matematica</a:t>
            </a:r>
            <a:r>
              <a:rPr lang="en-US" sz="2600" dirty="0"/>
              <a:t>, </a:t>
            </a:r>
            <a:r>
              <a:rPr lang="en-US" sz="2600" dirty="0" err="1"/>
              <a:t>iar</a:t>
            </a:r>
            <a:r>
              <a:rPr lang="en-US" sz="2600" dirty="0"/>
              <a:t> </a:t>
            </a:r>
            <a:r>
              <a:rPr lang="en-US" sz="2600" dirty="0" err="1"/>
              <a:t>matematicianul</a:t>
            </a:r>
            <a:r>
              <a:rPr lang="en-US" sz="2600" dirty="0"/>
              <a:t> </a:t>
            </a:r>
            <a:r>
              <a:rPr lang="en-US" sz="2600" dirty="0" err="1"/>
              <a:t>concepe</a:t>
            </a:r>
            <a:r>
              <a:rPr lang="en-US" sz="2600" dirty="0"/>
              <a:t> </a:t>
            </a:r>
            <a:r>
              <a:rPr lang="en-US" sz="2600" dirty="0" err="1"/>
              <a:t>muzica</a:t>
            </a:r>
            <a:r>
              <a:rPr lang="en-US" sz="2600" dirty="0"/>
              <a:t>. </a:t>
            </a:r>
            <a:r>
              <a:rPr lang="en-US" sz="2600" dirty="0" err="1"/>
              <a:t>Muzica</a:t>
            </a:r>
            <a:r>
              <a:rPr lang="en-US" sz="2600" dirty="0"/>
              <a:t>-I vis, </a:t>
            </a:r>
            <a:r>
              <a:rPr lang="en-US" sz="2600" dirty="0" err="1"/>
              <a:t>matematica</a:t>
            </a:r>
            <a:r>
              <a:rPr lang="en-US" sz="2600" dirty="0"/>
              <a:t> </a:t>
            </a:r>
            <a:r>
              <a:rPr lang="en-US" sz="2600" dirty="0" err="1"/>
              <a:t>viata</a:t>
            </a:r>
            <a:r>
              <a:rPr lang="en-US" sz="2600" dirty="0"/>
              <a:t> </a:t>
            </a:r>
            <a:r>
              <a:rPr lang="en-US" sz="2600" dirty="0" err="1"/>
              <a:t>practica</a:t>
            </a:r>
            <a:r>
              <a:rPr lang="en-US" sz="2600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6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B.MUSIC INFORMATICS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00200"/>
            <a:ext cx="10844212" cy="4311022"/>
          </a:xfrm>
          <a:gradFill>
            <a:gsLst>
              <a:gs pos="8500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400" dirty="0" err="1"/>
              <a:t>Informatica</a:t>
            </a:r>
            <a:r>
              <a:rPr lang="en-US" sz="2400" dirty="0"/>
              <a:t> </a:t>
            </a:r>
            <a:r>
              <a:rPr lang="en-US" sz="2400" dirty="0" err="1"/>
              <a:t>muzicala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un </a:t>
            </a:r>
            <a:r>
              <a:rPr lang="en-US" sz="2400" dirty="0" err="1"/>
              <a:t>studiu</a:t>
            </a:r>
            <a:r>
              <a:rPr lang="en-US" sz="2400" dirty="0"/>
              <a:t> al </a:t>
            </a:r>
            <a:r>
              <a:rPr lang="en-US" sz="2400" dirty="0" err="1"/>
              <a:t>procesarii</a:t>
            </a:r>
            <a:r>
              <a:rPr lang="en-US" sz="2400" dirty="0"/>
              <a:t> </a:t>
            </a:r>
            <a:r>
              <a:rPr lang="en-US" sz="2400" dirty="0" err="1"/>
              <a:t>muzicii</a:t>
            </a:r>
            <a:r>
              <a:rPr lang="en-US" sz="2400" dirty="0"/>
              <a:t>, in special al </a:t>
            </a:r>
            <a:r>
              <a:rPr lang="en-US" sz="2400" dirty="0" err="1"/>
              <a:t>reprezentarilor</a:t>
            </a:r>
            <a:r>
              <a:rPr lang="en-US" sz="2400" dirty="0"/>
              <a:t> </a:t>
            </a:r>
            <a:r>
              <a:rPr lang="en-US" sz="2400" dirty="0" err="1"/>
              <a:t>muzical</a:t>
            </a:r>
            <a:r>
              <a:rPr lang="en-US" sz="2400" dirty="0"/>
              <a:t>, al </a:t>
            </a:r>
            <a:r>
              <a:rPr lang="en-US" sz="2400" dirty="0" err="1"/>
              <a:t>sincronizarii</a:t>
            </a:r>
            <a:r>
              <a:rPr lang="en-US" sz="2400" dirty="0"/>
              <a:t> </a:t>
            </a:r>
            <a:r>
              <a:rPr lang="en-US" sz="2400" dirty="0" err="1"/>
              <a:t>muzicii</a:t>
            </a:r>
            <a:r>
              <a:rPr lang="en-US" sz="2400" dirty="0"/>
              <a:t>, al </a:t>
            </a:r>
            <a:r>
              <a:rPr lang="en-US" sz="2400" dirty="0" err="1"/>
              <a:t>analizei</a:t>
            </a:r>
            <a:r>
              <a:rPr lang="en-US" sz="2400" dirty="0"/>
              <a:t> </a:t>
            </a:r>
            <a:r>
              <a:rPr lang="en-US" sz="2400" dirty="0" err="1"/>
              <a:t>structurii</a:t>
            </a:r>
            <a:r>
              <a:rPr lang="en-US" sz="2400" dirty="0"/>
              <a:t> </a:t>
            </a:r>
            <a:r>
              <a:rPr lang="en-US" sz="2400" dirty="0" err="1"/>
              <a:t>muzicii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al </a:t>
            </a:r>
            <a:r>
              <a:rPr lang="en-US" sz="2400" dirty="0" err="1"/>
              <a:t>recunoasterii</a:t>
            </a:r>
            <a:r>
              <a:rPr lang="en-US" sz="2400" dirty="0"/>
              <a:t> </a:t>
            </a:r>
            <a:r>
              <a:rPr lang="en-US" sz="2400" dirty="0" err="1"/>
              <a:t>acordurilor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Regasirea</a:t>
            </a:r>
            <a:r>
              <a:rPr lang="en-US" sz="2400" dirty="0"/>
              <a:t> </a:t>
            </a:r>
            <a:r>
              <a:rPr lang="en-US" sz="2400" dirty="0" err="1"/>
              <a:t>informatiilor</a:t>
            </a:r>
            <a:r>
              <a:rPr lang="en-US" sz="2400" dirty="0"/>
              <a:t> </a:t>
            </a:r>
            <a:r>
              <a:rPr lang="en-US" sz="2400" dirty="0" err="1"/>
              <a:t>muzicale</a:t>
            </a:r>
            <a:r>
              <a:rPr lang="en-US" sz="2400" dirty="0"/>
              <a:t> (Music Information Retrieval): </a:t>
            </a:r>
            <a:r>
              <a:rPr lang="en-US" sz="2400" dirty="0" err="1"/>
              <a:t>Incercarea</a:t>
            </a:r>
            <a:r>
              <a:rPr lang="en-US" sz="2400" dirty="0"/>
              <a:t> de a </a:t>
            </a:r>
            <a:r>
              <a:rPr lang="en-US" sz="2400" dirty="0" err="1"/>
              <a:t>localiza</a:t>
            </a:r>
            <a:r>
              <a:rPr lang="en-US" sz="2400" dirty="0"/>
              <a:t> </a:t>
            </a:r>
            <a:r>
              <a:rPr lang="en-US" sz="2400" dirty="0" err="1"/>
              <a:t>muzica</a:t>
            </a:r>
            <a:r>
              <a:rPr lang="en-US" sz="2400" dirty="0"/>
              <a:t> </a:t>
            </a:r>
            <a:r>
              <a:rPr lang="en-US" sz="2400" dirty="0" err="1"/>
              <a:t>dintr</a:t>
            </a:r>
            <a:r>
              <a:rPr lang="en-US" sz="2400" dirty="0"/>
              <a:t>-o </a:t>
            </a:r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folosind</a:t>
            </a:r>
            <a:r>
              <a:rPr lang="en-US" sz="2400" dirty="0"/>
              <a:t> audio („</a:t>
            </a:r>
            <a:r>
              <a:rPr lang="en-US" sz="2400" dirty="0" err="1"/>
              <a:t>interogare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fredonat</a:t>
            </a:r>
            <a:r>
              <a:rPr lang="en-US" sz="2400" dirty="0"/>
              <a:t>”, </a:t>
            </a:r>
            <a:r>
              <a:rPr lang="en-US" sz="2400" dirty="0" err="1"/>
              <a:t>inregistrari</a:t>
            </a:r>
            <a:r>
              <a:rPr lang="en-US" sz="2400" dirty="0"/>
              <a:t> ale </a:t>
            </a:r>
            <a:r>
              <a:rPr lang="en-US" sz="2400" dirty="0" err="1"/>
              <a:t>spectacolelor</a:t>
            </a:r>
            <a:r>
              <a:rPr lang="en-US" sz="2400" dirty="0"/>
              <a:t> etc.), text, MIDI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alte</a:t>
            </a:r>
            <a:r>
              <a:rPr lang="en-US" sz="2400" dirty="0"/>
              <a:t> </a:t>
            </a:r>
            <a:r>
              <a:rPr lang="en-US" sz="2400" dirty="0" err="1"/>
              <a:t>interogari</a:t>
            </a:r>
            <a:r>
              <a:rPr lang="en-US" sz="2400" dirty="0"/>
              <a:t>. Este </a:t>
            </a:r>
            <a:r>
              <a:rPr lang="en-US" sz="2400" dirty="0" err="1"/>
              <a:t>posibila</a:t>
            </a:r>
            <a:r>
              <a:rPr lang="en-US" sz="2400" dirty="0"/>
              <a:t> o </a:t>
            </a:r>
            <a:r>
              <a:rPr lang="en-US" sz="2400" dirty="0" err="1"/>
              <a:t>serie</a:t>
            </a:r>
            <a:r>
              <a:rPr lang="en-US" sz="2400" dirty="0"/>
              <a:t> de </a:t>
            </a:r>
            <a:r>
              <a:rPr lang="en-US" sz="2400" dirty="0" err="1"/>
              <a:t>obiective</a:t>
            </a:r>
            <a:r>
              <a:rPr lang="en-US" sz="2400" dirty="0"/>
              <a:t>, de </a:t>
            </a:r>
            <a:r>
              <a:rPr lang="en-US" sz="2400" dirty="0" err="1"/>
              <a:t>exemplu</a:t>
            </a:r>
            <a:r>
              <a:rPr lang="en-US" sz="2400" dirty="0"/>
              <a:t> </a:t>
            </a:r>
            <a:r>
              <a:rPr lang="en-US" sz="2400" dirty="0" err="1"/>
              <a:t>gasirea</a:t>
            </a:r>
            <a:r>
              <a:rPr lang="en-US" sz="2400" dirty="0"/>
              <a:t> de </a:t>
            </a:r>
            <a:r>
              <a:rPr lang="en-US" sz="2400" dirty="0" err="1"/>
              <a:t>exemple</a:t>
            </a:r>
            <a:r>
              <a:rPr lang="en-US" sz="2400" dirty="0"/>
              <a:t> ale </a:t>
            </a:r>
            <a:r>
              <a:rPr lang="en-US" sz="2400" dirty="0" err="1"/>
              <a:t>muzicii</a:t>
            </a:r>
            <a:r>
              <a:rPr lang="en-US" sz="2400" dirty="0"/>
              <a:t> </a:t>
            </a:r>
            <a:r>
              <a:rPr lang="en-US" sz="2400" dirty="0" err="1"/>
              <a:t>identice</a:t>
            </a:r>
            <a:r>
              <a:rPr lang="en-US" sz="2400" dirty="0"/>
              <a:t> (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alte</a:t>
            </a:r>
            <a:r>
              <a:rPr lang="en-US" sz="2400" dirty="0"/>
              <a:t> </a:t>
            </a:r>
            <a:r>
              <a:rPr lang="en-US" sz="2400" dirty="0" err="1"/>
              <a:t>spectacole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editii</a:t>
            </a:r>
            <a:r>
              <a:rPr lang="en-US" sz="2400" dirty="0"/>
              <a:t> </a:t>
            </a:r>
            <a:r>
              <a:rPr lang="en-US" sz="2400" dirty="0" err="1"/>
              <a:t>tiparite</a:t>
            </a:r>
            <a:r>
              <a:rPr lang="en-US" sz="2400" dirty="0"/>
              <a:t>), ale </a:t>
            </a:r>
            <a:r>
              <a:rPr lang="en-US" sz="2400" dirty="0" err="1"/>
              <a:t>muzicii</a:t>
            </a:r>
            <a:r>
              <a:rPr lang="en-US" sz="2400" dirty="0"/>
              <a:t> </a:t>
            </a:r>
            <a:r>
              <a:rPr lang="en-US" sz="2400" dirty="0" err="1"/>
              <a:t>similare</a:t>
            </a:r>
            <a:r>
              <a:rPr lang="en-US" sz="2400" dirty="0"/>
              <a:t> (</a:t>
            </a:r>
            <a:r>
              <a:rPr lang="en-US" sz="2400" dirty="0" err="1"/>
              <a:t>coperte</a:t>
            </a:r>
            <a:r>
              <a:rPr lang="en-US" sz="2400" dirty="0"/>
              <a:t>, </a:t>
            </a:r>
            <a:r>
              <a:rPr lang="en-US" sz="2400" dirty="0" err="1"/>
              <a:t>remixuri</a:t>
            </a:r>
            <a:r>
              <a:rPr lang="en-US" sz="2400" dirty="0"/>
              <a:t>, </a:t>
            </a:r>
            <a:r>
              <a:rPr lang="en-US" sz="2400" dirty="0" err="1"/>
              <a:t>variatii</a:t>
            </a:r>
            <a:r>
              <a:rPr lang="en-US" sz="2400" dirty="0"/>
              <a:t>) </a:t>
            </a:r>
            <a:r>
              <a:rPr lang="en-US" sz="2400" dirty="0" err="1"/>
              <a:t>sau</a:t>
            </a:r>
            <a:r>
              <a:rPr lang="en-US" sz="2400" dirty="0"/>
              <a:t> ale </a:t>
            </a:r>
            <a:r>
              <a:rPr lang="en-US" sz="2400" dirty="0" err="1"/>
              <a:t>muzicii</a:t>
            </a:r>
            <a:r>
              <a:rPr lang="en-US" sz="2400" dirty="0"/>
              <a:t> in </a:t>
            </a:r>
            <a:r>
              <a:rPr lang="en-US" sz="2400" dirty="0" err="1"/>
              <a:t>acelasi</a:t>
            </a:r>
            <a:r>
              <a:rPr lang="en-US" sz="2400" dirty="0"/>
              <a:t> </a:t>
            </a:r>
            <a:r>
              <a:rPr lang="en-US" sz="2400" dirty="0" err="1"/>
              <a:t>stil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interpretate</a:t>
            </a:r>
            <a:r>
              <a:rPr lang="en-US" sz="2400" dirty="0"/>
              <a:t> de </a:t>
            </a:r>
            <a:r>
              <a:rPr lang="en-US" sz="2400" dirty="0" err="1"/>
              <a:t>acelasi</a:t>
            </a:r>
            <a:r>
              <a:rPr lang="en-US" sz="2400" dirty="0"/>
              <a:t> artist.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74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315078"/>
            <a:ext cx="10564812" cy="530162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 err="1"/>
              <a:t>Recomandare</a:t>
            </a:r>
            <a:r>
              <a:rPr lang="en-US" sz="2400" dirty="0"/>
              <a:t> </a:t>
            </a:r>
            <a:r>
              <a:rPr lang="en-US" sz="2400" dirty="0" err="1"/>
              <a:t>muzicala</a:t>
            </a:r>
            <a:r>
              <a:rPr lang="en-US" sz="2400" dirty="0"/>
              <a:t> (Music Recommendation): </a:t>
            </a:r>
            <a:r>
              <a:rPr lang="en-US" sz="2400" dirty="0" err="1"/>
              <a:t>Avand</a:t>
            </a:r>
            <a:r>
              <a:rPr lang="en-US" sz="2400" dirty="0"/>
              <a:t> in </a:t>
            </a:r>
            <a:r>
              <a:rPr lang="en-US" sz="2400" dirty="0" err="1"/>
              <a:t>vedere</a:t>
            </a:r>
            <a:r>
              <a:rPr lang="en-US" sz="2400" dirty="0"/>
              <a:t> </a:t>
            </a:r>
            <a:r>
              <a:rPr lang="en-US" sz="2400" dirty="0" err="1"/>
              <a:t>cateva</a:t>
            </a:r>
            <a:r>
              <a:rPr lang="en-US" sz="2400" dirty="0"/>
              <a:t> </a:t>
            </a:r>
            <a:r>
              <a:rPr lang="en-US" sz="2400" dirty="0" err="1"/>
              <a:t>informatii</a:t>
            </a:r>
            <a:r>
              <a:rPr lang="en-US" sz="2400" dirty="0"/>
              <a:t> </a:t>
            </a:r>
            <a:r>
              <a:rPr lang="en-US" sz="2400" dirty="0" err="1"/>
              <a:t>despre</a:t>
            </a:r>
            <a:r>
              <a:rPr lang="en-US" sz="2400" dirty="0"/>
              <a:t> </a:t>
            </a:r>
            <a:r>
              <a:rPr lang="en-US" sz="2400" dirty="0" err="1"/>
              <a:t>interesele</a:t>
            </a:r>
            <a:r>
              <a:rPr lang="en-US" sz="2400" dirty="0"/>
              <a:t> </a:t>
            </a:r>
            <a:r>
              <a:rPr lang="en-US" sz="2400" dirty="0" err="1"/>
              <a:t>muzicale</a:t>
            </a:r>
            <a:r>
              <a:rPr lang="en-US" sz="2400" dirty="0"/>
              <a:t> ale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utilizator</a:t>
            </a:r>
            <a:r>
              <a:rPr lang="en-US" sz="2400" dirty="0"/>
              <a:t>, </a:t>
            </a:r>
            <a:r>
              <a:rPr lang="en-US" sz="2400" dirty="0" err="1"/>
              <a:t>ideea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de a </a:t>
            </a:r>
            <a:r>
              <a:rPr lang="en-US" sz="2400" dirty="0" err="1"/>
              <a:t>sugera</a:t>
            </a:r>
            <a:r>
              <a:rPr lang="en-US" sz="2400" dirty="0"/>
              <a:t> </a:t>
            </a:r>
            <a:r>
              <a:rPr lang="en-US" sz="2400" dirty="0" err="1"/>
              <a:t>alta</a:t>
            </a:r>
            <a:r>
              <a:rPr lang="en-US" sz="2400" dirty="0"/>
              <a:t> </a:t>
            </a:r>
            <a:r>
              <a:rPr lang="en-US" sz="2400" dirty="0" err="1"/>
              <a:t>muzică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care </a:t>
            </a:r>
            <a:r>
              <a:rPr lang="en-US" sz="2400" dirty="0" err="1"/>
              <a:t>probabil</a:t>
            </a:r>
            <a:r>
              <a:rPr lang="en-US" sz="2400" dirty="0"/>
              <a:t> o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gasi</a:t>
            </a:r>
            <a:r>
              <a:rPr lang="en-US" sz="2400" dirty="0"/>
              <a:t> </a:t>
            </a:r>
            <a:r>
              <a:rPr lang="en-US" sz="2400" dirty="0" err="1"/>
              <a:t>interesanta</a:t>
            </a:r>
            <a:r>
              <a:rPr lang="en-US" sz="2400" dirty="0"/>
              <a:t>. </a:t>
            </a:r>
            <a:r>
              <a:rPr lang="en-US" sz="2400" dirty="0" err="1"/>
              <a:t>Desigur</a:t>
            </a:r>
            <a:r>
              <a:rPr lang="en-US" sz="2400" dirty="0"/>
              <a:t>,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problemă</a:t>
            </a:r>
            <a:r>
              <a:rPr lang="en-US" sz="2400" dirty="0"/>
              <a:t> are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comun</a:t>
            </a:r>
            <a:r>
              <a:rPr lang="en-US" sz="2400" dirty="0"/>
              <a:t> cu </a:t>
            </a:r>
            <a:r>
              <a:rPr lang="en-US" sz="2400" dirty="0" err="1"/>
              <a:t>regasirea</a:t>
            </a:r>
            <a:r>
              <a:rPr lang="en-US" sz="2400" dirty="0"/>
              <a:t> </a:t>
            </a:r>
            <a:r>
              <a:rPr lang="en-US" sz="2400" dirty="0" err="1"/>
              <a:t>informatiilor</a:t>
            </a:r>
            <a:r>
              <a:rPr lang="en-US" sz="2400" dirty="0"/>
              <a:t> </a:t>
            </a:r>
            <a:r>
              <a:rPr lang="en-US" sz="2400" dirty="0" err="1"/>
              <a:t>muzicale</a:t>
            </a:r>
            <a:r>
              <a:rPr lang="en-US" sz="2400" dirty="0"/>
              <a:t> (Music Information Retrieval); de </a:t>
            </a:r>
            <a:r>
              <a:rPr lang="en-US" sz="2400" dirty="0" err="1"/>
              <a:t>fapt</a:t>
            </a:r>
            <a:r>
              <a:rPr lang="en-US" sz="2400" dirty="0"/>
              <a:t>, </a:t>
            </a:r>
            <a:r>
              <a:rPr lang="en-US" sz="2400" dirty="0" err="1"/>
              <a:t>aproape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sistemele</a:t>
            </a:r>
            <a:r>
              <a:rPr lang="en-US" sz="2400" dirty="0"/>
              <a:t> </a:t>
            </a:r>
            <a:r>
              <a:rPr lang="en-US" sz="2400" dirty="0" err="1"/>
              <a:t>existente</a:t>
            </a:r>
            <a:r>
              <a:rPr lang="en-US" sz="2400" dirty="0"/>
              <a:t> de </a:t>
            </a:r>
            <a:r>
              <a:rPr lang="en-US" sz="2400" dirty="0" err="1"/>
              <a:t>recomandare</a:t>
            </a:r>
            <a:r>
              <a:rPr lang="en-US" sz="2400" dirty="0"/>
              <a:t> </a:t>
            </a:r>
            <a:r>
              <a:rPr lang="en-US" sz="2400" dirty="0" err="1"/>
              <a:t>muzicala</a:t>
            </a:r>
            <a:r>
              <a:rPr lang="en-US" sz="2400" dirty="0"/>
              <a:t> </a:t>
            </a:r>
            <a:r>
              <a:rPr lang="en-US" sz="2400" dirty="0" err="1"/>
              <a:t>cauta</a:t>
            </a:r>
            <a:r>
              <a:rPr lang="en-US" sz="2400" dirty="0"/>
              <a:t> </a:t>
            </a:r>
            <a:r>
              <a:rPr lang="en-US" sz="2400" dirty="0" err="1"/>
              <a:t>muzica</a:t>
            </a:r>
            <a:r>
              <a:rPr lang="en-US" sz="2400" dirty="0"/>
              <a:t> </a:t>
            </a:r>
            <a:r>
              <a:rPr lang="en-US" sz="2400" dirty="0" err="1"/>
              <a:t>similara</a:t>
            </a:r>
            <a:r>
              <a:rPr lang="en-US" sz="2400" dirty="0"/>
              <a:t> cu </a:t>
            </a:r>
            <a:r>
              <a:rPr lang="en-US" sz="2400" dirty="0" err="1"/>
              <a:t>punctul</a:t>
            </a:r>
            <a:r>
              <a:rPr lang="en-US" sz="2400" dirty="0"/>
              <a:t> de </a:t>
            </a:r>
            <a:r>
              <a:rPr lang="en-US" sz="2400" dirty="0" err="1"/>
              <a:t>plecare</a:t>
            </a:r>
            <a:r>
              <a:rPr lang="en-US" sz="2400" dirty="0"/>
              <a:t> </a:t>
            </a:r>
            <a:r>
              <a:rPr lang="en-US" sz="2400" dirty="0" err="1"/>
              <a:t>oferit</a:t>
            </a:r>
            <a:r>
              <a:rPr lang="en-US" sz="2400" dirty="0"/>
              <a:t> de </a:t>
            </a:r>
            <a:r>
              <a:rPr lang="en-US" sz="2400" dirty="0" err="1"/>
              <a:t>utilizator</a:t>
            </a:r>
            <a:r>
              <a:rPr lang="en-US" sz="2400" dirty="0"/>
              <a:t>. Dar </a:t>
            </a:r>
            <a:r>
              <a:rPr lang="en-US" sz="2400" dirty="0" err="1"/>
              <a:t>unii</a:t>
            </a:r>
            <a:r>
              <a:rPr lang="en-US" sz="2400" dirty="0"/>
              <a:t> </a:t>
            </a:r>
            <a:r>
              <a:rPr lang="en-US" sz="2400" dirty="0" err="1"/>
              <a:t>oameni</a:t>
            </a:r>
            <a:r>
              <a:rPr lang="en-US" sz="2400" dirty="0"/>
              <a:t> </a:t>
            </a:r>
            <a:r>
              <a:rPr lang="en-US" sz="2400" dirty="0" err="1"/>
              <a:t>vor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gaseasca</a:t>
            </a:r>
            <a:r>
              <a:rPr lang="en-US" sz="2400" dirty="0"/>
              <a:t> </a:t>
            </a:r>
            <a:r>
              <a:rPr lang="en-US" sz="2400" dirty="0" err="1"/>
              <a:t>muzica</a:t>
            </a:r>
            <a:r>
              <a:rPr lang="en-US" sz="2400" dirty="0"/>
              <a:t> </a:t>
            </a:r>
            <a:r>
              <a:rPr lang="en-US" sz="2400" dirty="0" err="1"/>
              <a:t>foarte</a:t>
            </a:r>
            <a:r>
              <a:rPr lang="en-US" sz="2400" dirty="0"/>
              <a:t> </a:t>
            </a:r>
            <a:r>
              <a:rPr lang="en-US" sz="2400" dirty="0" err="1"/>
              <a:t>diferita</a:t>
            </a:r>
            <a:r>
              <a:rPr lang="en-US" sz="2400" dirty="0"/>
              <a:t> de </a:t>
            </a:r>
            <a:r>
              <a:rPr lang="en-US" sz="2400" dirty="0" err="1"/>
              <a:t>ceea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familiarizati</a:t>
            </a:r>
            <a:r>
              <a:rPr lang="en-US" sz="2400" dirty="0"/>
              <a:t>! </a:t>
            </a:r>
            <a:r>
              <a:rPr lang="en-US" sz="2400" dirty="0" err="1"/>
              <a:t>Nicio</a:t>
            </a:r>
            <a:r>
              <a:rPr lang="en-US" sz="2400" dirty="0"/>
              <a:t> </a:t>
            </a:r>
            <a:r>
              <a:rPr lang="en-US" sz="2400" dirty="0" err="1"/>
              <a:t>versiune</a:t>
            </a:r>
            <a:r>
              <a:rPr lang="en-US" sz="2400" dirty="0"/>
              <a:t> a </a:t>
            </a:r>
            <a:r>
              <a:rPr lang="en-US" sz="2400" dirty="0" err="1"/>
              <a:t>acestei</a:t>
            </a:r>
            <a:r>
              <a:rPr lang="en-US" sz="2400" dirty="0"/>
              <a:t> </a:t>
            </a:r>
            <a:r>
              <a:rPr lang="en-US" sz="2400" dirty="0" err="1"/>
              <a:t>probleme</a:t>
            </a:r>
            <a:r>
              <a:rPr lang="en-US" sz="2400" dirty="0"/>
              <a:t>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aproape</a:t>
            </a:r>
            <a:r>
              <a:rPr lang="en-US" sz="2400" dirty="0"/>
              <a:t> </a:t>
            </a:r>
            <a:r>
              <a:rPr lang="en-US" sz="2400" dirty="0" err="1"/>
              <a:t>rezolvata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Analiza</a:t>
            </a:r>
            <a:r>
              <a:rPr lang="en-US" sz="2400" dirty="0"/>
              <a:t> </a:t>
            </a:r>
            <a:r>
              <a:rPr lang="en-US" sz="2400" dirty="0" err="1"/>
              <a:t>muzicala</a:t>
            </a:r>
            <a:r>
              <a:rPr lang="en-US" sz="2400" dirty="0"/>
              <a:t> (Music Analysis): Mai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tipuri</a:t>
            </a:r>
            <a:r>
              <a:rPr lang="en-US" sz="2400" dirty="0"/>
              <a:t> de </a:t>
            </a:r>
            <a:r>
              <a:rPr lang="en-US" sz="2400" dirty="0" err="1"/>
              <a:t>analize</a:t>
            </a:r>
            <a:r>
              <a:rPr lang="en-US" sz="2400" dirty="0"/>
              <a:t> </a:t>
            </a:r>
            <a:r>
              <a:rPr lang="en-US" sz="2400" dirty="0" err="1"/>
              <a:t>muzicale</a:t>
            </a:r>
            <a:r>
              <a:rPr lang="en-US" sz="2400" dirty="0"/>
              <a:t>, cum </a:t>
            </a:r>
            <a:r>
              <a:rPr lang="en-US" sz="2400" dirty="0" err="1"/>
              <a:t>ar</a:t>
            </a:r>
            <a:r>
              <a:rPr lang="en-US" sz="2400" dirty="0"/>
              <a:t> fi </a:t>
            </a:r>
            <a:r>
              <a:rPr lang="en-US" sz="2400" dirty="0" err="1"/>
              <a:t>analiza</a:t>
            </a:r>
            <a:r>
              <a:rPr lang="en-US" sz="2400" dirty="0"/>
              <a:t> </a:t>
            </a:r>
            <a:r>
              <a:rPr lang="en-US" sz="2400" dirty="0" err="1"/>
              <a:t>armonica</a:t>
            </a:r>
            <a:r>
              <a:rPr lang="en-US" sz="2400" dirty="0"/>
              <a:t>, </a:t>
            </a:r>
            <a:r>
              <a:rPr lang="en-US" sz="2400" dirty="0" err="1"/>
              <a:t>structura</a:t>
            </a:r>
            <a:r>
              <a:rPr lang="en-US" sz="2400" dirty="0"/>
              <a:t> </a:t>
            </a:r>
            <a:r>
              <a:rPr lang="en-US" sz="2400" dirty="0" err="1"/>
              <a:t>frazei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ortografia</a:t>
            </a:r>
            <a:r>
              <a:rPr lang="en-US" sz="2400" dirty="0"/>
              <a:t> </a:t>
            </a:r>
            <a:r>
              <a:rPr lang="en-US" sz="2400" dirty="0" err="1"/>
              <a:t>notelor</a:t>
            </a:r>
            <a:r>
              <a:rPr lang="en-US" sz="2400" dirty="0"/>
              <a:t> se </a:t>
            </a:r>
            <a:r>
              <a:rPr lang="en-US" sz="2400" dirty="0" err="1"/>
              <a:t>preteaza</a:t>
            </a:r>
            <a:r>
              <a:rPr lang="en-US" sz="2400" dirty="0"/>
              <a:t> in mod natural </a:t>
            </a:r>
            <a:r>
              <a:rPr lang="en-US" sz="2400" dirty="0" err="1"/>
              <a:t>studiului</a:t>
            </a:r>
            <a:r>
              <a:rPr lang="en-US" sz="2400" dirty="0"/>
              <a:t> </a:t>
            </a:r>
            <a:r>
              <a:rPr lang="en-US" sz="2400" dirty="0" err="1"/>
              <a:t>algoritmic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5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Wisp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1387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Wingdings 3</vt:lpstr>
      <vt:lpstr>Wisp</vt:lpstr>
      <vt:lpstr>STIINTELE UMANISTE SI INFORMATICA -DOMENIUL MUZICAL </vt:lpstr>
      <vt:lpstr>PowerPoint Presentation</vt:lpstr>
      <vt:lpstr>Bibliografia</vt:lpstr>
      <vt:lpstr>PowerPoint Presentation</vt:lpstr>
      <vt:lpstr>A.Matematica si Muzica</vt:lpstr>
      <vt:lpstr>PowerPoint Presentation</vt:lpstr>
      <vt:lpstr>PowerPoint Presentation</vt:lpstr>
      <vt:lpstr>B.MUSIC INFORMATICS </vt:lpstr>
      <vt:lpstr>PowerPoint Presentation</vt:lpstr>
      <vt:lpstr>PowerPoint Presentation</vt:lpstr>
      <vt:lpstr>C.Tehnologii computerizate muzicale si sisteme interactive de educatie pentru scoala in era digitala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STIINTELE UMANISTE SI INFORMATICA -DOMENIUL MUZICAL </dc:title>
  <dc:creator>aaa</dc:creator>
  <cp:lastModifiedBy>aaa</cp:lastModifiedBy>
  <cp:revision>9</cp:revision>
  <dcterms:created xsi:type="dcterms:W3CDTF">2022-05-01T17:10:08Z</dcterms:created>
  <dcterms:modified xsi:type="dcterms:W3CDTF">2022-05-01T17:58:16Z</dcterms:modified>
</cp:coreProperties>
</file>