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the advancing digitalization of work has made highly educated workers more productive and less-educated workers easier to replace with machinery.</a:t>
            </a:r>
          </a:p>
          <a:p>
            <a:pPr lvl="0" indent="0" marL="0">
              <a:buNone/>
            </a:pPr>
          </a:p>
          <a:p>
            <a:pPr lvl="0" indent="0" marL="0">
              <a:buNone/>
            </a:pPr>
            <a:r>
              <a:rPr/>
              <a:t>The theory we are talking about states that a so-called “youth bulge”, which describes an excess in the young population of a country, is the real (and main) hidden force behind political instability. The term was first used by Gary Fuller in 1995, then adopted by the renowned political scientist Samuel Huntington, and later extended and popularized by German sociologist and economist Gunnar Heinsohn in his book “Söhne und Weltmacht” (2003, new ed. 2019). The basic idea is that resources are limited and are owned and managed by (older) adults. This is also true for (political) power. Young people want a piece of the action. The bigger the imbalance, i.e. the more young people there are, the bigger the conflicts because more young people fight for their place in the economy and society.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xml" /><Relationship Id="rId3"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orkofthefuture.mit.edu/"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36th AGM and Conference of PSDE  Charter of Economy  Investment, Productivity &amp; Employment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November 22-24,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Correspondence Analysis</a:t>
            </a:r>
          </a:p>
        </p:txBody>
      </p:sp>
      <p:pic>
        <p:nvPicPr>
          <p:cNvPr descr="PSDE_final_files/figure-pptx/unnamed-chunk-1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Chi-square</a:t>
            </a:r>
          </a:p>
        </p:txBody>
      </p:sp>
      <p:pic>
        <p:nvPicPr>
          <p:cNvPr descr="PSDE_final_files/figure-pptx/unnamed-chunk-1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Career counseling</a:t>
            </a:r>
          </a:p>
          <a:p>
            <a:pPr lvl="0" indent="0" marL="0">
              <a:spcBef>
                <a:spcPts val="3000"/>
              </a:spcBef>
              <a:buNone/>
            </a:pPr>
            <a:r>
              <a:rPr b="1"/>
              <a:t>Do you think choice of degree would have been better if you were provided career counseling before admission to a university?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Response</a:t>
                      </a:r>
                    </a:p>
                  </a:txBody>
                  <a:tcPr/>
                </a:tc>
                <a:tc>
                  <a:txBody>
                    <a:bodyPr/>
                    <a:lstStyle/>
                    <a:p>
                      <a:pPr lvl="0" indent="0" marL="0">
                        <a:buNone/>
                      </a:pPr>
                      <a:r>
                        <a:rPr/>
                        <a:t>%age</a:t>
                      </a:r>
                    </a:p>
                  </a:txBody>
                  <a:tcPr/>
                </a:tc>
              </a:tr>
              <a:tr h="0">
                <a:tc>
                  <a:txBody>
                    <a:bodyPr/>
                    <a:lstStyle/>
                    <a:p>
                      <a:pPr lvl="0" indent="0" marL="0">
                        <a:buNone/>
                      </a:pPr>
                      <a:r>
                        <a:rPr/>
                        <a:t>Yes</a:t>
                      </a:r>
                    </a:p>
                  </a:txBody>
                </a:tc>
                <a:tc>
                  <a:txBody>
                    <a:bodyPr/>
                    <a:lstStyle/>
                    <a:p>
                      <a:pPr lvl="0" indent="0" marL="0">
                        <a:buNone/>
                      </a:pPr>
                      <a:r>
                        <a:rPr/>
                        <a:t>68.8%</a:t>
                      </a:r>
                    </a:p>
                  </a:txBody>
                </a:tc>
              </a:tr>
              <a:tr h="0">
                <a:tc>
                  <a:txBody>
                    <a:bodyPr/>
                    <a:lstStyle/>
                    <a:p>
                      <a:pPr lvl="0" indent="0" marL="0">
                        <a:buNone/>
                      </a:pPr>
                      <a:r>
                        <a:rPr/>
                        <a:t>No</a:t>
                      </a:r>
                    </a:p>
                  </a:txBody>
                </a:tc>
                <a:tc>
                  <a:txBody>
                    <a:bodyPr/>
                    <a:lstStyle/>
                    <a:p>
                      <a:pPr lvl="0" indent="0" marL="0">
                        <a:buNone/>
                      </a:pPr>
                      <a:r>
                        <a:rPr/>
                        <a:t>13.4%</a:t>
                      </a:r>
                    </a:p>
                  </a:txBody>
                </a:tc>
              </a:tr>
              <a:tr h="0">
                <a:tc>
                  <a:txBody>
                    <a:bodyPr/>
                    <a:lstStyle/>
                    <a:p>
                      <a:pPr lvl="0" indent="0" marL="0">
                        <a:buNone/>
                      </a:pPr>
                      <a:r>
                        <a:rPr/>
                        <a:t>Maybe</a:t>
                      </a:r>
                    </a:p>
                  </a:txBody>
                </a:tc>
                <a:tc>
                  <a:txBody>
                    <a:bodyPr/>
                    <a:lstStyle/>
                    <a:p>
                      <a:pPr lvl="0" indent="0" marL="0">
                        <a:buNone/>
                      </a:pPr>
                      <a:r>
                        <a:rPr/>
                        <a:t>17.9%</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Do you think career counseling be mandatory?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Response</a:t>
                      </a:r>
                    </a:p>
                  </a:txBody>
                  <a:tcPr/>
                </a:tc>
                <a:tc>
                  <a:txBody>
                    <a:bodyPr/>
                    <a:lstStyle/>
                    <a:p>
                      <a:pPr lvl="0" indent="0" marL="0">
                        <a:buNone/>
                      </a:pPr>
                      <a:r>
                        <a:rPr/>
                        <a:t>% response</a:t>
                      </a:r>
                    </a:p>
                  </a:txBody>
                  <a:tcPr/>
                </a:tc>
              </a:tr>
              <a:tr h="0">
                <a:tc>
                  <a:txBody>
                    <a:bodyPr/>
                    <a:lstStyle/>
                    <a:p>
                      <a:pPr lvl="0" indent="0" marL="0">
                        <a:buNone/>
                      </a:pPr>
                      <a:r>
                        <a:rPr/>
                        <a:t>Strongly agree</a:t>
                      </a:r>
                    </a:p>
                  </a:txBody>
                </a:tc>
                <a:tc>
                  <a:txBody>
                    <a:bodyPr/>
                    <a:lstStyle/>
                    <a:p>
                      <a:pPr lvl="0" indent="0" marL="0">
                        <a:buNone/>
                      </a:pPr>
                      <a:r>
                        <a:rPr/>
                        <a:t>67.5%</a:t>
                      </a:r>
                    </a:p>
                  </a:txBody>
                </a:tc>
              </a:tr>
              <a:tr h="0">
                <a:tc>
                  <a:txBody>
                    <a:bodyPr/>
                    <a:lstStyle/>
                    <a:p>
                      <a:endParaRPr/>
                    </a:p>
                  </a:txBody>
                </a:tc>
                <a:tc>
                  <a:txBody>
                    <a:bodyPr/>
                    <a:lstStyle/>
                    <a:p>
                      <a:endParaRPr/>
                    </a:p>
                  </a:txBody>
                </a:tc>
              </a:tr>
              <a:tr h="0">
                <a:tc>
                  <a:txBody>
                    <a:bodyPr/>
                    <a:lstStyle/>
                    <a:p>
                      <a:pPr lvl="0" indent="0" marL="0">
                        <a:buNone/>
                      </a:pPr>
                      <a:r>
                        <a:rPr/>
                        <a:t>Agree</a:t>
                      </a:r>
                    </a:p>
                  </a:txBody>
                </a:tc>
                <a:tc>
                  <a:txBody>
                    <a:bodyPr/>
                    <a:lstStyle/>
                    <a:p>
                      <a:pPr lvl="0" indent="0" marL="0">
                        <a:buNone/>
                      </a:pPr>
                      <a:r>
                        <a:rPr/>
                        <a:t>26.3%</a:t>
                      </a:r>
                    </a:p>
                  </a:txBody>
                </a:tc>
              </a:tr>
              <a:tr h="0">
                <a:tc>
                  <a:txBody>
                    <a:bodyPr/>
                    <a:lstStyle/>
                    <a:p>
                      <a:endParaRPr/>
                    </a:p>
                  </a:txBody>
                </a:tc>
                <a:tc>
                  <a:txBody>
                    <a:bodyPr/>
                    <a:lstStyle/>
                    <a:p>
                      <a:endParaRPr/>
                    </a:p>
                  </a:txBody>
                </a:tc>
              </a:tr>
              <a:tr h="0">
                <a:tc>
                  <a:txBody>
                    <a:bodyPr/>
                    <a:lstStyle/>
                    <a:p>
                      <a:pPr lvl="0" indent="0" marL="0">
                        <a:buNone/>
                      </a:pPr>
                      <a:r>
                        <a:rPr/>
                        <a:t>Nuetral</a:t>
                      </a:r>
                    </a:p>
                  </a:txBody>
                </a:tc>
                <a:tc>
                  <a:txBody>
                    <a:bodyPr/>
                    <a:lstStyle/>
                    <a:p>
                      <a:pPr lvl="0" indent="0" marL="0">
                        <a:buNone/>
                      </a:pPr>
                      <a:r>
                        <a:rPr/>
                        <a:t>5.5%</a:t>
                      </a:r>
                    </a:p>
                  </a:txBody>
                </a:tc>
              </a:tr>
              <a:tr h="0">
                <a:tc>
                  <a:txBody>
                    <a:bodyPr/>
                    <a:lstStyle/>
                    <a:p>
                      <a:endParaRPr/>
                    </a:p>
                  </a:txBody>
                </a:tc>
                <a:tc>
                  <a:txBody>
                    <a:bodyPr/>
                    <a:lstStyle/>
                    <a:p>
                      <a:endParaRPr/>
                    </a:p>
                  </a:txBody>
                </a:tc>
              </a:tr>
              <a:tr h="0">
                <a:tc>
                  <a:txBody>
                    <a:bodyPr/>
                    <a:lstStyle/>
                    <a:p>
                      <a:pPr lvl="0" indent="0" marL="0">
                        <a:buNone/>
                      </a:pPr>
                      <a:r>
                        <a:rPr/>
                        <a:t>Disagree</a:t>
                      </a:r>
                    </a:p>
                  </a:txBody>
                </a:tc>
                <a:tc>
                  <a:txBody>
                    <a:bodyPr/>
                    <a:lstStyle/>
                    <a:p>
                      <a:pPr lvl="0" indent="0" marL="0">
                        <a:buNone/>
                      </a:pPr>
                      <a:r>
                        <a:rPr/>
                        <a:t>0.7%</a:t>
                      </a:r>
                    </a:p>
                  </a:txBody>
                </a:tc>
              </a:tr>
              <a:tr h="0">
                <a:tc>
                  <a:txBody>
                    <a:bodyPr/>
                    <a:lstStyle/>
                    <a:p>
                      <a:endParaRPr/>
                    </a:p>
                  </a:txBody>
                </a:tc>
                <a:tc>
                  <a:txBody>
                    <a:bodyPr/>
                    <a:lstStyle/>
                    <a:p>
                      <a:endParaRPr/>
                    </a:p>
                  </a:txBody>
                </a:tc>
              </a:tr>
              <a:tr h="0">
                <a:tc>
                  <a:txBody>
                    <a:bodyPr/>
                    <a:lstStyle/>
                    <a:p>
                      <a:pPr lvl="0" indent="0" marL="0">
                        <a:buNone/>
                      </a:pPr>
                      <a:r>
                        <a:rPr/>
                        <a:t>Strongly Disagree</a:t>
                      </a:r>
                    </a:p>
                  </a:txBody>
                </a:tc>
                <a:tc>
                  <a:txBody>
                    <a:bodyPr/>
                    <a:lstStyle/>
                    <a:p>
                      <a:pPr lvl="0" indent="0" marL="0">
                        <a:buNone/>
                      </a:pPr>
                      <a:r>
                        <a:rPr/>
                        <a:t>0%</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Average earnings per month in USD by qualification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Qualification</a:t>
                      </a:r>
                    </a:p>
                  </a:txBody>
                  <a:tcPr/>
                </a:tc>
                <a:tc>
                  <a:txBody>
                    <a:bodyPr/>
                    <a:lstStyle/>
                    <a:p>
                      <a:pPr lvl="0" indent="0" marL="0">
                        <a:buNone/>
                      </a:pPr>
                      <a:r>
                        <a:rPr/>
                        <a:t>Earnings (USD)</a:t>
                      </a:r>
                    </a:p>
                  </a:txBody>
                  <a:tcPr/>
                </a:tc>
              </a:tr>
              <a:tr h="0">
                <a:tc>
                  <a:txBody>
                    <a:bodyPr/>
                    <a:lstStyle/>
                    <a:p>
                      <a:pPr lvl="0" indent="0" marL="0">
                        <a:buNone/>
                      </a:pPr>
                      <a:r>
                        <a:rPr/>
                        <a:t>Matric</a:t>
                      </a:r>
                    </a:p>
                  </a:txBody>
                </a:tc>
                <a:tc>
                  <a:txBody>
                    <a:bodyPr/>
                    <a:lstStyle/>
                    <a:p>
                      <a:pPr lvl="0" indent="0" marL="0">
                        <a:buNone/>
                      </a:pPr>
                      <a:r>
                        <a:rPr/>
                        <a:t>165.54</a:t>
                      </a:r>
                    </a:p>
                  </a:txBody>
                </a:tc>
              </a:tr>
              <a:tr h="0">
                <a:tc>
                  <a:txBody>
                    <a:bodyPr/>
                    <a:lstStyle/>
                    <a:p>
                      <a:pPr lvl="0" indent="0" marL="0">
                        <a:buNone/>
                      </a:pPr>
                      <a:r>
                        <a:rPr/>
                        <a:t>Intermediate</a:t>
                      </a:r>
                    </a:p>
                  </a:txBody>
                </a:tc>
                <a:tc>
                  <a:txBody>
                    <a:bodyPr/>
                    <a:lstStyle/>
                    <a:p>
                      <a:pPr lvl="0" indent="0" marL="0">
                        <a:buNone/>
                      </a:pPr>
                      <a:r>
                        <a:rPr/>
                        <a:t>156.76</a:t>
                      </a:r>
                    </a:p>
                  </a:txBody>
                </a:tc>
              </a:tr>
              <a:tr h="0">
                <a:tc>
                  <a:txBody>
                    <a:bodyPr/>
                    <a:lstStyle/>
                    <a:p>
                      <a:pPr lvl="0" indent="0" marL="0">
                        <a:buNone/>
                      </a:pPr>
                      <a:r>
                        <a:rPr/>
                        <a:t>Bachelor</a:t>
                      </a:r>
                    </a:p>
                  </a:txBody>
                </a:tc>
                <a:tc>
                  <a:txBody>
                    <a:bodyPr/>
                    <a:lstStyle/>
                    <a:p>
                      <a:pPr lvl="0" indent="0" marL="0">
                        <a:buNone/>
                      </a:pPr>
                      <a:r>
                        <a:rPr/>
                        <a:t>198.94</a:t>
                      </a:r>
                    </a:p>
                  </a:txBody>
                </a:tc>
              </a:tr>
              <a:tr h="0">
                <a:tc>
                  <a:txBody>
                    <a:bodyPr/>
                    <a:lstStyle/>
                    <a:p>
                      <a:pPr lvl="0" indent="0" marL="0">
                        <a:buNone/>
                      </a:pPr>
                      <a:r>
                        <a:rPr/>
                        <a:t>Masters</a:t>
                      </a:r>
                    </a:p>
                  </a:txBody>
                </a:tc>
                <a:tc>
                  <a:txBody>
                    <a:bodyPr/>
                    <a:lstStyle/>
                    <a:p>
                      <a:pPr lvl="0" indent="0" marL="0">
                        <a:buNone/>
                      </a:pPr>
                      <a:r>
                        <a:rPr/>
                        <a:t>117.54</a:t>
                      </a:r>
                    </a:p>
                  </a:txBody>
                </a:tc>
              </a:tr>
              <a:tr h="0">
                <a:tc>
                  <a:txBody>
                    <a:bodyPr/>
                    <a:lstStyle/>
                    <a:p>
                      <a:pPr lvl="0" indent="0" marL="0">
                        <a:buNone/>
                      </a:pPr>
                      <a:r>
                        <a:rPr/>
                        <a:t>PhDs</a:t>
                      </a:r>
                    </a:p>
                  </a:txBody>
                </a:tc>
                <a:tc>
                  <a:txBody>
                    <a:bodyPr/>
                    <a:lstStyle/>
                    <a:p>
                      <a:pPr lvl="0" indent="0" marL="0">
                        <a:buNone/>
                      </a:pPr>
                      <a:r>
                        <a:rPr/>
                        <a:t>350.00</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Universities’ Role</a:t>
            </a:r>
          </a:p>
        </p:txBody>
      </p:sp>
      <p:sp>
        <p:nvSpPr>
          <p:cNvPr id="3" name="Content Placeholder 2"/>
          <p:cNvSpPr>
            <a:spLocks noGrp="1"/>
          </p:cNvSpPr>
          <p:nvPr>
            <p:ph idx="1"/>
          </p:nvPr>
        </p:nvSpPr>
        <p:spPr/>
        <p:txBody>
          <a:bodyPr/>
          <a:lstStyle/>
          <a:p>
            <a:pPr lvl="0" indent="0" marL="0">
              <a:spcBef>
                <a:spcPts val="3000"/>
              </a:spcBef>
              <a:buNone/>
            </a:pPr>
            <a:r>
              <a:rPr b="1"/>
              <a:t>Learning Ecosystem</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oldeconomy.png" id="0" name="Picture 1"/>
          <p:cNvPicPr>
            <a:picLocks noGrp="1" noChangeAspect="1"/>
          </p:cNvPicPr>
          <p:nvPr/>
        </p:nvPicPr>
        <p:blipFill>
          <a:blip r:embed="rId2"/>
          <a:stretch>
            <a:fillRect/>
          </a:stretch>
        </p:blipFill>
        <p:spPr bwMode="auto">
          <a:xfrm>
            <a:off x="457200" y="1727200"/>
            <a:ext cx="4038600" cy="2324100"/>
          </a:xfrm>
          <a:prstGeom prst="rect">
            <a:avLst/>
          </a:prstGeom>
          <a:noFill/>
          <a:ln w="9525">
            <a:noFill/>
            <a:headEnd/>
            <a:tailEnd/>
          </a:ln>
        </p:spPr>
      </p:pic>
      <p:pic>
        <p:nvPicPr>
          <p:cNvPr descr="New_reality.png" id="0" name="Picture 1"/>
          <p:cNvPicPr>
            <a:picLocks noGrp="1" noChangeAspect="1"/>
          </p:cNvPicPr>
          <p:nvPr/>
        </p:nvPicPr>
        <p:blipFill>
          <a:blip r:embed="rId3"/>
          <a:stretch>
            <a:fillRect/>
          </a:stretch>
        </p:blipFill>
        <p:spPr bwMode="auto">
          <a:xfrm>
            <a:off x="4648200" y="1727200"/>
            <a:ext cx="4038600" cy="23241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Key Recommendations:</a:t>
            </a:r>
          </a:p>
          <a:p>
            <a:pPr lvl="0" indent="0" marL="1270000">
              <a:buNone/>
            </a:pPr>
            <a:r>
              <a:rPr sz="2000" b="1"/>
              <a:t>Weise(2020) Long Life Learning</a:t>
            </a:r>
          </a:p>
          <a:p>
            <a:pPr lvl="0" indent="0" marL="0">
              <a:spcBef>
                <a:spcPts val="3000"/>
              </a:spcBef>
              <a:buNone/>
            </a:pPr>
            <a:r>
              <a:rPr sz="2000" b="1"/>
              <a:t>“If we want to move from a future we dont want to a future we want, we have to consciously practice bold thinking to achieve the desired future.”</a:t>
            </a:r>
          </a:p>
          <a:p>
            <a:pPr lvl="0" indent="0" marL="0">
              <a:spcBef>
                <a:spcPts val="3000"/>
              </a:spcBef>
              <a:buNone/>
            </a:pPr>
            <a:r>
              <a:rPr b="1"/>
              <a:t>Expose graduates to a wide variety of skills, mentoring them on reliable resources, strengthening soft skills and enabling them to move on a continuous learning path.</a:t>
            </a:r>
          </a:p>
          <a:p>
            <a:pPr lvl="0" indent="0" marL="0">
              <a:spcBef>
                <a:spcPts val="3000"/>
              </a:spcBef>
              <a:buNone/>
            </a:pPr>
            <a:r>
              <a:rPr b="1"/>
              <a:t>Create opportunities for working learners for re-skilling and up-skilling opportunities.</a:t>
            </a:r>
          </a:p>
          <a:p>
            <a:pPr lvl="0" indent="0" marL="0">
              <a:spcBef>
                <a:spcPts val="3000"/>
              </a:spcBef>
              <a:buNone/>
            </a:pPr>
            <a:r>
              <a:rPr b="1"/>
              <a:t>Factory forced learning model based on fixed time to learning outcome based model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argue the need for developing a new learning ecosystem to for accessible, engaging, and cost effective skill development.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Assessing graduates’ readiness for jobs of today and tomorrow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Zahid Asghar  School of Economics  Quaid-i-Azam University, Islamabad</a:t>
            </a:r>
          </a:p>
        </p:txBody>
      </p:sp>
      <p:pic>
        <p:nvPicPr>
          <p:cNvPr descr="agm.jpg" id="0" name="Picture 1"/>
          <p:cNvPicPr>
            <a:picLocks noGrp="1" noChangeAspect="1"/>
          </p:cNvPicPr>
          <p:nvPr/>
        </p:nvPicPr>
        <p:blipFill>
          <a:blip r:embed="rId2"/>
          <a:stretch>
            <a:fillRect/>
          </a:stretch>
        </p:blipFill>
        <p:spPr bwMode="auto">
          <a:xfrm>
            <a:off x="4648200" y="1752600"/>
            <a:ext cx="4038600" cy="2273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Research Questions</a:t>
            </a:r>
          </a:p>
          <a:p>
            <a:pPr lvl="0" indent="0" marL="0">
              <a:spcBef>
                <a:spcPts val="3000"/>
              </a:spcBef>
              <a:buNone/>
            </a:pPr>
            <a:r>
              <a:rPr b="1"/>
              <a:t>Whether our graduates are well equiped with skills for jobs of today and tomorrow?</a:t>
            </a:r>
          </a:p>
          <a:p>
            <a:pPr lvl="0" indent="0" marL="0">
              <a:spcBef>
                <a:spcPts val="3000"/>
              </a:spcBef>
              <a:buNone/>
            </a:pPr>
            <a:r>
              <a:rPr b="1"/>
              <a:t>What type of learning eco-system can enable higher education institutions to prepare graduates work ready and continuous learners</a:t>
            </a:r>
          </a:p>
          <a:p>
            <a:pPr lvl="0"/>
            <a:r>
              <a:rPr/>
              <a:t>3rd decade of the 21st century is being characterized as the ‘Talent wars’ perhaps eclipsing the conflict for resources, ideology, territory etc. Talent flows to the highest bidder. Talent thrives in economic and competitive environments.</a:t>
            </a:r>
          </a:p>
          <a:p>
            <a:pPr lvl="0" indent="0" marL="0">
              <a:spcBef>
                <a:spcPts val="3000"/>
              </a:spcBef>
              <a:buNone/>
            </a:pPr>
            <a:r>
              <a:rPr b="1"/>
              <a:t>Outline</a:t>
            </a:r>
          </a:p>
          <a:p>
            <a:pPr lvl="0" indent="0" marL="0">
              <a:spcBef>
                <a:spcPts val="3000"/>
              </a:spcBef>
              <a:buNone/>
            </a:pPr>
            <a:r>
              <a:rPr b="1"/>
              <a:t>Huge youth bulge, unemployment, low economic growth</a:t>
            </a:r>
          </a:p>
          <a:p>
            <a:pPr lvl="0" indent="0" marL="0">
              <a:spcBef>
                <a:spcPts val="3000"/>
              </a:spcBef>
              <a:buNone/>
            </a:pPr>
            <a:r>
              <a:rPr b="1"/>
              <a:t>Lower productivity, stagnant output</a:t>
            </a:r>
          </a:p>
          <a:p>
            <a:pPr lvl="0" indent="0" marL="0">
              <a:spcBef>
                <a:spcPts val="3000"/>
              </a:spcBef>
              <a:buNone/>
            </a:pPr>
            <a:r>
              <a:rPr b="1"/>
              <a:t>Traditional skills</a:t>
            </a:r>
          </a:p>
          <a:p>
            <a:pPr lvl="0" indent="0" marL="0">
              <a:spcBef>
                <a:spcPts val="3000"/>
              </a:spcBef>
              <a:buNone/>
            </a:pPr>
            <a:r>
              <a:rPr b="1"/>
              <a:t>Universities : Business as usual</a:t>
            </a:r>
          </a:p>
          <a:p>
            <a:pPr lvl="0" indent="0" marL="0">
              <a:spcBef>
                <a:spcPts val="3000"/>
              </a:spcBef>
              <a:buNone/>
            </a:pPr>
            <a:r>
              <a:rPr b="1"/>
              <a:t>Shift from old paradigm to new paradigm</a:t>
            </a:r>
          </a:p>
          <a:p>
            <a:pPr lvl="0" indent="0" marL="0">
              <a:spcBef>
                <a:spcPts val="3000"/>
              </a:spcBef>
              <a:buNone/>
            </a:pPr>
            <a:r>
              <a:rPr b="1"/>
              <a:t>New learning ecosystem</a:t>
            </a:r>
          </a:p>
          <a:p>
            <a:pPr lvl="0" indent="0" marL="0">
              <a:spcBef>
                <a:spcPts val="3000"/>
              </a:spcBef>
              <a:buNone/>
            </a:pPr>
          </a:p>
        </p:txBody>
      </p:sp>
      <p:pic>
        <p:nvPicPr>
          <p:cNvPr descr="future_of_work.png" id="0" name="Picture 1"/>
          <p:cNvPicPr>
            <a:picLocks noGrp="1" noChangeAspect="1"/>
          </p:cNvPicPr>
          <p:nvPr/>
        </p:nvPicPr>
        <p:blipFill>
          <a:blip r:embed="rId3"/>
          <a:stretch>
            <a:fillRect/>
          </a:stretch>
        </p:blipFill>
        <p:spPr bwMode="auto">
          <a:xfrm>
            <a:off x="3937000" y="203200"/>
            <a:ext cx="43815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p>
        </p:txBody>
      </p:sp>
      <p:pic>
        <p:nvPicPr>
          <p:cNvPr descr="productivity.jpg" id="0" name="Picture 1"/>
          <p:cNvPicPr>
            <a:picLocks noGrp="1" noChangeAspect="1"/>
          </p:cNvPicPr>
          <p:nvPr/>
        </p:nvPicPr>
        <p:blipFill>
          <a:blip r:embed="rId2"/>
          <a:stretch>
            <a:fillRect/>
          </a:stretch>
        </p:blipFill>
        <p:spPr bwMode="auto">
          <a:xfrm>
            <a:off x="3568700" y="863600"/>
            <a:ext cx="5105400" cy="3060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Challenges</a:t>
            </a:r>
          </a:p>
          <a:p>
            <a:pPr lvl="0"/>
            <a:r>
              <a:rPr b="1"/>
              <a:t>Chasm between skills required and skill prevailing</a:t>
            </a:r>
          </a:p>
          <a:p>
            <a:pPr lvl="0"/>
            <a:r>
              <a:rPr b="1"/>
              <a:t>Digital revolution, gig economy and Silicon Valley era</a:t>
            </a:r>
          </a:p>
          <a:p>
            <a:pPr lvl="0"/>
            <a:r>
              <a:rPr b="1"/>
              <a:t>Employers placing higher values on work ready graduates</a:t>
            </a:r>
          </a:p>
          <a:p>
            <a:pPr lvl="0"/>
            <a:r>
              <a:rPr b="1"/>
              <a:t>Firms : buying talent instead of investing in talent</a:t>
            </a:r>
          </a:p>
          <a:p>
            <a:pPr lvl="0" indent="0" marL="0">
              <a:spcBef>
                <a:spcPts val="3000"/>
              </a:spcBef>
              <a:buNone/>
            </a:pPr>
            <a:r>
              <a:rPr b="1"/>
              <a:t>Questions</a:t>
            </a:r>
          </a:p>
          <a:p>
            <a:pPr lvl="0" indent="0" marL="1270000">
              <a:buNone/>
            </a:pPr>
            <a:r>
              <a:rPr sz="2000" b="1"/>
              <a:t>What sort of skilling and reskilling may help our burgeoning young population and labor force to unlock its potential?</a:t>
            </a:r>
          </a:p>
          <a:p>
            <a:pPr lvl="0" indent="0" marL="1270000">
              <a:buNone/>
            </a:pPr>
            <a:r>
              <a:rPr sz="2000" b="1"/>
              <a:t>How , what types and where long-term investment be made by the institutions in skilling, reskilling and upskilling of youth and working population should be made?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sz="2000" b="1">
                <a:hlinkClick r:id="rId2"/>
              </a:rPr>
              <a:t>Enabling workers to remain productive in a continuously evolving workplace requires empowering them with excellent skills programs at all stages of life—in primary and secondary schools, in vocational and college programs, and in ongoing adult training programs.</a:t>
            </a:r>
          </a:p>
          <a:p>
            <a:pPr lvl="0" indent="0" marL="1270000">
              <a:buNone/>
            </a:pPr>
            <a:r>
              <a:rPr sz="2000" b="1"/>
              <a:t>According to Robert Solow (2022 Prefeace The Work of the Future)</a:t>
            </a:r>
          </a:p>
          <a:p>
            <a:pPr lvl="0"/>
            <a:r>
              <a:rPr sz="2000"/>
              <a:t>Maintaining a skilled and adaptable labor force : productivity.</a:t>
            </a:r>
          </a:p>
          <a:p>
            <a:pPr lvl="0"/>
            <a:r>
              <a:rPr sz="2000"/>
              <a:t>Easy access to education can function as an equalizing factor, although it is pretty clear that it does not perform this function very well in the US.</a:t>
            </a:r>
          </a:p>
          <a:p>
            <a:pPr lvl="0" indent="0" marL="0">
              <a:spcBef>
                <a:spcPts val="3000"/>
              </a:spcBef>
              <a:buNone/>
            </a:pPr>
            <a:r>
              <a:rPr b="1"/>
              <a:t>Challenges and Opportunities</a:t>
            </a:r>
          </a:p>
          <a:p>
            <a:pPr lvl="0"/>
            <a:r>
              <a:rPr b="1"/>
              <a:t>36% Pakistani Population under 14 years (WDI)</a:t>
            </a:r>
          </a:p>
          <a:p>
            <a:pPr lvl="0"/>
            <a:r>
              <a:rPr b="1"/>
              <a:t>64% Pakistani Population under age 30 years</a:t>
            </a:r>
          </a:p>
          <a:p>
            <a:pPr lvl="0"/>
            <a:r>
              <a:rPr b="1"/>
              <a:t>skill-biased technical change</a:t>
            </a:r>
          </a:p>
          <a:p>
            <a:pPr lvl="1"/>
            <a:r>
              <a:rPr b="1"/>
              <a:t>Skill inequality gap</a:t>
            </a:r>
          </a:p>
          <a:p>
            <a:pPr lvl="0"/>
            <a:r>
              <a:rPr b="1"/>
              <a:t>Opportunities to excel but requires skills</a:t>
            </a:r>
          </a:p>
          <a:p>
            <a:pPr lvl="0"/>
            <a:r>
              <a:rPr b="1"/>
              <a:t>25 million aged 17-25, universities catering 2.5-3 million</a:t>
            </a:r>
          </a:p>
          <a:p>
            <a:pPr lvl="0"/>
            <a:r>
              <a:rPr b="1"/>
              <a:t>Skill inequality gap based on degree and its quality is huge</a:t>
            </a:r>
          </a:p>
          <a:p>
            <a:pPr lvl="0" indent="0" marL="1270000">
              <a:buNone/>
            </a:pPr>
            <a:r>
              <a:rPr sz="2000" b="1"/>
              <a:t>Haque and Nayab (2022)</a:t>
            </a:r>
          </a:p>
          <a:p>
            <a:pPr lvl="0" indent="0" marL="0">
              <a:spcBef>
                <a:spcPts val="3000"/>
              </a:spcBef>
              <a:buNone/>
            </a:pPr>
            <a:r>
              <a:rPr sz="2000" b="1"/>
              <a:t>“Are we prepared for this new world? Our education system our governance system all need to be realigned if we are to meet this new world. Many new opportunities will open only if the economy and the policy are both seriously reimagined.”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Survey Results</a:t>
            </a:r>
          </a:p>
        </p:txBody>
      </p:sp>
      <p:sp>
        <p:nvSpPr>
          <p:cNvPr id="4" name="Text Placeholder 3"/>
          <p:cNvSpPr>
            <a:spLocks noGrp="1"/>
          </p:cNvSpPr>
          <p:nvPr>
            <p:ph idx="2" sz="half" type="body"/>
          </p:nvPr>
        </p:nvSpPr>
        <p:spPr/>
        <p:txBody>
          <a:bodyPr/>
          <a:lstStyle/>
          <a:p>
            <a:pPr lvl="0" indent="0" marL="0">
              <a:spcBef>
                <a:spcPts val="3000"/>
              </a:spcBef>
              <a:buNone/>
            </a:pPr>
            <a:r>
              <a:rPr b="1"/>
              <a:t>Program of Study</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b="1"/>
                        <a:t>Characteristic</a:t>
                      </a:r>
                    </a:p>
                  </a:txBody>
                  <a:tcPr/>
                </a:tc>
                <a:tc>
                  <a:txBody>
                    <a:bodyPr/>
                    <a:lstStyle/>
                    <a:p>
                      <a:pPr lvl="0" indent="0" marL="0">
                        <a:buNone/>
                      </a:pPr>
                      <a:r>
                        <a:rPr b="1"/>
                        <a:t>N = 274</a:t>
                      </a:r>
                      <a:r>
                        <a:rPr baseline="30000"/>
                        <a:t>1</a:t>
                      </a:r>
                    </a:p>
                  </a:txBody>
                  <a:tcPr/>
                </a:tc>
              </a:tr>
              <a:tr h="0">
                <a:tc>
                  <a:txBody>
                    <a:bodyPr/>
                    <a:lstStyle/>
                    <a:p>
                      <a:pPr lvl="0" indent="0" marL="0">
                        <a:buNone/>
                      </a:pPr>
                      <a:r>
                        <a:rPr/>
                        <a:t>program</a:t>
                      </a:r>
                    </a:p>
                  </a:txBody>
                </a:tc>
                <a:tc>
                  <a:txBody>
                    <a:bodyPr/>
                    <a:lstStyle/>
                    <a:p>
                      <a:endParaRPr/>
                    </a:p>
                  </a:txBody>
                </a:tc>
              </a:tr>
              <a:tr h="0">
                <a:tc>
                  <a:txBody>
                    <a:bodyPr/>
                    <a:lstStyle/>
                    <a:p>
                      <a:pPr lvl="0" indent="0" marL="0">
                        <a:buNone/>
                      </a:pPr>
                      <a:r>
                        <a:rPr/>
                        <a:t>BS</a:t>
                      </a:r>
                    </a:p>
                  </a:txBody>
                </a:tc>
                <a:tc>
                  <a:txBody>
                    <a:bodyPr/>
                    <a:lstStyle/>
                    <a:p>
                      <a:pPr lvl="0" indent="0" marL="0">
                        <a:buNone/>
                      </a:pPr>
                      <a:r>
                        <a:rPr/>
                        <a:t>107 (40%)</a:t>
                      </a:r>
                    </a:p>
                  </a:txBody>
                </a:tc>
              </a:tr>
              <a:tr h="0">
                <a:tc>
                  <a:txBody>
                    <a:bodyPr/>
                    <a:lstStyle/>
                    <a:p>
                      <a:pPr lvl="0" indent="0" marL="0">
                        <a:buNone/>
                      </a:pPr>
                      <a:r>
                        <a:rPr/>
                        <a:t>MPhil</a:t>
                      </a:r>
                    </a:p>
                  </a:txBody>
                </a:tc>
                <a:tc>
                  <a:txBody>
                    <a:bodyPr/>
                    <a:lstStyle/>
                    <a:p>
                      <a:pPr lvl="0" indent="0" marL="0">
                        <a:buNone/>
                      </a:pPr>
                      <a:r>
                        <a:rPr/>
                        <a:t>112 (42%)</a:t>
                      </a:r>
                    </a:p>
                  </a:txBody>
                </a:tc>
              </a:tr>
              <a:tr h="0">
                <a:tc>
                  <a:txBody>
                    <a:bodyPr/>
                    <a:lstStyle/>
                    <a:p>
                      <a:pPr lvl="0" indent="0" marL="0">
                        <a:buNone/>
                      </a:pPr>
                      <a:r>
                        <a:rPr/>
                        <a:t>Other</a:t>
                      </a:r>
                    </a:p>
                  </a:txBody>
                </a:tc>
                <a:tc>
                  <a:txBody>
                    <a:bodyPr/>
                    <a:lstStyle/>
                    <a:p>
                      <a:pPr lvl="0" indent="0" marL="0">
                        <a:buNone/>
                      </a:pPr>
                      <a:r>
                        <a:rPr/>
                        <a:t>20 (7.5%)</a:t>
                      </a:r>
                    </a:p>
                  </a:txBody>
                </a:tc>
              </a:tr>
              <a:tr h="0">
                <a:tc>
                  <a:txBody>
                    <a:bodyPr/>
                    <a:lstStyle/>
                    <a:p>
                      <a:pPr lvl="0" indent="0" marL="0">
                        <a:buNone/>
                      </a:pPr>
                      <a:r>
                        <a:rPr/>
                        <a:t>PhD</a:t>
                      </a:r>
                    </a:p>
                  </a:txBody>
                </a:tc>
                <a:tc>
                  <a:txBody>
                    <a:bodyPr/>
                    <a:lstStyle/>
                    <a:p>
                      <a:pPr lvl="0" indent="0" marL="0">
                        <a:buNone/>
                      </a:pPr>
                      <a:r>
                        <a:rPr/>
                        <a:t>28 (10%)</a:t>
                      </a:r>
                    </a:p>
                  </a:txBody>
                </a:tc>
              </a:tr>
              <a:tr h="0">
                <a:tc>
                  <a:txBody>
                    <a:bodyPr/>
                    <a:lstStyle/>
                    <a:p>
                      <a:pPr lvl="0" indent="0" marL="0">
                        <a:buNone/>
                      </a:pPr>
                      <a:r>
                        <a:rPr/>
                        <a:t>Unknown</a:t>
                      </a:r>
                    </a:p>
                  </a:txBody>
                </a:tc>
                <a:tc>
                  <a:txBody>
                    <a:bodyPr/>
                    <a:lstStyle/>
                    <a:p>
                      <a:pPr lvl="0" indent="0" marL="0">
                        <a:buNone/>
                      </a:pPr>
                      <a:r>
                        <a:rPr/>
                        <a:t>7</a:t>
                      </a:r>
                    </a:p>
                  </a:txBody>
                </a:tc>
              </a:tr>
              <a:tr h="0">
                <a:tc>
                  <a:txBody>
                    <a:bodyPr/>
                    <a:lstStyle/>
                    <a:p>
                      <a:pPr lvl="0" indent="0" marL="0">
                        <a:buNone/>
                      </a:pPr>
                      <a:r>
                        <a:rPr baseline="30000"/>
                        <a:t>1</a:t>
                      </a:r>
                      <a:r>
                        <a:rPr/>
                        <a:t> n (%)</a:t>
                      </a:r>
                    </a:p>
                  </a:txBody>
                </a:tc>
                <a:tc>
                  <a:txBody>
                    <a:bodyPr/>
                    <a:lstStyle/>
                    <a:p>
                      <a:endParaRP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b="1"/>
              <a:t>Table 1. Program of study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Awareness</a:t>
            </a:r>
          </a:p>
          <a:p>
            <a:pPr lvl="0" indent="0" marL="0">
              <a:buNone/>
            </a:pPr>
            <a:r>
              <a:rPr/>
              <a:t>Table 2: Awareness about AI, ML, Robotics and other disruption in future jobs</a:t>
            </a:r>
          </a:p>
          <a:p>
            <a:pPr lvl="0" indent="0" marL="0">
              <a:spcBef>
                <a:spcPts val="3000"/>
              </a:spcBef>
              <a:buNone/>
            </a:pPr>
            <a:r>
              <a:rPr b="1"/>
              <a:t>Preparedness</a:t>
            </a:r>
          </a:p>
          <a:p>
            <a:pPr lvl="0" indent="0" marL="0">
              <a:buNone/>
            </a:pPr>
            <a:r>
              <a:rPr/>
              <a:t>Table 3: How prepared one feels for job entry</a:t>
            </a:r>
          </a:p>
          <a:p>
            <a:pPr lvl="0" indent="0" marL="0">
              <a:spcBef>
                <a:spcPts val="3000"/>
              </a:spcBef>
              <a:buNone/>
            </a:pPr>
            <a:r>
              <a:rPr b="1"/>
              <a:t>Skills strengths</a:t>
            </a:r>
          </a:p>
        </p:txBody>
      </p:sp>
      <p:pic>
        <p:nvPicPr>
          <p:cNvPr descr="PSDE_final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36th AGM and Conference of PSDE   Charter of Economy   Investment, Productivity &amp; Employment</dc:title>
  <dc:creator/>
  <cp:keywords/>
  <dcterms:created xsi:type="dcterms:W3CDTF">2022-11-23T14:49:41Z</dcterms:created>
  <dcterms:modified xsi:type="dcterms:W3CDTF">2022-11-23T14:49:41Z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lkboard">
    <vt:lpwstr>True</vt:lpwstr>
  </property>
  <property fmtid="{D5CDD505-2E9C-101B-9397-08002B2CF9AE}" pid="3" name="date">
    <vt:lpwstr>November 22-24, 2022</vt:lpwstr>
  </property>
  <property fmtid="{D5CDD505-2E9C-101B-9397-08002B2CF9AE}" pid="4" name="execute">
    <vt:lpwstr/>
  </property>
  <property fmtid="{D5CDD505-2E9C-101B-9397-08002B2CF9AE}" pid="5" name="footer">
    <vt:lpwstr>PSDE 36th AGM</vt:lpwstr>
  </property>
  <property fmtid="{D5CDD505-2E9C-101B-9397-08002B2CF9AE}" pid="6" name="header-includes">
    <vt:lpwstr/>
  </property>
  <property fmtid="{D5CDD505-2E9C-101B-9397-08002B2CF9AE}" pid="7" name="height">
    <vt:lpwstr>900</vt:lpwstr>
  </property>
  <property fmtid="{D5CDD505-2E9C-101B-9397-08002B2CF9AE}" pid="8" name="include-after">
    <vt:lpwstr/>
  </property>
  <property fmtid="{D5CDD505-2E9C-101B-9397-08002B2CF9AE}" pid="9" name="include-before">
    <vt:lpwstr/>
  </property>
  <property fmtid="{D5CDD505-2E9C-101B-9397-08002B2CF9AE}" pid="10" name="logo">
    <vt:lpwstr>PIDE-logo.jpg</vt:lpwstr>
  </property>
  <property fmtid="{D5CDD505-2E9C-101B-9397-08002B2CF9AE}" pid="11" name="overview">
    <vt:lpwstr>True</vt:lpwstr>
  </property>
  <property fmtid="{D5CDD505-2E9C-101B-9397-08002B2CF9AE}" pid="12" name="scss">
    <vt:lpwstr>logo.scss</vt:lpwstr>
  </property>
  <property fmtid="{D5CDD505-2E9C-101B-9397-08002B2CF9AE}" pid="13" name="theme">
    <vt:lpwstr/>
  </property>
  <property fmtid="{D5CDD505-2E9C-101B-9397-08002B2CF9AE}" pid="14" name="title-slide-attributes">
    <vt:lpwstr/>
  </property>
  <property fmtid="{D5CDD505-2E9C-101B-9397-08002B2CF9AE}" pid="15" name="toc-title">
    <vt:lpwstr>Table of contents</vt:lpwstr>
  </property>
  <property fmtid="{D5CDD505-2E9C-101B-9397-08002B2CF9AE}" pid="16" name="width">
    <vt:lpwstr>1600</vt:lpwstr>
  </property>
</Properties>
</file>