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458" r:id="rId3"/>
    <p:sldId id="479" r:id="rId4"/>
    <p:sldId id="494" r:id="rId5"/>
    <p:sldId id="492" r:id="rId6"/>
    <p:sldId id="495" r:id="rId7"/>
    <p:sldId id="474" r:id="rId8"/>
    <p:sldId id="493" r:id="rId9"/>
    <p:sldId id="453" r:id="rId10"/>
    <p:sldId id="408" r:id="rId11"/>
    <p:sldId id="416" r:id="rId12"/>
    <p:sldId id="303" r:id="rId13"/>
    <p:sldId id="440" r:id="rId14"/>
    <p:sldId id="441" r:id="rId15"/>
    <p:sldId id="457" r:id="rId16"/>
    <p:sldId id="487" r:id="rId17"/>
    <p:sldId id="413" r:id="rId18"/>
    <p:sldId id="455" r:id="rId19"/>
    <p:sldId id="485" r:id="rId20"/>
    <p:sldId id="456" r:id="rId21"/>
    <p:sldId id="407" r:id="rId22"/>
    <p:sldId id="373" r:id="rId23"/>
    <p:sldId id="484" r:id="rId24"/>
    <p:sldId id="449" r:id="rId25"/>
    <p:sldId id="489" r:id="rId26"/>
    <p:sldId id="491" r:id="rId27"/>
    <p:sldId id="264" r:id="rId28"/>
    <p:sldId id="421" r:id="rId29"/>
    <p:sldId id="480" r:id="rId30"/>
    <p:sldId id="425" r:id="rId31"/>
    <p:sldId id="403" r:id="rId32"/>
    <p:sldId id="406" r:id="rId33"/>
    <p:sldId id="490" r:id="rId34"/>
    <p:sldId id="482" r:id="rId35"/>
    <p:sldId id="454" r:id="rId36"/>
    <p:sldId id="486" r:id="rId37"/>
    <p:sldId id="483" r:id="rId38"/>
    <p:sldId id="48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88929" autoAdjust="0"/>
  </p:normalViewPr>
  <p:slideViewPr>
    <p:cSldViewPr snapToGrid="0">
      <p:cViewPr varScale="1">
        <p:scale>
          <a:sx n="48" d="100"/>
          <a:sy n="48" d="100"/>
        </p:scale>
        <p:origin x="1018" y="43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Pakistan's</a:t>
            </a:r>
            <a:r>
              <a:rPr lang="en-US" baseline="0"/>
              <a:t> </a:t>
            </a:r>
            <a:r>
              <a:rPr lang="en-US"/>
              <a:t>GDP Growth 1961-2017</a:t>
            </a:r>
          </a:p>
        </c:rich>
      </c:tx>
      <c:layout>
        <c:manualLayout>
          <c:xMode val="edge"/>
          <c:yMode val="edge"/>
          <c:x val="0.42902782268753581"/>
          <c:y val="1.4518002322880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'[Final PK Cities 2002.xlsx]Sheet7'!$B$1</c:f>
              <c:strCache>
                <c:ptCount val="1"/>
                <c:pt idx="0">
                  <c:v>GDP Growth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41275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'[Final PK Cities 2002.xlsx]Sheet7'!$A$2:$A$58</c:f>
              <c:numCache>
                <c:formatCode>General</c:formatCode>
                <c:ptCount val="57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</c:numCache>
            </c:numRef>
          </c:cat>
          <c:val>
            <c:numRef>
              <c:f>'[Final PK Cities 2002.xlsx]Sheet7'!$B$2:$B$58</c:f>
              <c:numCache>
                <c:formatCode>General</c:formatCode>
                <c:ptCount val="57"/>
                <c:pt idx="0">
                  <c:v>5.9873464192904606</c:v>
                </c:pt>
                <c:pt idx="1">
                  <c:v>4.4828586274664417</c:v>
                </c:pt>
                <c:pt idx="2">
                  <c:v>8.6888315182530533</c:v>
                </c:pt>
                <c:pt idx="3">
                  <c:v>7.5697574490572066</c:v>
                </c:pt>
                <c:pt idx="4">
                  <c:v>10.419365822013035</c:v>
                </c:pt>
                <c:pt idx="5">
                  <c:v>5.7899518014345546</c:v>
                </c:pt>
                <c:pt idx="6">
                  <c:v>5.4006125972077257</c:v>
                </c:pt>
                <c:pt idx="7">
                  <c:v>7.2332209250028257</c:v>
                </c:pt>
                <c:pt idx="8">
                  <c:v>5.5078996342872983</c:v>
                </c:pt>
                <c:pt idx="9">
                  <c:v>11.353461718188214</c:v>
                </c:pt>
                <c:pt idx="10">
                  <c:v>0.46837254850441923</c:v>
                </c:pt>
                <c:pt idx="11">
                  <c:v>0.81340640458303426</c:v>
                </c:pt>
                <c:pt idx="12">
                  <c:v>7.0642638569403431</c:v>
                </c:pt>
                <c:pt idx="13">
                  <c:v>3.5401917127979061</c:v>
                </c:pt>
                <c:pt idx="14">
                  <c:v>4.2114156314736277</c:v>
                </c:pt>
                <c:pt idx="15">
                  <c:v>5.1561895898522465</c:v>
                </c:pt>
                <c:pt idx="16">
                  <c:v>3.9476982874148092</c:v>
                </c:pt>
                <c:pt idx="17">
                  <c:v>8.0485336193735719</c:v>
                </c:pt>
                <c:pt idx="18">
                  <c:v>3.7584355685327182</c:v>
                </c:pt>
                <c:pt idx="19">
                  <c:v>10.215704037270925</c:v>
                </c:pt>
                <c:pt idx="20">
                  <c:v>7.9207635719973553</c:v>
                </c:pt>
                <c:pt idx="21">
                  <c:v>6.537486799985686</c:v>
                </c:pt>
                <c:pt idx="22">
                  <c:v>6.7783783387062897</c:v>
                </c:pt>
                <c:pt idx="23">
                  <c:v>5.065205604758674</c:v>
                </c:pt>
                <c:pt idx="24">
                  <c:v>7.5921146987558927</c:v>
                </c:pt>
                <c:pt idx="25">
                  <c:v>5.5016536638609068</c:v>
                </c:pt>
                <c:pt idx="26">
                  <c:v>6.4523430246767219</c:v>
                </c:pt>
                <c:pt idx="27">
                  <c:v>7.6252787795907011</c:v>
                </c:pt>
                <c:pt idx="28">
                  <c:v>4.9597688944084553</c:v>
                </c:pt>
                <c:pt idx="29">
                  <c:v>4.4585868150981582</c:v>
                </c:pt>
                <c:pt idx="30">
                  <c:v>5.0615677549707243</c:v>
                </c:pt>
                <c:pt idx="31">
                  <c:v>7.7058978231079749</c:v>
                </c:pt>
                <c:pt idx="32">
                  <c:v>1.7577476973446693</c:v>
                </c:pt>
                <c:pt idx="33">
                  <c:v>3.7374155524478851</c:v>
                </c:pt>
                <c:pt idx="34">
                  <c:v>4.9626091500321223</c:v>
                </c:pt>
                <c:pt idx="35">
                  <c:v>4.8465812837457065</c:v>
                </c:pt>
                <c:pt idx="36">
                  <c:v>1.0143960141848964</c:v>
                </c:pt>
                <c:pt idx="37">
                  <c:v>2.5502342946353451</c:v>
                </c:pt>
                <c:pt idx="38">
                  <c:v>3.6601327439012721</c:v>
                </c:pt>
                <c:pt idx="39">
                  <c:v>4.2600880115679871</c:v>
                </c:pt>
                <c:pt idx="40">
                  <c:v>1.9824840323811657</c:v>
                </c:pt>
                <c:pt idx="41">
                  <c:v>3.224429972601996</c:v>
                </c:pt>
                <c:pt idx="42">
                  <c:v>4.8463209353944734</c:v>
                </c:pt>
                <c:pt idx="43">
                  <c:v>7.3685713593024644</c:v>
                </c:pt>
                <c:pt idx="44">
                  <c:v>7.6673042714611626</c:v>
                </c:pt>
                <c:pt idx="45">
                  <c:v>6.177542036177357</c:v>
                </c:pt>
                <c:pt idx="46">
                  <c:v>4.8328172771708466</c:v>
                </c:pt>
                <c:pt idx="47">
                  <c:v>1.7014054654513018</c:v>
                </c:pt>
                <c:pt idx="48">
                  <c:v>2.8316585191999053</c:v>
                </c:pt>
                <c:pt idx="49">
                  <c:v>1.6066919594907745</c:v>
                </c:pt>
                <c:pt idx="50">
                  <c:v>2.7484025495400033</c:v>
                </c:pt>
                <c:pt idx="51">
                  <c:v>3.5070334200968887</c:v>
                </c:pt>
                <c:pt idx="52">
                  <c:v>4.3964566334977206</c:v>
                </c:pt>
                <c:pt idx="53">
                  <c:v>4.6747079814372512</c:v>
                </c:pt>
                <c:pt idx="54">
                  <c:v>4.7311474753290099</c:v>
                </c:pt>
                <c:pt idx="55">
                  <c:v>5.5267358447444792</c:v>
                </c:pt>
                <c:pt idx="56">
                  <c:v>5.7006212410121009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6A-4469-9582-E31F2AB67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8571872"/>
        <c:axId val="-158566976"/>
      </c:lineChart>
      <c:catAx>
        <c:axId val="-158571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-158566976"/>
        <c:crosses val="autoZero"/>
        <c:auto val="1"/>
        <c:lblAlgn val="ctr"/>
        <c:lblOffset val="100"/>
        <c:noMultiLvlLbl val="0"/>
      </c:catAx>
      <c:valAx>
        <c:axId val="-15856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GDP Growth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-15857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GDP per capita growth (annual %)</a:t>
            </a:r>
          </a:p>
        </c:rich>
      </c:tx>
      <c:layout>
        <c:manualLayout>
          <c:xMode val="edge"/>
          <c:yMode val="edge"/>
          <c:x val="0.21456984158105932"/>
          <c:y val="4.8148148148148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[API_NY.GDP.PCAP.KD.ZG_DS2_en_excel_v2_422268.xls]Sheet1!$B$1</c:f>
              <c:strCache>
                <c:ptCount val="1"/>
                <c:pt idx="0">
                  <c:v>Pakistan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[API_NY.GDP.PCAP.KD.ZG_DS2_en_excel_v2_422268.xls]Sheet1!$A$2:$A$40</c:f>
              <c:strCache>
                <c:ptCount val="39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</c:strCache>
            </c:strRef>
          </c:cat>
          <c:val>
            <c:numRef>
              <c:f>[API_NY.GDP.PCAP.KD.ZG_DS2_en_excel_v2_422268.xls]Sheet1!$B$2:$B$40</c:f>
              <c:numCache>
                <c:formatCode>General</c:formatCode>
                <c:ptCount val="39"/>
                <c:pt idx="0">
                  <c:v>6.6951937705433977</c:v>
                </c:pt>
                <c:pt idx="1">
                  <c:v>4.4079867799287911</c:v>
                </c:pt>
                <c:pt idx="2">
                  <c:v>3.0244274424456705</c:v>
                </c:pt>
                <c:pt idx="3">
                  <c:v>3.2461603863422255</c:v>
                </c:pt>
                <c:pt idx="4">
                  <c:v>1.6172279803491278</c:v>
                </c:pt>
                <c:pt idx="5">
                  <c:v>4.1168681221631687</c:v>
                </c:pt>
                <c:pt idx="6">
                  <c:v>2.1511121740058599</c:v>
                </c:pt>
                <c:pt idx="7">
                  <c:v>3.1268476299567141</c:v>
                </c:pt>
                <c:pt idx="8">
                  <c:v>4.3305375398062296</c:v>
                </c:pt>
                <c:pt idx="9">
                  <c:v>1.8231360321587715</c:v>
                </c:pt>
                <c:pt idx="10">
                  <c:v>1.4164300788913664</c:v>
                </c:pt>
                <c:pt idx="11">
                  <c:v>2.0924117599199832</c:v>
                </c:pt>
                <c:pt idx="12">
                  <c:v>4.7440593508841999</c:v>
                </c:pt>
                <c:pt idx="13">
                  <c:v>-1.0020685150626889</c:v>
                </c:pt>
                <c:pt idx="14">
                  <c:v>0.91385321901773864</c:v>
                </c:pt>
                <c:pt idx="15">
                  <c:v>2.067476000290668</c:v>
                </c:pt>
                <c:pt idx="16">
                  <c:v>1.9053848769679576</c:v>
                </c:pt>
                <c:pt idx="17">
                  <c:v>-1.8437068846155427</c:v>
                </c:pt>
                <c:pt idx="18">
                  <c:v>-0.32892303091691133</c:v>
                </c:pt>
                <c:pt idx="19">
                  <c:v>0.83250241958683091</c:v>
                </c:pt>
                <c:pt idx="20">
                  <c:v>1.5361239973204306</c:v>
                </c:pt>
                <c:pt idx="21">
                  <c:v>-0.55685312614257043</c:v>
                </c:pt>
                <c:pt idx="22">
                  <c:v>0.75939526967520976</c:v>
                </c:pt>
                <c:pt idx="23">
                  <c:v>2.4194289715725432</c:v>
                </c:pt>
                <c:pt idx="24">
                  <c:v>4.9210004445788371</c:v>
                </c:pt>
                <c:pt idx="25">
                  <c:v>5.2229810778983818</c:v>
                </c:pt>
                <c:pt idx="26">
                  <c:v>3.7703508308503757</c:v>
                </c:pt>
                <c:pt idx="27">
                  <c:v>2.4679593730740947</c:v>
                </c:pt>
                <c:pt idx="28">
                  <c:v>-0.57430268190444167</c:v>
                </c:pt>
                <c:pt idx="29">
                  <c:v>0.56053936562001638</c:v>
                </c:pt>
                <c:pt idx="30">
                  <c:v>-0.60129765194835727</c:v>
                </c:pt>
                <c:pt idx="31">
                  <c:v>0.55381102279139327</c:v>
                </c:pt>
                <c:pt idx="32">
                  <c:v>1.3289797263949907</c:v>
                </c:pt>
                <c:pt idx="33">
                  <c:v>2.2232771794881643</c:v>
                </c:pt>
                <c:pt idx="34">
                  <c:v>2.5073762476159516</c:v>
                </c:pt>
                <c:pt idx="35">
                  <c:v>2.5674135620561174</c:v>
                </c:pt>
                <c:pt idx="36">
                  <c:v>3.3499840342975347</c:v>
                </c:pt>
                <c:pt idx="37">
                  <c:v>3.5299351545219082</c:v>
                </c:pt>
                <c:pt idx="38">
                  <c:v>3.2846252567991172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07-4AFF-948D-AB55C721AAD3}"/>
            </c:ext>
          </c:extLst>
        </c:ser>
        <c:ser>
          <c:idx val="1"/>
          <c:order val="1"/>
          <c:tx>
            <c:strRef>
              <c:f>[API_NY.GDP.PCAP.KD.ZG_DS2_en_excel_v2_422268.xls]Sheet1!$C$1</c:f>
              <c:strCache>
                <c:ptCount val="1"/>
                <c:pt idx="0">
                  <c:v>India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[API_NY.GDP.PCAP.KD.ZG_DS2_en_excel_v2_422268.xls]Sheet1!$A$2:$A$40</c:f>
              <c:strCache>
                <c:ptCount val="39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</c:strCache>
            </c:strRef>
          </c:cat>
          <c:val>
            <c:numRef>
              <c:f>[API_NY.GDP.PCAP.KD.ZG_DS2_en_excel_v2_422268.xls]Sheet1!$C$2:$C$40</c:f>
              <c:numCache>
                <c:formatCode>General</c:formatCode>
                <c:ptCount val="39"/>
                <c:pt idx="0">
                  <c:v>4.2989821628019769</c:v>
                </c:pt>
                <c:pt idx="1">
                  <c:v>3.5712773255093424</c:v>
                </c:pt>
                <c:pt idx="2">
                  <c:v>1.0939539527911677</c:v>
                </c:pt>
                <c:pt idx="3">
                  <c:v>4.8280359120012974</c:v>
                </c:pt>
                <c:pt idx="4">
                  <c:v>1.4643681085739928</c:v>
                </c:pt>
                <c:pt idx="5">
                  <c:v>2.9023820278335961</c:v>
                </c:pt>
                <c:pt idx="6">
                  <c:v>2.4751665663350479</c:v>
                </c:pt>
                <c:pt idx="7">
                  <c:v>1.7194852109248444</c:v>
                </c:pt>
                <c:pt idx="8">
                  <c:v>7.2994212947586448</c:v>
                </c:pt>
                <c:pt idx="9">
                  <c:v>3.7343750178981026</c:v>
                </c:pt>
                <c:pt idx="10">
                  <c:v>3.365073042800887</c:v>
                </c:pt>
                <c:pt idx="11">
                  <c:v>-0.98357458114698204</c:v>
                </c:pt>
                <c:pt idx="12">
                  <c:v>3.390419232449986</c:v>
                </c:pt>
                <c:pt idx="13">
                  <c:v>2.7067277333507036</c:v>
                </c:pt>
                <c:pt idx="14">
                  <c:v>4.6062884405698128</c:v>
                </c:pt>
                <c:pt idx="15">
                  <c:v>5.5298814648739807</c:v>
                </c:pt>
                <c:pt idx="16">
                  <c:v>5.5304170858665032</c:v>
                </c:pt>
                <c:pt idx="17">
                  <c:v>2.1230137664422131</c:v>
                </c:pt>
                <c:pt idx="18">
                  <c:v>4.2488441807285255</c:v>
                </c:pt>
                <c:pt idx="19">
                  <c:v>6.8981155002841916</c:v>
                </c:pt>
                <c:pt idx="20">
                  <c:v>2.0210886948886611</c:v>
                </c:pt>
                <c:pt idx="21">
                  <c:v>3.0273776246684463</c:v>
                </c:pt>
                <c:pt idx="22">
                  <c:v>2.0648750576849153</c:v>
                </c:pt>
                <c:pt idx="23">
                  <c:v>6.0937054847829444</c:v>
                </c:pt>
                <c:pt idx="24">
                  <c:v>6.193660145081509</c:v>
                </c:pt>
                <c:pt idx="25">
                  <c:v>6.2319465929360405</c:v>
                </c:pt>
                <c:pt idx="26">
                  <c:v>6.4032808980330316</c:v>
                </c:pt>
                <c:pt idx="27">
                  <c:v>6.0481830163993493</c:v>
                </c:pt>
                <c:pt idx="28">
                  <c:v>1.5875994317540147</c:v>
                </c:pt>
                <c:pt idx="29">
                  <c:v>6.3510823403819074</c:v>
                </c:pt>
                <c:pt idx="30">
                  <c:v>7.0423490323009901</c:v>
                </c:pt>
                <c:pt idx="31">
                  <c:v>3.8939002174573005</c:v>
                </c:pt>
                <c:pt idx="32">
                  <c:v>4.1655280815626696</c:v>
                </c:pt>
                <c:pt idx="33">
                  <c:v>5.1349569074031507</c:v>
                </c:pt>
                <c:pt idx="34">
                  <c:v>6.1867319834053376</c:v>
                </c:pt>
                <c:pt idx="35">
                  <c:v>6.7970397495029715</c:v>
                </c:pt>
                <c:pt idx="36">
                  <c:v>6.9970095041082629</c:v>
                </c:pt>
                <c:pt idx="37">
                  <c:v>6.0351545277049325</c:v>
                </c:pt>
                <c:pt idx="38">
                  <c:v>5.8783168297992887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07-4AFF-948D-AB55C721AAD3}"/>
            </c:ext>
          </c:extLst>
        </c:ser>
        <c:ser>
          <c:idx val="2"/>
          <c:order val="2"/>
          <c:tx>
            <c:strRef>
              <c:f>[API_NY.GDP.PCAP.KD.ZG_DS2_en_excel_v2_422268.xls]Sheet1!$D$1</c:f>
              <c:strCache>
                <c:ptCount val="1"/>
                <c:pt idx="0">
                  <c:v>Bangladesh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[API_NY.GDP.PCAP.KD.ZG_DS2_en_excel_v2_422268.xls]Sheet1!$A$2:$A$40</c:f>
              <c:strCache>
                <c:ptCount val="39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</c:strCache>
            </c:strRef>
          </c:cat>
          <c:val>
            <c:numRef>
              <c:f>[API_NY.GDP.PCAP.KD.ZG_DS2_en_excel_v2_422268.xls]Sheet1!$D$2:$D$40</c:f>
              <c:numCache>
                <c:formatCode>General</c:formatCode>
                <c:ptCount val="39"/>
                <c:pt idx="0">
                  <c:v>-1.852564743096508</c:v>
                </c:pt>
                <c:pt idx="1">
                  <c:v>4.4431482818704922</c:v>
                </c:pt>
                <c:pt idx="2">
                  <c:v>-0.49971945395471096</c:v>
                </c:pt>
                <c:pt idx="3">
                  <c:v>1.215517141944261</c:v>
                </c:pt>
                <c:pt idx="4">
                  <c:v>2.107824497782488</c:v>
                </c:pt>
                <c:pt idx="5">
                  <c:v>0.66902060751570502</c:v>
                </c:pt>
                <c:pt idx="6">
                  <c:v>1.4642683567517736</c:v>
                </c:pt>
                <c:pt idx="7">
                  <c:v>1.0785390597766167</c:v>
                </c:pt>
                <c:pt idx="8">
                  <c:v>-0.20728539671829083</c:v>
                </c:pt>
                <c:pt idx="9">
                  <c:v>0.27408321674525382</c:v>
                </c:pt>
                <c:pt idx="10">
                  <c:v>3.0869840235007757</c:v>
                </c:pt>
                <c:pt idx="11">
                  <c:v>1.1066442889797941</c:v>
                </c:pt>
                <c:pt idx="12">
                  <c:v>3.1142212225993262</c:v>
                </c:pt>
                <c:pt idx="13">
                  <c:v>2.4655805267746587</c:v>
                </c:pt>
                <c:pt idx="14">
                  <c:v>1.6904156041350547</c:v>
                </c:pt>
                <c:pt idx="15">
                  <c:v>2.9012460468206456</c:v>
                </c:pt>
                <c:pt idx="16">
                  <c:v>2.3196281124016878</c:v>
                </c:pt>
                <c:pt idx="17">
                  <c:v>2.3066870558381396</c:v>
                </c:pt>
                <c:pt idx="18">
                  <c:v>3.0146795128332968</c:v>
                </c:pt>
                <c:pt idx="19">
                  <c:v>2.5742090274746658</c:v>
                </c:pt>
                <c:pt idx="20">
                  <c:v>3.2574996791360888</c:v>
                </c:pt>
                <c:pt idx="21">
                  <c:v>3.1138050837125064</c:v>
                </c:pt>
                <c:pt idx="22">
                  <c:v>1.9603824738758817</c:v>
                </c:pt>
                <c:pt idx="23">
                  <c:v>2.9418532659583292</c:v>
                </c:pt>
                <c:pt idx="24">
                  <c:v>3.5533602333052414</c:v>
                </c:pt>
                <c:pt idx="25">
                  <c:v>4.9658429129362958</c:v>
                </c:pt>
                <c:pt idx="26">
                  <c:v>5.2445313514348726</c:v>
                </c:pt>
                <c:pt idx="27">
                  <c:v>5.7534206885426755</c:v>
                </c:pt>
                <c:pt idx="28">
                  <c:v>4.8061703459827214</c:v>
                </c:pt>
                <c:pt idx="29">
                  <c:v>3.8785014094267609</c:v>
                </c:pt>
                <c:pt idx="30">
                  <c:v>4.3909803668064029</c:v>
                </c:pt>
                <c:pt idx="31">
                  <c:v>5.2530956297373876</c:v>
                </c:pt>
                <c:pt idx="32">
                  <c:v>5.2982449584908693</c:v>
                </c:pt>
                <c:pt idx="33">
                  <c:v>4.794401641813522</c:v>
                </c:pt>
                <c:pt idx="34">
                  <c:v>4.8561083240380469</c:v>
                </c:pt>
                <c:pt idx="35">
                  <c:v>5.3687834233315783</c:v>
                </c:pt>
                <c:pt idx="36">
                  <c:v>5.9509145775998462</c:v>
                </c:pt>
                <c:pt idx="37">
                  <c:v>6.1421039484719415</c:v>
                </c:pt>
                <c:pt idx="38">
                  <c:v>6.7370175222068269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07-4AFF-948D-AB55C721AAD3}"/>
            </c:ext>
          </c:extLst>
        </c:ser>
        <c:ser>
          <c:idx val="3"/>
          <c:order val="3"/>
          <c:tx>
            <c:strRef>
              <c:f>[API_NY.GDP.PCAP.KD.ZG_DS2_en_excel_v2_422268.xls]Sheet1!$E$1</c:f>
              <c:strCache>
                <c:ptCount val="1"/>
                <c:pt idx="0">
                  <c:v>Vietnam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[API_NY.GDP.PCAP.KD.ZG_DS2_en_excel_v2_422268.xls]Sheet1!$A$2:$A$40</c:f>
              <c:strCache>
                <c:ptCount val="39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</c:strCache>
            </c:strRef>
          </c:cat>
          <c:val>
            <c:numRef>
              <c:f>[API_NY.GDP.PCAP.KD.ZG_DS2_en_excel_v2_422268.xls]Sheet1!$E$2:$E$40</c:f>
              <c:numCache>
                <c:formatCode>General</c:formatCode>
                <c:ptCount val="39"/>
                <c:pt idx="5">
                  <c:v>1.4464857369637087</c:v>
                </c:pt>
                <c:pt idx="6">
                  <c:v>0.48391948697867804</c:v>
                </c:pt>
                <c:pt idx="7">
                  <c:v>1.2937832015056614</c:v>
                </c:pt>
                <c:pt idx="8">
                  <c:v>2.8449388937121824</c:v>
                </c:pt>
                <c:pt idx="9">
                  <c:v>5.0578456662271094</c:v>
                </c:pt>
                <c:pt idx="10">
                  <c:v>2.877007940768749</c:v>
                </c:pt>
                <c:pt idx="11">
                  <c:v>3.751054452640318</c:v>
                </c:pt>
                <c:pt idx="12">
                  <c:v>6.4288956087129208</c:v>
                </c:pt>
                <c:pt idx="13">
                  <c:v>5.95489233810423</c:v>
                </c:pt>
                <c:pt idx="14">
                  <c:v>6.8426573103617159</c:v>
                </c:pt>
                <c:pt idx="15">
                  <c:v>7.6991074075263981</c:v>
                </c:pt>
                <c:pt idx="16">
                  <c:v>7.6751211252797447</c:v>
                </c:pt>
                <c:pt idx="17">
                  <c:v>6.6595396065133912</c:v>
                </c:pt>
                <c:pt idx="18">
                  <c:v>4.4342089048969626</c:v>
                </c:pt>
                <c:pt idx="19">
                  <c:v>3.5537791241979448</c:v>
                </c:pt>
                <c:pt idx="20">
                  <c:v>5.6186340783277871</c:v>
                </c:pt>
                <c:pt idx="21">
                  <c:v>5.0985287936030375</c:v>
                </c:pt>
                <c:pt idx="22">
                  <c:v>5.2881733999658991</c:v>
                </c:pt>
                <c:pt idx="23">
                  <c:v>5.9025076075572542</c:v>
                </c:pt>
                <c:pt idx="24">
                  <c:v>6.5509763224729198</c:v>
                </c:pt>
                <c:pt idx="25">
                  <c:v>6.5596353551202071</c:v>
                </c:pt>
                <c:pt idx="26">
                  <c:v>5.9856694039291938</c:v>
                </c:pt>
                <c:pt idx="27">
                  <c:v>6.1236072981423888</c:v>
                </c:pt>
                <c:pt idx="28">
                  <c:v>4.6524594397141072</c:v>
                </c:pt>
                <c:pt idx="29">
                  <c:v>4.3706437527016675</c:v>
                </c:pt>
                <c:pt idx="30">
                  <c:v>5.3641807653387588</c:v>
                </c:pt>
                <c:pt idx="31">
                  <c:v>5.1597357938542245</c:v>
                </c:pt>
                <c:pt idx="32">
                  <c:v>4.1563337805798284</c:v>
                </c:pt>
                <c:pt idx="33">
                  <c:v>4.3171910474386834</c:v>
                </c:pt>
                <c:pt idx="34">
                  <c:v>4.872999041806807</c:v>
                </c:pt>
                <c:pt idx="35">
                  <c:v>5.5713903421307407</c:v>
                </c:pt>
                <c:pt idx="36">
                  <c:v>5.120051240421077</c:v>
                </c:pt>
                <c:pt idx="37">
                  <c:v>5.7306282726527655</c:v>
                </c:pt>
                <c:pt idx="38">
                  <c:v>6.0180883975449433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07-4AFF-948D-AB55C721AAD3}"/>
            </c:ext>
          </c:extLst>
        </c:ser>
        <c:ser>
          <c:idx val="4"/>
          <c:order val="4"/>
          <c:tx>
            <c:strRef>
              <c:f>[API_NY.GDP.PCAP.KD.ZG_DS2_en_excel_v2_422268.xls]Sheet1!$F$1</c:f>
              <c:strCache>
                <c:ptCount val="1"/>
                <c:pt idx="0">
                  <c:v>China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[API_NY.GDP.PCAP.KD.ZG_DS2_en_excel_v2_422268.xls]Sheet1!$A$2:$A$40</c:f>
              <c:strCache>
                <c:ptCount val="39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</c:strCache>
            </c:strRef>
          </c:cat>
          <c:val>
            <c:numRef>
              <c:f>[API_NY.GDP.PCAP.KD.ZG_DS2_en_excel_v2_422268.xls]Sheet1!$F$2:$F$40</c:f>
              <c:numCache>
                <c:formatCode>General</c:formatCode>
                <c:ptCount val="39"/>
                <c:pt idx="0">
                  <c:v>6.4630012671044454</c:v>
                </c:pt>
                <c:pt idx="1">
                  <c:v>3.8337971176501071</c:v>
                </c:pt>
                <c:pt idx="2">
                  <c:v>7.3419313456023758</c:v>
                </c:pt>
                <c:pt idx="3">
                  <c:v>9.2452163544084414</c:v>
                </c:pt>
                <c:pt idx="4">
                  <c:v>13.638334195262331</c:v>
                </c:pt>
                <c:pt idx="5">
                  <c:v>11.909108399730556</c:v>
                </c:pt>
                <c:pt idx="6">
                  <c:v>7.3313320184775819</c:v>
                </c:pt>
                <c:pt idx="7">
                  <c:v>9.9121661377020729</c:v>
                </c:pt>
                <c:pt idx="8">
                  <c:v>9.4579011522063325</c:v>
                </c:pt>
                <c:pt idx="9">
                  <c:v>2.6007041074238089</c:v>
                </c:pt>
                <c:pt idx="10">
                  <c:v>2.393612459487187</c:v>
                </c:pt>
                <c:pt idx="11">
                  <c:v>7.8129577901975438</c:v>
                </c:pt>
                <c:pt idx="12">
                  <c:v>12.824945473561542</c:v>
                </c:pt>
                <c:pt idx="13">
                  <c:v>12.566027995705213</c:v>
                </c:pt>
                <c:pt idx="14">
                  <c:v>11.781568694182809</c:v>
                </c:pt>
                <c:pt idx="15">
                  <c:v>9.7502790013580238</c:v>
                </c:pt>
                <c:pt idx="16">
                  <c:v>8.7821848828707658</c:v>
                </c:pt>
                <c:pt idx="17">
                  <c:v>8.1185481185475368</c:v>
                </c:pt>
                <c:pt idx="18">
                  <c:v>6.8078063193134994</c:v>
                </c:pt>
                <c:pt idx="19">
                  <c:v>6.7392700272723545</c:v>
                </c:pt>
                <c:pt idx="20">
                  <c:v>7.6400016553426013</c:v>
                </c:pt>
                <c:pt idx="21">
                  <c:v>7.5558016717554182</c:v>
                </c:pt>
                <c:pt idx="22">
                  <c:v>8.401915061450822</c:v>
                </c:pt>
                <c:pt idx="23">
                  <c:v>9.3523642617353318</c:v>
                </c:pt>
                <c:pt idx="24">
                  <c:v>9.459175050314883</c:v>
                </c:pt>
                <c:pt idx="25">
                  <c:v>10.742552314170368</c:v>
                </c:pt>
                <c:pt idx="26">
                  <c:v>12.091836271647367</c:v>
                </c:pt>
                <c:pt idx="27">
                  <c:v>13.636344857516505</c:v>
                </c:pt>
                <c:pt idx="28">
                  <c:v>9.0938721024024005</c:v>
                </c:pt>
                <c:pt idx="29">
                  <c:v>8.8570298188038805</c:v>
                </c:pt>
                <c:pt idx="30">
                  <c:v>10.10310072331302</c:v>
                </c:pt>
                <c:pt idx="31">
                  <c:v>9.027255944571607</c:v>
                </c:pt>
                <c:pt idx="32">
                  <c:v>7.335380009957305</c:v>
                </c:pt>
                <c:pt idx="33">
                  <c:v>7.2378625154307201</c:v>
                </c:pt>
                <c:pt idx="34">
                  <c:v>6.7576220199956367</c:v>
                </c:pt>
                <c:pt idx="35">
                  <c:v>6.3634693000756073</c:v>
                </c:pt>
                <c:pt idx="36">
                  <c:v>6.1602810254158555</c:v>
                </c:pt>
                <c:pt idx="37">
                  <c:v>6.1617720043005448</c:v>
                </c:pt>
                <c:pt idx="38">
                  <c:v>6.115117072225047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D07-4AFF-948D-AB55C721A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6556383"/>
        <c:axId val="1686561375"/>
      </c:lineChart>
      <c:catAx>
        <c:axId val="168655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686561375"/>
        <c:crosses val="autoZero"/>
        <c:auto val="1"/>
        <c:lblAlgn val="ctr"/>
        <c:lblOffset val="100"/>
        <c:noMultiLvlLbl val="0"/>
      </c:catAx>
      <c:valAx>
        <c:axId val="168656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686556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A4B1-F010-492C-AFEA-4D128CFEB64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47238-4CE2-4579-B4C1-EE47CE0F0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47238-4CE2-4579-B4C1-EE47CE0F0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98f72ea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98f72ea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4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12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7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62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CB4F57-7285-4B59-83C8-88F593EEBEBE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370B-632C-45DB-ABDD-020109E6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5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.png"/><Relationship Id="rId7" Type="http://schemas.openxmlformats.org/officeDocument/2006/relationships/hyperlink" Target="https://www.project-syndicate.org/onpoint/economics-captured-by-neoclassical-magical-thinking-by-james-k-galbraith-2021-0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6718-A79F-42BC-BE3B-1195F825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61218"/>
            <a:ext cx="11844997" cy="953528"/>
          </a:xfrm>
        </p:spPr>
        <p:txBody>
          <a:bodyPr/>
          <a:lstStyle/>
          <a:p>
            <a:pPr algn="ctr"/>
            <a:r>
              <a:rPr lang="en-US" sz="3600" dirty="0"/>
              <a:t>Muhammad Naveed Iftikhar</a:t>
            </a:r>
            <a:br>
              <a:rPr lang="en-US" sz="3600" dirty="0"/>
            </a:br>
            <a:r>
              <a:rPr lang="en-US" sz="3600" dirty="0"/>
              <a:t>@navift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519F28-9CC7-4FAB-9A8D-B7AA9AD7BBBF}"/>
              </a:ext>
            </a:extLst>
          </p:cNvPr>
          <p:cNvSpPr txBox="1">
            <a:spLocks/>
          </p:cNvSpPr>
          <p:nvPr/>
        </p:nvSpPr>
        <p:spPr>
          <a:xfrm>
            <a:off x="-1" y="1320018"/>
            <a:ext cx="11844997" cy="953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State-Market Relations</a:t>
            </a:r>
          </a:p>
        </p:txBody>
      </p:sp>
    </p:spTree>
    <p:extLst>
      <p:ext uri="{BB962C8B-B14F-4D97-AF65-F5344CB8AC3E}">
        <p14:creationId xmlns:p14="http://schemas.microsoft.com/office/powerpoint/2010/main" val="31321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4380-E697-4EE8-A80F-52AF8C71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166367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Liberal Market Economies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Socialist Market Economies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Coordinated Market Economies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State Capitalism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60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F383D2-F635-444A-A834-0F922E3E39CC}"/>
              </a:ext>
            </a:extLst>
          </p:cNvPr>
          <p:cNvSpPr/>
          <p:nvPr/>
        </p:nvSpPr>
        <p:spPr>
          <a:xfrm>
            <a:off x="389744" y="2773180"/>
            <a:ext cx="1813810" cy="11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94733-D4D6-4369-8656-98F62CBAB331}"/>
              </a:ext>
            </a:extLst>
          </p:cNvPr>
          <p:cNvSpPr/>
          <p:nvPr/>
        </p:nvSpPr>
        <p:spPr>
          <a:xfrm>
            <a:off x="4668253" y="197370"/>
            <a:ext cx="2985540" cy="125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Institutions</a:t>
            </a:r>
          </a:p>
          <a:p>
            <a:pPr algn="ctr"/>
            <a:r>
              <a:rPr lang="en-US" sz="1400" dirty="0"/>
              <a:t>Regulators,  Land Zoning, Dispute Resolution, Food, Buildings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9FAADF-DE8E-4680-B8FB-747F3AB0504C}"/>
              </a:ext>
            </a:extLst>
          </p:cNvPr>
          <p:cNvSpPr/>
          <p:nvPr/>
        </p:nvSpPr>
        <p:spPr>
          <a:xfrm>
            <a:off x="5189095" y="1801318"/>
            <a:ext cx="1813810" cy="11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Public 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06CCF-CF63-4688-A8AA-D4CA95809836}"/>
              </a:ext>
            </a:extLst>
          </p:cNvPr>
          <p:cNvSpPr/>
          <p:nvPr/>
        </p:nvSpPr>
        <p:spPr>
          <a:xfrm>
            <a:off x="5189095" y="3135442"/>
            <a:ext cx="1813810" cy="11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5CCEC-9B87-42D5-BB7D-420DA0D772B0}"/>
              </a:ext>
            </a:extLst>
          </p:cNvPr>
          <p:cNvSpPr/>
          <p:nvPr/>
        </p:nvSpPr>
        <p:spPr>
          <a:xfrm>
            <a:off x="5189095" y="4469566"/>
            <a:ext cx="1813810" cy="11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Public Procurement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A63F1-6253-4302-9C40-F29B6C66DF04}"/>
              </a:ext>
            </a:extLst>
          </p:cNvPr>
          <p:cNvSpPr/>
          <p:nvPr/>
        </p:nvSpPr>
        <p:spPr>
          <a:xfrm>
            <a:off x="4924926" y="5763717"/>
            <a:ext cx="2563318" cy="11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Public Infrastructure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EF29E0-E51E-4681-8A5C-EA9467A50F8F}"/>
              </a:ext>
            </a:extLst>
          </p:cNvPr>
          <p:cNvCxnSpPr/>
          <p:nvPr/>
        </p:nvCxnSpPr>
        <p:spPr>
          <a:xfrm flipV="1">
            <a:off x="2203554" y="1456545"/>
            <a:ext cx="2880610" cy="131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023529-B57C-453C-AF52-4FEED910DEAD}"/>
              </a:ext>
            </a:extLst>
          </p:cNvPr>
          <p:cNvCxnSpPr>
            <a:endCxn id="8" idx="1"/>
          </p:cNvCxnSpPr>
          <p:nvPr/>
        </p:nvCxnSpPr>
        <p:spPr>
          <a:xfrm flipV="1">
            <a:off x="2203554" y="2363450"/>
            <a:ext cx="2985541" cy="77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8823C1-707D-473B-A8D9-BA788D8CB0F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203554" y="3335312"/>
            <a:ext cx="2985541" cy="36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179E4A-8EEA-47BB-B781-784C626FCC24}"/>
              </a:ext>
            </a:extLst>
          </p:cNvPr>
          <p:cNvCxnSpPr>
            <a:endCxn id="10" idx="1"/>
          </p:cNvCxnSpPr>
          <p:nvPr/>
        </p:nvCxnSpPr>
        <p:spPr>
          <a:xfrm>
            <a:off x="2203554" y="3697573"/>
            <a:ext cx="2985541" cy="133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96CDFB-1FC5-42C7-940C-E217480AA6B6}"/>
              </a:ext>
            </a:extLst>
          </p:cNvPr>
          <p:cNvCxnSpPr/>
          <p:nvPr/>
        </p:nvCxnSpPr>
        <p:spPr>
          <a:xfrm>
            <a:off x="2151089" y="3897443"/>
            <a:ext cx="3038006" cy="26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3006A35-E6A5-4FD5-857B-297BDF017529}"/>
              </a:ext>
            </a:extLst>
          </p:cNvPr>
          <p:cNvSpPr/>
          <p:nvPr/>
        </p:nvSpPr>
        <p:spPr>
          <a:xfrm>
            <a:off x="9566223" y="2813153"/>
            <a:ext cx="1813810" cy="11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Markets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9E7665-9FA9-4932-83D2-8CE947589F56}"/>
              </a:ext>
            </a:extLst>
          </p:cNvPr>
          <p:cNvCxnSpPr/>
          <p:nvPr/>
        </p:nvCxnSpPr>
        <p:spPr>
          <a:xfrm>
            <a:off x="6897974" y="332282"/>
            <a:ext cx="2668249" cy="248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32F5DA-1C4A-493A-ACE0-1B1997E49988}"/>
              </a:ext>
            </a:extLst>
          </p:cNvPr>
          <p:cNvCxnSpPr>
            <a:stCxn id="8" idx="3"/>
          </p:cNvCxnSpPr>
          <p:nvPr/>
        </p:nvCxnSpPr>
        <p:spPr>
          <a:xfrm>
            <a:off x="7002905" y="2363450"/>
            <a:ext cx="2563318" cy="90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3EB163-487A-4924-B433-B899F2D6C641}"/>
              </a:ext>
            </a:extLst>
          </p:cNvPr>
          <p:cNvCxnSpPr>
            <a:stCxn id="9" idx="3"/>
          </p:cNvCxnSpPr>
          <p:nvPr/>
        </p:nvCxnSpPr>
        <p:spPr>
          <a:xfrm flipV="1">
            <a:off x="7002905" y="3697573"/>
            <a:ext cx="2563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1A11E1-A6D2-4C33-8758-6D0DA5257A34}"/>
              </a:ext>
            </a:extLst>
          </p:cNvPr>
          <p:cNvCxnSpPr>
            <a:stCxn id="10" idx="3"/>
          </p:cNvCxnSpPr>
          <p:nvPr/>
        </p:nvCxnSpPr>
        <p:spPr>
          <a:xfrm flipV="1">
            <a:off x="7002905" y="3832486"/>
            <a:ext cx="2563318" cy="119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2555CC-BA72-481C-ACD1-1B5D4072C6E9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 flipV="1">
            <a:off x="7488244" y="3937416"/>
            <a:ext cx="2984884" cy="238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9E19D5-56F9-4C3F-B31C-53BB460C81FB}"/>
              </a:ext>
            </a:extLst>
          </p:cNvPr>
          <p:cNvCxnSpPr/>
          <p:nvPr/>
        </p:nvCxnSpPr>
        <p:spPr>
          <a:xfrm flipV="1">
            <a:off x="2203554" y="1417823"/>
            <a:ext cx="2880610" cy="131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C5D582-FBAF-4A58-B88A-C94C0FB5F60F}"/>
              </a:ext>
            </a:extLst>
          </p:cNvPr>
          <p:cNvSpPr/>
          <p:nvPr/>
        </p:nvSpPr>
        <p:spPr>
          <a:xfrm>
            <a:off x="389744" y="2725054"/>
            <a:ext cx="1813810" cy="11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141AC2-96C5-449C-A9C3-8B65C6D39EC9}"/>
              </a:ext>
            </a:extLst>
          </p:cNvPr>
          <p:cNvSpPr/>
          <p:nvPr/>
        </p:nvSpPr>
        <p:spPr>
          <a:xfrm>
            <a:off x="4668253" y="149244"/>
            <a:ext cx="2985540" cy="125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Institutions</a:t>
            </a:r>
          </a:p>
          <a:p>
            <a:pPr algn="ctr"/>
            <a:r>
              <a:rPr lang="en-US" sz="1400" dirty="0"/>
              <a:t>Regulators,  Land Zoning, Dispute Resolution, Food, Buildings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6F99F3-E726-42F5-9738-4C18327FC411}"/>
              </a:ext>
            </a:extLst>
          </p:cNvPr>
          <p:cNvCxnSpPr/>
          <p:nvPr/>
        </p:nvCxnSpPr>
        <p:spPr>
          <a:xfrm flipV="1">
            <a:off x="2203554" y="1369697"/>
            <a:ext cx="2880610" cy="131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3" grpId="0" animBg="1"/>
      <p:bldP spid="28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E:\Mankiw\Mankiw PPT\narrow aqua button bckgrd.jpg">
            <a:extLst>
              <a:ext uri="{FF2B5EF4-FFF2-40B4-BE49-F238E27FC236}">
                <a16:creationId xmlns:a16="http://schemas.microsoft.com/office/drawing/2014/main" id="{C1B42E37-7EDC-4CD9-954D-5282DBC4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9" name="Rectangle 3">
            <a:extLst>
              <a:ext uri="{FF2B5EF4-FFF2-40B4-BE49-F238E27FC236}">
                <a16:creationId xmlns:a16="http://schemas.microsoft.com/office/drawing/2014/main" id="{B0AFB2CD-462B-4B4D-BA9E-F5356964C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 The Four Types of Market Structure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AB4E1977-3CF4-4365-8E53-F6F7EDD6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CEE07D6D-598C-4240-A5B5-3164C2C8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B452DB25-5C50-43AB-9589-5BE6E68A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49B273D3-9B38-4745-9D65-7C02E2AAA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65F9DEB3-1F62-4E00-AC1E-A828AE91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5C606420-F76F-497B-98A8-39C3C57D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E4EA519A-0C00-49EA-8697-B0E58C19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556858D1-8C89-4FB1-A393-32CDE317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D51527CC-31C1-4241-8B90-FA3A4B24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613EB791-F812-4FDA-B7E4-B88FE9CD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1" name="Rectangle 15">
            <a:extLst>
              <a:ext uri="{FF2B5EF4-FFF2-40B4-BE49-F238E27FC236}">
                <a16:creationId xmlns:a16="http://schemas.microsoft.com/office/drawing/2014/main" id="{F89C79C7-91C3-4D8A-AF13-4555E7F4E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4522789"/>
            <a:ext cx="1446213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2" name="Rectangle 16">
            <a:extLst>
              <a:ext uri="{FF2B5EF4-FFF2-40B4-BE49-F238E27FC236}">
                <a16:creationId xmlns:a16="http://schemas.microsoft.com/office/drawing/2014/main" id="{EF73B96F-74B3-483E-AF68-C8549F6C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3" name="Rectangle 17">
            <a:extLst>
              <a:ext uri="{FF2B5EF4-FFF2-40B4-BE49-F238E27FC236}">
                <a16:creationId xmlns:a16="http://schemas.microsoft.com/office/drawing/2014/main" id="{980EBF2F-7E2A-40E9-B026-C32F7E2ED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4" name="Rectangle 18">
            <a:extLst>
              <a:ext uri="{FF2B5EF4-FFF2-40B4-BE49-F238E27FC236}">
                <a16:creationId xmlns:a16="http://schemas.microsoft.com/office/drawing/2014/main" id="{5EB2D948-3E89-4A80-9469-7CB245C9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5" name="Rectangle 19">
            <a:extLst>
              <a:ext uri="{FF2B5EF4-FFF2-40B4-BE49-F238E27FC236}">
                <a16:creationId xmlns:a16="http://schemas.microsoft.com/office/drawing/2014/main" id="{6C2D2A75-9232-4AD7-BCA0-426293B1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6" name="Rectangle 20">
            <a:extLst>
              <a:ext uri="{FF2B5EF4-FFF2-40B4-BE49-F238E27FC236}">
                <a16:creationId xmlns:a16="http://schemas.microsoft.com/office/drawing/2014/main" id="{53470F32-D5C4-4640-B78A-833B5528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7" name="Rectangle 21">
            <a:extLst>
              <a:ext uri="{FF2B5EF4-FFF2-40B4-BE49-F238E27FC236}">
                <a16:creationId xmlns:a16="http://schemas.microsoft.com/office/drawing/2014/main" id="{6782908B-D5B4-4F14-987C-108E553B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8" name="Rectangle 22">
            <a:extLst>
              <a:ext uri="{FF2B5EF4-FFF2-40B4-BE49-F238E27FC236}">
                <a16:creationId xmlns:a16="http://schemas.microsoft.com/office/drawing/2014/main" id="{223F979F-80CC-4FBA-B31A-FD5503A4C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9" name="Rectangle 23">
            <a:extLst>
              <a:ext uri="{FF2B5EF4-FFF2-40B4-BE49-F238E27FC236}">
                <a16:creationId xmlns:a16="http://schemas.microsoft.com/office/drawing/2014/main" id="{DD8A1DA6-1436-42E4-A02A-42D6F594F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0" name="Rectangle 24">
            <a:extLst>
              <a:ext uri="{FF2B5EF4-FFF2-40B4-BE49-F238E27FC236}">
                <a16:creationId xmlns:a16="http://schemas.microsoft.com/office/drawing/2014/main" id="{4EF33329-A266-45A4-91F4-1E02C140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1" name="Rectangle 25">
            <a:extLst>
              <a:ext uri="{FF2B5EF4-FFF2-40B4-BE49-F238E27FC236}">
                <a16:creationId xmlns:a16="http://schemas.microsoft.com/office/drawing/2014/main" id="{190B99AC-12F2-4A0B-95D3-E870314C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2" name="Rectangle 26">
            <a:extLst>
              <a:ext uri="{FF2B5EF4-FFF2-40B4-BE49-F238E27FC236}">
                <a16:creationId xmlns:a16="http://schemas.microsoft.com/office/drawing/2014/main" id="{CD16AF2D-FAB6-4BD5-9417-4F68577C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522789"/>
            <a:ext cx="1446213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3" name="Rectangle 27">
            <a:extLst>
              <a:ext uri="{FF2B5EF4-FFF2-40B4-BE49-F238E27FC236}">
                <a16:creationId xmlns:a16="http://schemas.microsoft.com/office/drawing/2014/main" id="{B6D28760-7BC7-448E-90E8-13375A85E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4" name="Rectangle 28">
            <a:extLst>
              <a:ext uri="{FF2B5EF4-FFF2-40B4-BE49-F238E27FC236}">
                <a16:creationId xmlns:a16="http://schemas.microsoft.com/office/drawing/2014/main" id="{3A66C513-C25D-40C2-BA3A-4069E032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5" name="Rectangle 29">
            <a:extLst>
              <a:ext uri="{FF2B5EF4-FFF2-40B4-BE49-F238E27FC236}">
                <a16:creationId xmlns:a16="http://schemas.microsoft.com/office/drawing/2014/main" id="{103664FB-2834-4795-B57D-5E822259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6" name="Rectangle 30">
            <a:extLst>
              <a:ext uri="{FF2B5EF4-FFF2-40B4-BE49-F238E27FC236}">
                <a16:creationId xmlns:a16="http://schemas.microsoft.com/office/drawing/2014/main" id="{B94B2561-CCAE-4AC1-8E86-DAD6BB3F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7" name="Rectangle 31">
            <a:extLst>
              <a:ext uri="{FF2B5EF4-FFF2-40B4-BE49-F238E27FC236}">
                <a16:creationId xmlns:a16="http://schemas.microsoft.com/office/drawing/2014/main" id="{C6632A89-5F9B-4F20-9839-542847F9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8" name="Rectangle 32">
            <a:extLst>
              <a:ext uri="{FF2B5EF4-FFF2-40B4-BE49-F238E27FC236}">
                <a16:creationId xmlns:a16="http://schemas.microsoft.com/office/drawing/2014/main" id="{BEBBD934-6B4F-4277-999A-3A19DC61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9" name="Rectangle 33">
            <a:extLst>
              <a:ext uri="{FF2B5EF4-FFF2-40B4-BE49-F238E27FC236}">
                <a16:creationId xmlns:a16="http://schemas.microsoft.com/office/drawing/2014/main" id="{BC1E8C00-8704-45D0-9AA4-9DBF47FD5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0" name="Rectangle 34">
            <a:extLst>
              <a:ext uri="{FF2B5EF4-FFF2-40B4-BE49-F238E27FC236}">
                <a16:creationId xmlns:a16="http://schemas.microsoft.com/office/drawing/2014/main" id="{72C78D67-FC41-4848-9711-EB78C9328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1" name="Rectangle 35">
            <a:extLst>
              <a:ext uri="{FF2B5EF4-FFF2-40B4-BE49-F238E27FC236}">
                <a16:creationId xmlns:a16="http://schemas.microsoft.com/office/drawing/2014/main" id="{A17A0422-AEEC-4949-8A9C-856ABBFD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2" name="Rectangle 36">
            <a:extLst>
              <a:ext uri="{FF2B5EF4-FFF2-40B4-BE49-F238E27FC236}">
                <a16:creationId xmlns:a16="http://schemas.microsoft.com/office/drawing/2014/main" id="{74630553-3C7C-4A37-8AC1-AC632DF22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3" name="Rectangle 37">
            <a:extLst>
              <a:ext uri="{FF2B5EF4-FFF2-40B4-BE49-F238E27FC236}">
                <a16:creationId xmlns:a16="http://schemas.microsoft.com/office/drawing/2014/main" id="{654EC06B-E398-4869-8583-776C981D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522789"/>
            <a:ext cx="1446212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4" name="Rectangle 38">
            <a:extLst>
              <a:ext uri="{FF2B5EF4-FFF2-40B4-BE49-F238E27FC236}">
                <a16:creationId xmlns:a16="http://schemas.microsoft.com/office/drawing/2014/main" id="{6CDDFE12-43B7-4D0E-B2DD-912F62E6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5" name="Rectangle 39">
            <a:extLst>
              <a:ext uri="{FF2B5EF4-FFF2-40B4-BE49-F238E27FC236}">
                <a16:creationId xmlns:a16="http://schemas.microsoft.com/office/drawing/2014/main" id="{9E603363-88E3-4F46-937C-929B2AF87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6" name="Rectangle 40">
            <a:extLst>
              <a:ext uri="{FF2B5EF4-FFF2-40B4-BE49-F238E27FC236}">
                <a16:creationId xmlns:a16="http://schemas.microsoft.com/office/drawing/2014/main" id="{90AC76E4-59F9-4A0A-9E73-8CF741F4A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7" name="Rectangle 41">
            <a:extLst>
              <a:ext uri="{FF2B5EF4-FFF2-40B4-BE49-F238E27FC236}">
                <a16:creationId xmlns:a16="http://schemas.microsoft.com/office/drawing/2014/main" id="{67DD3F2B-2766-4B39-BD5F-6907ECB6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8" name="Rectangle 42">
            <a:extLst>
              <a:ext uri="{FF2B5EF4-FFF2-40B4-BE49-F238E27FC236}">
                <a16:creationId xmlns:a16="http://schemas.microsoft.com/office/drawing/2014/main" id="{C1B231C4-0CCA-4241-8F02-31A55F414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9" name="Rectangle 43">
            <a:extLst>
              <a:ext uri="{FF2B5EF4-FFF2-40B4-BE49-F238E27FC236}">
                <a16:creationId xmlns:a16="http://schemas.microsoft.com/office/drawing/2014/main" id="{871238B7-6E7B-4CFC-88BB-F50C9771A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60" name="Rectangle 44">
            <a:extLst>
              <a:ext uri="{FF2B5EF4-FFF2-40B4-BE49-F238E27FC236}">
                <a16:creationId xmlns:a16="http://schemas.microsoft.com/office/drawing/2014/main" id="{4BB69E96-5700-4E4C-96B3-FE18ABD56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61" name="Rectangle 45">
            <a:extLst>
              <a:ext uri="{FF2B5EF4-FFF2-40B4-BE49-F238E27FC236}">
                <a16:creationId xmlns:a16="http://schemas.microsoft.com/office/drawing/2014/main" id="{731DEFDB-812F-4E5A-8478-D8C664884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62" name="Rectangle 46">
            <a:extLst>
              <a:ext uri="{FF2B5EF4-FFF2-40B4-BE49-F238E27FC236}">
                <a16:creationId xmlns:a16="http://schemas.microsoft.com/office/drawing/2014/main" id="{C442304A-F3D2-4CC3-96C9-4A78772BD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63" name="Rectangle 47">
            <a:extLst>
              <a:ext uri="{FF2B5EF4-FFF2-40B4-BE49-F238E27FC236}">
                <a16:creationId xmlns:a16="http://schemas.microsoft.com/office/drawing/2014/main" id="{24F8B123-0AB0-4800-8D63-0E1C1247C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64" name="Rectangle 48">
            <a:extLst>
              <a:ext uri="{FF2B5EF4-FFF2-40B4-BE49-F238E27FC236}">
                <a16:creationId xmlns:a16="http://schemas.microsoft.com/office/drawing/2014/main" id="{A4CD1598-CB64-4ACB-AFAF-5CD2C2FE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4522789"/>
            <a:ext cx="1444625" cy="1589087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65" name="Rectangle 49">
            <a:extLst>
              <a:ext uri="{FF2B5EF4-FFF2-40B4-BE49-F238E27FC236}">
                <a16:creationId xmlns:a16="http://schemas.microsoft.com/office/drawing/2014/main" id="{D61F670B-316B-4570-A442-01A4AF58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379913"/>
            <a:ext cx="1570038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66" name="Rectangle 50">
            <a:extLst>
              <a:ext uri="{FF2B5EF4-FFF2-40B4-BE49-F238E27FC236}">
                <a16:creationId xmlns:a16="http://schemas.microsoft.com/office/drawing/2014/main" id="{1270B39F-32AD-4A15-9792-7C66F6EE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4379913"/>
            <a:ext cx="1570038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67" name="Line 51">
            <a:extLst>
              <a:ext uri="{FF2B5EF4-FFF2-40B4-BE49-F238E27FC236}">
                <a16:creationId xmlns:a16="http://schemas.microsoft.com/office/drawing/2014/main" id="{02884FB2-5522-4A21-ADA1-94CC0ED79D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5225" y="5237164"/>
            <a:ext cx="15700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8" name="Rectangle 52">
            <a:extLst>
              <a:ext uri="{FF2B5EF4-FFF2-40B4-BE49-F238E27FC236}">
                <a16:creationId xmlns:a16="http://schemas.microsoft.com/office/drawing/2014/main" id="{2909C6EC-8D35-4643-B734-215EB06AE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4" y="4379913"/>
            <a:ext cx="1570037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69" name="Line 53">
            <a:extLst>
              <a:ext uri="{FF2B5EF4-FFF2-40B4-BE49-F238E27FC236}">
                <a16:creationId xmlns:a16="http://schemas.microsoft.com/office/drawing/2014/main" id="{769A7F15-DD28-4D2C-B9DD-E2F42CA842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5214" y="5237164"/>
            <a:ext cx="15700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0" name="Rectangle 54">
            <a:extLst>
              <a:ext uri="{FF2B5EF4-FFF2-40B4-BE49-F238E27FC236}">
                <a16:creationId xmlns:a16="http://schemas.microsoft.com/office/drawing/2014/main" id="{0816EC04-D7D9-4953-963D-9D209D66A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4379913"/>
            <a:ext cx="1570038" cy="17145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71" name="Line 55">
            <a:extLst>
              <a:ext uri="{FF2B5EF4-FFF2-40B4-BE49-F238E27FC236}">
                <a16:creationId xmlns:a16="http://schemas.microsoft.com/office/drawing/2014/main" id="{7F9ACA3E-F75D-4DC4-AD1C-BEAF5E42BE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9425" y="5237164"/>
            <a:ext cx="15700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2" name="Line 56">
            <a:extLst>
              <a:ext uri="{FF2B5EF4-FFF2-40B4-BE49-F238E27FC236}">
                <a16:creationId xmlns:a16="http://schemas.microsoft.com/office/drawing/2014/main" id="{3906CDBB-0A8B-4244-948A-B744551DF2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5237164"/>
            <a:ext cx="15700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3" name="Freeform 57">
            <a:extLst>
              <a:ext uri="{FF2B5EF4-FFF2-40B4-BE49-F238E27FC236}">
                <a16:creationId xmlns:a16="http://schemas.microsoft.com/office/drawing/2014/main" id="{443A69DA-1E4E-4CDC-BF60-B023D0698EC4}"/>
              </a:ext>
            </a:extLst>
          </p:cNvPr>
          <p:cNvSpPr>
            <a:spLocks/>
          </p:cNvSpPr>
          <p:nvPr/>
        </p:nvSpPr>
        <p:spPr bwMode="auto">
          <a:xfrm>
            <a:off x="6931025" y="2951163"/>
            <a:ext cx="927100" cy="1428750"/>
          </a:xfrm>
          <a:custGeom>
            <a:avLst/>
            <a:gdLst>
              <a:gd name="T0" fmla="*/ 0 w 584"/>
              <a:gd name="T1" fmla="*/ 900 h 900"/>
              <a:gd name="T2" fmla="*/ 584 w 584"/>
              <a:gd name="T3" fmla="*/ 0 h 900"/>
              <a:gd name="T4" fmla="*/ 0 w 584"/>
              <a:gd name="T5" fmla="*/ 90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900">
                <a:moveTo>
                  <a:pt x="0" y="900"/>
                </a:moveTo>
                <a:lnTo>
                  <a:pt x="584" y="0"/>
                </a:lnTo>
                <a:lnTo>
                  <a:pt x="0" y="9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4" name="Freeform 58">
            <a:extLst>
              <a:ext uri="{FF2B5EF4-FFF2-40B4-BE49-F238E27FC236}">
                <a16:creationId xmlns:a16="http://schemas.microsoft.com/office/drawing/2014/main" id="{544FA068-83B7-4C87-8383-D529D049F17F}"/>
              </a:ext>
            </a:extLst>
          </p:cNvPr>
          <p:cNvSpPr>
            <a:spLocks/>
          </p:cNvSpPr>
          <p:nvPr/>
        </p:nvSpPr>
        <p:spPr bwMode="auto">
          <a:xfrm>
            <a:off x="7858125" y="2951163"/>
            <a:ext cx="928688" cy="1428750"/>
          </a:xfrm>
          <a:custGeom>
            <a:avLst/>
            <a:gdLst>
              <a:gd name="T0" fmla="*/ 585 w 585"/>
              <a:gd name="T1" fmla="*/ 900 h 900"/>
              <a:gd name="T2" fmla="*/ 0 w 585"/>
              <a:gd name="T3" fmla="*/ 0 h 900"/>
              <a:gd name="T4" fmla="*/ 585 w 585"/>
              <a:gd name="T5" fmla="*/ 90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5" h="900">
                <a:moveTo>
                  <a:pt x="585" y="900"/>
                </a:moveTo>
                <a:lnTo>
                  <a:pt x="0" y="0"/>
                </a:lnTo>
                <a:lnTo>
                  <a:pt x="585" y="9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5" name="Freeform 59">
            <a:extLst>
              <a:ext uri="{FF2B5EF4-FFF2-40B4-BE49-F238E27FC236}">
                <a16:creationId xmlns:a16="http://schemas.microsoft.com/office/drawing/2014/main" id="{D35B83A2-DBD3-43C7-AA2A-686159F43AF4}"/>
              </a:ext>
            </a:extLst>
          </p:cNvPr>
          <p:cNvSpPr>
            <a:spLocks/>
          </p:cNvSpPr>
          <p:nvPr/>
        </p:nvSpPr>
        <p:spPr bwMode="auto">
          <a:xfrm>
            <a:off x="3219450" y="1719263"/>
            <a:ext cx="2319338" cy="2660650"/>
          </a:xfrm>
          <a:custGeom>
            <a:avLst/>
            <a:gdLst>
              <a:gd name="T0" fmla="*/ 0 w 1461"/>
              <a:gd name="T1" fmla="*/ 1676 h 1676"/>
              <a:gd name="T2" fmla="*/ 1461 w 1461"/>
              <a:gd name="T3" fmla="*/ 0 h 1676"/>
              <a:gd name="T4" fmla="*/ 0 w 1461"/>
              <a:gd name="T5" fmla="*/ 1676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1" h="1676">
                <a:moveTo>
                  <a:pt x="0" y="1676"/>
                </a:moveTo>
                <a:lnTo>
                  <a:pt x="1461" y="0"/>
                </a:lnTo>
                <a:lnTo>
                  <a:pt x="0" y="1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6" name="Freeform 60">
            <a:extLst>
              <a:ext uri="{FF2B5EF4-FFF2-40B4-BE49-F238E27FC236}">
                <a16:creationId xmlns:a16="http://schemas.microsoft.com/office/drawing/2014/main" id="{6DC540C4-3C81-4D85-A01F-EF2ADA4D4354}"/>
              </a:ext>
            </a:extLst>
          </p:cNvPr>
          <p:cNvSpPr>
            <a:spLocks/>
          </p:cNvSpPr>
          <p:nvPr/>
        </p:nvSpPr>
        <p:spPr bwMode="auto">
          <a:xfrm>
            <a:off x="5075238" y="1719263"/>
            <a:ext cx="463550" cy="2660650"/>
          </a:xfrm>
          <a:custGeom>
            <a:avLst/>
            <a:gdLst>
              <a:gd name="T0" fmla="*/ 0 w 292"/>
              <a:gd name="T1" fmla="*/ 1676 h 1676"/>
              <a:gd name="T2" fmla="*/ 292 w 292"/>
              <a:gd name="T3" fmla="*/ 0 h 1676"/>
              <a:gd name="T4" fmla="*/ 0 w 292"/>
              <a:gd name="T5" fmla="*/ 1676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676">
                <a:moveTo>
                  <a:pt x="0" y="1676"/>
                </a:moveTo>
                <a:lnTo>
                  <a:pt x="292" y="0"/>
                </a:lnTo>
                <a:lnTo>
                  <a:pt x="0" y="1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7" name="Freeform 61">
            <a:extLst>
              <a:ext uri="{FF2B5EF4-FFF2-40B4-BE49-F238E27FC236}">
                <a16:creationId xmlns:a16="http://schemas.microsoft.com/office/drawing/2014/main" id="{AA7E9A33-DF23-4426-8874-49FE2BE4841E}"/>
              </a:ext>
            </a:extLst>
          </p:cNvPr>
          <p:cNvSpPr>
            <a:spLocks/>
          </p:cNvSpPr>
          <p:nvPr/>
        </p:nvSpPr>
        <p:spPr bwMode="auto">
          <a:xfrm>
            <a:off x="5538789" y="1719263"/>
            <a:ext cx="2319337" cy="1231900"/>
          </a:xfrm>
          <a:custGeom>
            <a:avLst/>
            <a:gdLst>
              <a:gd name="T0" fmla="*/ 1461 w 1461"/>
              <a:gd name="T1" fmla="*/ 776 h 776"/>
              <a:gd name="T2" fmla="*/ 0 w 1461"/>
              <a:gd name="T3" fmla="*/ 0 h 776"/>
              <a:gd name="T4" fmla="*/ 1461 w 1461"/>
              <a:gd name="T5" fmla="*/ 776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1" h="776">
                <a:moveTo>
                  <a:pt x="1461" y="776"/>
                </a:moveTo>
                <a:lnTo>
                  <a:pt x="0" y="0"/>
                </a:lnTo>
                <a:lnTo>
                  <a:pt x="1461" y="7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078" name="Group 62">
            <a:extLst>
              <a:ext uri="{FF2B5EF4-FFF2-40B4-BE49-F238E27FC236}">
                <a16:creationId xmlns:a16="http://schemas.microsoft.com/office/drawing/2014/main" id="{4E1BFC6F-0716-4324-8555-417311EC575C}"/>
              </a:ext>
            </a:extLst>
          </p:cNvPr>
          <p:cNvGrpSpPr>
            <a:grpSpLocks/>
          </p:cNvGrpSpPr>
          <p:nvPr/>
        </p:nvGrpSpPr>
        <p:grpSpPr bwMode="auto">
          <a:xfrm>
            <a:off x="2662240" y="4679953"/>
            <a:ext cx="1000125" cy="1154113"/>
            <a:chOff x="717" y="2948"/>
            <a:chExt cx="630" cy="727"/>
          </a:xfrm>
        </p:grpSpPr>
        <p:sp>
          <p:nvSpPr>
            <p:cNvPr id="86079" name="Rectangle 63">
              <a:extLst>
                <a:ext uri="{FF2B5EF4-FFF2-40B4-BE49-F238E27FC236}">
                  <a16:creationId xmlns:a16="http://schemas.microsoft.com/office/drawing/2014/main" id="{C996A374-1BBB-4871-86DA-E1F8CB2B3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3381"/>
              <a:ext cx="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•</a:t>
              </a:r>
              <a:endParaRPr lang="en-US" altLang="en-US"/>
            </a:p>
          </p:txBody>
        </p:sp>
        <p:sp>
          <p:nvSpPr>
            <p:cNvPr id="86080" name="Rectangle 64">
              <a:extLst>
                <a:ext uri="{FF2B5EF4-FFF2-40B4-BE49-F238E27FC236}">
                  <a16:creationId xmlns:a16="http://schemas.microsoft.com/office/drawing/2014/main" id="{F3784F63-AD98-4C4D-8DAE-7683F70D9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3381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6081" name="Rectangle 65">
              <a:extLst>
                <a:ext uri="{FF2B5EF4-FFF2-40B4-BE49-F238E27FC236}">
                  <a16:creationId xmlns:a16="http://schemas.microsoft.com/office/drawing/2014/main" id="{3B7BB29E-540D-4405-BC79-4CA20EF97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3381"/>
              <a:ext cx="5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Tap water</a:t>
              </a:r>
              <a:endParaRPr lang="en-US" altLang="en-US"/>
            </a:p>
          </p:txBody>
        </p:sp>
        <p:sp>
          <p:nvSpPr>
            <p:cNvPr id="86082" name="Rectangle 66">
              <a:extLst>
                <a:ext uri="{FF2B5EF4-FFF2-40B4-BE49-F238E27FC236}">
                  <a16:creationId xmlns:a16="http://schemas.microsoft.com/office/drawing/2014/main" id="{E0F39953-88B1-4B1D-ACB6-731E0BD8E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3530"/>
              <a:ext cx="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•</a:t>
              </a:r>
              <a:endParaRPr lang="en-US" altLang="en-US"/>
            </a:p>
          </p:txBody>
        </p:sp>
        <p:sp>
          <p:nvSpPr>
            <p:cNvPr id="86083" name="Rectangle 67">
              <a:extLst>
                <a:ext uri="{FF2B5EF4-FFF2-40B4-BE49-F238E27FC236}">
                  <a16:creationId xmlns:a16="http://schemas.microsoft.com/office/drawing/2014/main" id="{95519F60-6E3C-4AE5-A751-502E8CDF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3530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6084" name="Rectangle 68">
              <a:extLst>
                <a:ext uri="{FF2B5EF4-FFF2-40B4-BE49-F238E27FC236}">
                  <a16:creationId xmlns:a16="http://schemas.microsoft.com/office/drawing/2014/main" id="{0CFBC585-3C76-40BA-89C9-2BFBC0D54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3530"/>
              <a:ext cx="51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Arial" panose="020B0604020202020204" pitchFamily="34" charset="0"/>
                </a:rPr>
                <a:t>Electricity</a:t>
              </a:r>
              <a:endParaRPr lang="en-US" altLang="en-US" dirty="0"/>
            </a:p>
          </p:txBody>
        </p:sp>
        <p:sp>
          <p:nvSpPr>
            <p:cNvPr id="86085" name="Rectangle 69">
              <a:extLst>
                <a:ext uri="{FF2B5EF4-FFF2-40B4-BE49-F238E27FC236}">
                  <a16:creationId xmlns:a16="http://schemas.microsoft.com/office/drawing/2014/main" id="{39684400-47C9-4BC2-BDB6-7247723E2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948"/>
              <a:ext cx="52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Monopoly</a:t>
              </a:r>
              <a:endParaRPr lang="en-US" altLang="en-US"/>
            </a:p>
          </p:txBody>
        </p:sp>
      </p:grpSp>
      <p:grpSp>
        <p:nvGrpSpPr>
          <p:cNvPr id="86087" name="Group 71">
            <a:extLst>
              <a:ext uri="{FF2B5EF4-FFF2-40B4-BE49-F238E27FC236}">
                <a16:creationId xmlns:a16="http://schemas.microsoft.com/office/drawing/2014/main" id="{757A026F-85C0-404C-B49C-59E6CAE2B849}"/>
              </a:ext>
            </a:extLst>
          </p:cNvPr>
          <p:cNvGrpSpPr>
            <a:grpSpLocks/>
          </p:cNvGrpSpPr>
          <p:nvPr/>
        </p:nvGrpSpPr>
        <p:grpSpPr bwMode="auto">
          <a:xfrm>
            <a:off x="6354761" y="4443412"/>
            <a:ext cx="1127124" cy="1390649"/>
            <a:chOff x="3043" y="2799"/>
            <a:chExt cx="710" cy="876"/>
          </a:xfrm>
        </p:grpSpPr>
        <p:sp>
          <p:nvSpPr>
            <p:cNvPr id="86088" name="Rectangle 72">
              <a:extLst>
                <a:ext uri="{FF2B5EF4-FFF2-40B4-BE49-F238E27FC236}">
                  <a16:creationId xmlns:a16="http://schemas.microsoft.com/office/drawing/2014/main" id="{520D8376-A54D-4072-8EC3-5EA182EA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3381"/>
              <a:ext cx="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•</a:t>
              </a:r>
              <a:endParaRPr lang="en-US" altLang="en-US"/>
            </a:p>
          </p:txBody>
        </p:sp>
        <p:sp>
          <p:nvSpPr>
            <p:cNvPr id="86089" name="Rectangle 73">
              <a:extLst>
                <a:ext uri="{FF2B5EF4-FFF2-40B4-BE49-F238E27FC236}">
                  <a16:creationId xmlns:a16="http://schemas.microsoft.com/office/drawing/2014/main" id="{B3466606-1C1D-4F8A-9F4D-DFE9F7D5B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381"/>
              <a:ext cx="3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6090" name="Rectangle 74">
              <a:extLst>
                <a:ext uri="{FF2B5EF4-FFF2-40B4-BE49-F238E27FC236}">
                  <a16:creationId xmlns:a16="http://schemas.microsoft.com/office/drawing/2014/main" id="{063C0B1B-55C0-49E1-9E17-A39150988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3381"/>
              <a:ext cx="3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Novels</a:t>
              </a:r>
              <a:endParaRPr lang="en-US" altLang="en-US"/>
            </a:p>
          </p:txBody>
        </p:sp>
        <p:sp>
          <p:nvSpPr>
            <p:cNvPr id="86091" name="Rectangle 75">
              <a:extLst>
                <a:ext uri="{FF2B5EF4-FFF2-40B4-BE49-F238E27FC236}">
                  <a16:creationId xmlns:a16="http://schemas.microsoft.com/office/drawing/2014/main" id="{E2A777A3-E9D8-436C-846B-29EBC3B6C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3530"/>
              <a:ext cx="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•</a:t>
              </a:r>
              <a:endParaRPr lang="en-US" altLang="en-US"/>
            </a:p>
          </p:txBody>
        </p:sp>
        <p:sp>
          <p:nvSpPr>
            <p:cNvPr id="86092" name="Rectangle 76">
              <a:extLst>
                <a:ext uri="{FF2B5EF4-FFF2-40B4-BE49-F238E27FC236}">
                  <a16:creationId xmlns:a16="http://schemas.microsoft.com/office/drawing/2014/main" id="{464220C5-DF55-4F68-BDE2-258087A6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530"/>
              <a:ext cx="3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6093" name="Rectangle 77">
              <a:extLst>
                <a:ext uri="{FF2B5EF4-FFF2-40B4-BE49-F238E27FC236}">
                  <a16:creationId xmlns:a16="http://schemas.microsoft.com/office/drawing/2014/main" id="{02B98367-28B2-4083-8F0A-A4F4BA87A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3530"/>
              <a:ext cx="3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Movies</a:t>
              </a:r>
              <a:endParaRPr lang="en-US" altLang="en-US"/>
            </a:p>
          </p:txBody>
        </p:sp>
        <p:sp>
          <p:nvSpPr>
            <p:cNvPr id="86094" name="Rectangle 78">
              <a:extLst>
                <a:ext uri="{FF2B5EF4-FFF2-40B4-BE49-F238E27FC236}">
                  <a16:creationId xmlns:a16="http://schemas.microsoft.com/office/drawing/2014/main" id="{3F113F40-5A9A-41FA-B2EF-7DB8E7DC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2799"/>
              <a:ext cx="6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Monopolistic</a:t>
              </a:r>
              <a:endParaRPr lang="en-US" altLang="en-US"/>
            </a:p>
          </p:txBody>
        </p:sp>
        <p:sp>
          <p:nvSpPr>
            <p:cNvPr id="86095" name="Rectangle 79">
              <a:extLst>
                <a:ext uri="{FF2B5EF4-FFF2-40B4-BE49-F238E27FC236}">
                  <a16:creationId xmlns:a16="http://schemas.microsoft.com/office/drawing/2014/main" id="{B02047DA-921B-4B10-A2A2-F260E9010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2948"/>
              <a:ext cx="64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Arial" panose="020B0604020202020204" pitchFamily="34" charset="0"/>
                </a:rPr>
                <a:t>Competition</a:t>
              </a:r>
              <a:endParaRPr lang="en-US" altLang="en-US" dirty="0"/>
            </a:p>
          </p:txBody>
        </p:sp>
      </p:grpSp>
      <p:grpSp>
        <p:nvGrpSpPr>
          <p:cNvPr id="86097" name="Group 81">
            <a:extLst>
              <a:ext uri="{FF2B5EF4-FFF2-40B4-BE49-F238E27FC236}">
                <a16:creationId xmlns:a16="http://schemas.microsoft.com/office/drawing/2014/main" id="{672CF90A-9F51-485D-9240-269910CBFD5F}"/>
              </a:ext>
            </a:extLst>
          </p:cNvPr>
          <p:cNvGrpSpPr>
            <a:grpSpLocks/>
          </p:cNvGrpSpPr>
          <p:nvPr/>
        </p:nvGrpSpPr>
        <p:grpSpPr bwMode="auto">
          <a:xfrm>
            <a:off x="4508502" y="4679951"/>
            <a:ext cx="1268414" cy="1152525"/>
            <a:chOff x="1880" y="2948"/>
            <a:chExt cx="799" cy="726"/>
          </a:xfrm>
        </p:grpSpPr>
        <p:sp>
          <p:nvSpPr>
            <p:cNvPr id="86098" name="Rectangle 82">
              <a:extLst>
                <a:ext uri="{FF2B5EF4-FFF2-40B4-BE49-F238E27FC236}">
                  <a16:creationId xmlns:a16="http://schemas.microsoft.com/office/drawing/2014/main" id="{95CF1E4A-3452-42C3-9C75-7943FD741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381"/>
              <a:ext cx="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•</a:t>
              </a:r>
              <a:endParaRPr lang="en-US" altLang="en-US"/>
            </a:p>
          </p:txBody>
        </p:sp>
        <p:sp>
          <p:nvSpPr>
            <p:cNvPr id="86099" name="Rectangle 83">
              <a:extLst>
                <a:ext uri="{FF2B5EF4-FFF2-40B4-BE49-F238E27FC236}">
                  <a16:creationId xmlns:a16="http://schemas.microsoft.com/office/drawing/2014/main" id="{51C260E9-168A-4CA6-9B2F-8ADBE2424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3381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6100" name="Rectangle 84">
              <a:extLst>
                <a:ext uri="{FF2B5EF4-FFF2-40B4-BE49-F238E27FC236}">
                  <a16:creationId xmlns:a16="http://schemas.microsoft.com/office/drawing/2014/main" id="{FD1504C5-BE9C-4065-A832-537F5087F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3381"/>
              <a:ext cx="7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Arial" panose="020B0604020202020204" pitchFamily="34" charset="0"/>
                </a:rPr>
                <a:t>Auto Industry</a:t>
              </a:r>
              <a:endParaRPr lang="en-US" altLang="en-US" dirty="0"/>
            </a:p>
          </p:txBody>
        </p:sp>
        <p:sp>
          <p:nvSpPr>
            <p:cNvPr id="86101" name="Rectangle 85">
              <a:extLst>
                <a:ext uri="{FF2B5EF4-FFF2-40B4-BE49-F238E27FC236}">
                  <a16:creationId xmlns:a16="http://schemas.microsoft.com/office/drawing/2014/main" id="{46A015A2-E471-4C6D-815D-3977B8E61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530"/>
              <a:ext cx="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•</a:t>
              </a:r>
              <a:endParaRPr lang="en-US" altLang="en-US"/>
            </a:p>
          </p:txBody>
        </p:sp>
        <p:sp>
          <p:nvSpPr>
            <p:cNvPr id="86102" name="Rectangle 86">
              <a:extLst>
                <a:ext uri="{FF2B5EF4-FFF2-40B4-BE49-F238E27FC236}">
                  <a16:creationId xmlns:a16="http://schemas.microsoft.com/office/drawing/2014/main" id="{5BC6BEBA-B3C5-48C6-928A-9E2B2A1A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3530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6103" name="Rectangle 87">
              <a:extLst>
                <a:ext uri="{FF2B5EF4-FFF2-40B4-BE49-F238E27FC236}">
                  <a16:creationId xmlns:a16="http://schemas.microsoft.com/office/drawing/2014/main" id="{84FEA42E-C04A-4502-B2D8-73DF8A0D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3530"/>
              <a:ext cx="48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Crude oil</a:t>
              </a:r>
              <a:endParaRPr lang="en-US" altLang="en-US"/>
            </a:p>
          </p:txBody>
        </p:sp>
        <p:sp>
          <p:nvSpPr>
            <p:cNvPr id="86104" name="Rectangle 88">
              <a:extLst>
                <a:ext uri="{FF2B5EF4-FFF2-40B4-BE49-F238E27FC236}">
                  <a16:creationId xmlns:a16="http://schemas.microsoft.com/office/drawing/2014/main" id="{618985BA-44B1-4CFA-911D-9068B0851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2948"/>
              <a:ext cx="50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dirty="0">
                  <a:solidFill>
                    <a:srgbClr val="000000"/>
                  </a:solidFill>
                  <a:latin typeface="Arial" panose="020B0604020202020204" pitchFamily="34" charset="0"/>
                </a:rPr>
                <a:t>Oligopoly</a:t>
              </a:r>
              <a:endParaRPr lang="en-US" altLang="en-US" dirty="0"/>
            </a:p>
          </p:txBody>
        </p:sp>
      </p:grpSp>
      <p:grpSp>
        <p:nvGrpSpPr>
          <p:cNvPr id="86106" name="Group 90">
            <a:extLst>
              <a:ext uri="{FF2B5EF4-FFF2-40B4-BE49-F238E27FC236}">
                <a16:creationId xmlns:a16="http://schemas.microsoft.com/office/drawing/2014/main" id="{9C9B3F9B-0FBC-4115-8BAC-A969EA709E30}"/>
              </a:ext>
            </a:extLst>
          </p:cNvPr>
          <p:cNvGrpSpPr>
            <a:grpSpLocks/>
          </p:cNvGrpSpPr>
          <p:nvPr/>
        </p:nvGrpSpPr>
        <p:grpSpPr bwMode="auto">
          <a:xfrm>
            <a:off x="4557713" y="1327150"/>
            <a:ext cx="1962150" cy="374650"/>
            <a:chOff x="1911" y="836"/>
            <a:chExt cx="1236" cy="236"/>
          </a:xfrm>
        </p:grpSpPr>
        <p:sp>
          <p:nvSpPr>
            <p:cNvPr id="86107" name="Rectangle 91">
              <a:extLst>
                <a:ext uri="{FF2B5EF4-FFF2-40B4-BE49-F238E27FC236}">
                  <a16:creationId xmlns:a16="http://schemas.microsoft.com/office/drawing/2014/main" id="{44668BBA-F99A-4A1E-9FAC-C8CC51D4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3F6F9"/>
            </a:solidFill>
            <a:ln w="196850">
              <a:solidFill>
                <a:srgbClr val="F3F6F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08" name="Rectangle 92">
              <a:extLst>
                <a:ext uri="{FF2B5EF4-FFF2-40B4-BE49-F238E27FC236}">
                  <a16:creationId xmlns:a16="http://schemas.microsoft.com/office/drawing/2014/main" id="{8AA451D3-6B01-4CD6-B232-7BEB4C023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2F4F8"/>
            </a:solidFill>
            <a:ln w="177800">
              <a:solidFill>
                <a:srgbClr val="F2F4F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09" name="Rectangle 93">
              <a:extLst>
                <a:ext uri="{FF2B5EF4-FFF2-40B4-BE49-F238E27FC236}">
                  <a16:creationId xmlns:a16="http://schemas.microsoft.com/office/drawing/2014/main" id="{4CF5021C-A753-4AA1-8C91-E84456AC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1F4F7"/>
            </a:solidFill>
            <a:ln w="160338">
              <a:solidFill>
                <a:srgbClr val="F1F4F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0" name="Rectangle 94">
              <a:extLst>
                <a:ext uri="{FF2B5EF4-FFF2-40B4-BE49-F238E27FC236}">
                  <a16:creationId xmlns:a16="http://schemas.microsoft.com/office/drawing/2014/main" id="{A2E12E37-4C6C-4E7B-B6AF-5F9C06212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F0F2F5"/>
            </a:solidFill>
            <a:ln w="142875">
              <a:solidFill>
                <a:srgbClr val="F0F2F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1" name="Rectangle 95">
              <a:extLst>
                <a:ext uri="{FF2B5EF4-FFF2-40B4-BE49-F238E27FC236}">
                  <a16:creationId xmlns:a16="http://schemas.microsoft.com/office/drawing/2014/main" id="{E30EF1BE-337D-4782-BAEE-5CE72B19B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EF1F4"/>
            </a:solidFill>
            <a:ln w="125413">
              <a:solidFill>
                <a:srgbClr val="EEF1F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2" name="Rectangle 96">
              <a:extLst>
                <a:ext uri="{FF2B5EF4-FFF2-40B4-BE49-F238E27FC236}">
                  <a16:creationId xmlns:a16="http://schemas.microsoft.com/office/drawing/2014/main" id="{B3EC1F9D-943B-4435-A589-FD98F6A16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DEFF3"/>
            </a:solidFill>
            <a:ln w="106363">
              <a:solidFill>
                <a:srgbClr val="EDEFF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3" name="Rectangle 97">
              <a:extLst>
                <a:ext uri="{FF2B5EF4-FFF2-40B4-BE49-F238E27FC236}">
                  <a16:creationId xmlns:a16="http://schemas.microsoft.com/office/drawing/2014/main" id="{A65DC43B-2DBF-491F-9B6A-BD7DEF8F0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BEEF2"/>
            </a:solidFill>
            <a:ln w="88900">
              <a:solidFill>
                <a:srgbClr val="EBEEF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4" name="Rectangle 98">
              <a:extLst>
                <a:ext uri="{FF2B5EF4-FFF2-40B4-BE49-F238E27FC236}">
                  <a16:creationId xmlns:a16="http://schemas.microsoft.com/office/drawing/2014/main" id="{001594B1-13FA-4CD9-9D03-ADFBCD6AE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AECF1"/>
            </a:solidFill>
            <a:ln w="71438">
              <a:solidFill>
                <a:srgbClr val="EAECF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5" name="Rectangle 99">
              <a:extLst>
                <a:ext uri="{FF2B5EF4-FFF2-40B4-BE49-F238E27FC236}">
                  <a16:creationId xmlns:a16="http://schemas.microsoft.com/office/drawing/2014/main" id="{94BBAF23-64BF-4E4C-937A-5588A61E9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9EBF0"/>
            </a:solidFill>
            <a:ln w="53975">
              <a:solidFill>
                <a:srgbClr val="E9EBF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6" name="Rectangle 100">
              <a:extLst>
                <a:ext uri="{FF2B5EF4-FFF2-40B4-BE49-F238E27FC236}">
                  <a16:creationId xmlns:a16="http://schemas.microsoft.com/office/drawing/2014/main" id="{8E7401FA-1117-456B-8210-B028A7794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7EAEF"/>
            </a:solidFill>
            <a:ln w="34925">
              <a:solidFill>
                <a:srgbClr val="E7EA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7" name="Rectangle 101">
              <a:extLst>
                <a:ext uri="{FF2B5EF4-FFF2-40B4-BE49-F238E27FC236}">
                  <a16:creationId xmlns:a16="http://schemas.microsoft.com/office/drawing/2014/main" id="{01F857D5-BC1B-414D-BC18-6FD33CFDE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903"/>
              <a:ext cx="1124" cy="169"/>
            </a:xfrm>
            <a:prstGeom prst="rect">
              <a:avLst/>
            </a:prstGeom>
            <a:solidFill>
              <a:srgbClr val="E6E9EF"/>
            </a:solidFill>
            <a:ln w="17463">
              <a:solidFill>
                <a:srgbClr val="E6E9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8" name="Rectangle 102">
              <a:extLst>
                <a:ext uri="{FF2B5EF4-FFF2-40B4-BE49-F238E27FC236}">
                  <a16:creationId xmlns:a16="http://schemas.microsoft.com/office/drawing/2014/main" id="{68B85247-9D43-41F7-9274-2776D946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836"/>
              <a:ext cx="1236" cy="236"/>
            </a:xfrm>
            <a:prstGeom prst="rect">
              <a:avLst/>
            </a:prstGeom>
            <a:solidFill>
              <a:srgbClr val="6CCEE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9" name="Rectangle 103">
              <a:extLst>
                <a:ext uri="{FF2B5EF4-FFF2-40B4-BE49-F238E27FC236}">
                  <a16:creationId xmlns:a16="http://schemas.microsoft.com/office/drawing/2014/main" id="{8D702EDC-19C3-4CAC-BB11-3AF941DCA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885"/>
              <a:ext cx="10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>
                  <a:solidFill>
                    <a:srgbClr val="000000"/>
                  </a:solidFill>
                  <a:latin typeface="Arial" panose="020B0604020202020204" pitchFamily="34" charset="0"/>
                </a:rPr>
                <a:t>Number of Firms?</a:t>
              </a:r>
              <a:endParaRPr lang="en-US" altLang="en-US"/>
            </a:p>
          </p:txBody>
        </p:sp>
      </p:grpSp>
      <p:grpSp>
        <p:nvGrpSpPr>
          <p:cNvPr id="86120" name="Group 104">
            <a:extLst>
              <a:ext uri="{FF2B5EF4-FFF2-40B4-BE49-F238E27FC236}">
                <a16:creationId xmlns:a16="http://schemas.microsoft.com/office/drawing/2014/main" id="{79F76FA9-ED0B-40AB-BC77-2C07FEB76C49}"/>
              </a:ext>
            </a:extLst>
          </p:cNvPr>
          <p:cNvGrpSpPr>
            <a:grpSpLocks/>
          </p:cNvGrpSpPr>
          <p:nvPr/>
        </p:nvGrpSpPr>
        <p:grpSpPr bwMode="auto">
          <a:xfrm>
            <a:off x="8201026" y="4443413"/>
            <a:ext cx="1096963" cy="1389062"/>
            <a:chOff x="4206" y="2799"/>
            <a:chExt cx="691" cy="875"/>
          </a:xfrm>
        </p:grpSpPr>
        <p:sp>
          <p:nvSpPr>
            <p:cNvPr id="86121" name="Rectangle 105">
              <a:extLst>
                <a:ext uri="{FF2B5EF4-FFF2-40B4-BE49-F238E27FC236}">
                  <a16:creationId xmlns:a16="http://schemas.microsoft.com/office/drawing/2014/main" id="{9777D95F-5416-4F4C-AB26-AB3FA7AAC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799"/>
              <a:ext cx="3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Perfect</a:t>
              </a:r>
              <a:endParaRPr lang="en-US" altLang="en-US"/>
            </a:p>
          </p:txBody>
        </p:sp>
        <p:grpSp>
          <p:nvGrpSpPr>
            <p:cNvPr id="86122" name="Group 106">
              <a:extLst>
                <a:ext uri="{FF2B5EF4-FFF2-40B4-BE49-F238E27FC236}">
                  <a16:creationId xmlns:a16="http://schemas.microsoft.com/office/drawing/2014/main" id="{AB793490-02E0-4C1C-9E58-DFB36A848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2948"/>
              <a:ext cx="691" cy="726"/>
              <a:chOff x="4206" y="2948"/>
              <a:chExt cx="691" cy="726"/>
            </a:xfrm>
          </p:grpSpPr>
          <p:sp>
            <p:nvSpPr>
              <p:cNvPr id="86123" name="Rectangle 107">
                <a:extLst>
                  <a:ext uri="{FF2B5EF4-FFF2-40B4-BE49-F238E27FC236}">
                    <a16:creationId xmlns:a16="http://schemas.microsoft.com/office/drawing/2014/main" id="{8F72DC68-925A-4797-A01E-78FC5784B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381"/>
                <a:ext cx="4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•</a:t>
                </a:r>
                <a:endParaRPr lang="en-US" altLang="en-US"/>
              </a:p>
            </p:txBody>
          </p:sp>
          <p:sp>
            <p:nvSpPr>
              <p:cNvPr id="86124" name="Rectangle 108">
                <a:extLst>
                  <a:ext uri="{FF2B5EF4-FFF2-40B4-BE49-F238E27FC236}">
                    <a16:creationId xmlns:a16="http://schemas.microsoft.com/office/drawing/2014/main" id="{B79BAE20-5458-4A42-BE6E-6ED682A79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3381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86125" name="Rectangle 109">
                <a:extLst>
                  <a:ext uri="{FF2B5EF4-FFF2-40B4-BE49-F238E27FC236}">
                    <a16:creationId xmlns:a16="http://schemas.microsoft.com/office/drawing/2014/main" id="{2962F240-C6BB-4972-BC55-55F58DEA9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5" y="3381"/>
                <a:ext cx="3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Wheat</a:t>
                </a:r>
                <a:endParaRPr lang="en-US" altLang="en-US"/>
              </a:p>
            </p:txBody>
          </p:sp>
          <p:sp>
            <p:nvSpPr>
              <p:cNvPr id="86126" name="Rectangle 110">
                <a:extLst>
                  <a:ext uri="{FF2B5EF4-FFF2-40B4-BE49-F238E27FC236}">
                    <a16:creationId xmlns:a16="http://schemas.microsoft.com/office/drawing/2014/main" id="{8A3871D9-ADBB-4FE8-9D8F-E4EDF9284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530"/>
                <a:ext cx="4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•</a:t>
                </a:r>
                <a:endParaRPr lang="en-US" altLang="en-US"/>
              </a:p>
            </p:txBody>
          </p:sp>
          <p:sp>
            <p:nvSpPr>
              <p:cNvPr id="86127" name="Rectangle 111">
                <a:extLst>
                  <a:ext uri="{FF2B5EF4-FFF2-40B4-BE49-F238E27FC236}">
                    <a16:creationId xmlns:a16="http://schemas.microsoft.com/office/drawing/2014/main" id="{2CC862F6-E79A-4B91-AB13-117068AB8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3530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86128" name="Rectangle 112">
                <a:extLst>
                  <a:ext uri="{FF2B5EF4-FFF2-40B4-BE49-F238E27FC236}">
                    <a16:creationId xmlns:a16="http://schemas.microsoft.com/office/drawing/2014/main" id="{F9A55F9F-2FAC-4E5C-9367-DDA01AA83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5" y="3530"/>
                <a:ext cx="21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Milk</a:t>
                </a:r>
                <a:endParaRPr lang="en-US" altLang="en-US"/>
              </a:p>
            </p:txBody>
          </p:sp>
          <p:sp>
            <p:nvSpPr>
              <p:cNvPr id="86129" name="Rectangle 113">
                <a:extLst>
                  <a:ext uri="{FF2B5EF4-FFF2-40B4-BE49-F238E27FC236}">
                    <a16:creationId xmlns:a16="http://schemas.microsoft.com/office/drawing/2014/main" id="{2315DF23-5EF5-4A06-B529-A1F3FA90F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2948"/>
                <a:ext cx="64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Competition</a:t>
                </a:r>
                <a:endParaRPr lang="en-US" altLang="en-US"/>
              </a:p>
            </p:txBody>
          </p:sp>
          <p:sp>
            <p:nvSpPr>
              <p:cNvPr id="86130" name="Rectangle 114">
                <a:extLst>
                  <a:ext uri="{FF2B5EF4-FFF2-40B4-BE49-F238E27FC236}">
                    <a16:creationId xmlns:a16="http://schemas.microsoft.com/office/drawing/2014/main" id="{A4C82386-2597-4FCA-97F7-032F96372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3144"/>
                <a:ext cx="2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endParaRPr lang="en-US" altLang="en-US" dirty="0"/>
              </a:p>
            </p:txBody>
          </p:sp>
        </p:grpSp>
      </p:grpSp>
      <p:grpSp>
        <p:nvGrpSpPr>
          <p:cNvPr id="86131" name="Group 115">
            <a:extLst>
              <a:ext uri="{FF2B5EF4-FFF2-40B4-BE49-F238E27FC236}">
                <a16:creationId xmlns:a16="http://schemas.microsoft.com/office/drawing/2014/main" id="{97DDB641-1DCF-435D-8268-F95BE85DAC13}"/>
              </a:ext>
            </a:extLst>
          </p:cNvPr>
          <p:cNvGrpSpPr>
            <a:grpSpLocks/>
          </p:cNvGrpSpPr>
          <p:nvPr/>
        </p:nvGrpSpPr>
        <p:grpSpPr bwMode="auto">
          <a:xfrm>
            <a:off x="7858126" y="2576513"/>
            <a:ext cx="1730375" cy="393700"/>
            <a:chOff x="3990" y="1623"/>
            <a:chExt cx="1090" cy="248"/>
          </a:xfrm>
        </p:grpSpPr>
        <p:sp>
          <p:nvSpPr>
            <p:cNvPr id="86132" name="Rectangle 116">
              <a:extLst>
                <a:ext uri="{FF2B5EF4-FFF2-40B4-BE49-F238E27FC236}">
                  <a16:creationId xmlns:a16="http://schemas.microsoft.com/office/drawing/2014/main" id="{9B0082D6-99DA-4E4A-AABD-DBFC9169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3F6F9"/>
            </a:solidFill>
            <a:ln w="196850">
              <a:solidFill>
                <a:srgbClr val="F3F6F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3" name="Rectangle 117">
              <a:extLst>
                <a:ext uri="{FF2B5EF4-FFF2-40B4-BE49-F238E27FC236}">
                  <a16:creationId xmlns:a16="http://schemas.microsoft.com/office/drawing/2014/main" id="{A59C08D8-CD23-4560-9E96-C6FF37318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2F4F8"/>
            </a:solidFill>
            <a:ln w="177800">
              <a:solidFill>
                <a:srgbClr val="F2F4F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4" name="Rectangle 118">
              <a:extLst>
                <a:ext uri="{FF2B5EF4-FFF2-40B4-BE49-F238E27FC236}">
                  <a16:creationId xmlns:a16="http://schemas.microsoft.com/office/drawing/2014/main" id="{7F6D3A8B-1725-47D5-8807-303189436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1F4F7"/>
            </a:solidFill>
            <a:ln w="160338">
              <a:solidFill>
                <a:srgbClr val="F1F4F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5" name="Rectangle 119">
              <a:extLst>
                <a:ext uri="{FF2B5EF4-FFF2-40B4-BE49-F238E27FC236}">
                  <a16:creationId xmlns:a16="http://schemas.microsoft.com/office/drawing/2014/main" id="{EE33D97F-ECF6-4E8C-81AA-2153B8686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F0F2F5"/>
            </a:solidFill>
            <a:ln w="142875">
              <a:solidFill>
                <a:srgbClr val="F0F2F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6" name="Rectangle 120">
              <a:extLst>
                <a:ext uri="{FF2B5EF4-FFF2-40B4-BE49-F238E27FC236}">
                  <a16:creationId xmlns:a16="http://schemas.microsoft.com/office/drawing/2014/main" id="{42665C85-9C45-42D5-B119-00A7CAB2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EF1F4"/>
            </a:solidFill>
            <a:ln w="125413">
              <a:solidFill>
                <a:srgbClr val="EEF1F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7" name="Rectangle 121">
              <a:extLst>
                <a:ext uri="{FF2B5EF4-FFF2-40B4-BE49-F238E27FC236}">
                  <a16:creationId xmlns:a16="http://schemas.microsoft.com/office/drawing/2014/main" id="{C22EE5A0-EA38-4E84-BCAD-7D7F1BF88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DEFF3"/>
            </a:solidFill>
            <a:ln w="106363">
              <a:solidFill>
                <a:srgbClr val="EDEFF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8" name="Rectangle 122">
              <a:extLst>
                <a:ext uri="{FF2B5EF4-FFF2-40B4-BE49-F238E27FC236}">
                  <a16:creationId xmlns:a16="http://schemas.microsoft.com/office/drawing/2014/main" id="{EFEA6106-886D-4944-A31F-71C76F13D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BEEF2"/>
            </a:solidFill>
            <a:ln w="88900">
              <a:solidFill>
                <a:srgbClr val="EBEEF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9" name="Rectangle 123">
              <a:extLst>
                <a:ext uri="{FF2B5EF4-FFF2-40B4-BE49-F238E27FC236}">
                  <a16:creationId xmlns:a16="http://schemas.microsoft.com/office/drawing/2014/main" id="{164D54AF-984A-409A-9C3A-3B2EC5B8A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AECF1"/>
            </a:solidFill>
            <a:ln w="71438">
              <a:solidFill>
                <a:srgbClr val="EAECF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40" name="Rectangle 124">
              <a:extLst>
                <a:ext uri="{FF2B5EF4-FFF2-40B4-BE49-F238E27FC236}">
                  <a16:creationId xmlns:a16="http://schemas.microsoft.com/office/drawing/2014/main" id="{17EF18A7-0FF2-4202-BFC5-E293B9C1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9EBF0"/>
            </a:solidFill>
            <a:ln w="53975">
              <a:solidFill>
                <a:srgbClr val="E9EBF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41" name="Rectangle 125">
              <a:extLst>
                <a:ext uri="{FF2B5EF4-FFF2-40B4-BE49-F238E27FC236}">
                  <a16:creationId xmlns:a16="http://schemas.microsoft.com/office/drawing/2014/main" id="{C174AFE1-B5BA-4011-8C64-45617B7C0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7EAEF"/>
            </a:solidFill>
            <a:ln w="34925">
              <a:solidFill>
                <a:srgbClr val="E7EA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42" name="Rectangle 126">
              <a:extLst>
                <a:ext uri="{FF2B5EF4-FFF2-40B4-BE49-F238E27FC236}">
                  <a16:creationId xmlns:a16="http://schemas.microsoft.com/office/drawing/2014/main" id="{CF14AFA0-0000-49C2-A6C7-9DA29470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702"/>
              <a:ext cx="1045" cy="169"/>
            </a:xfrm>
            <a:prstGeom prst="rect">
              <a:avLst/>
            </a:prstGeom>
            <a:solidFill>
              <a:srgbClr val="E6E9EF"/>
            </a:solidFill>
            <a:ln w="17463">
              <a:solidFill>
                <a:srgbClr val="E6E9E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43" name="Rectangle 127">
              <a:extLst>
                <a:ext uri="{FF2B5EF4-FFF2-40B4-BE49-F238E27FC236}">
                  <a16:creationId xmlns:a16="http://schemas.microsoft.com/office/drawing/2014/main" id="{CA3DA7B3-859B-4640-AD5E-26B49AAFA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623"/>
              <a:ext cx="1079" cy="236"/>
            </a:xfrm>
            <a:prstGeom prst="rect">
              <a:avLst/>
            </a:prstGeom>
            <a:solidFill>
              <a:srgbClr val="6CCEE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44" name="Rectangle 128">
              <a:extLst>
                <a:ext uri="{FF2B5EF4-FFF2-40B4-BE49-F238E27FC236}">
                  <a16:creationId xmlns:a16="http://schemas.microsoft.com/office/drawing/2014/main" id="{E996EAFC-8E5A-41FD-9CD3-F33687463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668"/>
              <a:ext cx="10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>
                  <a:solidFill>
                    <a:srgbClr val="000000"/>
                  </a:solidFill>
                  <a:latin typeface="Arial" panose="020B0604020202020204" pitchFamily="34" charset="0"/>
                </a:rPr>
                <a:t>Type of Products?</a:t>
              </a:r>
              <a:endParaRPr lang="en-US" altLang="en-US"/>
            </a:p>
          </p:txBody>
        </p:sp>
      </p:grpSp>
      <p:grpSp>
        <p:nvGrpSpPr>
          <p:cNvPr id="86145" name="Group 129">
            <a:extLst>
              <a:ext uri="{FF2B5EF4-FFF2-40B4-BE49-F238E27FC236}">
                <a16:creationId xmlns:a16="http://schemas.microsoft.com/office/drawing/2014/main" id="{C3C87C50-6475-44BB-923C-4604EE5CD1D6}"/>
              </a:ext>
            </a:extLst>
          </p:cNvPr>
          <p:cNvGrpSpPr>
            <a:grpSpLocks/>
          </p:cNvGrpSpPr>
          <p:nvPr/>
        </p:nvGrpSpPr>
        <p:grpSpPr bwMode="auto">
          <a:xfrm>
            <a:off x="7858126" y="2951163"/>
            <a:ext cx="1412875" cy="1428750"/>
            <a:chOff x="3990" y="1859"/>
            <a:chExt cx="890" cy="900"/>
          </a:xfrm>
        </p:grpSpPr>
        <p:sp>
          <p:nvSpPr>
            <p:cNvPr id="86146" name="Line 130">
              <a:extLst>
                <a:ext uri="{FF2B5EF4-FFF2-40B4-BE49-F238E27FC236}">
                  <a16:creationId xmlns:a16="http://schemas.microsoft.com/office/drawing/2014/main" id="{7AE5625B-D476-44E7-B983-0B3F930E9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90" y="1859"/>
              <a:ext cx="585" cy="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147" name="Group 131">
              <a:extLst>
                <a:ext uri="{FF2B5EF4-FFF2-40B4-BE49-F238E27FC236}">
                  <a16:creationId xmlns:a16="http://schemas.microsoft.com/office/drawing/2014/main" id="{4709BD11-6501-442C-AC92-DB50E99F3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" y="2146"/>
              <a:ext cx="461" cy="293"/>
              <a:chOff x="4419" y="2146"/>
              <a:chExt cx="461" cy="293"/>
            </a:xfrm>
          </p:grpSpPr>
          <p:sp>
            <p:nvSpPr>
              <p:cNvPr id="86148" name="Rectangle 132">
                <a:extLst>
                  <a:ext uri="{FF2B5EF4-FFF2-40B4-BE49-F238E27FC236}">
                    <a16:creationId xmlns:a16="http://schemas.microsoft.com/office/drawing/2014/main" id="{03F294F5-D229-4409-9299-910AB8CB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2146"/>
                <a:ext cx="4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Identical</a:t>
                </a:r>
                <a:endParaRPr lang="en-US" altLang="en-US"/>
              </a:p>
            </p:txBody>
          </p:sp>
          <p:sp>
            <p:nvSpPr>
              <p:cNvPr id="86149" name="Rectangle 133">
                <a:extLst>
                  <a:ext uri="{FF2B5EF4-FFF2-40B4-BE49-F238E27FC236}">
                    <a16:creationId xmlns:a16="http://schemas.microsoft.com/office/drawing/2014/main" id="{D0EE3DE4-39E8-47EF-9F01-6A8B1358C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2295"/>
                <a:ext cx="461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products</a:t>
                </a:r>
                <a:endParaRPr lang="en-US" altLang="en-US"/>
              </a:p>
            </p:txBody>
          </p:sp>
        </p:grpSp>
      </p:grpSp>
      <p:grpSp>
        <p:nvGrpSpPr>
          <p:cNvPr id="86150" name="Group 134">
            <a:extLst>
              <a:ext uri="{FF2B5EF4-FFF2-40B4-BE49-F238E27FC236}">
                <a16:creationId xmlns:a16="http://schemas.microsoft.com/office/drawing/2014/main" id="{402C1FD7-2D85-4774-8202-13AB0941C122}"/>
              </a:ext>
            </a:extLst>
          </p:cNvPr>
          <p:cNvGrpSpPr>
            <a:grpSpLocks/>
          </p:cNvGrpSpPr>
          <p:nvPr/>
        </p:nvGrpSpPr>
        <p:grpSpPr bwMode="auto">
          <a:xfrm>
            <a:off x="6159501" y="2951163"/>
            <a:ext cx="1698625" cy="1428750"/>
            <a:chOff x="2920" y="1859"/>
            <a:chExt cx="1070" cy="900"/>
          </a:xfrm>
        </p:grpSpPr>
        <p:sp>
          <p:nvSpPr>
            <p:cNvPr id="86151" name="Line 135">
              <a:extLst>
                <a:ext uri="{FF2B5EF4-FFF2-40B4-BE49-F238E27FC236}">
                  <a16:creationId xmlns:a16="http://schemas.microsoft.com/office/drawing/2014/main" id="{1E3C2773-65F7-40D3-8F39-AF1A0B70A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" y="1859"/>
              <a:ext cx="584" cy="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152" name="Group 136">
              <a:extLst>
                <a:ext uri="{FF2B5EF4-FFF2-40B4-BE49-F238E27FC236}">
                  <a16:creationId xmlns:a16="http://schemas.microsoft.com/office/drawing/2014/main" id="{3BB098E2-D0B9-449B-A3F6-F2E33AAF4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0" y="2146"/>
              <a:ext cx="715" cy="293"/>
              <a:chOff x="2920" y="2146"/>
              <a:chExt cx="715" cy="293"/>
            </a:xfrm>
          </p:grpSpPr>
          <p:sp>
            <p:nvSpPr>
              <p:cNvPr id="86153" name="Rectangle 137">
                <a:extLst>
                  <a:ext uri="{FF2B5EF4-FFF2-40B4-BE49-F238E27FC236}">
                    <a16:creationId xmlns:a16="http://schemas.microsoft.com/office/drawing/2014/main" id="{BFEC800A-CCE7-4AC5-99D9-C080A2207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2146"/>
                <a:ext cx="71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Differentiated</a:t>
                </a:r>
                <a:endParaRPr lang="en-US" altLang="en-US"/>
              </a:p>
            </p:txBody>
          </p:sp>
          <p:sp>
            <p:nvSpPr>
              <p:cNvPr id="86154" name="Rectangle 138">
                <a:extLst>
                  <a:ext uri="{FF2B5EF4-FFF2-40B4-BE49-F238E27FC236}">
                    <a16:creationId xmlns:a16="http://schemas.microsoft.com/office/drawing/2014/main" id="{83212943-8248-419B-960D-129E26315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7" y="2295"/>
                <a:ext cx="461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products</a:t>
                </a:r>
                <a:endParaRPr lang="en-US" altLang="en-US"/>
              </a:p>
            </p:txBody>
          </p:sp>
        </p:grpSp>
      </p:grpSp>
      <p:grpSp>
        <p:nvGrpSpPr>
          <p:cNvPr id="86155" name="Group 139">
            <a:extLst>
              <a:ext uri="{FF2B5EF4-FFF2-40B4-BE49-F238E27FC236}">
                <a16:creationId xmlns:a16="http://schemas.microsoft.com/office/drawing/2014/main" id="{6E9B41EC-D14A-46B0-ADD8-9D94269C0ACA}"/>
              </a:ext>
            </a:extLst>
          </p:cNvPr>
          <p:cNvGrpSpPr>
            <a:grpSpLocks/>
          </p:cNvGrpSpPr>
          <p:nvPr/>
        </p:nvGrpSpPr>
        <p:grpSpPr bwMode="auto">
          <a:xfrm>
            <a:off x="3219450" y="1719263"/>
            <a:ext cx="2319338" cy="2660650"/>
            <a:chOff x="1068" y="1083"/>
            <a:chExt cx="1461" cy="1676"/>
          </a:xfrm>
        </p:grpSpPr>
        <p:sp>
          <p:nvSpPr>
            <p:cNvPr id="86156" name="Line 140">
              <a:extLst>
                <a:ext uri="{FF2B5EF4-FFF2-40B4-BE49-F238E27FC236}">
                  <a16:creationId xmlns:a16="http://schemas.microsoft.com/office/drawing/2014/main" id="{8C12B9E1-F2DA-4A3B-BFB7-3035482C4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8" y="1083"/>
              <a:ext cx="1461" cy="16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157" name="Group 141">
              <a:extLst>
                <a:ext uri="{FF2B5EF4-FFF2-40B4-BE49-F238E27FC236}">
                  <a16:creationId xmlns:a16="http://schemas.microsoft.com/office/drawing/2014/main" id="{6CFFAEBE-5601-477C-A214-CF5A352DD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1" y="2146"/>
              <a:ext cx="227" cy="293"/>
              <a:chOff x="1071" y="2146"/>
              <a:chExt cx="227" cy="293"/>
            </a:xfrm>
          </p:grpSpPr>
          <p:sp>
            <p:nvSpPr>
              <p:cNvPr id="86158" name="Rectangle 142">
                <a:extLst>
                  <a:ext uri="{FF2B5EF4-FFF2-40B4-BE49-F238E27FC236}">
                    <a16:creationId xmlns:a16="http://schemas.microsoft.com/office/drawing/2014/main" id="{A6F4C295-2F7D-4982-8867-C19FC5E07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2146"/>
                <a:ext cx="2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One</a:t>
                </a:r>
                <a:endParaRPr lang="en-US" altLang="en-US"/>
              </a:p>
            </p:txBody>
          </p:sp>
          <p:sp>
            <p:nvSpPr>
              <p:cNvPr id="86159" name="Rectangle 143">
                <a:extLst>
                  <a:ext uri="{FF2B5EF4-FFF2-40B4-BE49-F238E27FC236}">
                    <a16:creationId xmlns:a16="http://schemas.microsoft.com/office/drawing/2014/main" id="{0957696D-4134-49EC-9BD8-10FC6823C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" y="2295"/>
                <a:ext cx="2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firm</a:t>
                </a:r>
                <a:endParaRPr lang="en-US" altLang="en-US"/>
              </a:p>
            </p:txBody>
          </p:sp>
        </p:grpSp>
      </p:grpSp>
      <p:grpSp>
        <p:nvGrpSpPr>
          <p:cNvPr id="86160" name="Group 144">
            <a:extLst>
              <a:ext uri="{FF2B5EF4-FFF2-40B4-BE49-F238E27FC236}">
                <a16:creationId xmlns:a16="http://schemas.microsoft.com/office/drawing/2014/main" id="{8834BC28-93B8-4E48-B893-3C9E6C776960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1719263"/>
            <a:ext cx="882650" cy="2660650"/>
            <a:chOff x="1973" y="1083"/>
            <a:chExt cx="556" cy="1676"/>
          </a:xfrm>
        </p:grpSpPr>
        <p:sp>
          <p:nvSpPr>
            <p:cNvPr id="86161" name="Line 145">
              <a:extLst>
                <a:ext uri="{FF2B5EF4-FFF2-40B4-BE49-F238E27FC236}">
                  <a16:creationId xmlns:a16="http://schemas.microsoft.com/office/drawing/2014/main" id="{596170E0-0D7D-4D7C-9CCE-A783C85AF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7" y="1083"/>
              <a:ext cx="292" cy="16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162" name="Group 146">
              <a:extLst>
                <a:ext uri="{FF2B5EF4-FFF2-40B4-BE49-F238E27FC236}">
                  <a16:creationId xmlns:a16="http://schemas.microsoft.com/office/drawing/2014/main" id="{BB1C54FA-2D59-4E69-8863-1BA7891785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146"/>
              <a:ext cx="260" cy="293"/>
              <a:chOff x="1973" y="2146"/>
              <a:chExt cx="260" cy="293"/>
            </a:xfrm>
          </p:grpSpPr>
          <p:sp>
            <p:nvSpPr>
              <p:cNvPr id="86163" name="Rectangle 147">
                <a:extLst>
                  <a:ext uri="{FF2B5EF4-FFF2-40B4-BE49-F238E27FC236}">
                    <a16:creationId xmlns:a16="http://schemas.microsoft.com/office/drawing/2014/main" id="{181391A3-2041-439D-A268-357C2E25C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2146"/>
                <a:ext cx="2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Few</a:t>
                </a:r>
                <a:endParaRPr lang="en-US" altLang="en-US"/>
              </a:p>
            </p:txBody>
          </p:sp>
          <p:sp>
            <p:nvSpPr>
              <p:cNvPr id="86164" name="Rectangle 148">
                <a:extLst>
                  <a:ext uri="{FF2B5EF4-FFF2-40B4-BE49-F238E27FC236}">
                    <a16:creationId xmlns:a16="http://schemas.microsoft.com/office/drawing/2014/main" id="{61245307-1C0E-4A87-96AB-759F1283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295"/>
                <a:ext cx="2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firms</a:t>
                </a:r>
                <a:endParaRPr lang="en-US" altLang="en-US"/>
              </a:p>
            </p:txBody>
          </p:sp>
        </p:grpSp>
      </p:grpSp>
      <p:grpSp>
        <p:nvGrpSpPr>
          <p:cNvPr id="86165" name="Group 149">
            <a:extLst>
              <a:ext uri="{FF2B5EF4-FFF2-40B4-BE49-F238E27FC236}">
                <a16:creationId xmlns:a16="http://schemas.microsoft.com/office/drawing/2014/main" id="{67097F17-1DDF-4E56-B873-76522C063752}"/>
              </a:ext>
            </a:extLst>
          </p:cNvPr>
          <p:cNvGrpSpPr>
            <a:grpSpLocks/>
          </p:cNvGrpSpPr>
          <p:nvPr/>
        </p:nvGrpSpPr>
        <p:grpSpPr bwMode="auto">
          <a:xfrm>
            <a:off x="5538789" y="1719263"/>
            <a:ext cx="2319337" cy="1231900"/>
            <a:chOff x="2529" y="1083"/>
            <a:chExt cx="1461" cy="776"/>
          </a:xfrm>
        </p:grpSpPr>
        <p:sp>
          <p:nvSpPr>
            <p:cNvPr id="86166" name="Line 150">
              <a:extLst>
                <a:ext uri="{FF2B5EF4-FFF2-40B4-BE49-F238E27FC236}">
                  <a16:creationId xmlns:a16="http://schemas.microsoft.com/office/drawing/2014/main" id="{6D42CC6F-0982-4C7E-9189-B38A8BD5C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29" y="1083"/>
              <a:ext cx="1461" cy="7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67" name="Rectangle 151">
              <a:extLst>
                <a:ext uri="{FF2B5EF4-FFF2-40B4-BE49-F238E27FC236}">
                  <a16:creationId xmlns:a16="http://schemas.microsoft.com/office/drawing/2014/main" id="{85F077D0-7FD1-40E5-94AD-89262B3D5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36"/>
              <a:ext cx="2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Many</a:t>
              </a:r>
              <a:endParaRPr lang="en-US" altLang="en-US"/>
            </a:p>
          </p:txBody>
        </p:sp>
        <p:sp>
          <p:nvSpPr>
            <p:cNvPr id="86168" name="Rectangle 152">
              <a:extLst>
                <a:ext uri="{FF2B5EF4-FFF2-40B4-BE49-F238E27FC236}">
                  <a16:creationId xmlns:a16="http://schemas.microsoft.com/office/drawing/2014/main" id="{3336F05F-1DAA-4A96-8680-1CBBF2A71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1385"/>
              <a:ext cx="2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firms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9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8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9668-AC6F-4368-9FAC-4A8975C7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449705"/>
            <a:ext cx="11497455" cy="608600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Market Failure and State Intervention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failure caused by seller or buyer concentration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failure that occurs when parties other than buyers and sellers are affected by market transactions but do not participate in negotiating the transaction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failure that occurs because an actual market will not emerge or cannot sustain operation due to the presence of free riders who benefit t from, but do not bear the full costs of, market exchanges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failure caused by poor seller or buyer decisions, due to a lack of sufficient information or understanding about the product or service</a:t>
            </a:r>
          </a:p>
        </p:txBody>
      </p:sp>
    </p:spTree>
    <p:extLst>
      <p:ext uri="{BB962C8B-B14F-4D97-AF65-F5344CB8AC3E}">
        <p14:creationId xmlns:p14="http://schemas.microsoft.com/office/powerpoint/2010/main" val="29394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e invisible heart an economic romance">
            <a:extLst>
              <a:ext uri="{FF2B5EF4-FFF2-40B4-BE49-F238E27FC236}">
                <a16:creationId xmlns:a16="http://schemas.microsoft.com/office/drawing/2014/main" id="{9DCD25B9-5230-4A38-931A-1DD05ACA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43" y="0"/>
            <a:ext cx="53993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2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ood&#10;&#10;Description automatically generated">
            <a:extLst>
              <a:ext uri="{FF2B5EF4-FFF2-40B4-BE49-F238E27FC236}">
                <a16:creationId xmlns:a16="http://schemas.microsoft.com/office/drawing/2014/main" id="{9CD49D94-165A-4239-AFC7-D7A69B39B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7" y="0"/>
            <a:ext cx="6753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History of Economic Thought eBook : Barber, William J.: Amazon.in: Kindle  Store">
            <a:extLst>
              <a:ext uri="{FF2B5EF4-FFF2-40B4-BE49-F238E27FC236}">
                <a16:creationId xmlns:a16="http://schemas.microsoft.com/office/drawing/2014/main" id="{C404511F-B06D-4068-BA65-852772B00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-6562"/>
            <a:ext cx="5757333" cy="68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81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4380-E697-4EE8-A80F-52AF8C71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69" y="506800"/>
            <a:ext cx="10283252" cy="6073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Development Strategies for the Next Century (Dani Rodrik)</a:t>
            </a:r>
          </a:p>
          <a:p>
            <a:pPr marL="0" indent="0" algn="ctr">
              <a:buNone/>
            </a:pPr>
            <a:r>
              <a:rPr lang="en-US" sz="2800" dirty="0"/>
              <a:t>(Market Sustaining Public Institution)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Property Rights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Regulatory Institutions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Institutions for Macroeconomic Stabilization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Institutions for Social Insurance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Institutions of Conflict Management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0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9668-AC6F-4368-9FAC-4A8975C7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449705"/>
            <a:ext cx="11497455" cy="608600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/>
              <a:t>Cities, State and Markets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Spaces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Places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of City Managers/Administrators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Markets</a:t>
            </a:r>
          </a:p>
        </p:txBody>
      </p:sp>
    </p:spTree>
    <p:extLst>
      <p:ext uri="{BB962C8B-B14F-4D97-AF65-F5344CB8AC3E}">
        <p14:creationId xmlns:p14="http://schemas.microsoft.com/office/powerpoint/2010/main" val="15439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69D7A60-5525-4746-B8DF-925BCD8CB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867"/>
            <a:ext cx="12192000" cy="73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0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2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3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3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3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3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61FEBC38-2320-414A-A3F3-23958170A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17F17AD0-4668-46E4-B248-CD980B04F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5F5F5F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2CCDDA-AA11-4886-BE8F-C28D02FE9C9A}"/>
              </a:ext>
            </a:extLst>
          </p:cNvPr>
          <p:cNvGraphicFramePr/>
          <p:nvPr/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2054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9668-AC6F-4368-9FAC-4A8975C7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449705"/>
            <a:ext cx="11497455" cy="608600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/>
              <a:t>State and International Trade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Tariffs</a:t>
            </a:r>
          </a:p>
        </p:txBody>
      </p:sp>
    </p:spTree>
    <p:extLst>
      <p:ext uri="{BB962C8B-B14F-4D97-AF65-F5344CB8AC3E}">
        <p14:creationId xmlns:p14="http://schemas.microsoft.com/office/powerpoint/2010/main" val="36685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Image result for steve jobs">
            <a:extLst>
              <a:ext uri="{FF2B5EF4-FFF2-40B4-BE49-F238E27FC236}">
                <a16:creationId xmlns:a16="http://schemas.microsoft.com/office/drawing/2014/main" id="{A04D0C5E-A73E-4CEF-BCEB-C66C93228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b="1292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76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phone-slide.jpg">
            <a:extLst>
              <a:ext uri="{FF2B5EF4-FFF2-40B4-BE49-F238E27FC236}">
                <a16:creationId xmlns:a16="http://schemas.microsoft.com/office/drawing/2014/main" id="{4F291DC1-AA06-4FCE-99DC-657D32D54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23" y="643467"/>
            <a:ext cx="1061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8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Entrepreneurial State - Wikipedia">
            <a:extLst>
              <a:ext uri="{FF2B5EF4-FFF2-40B4-BE49-F238E27FC236}">
                <a16:creationId xmlns:a16="http://schemas.microsoft.com/office/drawing/2014/main" id="{FF114442-1F55-4E5D-8404-AA2F54A43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33" y="0"/>
            <a:ext cx="57065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5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9668-AC6F-4368-9FAC-4A8975C7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689" y="1070810"/>
            <a:ext cx="8694822" cy="47163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Other Support for Innovation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en-US" dirty="0"/>
              <a:t>Venture, Credit and Capital Markets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en-US" dirty="0"/>
              <a:t>Copy Right Protection (US Patent System Vs UK Patent System)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en-US" dirty="0"/>
              <a:t>Dispute Resolution and Contract Enforcement</a:t>
            </a:r>
          </a:p>
        </p:txBody>
      </p:sp>
    </p:spTree>
    <p:extLst>
      <p:ext uri="{BB962C8B-B14F-4D97-AF65-F5344CB8AC3E}">
        <p14:creationId xmlns:p14="http://schemas.microsoft.com/office/powerpoint/2010/main" val="81912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48AEC2-67A3-4818-99E3-192F075612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14" y="643467"/>
            <a:ext cx="6691971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1513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71278-F53D-4B67-A8AF-862F0B07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389" y="5029200"/>
            <a:ext cx="5408610" cy="14499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7"/>
              </a:rPr>
              <a:t>https://www.project-syndicate.org/onpoint/economics-captured-by-neoclassical-magical-thinking-by-james-k-galbraith-2021-07</a:t>
            </a:r>
            <a:br>
              <a:rPr lang="en-US" sz="1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4E0C26-B0E6-442E-BC69-4A14AE59A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9" y="0"/>
            <a:ext cx="64008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5981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71221" y="2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Stock Market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415600" y="946484"/>
            <a:ext cx="11360800" cy="52255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484"/>
            <a:ext cx="6096000" cy="514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098" y="946484"/>
            <a:ext cx="5881902" cy="51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9668-AC6F-4368-9FAC-4A8975C7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449705"/>
            <a:ext cx="11497455" cy="608600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ECC Defying Market Mechanisms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Visible Hand of State: Understanding the working of the Economic Coordination Committee, The PRIME Institute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1. Exemptions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2. Public Procurement Contracts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3. Sovereign Guarantees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4. SOE Loans &amp; Grants/Bail-outs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5. Subsidy &amp; Rebates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6. Regulatory Duty/Tariffs over and above the approved budget;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7. Permissions for Capital Movement and Acquisition</a:t>
            </a:r>
          </a:p>
        </p:txBody>
      </p:sp>
    </p:spTree>
    <p:extLst>
      <p:ext uri="{BB962C8B-B14F-4D97-AF65-F5344CB8AC3E}">
        <p14:creationId xmlns:p14="http://schemas.microsoft.com/office/powerpoint/2010/main" val="3798091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9668-AC6F-4368-9FAC-4A8975C7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72" y="385997"/>
            <a:ext cx="11497455" cy="608600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/>
              <a:t>Inquiry Reports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Sugar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Petroleum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IPPs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13129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FEBC38-2320-414A-A3F3-23958170A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17AD0-4668-46E4-B248-CD980B04F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5F5F5F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3EF2A1-17A5-41A4-8C07-0AA6E98487AE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0315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5596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2F807F-3E39-4ED4-A047-F977E1DC7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0"/>
            <a:ext cx="6991643" cy="70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F0DF-44D1-4FDC-993B-FCF65956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AB377-AB68-4AF0-9A6D-29DF35FA5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41" y="0"/>
            <a:ext cx="6310859" cy="6858000"/>
          </a:xfrm>
        </p:spPr>
      </p:pic>
      <p:pic>
        <p:nvPicPr>
          <p:cNvPr id="1026" name="Picture 2" descr="Image result for mISBEHAVING">
            <a:extLst>
              <a:ext uri="{FF2B5EF4-FFF2-40B4-BE49-F238E27FC236}">
                <a16:creationId xmlns:a16="http://schemas.microsoft.com/office/drawing/2014/main" id="{DD4F3FC8-C040-47B4-8C81-FC982AC2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08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9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an tirole economics for the common good">
            <a:extLst>
              <a:ext uri="{FF2B5EF4-FFF2-40B4-BE49-F238E27FC236}">
                <a16:creationId xmlns:a16="http://schemas.microsoft.com/office/drawing/2014/main" id="{E491EDA5-AD7A-4FD7-9FB6-3A3A0BD4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"/>
            <a:ext cx="46477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17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ulture of Growth: The Origins of the Modern Economy (Graz Schumpeter  Lectures): Mokyr, Joel: 9780691168883: Amazon.com: Books">
            <a:extLst>
              <a:ext uri="{FF2B5EF4-FFF2-40B4-BE49-F238E27FC236}">
                <a16:creationId xmlns:a16="http://schemas.microsoft.com/office/drawing/2014/main" id="{B6C2C35B-716F-4855-8E0A-721D7033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67" y="10510"/>
            <a:ext cx="5181600" cy="68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348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der without Design | The MIT Press">
            <a:extLst>
              <a:ext uri="{FF2B5EF4-FFF2-40B4-BE49-F238E27FC236}">
                <a16:creationId xmlns:a16="http://schemas.microsoft.com/office/drawing/2014/main" id="{39D7AB2F-DE3B-4D45-A4B4-DD10365C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0"/>
            <a:ext cx="523875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09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B258-A937-4E99-A52D-B07A84ED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727" y="5265351"/>
            <a:ext cx="3609473" cy="557935"/>
          </a:xfrm>
        </p:spPr>
        <p:txBody>
          <a:bodyPr/>
          <a:lstStyle/>
          <a:p>
            <a:r>
              <a:rPr lang="en-US" sz="2400" dirty="0"/>
              <a:t>Localism</a:t>
            </a:r>
            <a:br>
              <a:rPr lang="en-US" sz="2400" dirty="0"/>
            </a:br>
            <a:r>
              <a:rPr lang="en-US" sz="2400" dirty="0"/>
              <a:t>e.g. Changa Pani </a:t>
            </a:r>
          </a:p>
        </p:txBody>
      </p:sp>
      <p:pic>
        <p:nvPicPr>
          <p:cNvPr id="5" name="Picture 4" descr="A picture containing food, device&#10;&#10;Description automatically generated">
            <a:extLst>
              <a:ext uri="{FF2B5EF4-FFF2-40B4-BE49-F238E27FC236}">
                <a16:creationId xmlns:a16="http://schemas.microsoft.com/office/drawing/2014/main" id="{D8F7C654-5FEF-4570-8EDB-FBD4063A5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5117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Money Can&amp;#39;t Buy: The Moral Limits of Markets | Michael J. Sandel">
            <a:extLst>
              <a:ext uri="{FF2B5EF4-FFF2-40B4-BE49-F238E27FC236}">
                <a16:creationId xmlns:a16="http://schemas.microsoft.com/office/drawing/2014/main" id="{E93CC585-AF57-433A-850D-140CC9B4C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44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China Escaped the Poverty Trap by Yuen Yuen Ang">
            <a:extLst>
              <a:ext uri="{FF2B5EF4-FFF2-40B4-BE49-F238E27FC236}">
                <a16:creationId xmlns:a16="http://schemas.microsoft.com/office/drawing/2014/main" id="{F8F1CA4C-1B2D-4C26-92F4-F98624F8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0"/>
            <a:ext cx="577426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628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jamin Franklin: An American Life by Walter Isaacson">
            <a:extLst>
              <a:ext uri="{FF2B5EF4-FFF2-40B4-BE49-F238E27FC236}">
                <a16:creationId xmlns:a16="http://schemas.microsoft.com/office/drawing/2014/main" id="{FCBEE056-0E05-453D-9660-791C30C0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8" y="0"/>
            <a:ext cx="585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2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149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33"/>
            <a:ext cx="12192000" cy="68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FD238-5C5C-4F86-B090-1865E89E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3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4380-E697-4EE8-A80F-52AF8C71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242668"/>
            <a:ext cx="10414525" cy="6372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State or Markets</a:t>
            </a:r>
          </a:p>
          <a:p>
            <a:pPr marL="0" indent="0" algn="ctr">
              <a:buNone/>
            </a:pPr>
            <a:r>
              <a:rPr lang="en-US" sz="3200" dirty="0"/>
              <a:t>(Centralized/Binding or Voluntary/Decentralized)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State and Markets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Entrepreneurial State</a:t>
            </a:r>
          </a:p>
        </p:txBody>
      </p:sp>
    </p:spTree>
    <p:extLst>
      <p:ext uri="{BB962C8B-B14F-4D97-AF65-F5344CB8AC3E}">
        <p14:creationId xmlns:p14="http://schemas.microsoft.com/office/powerpoint/2010/main" val="13221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423</Words>
  <Application>Microsoft Office PowerPoint</Application>
  <PresentationFormat>Widescreen</PresentationFormat>
  <Paragraphs>123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Muhammad Naveed Iftikhar @navift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The Four Types of Market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https://www.project-syndicate.org/onpoint/economics-captured-by-neoclassical-magical-thinking-by-james-k-galbraith-2021-07 </vt:lpstr>
      <vt:lpstr>The Stock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Localism e.g. Changa Pani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Naveed Iftikhar Twitter: @navift</dc:title>
  <dc:creator>Naveed Iftikhar</dc:creator>
  <cp:lastModifiedBy>Prof. Dr. Zahid Asghar</cp:lastModifiedBy>
  <cp:revision>31</cp:revision>
  <dcterms:created xsi:type="dcterms:W3CDTF">2019-05-02T19:14:04Z</dcterms:created>
  <dcterms:modified xsi:type="dcterms:W3CDTF">2022-06-28T09:44:14Z</dcterms:modified>
</cp:coreProperties>
</file>