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9" r:id="rId5"/>
    <p:sldId id="273" r:id="rId6"/>
    <p:sldId id="267" r:id="rId7"/>
    <p:sldId id="268" r:id="rId8"/>
    <p:sldId id="261" r:id="rId9"/>
    <p:sldId id="262" r:id="rId10"/>
    <p:sldId id="271" r:id="rId11"/>
    <p:sldId id="264" r:id="rId12"/>
    <p:sldId id="260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2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1F141B-DB81-4A93-80C4-B192E037FE6E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4ABD3-1683-4E44-B0C4-B28BFA893B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7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Pakistan’s Growth </a:t>
            </a:r>
            <a:r>
              <a:rPr lang="en-US" dirty="0" smtClean="0"/>
              <a:t>Potential: What Should Foreign Investors Worry About?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Presentation at consulate general of </a:t>
            </a:r>
            <a:r>
              <a:rPr lang="en-US" dirty="0" err="1" smtClean="0"/>
              <a:t>switzerland</a:t>
            </a:r>
            <a:endParaRPr lang="en-US" dirty="0" smtClean="0"/>
          </a:p>
          <a:p>
            <a:r>
              <a:rPr lang="en-US" dirty="0" smtClean="0"/>
              <a:t>May 8, 2018</a:t>
            </a:r>
          </a:p>
          <a:p>
            <a:r>
              <a:rPr lang="en-US" dirty="0" smtClean="0"/>
              <a:t>Farrukh Iqbal, Director, Institute of Business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Openness to trade</a:t>
            </a:r>
          </a:p>
          <a:p>
            <a:r>
              <a:rPr lang="en-US" dirty="0" smtClean="0"/>
              <a:t>Ease of doing business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Macroeconomic management</a:t>
            </a:r>
          </a:p>
          <a:p>
            <a:r>
              <a:rPr lang="en-US" dirty="0" smtClean="0"/>
              <a:t>Tax </a:t>
            </a:r>
            <a:r>
              <a:rPr lang="en-US" dirty="0" smtClean="0"/>
              <a:t>burden (11 of 12 proposals in OICCI wish list for new budget had to do with taxes)</a:t>
            </a:r>
            <a:endParaRPr lang="en-US" dirty="0" smtClean="0"/>
          </a:p>
          <a:p>
            <a:r>
              <a:rPr lang="en-US" dirty="0" smtClean="0"/>
              <a:t>Policy arbitrariness and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Corruption</a:t>
            </a:r>
          </a:p>
          <a:p>
            <a:r>
              <a:rPr lang="en-US" dirty="0" smtClean="0"/>
              <a:t>Rule of Law</a:t>
            </a:r>
          </a:p>
          <a:p>
            <a:r>
              <a:rPr lang="en-US" dirty="0" smtClean="0"/>
              <a:t>Voice </a:t>
            </a:r>
            <a:endParaRPr lang="en-US" dirty="0"/>
          </a:p>
          <a:p>
            <a:r>
              <a:rPr lang="en-US" dirty="0" smtClean="0"/>
              <a:t>Transparency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0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Outcomes: Growth rates</a:t>
            </a:r>
            <a:endParaRPr lang="en-US" dirty="0"/>
          </a:p>
        </p:txBody>
      </p:sp>
      <p:pic>
        <p:nvPicPr>
          <p:cNvPr id="4" name="Content Placeholder 3" descr="C:\Users\fiqba\AppData\Local\Microsoft\Windows\INetCache\Content.Outlook\PMGNKRTV\MyChart (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25" y="1846263"/>
            <a:ext cx="8380676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Outcomes: Per capita incomes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1946366"/>
            <a:ext cx="8221935" cy="3625759"/>
          </a:xfrm>
        </p:spPr>
      </p:pic>
    </p:spTree>
    <p:extLst>
      <p:ext uri="{BB962C8B-B14F-4D97-AF65-F5344CB8AC3E}">
        <p14:creationId xmlns:p14="http://schemas.microsoft.com/office/powerpoint/2010/main" val="37016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452" y="1834159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subtitle of my talk was What Should Foreign Investors Worry About in Pakistan?</a:t>
            </a:r>
          </a:p>
          <a:p>
            <a:pPr marL="0" indent="0">
              <a:buNone/>
            </a:pPr>
            <a:r>
              <a:rPr lang="en-US" dirty="0" smtClean="0"/>
              <a:t>They should worry about why domestic investors have not been increasing their investments relative to GDP for the past 20-25 years</a:t>
            </a:r>
          </a:p>
          <a:p>
            <a:pPr marL="0" indent="0">
              <a:buNone/>
            </a:pPr>
            <a:r>
              <a:rPr lang="en-US" dirty="0" smtClean="0"/>
              <a:t>Even though the policy and institutional environment has fluctuated over the past quarter century, domestic private investment has stayed around 10% of GDP</a:t>
            </a:r>
          </a:p>
          <a:p>
            <a:pPr marL="0" indent="0">
              <a:buNone/>
            </a:pPr>
            <a:r>
              <a:rPr lang="en-US" dirty="0" smtClean="0"/>
              <a:t>India’s private investment rates clearly reflect optimism; Pakistan’s do not</a:t>
            </a:r>
          </a:p>
          <a:p>
            <a:pPr marL="0" indent="0">
              <a:buNone/>
            </a:pPr>
            <a:r>
              <a:rPr lang="en-US" dirty="0" smtClean="0"/>
              <a:t>Education may be the key because it offers increasing returns to scale; Pakistan needs to do much better on this especially with regard to education quality</a:t>
            </a:r>
          </a:p>
          <a:p>
            <a:pPr marL="0" indent="0">
              <a:buNone/>
            </a:pPr>
            <a:r>
              <a:rPr lang="en-US" dirty="0" smtClean="0"/>
              <a:t>That is why I am in the education business!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making decisions about long term investments in a country, foreign investors must form an opinion </a:t>
            </a:r>
            <a:r>
              <a:rPr lang="en-US" dirty="0" smtClean="0"/>
              <a:t>of that country’s growth potential relative to that of other countries where they might invest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talk I will focus on the long run growth potential of Pakistan in the comparative perspective of </a:t>
            </a:r>
            <a:r>
              <a:rPr lang="en-US" dirty="0" smtClean="0"/>
              <a:t>India, </a:t>
            </a:r>
            <a:r>
              <a:rPr lang="en-US" dirty="0" smtClean="0"/>
              <a:t>a </a:t>
            </a:r>
            <a:r>
              <a:rPr lang="en-US" dirty="0" smtClean="0"/>
              <a:t>neighboring country </a:t>
            </a:r>
            <a:r>
              <a:rPr lang="en-US" dirty="0" smtClean="0"/>
              <a:t>with similar history and institutions </a:t>
            </a:r>
            <a:endParaRPr lang="en-US" dirty="0" smtClean="0"/>
          </a:p>
          <a:p>
            <a:r>
              <a:rPr lang="en-US" dirty="0" smtClean="0"/>
              <a:t>I will not spend a lot of time on short-run issues such as what is happening to macroeconomic indicators over six months or a year; </a:t>
            </a:r>
          </a:p>
          <a:p>
            <a:r>
              <a:rPr lang="en-US" dirty="0" smtClean="0"/>
              <a:t>I wil</a:t>
            </a:r>
            <a:r>
              <a:rPr lang="en-US" dirty="0" smtClean="0"/>
              <a:t>l, instead, focus on long run growth issues, based on my reading of the international growth economics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 Run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oil prices</a:t>
            </a:r>
          </a:p>
          <a:p>
            <a:r>
              <a:rPr lang="en-US" dirty="0" smtClean="0"/>
              <a:t>Improved domestic energy supply </a:t>
            </a:r>
          </a:p>
          <a:p>
            <a:r>
              <a:rPr lang="en-US" dirty="0" smtClean="0"/>
              <a:t>Improved domestic security</a:t>
            </a:r>
          </a:p>
          <a:p>
            <a:r>
              <a:rPr lang="en-US" dirty="0" smtClean="0"/>
              <a:t>Low inflation environment</a:t>
            </a:r>
          </a:p>
          <a:p>
            <a:r>
              <a:rPr lang="en-US" dirty="0" smtClean="0"/>
              <a:t>Best growth performance in 2017 in last 10 years</a:t>
            </a:r>
            <a:endParaRPr lang="en-US" dirty="0" smtClean="0"/>
          </a:p>
          <a:p>
            <a:r>
              <a:rPr lang="en-US" dirty="0" smtClean="0"/>
              <a:t>CPEC</a:t>
            </a:r>
            <a:endParaRPr lang="en-US" dirty="0" smtClean="0"/>
          </a:p>
          <a:p>
            <a:r>
              <a:rPr lang="en-US" dirty="0" smtClean="0"/>
              <a:t>So why do OICCI members think they will invest only $3 billion over the next five years?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Model of Long Run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</a:t>
            </a:r>
          </a:p>
          <a:p>
            <a:r>
              <a:rPr lang="en-US" dirty="0" smtClean="0"/>
              <a:t>Labor (especially educated labor)</a:t>
            </a:r>
            <a:endParaRPr lang="en-US" dirty="0" smtClean="0"/>
          </a:p>
          <a:p>
            <a:r>
              <a:rPr lang="en-US" dirty="0" smtClean="0"/>
              <a:t>Policies</a:t>
            </a:r>
          </a:p>
          <a:p>
            <a:r>
              <a:rPr lang="en-US" dirty="0" smtClean="0"/>
              <a:t>Institutions</a:t>
            </a:r>
          </a:p>
          <a:p>
            <a:r>
              <a:rPr lang="en-US" dirty="0" smtClean="0"/>
              <a:t>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Gross fixed capital formation (% GDP)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5" y="1846263"/>
            <a:ext cx="8380676" cy="4022725"/>
          </a:xfrm>
        </p:spPr>
      </p:pic>
    </p:spTree>
    <p:extLst>
      <p:ext uri="{BB962C8B-B14F-4D97-AF65-F5344CB8AC3E}">
        <p14:creationId xmlns:p14="http://schemas.microsoft.com/office/powerpoint/2010/main" val="36385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Investment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5" y="1846263"/>
            <a:ext cx="8380676" cy="4022725"/>
          </a:xfrm>
        </p:spPr>
      </p:pic>
    </p:spTree>
    <p:extLst>
      <p:ext uri="{BB962C8B-B14F-4D97-AF65-F5344CB8AC3E}">
        <p14:creationId xmlns:p14="http://schemas.microsoft.com/office/powerpoint/2010/main" val="912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Investment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5" y="1846263"/>
            <a:ext cx="8380676" cy="4022725"/>
          </a:xfrm>
        </p:spPr>
      </p:pic>
    </p:spTree>
    <p:extLst>
      <p:ext uri="{BB962C8B-B14F-4D97-AF65-F5344CB8AC3E}">
        <p14:creationId xmlns:p14="http://schemas.microsoft.com/office/powerpoint/2010/main" val="6473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of total schooling (age 15+)</a:t>
            </a:r>
            <a:endParaRPr lang="en-US" dirty="0"/>
          </a:p>
        </p:txBody>
      </p:sp>
      <p:pic>
        <p:nvPicPr>
          <p:cNvPr id="4" name="Content Placeholder 3" descr="C:\Users\fiqba\Downloads\MyChart (3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1" y="1920240"/>
            <a:ext cx="8182747" cy="365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7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ortality rates (age under 5)</a:t>
            </a:r>
            <a:endParaRPr lang="en-US" dirty="0"/>
          </a:p>
        </p:txBody>
      </p:sp>
      <p:pic>
        <p:nvPicPr>
          <p:cNvPr id="4" name="Content Placeholder 3" descr="C:\Users\fiqba\Downloads\MyChart (2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4" y="1920240"/>
            <a:ext cx="8595360" cy="365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394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Pakistan’s Growth Potential: What Should Foreign Investors Worry About? </vt:lpstr>
      <vt:lpstr>Approach</vt:lpstr>
      <vt:lpstr>The Short Run View</vt:lpstr>
      <vt:lpstr>The Basic Model of Long Run Growth</vt:lpstr>
      <vt:lpstr>Gross fixed capital formation (% GDP)</vt:lpstr>
      <vt:lpstr>Private Investment Trends</vt:lpstr>
      <vt:lpstr>Foreign Investment Trends</vt:lpstr>
      <vt:lpstr>Years of total schooling (age 15+)</vt:lpstr>
      <vt:lpstr>Mortality rates (age under 5)</vt:lpstr>
      <vt:lpstr>Policies</vt:lpstr>
      <vt:lpstr>Institutional Quality</vt:lpstr>
      <vt:lpstr>Outcomes: Growth rates</vt:lpstr>
      <vt:lpstr>Outcomes: Per capita incomes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Pakistan’s Economy: Opportunities and Challenges</dc:title>
  <dc:creator>Farrukh Iqbal</dc:creator>
  <cp:lastModifiedBy>Farrukh Iqbal</cp:lastModifiedBy>
  <cp:revision>19</cp:revision>
  <dcterms:created xsi:type="dcterms:W3CDTF">2017-01-07T10:41:47Z</dcterms:created>
  <dcterms:modified xsi:type="dcterms:W3CDTF">2018-05-06T15:06:19Z</dcterms:modified>
</cp:coreProperties>
</file>