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6" r:id="rId2"/>
    <p:sldId id="291" r:id="rId3"/>
    <p:sldId id="328" r:id="rId4"/>
    <p:sldId id="327" r:id="rId5"/>
    <p:sldId id="325" r:id="rId6"/>
    <p:sldId id="366" r:id="rId7"/>
    <p:sldId id="337" r:id="rId8"/>
    <p:sldId id="338" r:id="rId9"/>
    <p:sldId id="339" r:id="rId10"/>
    <p:sldId id="323" r:id="rId11"/>
    <p:sldId id="340" r:id="rId12"/>
    <p:sldId id="364" r:id="rId13"/>
    <p:sldId id="361" r:id="rId14"/>
    <p:sldId id="324" r:id="rId15"/>
    <p:sldId id="341" r:id="rId16"/>
    <p:sldId id="342" r:id="rId17"/>
    <p:sldId id="343" r:id="rId18"/>
    <p:sldId id="344" r:id="rId19"/>
    <p:sldId id="362" r:id="rId20"/>
    <p:sldId id="365" r:id="rId21"/>
    <p:sldId id="345" r:id="rId22"/>
    <p:sldId id="346" r:id="rId23"/>
    <p:sldId id="347" r:id="rId24"/>
    <p:sldId id="348" r:id="rId25"/>
    <p:sldId id="349" r:id="rId26"/>
    <p:sldId id="360" r:id="rId27"/>
    <p:sldId id="363" r:id="rId28"/>
    <p:sldId id="350" r:id="rId29"/>
    <p:sldId id="351" r:id="rId30"/>
    <p:sldId id="352" r:id="rId31"/>
    <p:sldId id="353" r:id="rId32"/>
    <p:sldId id="367" r:id="rId33"/>
    <p:sldId id="354" r:id="rId34"/>
    <p:sldId id="355" r:id="rId35"/>
    <p:sldId id="357" r:id="rId36"/>
    <p:sldId id="356" r:id="rId37"/>
    <p:sldId id="358" r:id="rId38"/>
    <p:sldId id="359" r:id="rId39"/>
  </p:sldIdLst>
  <p:sldSz cx="91440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5"/>
    <a:srgbClr val="CFCDC9"/>
    <a:srgbClr val="BA0C2F"/>
    <a:srgbClr val="FFFFFF"/>
    <a:srgbClr val="6C6463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86376" autoAdjust="0"/>
  </p:normalViewPr>
  <p:slideViewPr>
    <p:cSldViewPr snapToGrid="0" snapToObjects="1">
      <p:cViewPr varScale="1">
        <p:scale>
          <a:sx n="96" d="100"/>
          <a:sy n="96" d="100"/>
        </p:scale>
        <p:origin x="534" y="84"/>
      </p:cViewPr>
      <p:guideLst>
        <p:guide orient="horz" pos="16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4807"/>
            <a:ext cx="3886200" cy="1209781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35924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46760" y="3174105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9C836EC-7AD5-486F-A168-8E7B4E0EB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6034"/>
            <a:ext cx="8839200" cy="1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41502"/>
            <a:ext cx="4419600" cy="378928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186124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68948" y="1241502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7B3E3A-4AFB-43D6-A83F-1C49559694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6104" y="1362035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E2E9055-1023-4AA0-AB7B-EEB90B3CB8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394413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13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D908D5-BD1B-491E-B1D2-1EB1B66F5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6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322F8F5-9082-4364-BC32-0E9E06860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77BF1F-41A9-4656-A533-31A8C3B17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9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196898"/>
            <a:ext cx="4419600" cy="3833890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915880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2141520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030203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5DAA7EB-FC2E-4496-8FCB-0CE923F226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71239"/>
            <a:ext cx="4419600" cy="3759547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215860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743290" y="1303904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1E6600-17BA-4A64-8396-6222BBD99D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A75483-2B3F-42E1-9F73-291656D702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9AFF202-AEA0-440A-A251-33CB57D91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720E8A3-93F1-4B15-84F9-6D695C45B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D1B1ACB-9E97-4F7B-B952-B782D5B5CE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1256937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86104" y="1895707"/>
            <a:ext cx="7772400" cy="285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D893573-6A49-4A39-9091-38F52294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35815"/>
            <a:ext cx="3809696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5815"/>
            <a:ext cx="38103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25138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6DDCAF-0EE5-4BA6-9CE5-3505467869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35815"/>
            <a:ext cx="2514296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835815"/>
            <a:ext cx="25149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835815"/>
            <a:ext cx="25149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5577" y="124093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39791A1-96A0-490B-BF91-A26BDD7E2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847277"/>
            <a:ext cx="8839200" cy="2185703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2084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064098" y="3666799"/>
            <a:ext cx="1670340" cy="184665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34521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D3FFD2C-3160-4814-AD91-825DB78BCE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8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204332"/>
            <a:ext cx="4419600" cy="3826456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37839" y="2103863"/>
            <a:ext cx="3657600" cy="262646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47289" y="226234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37839" y="1204332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043C17D-658C-4225-8748-39308B551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0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04332"/>
            <a:ext cx="4419600" cy="382645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666047" y="2056282"/>
            <a:ext cx="1627240" cy="184666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103EA51-7597-4ED8-96AF-3DE48D533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1211494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865970"/>
            <a:ext cx="7772400" cy="284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B1B3B99-6CF1-4475-8757-B5B969F23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97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06495"/>
            <a:ext cx="3809696" cy="295108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6495"/>
            <a:ext cx="3810304" cy="295108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10478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8031F01-D064-4CA1-BB4A-46733B288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0839"/>
            <a:ext cx="2514296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296" y="1880839"/>
            <a:ext cx="2514904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244" y="1880839"/>
            <a:ext cx="2514904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54811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862F961-C7EB-4B47-82A5-A50B66E15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6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877015"/>
            <a:ext cx="8839200" cy="2155966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104" y="1818227"/>
            <a:ext cx="7772400" cy="970451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060903" y="3648739"/>
            <a:ext cx="1676728" cy="184666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2244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520D748-1C40-493A-A8D7-C39D99856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569F0DA-F2E1-4408-8A83-C8B5EB45F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457093"/>
            <a:ext cx="4419600" cy="3387546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22112"/>
            <a:ext cx="3657600" cy="265804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2083" y="1174322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C41AEA5-0277-4B53-99A8-0F3FB2A9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87078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26634"/>
            <a:ext cx="4419600" cy="3804152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171256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F524F77-A6E8-4F96-9628-B9D96927C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336BBA-4C13-4A9C-AE1C-73B9EF7D5E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7772400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9DB99DE-DD0C-4987-9B9B-C5A6FADCA1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8F50F50-B707-4974-B4DC-88438B03D7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D98D258-7F89-46EC-A21D-685243F67A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959071"/>
            <a:ext cx="8839200" cy="207391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6900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29265" y="1190205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4BC0E5B-0B8C-42F2-804D-6471F7F24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234068"/>
            <a:ext cx="4419600" cy="379672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18732"/>
            <a:ext cx="3657600" cy="26537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34641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A48DAE6-C73B-4621-AB58-CECE3C0CB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4207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0" y="0"/>
            <a:ext cx="9144000" cy="5189384"/>
          </a:xfrm>
          <a:prstGeom prst="frame">
            <a:avLst>
              <a:gd name="adj1" fmla="val 296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58" r:id="rId6"/>
    <p:sldLayoutId id="2147483710" r:id="rId7"/>
    <p:sldLayoutId id="2147483711" r:id="rId8"/>
    <p:sldLayoutId id="2147483712" r:id="rId9"/>
    <p:sldLayoutId id="2147483714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696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C00456-721A-A94C-800A-D5E7EE91C160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 COVER OPTION</a:t>
            </a:r>
            <a:br>
              <a:rPr lang="en-US" dirty="0"/>
            </a:br>
            <a:r>
              <a:rPr lang="en-US" dirty="0"/>
              <a:t>TITLE GOES HERE CAN </a:t>
            </a:r>
            <a:br>
              <a:rPr lang="en-US" dirty="0"/>
            </a:br>
            <a:r>
              <a:rPr lang="en-US" dirty="0"/>
              <a:t>RUN THREE LINES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STYLE GOES HERE, CAN RUN FOUR 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5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A58-12D5-4546-995B-9323A3D8C075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1055371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OIL PRODUCTION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9558" y="1447461"/>
            <a:ext cx="8159068" cy="1001053"/>
          </a:xfrm>
          <a:custGeom>
            <a:avLst/>
            <a:gdLst/>
            <a:ahLst/>
            <a:cxnLst/>
            <a:rect l="l" t="t" r="r" b="b"/>
            <a:pathLst>
              <a:path w="9887585" h="1351280">
                <a:moveTo>
                  <a:pt x="9810694" y="1351045"/>
                </a:moveTo>
                <a:lnTo>
                  <a:pt x="76505" y="1351045"/>
                </a:lnTo>
                <a:lnTo>
                  <a:pt x="71180" y="1350521"/>
                </a:lnTo>
                <a:lnTo>
                  <a:pt x="31920" y="1334259"/>
                </a:lnTo>
                <a:lnTo>
                  <a:pt x="4175" y="1295531"/>
                </a:lnTo>
                <a:lnTo>
                  <a:pt x="0" y="1274540"/>
                </a:lnTo>
                <a:lnTo>
                  <a:pt x="0" y="126916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74540"/>
                </a:lnTo>
                <a:lnTo>
                  <a:pt x="9870412" y="1319125"/>
                </a:lnTo>
                <a:lnTo>
                  <a:pt x="9831684" y="1346870"/>
                </a:lnTo>
                <a:lnTo>
                  <a:pt x="9816018" y="1350521"/>
                </a:lnTo>
                <a:lnTo>
                  <a:pt x="9810694" y="135104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05836"/>
              </p:ext>
            </p:extLst>
          </p:nvPr>
        </p:nvGraphicFramePr>
        <p:xfrm>
          <a:off x="229558" y="1505822"/>
          <a:ext cx="8154576" cy="88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945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oildata</a:t>
                      </a:r>
                      <a:r>
                        <a:rPr sz="1500" spc="1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 window(oil, start </a:t>
                      </a:r>
                      <a:r>
                        <a:rPr sz="1500" spc="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1996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025"/>
                        </a:lnSpc>
                      </a:pPr>
                      <a:r>
                        <a:rPr sz="1500" spc="2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spc="-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Oil</a:t>
                      </a:r>
                      <a:r>
                        <a:rPr sz="1500" spc="-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fc</a:t>
                      </a:r>
                      <a:r>
                        <a:rPr sz="1500" spc="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500" spc="1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ses(oildata,</a:t>
                      </a:r>
                      <a:r>
                        <a:rPr sz="1500" spc="1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500" spc="1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1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9453" marB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2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sz="15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Exponential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39453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1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Smoothing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3945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summary(fc)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94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4"/>
          <p:cNvSpPr/>
          <p:nvPr/>
        </p:nvSpPr>
        <p:spPr>
          <a:xfrm>
            <a:off x="229558" y="2506874"/>
            <a:ext cx="6698016" cy="2337765"/>
          </a:xfrm>
          <a:custGeom>
            <a:avLst/>
            <a:gdLst/>
            <a:ahLst/>
            <a:cxnLst/>
            <a:rect l="l" t="t" r="r" b="b"/>
            <a:pathLst>
              <a:path w="9887585" h="4319270">
                <a:moveTo>
                  <a:pt x="9810694" y="4319252"/>
                </a:moveTo>
                <a:lnTo>
                  <a:pt x="76505" y="4319252"/>
                </a:lnTo>
                <a:lnTo>
                  <a:pt x="71180" y="4318727"/>
                </a:lnTo>
                <a:lnTo>
                  <a:pt x="31920" y="4302465"/>
                </a:lnTo>
                <a:lnTo>
                  <a:pt x="4175" y="4263738"/>
                </a:lnTo>
                <a:lnTo>
                  <a:pt x="0" y="4242747"/>
                </a:lnTo>
                <a:lnTo>
                  <a:pt x="0" y="423737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4242747"/>
                </a:lnTo>
                <a:lnTo>
                  <a:pt x="9870412" y="4287332"/>
                </a:lnTo>
                <a:lnTo>
                  <a:pt x="9831684" y="4315076"/>
                </a:lnTo>
                <a:lnTo>
                  <a:pt x="9816018" y="4318727"/>
                </a:lnTo>
                <a:lnTo>
                  <a:pt x="9810694" y="43192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6"/>
          <p:cNvSpPr txBox="1"/>
          <p:nvPr/>
        </p:nvSpPr>
        <p:spPr>
          <a:xfrm>
            <a:off x="385949" y="2523389"/>
            <a:ext cx="6541625" cy="22190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90"/>
              </a:spcBef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Forecast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method: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Simple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exponential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smoothing </a:t>
            </a:r>
            <a:r>
              <a:rPr sz="105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Information:</a:t>
            </a:r>
            <a:endParaRPr sz="1050" dirty="0">
              <a:latin typeface="Courier New"/>
              <a:cs typeface="Courier New"/>
            </a:endParaRPr>
          </a:p>
          <a:p>
            <a:pPr marL="12700" marR="2252345">
              <a:lnSpc>
                <a:spcPct val="142200"/>
              </a:lnSpc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Simple exponential smoothing </a:t>
            </a:r>
            <a:r>
              <a:rPr sz="1050" spc="-10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Call:</a:t>
            </a:r>
            <a:endParaRPr sz="1050" dirty="0">
              <a:latin typeface="Courier New"/>
              <a:cs typeface="Courier New"/>
            </a:endParaRPr>
          </a:p>
          <a:p>
            <a:pPr marL="276860" marR="2781300" indent="-132715">
              <a:lnSpc>
                <a:spcPct val="142200"/>
              </a:lnSpc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ses(y 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oildata, 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h =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5) </a:t>
            </a:r>
            <a:r>
              <a:rPr sz="1050" spc="-10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Smoothing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parameters:</a:t>
            </a:r>
            <a:endParaRPr sz="1050" dirty="0">
              <a:latin typeface="Courier New"/>
              <a:cs typeface="Courier New"/>
            </a:endParaRPr>
          </a:p>
          <a:p>
            <a:pPr marL="276860" marR="3575050" indent="264160">
              <a:lnSpc>
                <a:spcPct val="142200"/>
              </a:lnSpc>
              <a:spcBef>
                <a:spcPts val="5"/>
              </a:spcBef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alpha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0.8339 </a:t>
            </a:r>
            <a:r>
              <a:rPr sz="1050" spc="-10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Initial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states:</a:t>
            </a:r>
            <a:endParaRPr sz="1050" dirty="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860"/>
              </a:spcBef>
            </a:pP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446.5759</a:t>
            </a:r>
            <a:endParaRPr sz="1050" dirty="0">
              <a:latin typeface="Courier New"/>
              <a:cs typeface="Courier New"/>
            </a:endParaRPr>
          </a:p>
          <a:p>
            <a:pPr marL="276860">
              <a:lnSpc>
                <a:spcPct val="100000"/>
              </a:lnSpc>
              <a:spcBef>
                <a:spcPts val="860"/>
              </a:spcBef>
              <a:tabLst>
                <a:tab pos="1334770" algn="l"/>
              </a:tabLst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sigma:	28.12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Truncated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due</a:t>
            </a:r>
            <a:r>
              <a:rPr sz="10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Courier New"/>
                <a:cs typeface="Courier New"/>
              </a:rPr>
              <a:t>space</a:t>
            </a:r>
            <a:endParaRPr sz="1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49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A58-12D5-4546-995B-9323A3D8C075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399" y="1063079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OIL PRODUCTION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9558" y="1437524"/>
            <a:ext cx="6886859" cy="808557"/>
          </a:xfrm>
          <a:custGeom>
            <a:avLst/>
            <a:gdLst/>
            <a:ahLst/>
            <a:cxnLst/>
            <a:rect l="l" t="t" r="r" b="b"/>
            <a:pathLst>
              <a:path w="9887585" h="1351280">
                <a:moveTo>
                  <a:pt x="9810694" y="1351045"/>
                </a:moveTo>
                <a:lnTo>
                  <a:pt x="76505" y="1351045"/>
                </a:lnTo>
                <a:lnTo>
                  <a:pt x="71180" y="1350521"/>
                </a:lnTo>
                <a:lnTo>
                  <a:pt x="31920" y="1334259"/>
                </a:lnTo>
                <a:lnTo>
                  <a:pt x="4175" y="1295531"/>
                </a:lnTo>
                <a:lnTo>
                  <a:pt x="0" y="1274540"/>
                </a:lnTo>
                <a:lnTo>
                  <a:pt x="0" y="126916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74540"/>
                </a:lnTo>
                <a:lnTo>
                  <a:pt x="9870412" y="1319125"/>
                </a:lnTo>
                <a:lnTo>
                  <a:pt x="9831684" y="1346870"/>
                </a:lnTo>
                <a:lnTo>
                  <a:pt x="9816018" y="1350521"/>
                </a:lnTo>
                <a:lnTo>
                  <a:pt x="9810694" y="135104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4"/>
          <p:cNvSpPr txBox="1"/>
          <p:nvPr/>
        </p:nvSpPr>
        <p:spPr>
          <a:xfrm>
            <a:off x="229558" y="1335493"/>
            <a:ext cx="7604759" cy="820096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autoplot(fc)</a:t>
            </a:r>
            <a:r>
              <a:rPr spc="-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dirty="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ylab(</a:t>
            </a:r>
            <a:r>
              <a:rPr spc="10" dirty="0">
                <a:solidFill>
                  <a:srgbClr val="BE2F72"/>
                </a:solidFill>
                <a:latin typeface="Courier New"/>
                <a:cs typeface="Courier New"/>
              </a:rPr>
              <a:t>"Oil</a:t>
            </a:r>
            <a:r>
              <a:rPr spc="2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BE2F72"/>
                </a:solidFill>
                <a:latin typeface="Courier New"/>
                <a:cs typeface="Courier New"/>
              </a:rPr>
              <a:t>(millions</a:t>
            </a:r>
            <a:r>
              <a:rPr spc="2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BE2F72"/>
                </a:solidFill>
                <a:latin typeface="Courier New"/>
                <a:cs typeface="Courier New"/>
              </a:rPr>
              <a:t>of</a:t>
            </a:r>
            <a:r>
              <a:rPr spc="2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BE2F72"/>
                </a:solidFill>
                <a:latin typeface="Courier New"/>
                <a:cs typeface="Courier New"/>
              </a:rPr>
              <a:t>tonnes)"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pc="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spc="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xlab(</a:t>
            </a:r>
            <a:r>
              <a:rPr spc="10" dirty="0">
                <a:solidFill>
                  <a:srgbClr val="BE2F72"/>
                </a:solidFill>
                <a:latin typeface="Courier New"/>
                <a:cs typeface="Courier New"/>
              </a:rPr>
              <a:t>"Year</a:t>
            </a:r>
            <a:r>
              <a:rPr spc="10" dirty="0" smtClean="0">
                <a:solidFill>
                  <a:srgbClr val="BE2F72"/>
                </a:solidFill>
                <a:latin typeface="Courier New"/>
                <a:cs typeface="Courier New"/>
              </a:rPr>
              <a:t>"</a:t>
            </a:r>
            <a:r>
              <a:rPr spc="10" dirty="0" smtClean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58" y="2302952"/>
            <a:ext cx="6986251" cy="25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242391" y="1034947"/>
            <a:ext cx="6172200" cy="2339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000" spc="-55" dirty="0" smtClean="0">
                <a:solidFill>
                  <a:schemeClr val="tx1"/>
                </a:solidFill>
              </a:rPr>
              <a:t>Exponential Smoothing Methods With Trend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 smtClean="0"/>
              <a:t>R             </a:t>
            </a:r>
            <a:endParaRPr lang="en-US" dirty="0"/>
          </a:p>
        </p:txBody>
      </p:sp>
      <p:grpSp>
        <p:nvGrpSpPr>
          <p:cNvPr id="9" name="object 3"/>
          <p:cNvGrpSpPr/>
          <p:nvPr/>
        </p:nvGrpSpPr>
        <p:grpSpPr>
          <a:xfrm>
            <a:off x="5813338" y="2618063"/>
            <a:ext cx="796184" cy="750119"/>
            <a:chOff x="7287459" y="5404183"/>
            <a:chExt cx="982980" cy="982980"/>
          </a:xfrm>
        </p:grpSpPr>
        <p:sp>
          <p:nvSpPr>
            <p:cNvPr id="10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64603" y="5630938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80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45"/>
                  </a:lnTo>
                  <a:lnTo>
                    <a:pt x="590003" y="225539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37"/>
                  </a:lnTo>
                  <a:lnTo>
                    <a:pt x="480415" y="326059"/>
                  </a:lnTo>
                  <a:lnTo>
                    <a:pt x="477278" y="325081"/>
                  </a:lnTo>
                  <a:lnTo>
                    <a:pt x="491871" y="322541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65"/>
                  </a:lnTo>
                  <a:lnTo>
                    <a:pt x="570712" y="225120"/>
                  </a:lnTo>
                  <a:lnTo>
                    <a:pt x="565543" y="206844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23"/>
                  </a:lnTo>
                  <a:lnTo>
                    <a:pt x="445770" y="262991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93" y="266865"/>
                  </a:lnTo>
                  <a:lnTo>
                    <a:pt x="419493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71"/>
                  </a:lnTo>
                  <a:lnTo>
                    <a:pt x="399707" y="345071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25"/>
                  </a:lnTo>
                  <a:lnTo>
                    <a:pt x="419493" y="365620"/>
                  </a:lnTo>
                  <a:lnTo>
                    <a:pt x="419493" y="266865"/>
                  </a:lnTo>
                  <a:lnTo>
                    <a:pt x="366014" y="266865"/>
                  </a:lnTo>
                  <a:lnTo>
                    <a:pt x="366052" y="206844"/>
                  </a:lnTo>
                  <a:lnTo>
                    <a:pt x="430771" y="206895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799"/>
                  </a:lnTo>
                  <a:lnTo>
                    <a:pt x="256603" y="354444"/>
                  </a:lnTo>
                  <a:lnTo>
                    <a:pt x="212369" y="337502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39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76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54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188"/>
                  </a:lnTo>
                  <a:lnTo>
                    <a:pt x="541426" y="127279"/>
                  </a:lnTo>
                  <a:lnTo>
                    <a:pt x="584238" y="186258"/>
                  </a:lnTo>
                  <a:lnTo>
                    <a:pt x="590003" y="225539"/>
                  </a:lnTo>
                  <a:lnTo>
                    <a:pt x="590003" y="112445"/>
                  </a:lnTo>
                  <a:lnTo>
                    <a:pt x="560882" y="82054"/>
                  </a:lnTo>
                  <a:lnTo>
                    <a:pt x="515302" y="49364"/>
                  </a:lnTo>
                  <a:lnTo>
                    <a:pt x="471563" y="28651"/>
                  </a:lnTo>
                  <a:lnTo>
                    <a:pt x="422744" y="13131"/>
                  </a:lnTo>
                  <a:lnTo>
                    <a:pt x="369722" y="3378"/>
                  </a:lnTo>
                  <a:lnTo>
                    <a:pt x="313385" y="0"/>
                  </a:lnTo>
                  <a:lnTo>
                    <a:pt x="257060" y="3378"/>
                  </a:lnTo>
                  <a:lnTo>
                    <a:pt x="204038" y="13131"/>
                  </a:lnTo>
                  <a:lnTo>
                    <a:pt x="155219" y="28651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49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80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09"/>
                  </a:lnTo>
                  <a:lnTo>
                    <a:pt x="111480" y="370408"/>
                  </a:lnTo>
                  <a:lnTo>
                    <a:pt x="155219" y="391109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73"/>
                  </a:lnTo>
                  <a:lnTo>
                    <a:pt x="530999" y="359905"/>
                  </a:lnTo>
                  <a:lnTo>
                    <a:pt x="553072" y="345109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/>
          <p:cNvSpPr/>
          <p:nvPr/>
        </p:nvSpPr>
        <p:spPr>
          <a:xfrm>
            <a:off x="248479" y="3566220"/>
            <a:ext cx="3339548" cy="1127784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290286" y="3822944"/>
            <a:ext cx="4406265" cy="6143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                        </a:t>
            </a:r>
            <a:r>
              <a:rPr lang="en-US" sz="1400" spc="-210" dirty="0" err="1" smtClean="0">
                <a:solidFill>
                  <a:srgbClr val="FFFFFF"/>
                </a:solidFill>
                <a:latin typeface="Verdana"/>
                <a:cs typeface="Verdana"/>
              </a:rPr>
              <a:t>Zahid</a:t>
            </a: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10" dirty="0">
                <a:solidFill>
                  <a:srgbClr val="FFFFFF"/>
                </a:solidFill>
                <a:latin typeface="Verdana"/>
                <a:cs typeface="Verdana"/>
              </a:rPr>
              <a:t>Asghar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 of Economics, </a:t>
            </a:r>
            <a:r>
              <a:rPr lang="en-US" sz="140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QAU 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848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39803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HOLT</a:t>
            </a:r>
            <a:r>
              <a:rPr lang="en-US" dirty="0">
                <a:latin typeface="Microsoft Sans Serif"/>
                <a:cs typeface="Microsoft Sans Serif"/>
              </a:rPr>
              <a:t>'</a:t>
            </a:r>
            <a:r>
              <a:rPr lang="en-US" dirty="0" smtClean="0">
                <a:solidFill>
                  <a:srgbClr val="651D32"/>
                </a:solidFill>
              </a:rPr>
              <a:t>S LINEAER TREND</a:t>
            </a:r>
            <a:endParaRPr lang="en-US" dirty="0"/>
          </a:p>
        </p:txBody>
      </p:sp>
      <p:graphicFrame>
        <p:nvGraphicFramePr>
          <p:cNvPr id="1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9848"/>
              </p:ext>
            </p:extLst>
          </p:nvPr>
        </p:nvGraphicFramePr>
        <p:xfrm>
          <a:off x="228905" y="1453751"/>
          <a:ext cx="5625243" cy="1537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Si</a:t>
                      </a:r>
                      <a:r>
                        <a:rPr sz="19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900" spc="-1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pl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900" spc="-14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-5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9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9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9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en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900" spc="-2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900" spc="-14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9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9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thi</a:t>
                      </a:r>
                      <a:r>
                        <a:rPr sz="19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5654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8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900" spc="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Forecast</a:t>
                      </a:r>
                      <a:endParaRPr sz="1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316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1157605" algn="l"/>
                        </a:tabLst>
                      </a:pPr>
                      <a:r>
                        <a:rPr sz="3500" i="1" spc="-150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3500" spc="-15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16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6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6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16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35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3500" spc="202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500" spc="-179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600" i="1" spc="-1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16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1213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8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9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endParaRPr sz="1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40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24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5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4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1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αy</a:t>
                      </a:r>
                      <a:r>
                        <a:rPr sz="25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500" i="1" spc="4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4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4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4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400" spc="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)ℓ</a:t>
                      </a:r>
                      <a:r>
                        <a:rPr sz="2500" i="1" spc="8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500" spc="8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500" baseline="-12919" dirty="0">
                        <a:latin typeface="Cambria"/>
                        <a:cs typeface="Cambria"/>
                      </a:endParaRPr>
                    </a:p>
                  </a:txBody>
                  <a:tcPr marL="0" marR="0" marT="65654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17804"/>
              </p:ext>
            </p:extLst>
          </p:nvPr>
        </p:nvGraphicFramePr>
        <p:xfrm>
          <a:off x="228905" y="3020438"/>
          <a:ext cx="5764391" cy="1795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2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Holt</a:t>
                      </a:r>
                      <a:r>
                        <a:rPr sz="16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'</a:t>
                      </a:r>
                      <a:r>
                        <a:rPr sz="1600" spc="-2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6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linear</a:t>
                      </a:r>
                      <a:r>
                        <a:rPr sz="1600" spc="-16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7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trend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48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5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spc="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Forecast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562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57605" algn="l"/>
                        </a:tabLst>
                      </a:pPr>
                      <a:r>
                        <a:rPr sz="20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0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21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1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21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21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i="1" spc="42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spc="-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7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hb</a:t>
                      </a:r>
                      <a:r>
                        <a:rPr sz="2100" i="1" spc="104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2100" baseline="-12919">
                        <a:latin typeface="Palatino Linotype"/>
                        <a:cs typeface="Palatino Linotype"/>
                      </a:endParaRPr>
                    </a:p>
                  </a:txBody>
                  <a:tcPr marL="0" marR="0" marT="5630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5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sz="18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6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966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20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αy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i="1" spc="45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000" spc="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)(ℓ</a:t>
                      </a:r>
                      <a:r>
                        <a:rPr sz="2100" i="1" spc="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100" spc="55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6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5630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54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spc="-8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Trend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562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32130" algn="l"/>
                          <a:tab pos="1901825" algn="l"/>
                        </a:tabLst>
                      </a:pPr>
                      <a:r>
                        <a:rPr sz="2000" i="1" spc="-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-2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9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97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19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13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9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9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100" baseline="-12919" dirty="0">
                        <a:latin typeface="Cambria"/>
                        <a:cs typeface="Cambria"/>
                      </a:endParaRPr>
                    </a:p>
                  </a:txBody>
                  <a:tcPr marL="0" marR="0" marT="5630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63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39803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HOLT</a:t>
            </a:r>
            <a:r>
              <a:rPr lang="en-US" dirty="0">
                <a:latin typeface="Microsoft Sans Serif"/>
                <a:cs typeface="Microsoft Sans Serif"/>
              </a:rPr>
              <a:t>'</a:t>
            </a:r>
            <a:r>
              <a:rPr lang="en-US" dirty="0" smtClean="0">
                <a:solidFill>
                  <a:srgbClr val="651D32"/>
                </a:solidFill>
              </a:rPr>
              <a:t>S LINEAER TREND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32469"/>
              </p:ext>
            </p:extLst>
          </p:nvPr>
        </p:nvGraphicFramePr>
        <p:xfrm>
          <a:off x="291234" y="1421953"/>
          <a:ext cx="6566766" cy="2001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spc="-2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Holt</a:t>
                      </a:r>
                      <a:r>
                        <a:rPr sz="15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'</a:t>
                      </a:r>
                      <a:r>
                        <a:rPr sz="1500" spc="-2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-16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linear</a:t>
                      </a:r>
                      <a:r>
                        <a:rPr sz="1500" spc="-16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7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trend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38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1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spc="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Forecast</a:t>
                      </a:r>
                      <a:endParaRPr sz="1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9884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57605" algn="l"/>
                        </a:tabLst>
                      </a:pPr>
                      <a:r>
                        <a:rPr sz="19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9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19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9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9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19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900" spc="1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9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i="1" spc="42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900" spc="-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7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hb</a:t>
                      </a:r>
                      <a:r>
                        <a:rPr sz="1900" i="1" spc="104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1900" baseline="-12919">
                        <a:latin typeface="Palatino Linotype"/>
                        <a:cs typeface="Palatino Linotype"/>
                      </a:endParaRPr>
                    </a:p>
                  </a:txBody>
                  <a:tcPr marL="0" marR="0" marT="5269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1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sz="17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400" spc="-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577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19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9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900" spc="1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αy</a:t>
                      </a:r>
                      <a:r>
                        <a:rPr sz="19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i="1" spc="45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1900" spc="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)(ℓ</a:t>
                      </a:r>
                      <a:r>
                        <a:rPr sz="1900" i="1" spc="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spc="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1900" spc="55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1900" i="1" spc="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spc="16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19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5269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27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00" spc="-8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Trend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884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32130" algn="l"/>
                          <a:tab pos="1901825" algn="l"/>
                        </a:tabLst>
                      </a:pPr>
                      <a:r>
                        <a:rPr sz="1900" i="1" spc="-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1900" i="1" spc="-2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9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1900" spc="9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19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19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9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9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spc="97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19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19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1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1900" spc="19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1900" spc="13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19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1900" i="1" spc="19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900" spc="19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1900" baseline="-12919" dirty="0">
                        <a:latin typeface="Cambria"/>
                        <a:cs typeface="Cambria"/>
                      </a:endParaRPr>
                    </a:p>
                  </a:txBody>
                  <a:tcPr marL="0" marR="0" marT="5269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291234" y="3423296"/>
            <a:ext cx="8586470" cy="1315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-70" dirty="0">
                <a:solidFill>
                  <a:srgbClr val="04182D"/>
                </a:solidFill>
                <a:latin typeface="Lucida Sans Unicode"/>
                <a:cs typeface="Lucida Sans Unicode"/>
              </a:rPr>
              <a:t>T</a:t>
            </a:r>
            <a:r>
              <a:rPr sz="2400" spc="-7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400" spc="-70" dirty="0">
                <a:solidFill>
                  <a:srgbClr val="04182D"/>
                </a:solidFill>
                <a:latin typeface="Lucida Sans Unicode"/>
                <a:cs typeface="Lucida Sans Unicode"/>
              </a:rPr>
              <a:t>o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smoothing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parameters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i="1" spc="-1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45" dirty="0">
                <a:solidFill>
                  <a:srgbClr val="04182D"/>
                </a:solidFill>
                <a:latin typeface="Lucida Sans Unicode"/>
                <a:cs typeface="Lucida Sans Unicode"/>
              </a:rPr>
              <a:t>and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i="1" spc="195" dirty="0">
                <a:solidFill>
                  <a:srgbClr val="04182D"/>
                </a:solidFill>
                <a:latin typeface="Palatino Linotype"/>
                <a:cs typeface="Palatino Linotype"/>
              </a:rPr>
              <a:t>β</a:t>
            </a:r>
            <a:r>
              <a:rPr sz="2400" spc="292" baseline="29715" dirty="0">
                <a:solidFill>
                  <a:srgbClr val="04182D"/>
                </a:solidFill>
                <a:latin typeface="Cambria"/>
                <a:cs typeface="Cambria"/>
              </a:rPr>
              <a:t>∗</a:t>
            </a:r>
            <a:r>
              <a:rPr sz="2400" spc="652" baseline="2971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400" spc="-25" dirty="0">
                <a:solidFill>
                  <a:srgbClr val="04182D"/>
                </a:solidFill>
                <a:latin typeface="Lucida Sans Unicode"/>
                <a:cs typeface="Lucida Sans Unicode"/>
              </a:rPr>
              <a:t>here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2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2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i="1" spc="-10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45" dirty="0">
                <a:solidFill>
                  <a:srgbClr val="04182D"/>
                </a:solidFill>
                <a:latin typeface="Lucida Sans Unicode"/>
                <a:cs typeface="Lucida Sans Unicode"/>
              </a:rPr>
              <a:t>and</a:t>
            </a:r>
            <a:endParaRPr sz="240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  <a:tabLst>
                <a:tab pos="551180" algn="l"/>
              </a:tabLst>
            </a:pPr>
            <a:r>
              <a:rPr sz="2400" i="1" spc="195" dirty="0">
                <a:solidFill>
                  <a:srgbClr val="04182D"/>
                </a:solidFill>
                <a:latin typeface="Palatino Linotype"/>
                <a:cs typeface="Palatino Linotype"/>
              </a:rPr>
              <a:t>β</a:t>
            </a:r>
            <a:r>
              <a:rPr sz="2400" spc="292" baseline="29715" dirty="0">
                <a:solidFill>
                  <a:srgbClr val="04182D"/>
                </a:solidFill>
                <a:latin typeface="Cambria"/>
                <a:cs typeface="Cambria"/>
              </a:rPr>
              <a:t>∗	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2400" spc="13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160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spc="250" dirty="0">
                <a:solidFill>
                  <a:srgbClr val="04182D"/>
                </a:solidFill>
                <a:latin typeface="Lucida Sans Unicode"/>
                <a:cs typeface="Lucida Sans Unicode"/>
              </a:rPr>
              <a:t>C</a:t>
            </a:r>
            <a:r>
              <a:rPr sz="2400" spc="-60" dirty="0">
                <a:solidFill>
                  <a:srgbClr val="04182D"/>
                </a:solidFill>
                <a:latin typeface="Lucida Sans Unicode"/>
                <a:cs typeface="Lucida Sans Unicode"/>
              </a:rPr>
              <a:t>h</a:t>
            </a:r>
            <a:r>
              <a:rPr sz="2400" spc="-15" dirty="0">
                <a:solidFill>
                  <a:srgbClr val="04182D"/>
                </a:solidFill>
                <a:latin typeface="Lucida Sans Unicode"/>
                <a:cs typeface="Lucida Sans Unicode"/>
              </a:rPr>
              <a:t>oo</a:t>
            </a:r>
            <a:r>
              <a:rPr sz="2400" spc="-114" dirty="0">
                <a:solidFill>
                  <a:srgbClr val="04182D"/>
                </a:solidFill>
                <a:latin typeface="Lucida Sans Unicode"/>
                <a:cs typeface="Lucida Sans Unicode"/>
              </a:rPr>
              <a:t>s</a:t>
            </a:r>
            <a:r>
              <a:rPr sz="2400" spc="90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i="1" spc="160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spc="229" dirty="0">
                <a:solidFill>
                  <a:srgbClr val="04182D"/>
                </a:solidFill>
                <a:latin typeface="Cambria"/>
                <a:cs typeface="Cambria"/>
              </a:rPr>
              <a:t>,</a:t>
            </a:r>
            <a:r>
              <a:rPr sz="2400" spc="-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335" dirty="0">
                <a:solidFill>
                  <a:srgbClr val="04182D"/>
                </a:solidFill>
                <a:latin typeface="Palatino Linotype"/>
                <a:cs typeface="Palatino Linotype"/>
              </a:rPr>
              <a:t>β</a:t>
            </a:r>
            <a:r>
              <a:rPr sz="2400" spc="300" baseline="29715" dirty="0">
                <a:solidFill>
                  <a:srgbClr val="04182D"/>
                </a:solidFill>
                <a:latin typeface="Cambria"/>
                <a:cs typeface="Cambria"/>
              </a:rPr>
              <a:t>∗</a:t>
            </a:r>
            <a:r>
              <a:rPr sz="2400" spc="229" dirty="0">
                <a:solidFill>
                  <a:srgbClr val="04182D"/>
                </a:solidFill>
                <a:latin typeface="Cambria"/>
                <a:cs typeface="Cambria"/>
              </a:rPr>
              <a:t>,</a:t>
            </a:r>
            <a:r>
              <a:rPr sz="2400" spc="-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310" dirty="0">
                <a:solidFill>
                  <a:srgbClr val="04182D"/>
                </a:solidFill>
                <a:latin typeface="Cambria"/>
                <a:cs typeface="Cambria"/>
              </a:rPr>
              <a:t>ℓ</a:t>
            </a:r>
            <a:r>
              <a:rPr sz="2400" spc="75" baseline="-12919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2400" spc="229" dirty="0">
                <a:solidFill>
                  <a:srgbClr val="04182D"/>
                </a:solidFill>
                <a:latin typeface="Cambria"/>
                <a:cs typeface="Cambria"/>
              </a:rPr>
              <a:t>,</a:t>
            </a:r>
            <a:r>
              <a:rPr sz="2400" spc="-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-105" dirty="0">
                <a:solidFill>
                  <a:srgbClr val="04182D"/>
                </a:solidFill>
                <a:latin typeface="Palatino Linotype"/>
                <a:cs typeface="Palatino Linotype"/>
              </a:rPr>
              <a:t>b</a:t>
            </a:r>
            <a:r>
              <a:rPr sz="2400" spc="-150" baseline="-12919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2400" baseline="-12919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37" baseline="-12919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t</a:t>
            </a:r>
            <a:r>
              <a:rPr sz="2400" spc="-15" dirty="0">
                <a:solidFill>
                  <a:srgbClr val="04182D"/>
                </a:solidFill>
                <a:latin typeface="Lucida Sans Unicode"/>
                <a:cs typeface="Lucida Sans Unicode"/>
              </a:rPr>
              <a:t>o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m</a:t>
            </a:r>
            <a:r>
              <a:rPr sz="2400"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i</a:t>
            </a:r>
            <a:r>
              <a:rPr sz="2400"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n</a:t>
            </a:r>
            <a:r>
              <a:rPr sz="2400"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i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m</a:t>
            </a:r>
            <a:r>
              <a:rPr sz="2400"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i</a:t>
            </a:r>
            <a:r>
              <a:rPr sz="2400" spc="-145" dirty="0">
                <a:solidFill>
                  <a:srgbClr val="04182D"/>
                </a:solidFill>
                <a:latin typeface="Microsoft Sans Serif"/>
                <a:cs typeface="Microsoft Sans Serif"/>
              </a:rPr>
              <a:t>z</a:t>
            </a:r>
            <a:r>
              <a:rPr sz="2400" spc="90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85" dirty="0">
                <a:solidFill>
                  <a:srgbClr val="04182D"/>
                </a:solidFill>
                <a:latin typeface="Lucida Sans Unicode"/>
                <a:cs typeface="Lucida Sans Unicode"/>
              </a:rPr>
              <a:t>SS</a:t>
            </a:r>
            <a:r>
              <a:rPr sz="2400" spc="240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endParaRPr sz="2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4665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39803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HOLT</a:t>
            </a:r>
            <a:r>
              <a:rPr lang="en-US" dirty="0">
                <a:latin typeface="Microsoft Sans Serif"/>
                <a:cs typeface="Microsoft Sans Serif"/>
              </a:rPr>
              <a:t>'</a:t>
            </a:r>
            <a:r>
              <a:rPr lang="en-US" dirty="0" smtClean="0">
                <a:solidFill>
                  <a:srgbClr val="651D32"/>
                </a:solidFill>
              </a:rPr>
              <a:t>S METHOD IN R</a:t>
            </a:r>
            <a:endParaRPr lang="en-US" dirty="0"/>
          </a:p>
        </p:txBody>
      </p:sp>
      <p:sp>
        <p:nvSpPr>
          <p:cNvPr id="10" name="object 3"/>
          <p:cNvSpPr/>
          <p:nvPr/>
        </p:nvSpPr>
        <p:spPr>
          <a:xfrm>
            <a:off x="232872" y="1431894"/>
            <a:ext cx="6177867" cy="742912"/>
          </a:xfrm>
          <a:custGeom>
            <a:avLst/>
            <a:gdLst/>
            <a:ahLst/>
            <a:cxnLst/>
            <a:rect l="l" t="t" r="r" b="b"/>
            <a:pathLst>
              <a:path w="9887585" h="819150">
                <a:moveTo>
                  <a:pt x="9810694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742310"/>
                </a:lnTo>
                <a:lnTo>
                  <a:pt x="9870412" y="786895"/>
                </a:lnTo>
                <a:lnTo>
                  <a:pt x="9831684" y="814639"/>
                </a:lnTo>
                <a:lnTo>
                  <a:pt x="9816018" y="818291"/>
                </a:lnTo>
                <a:lnTo>
                  <a:pt x="9810694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232872" y="1618565"/>
            <a:ext cx="72472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airpassengers %&gt;%</a:t>
            </a:r>
            <a:r>
              <a:rPr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holt(h</a:t>
            </a:r>
            <a:r>
              <a:rPr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%&gt;%</a:t>
            </a:r>
            <a:r>
              <a:rPr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autoplot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2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72" y="2216426"/>
            <a:ext cx="7499771" cy="26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887" y="1035997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DAMPED TREND METHOD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08492"/>
              </p:ext>
            </p:extLst>
          </p:nvPr>
        </p:nvGraphicFramePr>
        <p:xfrm>
          <a:off x="222934" y="1420826"/>
          <a:ext cx="4855962" cy="2056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03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37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1157605" algn="l"/>
                        </a:tabLst>
                      </a:pPr>
                      <a:r>
                        <a:rPr sz="22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2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23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3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2300" spc="-15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2300" i="1" spc="-1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1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3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i="1" spc="-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9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2200" i="1" spc="-9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ϕ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ϕ</a:t>
                      </a:r>
                      <a:r>
                        <a:rPr sz="2300" spc="-232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sz="2300" spc="7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22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...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ϕ</a:t>
                      </a:r>
                      <a:r>
                        <a:rPr sz="2300" i="1" spc="30" baseline="297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2200" spc="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200" i="1" spc="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300" i="1" spc="3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2300" baseline="-12919">
                        <a:latin typeface="Palatino Linotype"/>
                        <a:cs typeface="Palatino Linotype"/>
                      </a:endParaRPr>
                    </a:p>
                  </a:txBody>
                  <a:tcPr marL="0" marR="0" marT="62434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22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3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αy</a:t>
                      </a:r>
                      <a:r>
                        <a:rPr sz="23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i="1" spc="4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200" spc="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200" spc="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)(ℓ</a:t>
                      </a:r>
                      <a:r>
                        <a:rPr sz="2300" i="1" spc="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300" spc="56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ϕb</a:t>
                      </a:r>
                      <a:r>
                        <a:rPr sz="2300" i="1" spc="8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8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200" spc="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</a:txBody>
                  <a:tcPr marL="0" marR="0" marT="62434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32130" algn="l"/>
                          <a:tab pos="1901825" algn="l"/>
                        </a:tabLst>
                      </a:pPr>
                      <a:r>
                        <a:rPr sz="2200" i="1" spc="-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300" i="1" spc="-2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300" spc="9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2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23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1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3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97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2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2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2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2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9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300" spc="13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200" spc="9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200" i="1" spc="9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ϕb</a:t>
                      </a:r>
                      <a:r>
                        <a:rPr sz="2300" i="1" spc="13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13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300" baseline="-12919" dirty="0">
                        <a:latin typeface="Cambria"/>
                        <a:cs typeface="Cambria"/>
                      </a:endParaRPr>
                    </a:p>
                  </a:txBody>
                  <a:tcPr marL="0" marR="0" marT="62434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5"/>
          <p:cNvSpPr txBox="1"/>
          <p:nvPr/>
        </p:nvSpPr>
        <p:spPr>
          <a:xfrm>
            <a:off x="222934" y="3430881"/>
            <a:ext cx="8691928" cy="142474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  <a:tabLst>
                <a:tab pos="3322954" algn="l"/>
              </a:tabLst>
            </a:pPr>
            <a:r>
              <a:rPr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Damping</a:t>
            </a:r>
            <a:r>
              <a:rPr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25" dirty="0">
                <a:solidFill>
                  <a:srgbClr val="04182D"/>
                </a:solidFill>
                <a:latin typeface="Lucida Sans Unicode"/>
                <a:cs typeface="Lucida Sans Unicode"/>
              </a:rPr>
              <a:t>parameter	</a:t>
            </a:r>
            <a:r>
              <a:rPr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pc="16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pc="710" dirty="0">
                <a:solidFill>
                  <a:srgbClr val="04182D"/>
                </a:solidFill>
                <a:latin typeface="Cambria"/>
                <a:cs typeface="Cambria"/>
              </a:rPr>
              <a:t>&lt;</a:t>
            </a:r>
            <a:r>
              <a:rPr spc="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i="1" spc="-204" dirty="0">
                <a:solidFill>
                  <a:srgbClr val="04182D"/>
                </a:solidFill>
                <a:latin typeface="Palatino Linotype"/>
                <a:cs typeface="Palatino Linotype"/>
              </a:rPr>
              <a:t>ϕ</a:t>
            </a:r>
            <a:r>
              <a:rPr i="1" spc="70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pc="710" dirty="0">
                <a:solidFill>
                  <a:srgbClr val="04182D"/>
                </a:solidFill>
                <a:latin typeface="Cambria"/>
                <a:cs typeface="Cambria"/>
              </a:rPr>
              <a:t>&lt;</a:t>
            </a:r>
            <a:r>
              <a:rPr spc="16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pc="-160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endParaRPr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 panose="020B0604020202020204" pitchFamily="34" charset="0"/>
              <a:buChar char="•"/>
              <a:tabLst>
                <a:tab pos="399415" algn="l"/>
              </a:tabLst>
            </a:pPr>
            <a:r>
              <a:rPr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If	</a:t>
            </a:r>
            <a:r>
              <a:rPr i="1" spc="-204" dirty="0">
                <a:solidFill>
                  <a:srgbClr val="04182D"/>
                </a:solidFill>
                <a:latin typeface="Palatino Linotype"/>
                <a:cs typeface="Palatino Linotype"/>
              </a:rPr>
              <a:t>ϕ</a:t>
            </a:r>
            <a:r>
              <a:rPr i="1" spc="80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pc="710" dirty="0">
                <a:solidFill>
                  <a:srgbClr val="04182D"/>
                </a:solidFill>
                <a:latin typeface="Cambria"/>
                <a:cs typeface="Cambria"/>
              </a:rPr>
              <a:t>=</a:t>
            </a:r>
            <a:r>
              <a:rPr spc="17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pc="-145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r>
              <a:rPr spc="-145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identical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to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Holt</a:t>
            </a:r>
            <a:r>
              <a:rPr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'</a:t>
            </a:r>
            <a:r>
              <a:rPr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s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linear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25" dirty="0">
                <a:solidFill>
                  <a:srgbClr val="04182D"/>
                </a:solidFill>
                <a:latin typeface="Lucida Sans Unicode"/>
                <a:cs typeface="Lucida Sans Unicode"/>
              </a:rPr>
              <a:t>trend</a:t>
            </a:r>
            <a:endParaRPr dirty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740"/>
              </a:spcBef>
              <a:buFont typeface="Arial" panose="020B0604020202020204" pitchFamily="34" charset="0"/>
              <a:buChar char="•"/>
            </a:pPr>
            <a:r>
              <a:rPr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Short</a:t>
            </a:r>
            <a:r>
              <a:rPr spc="-20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r</a:t>
            </a:r>
            <a:r>
              <a:rPr spc="-2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n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forecasts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25" dirty="0">
                <a:solidFill>
                  <a:srgbClr val="04182D"/>
                </a:solidFill>
                <a:latin typeface="Lucida Sans Unicode"/>
                <a:cs typeface="Lucida Sans Unicode"/>
              </a:rPr>
              <a:t>trended</a:t>
            </a:r>
            <a:r>
              <a:rPr spc="-25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long</a:t>
            </a:r>
            <a:r>
              <a:rPr spc="-40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r</a:t>
            </a:r>
            <a:r>
              <a:rPr spc="-4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n </a:t>
            </a:r>
            <a:r>
              <a:rPr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forecasts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5" dirty="0">
                <a:solidFill>
                  <a:srgbClr val="04182D"/>
                </a:solidFill>
                <a:latin typeface="Lucida Sans Unicode"/>
                <a:cs typeface="Lucida Sans Unicode"/>
              </a:rPr>
              <a:t>constant</a:t>
            </a:r>
            <a:endParaRPr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700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59473"/>
            <a:ext cx="7772400" cy="400110"/>
          </a:xfrm>
        </p:spPr>
        <p:txBody>
          <a:bodyPr/>
          <a:lstStyle/>
          <a:p>
            <a:r>
              <a:rPr lang="en-US" sz="2000" dirty="0" smtClean="0">
                <a:solidFill>
                  <a:srgbClr val="651D32"/>
                </a:solidFill>
              </a:rPr>
              <a:t>EXAMPLE :  AIR PASSENGERS</a:t>
            </a:r>
            <a:endParaRPr lang="en-US" sz="2000" dirty="0"/>
          </a:p>
        </p:txBody>
      </p:sp>
      <p:grpSp>
        <p:nvGrpSpPr>
          <p:cNvPr id="7" name="object 3"/>
          <p:cNvGrpSpPr/>
          <p:nvPr/>
        </p:nvGrpSpPr>
        <p:grpSpPr>
          <a:xfrm>
            <a:off x="181129" y="1374829"/>
            <a:ext cx="7079538" cy="1197956"/>
            <a:chOff x="491289" y="1166812"/>
            <a:chExt cx="9887585" cy="1863089"/>
          </a:xfrm>
        </p:grpSpPr>
        <p:sp>
          <p:nvSpPr>
            <p:cNvPr id="10" name="object 4"/>
            <p:cNvSpPr/>
            <p:nvPr/>
          </p:nvSpPr>
          <p:spPr>
            <a:xfrm>
              <a:off x="491289" y="1166812"/>
              <a:ext cx="9887585" cy="1863089"/>
            </a:xfrm>
            <a:custGeom>
              <a:avLst/>
              <a:gdLst/>
              <a:ahLst/>
              <a:cxnLst/>
              <a:rect l="l" t="t" r="r" b="b"/>
              <a:pathLst>
                <a:path w="9887585" h="1863089">
                  <a:moveTo>
                    <a:pt x="9810694" y="1862805"/>
                  </a:moveTo>
                  <a:lnTo>
                    <a:pt x="76505" y="1862805"/>
                  </a:lnTo>
                  <a:lnTo>
                    <a:pt x="71180" y="1862280"/>
                  </a:lnTo>
                  <a:lnTo>
                    <a:pt x="31920" y="1846018"/>
                  </a:lnTo>
                  <a:lnTo>
                    <a:pt x="4175" y="1807291"/>
                  </a:lnTo>
                  <a:lnTo>
                    <a:pt x="0" y="1786300"/>
                  </a:lnTo>
                  <a:lnTo>
                    <a:pt x="0" y="1780924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9810694" y="0"/>
                  </a:lnTo>
                  <a:lnTo>
                    <a:pt x="9855278" y="16786"/>
                  </a:lnTo>
                  <a:lnTo>
                    <a:pt x="9883023" y="55513"/>
                  </a:lnTo>
                  <a:lnTo>
                    <a:pt x="9887199" y="76505"/>
                  </a:lnTo>
                  <a:lnTo>
                    <a:pt x="9887199" y="1786300"/>
                  </a:lnTo>
                  <a:lnTo>
                    <a:pt x="9870412" y="1830885"/>
                  </a:lnTo>
                  <a:lnTo>
                    <a:pt x="9831684" y="1858629"/>
                  </a:lnTo>
                  <a:lnTo>
                    <a:pt x="9816018" y="1862280"/>
                  </a:lnTo>
                  <a:lnTo>
                    <a:pt x="9810694" y="1862805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4948542" y="1357845"/>
              <a:ext cx="2868930" cy="487045"/>
            </a:xfrm>
            <a:custGeom>
              <a:avLst/>
              <a:gdLst/>
              <a:ahLst/>
              <a:cxnLst/>
              <a:rect l="l" t="t" r="r" b="b"/>
              <a:pathLst>
                <a:path w="2868929" h="487044">
                  <a:moveTo>
                    <a:pt x="106616" y="329526"/>
                  </a:moveTo>
                  <a:lnTo>
                    <a:pt x="0" y="329526"/>
                  </a:lnTo>
                  <a:lnTo>
                    <a:pt x="0" y="354317"/>
                  </a:lnTo>
                  <a:lnTo>
                    <a:pt x="40106" y="354317"/>
                  </a:lnTo>
                  <a:lnTo>
                    <a:pt x="40106" y="484492"/>
                  </a:lnTo>
                  <a:lnTo>
                    <a:pt x="66509" y="484492"/>
                  </a:lnTo>
                  <a:lnTo>
                    <a:pt x="66509" y="354317"/>
                  </a:lnTo>
                  <a:lnTo>
                    <a:pt x="106616" y="354317"/>
                  </a:lnTo>
                  <a:lnTo>
                    <a:pt x="106616" y="329526"/>
                  </a:lnTo>
                  <a:close/>
                </a:path>
                <a:path w="2868929" h="487044">
                  <a:moveTo>
                    <a:pt x="229387" y="484492"/>
                  </a:moveTo>
                  <a:lnTo>
                    <a:pt x="199656" y="422300"/>
                  </a:lnTo>
                  <a:lnTo>
                    <a:pt x="197954" y="418719"/>
                  </a:lnTo>
                  <a:lnTo>
                    <a:pt x="204571" y="416699"/>
                  </a:lnTo>
                  <a:lnTo>
                    <a:pt x="210731" y="411784"/>
                  </a:lnTo>
                  <a:lnTo>
                    <a:pt x="224942" y="376008"/>
                  </a:lnTo>
                  <a:lnTo>
                    <a:pt x="224942" y="367004"/>
                  </a:lnTo>
                  <a:lnTo>
                    <a:pt x="222948" y="358978"/>
                  </a:lnTo>
                  <a:lnTo>
                    <a:pt x="220179" y="354114"/>
                  </a:lnTo>
                  <a:lnTo>
                    <a:pt x="214972" y="344944"/>
                  </a:lnTo>
                  <a:lnTo>
                    <a:pt x="209346" y="339496"/>
                  </a:lnTo>
                  <a:lnTo>
                    <a:pt x="202069" y="335610"/>
                  </a:lnTo>
                  <a:lnTo>
                    <a:pt x="197954" y="333743"/>
                  </a:lnTo>
                  <a:lnTo>
                    <a:pt x="197954" y="369379"/>
                  </a:lnTo>
                  <a:lnTo>
                    <a:pt x="197954" y="382803"/>
                  </a:lnTo>
                  <a:lnTo>
                    <a:pt x="196075" y="388162"/>
                  </a:lnTo>
                  <a:lnTo>
                    <a:pt x="188595" y="395998"/>
                  </a:lnTo>
                  <a:lnTo>
                    <a:pt x="183578" y="397954"/>
                  </a:lnTo>
                  <a:lnTo>
                    <a:pt x="154114" y="397954"/>
                  </a:lnTo>
                  <a:lnTo>
                    <a:pt x="154114" y="354114"/>
                  </a:lnTo>
                  <a:lnTo>
                    <a:pt x="183553" y="354114"/>
                  </a:lnTo>
                  <a:lnTo>
                    <a:pt x="188556" y="356108"/>
                  </a:lnTo>
                  <a:lnTo>
                    <a:pt x="196075" y="364083"/>
                  </a:lnTo>
                  <a:lnTo>
                    <a:pt x="197954" y="369379"/>
                  </a:lnTo>
                  <a:lnTo>
                    <a:pt x="197954" y="333743"/>
                  </a:lnTo>
                  <a:lnTo>
                    <a:pt x="196418" y="333032"/>
                  </a:lnTo>
                  <a:lnTo>
                    <a:pt x="190411" y="331203"/>
                  </a:lnTo>
                  <a:lnTo>
                    <a:pt x="184023" y="330098"/>
                  </a:lnTo>
                  <a:lnTo>
                    <a:pt x="177279" y="329730"/>
                  </a:lnTo>
                  <a:lnTo>
                    <a:pt x="127762" y="329730"/>
                  </a:lnTo>
                  <a:lnTo>
                    <a:pt x="127762" y="484492"/>
                  </a:lnTo>
                  <a:lnTo>
                    <a:pt x="154114" y="484492"/>
                  </a:lnTo>
                  <a:lnTo>
                    <a:pt x="154114" y="422300"/>
                  </a:lnTo>
                  <a:lnTo>
                    <a:pt x="170764" y="422300"/>
                  </a:lnTo>
                  <a:lnTo>
                    <a:pt x="198831" y="484492"/>
                  </a:lnTo>
                  <a:lnTo>
                    <a:pt x="229387" y="484492"/>
                  </a:lnTo>
                  <a:close/>
                </a:path>
                <a:path w="2868929" h="487044">
                  <a:moveTo>
                    <a:pt x="340271" y="329730"/>
                  </a:moveTo>
                  <a:lnTo>
                    <a:pt x="313867" y="329730"/>
                  </a:lnTo>
                  <a:lnTo>
                    <a:pt x="313867" y="447344"/>
                  </a:lnTo>
                  <a:lnTo>
                    <a:pt x="312204" y="452780"/>
                  </a:lnTo>
                  <a:lnTo>
                    <a:pt x="305574" y="460248"/>
                  </a:lnTo>
                  <a:lnTo>
                    <a:pt x="300609" y="462114"/>
                  </a:lnTo>
                  <a:lnTo>
                    <a:pt x="287324" y="462114"/>
                  </a:lnTo>
                  <a:lnTo>
                    <a:pt x="282333" y="460248"/>
                  </a:lnTo>
                  <a:lnTo>
                    <a:pt x="278993" y="456526"/>
                  </a:lnTo>
                  <a:lnTo>
                    <a:pt x="275704" y="452780"/>
                  </a:lnTo>
                  <a:lnTo>
                    <a:pt x="274053" y="447344"/>
                  </a:lnTo>
                  <a:lnTo>
                    <a:pt x="274053" y="329730"/>
                  </a:lnTo>
                  <a:lnTo>
                    <a:pt x="247700" y="329730"/>
                  </a:lnTo>
                  <a:lnTo>
                    <a:pt x="247700" y="440220"/>
                  </a:lnTo>
                  <a:lnTo>
                    <a:pt x="248450" y="450405"/>
                  </a:lnTo>
                  <a:lnTo>
                    <a:pt x="274396" y="483400"/>
                  </a:lnTo>
                  <a:lnTo>
                    <a:pt x="293979" y="486498"/>
                  </a:lnTo>
                  <a:lnTo>
                    <a:pt x="304419" y="485736"/>
                  </a:lnTo>
                  <a:lnTo>
                    <a:pt x="335978" y="462114"/>
                  </a:lnTo>
                  <a:lnTo>
                    <a:pt x="340271" y="440220"/>
                  </a:lnTo>
                  <a:lnTo>
                    <a:pt x="340271" y="329730"/>
                  </a:lnTo>
                  <a:close/>
                </a:path>
                <a:path w="2868929" h="487044">
                  <a:moveTo>
                    <a:pt x="462597" y="329730"/>
                  </a:moveTo>
                  <a:lnTo>
                    <a:pt x="370039" y="329730"/>
                  </a:lnTo>
                  <a:lnTo>
                    <a:pt x="370039" y="484492"/>
                  </a:lnTo>
                  <a:lnTo>
                    <a:pt x="462597" y="484492"/>
                  </a:lnTo>
                  <a:lnTo>
                    <a:pt x="462597" y="459905"/>
                  </a:lnTo>
                  <a:lnTo>
                    <a:pt x="396189" y="459905"/>
                  </a:lnTo>
                  <a:lnTo>
                    <a:pt x="396189" y="416077"/>
                  </a:lnTo>
                  <a:lnTo>
                    <a:pt x="455599" y="416077"/>
                  </a:lnTo>
                  <a:lnTo>
                    <a:pt x="455599" y="391490"/>
                  </a:lnTo>
                  <a:lnTo>
                    <a:pt x="396189" y="391490"/>
                  </a:lnTo>
                  <a:lnTo>
                    <a:pt x="396189" y="354317"/>
                  </a:lnTo>
                  <a:lnTo>
                    <a:pt x="462597" y="354317"/>
                  </a:lnTo>
                  <a:lnTo>
                    <a:pt x="462597" y="329730"/>
                  </a:lnTo>
                  <a:close/>
                </a:path>
                <a:path w="2868929" h="487044">
                  <a:moveTo>
                    <a:pt x="583653" y="2006"/>
                  </a:moveTo>
                  <a:lnTo>
                    <a:pt x="489077" y="2006"/>
                  </a:lnTo>
                  <a:lnTo>
                    <a:pt x="489077" y="156972"/>
                  </a:lnTo>
                  <a:lnTo>
                    <a:pt x="515480" y="156972"/>
                  </a:lnTo>
                  <a:lnTo>
                    <a:pt x="515480" y="92176"/>
                  </a:lnTo>
                  <a:lnTo>
                    <a:pt x="578459" y="92176"/>
                  </a:lnTo>
                  <a:lnTo>
                    <a:pt x="578459" y="67386"/>
                  </a:lnTo>
                  <a:lnTo>
                    <a:pt x="515086" y="67386"/>
                  </a:lnTo>
                  <a:lnTo>
                    <a:pt x="515086" y="26784"/>
                  </a:lnTo>
                  <a:lnTo>
                    <a:pt x="583653" y="26784"/>
                  </a:lnTo>
                  <a:lnTo>
                    <a:pt x="583653" y="2006"/>
                  </a:lnTo>
                  <a:close/>
                </a:path>
                <a:path w="2868929" h="487044">
                  <a:moveTo>
                    <a:pt x="710247" y="156972"/>
                  </a:moveTo>
                  <a:lnTo>
                    <a:pt x="700176" y="118033"/>
                  </a:lnTo>
                  <a:lnTo>
                    <a:pt x="694067" y="94475"/>
                  </a:lnTo>
                  <a:lnTo>
                    <a:pt x="675005" y="20815"/>
                  </a:lnTo>
                  <a:lnTo>
                    <a:pt x="670191" y="2197"/>
                  </a:lnTo>
                  <a:lnTo>
                    <a:pt x="667842" y="2197"/>
                  </a:lnTo>
                  <a:lnTo>
                    <a:pt x="667842" y="94475"/>
                  </a:lnTo>
                  <a:lnTo>
                    <a:pt x="641591" y="94475"/>
                  </a:lnTo>
                  <a:lnTo>
                    <a:pt x="651446" y="54457"/>
                  </a:lnTo>
                  <a:lnTo>
                    <a:pt x="653732" y="44043"/>
                  </a:lnTo>
                  <a:lnTo>
                    <a:pt x="654697" y="37325"/>
                  </a:lnTo>
                  <a:lnTo>
                    <a:pt x="655624" y="44030"/>
                  </a:lnTo>
                  <a:lnTo>
                    <a:pt x="657809" y="54317"/>
                  </a:lnTo>
                  <a:lnTo>
                    <a:pt x="667842" y="94475"/>
                  </a:lnTo>
                  <a:lnTo>
                    <a:pt x="667842" y="2197"/>
                  </a:lnTo>
                  <a:lnTo>
                    <a:pt x="639432" y="2197"/>
                  </a:lnTo>
                  <a:lnTo>
                    <a:pt x="599173" y="156972"/>
                  </a:lnTo>
                  <a:lnTo>
                    <a:pt x="626300" y="156972"/>
                  </a:lnTo>
                  <a:lnTo>
                    <a:pt x="635901" y="118033"/>
                  </a:lnTo>
                  <a:lnTo>
                    <a:pt x="673658" y="118033"/>
                  </a:lnTo>
                  <a:lnTo>
                    <a:pt x="683310" y="156972"/>
                  </a:lnTo>
                  <a:lnTo>
                    <a:pt x="710247" y="156972"/>
                  </a:lnTo>
                  <a:close/>
                </a:path>
                <a:path w="2868929" h="487044">
                  <a:moveTo>
                    <a:pt x="826312" y="132181"/>
                  </a:moveTo>
                  <a:lnTo>
                    <a:pt x="760145" y="132181"/>
                  </a:lnTo>
                  <a:lnTo>
                    <a:pt x="760145" y="2197"/>
                  </a:lnTo>
                  <a:lnTo>
                    <a:pt x="733755" y="2197"/>
                  </a:lnTo>
                  <a:lnTo>
                    <a:pt x="733755" y="156972"/>
                  </a:lnTo>
                  <a:lnTo>
                    <a:pt x="826312" y="156972"/>
                  </a:lnTo>
                  <a:lnTo>
                    <a:pt x="826312" y="132181"/>
                  </a:lnTo>
                  <a:close/>
                </a:path>
                <a:path w="2868929" h="487044">
                  <a:moveTo>
                    <a:pt x="945273" y="114706"/>
                  </a:moveTo>
                  <a:lnTo>
                    <a:pt x="925817" y="75984"/>
                  </a:lnTo>
                  <a:lnTo>
                    <a:pt x="886434" y="61150"/>
                  </a:lnTo>
                  <a:lnTo>
                    <a:pt x="882523" y="58508"/>
                  </a:lnTo>
                  <a:lnTo>
                    <a:pt x="877163" y="51168"/>
                  </a:lnTo>
                  <a:lnTo>
                    <a:pt x="875830" y="46774"/>
                  </a:lnTo>
                  <a:lnTo>
                    <a:pt x="875830" y="36258"/>
                  </a:lnTo>
                  <a:lnTo>
                    <a:pt x="877570" y="32029"/>
                  </a:lnTo>
                  <a:lnTo>
                    <a:pt x="884555" y="25920"/>
                  </a:lnTo>
                  <a:lnTo>
                    <a:pt x="889647" y="24384"/>
                  </a:lnTo>
                  <a:lnTo>
                    <a:pt x="903135" y="24384"/>
                  </a:lnTo>
                  <a:lnTo>
                    <a:pt x="908278" y="26073"/>
                  </a:lnTo>
                  <a:lnTo>
                    <a:pt x="911771" y="29438"/>
                  </a:lnTo>
                  <a:lnTo>
                    <a:pt x="915301" y="32766"/>
                  </a:lnTo>
                  <a:lnTo>
                    <a:pt x="917067" y="38836"/>
                  </a:lnTo>
                  <a:lnTo>
                    <a:pt x="917067" y="47650"/>
                  </a:lnTo>
                  <a:lnTo>
                    <a:pt x="943559" y="47650"/>
                  </a:lnTo>
                  <a:lnTo>
                    <a:pt x="942530" y="36461"/>
                  </a:lnTo>
                  <a:lnTo>
                    <a:pt x="939965" y="26758"/>
                  </a:lnTo>
                  <a:lnTo>
                    <a:pt x="938771" y="24384"/>
                  </a:lnTo>
                  <a:lnTo>
                    <a:pt x="935863" y="18580"/>
                  </a:lnTo>
                  <a:lnTo>
                    <a:pt x="896543" y="0"/>
                  </a:lnTo>
                  <a:lnTo>
                    <a:pt x="887336" y="0"/>
                  </a:lnTo>
                  <a:lnTo>
                    <a:pt x="851446" y="27190"/>
                  </a:lnTo>
                  <a:lnTo>
                    <a:pt x="849477" y="34734"/>
                  </a:lnTo>
                  <a:lnTo>
                    <a:pt x="849477" y="43294"/>
                  </a:lnTo>
                  <a:lnTo>
                    <a:pt x="869238" y="81457"/>
                  </a:lnTo>
                  <a:lnTo>
                    <a:pt x="908405" y="95846"/>
                  </a:lnTo>
                  <a:lnTo>
                    <a:pt x="912177" y="98425"/>
                  </a:lnTo>
                  <a:lnTo>
                    <a:pt x="917536" y="105803"/>
                  </a:lnTo>
                  <a:lnTo>
                    <a:pt x="918870" y="110134"/>
                  </a:lnTo>
                  <a:lnTo>
                    <a:pt x="918870" y="121196"/>
                  </a:lnTo>
                  <a:lnTo>
                    <a:pt x="916927" y="125984"/>
                  </a:lnTo>
                  <a:lnTo>
                    <a:pt x="909154" y="132867"/>
                  </a:lnTo>
                  <a:lnTo>
                    <a:pt x="903528" y="134581"/>
                  </a:lnTo>
                  <a:lnTo>
                    <a:pt x="888212" y="134581"/>
                  </a:lnTo>
                  <a:lnTo>
                    <a:pt x="882180" y="132829"/>
                  </a:lnTo>
                  <a:lnTo>
                    <a:pt x="873912" y="125768"/>
                  </a:lnTo>
                  <a:lnTo>
                    <a:pt x="871855" y="119519"/>
                  </a:lnTo>
                  <a:lnTo>
                    <a:pt x="871855" y="110540"/>
                  </a:lnTo>
                  <a:lnTo>
                    <a:pt x="845362" y="110540"/>
                  </a:lnTo>
                  <a:lnTo>
                    <a:pt x="859510" y="147129"/>
                  </a:lnTo>
                  <a:lnTo>
                    <a:pt x="896150" y="158978"/>
                  </a:lnTo>
                  <a:lnTo>
                    <a:pt x="903084" y="158635"/>
                  </a:lnTo>
                  <a:lnTo>
                    <a:pt x="941006" y="134581"/>
                  </a:lnTo>
                  <a:lnTo>
                    <a:pt x="945273" y="123355"/>
                  </a:lnTo>
                  <a:lnTo>
                    <a:pt x="945273" y="114706"/>
                  </a:lnTo>
                  <a:close/>
                </a:path>
                <a:path w="2868929" h="487044">
                  <a:moveTo>
                    <a:pt x="1063980" y="2197"/>
                  </a:moveTo>
                  <a:lnTo>
                    <a:pt x="971423" y="2197"/>
                  </a:lnTo>
                  <a:lnTo>
                    <a:pt x="971423" y="156972"/>
                  </a:lnTo>
                  <a:lnTo>
                    <a:pt x="1063980" y="156972"/>
                  </a:lnTo>
                  <a:lnTo>
                    <a:pt x="1063980" y="132384"/>
                  </a:lnTo>
                  <a:lnTo>
                    <a:pt x="997572" y="132384"/>
                  </a:lnTo>
                  <a:lnTo>
                    <a:pt x="997572" y="88544"/>
                  </a:lnTo>
                  <a:lnTo>
                    <a:pt x="1056982" y="88544"/>
                  </a:lnTo>
                  <a:lnTo>
                    <a:pt x="1056982" y="63957"/>
                  </a:lnTo>
                  <a:lnTo>
                    <a:pt x="997572" y="63957"/>
                  </a:lnTo>
                  <a:lnTo>
                    <a:pt x="997572" y="26784"/>
                  </a:lnTo>
                  <a:lnTo>
                    <a:pt x="1063980" y="26784"/>
                  </a:lnTo>
                  <a:lnTo>
                    <a:pt x="1063980" y="2197"/>
                  </a:lnTo>
                  <a:close/>
                </a:path>
                <a:path w="2868929" h="487044">
                  <a:moveTo>
                    <a:pt x="2388247" y="329526"/>
                  </a:moveTo>
                  <a:lnTo>
                    <a:pt x="2293670" y="329526"/>
                  </a:lnTo>
                  <a:lnTo>
                    <a:pt x="2293670" y="484492"/>
                  </a:lnTo>
                  <a:lnTo>
                    <a:pt x="2320074" y="484492"/>
                  </a:lnTo>
                  <a:lnTo>
                    <a:pt x="2320074" y="419696"/>
                  </a:lnTo>
                  <a:lnTo>
                    <a:pt x="2383053" y="419696"/>
                  </a:lnTo>
                  <a:lnTo>
                    <a:pt x="2383053" y="394919"/>
                  </a:lnTo>
                  <a:lnTo>
                    <a:pt x="2319680" y="394919"/>
                  </a:lnTo>
                  <a:lnTo>
                    <a:pt x="2319680" y="354317"/>
                  </a:lnTo>
                  <a:lnTo>
                    <a:pt x="2388247" y="354317"/>
                  </a:lnTo>
                  <a:lnTo>
                    <a:pt x="2388247" y="329526"/>
                  </a:lnTo>
                  <a:close/>
                </a:path>
                <a:path w="2868929" h="487044">
                  <a:moveTo>
                    <a:pt x="2514841" y="484492"/>
                  </a:moveTo>
                  <a:lnTo>
                    <a:pt x="2504770" y="445554"/>
                  </a:lnTo>
                  <a:lnTo>
                    <a:pt x="2498661" y="421995"/>
                  </a:lnTo>
                  <a:lnTo>
                    <a:pt x="2479598" y="348335"/>
                  </a:lnTo>
                  <a:lnTo>
                    <a:pt x="2474785" y="329730"/>
                  </a:lnTo>
                  <a:lnTo>
                    <a:pt x="2472436" y="329730"/>
                  </a:lnTo>
                  <a:lnTo>
                    <a:pt x="2472436" y="421995"/>
                  </a:lnTo>
                  <a:lnTo>
                    <a:pt x="2446172" y="421995"/>
                  </a:lnTo>
                  <a:lnTo>
                    <a:pt x="2456040" y="381990"/>
                  </a:lnTo>
                  <a:lnTo>
                    <a:pt x="2458326" y="371563"/>
                  </a:lnTo>
                  <a:lnTo>
                    <a:pt x="2459291" y="364858"/>
                  </a:lnTo>
                  <a:lnTo>
                    <a:pt x="2460218" y="371551"/>
                  </a:lnTo>
                  <a:lnTo>
                    <a:pt x="2462403" y="381838"/>
                  </a:lnTo>
                  <a:lnTo>
                    <a:pt x="2472436" y="421995"/>
                  </a:lnTo>
                  <a:lnTo>
                    <a:pt x="2472436" y="329730"/>
                  </a:lnTo>
                  <a:lnTo>
                    <a:pt x="2444026" y="329730"/>
                  </a:lnTo>
                  <a:lnTo>
                    <a:pt x="2403767" y="484492"/>
                  </a:lnTo>
                  <a:lnTo>
                    <a:pt x="2430894" y="484492"/>
                  </a:lnTo>
                  <a:lnTo>
                    <a:pt x="2440495" y="445554"/>
                  </a:lnTo>
                  <a:lnTo>
                    <a:pt x="2478252" y="445554"/>
                  </a:lnTo>
                  <a:lnTo>
                    <a:pt x="2487904" y="484492"/>
                  </a:lnTo>
                  <a:lnTo>
                    <a:pt x="2514841" y="484492"/>
                  </a:lnTo>
                  <a:close/>
                </a:path>
                <a:path w="2868929" h="487044">
                  <a:moveTo>
                    <a:pt x="2630906" y="459714"/>
                  </a:moveTo>
                  <a:lnTo>
                    <a:pt x="2564739" y="459714"/>
                  </a:lnTo>
                  <a:lnTo>
                    <a:pt x="2564739" y="329730"/>
                  </a:lnTo>
                  <a:lnTo>
                    <a:pt x="2538349" y="329730"/>
                  </a:lnTo>
                  <a:lnTo>
                    <a:pt x="2538349" y="484492"/>
                  </a:lnTo>
                  <a:lnTo>
                    <a:pt x="2630906" y="484492"/>
                  </a:lnTo>
                  <a:lnTo>
                    <a:pt x="2630906" y="459714"/>
                  </a:lnTo>
                  <a:close/>
                </a:path>
                <a:path w="2868929" h="487044">
                  <a:moveTo>
                    <a:pt x="2749867" y="442226"/>
                  </a:moveTo>
                  <a:lnTo>
                    <a:pt x="2730411" y="403517"/>
                  </a:lnTo>
                  <a:lnTo>
                    <a:pt x="2691028" y="388683"/>
                  </a:lnTo>
                  <a:lnTo>
                    <a:pt x="2687116" y="386041"/>
                  </a:lnTo>
                  <a:lnTo>
                    <a:pt x="2681757" y="378688"/>
                  </a:lnTo>
                  <a:lnTo>
                    <a:pt x="2680411" y="374294"/>
                  </a:lnTo>
                  <a:lnTo>
                    <a:pt x="2680411" y="363778"/>
                  </a:lnTo>
                  <a:lnTo>
                    <a:pt x="2682163" y="359549"/>
                  </a:lnTo>
                  <a:lnTo>
                    <a:pt x="2689148" y="353453"/>
                  </a:lnTo>
                  <a:lnTo>
                    <a:pt x="2694241" y="351917"/>
                  </a:lnTo>
                  <a:lnTo>
                    <a:pt x="2707729" y="351917"/>
                  </a:lnTo>
                  <a:lnTo>
                    <a:pt x="2712872" y="353593"/>
                  </a:lnTo>
                  <a:lnTo>
                    <a:pt x="2716365" y="356958"/>
                  </a:lnTo>
                  <a:lnTo>
                    <a:pt x="2719895" y="360286"/>
                  </a:lnTo>
                  <a:lnTo>
                    <a:pt x="2721660" y="366356"/>
                  </a:lnTo>
                  <a:lnTo>
                    <a:pt x="2721660" y="375183"/>
                  </a:lnTo>
                  <a:lnTo>
                    <a:pt x="2748153" y="375183"/>
                  </a:lnTo>
                  <a:lnTo>
                    <a:pt x="2734830" y="339420"/>
                  </a:lnTo>
                  <a:lnTo>
                    <a:pt x="2701137" y="327520"/>
                  </a:lnTo>
                  <a:lnTo>
                    <a:pt x="2691930" y="327520"/>
                  </a:lnTo>
                  <a:lnTo>
                    <a:pt x="2656040" y="354723"/>
                  </a:lnTo>
                  <a:lnTo>
                    <a:pt x="2654071" y="362267"/>
                  </a:lnTo>
                  <a:lnTo>
                    <a:pt x="2654071" y="370814"/>
                  </a:lnTo>
                  <a:lnTo>
                    <a:pt x="2673832" y="408990"/>
                  </a:lnTo>
                  <a:lnTo>
                    <a:pt x="2712999" y="423367"/>
                  </a:lnTo>
                  <a:lnTo>
                    <a:pt x="2716771" y="425958"/>
                  </a:lnTo>
                  <a:lnTo>
                    <a:pt x="2722130" y="433336"/>
                  </a:lnTo>
                  <a:lnTo>
                    <a:pt x="2723464" y="437654"/>
                  </a:lnTo>
                  <a:lnTo>
                    <a:pt x="2723464" y="448729"/>
                  </a:lnTo>
                  <a:lnTo>
                    <a:pt x="2721521" y="453504"/>
                  </a:lnTo>
                  <a:lnTo>
                    <a:pt x="2713748" y="460400"/>
                  </a:lnTo>
                  <a:lnTo>
                    <a:pt x="2708122" y="462114"/>
                  </a:lnTo>
                  <a:lnTo>
                    <a:pt x="2692806" y="462114"/>
                  </a:lnTo>
                  <a:lnTo>
                    <a:pt x="2686774" y="460349"/>
                  </a:lnTo>
                  <a:lnTo>
                    <a:pt x="2678506" y="453301"/>
                  </a:lnTo>
                  <a:lnTo>
                    <a:pt x="2676448" y="447040"/>
                  </a:lnTo>
                  <a:lnTo>
                    <a:pt x="2676448" y="438061"/>
                  </a:lnTo>
                  <a:lnTo>
                    <a:pt x="2649956" y="438061"/>
                  </a:lnTo>
                  <a:lnTo>
                    <a:pt x="2664104" y="474649"/>
                  </a:lnTo>
                  <a:lnTo>
                    <a:pt x="2700744" y="486498"/>
                  </a:lnTo>
                  <a:lnTo>
                    <a:pt x="2707678" y="486156"/>
                  </a:lnTo>
                  <a:lnTo>
                    <a:pt x="2745600" y="462114"/>
                  </a:lnTo>
                  <a:lnTo>
                    <a:pt x="2749867" y="450875"/>
                  </a:lnTo>
                  <a:lnTo>
                    <a:pt x="2749867" y="442226"/>
                  </a:lnTo>
                  <a:close/>
                </a:path>
                <a:path w="2868929" h="487044">
                  <a:moveTo>
                    <a:pt x="2868574" y="329730"/>
                  </a:moveTo>
                  <a:lnTo>
                    <a:pt x="2776016" y="329730"/>
                  </a:lnTo>
                  <a:lnTo>
                    <a:pt x="2776016" y="484492"/>
                  </a:lnTo>
                  <a:lnTo>
                    <a:pt x="2868574" y="484492"/>
                  </a:lnTo>
                  <a:lnTo>
                    <a:pt x="2868574" y="459905"/>
                  </a:lnTo>
                  <a:lnTo>
                    <a:pt x="2802166" y="459905"/>
                  </a:lnTo>
                  <a:lnTo>
                    <a:pt x="2802166" y="416077"/>
                  </a:lnTo>
                  <a:lnTo>
                    <a:pt x="2861576" y="416077"/>
                  </a:lnTo>
                  <a:lnTo>
                    <a:pt x="2861576" y="391490"/>
                  </a:lnTo>
                  <a:lnTo>
                    <a:pt x="2802166" y="391490"/>
                  </a:lnTo>
                  <a:lnTo>
                    <a:pt x="2802166" y="354317"/>
                  </a:lnTo>
                  <a:lnTo>
                    <a:pt x="2868574" y="354317"/>
                  </a:lnTo>
                  <a:lnTo>
                    <a:pt x="2868574" y="329730"/>
                  </a:lnTo>
                  <a:close/>
                </a:path>
              </a:pathLst>
            </a:custGeom>
            <a:solidFill>
              <a:srgbClr val="BE2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/>
          <p:cNvSpPr txBox="1"/>
          <p:nvPr/>
        </p:nvSpPr>
        <p:spPr>
          <a:xfrm>
            <a:off x="294207" y="1345273"/>
            <a:ext cx="6966460" cy="12144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fc1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&lt;-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holt(airpassengers,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h =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15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PI = </a:t>
            </a:r>
            <a:r>
              <a:rPr lang="en-US" sz="1100" spc="10" dirty="0">
                <a:latin typeface="Courier New"/>
                <a:cs typeface="Courier New"/>
              </a:rPr>
              <a:t>FAL</a:t>
            </a:r>
            <a:r>
              <a:rPr sz="1100" spc="10" dirty="0">
                <a:latin typeface="Courier New"/>
                <a:cs typeface="Courier New"/>
              </a:rPr>
              <a:t>SE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 marR="5080">
              <a:lnSpc>
                <a:spcPct val="138700"/>
              </a:lnSpc>
            </a:pP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fc2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&lt;-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holt(airpassengers,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damped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h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15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PI =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100" spc="-9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autoplot(airpassengers)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sz="1100" spc="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xlab(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"Year"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sz="1100" spc="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ylab(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"millions"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z="110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1100" dirty="0">
              <a:latin typeface="Courier New"/>
              <a:cs typeface="Courier New"/>
            </a:endParaRPr>
          </a:p>
          <a:p>
            <a:pPr marL="252729" marR="2411095">
              <a:lnSpc>
                <a:spcPct val="138700"/>
              </a:lnSpc>
            </a:pP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autolayer(fc1,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series=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"Linear</a:t>
            </a:r>
            <a:r>
              <a:rPr sz="1100" spc="2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trend"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+ </a:t>
            </a:r>
            <a:r>
              <a:rPr sz="1100" spc="-9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autolayer(fc2,</a:t>
            </a:r>
            <a:r>
              <a:rPr sz="110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series=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"Damped</a:t>
            </a:r>
            <a:r>
              <a:rPr sz="1100" spc="1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BE2F72"/>
                </a:solidFill>
                <a:latin typeface="Courier New"/>
                <a:cs typeface="Courier New"/>
              </a:rPr>
              <a:t>trend"</a:t>
            </a:r>
            <a:r>
              <a:rPr sz="1100" spc="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</p:txBody>
      </p:sp>
      <p:pic>
        <p:nvPicPr>
          <p:cNvPr id="1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29" y="2610864"/>
            <a:ext cx="6676871" cy="22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9B594D-EE2C-E248-B7F0-F679C2E525DC}" type="datetime1">
              <a:rPr lang="en-US" smtClean="0"/>
              <a:pPr/>
              <a:t>9/25/2022</a:t>
            </a:fld>
            <a:r>
              <a:rPr lang="en-US"/>
              <a:t>`1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COVER OPTION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TITLE GOES HERE CAN RUN THREE LINES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STYLE GOES HERE, </a:t>
            </a:r>
            <a:br>
              <a:rPr lang="en-US"/>
            </a:br>
            <a:r>
              <a:rPr lang="en-US"/>
              <a:t>CAN RUN FOUR 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4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242391" y="419394"/>
            <a:ext cx="7101902" cy="29546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000" spc="-55" dirty="0" smtClean="0">
                <a:solidFill>
                  <a:schemeClr val="tx1"/>
                </a:solidFill>
              </a:rPr>
              <a:t>Exponential Smoothing Methods With Trend And Seasonality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 smtClean="0"/>
              <a:t>R             </a:t>
            </a:r>
            <a:endParaRPr lang="en-US" dirty="0"/>
          </a:p>
        </p:txBody>
      </p:sp>
      <p:grpSp>
        <p:nvGrpSpPr>
          <p:cNvPr id="9" name="object 3"/>
          <p:cNvGrpSpPr/>
          <p:nvPr/>
        </p:nvGrpSpPr>
        <p:grpSpPr>
          <a:xfrm>
            <a:off x="5813338" y="2618063"/>
            <a:ext cx="796184" cy="750119"/>
            <a:chOff x="7287459" y="5404183"/>
            <a:chExt cx="982980" cy="982980"/>
          </a:xfrm>
        </p:grpSpPr>
        <p:sp>
          <p:nvSpPr>
            <p:cNvPr id="10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64603" y="5630938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80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45"/>
                  </a:lnTo>
                  <a:lnTo>
                    <a:pt x="590003" y="225539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37"/>
                  </a:lnTo>
                  <a:lnTo>
                    <a:pt x="480415" y="326059"/>
                  </a:lnTo>
                  <a:lnTo>
                    <a:pt x="477278" y="325081"/>
                  </a:lnTo>
                  <a:lnTo>
                    <a:pt x="491871" y="322541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65"/>
                  </a:lnTo>
                  <a:lnTo>
                    <a:pt x="570712" y="225120"/>
                  </a:lnTo>
                  <a:lnTo>
                    <a:pt x="565543" y="206844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23"/>
                  </a:lnTo>
                  <a:lnTo>
                    <a:pt x="445770" y="262991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93" y="266865"/>
                  </a:lnTo>
                  <a:lnTo>
                    <a:pt x="419493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71"/>
                  </a:lnTo>
                  <a:lnTo>
                    <a:pt x="399707" y="345071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25"/>
                  </a:lnTo>
                  <a:lnTo>
                    <a:pt x="419493" y="365620"/>
                  </a:lnTo>
                  <a:lnTo>
                    <a:pt x="419493" y="266865"/>
                  </a:lnTo>
                  <a:lnTo>
                    <a:pt x="366014" y="266865"/>
                  </a:lnTo>
                  <a:lnTo>
                    <a:pt x="366052" y="206844"/>
                  </a:lnTo>
                  <a:lnTo>
                    <a:pt x="430771" y="206895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799"/>
                  </a:lnTo>
                  <a:lnTo>
                    <a:pt x="256603" y="354444"/>
                  </a:lnTo>
                  <a:lnTo>
                    <a:pt x="212369" y="337502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39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76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54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188"/>
                  </a:lnTo>
                  <a:lnTo>
                    <a:pt x="541426" y="127279"/>
                  </a:lnTo>
                  <a:lnTo>
                    <a:pt x="584238" y="186258"/>
                  </a:lnTo>
                  <a:lnTo>
                    <a:pt x="590003" y="225539"/>
                  </a:lnTo>
                  <a:lnTo>
                    <a:pt x="590003" y="112445"/>
                  </a:lnTo>
                  <a:lnTo>
                    <a:pt x="560882" y="82054"/>
                  </a:lnTo>
                  <a:lnTo>
                    <a:pt x="515302" y="49364"/>
                  </a:lnTo>
                  <a:lnTo>
                    <a:pt x="471563" y="28651"/>
                  </a:lnTo>
                  <a:lnTo>
                    <a:pt x="422744" y="13131"/>
                  </a:lnTo>
                  <a:lnTo>
                    <a:pt x="369722" y="3378"/>
                  </a:lnTo>
                  <a:lnTo>
                    <a:pt x="313385" y="0"/>
                  </a:lnTo>
                  <a:lnTo>
                    <a:pt x="257060" y="3378"/>
                  </a:lnTo>
                  <a:lnTo>
                    <a:pt x="204038" y="13131"/>
                  </a:lnTo>
                  <a:lnTo>
                    <a:pt x="155219" y="28651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49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80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09"/>
                  </a:lnTo>
                  <a:lnTo>
                    <a:pt x="111480" y="370408"/>
                  </a:lnTo>
                  <a:lnTo>
                    <a:pt x="155219" y="391109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73"/>
                  </a:lnTo>
                  <a:lnTo>
                    <a:pt x="530999" y="359905"/>
                  </a:lnTo>
                  <a:lnTo>
                    <a:pt x="553072" y="345109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/>
          <p:cNvSpPr/>
          <p:nvPr/>
        </p:nvSpPr>
        <p:spPr>
          <a:xfrm>
            <a:off x="248479" y="3566220"/>
            <a:ext cx="3339548" cy="1127784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290286" y="3822944"/>
            <a:ext cx="4406265" cy="6143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                        </a:t>
            </a:r>
            <a:r>
              <a:rPr lang="en-US" sz="1400" spc="-210" dirty="0" err="1" smtClean="0">
                <a:solidFill>
                  <a:srgbClr val="FFFFFF"/>
                </a:solidFill>
                <a:latin typeface="Verdana"/>
                <a:cs typeface="Verdana"/>
              </a:rPr>
              <a:t>Zahid</a:t>
            </a: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10" dirty="0">
                <a:solidFill>
                  <a:srgbClr val="FFFFFF"/>
                </a:solidFill>
                <a:latin typeface="Verdana"/>
                <a:cs typeface="Verdana"/>
              </a:rPr>
              <a:t>Asghar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 of Economics, </a:t>
            </a:r>
            <a:r>
              <a:rPr lang="en-US" sz="140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QAU 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5531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52400" y="1101007"/>
            <a:ext cx="777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55" dirty="0" smtClean="0"/>
              <a:t>HOLT</a:t>
            </a:r>
            <a:r>
              <a:rPr lang="en-US" sz="2000" spc="-155" dirty="0" smtClean="0">
                <a:latin typeface="Microsoft Sans Serif"/>
                <a:cs typeface="Microsoft Sans Serif"/>
              </a:rPr>
              <a:t>-</a:t>
            </a:r>
            <a:r>
              <a:rPr lang="en-US" sz="2000" spc="-155" dirty="0" smtClean="0"/>
              <a:t>WINTERS</a:t>
            </a:r>
            <a:r>
              <a:rPr lang="en-US" sz="2000" spc="-155" dirty="0" smtClean="0">
                <a:latin typeface="Microsoft Sans Serif"/>
                <a:cs typeface="Microsoft Sans Serif"/>
              </a:rPr>
              <a:t>'</a:t>
            </a:r>
            <a:r>
              <a:rPr lang="en-US" sz="2000" spc="-35" dirty="0" smtClean="0">
                <a:latin typeface="Microsoft Sans Serif"/>
                <a:cs typeface="Microsoft Sans Serif"/>
              </a:rPr>
              <a:t> </a:t>
            </a:r>
            <a:r>
              <a:rPr lang="en-US" sz="2000" spc="-65" dirty="0" smtClean="0"/>
              <a:t>ADDITI</a:t>
            </a:r>
            <a:r>
              <a:rPr lang="en-US" sz="2000" spc="-65" dirty="0" smtClean="0">
                <a:latin typeface="Microsoft Sans Serif"/>
                <a:cs typeface="Microsoft Sans Serif"/>
              </a:rPr>
              <a:t>V</a:t>
            </a:r>
            <a:r>
              <a:rPr lang="en-US" sz="2000" spc="-65" dirty="0" smtClean="0"/>
              <a:t>E</a:t>
            </a:r>
            <a:r>
              <a:rPr lang="en-US" sz="2000" spc="-425" dirty="0" smtClean="0"/>
              <a:t> </a:t>
            </a:r>
            <a:r>
              <a:rPr lang="en-US" sz="2000" spc="-204" dirty="0" smtClean="0"/>
              <a:t>METHOD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7342"/>
              </p:ext>
            </p:extLst>
          </p:nvPr>
        </p:nvGraphicFramePr>
        <p:xfrm>
          <a:off x="152400" y="1421608"/>
          <a:ext cx="4916557" cy="2051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868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4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Holt</a:t>
                      </a:r>
                      <a:r>
                        <a:rPr sz="16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600" spc="-4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Winters</a:t>
                      </a:r>
                      <a:r>
                        <a:rPr sz="1600" spc="-17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1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additi</a:t>
                      </a:r>
                      <a:r>
                        <a:rPr sz="16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600" spc="1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7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6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method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95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992">
                <a:tc>
                  <a:txBody>
                    <a:bodyPr/>
                    <a:lstStyle/>
                    <a:p>
                      <a:pPr marL="149225">
                        <a:lnSpc>
                          <a:spcPts val="2955"/>
                        </a:lnSpc>
                        <a:spcBef>
                          <a:spcPts val="1170"/>
                        </a:spcBef>
                        <a:tabLst>
                          <a:tab pos="1157605" algn="l"/>
                        </a:tabLst>
                      </a:pPr>
                      <a:r>
                        <a:rPr sz="3000" i="1" spc="-150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3000" spc="-15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4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30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3000" spc="24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000" spc="-179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400" i="1" spc="-1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i="1" spc="29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0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3000" spc="-15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000" i="1" spc="104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hb</a:t>
                      </a:r>
                      <a:r>
                        <a:rPr sz="1400" i="1" spc="7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i="1" spc="29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0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3000" spc="-15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000" i="1" spc="450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1400" i="1" spc="3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spc="3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1400" i="1" spc="3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r>
                        <a:rPr sz="1400" spc="3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400" i="1" spc="3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500" spc="450" baseline="23297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endParaRPr sz="1500" baseline="23297" dirty="0">
                        <a:latin typeface="Cambria"/>
                        <a:cs typeface="Cambria"/>
                      </a:endParaRPr>
                    </a:p>
                    <a:p>
                      <a:pPr marL="2084705" algn="ctr">
                        <a:lnSpc>
                          <a:spcPts val="1095"/>
                        </a:lnSpc>
                      </a:pPr>
                      <a:r>
                        <a:rPr sz="1000" i="1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95089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42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20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000" spc="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2000" i="1" spc="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100" i="1" spc="8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i="1" spc="4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spc="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2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2100" i="1" spc="3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3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100" i="1" spc="3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r>
                        <a:rPr sz="2000" spc="2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spc="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000" spc="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)(ℓ</a:t>
                      </a:r>
                      <a:r>
                        <a:rPr sz="2100" i="1" spc="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100" spc="56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spc="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6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5567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57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32130" algn="l"/>
                          <a:tab pos="1901825" algn="l"/>
                        </a:tabLst>
                      </a:pPr>
                      <a:r>
                        <a:rPr sz="2000" i="1" spc="-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-2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9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97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19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13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9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9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100" baseline="-12919">
                        <a:latin typeface="Cambria"/>
                        <a:cs typeface="Cambria"/>
                      </a:endParaRPr>
                    </a:p>
                  </a:txBody>
                  <a:tcPr marL="0" marR="0" marT="5567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57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48005" algn="l"/>
                        </a:tabLst>
                      </a:pPr>
                      <a:r>
                        <a:rPr sz="2000" i="1" spc="1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2100" i="1" spc="24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γ</a:t>
                      </a:r>
                      <a:r>
                        <a:rPr sz="2000" spc="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2000" i="1" spc="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100" i="1" spc="1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i="1" spc="45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4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6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60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100" spc="56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6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7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γ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i="1" spc="17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2100" i="1" spc="26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26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100" i="1" spc="26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endParaRPr sz="2100" baseline="-12919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5567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274955" y="3761190"/>
            <a:ext cx="8998253" cy="1163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1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Smoothing</a:t>
            </a:r>
            <a:r>
              <a:rPr sz="1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parameters</a:t>
            </a:r>
            <a:r>
              <a:rPr sz="14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endParaRPr sz="1400" dirty="0">
              <a:latin typeface="Microsoft Sans Serif"/>
              <a:cs typeface="Microsoft Sans Serif"/>
            </a:endParaRPr>
          </a:p>
          <a:p>
            <a:pPr marL="495300" indent="-45720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  <a:tabLst>
                <a:tab pos="2019300" algn="l"/>
                <a:tab pos="3258820" algn="l"/>
                <a:tab pos="4149725" algn="l"/>
              </a:tabLst>
            </a:pPr>
            <a:r>
              <a:rPr sz="1400"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1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1400" i="1" spc="9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8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04182D"/>
                </a:solidFill>
                <a:latin typeface="Cambria"/>
                <a:cs typeface="Cambria"/>
              </a:rPr>
              <a:t>1,	</a:t>
            </a:r>
            <a:r>
              <a:rPr sz="1400"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1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i="1" spc="195" dirty="0">
                <a:solidFill>
                  <a:srgbClr val="04182D"/>
                </a:solidFill>
                <a:latin typeface="Palatino Linotype"/>
                <a:cs typeface="Palatino Linotype"/>
              </a:rPr>
              <a:t>β</a:t>
            </a:r>
            <a:r>
              <a:rPr sz="1400" spc="292" baseline="29715" dirty="0">
                <a:solidFill>
                  <a:srgbClr val="04182D"/>
                </a:solidFill>
                <a:latin typeface="Cambria"/>
                <a:cs typeface="Cambria"/>
              </a:rPr>
              <a:t>∗	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8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04182D"/>
                </a:solidFill>
                <a:latin typeface="Cambria"/>
                <a:cs typeface="Cambria"/>
              </a:rPr>
              <a:t>1,	</a:t>
            </a:r>
            <a:r>
              <a:rPr sz="1400"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1400" spc="17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i="1" spc="-190" dirty="0">
                <a:solidFill>
                  <a:srgbClr val="04182D"/>
                </a:solidFill>
                <a:latin typeface="Palatino Linotype"/>
                <a:cs typeface="Palatino Linotype"/>
              </a:rPr>
              <a:t>γ</a:t>
            </a:r>
            <a:r>
              <a:rPr sz="1400" i="1" spc="24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1400" spc="17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r>
              <a:rPr sz="1400" spc="-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−</a:t>
            </a:r>
            <a:r>
              <a:rPr sz="1400" spc="-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endParaRPr sz="1400" dirty="0">
              <a:latin typeface="Palatino Linotype"/>
              <a:cs typeface="Palatino Linotype"/>
            </a:endParaRPr>
          </a:p>
          <a:p>
            <a:pPr marL="495300" marR="30480" indent="-457200">
              <a:lnSpc>
                <a:spcPts val="516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1400" i="1" spc="325" dirty="0">
                <a:solidFill>
                  <a:srgbClr val="04182D"/>
                </a:solidFill>
                <a:latin typeface="Palatino Linotype"/>
                <a:cs typeface="Palatino Linotype"/>
              </a:rPr>
              <a:t>m</a:t>
            </a:r>
            <a:r>
              <a:rPr sz="1400" i="1" spc="-2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1400" spc="-170" dirty="0">
                <a:solidFill>
                  <a:srgbClr val="04182D"/>
                </a:solidFill>
                <a:latin typeface="Microsoft Sans Serif"/>
                <a:cs typeface="Microsoft Sans Serif"/>
              </a:rPr>
              <a:t>=</a:t>
            </a:r>
            <a:r>
              <a:rPr sz="1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period</a:t>
            </a:r>
            <a:r>
              <a:rPr sz="1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of </a:t>
            </a:r>
            <a:r>
              <a:rPr sz="1400" spc="5" dirty="0">
                <a:solidFill>
                  <a:srgbClr val="04182D"/>
                </a:solidFill>
                <a:latin typeface="Lucida Sans Unicode"/>
                <a:cs typeface="Lucida Sans Unicode"/>
              </a:rPr>
              <a:t>seasonalit</a:t>
            </a:r>
            <a:r>
              <a:rPr sz="1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y </a:t>
            </a:r>
            <a:r>
              <a:rPr sz="1400"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(</a:t>
            </a:r>
            <a:r>
              <a:rPr sz="1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r>
              <a:rPr sz="1400"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.</a:t>
            </a:r>
            <a:r>
              <a:rPr sz="1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g</a:t>
            </a:r>
            <a:r>
              <a:rPr sz="1400"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.</a:t>
            </a:r>
            <a:r>
              <a:rPr sz="1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i="1" spc="325" dirty="0">
                <a:solidFill>
                  <a:srgbClr val="04182D"/>
                </a:solidFill>
                <a:latin typeface="Palatino Linotype"/>
                <a:cs typeface="Palatino Linotype"/>
              </a:rPr>
              <a:t>m</a:t>
            </a:r>
            <a:r>
              <a:rPr sz="1400" i="1" spc="8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1400" spc="710" dirty="0">
                <a:solidFill>
                  <a:srgbClr val="04182D"/>
                </a:solidFill>
                <a:latin typeface="Cambria"/>
                <a:cs typeface="Cambria"/>
              </a:rPr>
              <a:t>=</a:t>
            </a:r>
            <a:r>
              <a:rPr sz="1400" spc="18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-160" dirty="0">
                <a:solidFill>
                  <a:srgbClr val="04182D"/>
                </a:solidFill>
                <a:latin typeface="Cambria"/>
                <a:cs typeface="Cambria"/>
              </a:rPr>
              <a:t>4</a:t>
            </a:r>
            <a:r>
              <a:rPr sz="1400" spc="7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1400" spc="-75" dirty="0">
                <a:solidFill>
                  <a:srgbClr val="04182D"/>
                </a:solidFill>
                <a:latin typeface="Lucida Sans Unicode"/>
                <a:cs typeface="Lucida Sans Unicode"/>
              </a:rPr>
              <a:t>for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q</a:t>
            </a:r>
            <a:r>
              <a:rPr sz="1400" spc="-1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1400"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arterl</a:t>
            </a:r>
            <a:r>
              <a:rPr sz="1400" spc="-1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1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04182D"/>
                </a:solidFill>
                <a:latin typeface="Lucida Sans Unicode"/>
                <a:cs typeface="Lucida Sans Unicode"/>
              </a:rPr>
              <a:t>data</a:t>
            </a:r>
            <a:r>
              <a:rPr sz="14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) </a:t>
            </a:r>
            <a:r>
              <a:rPr sz="1400" spc="-73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Seasonal</a:t>
            </a:r>
            <a:r>
              <a:rPr sz="1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component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a</a:t>
            </a:r>
            <a:r>
              <a:rPr sz="14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1400"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erages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70" dirty="0">
                <a:solidFill>
                  <a:srgbClr val="04182D"/>
                </a:solidFill>
                <a:latin typeface="Microsoft Sans Serif"/>
                <a:cs typeface="Microsoft Sans Serif"/>
              </a:rPr>
              <a:t>z</a:t>
            </a:r>
            <a:r>
              <a:rPr sz="1400" spc="-70" dirty="0">
                <a:solidFill>
                  <a:srgbClr val="04182D"/>
                </a:solidFill>
                <a:latin typeface="Verdana"/>
                <a:cs typeface="Verdana"/>
              </a:rPr>
              <a:t>ero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472031" y="3478059"/>
            <a:ext cx="7039609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70" dirty="0">
                <a:solidFill>
                  <a:srgbClr val="04182D"/>
                </a:solidFill>
                <a:latin typeface="Microsoft Sans Serif"/>
                <a:cs typeface="Microsoft Sans Serif"/>
              </a:rPr>
              <a:t>=</a:t>
            </a:r>
            <a:r>
              <a:rPr sz="14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4182D"/>
                </a:solidFill>
                <a:latin typeface="Lucida Sans Unicode"/>
                <a:cs typeface="Lucida Sans Unicode"/>
              </a:rPr>
              <a:t>seasonal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component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75" dirty="0">
                <a:solidFill>
                  <a:srgbClr val="04182D"/>
                </a:solidFill>
                <a:latin typeface="Lucida Sans Unicode"/>
                <a:cs typeface="Lucida Sans Unicode"/>
              </a:rPr>
              <a:t>from</a:t>
            </a:r>
            <a:r>
              <a:rPr sz="1400" spc="147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nal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1400" spc="65" dirty="0">
                <a:solidFill>
                  <a:srgbClr val="04182D"/>
                </a:solidFill>
                <a:latin typeface="Lucida Sans Unicode"/>
                <a:cs typeface="Lucida Sans Unicode"/>
              </a:rPr>
              <a:t>ear</a:t>
            </a:r>
            <a:r>
              <a:rPr sz="1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of </a:t>
            </a:r>
            <a:r>
              <a:rPr sz="1400" spc="90" dirty="0">
                <a:solidFill>
                  <a:srgbClr val="04182D"/>
                </a:solidFill>
                <a:latin typeface="Lucida Sans Unicode"/>
                <a:cs typeface="Lucida Sans Unicode"/>
              </a:rPr>
              <a:t>data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274955" y="3455742"/>
            <a:ext cx="146713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400" i="1" spc="450" baseline="8960" dirty="0">
                <a:solidFill>
                  <a:srgbClr val="04182D"/>
                </a:solidFill>
                <a:latin typeface="Palatino Linotype"/>
                <a:cs typeface="Palatino Linotype"/>
              </a:rPr>
              <a:t>s</a:t>
            </a:r>
            <a:r>
              <a:rPr sz="1400" i="1" spc="300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1400" spc="300" dirty="0">
                <a:solidFill>
                  <a:srgbClr val="04182D"/>
                </a:solidFill>
                <a:latin typeface="Cambria"/>
                <a:cs typeface="Cambria"/>
              </a:rPr>
              <a:t>−</a:t>
            </a:r>
            <a:r>
              <a:rPr sz="1400" i="1" spc="300" dirty="0">
                <a:solidFill>
                  <a:srgbClr val="04182D"/>
                </a:solidFill>
                <a:latin typeface="Palatino Linotype"/>
                <a:cs typeface="Palatino Linotype"/>
              </a:rPr>
              <a:t>m</a:t>
            </a:r>
            <a:r>
              <a:rPr sz="1400" spc="300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1400" i="1" spc="300" dirty="0">
                <a:solidFill>
                  <a:srgbClr val="04182D"/>
                </a:solidFill>
                <a:latin typeface="Palatino Linotype"/>
                <a:cs typeface="Palatino Linotype"/>
              </a:rPr>
              <a:t>h</a:t>
            </a:r>
            <a:r>
              <a:rPr sz="1400" spc="450" baseline="23297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endParaRPr sz="1400" baseline="23297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4194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52400" y="1101007"/>
            <a:ext cx="777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55" dirty="0" smtClean="0"/>
              <a:t>HOLT</a:t>
            </a:r>
            <a:r>
              <a:rPr lang="en-US" sz="2000" spc="-155" dirty="0" smtClean="0">
                <a:latin typeface="Microsoft Sans Serif"/>
                <a:cs typeface="Microsoft Sans Serif"/>
              </a:rPr>
              <a:t>-</a:t>
            </a:r>
            <a:r>
              <a:rPr lang="en-US" sz="2000" spc="-155" dirty="0" smtClean="0"/>
              <a:t>WINTERS</a:t>
            </a:r>
            <a:r>
              <a:rPr lang="en-US" sz="2000" spc="-155" dirty="0" smtClean="0">
                <a:latin typeface="Microsoft Sans Serif"/>
                <a:cs typeface="Microsoft Sans Serif"/>
              </a:rPr>
              <a:t>'</a:t>
            </a:r>
            <a:r>
              <a:rPr lang="en-US" sz="2000" spc="-35" dirty="0" smtClean="0">
                <a:latin typeface="Microsoft Sans Serif"/>
                <a:cs typeface="Microsoft Sans Serif"/>
              </a:rPr>
              <a:t> </a:t>
            </a:r>
            <a:r>
              <a:rPr lang="en-US" sz="2000" spc="-65" dirty="0" smtClean="0">
                <a:cs typeface="Microsoft Sans Serif"/>
              </a:rPr>
              <a:t>MULTIPLICATIVE </a:t>
            </a:r>
            <a:r>
              <a:rPr lang="en-US" sz="2000" spc="-425" dirty="0" smtClean="0"/>
              <a:t> </a:t>
            </a:r>
            <a:r>
              <a:rPr lang="en-US" sz="2000" spc="-204" dirty="0" smtClean="0"/>
              <a:t>METHOD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0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53035"/>
              </p:ext>
            </p:extLst>
          </p:nvPr>
        </p:nvGraphicFramePr>
        <p:xfrm>
          <a:off x="232871" y="1455977"/>
          <a:ext cx="4796329" cy="2619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26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4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Holt</a:t>
                      </a:r>
                      <a:r>
                        <a:rPr sz="16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600" spc="-4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Winters</a:t>
                      </a:r>
                      <a:r>
                        <a:rPr sz="1600" spc="-16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1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600" spc="1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600" spc="1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ltiplicati</a:t>
                      </a:r>
                      <a:r>
                        <a:rPr sz="1600" spc="1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600" spc="1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6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6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method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35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66">
                <a:tc>
                  <a:txBody>
                    <a:bodyPr/>
                    <a:lstStyle/>
                    <a:p>
                      <a:pPr marL="149225">
                        <a:lnSpc>
                          <a:spcPts val="2955"/>
                        </a:lnSpc>
                        <a:spcBef>
                          <a:spcPts val="1170"/>
                        </a:spcBef>
                        <a:tabLst>
                          <a:tab pos="1157605" algn="l"/>
                        </a:tabLst>
                      </a:pPr>
                      <a:r>
                        <a:rPr sz="2900" i="1" spc="-150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900" spc="-15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4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14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9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900" spc="24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900" spc="-112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1400" i="1" spc="-7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i="1" spc="29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9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900" spc="-15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900" i="1" spc="337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hb</a:t>
                      </a:r>
                      <a:r>
                        <a:rPr sz="1400" i="1" spc="22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900" spc="337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900" i="1" spc="337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1400" i="1" spc="22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400" spc="22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1400" i="1" spc="22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r>
                        <a:rPr sz="1400" spc="22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400" i="1" spc="22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500" spc="337" baseline="23297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endParaRPr sz="1500" baseline="23297">
                        <a:latin typeface="Cambria"/>
                        <a:cs typeface="Cambria"/>
                      </a:endParaRPr>
                    </a:p>
                    <a:p>
                      <a:pPr marR="1628139" algn="r">
                        <a:lnSpc>
                          <a:spcPts val="1095"/>
                        </a:lnSpc>
                      </a:pPr>
                      <a:r>
                        <a:rPr sz="900" i="1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938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162">
                <a:tc>
                  <a:txBody>
                    <a:bodyPr/>
                    <a:lstStyle/>
                    <a:p>
                      <a:pPr marL="132715">
                        <a:lnSpc>
                          <a:spcPts val="3060"/>
                        </a:lnSpc>
                        <a:spcBef>
                          <a:spcPts val="685"/>
                        </a:spcBef>
                        <a:tabLst>
                          <a:tab pos="527685" algn="l"/>
                          <a:tab pos="1562100" algn="l"/>
                          <a:tab pos="1998345" algn="l"/>
                        </a:tabLst>
                      </a:pPr>
                      <a:r>
                        <a:rPr sz="20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9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000" spc="9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	</a:t>
                      </a:r>
                      <a:r>
                        <a:rPr sz="2100" i="1" spc="22" baseline="37467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500" i="1" spc="22" baseline="41218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3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5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000" spc="5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)(ℓ</a:t>
                      </a:r>
                      <a:r>
                        <a:rPr sz="2100" i="1" spc="7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7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100" spc="55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6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6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1401445">
                        <a:lnSpc>
                          <a:spcPts val="1920"/>
                        </a:lnSpc>
                      </a:pPr>
                      <a:r>
                        <a:rPr sz="2100" i="1" spc="270" baseline="7751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900" i="1" spc="18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9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900" i="1" spc="18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49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37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32130" algn="l"/>
                          <a:tab pos="1901825" algn="l"/>
                        </a:tabLst>
                      </a:pPr>
                      <a:r>
                        <a:rPr sz="2000" i="1" spc="-1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-2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9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1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97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r>
                        <a:rPr sz="2000" spc="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β</a:t>
                      </a:r>
                      <a:r>
                        <a:rPr sz="2100" spc="195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∗</a:t>
                      </a:r>
                      <a:r>
                        <a:rPr sz="2000" spc="13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i="1" spc="13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2100" i="1" spc="195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195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100" baseline="-12919">
                        <a:latin typeface="Cambria"/>
                        <a:cs typeface="Cambria"/>
                      </a:endParaRPr>
                    </a:p>
                  </a:txBody>
                  <a:tcPr marL="0" marR="0" marT="549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162">
                <a:tc>
                  <a:txBody>
                    <a:bodyPr/>
                    <a:lstStyle/>
                    <a:p>
                      <a:pPr marL="132715">
                        <a:lnSpc>
                          <a:spcPts val="3060"/>
                        </a:lnSpc>
                        <a:spcBef>
                          <a:spcPts val="685"/>
                        </a:spcBef>
                        <a:tabLst>
                          <a:tab pos="548005" algn="l"/>
                          <a:tab pos="1696720" algn="l"/>
                          <a:tab pos="2515235" algn="l"/>
                        </a:tabLst>
                      </a:pPr>
                      <a:r>
                        <a:rPr sz="2000" i="1" spc="1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2100" i="1" spc="24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000" spc="18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-19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γ	</a:t>
                      </a:r>
                      <a:r>
                        <a:rPr sz="2100" i="1" spc="22" baseline="37467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500" i="1" spc="22" baseline="41218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000" spc="-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000" spc="-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000" spc="-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i="1" spc="17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γ</a:t>
                      </a:r>
                      <a:r>
                        <a:rPr sz="2000" spc="17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</a:t>
                      </a:r>
                      <a:r>
                        <a:rPr sz="2000" i="1" spc="17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2100" i="1" spc="26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100" spc="26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100" i="1" spc="26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m</a:t>
                      </a:r>
                      <a:endParaRPr sz="2100" baseline="-12919" dirty="0">
                        <a:latin typeface="Palatino Linotype"/>
                        <a:cs typeface="Palatino Linotype"/>
                      </a:endParaRPr>
                    </a:p>
                    <a:p>
                      <a:pPr marL="1240790">
                        <a:lnSpc>
                          <a:spcPts val="1920"/>
                        </a:lnSpc>
                      </a:pPr>
                      <a:r>
                        <a:rPr sz="2100" spc="-7" baseline="7751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900" i="1" spc="-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9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900" spc="-18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100" spc="-7" baseline="7751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100" i="1" spc="-7" baseline="7751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900" i="1" spc="-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9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9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900" dirty="0">
                        <a:latin typeface="Cambria"/>
                        <a:cs typeface="Cambria"/>
                      </a:endParaRPr>
                    </a:p>
                  </a:txBody>
                  <a:tcPr marL="0" marR="0" marT="549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5"/>
          <p:cNvSpPr txBox="1"/>
          <p:nvPr/>
        </p:nvSpPr>
        <p:spPr>
          <a:xfrm>
            <a:off x="350099" y="4226780"/>
            <a:ext cx="540321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Seasonal</a:t>
            </a:r>
            <a:r>
              <a:rPr spc="-6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component</a:t>
            </a:r>
            <a:r>
              <a:rPr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a</a:t>
            </a:r>
            <a:r>
              <a:rPr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erages</a:t>
            </a:r>
            <a:r>
              <a:rPr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65" dirty="0">
                <a:solidFill>
                  <a:srgbClr val="04182D"/>
                </a:solidFill>
                <a:latin typeface="Verdana"/>
                <a:cs typeface="Verdana"/>
              </a:rPr>
              <a:t>one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051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221974" y="1055681"/>
            <a:ext cx="777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55" dirty="0" smtClean="0">
                <a:cs typeface="Microsoft Sans Serif"/>
              </a:rPr>
              <a:t>EXAMPLE :  VISITOR NIGHTS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74" y="2345373"/>
            <a:ext cx="6059557" cy="2529612"/>
          </a:xfrm>
          <a:prstGeom prst="rect">
            <a:avLst/>
          </a:prstGeom>
        </p:spPr>
      </p:pic>
      <p:sp>
        <p:nvSpPr>
          <p:cNvPr id="8" name="object 3"/>
          <p:cNvSpPr/>
          <p:nvPr/>
        </p:nvSpPr>
        <p:spPr>
          <a:xfrm>
            <a:off x="221974" y="1383749"/>
            <a:ext cx="6401186" cy="954157"/>
          </a:xfrm>
          <a:custGeom>
            <a:avLst/>
            <a:gdLst/>
            <a:ahLst/>
            <a:cxnLst/>
            <a:rect l="l" t="t" r="r" b="b"/>
            <a:pathLst>
              <a:path w="9887585" h="1433195">
                <a:moveTo>
                  <a:pt x="9810694" y="1432927"/>
                </a:moveTo>
                <a:lnTo>
                  <a:pt x="76505" y="1432927"/>
                </a:lnTo>
                <a:lnTo>
                  <a:pt x="71180" y="1432402"/>
                </a:lnTo>
                <a:lnTo>
                  <a:pt x="31920" y="1416140"/>
                </a:lnTo>
                <a:lnTo>
                  <a:pt x="4175" y="1377413"/>
                </a:lnTo>
                <a:lnTo>
                  <a:pt x="0" y="1356422"/>
                </a:lnTo>
                <a:lnTo>
                  <a:pt x="0" y="135104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356422"/>
                </a:lnTo>
                <a:lnTo>
                  <a:pt x="9870412" y="1401006"/>
                </a:lnTo>
                <a:lnTo>
                  <a:pt x="9831684" y="1428751"/>
                </a:lnTo>
                <a:lnTo>
                  <a:pt x="9816018" y="1432402"/>
                </a:lnTo>
                <a:lnTo>
                  <a:pt x="9810694" y="143292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26009"/>
              </p:ext>
            </p:extLst>
          </p:nvPr>
        </p:nvGraphicFramePr>
        <p:xfrm>
          <a:off x="299638" y="1376282"/>
          <a:ext cx="6245860" cy="106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5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615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aust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window(austourists,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start</a:t>
                      </a:r>
                      <a:r>
                        <a:rPr sz="1400" spc="-2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2005</a:t>
                      </a: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fc1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hw(aust,</a:t>
                      </a:r>
                      <a:r>
                        <a:rPr sz="1400" spc="-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seasonal</a:t>
                      </a:r>
                      <a:r>
                        <a:rPr sz="1400" spc="-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"additive"</a:t>
                      </a: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fc2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hw(aust,</a:t>
                      </a:r>
                      <a:r>
                        <a:rPr sz="1400" spc="-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seasonal</a:t>
                      </a:r>
                      <a:r>
                        <a:rPr sz="1400" spc="-1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"multiplicative"</a:t>
                      </a:r>
                      <a:r>
                        <a:rPr sz="14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4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32344" y="1031997"/>
            <a:ext cx="94781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30" dirty="0" smtClean="0"/>
              <a:t>TA</a:t>
            </a:r>
            <a:r>
              <a:rPr lang="en-US" sz="2800" spc="-130" dirty="0" smtClean="0">
                <a:latin typeface="Microsoft Sans Serif"/>
                <a:cs typeface="Microsoft Sans Serif"/>
              </a:rPr>
              <a:t>X</a:t>
            </a:r>
            <a:r>
              <a:rPr lang="en-US" sz="2800" spc="-130" dirty="0" smtClean="0"/>
              <a:t>ONOM</a:t>
            </a:r>
            <a:r>
              <a:rPr lang="en-US" sz="2800" spc="-130" dirty="0" smtClean="0">
                <a:latin typeface="Microsoft Sans Serif"/>
                <a:cs typeface="Microsoft Sans Serif"/>
              </a:rPr>
              <a:t>Y</a:t>
            </a:r>
            <a:r>
              <a:rPr lang="en-US" sz="2800" spc="-35" dirty="0" smtClean="0">
                <a:latin typeface="Microsoft Sans Serif"/>
                <a:cs typeface="Microsoft Sans Serif"/>
              </a:rPr>
              <a:t> </a:t>
            </a:r>
            <a:r>
              <a:rPr lang="en-US" sz="2800" spc="-95" dirty="0" smtClean="0"/>
              <a:t>OF</a:t>
            </a:r>
            <a:r>
              <a:rPr lang="en-US" sz="2800" spc="-425" dirty="0" smtClean="0"/>
              <a:t> </a:t>
            </a:r>
            <a:r>
              <a:rPr lang="en-US" sz="2800" spc="-145" dirty="0" smtClean="0"/>
              <a:t>E</a:t>
            </a:r>
            <a:r>
              <a:rPr lang="en-US" sz="2800" spc="-145" dirty="0" smtClean="0">
                <a:latin typeface="Microsoft Sans Serif"/>
                <a:cs typeface="Microsoft Sans Serif"/>
              </a:rPr>
              <a:t>X</a:t>
            </a:r>
            <a:r>
              <a:rPr lang="en-US" sz="2800" spc="-145" dirty="0" smtClean="0"/>
              <a:t>PONENTIAL</a:t>
            </a:r>
            <a:r>
              <a:rPr lang="en-US" sz="2800" spc="-425" dirty="0" smtClean="0"/>
              <a:t> </a:t>
            </a:r>
            <a:r>
              <a:rPr lang="en-US" sz="2800" spc="-195" dirty="0" smtClean="0"/>
              <a:t>SMOOTHING</a:t>
            </a:r>
            <a:r>
              <a:rPr lang="en-US" sz="2800" spc="-425" dirty="0" smtClean="0"/>
              <a:t> </a:t>
            </a:r>
            <a:r>
              <a:rPr lang="en-US" sz="2800" spc="-225" dirty="0" smtClean="0"/>
              <a:t>METHODS</a:t>
            </a:r>
            <a:endParaRPr lang="en-US" sz="2800" dirty="0">
              <a:latin typeface="Microsoft Sans Serif"/>
              <a:cs typeface="Microsoft Sans Serif"/>
            </a:endParaRPr>
          </a:p>
        </p:txBody>
      </p:sp>
      <p:pic>
        <p:nvPicPr>
          <p:cNvPr id="11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71" y="1547225"/>
            <a:ext cx="8278881" cy="27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8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32344" y="1057407"/>
            <a:ext cx="94781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30" dirty="0" smtClean="0"/>
              <a:t>TA</a:t>
            </a:r>
            <a:r>
              <a:rPr lang="en-US" spc="-130" dirty="0" smtClean="0">
                <a:latin typeface="Microsoft Sans Serif"/>
                <a:cs typeface="Microsoft Sans Serif"/>
              </a:rPr>
              <a:t>X</a:t>
            </a:r>
            <a:r>
              <a:rPr lang="en-US" spc="-130" dirty="0" smtClean="0"/>
              <a:t>ONOM</a:t>
            </a:r>
            <a:r>
              <a:rPr lang="en-US" spc="-130" dirty="0" smtClean="0">
                <a:latin typeface="Microsoft Sans Serif"/>
                <a:cs typeface="Microsoft Sans Serif"/>
              </a:rPr>
              <a:t>Y</a:t>
            </a:r>
            <a:r>
              <a:rPr lang="en-US" spc="-35" dirty="0" smtClean="0">
                <a:latin typeface="Microsoft Sans Serif"/>
                <a:cs typeface="Microsoft Sans Serif"/>
              </a:rPr>
              <a:t> </a:t>
            </a:r>
            <a:r>
              <a:rPr lang="en-US" spc="-95" dirty="0" smtClean="0"/>
              <a:t>OF</a:t>
            </a:r>
            <a:r>
              <a:rPr lang="en-US" spc="-425" dirty="0" smtClean="0"/>
              <a:t>   </a:t>
            </a:r>
            <a:r>
              <a:rPr lang="en-US" spc="-145" dirty="0" smtClean="0"/>
              <a:t>E</a:t>
            </a:r>
            <a:r>
              <a:rPr lang="en-US" spc="-145" dirty="0" smtClean="0">
                <a:latin typeface="Microsoft Sans Serif"/>
                <a:cs typeface="Microsoft Sans Serif"/>
              </a:rPr>
              <a:t>X</a:t>
            </a:r>
            <a:r>
              <a:rPr lang="en-US" spc="-145" dirty="0" smtClean="0"/>
              <a:t>PONENTIAL</a:t>
            </a:r>
            <a:r>
              <a:rPr lang="en-US" spc="-425" dirty="0" smtClean="0"/>
              <a:t>   </a:t>
            </a:r>
            <a:r>
              <a:rPr lang="en-US" spc="-195" dirty="0" smtClean="0"/>
              <a:t>SMOOTHING</a:t>
            </a:r>
            <a:r>
              <a:rPr lang="en-US" spc="-425" dirty="0" smtClean="0"/>
              <a:t>   </a:t>
            </a:r>
            <a:r>
              <a:rPr lang="en-US" spc="-225" dirty="0" smtClean="0"/>
              <a:t>METHODS</a:t>
            </a:r>
            <a:endParaRPr lang="en-US" dirty="0">
              <a:latin typeface="Microsoft Sans Serif"/>
              <a:cs typeface="Microsoft Sans Serif"/>
            </a:endParaRPr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78" y="1454264"/>
            <a:ext cx="6682409" cy="34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4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582372" y="1107578"/>
            <a:ext cx="6503504" cy="2339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000" spc="-55" dirty="0" smtClean="0">
                <a:solidFill>
                  <a:schemeClr val="tx1"/>
                </a:solidFill>
              </a:rPr>
              <a:t>State Space Models For Exponential Smoothing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 smtClean="0"/>
              <a:t>R             </a:t>
            </a:r>
            <a:endParaRPr lang="en-US" dirty="0"/>
          </a:p>
        </p:txBody>
      </p:sp>
      <p:grpSp>
        <p:nvGrpSpPr>
          <p:cNvPr id="9" name="object 3"/>
          <p:cNvGrpSpPr/>
          <p:nvPr/>
        </p:nvGrpSpPr>
        <p:grpSpPr>
          <a:xfrm>
            <a:off x="6309680" y="2660773"/>
            <a:ext cx="804524" cy="845677"/>
            <a:chOff x="7287459" y="5404183"/>
            <a:chExt cx="982980" cy="982980"/>
          </a:xfrm>
        </p:grpSpPr>
        <p:sp>
          <p:nvSpPr>
            <p:cNvPr id="10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64603" y="5630938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80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45"/>
                  </a:lnTo>
                  <a:lnTo>
                    <a:pt x="590003" y="225539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37"/>
                  </a:lnTo>
                  <a:lnTo>
                    <a:pt x="480415" y="326059"/>
                  </a:lnTo>
                  <a:lnTo>
                    <a:pt x="477278" y="325081"/>
                  </a:lnTo>
                  <a:lnTo>
                    <a:pt x="491871" y="322541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65"/>
                  </a:lnTo>
                  <a:lnTo>
                    <a:pt x="570712" y="225120"/>
                  </a:lnTo>
                  <a:lnTo>
                    <a:pt x="565543" y="206844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23"/>
                  </a:lnTo>
                  <a:lnTo>
                    <a:pt x="445770" y="262991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93" y="266865"/>
                  </a:lnTo>
                  <a:lnTo>
                    <a:pt x="419493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71"/>
                  </a:lnTo>
                  <a:lnTo>
                    <a:pt x="399707" y="345071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25"/>
                  </a:lnTo>
                  <a:lnTo>
                    <a:pt x="419493" y="365620"/>
                  </a:lnTo>
                  <a:lnTo>
                    <a:pt x="419493" y="266865"/>
                  </a:lnTo>
                  <a:lnTo>
                    <a:pt x="366014" y="266865"/>
                  </a:lnTo>
                  <a:lnTo>
                    <a:pt x="366052" y="206844"/>
                  </a:lnTo>
                  <a:lnTo>
                    <a:pt x="430771" y="206895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799"/>
                  </a:lnTo>
                  <a:lnTo>
                    <a:pt x="256603" y="354444"/>
                  </a:lnTo>
                  <a:lnTo>
                    <a:pt x="212369" y="337502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39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76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54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188"/>
                  </a:lnTo>
                  <a:lnTo>
                    <a:pt x="541426" y="127279"/>
                  </a:lnTo>
                  <a:lnTo>
                    <a:pt x="584238" y="186258"/>
                  </a:lnTo>
                  <a:lnTo>
                    <a:pt x="590003" y="225539"/>
                  </a:lnTo>
                  <a:lnTo>
                    <a:pt x="590003" y="112445"/>
                  </a:lnTo>
                  <a:lnTo>
                    <a:pt x="560882" y="82054"/>
                  </a:lnTo>
                  <a:lnTo>
                    <a:pt x="515302" y="49364"/>
                  </a:lnTo>
                  <a:lnTo>
                    <a:pt x="471563" y="28651"/>
                  </a:lnTo>
                  <a:lnTo>
                    <a:pt x="422744" y="13131"/>
                  </a:lnTo>
                  <a:lnTo>
                    <a:pt x="369722" y="3378"/>
                  </a:lnTo>
                  <a:lnTo>
                    <a:pt x="313385" y="0"/>
                  </a:lnTo>
                  <a:lnTo>
                    <a:pt x="257060" y="3378"/>
                  </a:lnTo>
                  <a:lnTo>
                    <a:pt x="204038" y="13131"/>
                  </a:lnTo>
                  <a:lnTo>
                    <a:pt x="155219" y="28651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49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80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09"/>
                  </a:lnTo>
                  <a:lnTo>
                    <a:pt x="111480" y="370408"/>
                  </a:lnTo>
                  <a:lnTo>
                    <a:pt x="155219" y="391109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73"/>
                  </a:lnTo>
                  <a:lnTo>
                    <a:pt x="530999" y="359905"/>
                  </a:lnTo>
                  <a:lnTo>
                    <a:pt x="553072" y="345109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/>
          <p:cNvSpPr/>
          <p:nvPr/>
        </p:nvSpPr>
        <p:spPr>
          <a:xfrm>
            <a:off x="248479" y="3566220"/>
            <a:ext cx="3339548" cy="1127784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427859" y="3822944"/>
            <a:ext cx="4406265" cy="6143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rgbClr val="FFFFFF"/>
                </a:solidFill>
                <a:latin typeface="Verdana"/>
                <a:cs typeface="Verdana"/>
              </a:rPr>
              <a:t>              </a:t>
            </a:r>
            <a:r>
              <a:rPr lang="en-US" sz="1400" dirty="0" err="1" smtClean="0">
                <a:solidFill>
                  <a:srgbClr val="FFFFFF"/>
                </a:solidFill>
                <a:latin typeface="Verdana"/>
                <a:cs typeface="Verdana"/>
              </a:rPr>
              <a:t>Zahid</a:t>
            </a:r>
            <a:r>
              <a:rPr lang="en-US" sz="14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Verdana"/>
                <a:cs typeface="Verdana"/>
              </a:rPr>
              <a:t>Asghar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 of Economics, </a:t>
            </a:r>
            <a:r>
              <a:rPr lang="en-US" sz="140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QAU 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2669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88235" y="830983"/>
            <a:ext cx="8703365" cy="1686359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lang="en-US" sz="3600" spc="-675" dirty="0" smtClean="0"/>
              <a:t>I </a:t>
            </a:r>
            <a:r>
              <a:rPr lang="en-US" sz="3600" spc="-280" dirty="0" smtClean="0"/>
              <a:t>NN</a:t>
            </a:r>
            <a:r>
              <a:rPr lang="en-US" sz="3600" spc="-220" dirty="0" smtClean="0"/>
              <a:t>O</a:t>
            </a:r>
            <a:r>
              <a:rPr lang="en-US" sz="3600" spc="65" dirty="0" smtClean="0">
                <a:latin typeface="Microsoft Sans Serif"/>
                <a:cs typeface="Microsoft Sans Serif"/>
              </a:rPr>
              <a:t>V</a:t>
            </a:r>
            <a:r>
              <a:rPr lang="en-US" sz="3600" spc="-20" dirty="0" smtClean="0"/>
              <a:t>A</a:t>
            </a:r>
            <a:r>
              <a:rPr lang="en-US" sz="3600" spc="-135" dirty="0" smtClean="0"/>
              <a:t>T</a:t>
            </a:r>
            <a:r>
              <a:rPr lang="en-US" sz="3600" spc="-60" dirty="0" smtClean="0"/>
              <a:t>I</a:t>
            </a:r>
            <a:r>
              <a:rPr lang="en-US" sz="3600" spc="-190" dirty="0" smtClean="0"/>
              <a:t>O</a:t>
            </a:r>
            <a:r>
              <a:rPr lang="en-US" sz="3600" spc="-280" dirty="0" smtClean="0"/>
              <a:t>N</a:t>
            </a:r>
            <a:r>
              <a:rPr lang="en-US" sz="3600" spc="-260" dirty="0" smtClean="0"/>
              <a:t>S </a:t>
            </a:r>
            <a:r>
              <a:rPr lang="en-US" sz="3600" spc="-425" dirty="0" smtClean="0"/>
              <a:t> </a:t>
            </a:r>
            <a:r>
              <a:rPr lang="en-US" sz="3600" spc="-350" dirty="0" smtClean="0"/>
              <a:t>S</a:t>
            </a:r>
            <a:r>
              <a:rPr lang="en-US" sz="3600" spc="-170" dirty="0" smtClean="0"/>
              <a:t>T</a:t>
            </a:r>
            <a:r>
              <a:rPr lang="en-US" sz="3600" spc="-20" dirty="0" smtClean="0"/>
              <a:t>A</a:t>
            </a:r>
            <a:r>
              <a:rPr lang="en-US" sz="3600" spc="-170" dirty="0" smtClean="0"/>
              <a:t>T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45" dirty="0" smtClean="0"/>
              <a:t>S</a:t>
            </a:r>
            <a:r>
              <a:rPr lang="en-US" sz="3600" spc="-120" dirty="0" smtClean="0"/>
              <a:t>P</a:t>
            </a:r>
            <a:r>
              <a:rPr lang="en-US" sz="3600" spc="-20" dirty="0" smtClean="0"/>
              <a:t>A</a:t>
            </a:r>
            <a:r>
              <a:rPr lang="en-US" sz="3600" spc="130" dirty="0" smtClean="0"/>
              <a:t>C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60" dirty="0" smtClean="0"/>
              <a:t>M</a:t>
            </a:r>
            <a:r>
              <a:rPr lang="en-US" sz="3600" spc="-140" dirty="0" smtClean="0"/>
              <a:t>O</a:t>
            </a:r>
            <a:r>
              <a:rPr lang="en-US" sz="3600" spc="-145" dirty="0" smtClean="0"/>
              <a:t>D</a:t>
            </a:r>
            <a:r>
              <a:rPr lang="en-US" sz="3600" spc="-200" dirty="0" smtClean="0"/>
              <a:t>E</a:t>
            </a:r>
            <a:r>
              <a:rPr lang="en-US" sz="3600" spc="-145" dirty="0" smtClean="0"/>
              <a:t>L</a:t>
            </a:r>
            <a:r>
              <a:rPr lang="en-US" sz="3600" spc="-260" dirty="0" smtClean="0"/>
              <a:t>S</a:t>
            </a:r>
            <a:r>
              <a:rPr lang="en-US" sz="4500" dirty="0" smtClean="0">
                <a:latin typeface="Microsoft Sans Serif"/>
                <a:cs typeface="Microsoft Sans Serif"/>
              </a:rPr>
              <a:t/>
            </a:r>
            <a:br>
              <a:rPr lang="en-US" sz="4500" dirty="0" smtClean="0">
                <a:latin typeface="Microsoft Sans Serif"/>
                <a:cs typeface="Microsoft Sans Serif"/>
              </a:rPr>
            </a:br>
            <a:r>
              <a:rPr sz="2500" spc="11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Each</a:t>
            </a:r>
            <a:r>
              <a:rPr sz="2500" spc="-45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2800" spc="-15" dirty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ponential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smoothing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chemeClr val="tx1"/>
                </a:solidFill>
                <a:latin typeface="Lucida Sans Unicode"/>
                <a:cs typeface="Lucida Sans Unicode"/>
              </a:rPr>
              <a:t>method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chemeClr val="tx1"/>
                </a:solidFill>
                <a:latin typeface="Lucida Sans Unicode"/>
                <a:cs typeface="Lucida Sans Unicode"/>
              </a:rPr>
              <a:t>can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chemeClr val="tx1"/>
                </a:solidFill>
                <a:latin typeface="Lucida Sans Unicode"/>
                <a:cs typeface="Lucida Sans Unicode"/>
              </a:rPr>
              <a:t>be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Microsoft Sans Serif"/>
                <a:cs typeface="Microsoft Sans Serif"/>
              </a:rPr>
              <a:t>w</a:t>
            </a:r>
            <a:r>
              <a:rPr sz="2500" spc="-50" dirty="0">
                <a:solidFill>
                  <a:schemeClr val="tx1"/>
                </a:solidFill>
                <a:latin typeface="Lucida Sans Unicode"/>
                <a:cs typeface="Lucida Sans Unicode"/>
              </a:rPr>
              <a:t>ri</a:t>
            </a:r>
            <a:r>
              <a:rPr sz="2500" spc="3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chemeClr val="tx1"/>
                </a:solidFill>
                <a:latin typeface="Lucida Sans Unicode"/>
                <a:cs typeface="Lucida Sans Unicode"/>
              </a:rPr>
              <a:t>en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chemeClr val="tx1"/>
                </a:solidFill>
                <a:latin typeface="Lucida Sans Unicode"/>
                <a:cs typeface="Lucida Sans Unicode"/>
              </a:rPr>
              <a:t>as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chemeClr val="tx1"/>
                </a:solidFill>
                <a:latin typeface="Lucida Sans Unicode"/>
                <a:cs typeface="Lucida Sans Unicode"/>
              </a:rPr>
              <a:t>an </a:t>
            </a:r>
            <a:r>
              <a:rPr sz="2500" spc="-78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sz="2550" spc="-20" dirty="0">
                <a:solidFill>
                  <a:schemeClr val="tx1"/>
                </a:solidFill>
              </a:rPr>
              <a:t>inno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chemeClr val="tx1"/>
                </a:solidFill>
              </a:rPr>
              <a:t>ations</a:t>
            </a:r>
            <a:r>
              <a:rPr sz="2550" spc="-150" dirty="0">
                <a:solidFill>
                  <a:schemeClr val="tx1"/>
                </a:solidFill>
              </a:rPr>
              <a:t> </a:t>
            </a:r>
            <a:r>
              <a:rPr sz="2550" spc="-50" dirty="0">
                <a:solidFill>
                  <a:schemeClr val="tx1"/>
                </a:solidFill>
              </a:rPr>
              <a:t>state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5" dirty="0">
                <a:solidFill>
                  <a:schemeClr val="tx1"/>
                </a:solidFill>
              </a:rPr>
              <a:t>space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15" dirty="0">
                <a:solidFill>
                  <a:schemeClr val="tx1"/>
                </a:solidFill>
              </a:rPr>
              <a:t>model</a:t>
            </a:r>
            <a:r>
              <a:rPr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lang="en-US"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z="25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652" y="2675259"/>
            <a:ext cx="2906836" cy="3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88235" y="830983"/>
            <a:ext cx="8703365" cy="1686359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lang="en-US" sz="3600" spc="-675" dirty="0" smtClean="0"/>
              <a:t>I </a:t>
            </a:r>
            <a:r>
              <a:rPr lang="en-US" sz="3600" spc="-280" dirty="0" smtClean="0"/>
              <a:t>NN</a:t>
            </a:r>
            <a:r>
              <a:rPr lang="en-US" sz="3600" spc="-220" dirty="0" smtClean="0"/>
              <a:t>O</a:t>
            </a:r>
            <a:r>
              <a:rPr lang="en-US" sz="3600" spc="65" dirty="0" smtClean="0">
                <a:latin typeface="Microsoft Sans Serif"/>
                <a:cs typeface="Microsoft Sans Serif"/>
              </a:rPr>
              <a:t>V</a:t>
            </a:r>
            <a:r>
              <a:rPr lang="en-US" sz="3600" spc="-20" dirty="0" smtClean="0"/>
              <a:t>A</a:t>
            </a:r>
            <a:r>
              <a:rPr lang="en-US" sz="3600" spc="-135" dirty="0" smtClean="0"/>
              <a:t>T</a:t>
            </a:r>
            <a:r>
              <a:rPr lang="en-US" sz="3600" spc="-60" dirty="0" smtClean="0"/>
              <a:t>I</a:t>
            </a:r>
            <a:r>
              <a:rPr lang="en-US" sz="3600" spc="-190" dirty="0" smtClean="0"/>
              <a:t>O</a:t>
            </a:r>
            <a:r>
              <a:rPr lang="en-US" sz="3600" spc="-280" dirty="0" smtClean="0"/>
              <a:t>N</a:t>
            </a:r>
            <a:r>
              <a:rPr lang="en-US" sz="3600" spc="-260" dirty="0" smtClean="0"/>
              <a:t>S </a:t>
            </a:r>
            <a:r>
              <a:rPr lang="en-US" sz="3600" spc="-425" dirty="0" smtClean="0"/>
              <a:t> </a:t>
            </a:r>
            <a:r>
              <a:rPr lang="en-US" sz="3600" spc="-350" dirty="0" smtClean="0"/>
              <a:t>S</a:t>
            </a:r>
            <a:r>
              <a:rPr lang="en-US" sz="3600" spc="-170" dirty="0" smtClean="0"/>
              <a:t>T</a:t>
            </a:r>
            <a:r>
              <a:rPr lang="en-US" sz="3600" spc="-20" dirty="0" smtClean="0"/>
              <a:t>A</a:t>
            </a:r>
            <a:r>
              <a:rPr lang="en-US" sz="3600" spc="-170" dirty="0" smtClean="0"/>
              <a:t>T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45" dirty="0" smtClean="0"/>
              <a:t>S</a:t>
            </a:r>
            <a:r>
              <a:rPr lang="en-US" sz="3600" spc="-120" dirty="0" smtClean="0"/>
              <a:t>P</a:t>
            </a:r>
            <a:r>
              <a:rPr lang="en-US" sz="3600" spc="-20" dirty="0" smtClean="0"/>
              <a:t>A</a:t>
            </a:r>
            <a:r>
              <a:rPr lang="en-US" sz="3600" spc="130" dirty="0" smtClean="0"/>
              <a:t>C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60" dirty="0" smtClean="0"/>
              <a:t>M</a:t>
            </a:r>
            <a:r>
              <a:rPr lang="en-US" sz="3600" spc="-140" dirty="0" smtClean="0"/>
              <a:t>O</a:t>
            </a:r>
            <a:r>
              <a:rPr lang="en-US" sz="3600" spc="-145" dirty="0" smtClean="0"/>
              <a:t>D</a:t>
            </a:r>
            <a:r>
              <a:rPr lang="en-US" sz="3600" spc="-200" dirty="0" smtClean="0"/>
              <a:t>E</a:t>
            </a:r>
            <a:r>
              <a:rPr lang="en-US" sz="3600" spc="-145" dirty="0" smtClean="0"/>
              <a:t>L</a:t>
            </a:r>
            <a:r>
              <a:rPr lang="en-US" sz="3600" spc="-260" dirty="0" smtClean="0"/>
              <a:t>S</a:t>
            </a:r>
            <a:r>
              <a:rPr lang="en-US" sz="4500" dirty="0" smtClean="0">
                <a:latin typeface="Microsoft Sans Serif"/>
                <a:cs typeface="Microsoft Sans Serif"/>
              </a:rPr>
              <a:t/>
            </a:r>
            <a:br>
              <a:rPr lang="en-US" sz="4500" dirty="0" smtClean="0">
                <a:latin typeface="Microsoft Sans Serif"/>
                <a:cs typeface="Microsoft Sans Serif"/>
              </a:rPr>
            </a:br>
            <a:r>
              <a:rPr sz="2500" spc="11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Each</a:t>
            </a:r>
            <a:r>
              <a:rPr sz="2500" spc="-45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2800" spc="-15" dirty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ponential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smoothing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chemeClr val="tx1"/>
                </a:solidFill>
                <a:latin typeface="Lucida Sans Unicode"/>
                <a:cs typeface="Lucida Sans Unicode"/>
              </a:rPr>
              <a:t>method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chemeClr val="tx1"/>
                </a:solidFill>
                <a:latin typeface="Lucida Sans Unicode"/>
                <a:cs typeface="Lucida Sans Unicode"/>
              </a:rPr>
              <a:t>can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chemeClr val="tx1"/>
                </a:solidFill>
                <a:latin typeface="Lucida Sans Unicode"/>
                <a:cs typeface="Lucida Sans Unicode"/>
              </a:rPr>
              <a:t>be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Microsoft Sans Serif"/>
                <a:cs typeface="Microsoft Sans Serif"/>
              </a:rPr>
              <a:t>w</a:t>
            </a:r>
            <a:r>
              <a:rPr sz="2500" spc="-50" dirty="0">
                <a:solidFill>
                  <a:schemeClr val="tx1"/>
                </a:solidFill>
                <a:latin typeface="Lucida Sans Unicode"/>
                <a:cs typeface="Lucida Sans Unicode"/>
              </a:rPr>
              <a:t>ri</a:t>
            </a:r>
            <a:r>
              <a:rPr sz="2500" spc="3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chemeClr val="tx1"/>
                </a:solidFill>
                <a:latin typeface="Lucida Sans Unicode"/>
                <a:cs typeface="Lucida Sans Unicode"/>
              </a:rPr>
              <a:t>en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chemeClr val="tx1"/>
                </a:solidFill>
                <a:latin typeface="Lucida Sans Unicode"/>
                <a:cs typeface="Lucida Sans Unicode"/>
              </a:rPr>
              <a:t>as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chemeClr val="tx1"/>
                </a:solidFill>
                <a:latin typeface="Lucida Sans Unicode"/>
                <a:cs typeface="Lucida Sans Unicode"/>
              </a:rPr>
              <a:t>an </a:t>
            </a:r>
            <a:r>
              <a:rPr sz="2500" spc="-78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sz="2550" spc="-20" dirty="0">
                <a:solidFill>
                  <a:schemeClr val="tx1"/>
                </a:solidFill>
              </a:rPr>
              <a:t>inno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chemeClr val="tx1"/>
                </a:solidFill>
              </a:rPr>
              <a:t>ations</a:t>
            </a:r>
            <a:r>
              <a:rPr sz="2550" spc="-150" dirty="0">
                <a:solidFill>
                  <a:schemeClr val="tx1"/>
                </a:solidFill>
              </a:rPr>
              <a:t> </a:t>
            </a:r>
            <a:r>
              <a:rPr sz="2550" spc="-50" dirty="0">
                <a:solidFill>
                  <a:schemeClr val="tx1"/>
                </a:solidFill>
              </a:rPr>
              <a:t>state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5" dirty="0">
                <a:solidFill>
                  <a:schemeClr val="tx1"/>
                </a:solidFill>
              </a:rPr>
              <a:t>space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15" dirty="0">
                <a:solidFill>
                  <a:schemeClr val="tx1"/>
                </a:solidFill>
              </a:rPr>
              <a:t>model</a:t>
            </a:r>
            <a:r>
              <a:rPr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lang="en-US"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z="25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687" y="2545866"/>
            <a:ext cx="3335281" cy="9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036" y="1157079"/>
            <a:ext cx="5486400" cy="830997"/>
          </a:xfrm>
        </p:spPr>
        <p:txBody>
          <a:bodyPr/>
          <a:lstStyle/>
          <a:p>
            <a:r>
              <a:rPr lang="en-US" dirty="0"/>
              <a:t>DIVIDER TITLE </a:t>
            </a:r>
            <a:r>
              <a:rPr lang="en-US" dirty="0">
                <a:solidFill>
                  <a:srgbClr val="000000"/>
                </a:solidFill>
              </a:rPr>
              <a:t>GOES HERE &amp; CAN RUN SEVERAL 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F02-9C8D-9C43-8CF1-E7D544BE7C72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88235" y="830983"/>
            <a:ext cx="8703365" cy="1686359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lang="en-US" sz="3600" spc="-675" dirty="0" smtClean="0"/>
              <a:t>I </a:t>
            </a:r>
            <a:r>
              <a:rPr lang="en-US" sz="3600" spc="-280" dirty="0" smtClean="0"/>
              <a:t>NN</a:t>
            </a:r>
            <a:r>
              <a:rPr lang="en-US" sz="3600" spc="-220" dirty="0" smtClean="0"/>
              <a:t>O</a:t>
            </a:r>
            <a:r>
              <a:rPr lang="en-US" sz="3600" spc="65" dirty="0" smtClean="0">
                <a:latin typeface="Microsoft Sans Serif"/>
                <a:cs typeface="Microsoft Sans Serif"/>
              </a:rPr>
              <a:t>V</a:t>
            </a:r>
            <a:r>
              <a:rPr lang="en-US" sz="3600" spc="-20" dirty="0" smtClean="0"/>
              <a:t>A</a:t>
            </a:r>
            <a:r>
              <a:rPr lang="en-US" sz="3600" spc="-135" dirty="0" smtClean="0"/>
              <a:t>T</a:t>
            </a:r>
            <a:r>
              <a:rPr lang="en-US" sz="3600" spc="-60" dirty="0" smtClean="0"/>
              <a:t>I</a:t>
            </a:r>
            <a:r>
              <a:rPr lang="en-US" sz="3600" spc="-190" dirty="0" smtClean="0"/>
              <a:t>O</a:t>
            </a:r>
            <a:r>
              <a:rPr lang="en-US" sz="3600" spc="-280" dirty="0" smtClean="0"/>
              <a:t>N</a:t>
            </a:r>
            <a:r>
              <a:rPr lang="en-US" sz="3600" spc="-260" dirty="0" smtClean="0"/>
              <a:t>S </a:t>
            </a:r>
            <a:r>
              <a:rPr lang="en-US" sz="3600" spc="-425" dirty="0" smtClean="0"/>
              <a:t> </a:t>
            </a:r>
            <a:r>
              <a:rPr lang="en-US" sz="3600" spc="-350" dirty="0" smtClean="0"/>
              <a:t>S</a:t>
            </a:r>
            <a:r>
              <a:rPr lang="en-US" sz="3600" spc="-170" dirty="0" smtClean="0"/>
              <a:t>T</a:t>
            </a:r>
            <a:r>
              <a:rPr lang="en-US" sz="3600" spc="-20" dirty="0" smtClean="0"/>
              <a:t>A</a:t>
            </a:r>
            <a:r>
              <a:rPr lang="en-US" sz="3600" spc="-170" dirty="0" smtClean="0"/>
              <a:t>T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45" dirty="0" smtClean="0"/>
              <a:t>S</a:t>
            </a:r>
            <a:r>
              <a:rPr lang="en-US" sz="3600" spc="-120" dirty="0" smtClean="0"/>
              <a:t>P</a:t>
            </a:r>
            <a:r>
              <a:rPr lang="en-US" sz="3600" spc="-20" dirty="0" smtClean="0"/>
              <a:t>A</a:t>
            </a:r>
            <a:r>
              <a:rPr lang="en-US" sz="3600" spc="130" dirty="0" smtClean="0"/>
              <a:t>C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60" dirty="0" smtClean="0"/>
              <a:t>M</a:t>
            </a:r>
            <a:r>
              <a:rPr lang="en-US" sz="3600" spc="-140" dirty="0" smtClean="0"/>
              <a:t>O</a:t>
            </a:r>
            <a:r>
              <a:rPr lang="en-US" sz="3600" spc="-145" dirty="0" smtClean="0"/>
              <a:t>D</a:t>
            </a:r>
            <a:r>
              <a:rPr lang="en-US" sz="3600" spc="-200" dirty="0" smtClean="0"/>
              <a:t>E</a:t>
            </a:r>
            <a:r>
              <a:rPr lang="en-US" sz="3600" spc="-145" dirty="0" smtClean="0"/>
              <a:t>L</a:t>
            </a:r>
            <a:r>
              <a:rPr lang="en-US" sz="3600" spc="-260" dirty="0" smtClean="0"/>
              <a:t>S</a:t>
            </a:r>
            <a:r>
              <a:rPr lang="en-US" sz="4500" dirty="0" smtClean="0">
                <a:latin typeface="Microsoft Sans Serif"/>
                <a:cs typeface="Microsoft Sans Serif"/>
              </a:rPr>
              <a:t/>
            </a:r>
            <a:br>
              <a:rPr lang="en-US" sz="4500" dirty="0" smtClean="0">
                <a:latin typeface="Microsoft Sans Serif"/>
                <a:cs typeface="Microsoft Sans Serif"/>
              </a:rPr>
            </a:br>
            <a:r>
              <a:rPr sz="2500" spc="11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Each</a:t>
            </a:r>
            <a:r>
              <a:rPr sz="2500" spc="-45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2800" spc="-15" dirty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ponential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smoothing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chemeClr val="tx1"/>
                </a:solidFill>
                <a:latin typeface="Lucida Sans Unicode"/>
                <a:cs typeface="Lucida Sans Unicode"/>
              </a:rPr>
              <a:t>method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chemeClr val="tx1"/>
                </a:solidFill>
                <a:latin typeface="Lucida Sans Unicode"/>
                <a:cs typeface="Lucida Sans Unicode"/>
              </a:rPr>
              <a:t>can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chemeClr val="tx1"/>
                </a:solidFill>
                <a:latin typeface="Lucida Sans Unicode"/>
                <a:cs typeface="Lucida Sans Unicode"/>
              </a:rPr>
              <a:t>be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Microsoft Sans Serif"/>
                <a:cs typeface="Microsoft Sans Serif"/>
              </a:rPr>
              <a:t>w</a:t>
            </a:r>
            <a:r>
              <a:rPr sz="2500" spc="-50" dirty="0">
                <a:solidFill>
                  <a:schemeClr val="tx1"/>
                </a:solidFill>
                <a:latin typeface="Lucida Sans Unicode"/>
                <a:cs typeface="Lucida Sans Unicode"/>
              </a:rPr>
              <a:t>ri</a:t>
            </a:r>
            <a:r>
              <a:rPr sz="2500" spc="3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chemeClr val="tx1"/>
                </a:solidFill>
                <a:latin typeface="Lucida Sans Unicode"/>
                <a:cs typeface="Lucida Sans Unicode"/>
              </a:rPr>
              <a:t>en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chemeClr val="tx1"/>
                </a:solidFill>
                <a:latin typeface="Lucida Sans Unicode"/>
                <a:cs typeface="Lucida Sans Unicode"/>
              </a:rPr>
              <a:t>as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chemeClr val="tx1"/>
                </a:solidFill>
                <a:latin typeface="Lucida Sans Unicode"/>
                <a:cs typeface="Lucida Sans Unicode"/>
              </a:rPr>
              <a:t>an </a:t>
            </a:r>
            <a:r>
              <a:rPr sz="2500" spc="-78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sz="2550" spc="-20" dirty="0">
                <a:solidFill>
                  <a:schemeClr val="tx1"/>
                </a:solidFill>
              </a:rPr>
              <a:t>inno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chemeClr val="tx1"/>
                </a:solidFill>
              </a:rPr>
              <a:t>ations</a:t>
            </a:r>
            <a:r>
              <a:rPr sz="2550" spc="-150" dirty="0">
                <a:solidFill>
                  <a:schemeClr val="tx1"/>
                </a:solidFill>
              </a:rPr>
              <a:t> </a:t>
            </a:r>
            <a:r>
              <a:rPr sz="2550" spc="-50" dirty="0">
                <a:solidFill>
                  <a:schemeClr val="tx1"/>
                </a:solidFill>
              </a:rPr>
              <a:t>state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5" dirty="0">
                <a:solidFill>
                  <a:schemeClr val="tx1"/>
                </a:solidFill>
              </a:rPr>
              <a:t>space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15" dirty="0">
                <a:solidFill>
                  <a:schemeClr val="tx1"/>
                </a:solidFill>
              </a:rPr>
              <a:t>model</a:t>
            </a:r>
            <a:r>
              <a:rPr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lang="en-US"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z="25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34" y="2630648"/>
            <a:ext cx="7085825" cy="10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88235" y="830983"/>
            <a:ext cx="8703365" cy="1686359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lang="en-US" sz="3600" spc="-675" dirty="0" smtClean="0"/>
              <a:t>I </a:t>
            </a:r>
            <a:r>
              <a:rPr lang="en-US" sz="3600" spc="-280" dirty="0" smtClean="0"/>
              <a:t>NN</a:t>
            </a:r>
            <a:r>
              <a:rPr lang="en-US" sz="3600" spc="-220" dirty="0" smtClean="0"/>
              <a:t>O</a:t>
            </a:r>
            <a:r>
              <a:rPr lang="en-US" sz="3600" spc="65" dirty="0" smtClean="0">
                <a:latin typeface="Microsoft Sans Serif"/>
                <a:cs typeface="Microsoft Sans Serif"/>
              </a:rPr>
              <a:t>V</a:t>
            </a:r>
            <a:r>
              <a:rPr lang="en-US" sz="3600" spc="-20" dirty="0" smtClean="0"/>
              <a:t>A</a:t>
            </a:r>
            <a:r>
              <a:rPr lang="en-US" sz="3600" spc="-135" dirty="0" smtClean="0"/>
              <a:t>T</a:t>
            </a:r>
            <a:r>
              <a:rPr lang="en-US" sz="3600" spc="-60" dirty="0" smtClean="0"/>
              <a:t>I</a:t>
            </a:r>
            <a:r>
              <a:rPr lang="en-US" sz="3600" spc="-190" dirty="0" smtClean="0"/>
              <a:t>O</a:t>
            </a:r>
            <a:r>
              <a:rPr lang="en-US" sz="3600" spc="-280" dirty="0" smtClean="0"/>
              <a:t>N</a:t>
            </a:r>
            <a:r>
              <a:rPr lang="en-US" sz="3600" spc="-260" dirty="0" smtClean="0"/>
              <a:t>S </a:t>
            </a:r>
            <a:r>
              <a:rPr lang="en-US" sz="3600" spc="-425" dirty="0" smtClean="0"/>
              <a:t> </a:t>
            </a:r>
            <a:r>
              <a:rPr lang="en-US" sz="3600" spc="-350" dirty="0" smtClean="0"/>
              <a:t>S</a:t>
            </a:r>
            <a:r>
              <a:rPr lang="en-US" sz="3600" spc="-170" dirty="0" smtClean="0"/>
              <a:t>T</a:t>
            </a:r>
            <a:r>
              <a:rPr lang="en-US" sz="3600" spc="-20" dirty="0" smtClean="0"/>
              <a:t>A</a:t>
            </a:r>
            <a:r>
              <a:rPr lang="en-US" sz="3600" spc="-170" dirty="0" smtClean="0"/>
              <a:t>T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45" dirty="0" smtClean="0"/>
              <a:t>S</a:t>
            </a:r>
            <a:r>
              <a:rPr lang="en-US" sz="3600" spc="-120" dirty="0" smtClean="0"/>
              <a:t>P</a:t>
            </a:r>
            <a:r>
              <a:rPr lang="en-US" sz="3600" spc="-20" dirty="0" smtClean="0"/>
              <a:t>A</a:t>
            </a:r>
            <a:r>
              <a:rPr lang="en-US" sz="3600" spc="130" dirty="0" smtClean="0"/>
              <a:t>C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60" dirty="0" smtClean="0"/>
              <a:t>M</a:t>
            </a:r>
            <a:r>
              <a:rPr lang="en-US" sz="3600" spc="-140" dirty="0" smtClean="0"/>
              <a:t>O</a:t>
            </a:r>
            <a:r>
              <a:rPr lang="en-US" sz="3600" spc="-145" dirty="0" smtClean="0"/>
              <a:t>D</a:t>
            </a:r>
            <a:r>
              <a:rPr lang="en-US" sz="3600" spc="-200" dirty="0" smtClean="0"/>
              <a:t>E</a:t>
            </a:r>
            <a:r>
              <a:rPr lang="en-US" sz="3600" spc="-145" dirty="0" smtClean="0"/>
              <a:t>L</a:t>
            </a:r>
            <a:r>
              <a:rPr lang="en-US" sz="3600" spc="-260" dirty="0" smtClean="0"/>
              <a:t>S</a:t>
            </a:r>
            <a:r>
              <a:rPr lang="en-US" sz="4500" dirty="0" smtClean="0">
                <a:latin typeface="Microsoft Sans Serif"/>
                <a:cs typeface="Microsoft Sans Serif"/>
              </a:rPr>
              <a:t/>
            </a:r>
            <a:br>
              <a:rPr lang="en-US" sz="4500" dirty="0" smtClean="0">
                <a:latin typeface="Microsoft Sans Serif"/>
                <a:cs typeface="Microsoft Sans Serif"/>
              </a:rPr>
            </a:br>
            <a:r>
              <a:rPr sz="2500" spc="11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Each</a:t>
            </a:r>
            <a:r>
              <a:rPr sz="2500" spc="-45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2800" spc="-15" dirty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ponential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smoothing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chemeClr val="tx1"/>
                </a:solidFill>
                <a:latin typeface="Lucida Sans Unicode"/>
                <a:cs typeface="Lucida Sans Unicode"/>
              </a:rPr>
              <a:t>method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chemeClr val="tx1"/>
                </a:solidFill>
                <a:latin typeface="Lucida Sans Unicode"/>
                <a:cs typeface="Lucida Sans Unicode"/>
              </a:rPr>
              <a:t>can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chemeClr val="tx1"/>
                </a:solidFill>
                <a:latin typeface="Lucida Sans Unicode"/>
                <a:cs typeface="Lucida Sans Unicode"/>
              </a:rPr>
              <a:t>be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Microsoft Sans Serif"/>
                <a:cs typeface="Microsoft Sans Serif"/>
              </a:rPr>
              <a:t>w</a:t>
            </a:r>
            <a:r>
              <a:rPr sz="2500" spc="-50" dirty="0">
                <a:solidFill>
                  <a:schemeClr val="tx1"/>
                </a:solidFill>
                <a:latin typeface="Lucida Sans Unicode"/>
                <a:cs typeface="Lucida Sans Unicode"/>
              </a:rPr>
              <a:t>ri</a:t>
            </a:r>
            <a:r>
              <a:rPr sz="2500" spc="3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chemeClr val="tx1"/>
                </a:solidFill>
                <a:latin typeface="Lucida Sans Unicode"/>
                <a:cs typeface="Lucida Sans Unicode"/>
              </a:rPr>
              <a:t>en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chemeClr val="tx1"/>
                </a:solidFill>
                <a:latin typeface="Lucida Sans Unicode"/>
                <a:cs typeface="Lucida Sans Unicode"/>
              </a:rPr>
              <a:t>as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chemeClr val="tx1"/>
                </a:solidFill>
                <a:latin typeface="Lucida Sans Unicode"/>
                <a:cs typeface="Lucida Sans Unicode"/>
              </a:rPr>
              <a:t>an </a:t>
            </a:r>
            <a:r>
              <a:rPr sz="2500" spc="-78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sz="2550" spc="-20" dirty="0">
                <a:solidFill>
                  <a:schemeClr val="tx1"/>
                </a:solidFill>
              </a:rPr>
              <a:t>inno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chemeClr val="tx1"/>
                </a:solidFill>
              </a:rPr>
              <a:t>ations</a:t>
            </a:r>
            <a:r>
              <a:rPr sz="2550" spc="-150" dirty="0">
                <a:solidFill>
                  <a:schemeClr val="tx1"/>
                </a:solidFill>
              </a:rPr>
              <a:t> </a:t>
            </a:r>
            <a:r>
              <a:rPr sz="2550" spc="-50" dirty="0">
                <a:solidFill>
                  <a:schemeClr val="tx1"/>
                </a:solidFill>
              </a:rPr>
              <a:t>state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5" dirty="0">
                <a:solidFill>
                  <a:schemeClr val="tx1"/>
                </a:solidFill>
              </a:rPr>
              <a:t>space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15" dirty="0">
                <a:solidFill>
                  <a:schemeClr val="tx1"/>
                </a:solidFill>
              </a:rPr>
              <a:t>model</a:t>
            </a:r>
            <a:r>
              <a:rPr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lang="en-US"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z="25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35" y="2589975"/>
            <a:ext cx="7099008" cy="1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288235" y="830983"/>
            <a:ext cx="8703365" cy="1686359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lang="en-US" sz="3600" spc="-675" dirty="0" smtClean="0"/>
              <a:t>I </a:t>
            </a:r>
            <a:r>
              <a:rPr lang="en-US" sz="3600" spc="-280" dirty="0" smtClean="0"/>
              <a:t>NN</a:t>
            </a:r>
            <a:r>
              <a:rPr lang="en-US" sz="3600" spc="-220" dirty="0" smtClean="0"/>
              <a:t>O</a:t>
            </a:r>
            <a:r>
              <a:rPr lang="en-US" sz="3600" spc="65" dirty="0" smtClean="0">
                <a:latin typeface="Microsoft Sans Serif"/>
                <a:cs typeface="Microsoft Sans Serif"/>
              </a:rPr>
              <a:t>V</a:t>
            </a:r>
            <a:r>
              <a:rPr lang="en-US" sz="3600" spc="-20" dirty="0" smtClean="0"/>
              <a:t>A</a:t>
            </a:r>
            <a:r>
              <a:rPr lang="en-US" sz="3600" spc="-135" dirty="0" smtClean="0"/>
              <a:t>T</a:t>
            </a:r>
            <a:r>
              <a:rPr lang="en-US" sz="3600" spc="-60" dirty="0" smtClean="0"/>
              <a:t>I</a:t>
            </a:r>
            <a:r>
              <a:rPr lang="en-US" sz="3600" spc="-190" dirty="0" smtClean="0"/>
              <a:t>O</a:t>
            </a:r>
            <a:r>
              <a:rPr lang="en-US" sz="3600" spc="-280" dirty="0" smtClean="0"/>
              <a:t>N</a:t>
            </a:r>
            <a:r>
              <a:rPr lang="en-US" sz="3600" spc="-260" dirty="0" smtClean="0"/>
              <a:t>S </a:t>
            </a:r>
            <a:r>
              <a:rPr lang="en-US" sz="3600" spc="-425" dirty="0" smtClean="0"/>
              <a:t> </a:t>
            </a:r>
            <a:r>
              <a:rPr lang="en-US" sz="3600" spc="-350" dirty="0" smtClean="0"/>
              <a:t>S</a:t>
            </a:r>
            <a:r>
              <a:rPr lang="en-US" sz="3600" spc="-170" dirty="0" smtClean="0"/>
              <a:t>T</a:t>
            </a:r>
            <a:r>
              <a:rPr lang="en-US" sz="3600" spc="-20" dirty="0" smtClean="0"/>
              <a:t>A</a:t>
            </a:r>
            <a:r>
              <a:rPr lang="en-US" sz="3600" spc="-170" dirty="0" smtClean="0"/>
              <a:t>T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45" dirty="0" smtClean="0"/>
              <a:t>S</a:t>
            </a:r>
            <a:r>
              <a:rPr lang="en-US" sz="3600" spc="-120" dirty="0" smtClean="0"/>
              <a:t>P</a:t>
            </a:r>
            <a:r>
              <a:rPr lang="en-US" sz="3600" spc="-20" dirty="0" smtClean="0"/>
              <a:t>A</a:t>
            </a:r>
            <a:r>
              <a:rPr lang="en-US" sz="3600" spc="130" dirty="0" smtClean="0"/>
              <a:t>C</a:t>
            </a:r>
            <a:r>
              <a:rPr lang="en-US" sz="3600" spc="-105" dirty="0" smtClean="0"/>
              <a:t>E</a:t>
            </a:r>
            <a:r>
              <a:rPr lang="en-US" sz="3600" spc="-425" dirty="0" smtClean="0"/>
              <a:t>  </a:t>
            </a:r>
            <a:r>
              <a:rPr lang="en-US" sz="3600" spc="-360" dirty="0" smtClean="0"/>
              <a:t>M</a:t>
            </a:r>
            <a:r>
              <a:rPr lang="en-US" sz="3600" spc="-140" dirty="0" smtClean="0"/>
              <a:t>O</a:t>
            </a:r>
            <a:r>
              <a:rPr lang="en-US" sz="3600" spc="-145" dirty="0" smtClean="0"/>
              <a:t>D</a:t>
            </a:r>
            <a:r>
              <a:rPr lang="en-US" sz="3600" spc="-200" dirty="0" smtClean="0"/>
              <a:t>E</a:t>
            </a:r>
            <a:r>
              <a:rPr lang="en-US" sz="3600" spc="-145" dirty="0" smtClean="0"/>
              <a:t>L</a:t>
            </a:r>
            <a:r>
              <a:rPr lang="en-US" sz="3600" spc="-260" dirty="0" smtClean="0"/>
              <a:t>S</a:t>
            </a:r>
            <a:r>
              <a:rPr lang="en-US" sz="4500" dirty="0" smtClean="0">
                <a:latin typeface="Microsoft Sans Serif"/>
                <a:cs typeface="Microsoft Sans Serif"/>
              </a:rPr>
              <a:t/>
            </a:r>
            <a:br>
              <a:rPr lang="en-US" sz="4500" dirty="0" smtClean="0">
                <a:latin typeface="Microsoft Sans Serif"/>
                <a:cs typeface="Microsoft Sans Serif"/>
              </a:rPr>
            </a:br>
            <a:r>
              <a:rPr sz="2500" spc="11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Each</a:t>
            </a:r>
            <a:r>
              <a:rPr sz="2500" spc="-45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e</a:t>
            </a:r>
            <a:r>
              <a:rPr sz="2800" spc="-15" dirty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sz="2500" spc="-15" dirty="0">
                <a:solidFill>
                  <a:schemeClr val="tx1"/>
                </a:solidFill>
                <a:latin typeface="Lucida Sans Unicode"/>
                <a:cs typeface="Lucida Sans Unicode"/>
              </a:rPr>
              <a:t>ponential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chemeClr val="tx1"/>
                </a:solidFill>
                <a:latin typeface="Lucida Sans Unicode"/>
                <a:cs typeface="Lucida Sans Unicode"/>
              </a:rPr>
              <a:t>smoothing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chemeClr val="tx1"/>
                </a:solidFill>
                <a:latin typeface="Lucida Sans Unicode"/>
                <a:cs typeface="Lucida Sans Unicode"/>
              </a:rPr>
              <a:t>method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chemeClr val="tx1"/>
                </a:solidFill>
                <a:latin typeface="Lucida Sans Unicode"/>
                <a:cs typeface="Lucida Sans Unicode"/>
              </a:rPr>
              <a:t>can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chemeClr val="tx1"/>
                </a:solidFill>
                <a:latin typeface="Lucida Sans Unicode"/>
                <a:cs typeface="Lucida Sans Unicode"/>
              </a:rPr>
              <a:t>be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Microsoft Sans Serif"/>
                <a:cs typeface="Microsoft Sans Serif"/>
              </a:rPr>
              <a:t>w</a:t>
            </a:r>
            <a:r>
              <a:rPr sz="2500" spc="-50" dirty="0">
                <a:solidFill>
                  <a:schemeClr val="tx1"/>
                </a:solidFill>
                <a:latin typeface="Lucida Sans Unicode"/>
                <a:cs typeface="Lucida Sans Unicode"/>
              </a:rPr>
              <a:t>ri</a:t>
            </a:r>
            <a:r>
              <a:rPr sz="2500" spc="3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chemeClr val="tx1"/>
                </a:solidFill>
                <a:latin typeface="Lucida Sans Unicode"/>
                <a:cs typeface="Lucida Sans Unicode"/>
              </a:rPr>
              <a:t>en</a:t>
            </a:r>
            <a:r>
              <a:rPr sz="2500" spc="-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chemeClr val="tx1"/>
                </a:solidFill>
                <a:latin typeface="Lucida Sans Unicode"/>
                <a:cs typeface="Lucida Sans Unicode"/>
              </a:rPr>
              <a:t>as</a:t>
            </a:r>
            <a:r>
              <a:rPr sz="25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chemeClr val="tx1"/>
                </a:solidFill>
                <a:latin typeface="Lucida Sans Unicode"/>
                <a:cs typeface="Lucida Sans Unicode"/>
              </a:rPr>
              <a:t>an </a:t>
            </a:r>
            <a:r>
              <a:rPr sz="2500" spc="-78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sz="2550" spc="-20" dirty="0">
                <a:solidFill>
                  <a:schemeClr val="tx1"/>
                </a:solidFill>
              </a:rPr>
              <a:t>inno</a:t>
            </a:r>
            <a:r>
              <a:rPr sz="255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chemeClr val="tx1"/>
                </a:solidFill>
              </a:rPr>
              <a:t>ations</a:t>
            </a:r>
            <a:r>
              <a:rPr sz="2550" spc="-150" dirty="0">
                <a:solidFill>
                  <a:schemeClr val="tx1"/>
                </a:solidFill>
              </a:rPr>
              <a:t> </a:t>
            </a:r>
            <a:r>
              <a:rPr sz="2550" spc="-50" dirty="0">
                <a:solidFill>
                  <a:schemeClr val="tx1"/>
                </a:solidFill>
              </a:rPr>
              <a:t>state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5" dirty="0">
                <a:solidFill>
                  <a:schemeClr val="tx1"/>
                </a:solidFill>
              </a:rPr>
              <a:t>space</a:t>
            </a:r>
            <a:r>
              <a:rPr sz="2550" spc="-145" dirty="0">
                <a:solidFill>
                  <a:schemeClr val="tx1"/>
                </a:solidFill>
              </a:rPr>
              <a:t> </a:t>
            </a:r>
            <a:r>
              <a:rPr sz="2550" spc="-15" dirty="0">
                <a:solidFill>
                  <a:schemeClr val="tx1"/>
                </a:solidFill>
              </a:rPr>
              <a:t>model</a:t>
            </a:r>
            <a:r>
              <a:rPr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"</a:t>
            </a:r>
            <a:r>
              <a:rPr lang="en-US" sz="2550" spc="-15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z="255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807" y="2517342"/>
            <a:ext cx="7099008" cy="1680548"/>
          </a:xfrm>
          <a:prstGeom prst="rect">
            <a:avLst/>
          </a:prstGeom>
        </p:spPr>
      </p:pic>
      <p:sp>
        <p:nvSpPr>
          <p:cNvPr id="10" name="object 6"/>
          <p:cNvSpPr txBox="1"/>
          <p:nvPr/>
        </p:nvSpPr>
        <p:spPr>
          <a:xfrm>
            <a:off x="578699" y="4376839"/>
            <a:ext cx="527304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2400" spc="55" dirty="0">
                <a:solidFill>
                  <a:srgbClr val="04182D"/>
                </a:solidFill>
                <a:latin typeface="Lucida Sans Unicode"/>
                <a:cs typeface="Lucida Sans Unicode"/>
              </a:rPr>
              <a:t>ETS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models</a:t>
            </a:r>
            <a:r>
              <a:rPr sz="2400" spc="-50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4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Error</a:t>
            </a:r>
            <a:r>
              <a:rPr sz="2400" spc="-65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z="24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04182D"/>
                </a:solidFill>
                <a:latin typeface="Lucida Sans Unicode"/>
                <a:cs typeface="Lucida Sans Unicode"/>
              </a:rPr>
              <a:t>Trend</a:t>
            </a:r>
            <a:r>
              <a:rPr sz="2400" spc="-95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z="24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04182D"/>
                </a:solidFill>
                <a:latin typeface="Lucida Sans Unicode"/>
                <a:cs typeface="Lucida Sans Unicode"/>
              </a:rPr>
              <a:t>Seasonal</a:t>
            </a:r>
            <a:endParaRPr sz="24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424560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43" y="1056904"/>
            <a:ext cx="7772400" cy="465370"/>
          </a:xfrm>
        </p:spPr>
        <p:txBody>
          <a:bodyPr/>
          <a:lstStyle/>
          <a:p>
            <a:r>
              <a:rPr lang="en-US" dirty="0" smtClean="0"/>
              <a:t>ETS MODELS</a:t>
            </a:r>
            <a:endParaRPr lang="en-US" dirty="0"/>
          </a:p>
        </p:txBody>
      </p:sp>
      <p:sp>
        <p:nvSpPr>
          <p:cNvPr id="11" name="object 4"/>
          <p:cNvSpPr txBox="1"/>
          <p:nvPr/>
        </p:nvSpPr>
        <p:spPr>
          <a:xfrm>
            <a:off x="238843" y="1522274"/>
            <a:ext cx="8553705" cy="3039421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93700" marR="23495" indent="-342900">
              <a:lnSpc>
                <a:spcPts val="3870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Parameters</a:t>
            </a:r>
            <a:r>
              <a:rPr sz="2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: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estimated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sing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04182D"/>
                </a:solidFill>
                <a:latin typeface="Microsoft Sans Serif"/>
                <a:cs typeface="Microsoft Sans Serif"/>
              </a:rPr>
              <a:t>"</a:t>
            </a:r>
            <a:r>
              <a:rPr sz="2400" spc="-15" dirty="0">
                <a:solidFill>
                  <a:srgbClr val="04182D"/>
                </a:solidFill>
                <a:latin typeface="Verdana"/>
                <a:cs typeface="Verdana"/>
              </a:rPr>
              <a:t>likelihood</a:t>
            </a:r>
            <a:r>
              <a:rPr sz="2400" spc="-15" dirty="0">
                <a:solidFill>
                  <a:srgbClr val="04182D"/>
                </a:solidFill>
                <a:latin typeface="Microsoft Sans Serif"/>
                <a:cs typeface="Microsoft Sans Serif"/>
              </a:rPr>
              <a:t>",</a:t>
            </a:r>
            <a:r>
              <a:rPr sz="2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04182D"/>
                </a:solidFill>
                <a:latin typeface="Lucida Sans Unicode"/>
                <a:cs typeface="Lucida Sans Unicode"/>
              </a:rPr>
              <a:t>probabilit</a:t>
            </a:r>
            <a:r>
              <a:rPr sz="2400" spc="-15" dirty="0">
                <a:solidFill>
                  <a:srgbClr val="04182D"/>
                </a:solidFill>
                <a:latin typeface="Microsoft Sans Serif"/>
                <a:cs typeface="Microsoft Sans Serif"/>
              </a:rPr>
              <a:t>y </a:t>
            </a:r>
            <a:r>
              <a:rPr sz="2400" spc="-72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of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90" dirty="0">
                <a:solidFill>
                  <a:srgbClr val="04182D"/>
                </a:solidFill>
                <a:latin typeface="Lucida Sans Unicode"/>
                <a:cs typeface="Lucida Sans Unicode"/>
              </a:rPr>
              <a:t>data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arising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04182D"/>
                </a:solidFill>
                <a:latin typeface="Lucida Sans Unicode"/>
                <a:cs typeface="Lucida Sans Unicode"/>
              </a:rPr>
              <a:t>from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speci</a:t>
            </a:r>
            <a:r>
              <a:rPr sz="2400" spc="72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45" dirty="0">
                <a:solidFill>
                  <a:srgbClr val="04182D"/>
                </a:solidFill>
                <a:latin typeface="Lucida Sans Unicode"/>
                <a:cs typeface="Lucida Sans Unicode"/>
              </a:rPr>
              <a:t>ed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model</a:t>
            </a:r>
            <a:endParaRPr sz="2400" dirty="0">
              <a:latin typeface="Lucida Sans Unicode"/>
              <a:cs typeface="Lucida Sans Unicode"/>
            </a:endParaRPr>
          </a:p>
          <a:p>
            <a:pPr marL="393700" marR="1369060" indent="-342900">
              <a:lnSpc>
                <a:spcPct val="12260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For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models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ith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additi</a:t>
            </a:r>
            <a:r>
              <a:rPr sz="2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04182D"/>
                </a:solidFill>
                <a:latin typeface="Lucida Sans Unicode"/>
                <a:cs typeface="Lucida Sans Unicode"/>
              </a:rPr>
              <a:t>errors</a:t>
            </a:r>
            <a:r>
              <a:rPr sz="2400" spc="-80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z="2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this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90" dirty="0">
                <a:solidFill>
                  <a:srgbClr val="04182D"/>
                </a:solidFill>
                <a:latin typeface="Lucida Sans Unicode"/>
                <a:cs typeface="Lucida Sans Unicode"/>
              </a:rPr>
              <a:t>is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04182D"/>
                </a:solidFill>
                <a:latin typeface="Verdana"/>
                <a:cs typeface="Verdana"/>
              </a:rPr>
              <a:t>eq</a:t>
            </a:r>
            <a:r>
              <a:rPr sz="24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400" spc="-5" dirty="0">
                <a:solidFill>
                  <a:srgbClr val="04182D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400" spc="-5" dirty="0">
                <a:solidFill>
                  <a:srgbClr val="04182D"/>
                </a:solidFill>
                <a:latin typeface="Verdana"/>
                <a:cs typeface="Verdana"/>
              </a:rPr>
              <a:t>alent</a:t>
            </a:r>
            <a:r>
              <a:rPr sz="2400" spc="-145" dirty="0">
                <a:solidFill>
                  <a:srgbClr val="04182D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Verdana"/>
                <a:cs typeface="Verdana"/>
              </a:rPr>
              <a:t>to </a:t>
            </a:r>
            <a:r>
              <a:rPr sz="2400" spc="-880" dirty="0">
                <a:solidFill>
                  <a:srgbClr val="04182D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4182D"/>
                </a:solidFill>
                <a:latin typeface="Verdana"/>
                <a:cs typeface="Verdana"/>
              </a:rPr>
              <a:t>minimi</a:t>
            </a:r>
            <a:r>
              <a:rPr sz="2400" spc="-30" dirty="0">
                <a:solidFill>
                  <a:srgbClr val="04182D"/>
                </a:solidFill>
                <a:latin typeface="Microsoft Sans Serif"/>
                <a:cs typeface="Microsoft Sans Serif"/>
              </a:rPr>
              <a:t>z</a:t>
            </a:r>
            <a:r>
              <a:rPr sz="2400" spc="-30" dirty="0">
                <a:solidFill>
                  <a:srgbClr val="04182D"/>
                </a:solidFill>
                <a:latin typeface="Verdana"/>
                <a:cs typeface="Verdana"/>
              </a:rPr>
              <a:t>ing</a:t>
            </a:r>
            <a:r>
              <a:rPr sz="2400" spc="-150" dirty="0">
                <a:solidFill>
                  <a:srgbClr val="04182D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04182D"/>
                </a:solidFill>
                <a:latin typeface="Verdana"/>
                <a:cs typeface="Verdana"/>
              </a:rPr>
              <a:t>SSE</a:t>
            </a:r>
            <a:endParaRPr sz="2400" dirty="0">
              <a:latin typeface="Verdana"/>
              <a:cs typeface="Verdana"/>
            </a:endParaRPr>
          </a:p>
          <a:p>
            <a:pPr marL="393700" marR="43180" indent="-342900">
              <a:lnSpc>
                <a:spcPct val="106200"/>
              </a:lnSpc>
              <a:spcBef>
                <a:spcPts val="1639"/>
              </a:spcBef>
              <a:buFont typeface="Arial" panose="020B0604020202020204" pitchFamily="34" charset="0"/>
              <a:buChar char="•"/>
            </a:pPr>
            <a:r>
              <a:rPr sz="2400" spc="20" dirty="0">
                <a:solidFill>
                  <a:srgbClr val="04182D"/>
                </a:solidFill>
                <a:latin typeface="Lucida Sans Unicode"/>
                <a:cs typeface="Lucida Sans Unicode"/>
              </a:rPr>
              <a:t>Choose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best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model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b</a:t>
            </a:r>
            <a:r>
              <a:rPr sz="2400" spc="1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minimi</a:t>
            </a:r>
            <a:r>
              <a:rPr sz="2400" spc="-50" dirty="0">
                <a:solidFill>
                  <a:srgbClr val="04182D"/>
                </a:solidFill>
                <a:latin typeface="Microsoft Sans Serif"/>
                <a:cs typeface="Microsoft Sans Serif"/>
              </a:rPr>
              <a:t>z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ing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95" dirty="0">
                <a:solidFill>
                  <a:srgbClr val="04182D"/>
                </a:solidFill>
                <a:latin typeface="Lucida Sans Unicode"/>
                <a:cs typeface="Lucida Sans Unicode"/>
              </a:rPr>
              <a:t>a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20" dirty="0">
                <a:solidFill>
                  <a:srgbClr val="04182D"/>
                </a:solidFill>
                <a:latin typeface="Lucida Sans Unicode"/>
                <a:cs typeface="Lucida Sans Unicode"/>
              </a:rPr>
              <a:t>corrected</a:t>
            </a:r>
            <a:r>
              <a:rPr sz="2400"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400"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ersion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of </a:t>
            </a:r>
            <a:r>
              <a:rPr sz="2400" spc="-77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Akaike</a:t>
            </a:r>
            <a:r>
              <a:rPr sz="2400" spc="-20" dirty="0">
                <a:solidFill>
                  <a:srgbClr val="04182D"/>
                </a:solidFill>
                <a:latin typeface="Microsoft Sans Serif"/>
                <a:cs typeface="Microsoft Sans Serif"/>
              </a:rPr>
              <a:t>'</a:t>
            </a:r>
            <a:r>
              <a:rPr sz="2400"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s</a:t>
            </a:r>
            <a:r>
              <a:rPr sz="240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Information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Criterion</a:t>
            </a:r>
            <a:r>
              <a:rPr sz="2400"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(</a:t>
            </a:r>
            <a:r>
              <a:rPr sz="2400" i="1" spc="165" dirty="0">
                <a:solidFill>
                  <a:srgbClr val="04182D"/>
                </a:solidFill>
                <a:latin typeface="Palatino Linotype"/>
                <a:cs typeface="Palatino Linotype"/>
              </a:rPr>
              <a:t>AIC</a:t>
            </a:r>
            <a:r>
              <a:rPr sz="2400" i="1" spc="24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c</a:t>
            </a:r>
            <a:r>
              <a:rPr sz="2400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)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7978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43" y="1037026"/>
            <a:ext cx="7772400" cy="4653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: AUSTRALIAN AIR TRAFFIC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338235" y="1502396"/>
            <a:ext cx="6877574" cy="510498"/>
          </a:xfrm>
          <a:custGeom>
            <a:avLst/>
            <a:gdLst/>
            <a:ahLst/>
            <a:cxnLst/>
            <a:rect l="l" t="t" r="r" b="b"/>
            <a:pathLst>
              <a:path w="9887585" h="675639">
                <a:moveTo>
                  <a:pt x="981069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599017"/>
                </a:lnTo>
                <a:lnTo>
                  <a:pt x="9870412" y="643602"/>
                </a:lnTo>
                <a:lnTo>
                  <a:pt x="9831684" y="671347"/>
                </a:lnTo>
                <a:lnTo>
                  <a:pt x="9816018" y="674998"/>
                </a:lnTo>
                <a:lnTo>
                  <a:pt x="981069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539834" y="1581736"/>
            <a:ext cx="15373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04182D"/>
                </a:solidFill>
                <a:latin typeface="Courier New"/>
                <a:cs typeface="Courier New"/>
              </a:rPr>
              <a:t>ets(ausair)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338235" y="2057667"/>
            <a:ext cx="5873722" cy="2817850"/>
          </a:xfrm>
          <a:custGeom>
            <a:avLst/>
            <a:gdLst/>
            <a:ahLst/>
            <a:cxnLst/>
            <a:rect l="l" t="t" r="r" b="b"/>
            <a:pathLst>
              <a:path w="9887585" h="4933950">
                <a:moveTo>
                  <a:pt x="9810694" y="4933363"/>
                </a:moveTo>
                <a:lnTo>
                  <a:pt x="76505" y="4933363"/>
                </a:lnTo>
                <a:lnTo>
                  <a:pt x="71180" y="4932839"/>
                </a:lnTo>
                <a:lnTo>
                  <a:pt x="31920" y="4916577"/>
                </a:lnTo>
                <a:lnTo>
                  <a:pt x="4175" y="4877850"/>
                </a:lnTo>
                <a:lnTo>
                  <a:pt x="0" y="4856859"/>
                </a:lnTo>
                <a:lnTo>
                  <a:pt x="0" y="48514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4856859"/>
                </a:lnTo>
                <a:lnTo>
                  <a:pt x="9870412" y="4901443"/>
                </a:lnTo>
                <a:lnTo>
                  <a:pt x="9831684" y="4929187"/>
                </a:lnTo>
                <a:lnTo>
                  <a:pt x="9816018" y="4932839"/>
                </a:lnTo>
                <a:lnTo>
                  <a:pt x="9810694" y="4933363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483954" y="2016992"/>
            <a:ext cx="3048952" cy="201491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ETS(M,A,N)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Call:</a:t>
            </a:r>
            <a:endParaRPr sz="1000" dirty="0">
              <a:latin typeface="Courier New"/>
              <a:cs typeface="Courier New"/>
            </a:endParaRPr>
          </a:p>
          <a:p>
            <a:pPr marL="287020" marR="5080" indent="-137795">
              <a:lnSpc>
                <a:spcPct val="1418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ets(y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ausair)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Smoothing</a:t>
            </a:r>
            <a:r>
              <a:rPr sz="1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parameters:</a:t>
            </a:r>
            <a:endParaRPr sz="10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alpha</a:t>
            </a:r>
            <a:r>
              <a:rPr sz="1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0.9999</a:t>
            </a:r>
            <a:endParaRPr sz="1000" dirty="0">
              <a:latin typeface="Courier New"/>
              <a:cs typeface="Courier New"/>
            </a:endParaRPr>
          </a:p>
          <a:p>
            <a:pPr marL="287020" marR="691515" indent="274320">
              <a:lnSpc>
                <a:spcPct val="141800"/>
              </a:lnSpc>
              <a:tabLst>
                <a:tab pos="1386205" algn="l"/>
              </a:tabLst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beta	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0.0176 </a:t>
            </a:r>
            <a:r>
              <a:rPr sz="10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Initial</a:t>
            </a:r>
            <a:r>
              <a:rPr sz="1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states:</a:t>
            </a:r>
            <a:endParaRPr sz="10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6.5242</a:t>
            </a:r>
            <a:endParaRPr sz="10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905"/>
              </a:spcBef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0.7584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539834" y="3958103"/>
            <a:ext cx="850265" cy="56682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sigma:</a:t>
            </a:r>
            <a:endParaRPr sz="1050" dirty="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90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AI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08501" y="3971529"/>
            <a:ext cx="2224405" cy="56682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0.0729</a:t>
            </a:r>
            <a:endParaRPr sz="1050" dirty="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900"/>
              </a:spcBef>
              <a:tabLst>
                <a:tab pos="1798320" algn="l"/>
              </a:tabLst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AIC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c	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BI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483954" y="4615336"/>
            <a:ext cx="35985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234.5273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236.0273 243.6705</a:t>
            </a:r>
            <a:endParaRPr sz="1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5151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43" y="1037026"/>
            <a:ext cx="7772400" cy="4653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: AUSTRALIAN AIR TRAFFIC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338235" y="1502396"/>
            <a:ext cx="6877574" cy="510498"/>
          </a:xfrm>
          <a:custGeom>
            <a:avLst/>
            <a:gdLst/>
            <a:ahLst/>
            <a:cxnLst/>
            <a:rect l="l" t="t" r="r" b="b"/>
            <a:pathLst>
              <a:path w="9887585" h="675639">
                <a:moveTo>
                  <a:pt x="981069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599017"/>
                </a:lnTo>
                <a:lnTo>
                  <a:pt x="9870412" y="643602"/>
                </a:lnTo>
                <a:lnTo>
                  <a:pt x="9831684" y="671347"/>
                </a:lnTo>
                <a:lnTo>
                  <a:pt x="9816018" y="674998"/>
                </a:lnTo>
                <a:lnTo>
                  <a:pt x="981069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/>
          <p:cNvSpPr txBox="1"/>
          <p:nvPr/>
        </p:nvSpPr>
        <p:spPr>
          <a:xfrm>
            <a:off x="472317" y="1532460"/>
            <a:ext cx="7141209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ausair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 %&gt;%</a:t>
            </a:r>
            <a:r>
              <a:rPr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ets()</a:t>
            </a:r>
            <a:r>
              <a:rPr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%&gt;%</a:t>
            </a:r>
            <a:r>
              <a:rPr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forecast()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 %&gt;%</a:t>
            </a:r>
            <a:r>
              <a:rPr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autoplot()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35" y="2091778"/>
            <a:ext cx="5436400" cy="27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6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object 3"/>
          <p:cNvSpPr/>
          <p:nvPr/>
        </p:nvSpPr>
        <p:spPr>
          <a:xfrm>
            <a:off x="243717" y="1502396"/>
            <a:ext cx="5975139" cy="366161"/>
          </a:xfrm>
          <a:custGeom>
            <a:avLst/>
            <a:gdLst/>
            <a:ahLst/>
            <a:cxnLst/>
            <a:rect l="l" t="t" r="r" b="b"/>
            <a:pathLst>
              <a:path w="9887585" h="675639">
                <a:moveTo>
                  <a:pt x="981069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599017"/>
                </a:lnTo>
                <a:lnTo>
                  <a:pt x="9870412" y="643602"/>
                </a:lnTo>
                <a:lnTo>
                  <a:pt x="9831684" y="671347"/>
                </a:lnTo>
                <a:lnTo>
                  <a:pt x="9816018" y="674998"/>
                </a:lnTo>
                <a:lnTo>
                  <a:pt x="981069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43717" y="1120240"/>
            <a:ext cx="7772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AMPLE</a:t>
            </a:r>
            <a:r>
              <a:rPr lang="en-US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MONTHL</a:t>
            </a:r>
            <a:r>
              <a:rPr lang="en-US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Y </a:t>
            </a:r>
            <a:r>
              <a:rPr lang="en-US" dirty="0" smtClean="0">
                <a:solidFill>
                  <a:schemeClr val="tx1"/>
                </a:solidFill>
              </a:rPr>
              <a:t>CORTECOSTEROID DR</a:t>
            </a:r>
            <a:r>
              <a:rPr lang="en-US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G SALES</a:t>
            </a:r>
            <a:endParaRPr lang="en-US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584779" y="1555698"/>
            <a:ext cx="91948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04182D"/>
                </a:solidFill>
                <a:latin typeface="Courier New"/>
                <a:cs typeface="Courier New"/>
              </a:rPr>
              <a:t>ets(h02</a:t>
            </a:r>
            <a:r>
              <a:rPr sz="1450" spc="5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9" name="object 4"/>
          <p:cNvSpPr/>
          <p:nvPr/>
        </p:nvSpPr>
        <p:spPr>
          <a:xfrm>
            <a:off x="175053" y="1924911"/>
            <a:ext cx="5790649" cy="2766359"/>
          </a:xfrm>
          <a:custGeom>
            <a:avLst/>
            <a:gdLst/>
            <a:ahLst/>
            <a:cxnLst/>
            <a:rect l="l" t="t" r="r" b="b"/>
            <a:pathLst>
              <a:path w="9887585" h="5138420">
                <a:moveTo>
                  <a:pt x="9810694" y="5138067"/>
                </a:moveTo>
                <a:lnTo>
                  <a:pt x="76505" y="5138067"/>
                </a:lnTo>
                <a:lnTo>
                  <a:pt x="71180" y="5137543"/>
                </a:lnTo>
                <a:lnTo>
                  <a:pt x="31920" y="5121281"/>
                </a:lnTo>
                <a:lnTo>
                  <a:pt x="4175" y="5082554"/>
                </a:lnTo>
                <a:lnTo>
                  <a:pt x="0" y="5061563"/>
                </a:lnTo>
                <a:lnTo>
                  <a:pt x="0" y="5056186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5061563"/>
                </a:lnTo>
                <a:lnTo>
                  <a:pt x="9870412" y="5106147"/>
                </a:lnTo>
                <a:lnTo>
                  <a:pt x="9831684" y="5133891"/>
                </a:lnTo>
                <a:lnTo>
                  <a:pt x="9816018" y="5137543"/>
                </a:lnTo>
                <a:lnTo>
                  <a:pt x="9810694" y="5138067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 txBox="1"/>
          <p:nvPr/>
        </p:nvSpPr>
        <p:spPr>
          <a:xfrm>
            <a:off x="243717" y="1902278"/>
            <a:ext cx="5721985" cy="19296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ETS(M,Ad,M)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Call:</a:t>
            </a:r>
            <a:endParaRPr sz="800" dirty="0">
              <a:latin typeface="Courier New"/>
              <a:cs typeface="Courier New"/>
            </a:endParaRPr>
          </a:p>
          <a:p>
            <a:pPr marL="235585" marR="3131820" indent="-111760">
              <a:lnSpc>
                <a:spcPct val="139000"/>
              </a:lnSpc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ets(y  =  h02) </a:t>
            </a:r>
            <a:r>
              <a:rPr sz="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Smoothing</a:t>
            </a:r>
            <a:r>
              <a:rPr sz="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parameters:</a:t>
            </a:r>
            <a:endParaRPr sz="800" dirty="0">
              <a:latin typeface="Courier New"/>
              <a:cs typeface="Courier New"/>
            </a:endParaRPr>
          </a:p>
          <a:p>
            <a:pPr marL="459105" marR="3690620">
              <a:lnSpc>
                <a:spcPct val="139000"/>
              </a:lnSpc>
              <a:tabLst>
                <a:tab pos="1129030" algn="l"/>
              </a:tabLst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alpha</a:t>
            </a:r>
            <a:r>
              <a:rPr sz="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0.2173 </a:t>
            </a:r>
            <a:r>
              <a:rPr sz="800" spc="-8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beta	= 2e-04 </a:t>
            </a:r>
            <a:r>
              <a:rPr sz="800" spc="-8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gamma = 1e-04 </a:t>
            </a:r>
            <a:r>
              <a:rPr sz="800" spc="-8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phi	=</a:t>
            </a:r>
            <a:r>
              <a:rPr sz="8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0.9756</a:t>
            </a:r>
            <a:endParaRPr sz="800" dirty="0">
              <a:latin typeface="Courier New"/>
              <a:cs typeface="Courier New"/>
            </a:endParaRPr>
          </a:p>
          <a:p>
            <a:pPr marL="459105" marR="3802379" indent="-223520">
              <a:lnSpc>
                <a:spcPct val="139000"/>
              </a:lnSpc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Initial</a:t>
            </a:r>
            <a:r>
              <a:rPr sz="8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states: </a:t>
            </a:r>
            <a:r>
              <a:rPr sz="800" spc="-8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0.3996</a:t>
            </a:r>
            <a:endParaRPr sz="800" dirty="0">
              <a:latin typeface="Courier New"/>
              <a:cs typeface="Courier New"/>
            </a:endParaRPr>
          </a:p>
          <a:p>
            <a:pPr marL="459105">
              <a:lnSpc>
                <a:spcPct val="100000"/>
              </a:lnSpc>
              <a:spcBef>
                <a:spcPts val="675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0.0098</a:t>
            </a:r>
            <a:endParaRPr sz="800" dirty="0">
              <a:latin typeface="Courier New"/>
              <a:cs typeface="Courier New"/>
            </a:endParaRPr>
          </a:p>
          <a:p>
            <a:pPr marL="459105">
              <a:lnSpc>
                <a:spcPct val="100000"/>
              </a:lnSpc>
              <a:spcBef>
                <a:spcPts val="680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s=0.8675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0.8259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0.7591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0.7748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0.6945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1.2838</a:t>
            </a:r>
            <a:endParaRPr sz="800" dirty="0">
              <a:latin typeface="Courier New"/>
              <a:cs typeface="Courier New"/>
            </a:endParaRPr>
          </a:p>
          <a:p>
            <a:pPr marL="1240790">
              <a:lnSpc>
                <a:spcPct val="100000"/>
              </a:lnSpc>
              <a:spcBef>
                <a:spcPts val="675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1.3366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1.1753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1.1545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1.0968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1.0482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0.983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430156" y="3897370"/>
            <a:ext cx="2114261" cy="43537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906144" algn="l"/>
              </a:tabLst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sigma:	0.0647</a:t>
            </a:r>
            <a:endParaRPr sz="800" dirty="0">
              <a:latin typeface="Courier New"/>
              <a:cs typeface="Courier New"/>
            </a:endParaRPr>
          </a:p>
          <a:p>
            <a:pPr marL="570865">
              <a:lnSpc>
                <a:spcPct val="100000"/>
              </a:lnSpc>
              <a:spcBef>
                <a:spcPts val="675"/>
              </a:spcBef>
              <a:tabLst>
                <a:tab pos="1687830" algn="l"/>
              </a:tabLst>
            </a:pP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AI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	AIC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318714" y="4397625"/>
            <a:ext cx="2371090" cy="1378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-123.21905</a:t>
            </a:r>
            <a:r>
              <a:rPr sz="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-119.52175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1913667" y="4108357"/>
            <a:ext cx="1296672" cy="43537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775"/>
              </a:spcBef>
            </a:pP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BI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-63.4928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1224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object 3"/>
          <p:cNvSpPr/>
          <p:nvPr/>
        </p:nvSpPr>
        <p:spPr>
          <a:xfrm>
            <a:off x="338235" y="1502396"/>
            <a:ext cx="6877574" cy="510498"/>
          </a:xfrm>
          <a:custGeom>
            <a:avLst/>
            <a:gdLst/>
            <a:ahLst/>
            <a:cxnLst/>
            <a:rect l="l" t="t" r="r" b="b"/>
            <a:pathLst>
              <a:path w="9887585" h="675639">
                <a:moveTo>
                  <a:pt x="981069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599017"/>
                </a:lnTo>
                <a:lnTo>
                  <a:pt x="9870412" y="643602"/>
                </a:lnTo>
                <a:lnTo>
                  <a:pt x="9831684" y="671347"/>
                </a:lnTo>
                <a:lnTo>
                  <a:pt x="9816018" y="674998"/>
                </a:lnTo>
                <a:lnTo>
                  <a:pt x="981069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538784" y="1610810"/>
            <a:ext cx="667702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h02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%&gt;%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ets()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 %&gt;%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forecast()</a:t>
            </a:r>
            <a:r>
              <a:rPr spc="15" dirty="0">
                <a:solidFill>
                  <a:srgbClr val="04182D"/>
                </a:solidFill>
                <a:latin typeface="Courier New"/>
                <a:cs typeface="Courier New"/>
              </a:rPr>
              <a:t> %&gt;% </a:t>
            </a:r>
            <a:r>
              <a:rPr spc="10" dirty="0">
                <a:solidFill>
                  <a:srgbClr val="04182D"/>
                </a:solidFill>
                <a:latin typeface="Courier New"/>
                <a:cs typeface="Courier New"/>
              </a:rPr>
              <a:t>autoplot()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338235" y="1066033"/>
            <a:ext cx="7772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5" dirty="0" smtClean="0">
                <a:solidFill>
                  <a:srgbClr val="04182D"/>
                </a:solidFill>
                <a:latin typeface="Verdana"/>
                <a:cs typeface="Verdana"/>
              </a:rPr>
              <a:t>E</a:t>
            </a:r>
            <a:r>
              <a:rPr lang="en-US" spc="120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lang="en-US" spc="-20" dirty="0" smtClean="0">
                <a:solidFill>
                  <a:srgbClr val="04182D"/>
                </a:solidFill>
                <a:latin typeface="Verdana"/>
                <a:cs typeface="Verdana"/>
              </a:rPr>
              <a:t>A</a:t>
            </a:r>
            <a:r>
              <a:rPr lang="en-US" spc="-360" dirty="0" smtClean="0">
                <a:solidFill>
                  <a:srgbClr val="04182D"/>
                </a:solidFill>
                <a:latin typeface="Verdana"/>
                <a:cs typeface="Verdana"/>
              </a:rPr>
              <a:t>M</a:t>
            </a:r>
            <a:r>
              <a:rPr lang="en-US" spc="-130" dirty="0" smtClean="0">
                <a:solidFill>
                  <a:srgbClr val="04182D"/>
                </a:solidFill>
                <a:latin typeface="Verdana"/>
                <a:cs typeface="Verdana"/>
              </a:rPr>
              <a:t>P</a:t>
            </a:r>
            <a:r>
              <a:rPr lang="en-US" spc="-155" dirty="0" smtClean="0">
                <a:solidFill>
                  <a:srgbClr val="04182D"/>
                </a:solidFill>
                <a:latin typeface="Verdana"/>
                <a:cs typeface="Verdana"/>
              </a:rPr>
              <a:t>L</a:t>
            </a:r>
            <a:r>
              <a:rPr lang="en-US" spc="-190" dirty="0" smtClean="0">
                <a:solidFill>
                  <a:srgbClr val="04182D"/>
                </a:solidFill>
                <a:latin typeface="Verdana"/>
                <a:cs typeface="Verdana"/>
              </a:rPr>
              <a:t>E</a:t>
            </a:r>
            <a:r>
              <a:rPr lang="en-US" spc="-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lang="en-US" spc="-3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345" dirty="0" smtClean="0">
                <a:solidFill>
                  <a:srgbClr val="04182D"/>
                </a:solidFill>
                <a:latin typeface="Verdana"/>
                <a:cs typeface="Verdana"/>
              </a:rPr>
              <a:t>M</a:t>
            </a:r>
            <a:r>
              <a:rPr lang="en-US" spc="-190" dirty="0" smtClean="0">
                <a:solidFill>
                  <a:srgbClr val="04182D"/>
                </a:solidFill>
                <a:latin typeface="Verdana"/>
                <a:cs typeface="Verdana"/>
              </a:rPr>
              <a:t>O</a:t>
            </a:r>
            <a:r>
              <a:rPr lang="en-US" spc="-320" dirty="0" smtClean="0">
                <a:solidFill>
                  <a:srgbClr val="04182D"/>
                </a:solidFill>
                <a:latin typeface="Verdana"/>
                <a:cs typeface="Verdana"/>
              </a:rPr>
              <a:t>N</a:t>
            </a:r>
            <a:r>
              <a:rPr lang="en-US" spc="-135" dirty="0" smtClean="0">
                <a:solidFill>
                  <a:srgbClr val="04182D"/>
                </a:solidFill>
                <a:latin typeface="Verdana"/>
                <a:cs typeface="Verdana"/>
              </a:rPr>
              <a:t>T</a:t>
            </a:r>
            <a:r>
              <a:rPr lang="en-US" spc="-295" dirty="0" smtClean="0">
                <a:solidFill>
                  <a:srgbClr val="04182D"/>
                </a:solidFill>
                <a:latin typeface="Verdana"/>
                <a:cs typeface="Verdana"/>
              </a:rPr>
              <a:t>H</a:t>
            </a:r>
            <a:r>
              <a:rPr lang="en-US" spc="-160" dirty="0" smtClean="0">
                <a:solidFill>
                  <a:srgbClr val="04182D"/>
                </a:solidFill>
                <a:latin typeface="Verdana"/>
                <a:cs typeface="Verdana"/>
              </a:rPr>
              <a:t>L</a:t>
            </a:r>
            <a:r>
              <a:rPr lang="en-US" spc="430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lang="en-US" spc="-3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 smtClean="0">
                <a:solidFill>
                  <a:srgbClr val="04182D"/>
                </a:solidFill>
                <a:latin typeface="Verdana"/>
                <a:cs typeface="Verdana"/>
              </a:rPr>
              <a:t>C</a:t>
            </a:r>
            <a:r>
              <a:rPr lang="en-US" spc="-190" dirty="0" smtClean="0">
                <a:solidFill>
                  <a:srgbClr val="04182D"/>
                </a:solidFill>
                <a:latin typeface="Verdana"/>
                <a:cs typeface="Verdana"/>
              </a:rPr>
              <a:t>O</a:t>
            </a:r>
            <a:r>
              <a:rPr lang="en-US" spc="-155" dirty="0" smtClean="0">
                <a:solidFill>
                  <a:srgbClr val="04182D"/>
                </a:solidFill>
                <a:latin typeface="Verdana"/>
                <a:cs typeface="Verdana"/>
              </a:rPr>
              <a:t>R</a:t>
            </a:r>
            <a:r>
              <a:rPr lang="en-US" spc="-170" dirty="0" smtClean="0">
                <a:solidFill>
                  <a:srgbClr val="04182D"/>
                </a:solidFill>
                <a:latin typeface="Verdana"/>
                <a:cs typeface="Verdana"/>
              </a:rPr>
              <a:t>T</a:t>
            </a:r>
            <a:r>
              <a:rPr lang="en-US" spc="-190" dirty="0" smtClean="0">
                <a:solidFill>
                  <a:srgbClr val="04182D"/>
                </a:solidFill>
                <a:latin typeface="Verdana"/>
                <a:cs typeface="Verdana"/>
              </a:rPr>
              <a:t>E</a:t>
            </a:r>
            <a:r>
              <a:rPr lang="en-US" spc="130" dirty="0" smtClean="0">
                <a:solidFill>
                  <a:srgbClr val="04182D"/>
                </a:solidFill>
                <a:latin typeface="Verdana"/>
                <a:cs typeface="Verdana"/>
              </a:rPr>
              <a:t>C</a:t>
            </a:r>
            <a:r>
              <a:rPr lang="en-US" spc="-140" dirty="0" smtClean="0">
                <a:solidFill>
                  <a:srgbClr val="04182D"/>
                </a:solidFill>
                <a:latin typeface="Verdana"/>
                <a:cs typeface="Verdana"/>
              </a:rPr>
              <a:t>O</a:t>
            </a:r>
            <a:r>
              <a:rPr lang="en-US" spc="-350" dirty="0" smtClean="0">
                <a:solidFill>
                  <a:srgbClr val="04182D"/>
                </a:solidFill>
                <a:latin typeface="Verdana"/>
                <a:cs typeface="Verdana"/>
              </a:rPr>
              <a:t>S</a:t>
            </a:r>
            <a:r>
              <a:rPr lang="en-US" spc="-170" dirty="0" smtClean="0">
                <a:solidFill>
                  <a:srgbClr val="04182D"/>
                </a:solidFill>
                <a:latin typeface="Verdana"/>
                <a:cs typeface="Verdana"/>
              </a:rPr>
              <a:t>T</a:t>
            </a:r>
            <a:r>
              <a:rPr lang="en-US" spc="-240" dirty="0" smtClean="0">
                <a:solidFill>
                  <a:srgbClr val="04182D"/>
                </a:solidFill>
                <a:latin typeface="Verdana"/>
                <a:cs typeface="Verdana"/>
              </a:rPr>
              <a:t>E</a:t>
            </a:r>
            <a:r>
              <a:rPr lang="en-US" spc="-320" dirty="0" smtClean="0">
                <a:solidFill>
                  <a:srgbClr val="04182D"/>
                </a:solidFill>
                <a:latin typeface="Verdana"/>
                <a:cs typeface="Verdana"/>
              </a:rPr>
              <a:t>R</a:t>
            </a:r>
            <a:r>
              <a:rPr lang="en-US" spc="-180" dirty="0" smtClean="0">
                <a:solidFill>
                  <a:srgbClr val="04182D"/>
                </a:solidFill>
                <a:latin typeface="Verdana"/>
                <a:cs typeface="Verdana"/>
              </a:rPr>
              <a:t>O</a:t>
            </a:r>
            <a:r>
              <a:rPr lang="en-US" spc="-60" dirty="0" smtClean="0">
                <a:solidFill>
                  <a:srgbClr val="04182D"/>
                </a:solidFill>
                <a:latin typeface="Verdana"/>
                <a:cs typeface="Verdana"/>
              </a:rPr>
              <a:t>I</a:t>
            </a:r>
            <a:r>
              <a:rPr lang="en-US" spc="-50" dirty="0" smtClean="0">
                <a:solidFill>
                  <a:srgbClr val="04182D"/>
                </a:solidFill>
                <a:latin typeface="Verdana"/>
                <a:cs typeface="Verdana"/>
              </a:rPr>
              <a:t>D</a:t>
            </a:r>
            <a:r>
              <a:rPr lang="en-US" spc="-425" dirty="0" smtClean="0">
                <a:solidFill>
                  <a:srgbClr val="04182D"/>
                </a:solidFill>
                <a:latin typeface="Verdana"/>
                <a:cs typeface="Verdana"/>
              </a:rPr>
              <a:t> </a:t>
            </a:r>
            <a:r>
              <a:rPr lang="en-US" spc="-135" dirty="0" smtClean="0">
                <a:solidFill>
                  <a:srgbClr val="04182D"/>
                </a:solidFill>
                <a:latin typeface="Verdana"/>
                <a:cs typeface="Verdana"/>
              </a:rPr>
              <a:t>D</a:t>
            </a:r>
            <a:r>
              <a:rPr lang="en-US" spc="-155" dirty="0" smtClean="0">
                <a:solidFill>
                  <a:srgbClr val="04182D"/>
                </a:solidFill>
                <a:latin typeface="Verdana"/>
                <a:cs typeface="Verdana"/>
              </a:rPr>
              <a:t>R</a:t>
            </a:r>
            <a:r>
              <a:rPr lang="en-US" spc="6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lang="en-US" dirty="0" smtClean="0">
                <a:solidFill>
                  <a:srgbClr val="04182D"/>
                </a:solidFill>
                <a:latin typeface="Verdana"/>
                <a:cs typeface="Verdana"/>
              </a:rPr>
              <a:t>G</a:t>
            </a:r>
            <a:r>
              <a:rPr lang="en-US" spc="-425" dirty="0" smtClean="0">
                <a:solidFill>
                  <a:srgbClr val="04182D"/>
                </a:solidFill>
                <a:latin typeface="Verdana"/>
                <a:cs typeface="Verdana"/>
              </a:rPr>
              <a:t> </a:t>
            </a:r>
            <a:r>
              <a:rPr lang="en-US" spc="-345" dirty="0" smtClean="0">
                <a:solidFill>
                  <a:srgbClr val="04182D"/>
                </a:solidFill>
                <a:latin typeface="Verdana"/>
                <a:cs typeface="Verdana"/>
              </a:rPr>
              <a:t>S</a:t>
            </a:r>
            <a:r>
              <a:rPr lang="en-US" spc="-20" dirty="0" smtClean="0">
                <a:solidFill>
                  <a:srgbClr val="04182D"/>
                </a:solidFill>
                <a:latin typeface="Verdana"/>
                <a:cs typeface="Verdana"/>
              </a:rPr>
              <a:t>A</a:t>
            </a:r>
            <a:r>
              <a:rPr lang="en-US" spc="-155" dirty="0" smtClean="0">
                <a:solidFill>
                  <a:srgbClr val="04182D"/>
                </a:solidFill>
                <a:latin typeface="Verdana"/>
                <a:cs typeface="Verdana"/>
              </a:rPr>
              <a:t>L</a:t>
            </a:r>
            <a:r>
              <a:rPr lang="en-US" spc="-190" dirty="0" smtClean="0">
                <a:solidFill>
                  <a:srgbClr val="04182D"/>
                </a:solidFill>
                <a:latin typeface="Verdana"/>
                <a:cs typeface="Verdana"/>
              </a:rPr>
              <a:t>E</a:t>
            </a:r>
            <a:r>
              <a:rPr lang="en-US" spc="-260" dirty="0" smtClean="0">
                <a:solidFill>
                  <a:srgbClr val="04182D"/>
                </a:solidFill>
                <a:latin typeface="Verdana"/>
                <a:cs typeface="Verdana"/>
              </a:rPr>
              <a:t>S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35" y="2067100"/>
            <a:ext cx="5769319" cy="27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53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511857"/>
            <a:ext cx="7772400" cy="1143000"/>
          </a:xfrm>
        </p:spPr>
        <p:txBody>
          <a:bodyPr/>
          <a:lstStyle/>
          <a:p>
            <a:r>
              <a:rPr lang="en-US" dirty="0"/>
              <a:t>Level 1 bullet goes here. </a:t>
            </a:r>
          </a:p>
          <a:p>
            <a:pPr lvl="1"/>
            <a:r>
              <a:rPr lang="en-US" dirty="0"/>
              <a:t>Level 2 bullet goes here.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1252" y="1325872"/>
            <a:ext cx="7772400" cy="830997"/>
          </a:xfrm>
        </p:spPr>
        <p:txBody>
          <a:bodyPr/>
          <a:lstStyle/>
          <a:p>
            <a:r>
              <a:rPr lang="en-US" dirty="0">
                <a:solidFill>
                  <a:srgbClr val="651D32"/>
                </a:solidFill>
              </a:rPr>
              <a:t>TITLE GOES HERE </a:t>
            </a:r>
            <a:br>
              <a:rPr lang="en-US" dirty="0">
                <a:solidFill>
                  <a:srgbClr val="651D32"/>
                </a:solidFill>
              </a:rPr>
            </a:br>
            <a:r>
              <a:rPr lang="en-US" dirty="0"/>
              <a:t>&amp; CAN RUN </a:t>
            </a:r>
            <a:r>
              <a:rPr lang="en-US" dirty="0" smtClean="0"/>
              <a:t>TWO </a:t>
            </a:r>
            <a:r>
              <a:rPr lang="en-US" dirty="0"/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20135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8722143013_2f7297ca6c_o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" r="3"/>
          <a:stretch/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B7343D-1FD4-744C-9192-B6EF5881B96B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2443396"/>
            <a:ext cx="3657600" cy="2329053"/>
          </a:xfrm>
        </p:spPr>
        <p:txBody>
          <a:bodyPr/>
          <a:lstStyle/>
          <a:p>
            <a:r>
              <a:rPr lang="en-US" dirty="0"/>
              <a:t>Level 1 bullet goes here. </a:t>
            </a:r>
          </a:p>
          <a:p>
            <a:pPr lvl="1"/>
            <a:r>
              <a:rPr lang="en-US" dirty="0"/>
              <a:t>Level 2 bullet goes here.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1234069"/>
            <a:ext cx="3657600" cy="1135090"/>
          </a:xfrm>
        </p:spPr>
        <p:txBody>
          <a:bodyPr/>
          <a:lstStyle/>
          <a:p>
            <a:r>
              <a:rPr lang="en-US" dirty="0">
                <a:solidFill>
                  <a:srgbClr val="651D32"/>
                </a:solidFill>
              </a:rPr>
              <a:t>TITLE GOES HERE </a:t>
            </a:r>
            <a:br>
              <a:rPr lang="en-US" dirty="0">
                <a:solidFill>
                  <a:srgbClr val="651D32"/>
                </a:solidFill>
              </a:rPr>
            </a:br>
            <a:r>
              <a:rPr lang="en-US" dirty="0"/>
              <a:t>&amp; CAN RUN 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3124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967409" y="970393"/>
            <a:ext cx="6957391" cy="2339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000" spc="-55" dirty="0" smtClean="0">
                <a:solidFill>
                  <a:schemeClr val="tx1"/>
                </a:solidFill>
              </a:rPr>
              <a:t>Exponential y weighted forcasts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 smtClean="0"/>
              <a:t>R             </a:t>
            </a:r>
            <a:endParaRPr lang="en-US" dirty="0"/>
          </a:p>
        </p:txBody>
      </p:sp>
      <p:grpSp>
        <p:nvGrpSpPr>
          <p:cNvPr id="9" name="object 3"/>
          <p:cNvGrpSpPr/>
          <p:nvPr/>
        </p:nvGrpSpPr>
        <p:grpSpPr>
          <a:xfrm>
            <a:off x="5813338" y="2618063"/>
            <a:ext cx="796184" cy="750119"/>
            <a:chOff x="7287459" y="5404183"/>
            <a:chExt cx="982980" cy="982980"/>
          </a:xfrm>
        </p:grpSpPr>
        <p:sp>
          <p:nvSpPr>
            <p:cNvPr id="10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64603" y="5630938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80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45"/>
                  </a:lnTo>
                  <a:lnTo>
                    <a:pt x="590003" y="225539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37"/>
                  </a:lnTo>
                  <a:lnTo>
                    <a:pt x="480415" y="326059"/>
                  </a:lnTo>
                  <a:lnTo>
                    <a:pt x="477278" y="325081"/>
                  </a:lnTo>
                  <a:lnTo>
                    <a:pt x="491871" y="322541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65"/>
                  </a:lnTo>
                  <a:lnTo>
                    <a:pt x="570712" y="225120"/>
                  </a:lnTo>
                  <a:lnTo>
                    <a:pt x="565543" y="206844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23"/>
                  </a:lnTo>
                  <a:lnTo>
                    <a:pt x="445770" y="262991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93" y="266865"/>
                  </a:lnTo>
                  <a:lnTo>
                    <a:pt x="419493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71"/>
                  </a:lnTo>
                  <a:lnTo>
                    <a:pt x="399707" y="345071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25"/>
                  </a:lnTo>
                  <a:lnTo>
                    <a:pt x="419493" y="365620"/>
                  </a:lnTo>
                  <a:lnTo>
                    <a:pt x="419493" y="266865"/>
                  </a:lnTo>
                  <a:lnTo>
                    <a:pt x="366014" y="266865"/>
                  </a:lnTo>
                  <a:lnTo>
                    <a:pt x="366052" y="206844"/>
                  </a:lnTo>
                  <a:lnTo>
                    <a:pt x="430771" y="206895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799"/>
                  </a:lnTo>
                  <a:lnTo>
                    <a:pt x="256603" y="354444"/>
                  </a:lnTo>
                  <a:lnTo>
                    <a:pt x="212369" y="337502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39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76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54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188"/>
                  </a:lnTo>
                  <a:lnTo>
                    <a:pt x="541426" y="127279"/>
                  </a:lnTo>
                  <a:lnTo>
                    <a:pt x="584238" y="186258"/>
                  </a:lnTo>
                  <a:lnTo>
                    <a:pt x="590003" y="225539"/>
                  </a:lnTo>
                  <a:lnTo>
                    <a:pt x="590003" y="112445"/>
                  </a:lnTo>
                  <a:lnTo>
                    <a:pt x="560882" y="82054"/>
                  </a:lnTo>
                  <a:lnTo>
                    <a:pt x="515302" y="49364"/>
                  </a:lnTo>
                  <a:lnTo>
                    <a:pt x="471563" y="28651"/>
                  </a:lnTo>
                  <a:lnTo>
                    <a:pt x="422744" y="13131"/>
                  </a:lnTo>
                  <a:lnTo>
                    <a:pt x="369722" y="3378"/>
                  </a:lnTo>
                  <a:lnTo>
                    <a:pt x="313385" y="0"/>
                  </a:lnTo>
                  <a:lnTo>
                    <a:pt x="257060" y="3378"/>
                  </a:lnTo>
                  <a:lnTo>
                    <a:pt x="204038" y="13131"/>
                  </a:lnTo>
                  <a:lnTo>
                    <a:pt x="155219" y="28651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49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80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09"/>
                  </a:lnTo>
                  <a:lnTo>
                    <a:pt x="111480" y="370408"/>
                  </a:lnTo>
                  <a:lnTo>
                    <a:pt x="155219" y="391109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73"/>
                  </a:lnTo>
                  <a:lnTo>
                    <a:pt x="530999" y="359905"/>
                  </a:lnTo>
                  <a:lnTo>
                    <a:pt x="553072" y="345109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/>
          <p:cNvSpPr/>
          <p:nvPr/>
        </p:nvSpPr>
        <p:spPr>
          <a:xfrm>
            <a:off x="248479" y="3566220"/>
            <a:ext cx="3339548" cy="1127784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290286" y="3822944"/>
            <a:ext cx="4406265" cy="6143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                        </a:t>
            </a:r>
            <a:r>
              <a:rPr lang="en-US" sz="1400" spc="-210" dirty="0" err="1" smtClean="0">
                <a:solidFill>
                  <a:srgbClr val="FFFFFF"/>
                </a:solidFill>
                <a:latin typeface="Verdana"/>
                <a:cs typeface="Verdana"/>
              </a:rPr>
              <a:t>Zahid</a:t>
            </a:r>
            <a:r>
              <a:rPr lang="en-US"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10" dirty="0">
                <a:solidFill>
                  <a:srgbClr val="FFFFFF"/>
                </a:solidFill>
                <a:latin typeface="Verdana"/>
                <a:cs typeface="Verdana"/>
              </a:rPr>
              <a:t>Asghar</a:t>
            </a:r>
            <a:endParaRPr sz="1400" dirty="0">
              <a:latin typeface="Verdana"/>
              <a:cs typeface="Verdana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1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r>
              <a:rPr sz="1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 of Economics, </a:t>
            </a:r>
            <a:r>
              <a:rPr lang="en-US" sz="1400" spc="-4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QAU 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9832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76653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SIMPLE EXPONENTIAL SMOOTHING</a:t>
            </a:r>
            <a:endParaRPr 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238759" y="1729408"/>
            <a:ext cx="9889215" cy="26430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400" spc="10" dirty="0">
                <a:solidFill>
                  <a:srgbClr val="04182D"/>
                </a:solidFill>
                <a:latin typeface="Lucida Sans Unicode"/>
                <a:cs typeface="Lucida Sans Unicode"/>
              </a:rPr>
              <a:t>Forecasting</a:t>
            </a:r>
            <a:r>
              <a:rPr sz="2400" spc="-6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04182D"/>
                </a:solidFill>
                <a:latin typeface="Lucida Sans Unicode"/>
                <a:cs typeface="Lucida Sans Unicode"/>
              </a:rPr>
              <a:t>Notation</a:t>
            </a:r>
            <a:r>
              <a:rPr sz="2400" spc="-10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endParaRPr sz="2400" dirty="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210"/>
              </a:spcBef>
              <a:tabLst>
                <a:tab pos="1036319" algn="l"/>
                <a:tab pos="1553210" algn="l"/>
                <a:tab pos="4523740" algn="l"/>
                <a:tab pos="7311390" algn="l"/>
              </a:tabLst>
            </a:pPr>
            <a:r>
              <a:rPr sz="2400" i="1" spc="-1340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spc="-270" dirty="0">
                <a:solidFill>
                  <a:srgbClr val="04182D"/>
                </a:solidFill>
                <a:latin typeface="Cambria"/>
                <a:cs typeface="Cambria"/>
              </a:rPr>
              <a:t>^</a:t>
            </a:r>
            <a:r>
              <a:rPr sz="2400" i="1" spc="9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spc="750" baseline="-12919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i="1" spc="262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h</a:t>
            </a:r>
            <a:r>
              <a:rPr sz="2400" spc="-44" baseline="-12919" dirty="0">
                <a:solidFill>
                  <a:srgbClr val="04182D"/>
                </a:solidFill>
                <a:latin typeface="Cambria"/>
                <a:cs typeface="Cambria"/>
              </a:rPr>
              <a:t>∣</a:t>
            </a:r>
            <a:r>
              <a:rPr sz="2400" i="1" spc="104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i="1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	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=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	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p</a:t>
            </a:r>
            <a:r>
              <a:rPr sz="2400" spc="-95" dirty="0">
                <a:solidFill>
                  <a:srgbClr val="04182D"/>
                </a:solidFill>
                <a:latin typeface="Cambria"/>
                <a:cs typeface="Cambria"/>
              </a:rPr>
              <a:t>o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i</a:t>
            </a:r>
            <a:r>
              <a:rPr sz="2400" spc="-5" dirty="0">
                <a:solidFill>
                  <a:srgbClr val="04182D"/>
                </a:solidFill>
                <a:latin typeface="Cambria"/>
                <a:cs typeface="Cambria"/>
              </a:rPr>
              <a:t>n</a:t>
            </a:r>
            <a:r>
              <a:rPr sz="2400" spc="160" dirty="0">
                <a:solidFill>
                  <a:srgbClr val="04182D"/>
                </a:solidFill>
                <a:latin typeface="Cambria"/>
                <a:cs typeface="Cambria"/>
              </a:rPr>
              <a:t>t</a:t>
            </a:r>
            <a:r>
              <a:rPr sz="2400" spc="9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4182D"/>
                </a:solidFill>
                <a:latin typeface="Cambria"/>
                <a:cs typeface="Cambria"/>
              </a:rPr>
              <a:t>f</a:t>
            </a:r>
            <a:r>
              <a:rPr sz="2400" spc="-95" dirty="0">
                <a:solidFill>
                  <a:srgbClr val="04182D"/>
                </a:solidFill>
                <a:latin typeface="Cambria"/>
                <a:cs typeface="Cambria"/>
              </a:rPr>
              <a:t>o</a:t>
            </a:r>
            <a:r>
              <a:rPr sz="2400" spc="-60" dirty="0">
                <a:solidFill>
                  <a:srgbClr val="04182D"/>
                </a:solidFill>
                <a:latin typeface="Cambria"/>
                <a:cs typeface="Cambria"/>
              </a:rPr>
              <a:t>r</a:t>
            </a:r>
            <a:r>
              <a:rPr sz="2400" spc="-130" dirty="0">
                <a:solidFill>
                  <a:srgbClr val="04182D"/>
                </a:solidFill>
                <a:latin typeface="Cambria"/>
                <a:cs typeface="Cambria"/>
              </a:rPr>
              <a:t>e</a:t>
            </a:r>
            <a:r>
              <a:rPr sz="2400" spc="15" dirty="0">
                <a:solidFill>
                  <a:srgbClr val="04182D"/>
                </a:solidFill>
                <a:latin typeface="Cambria"/>
                <a:cs typeface="Cambria"/>
              </a:rPr>
              <a:t>c</a:t>
            </a:r>
            <a:r>
              <a:rPr sz="2400" spc="40" dirty="0">
                <a:solidFill>
                  <a:srgbClr val="04182D"/>
                </a:solidFill>
                <a:latin typeface="Cambria"/>
                <a:cs typeface="Cambria"/>
              </a:rPr>
              <a:t>a</a:t>
            </a:r>
            <a:r>
              <a:rPr sz="2400" spc="-105" dirty="0">
                <a:solidFill>
                  <a:srgbClr val="04182D"/>
                </a:solidFill>
                <a:latin typeface="Cambria"/>
                <a:cs typeface="Cambria"/>
              </a:rPr>
              <a:t>s</a:t>
            </a:r>
            <a:r>
              <a:rPr sz="2400" spc="160" dirty="0">
                <a:solidFill>
                  <a:srgbClr val="04182D"/>
                </a:solidFill>
                <a:latin typeface="Cambria"/>
                <a:cs typeface="Cambria"/>
              </a:rPr>
              <a:t>t</a:t>
            </a:r>
            <a:r>
              <a:rPr sz="2400" spc="9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04182D"/>
                </a:solidFill>
                <a:latin typeface="Cambria"/>
                <a:cs typeface="Cambria"/>
              </a:rPr>
              <a:t>o</a:t>
            </a:r>
            <a:r>
              <a:rPr sz="2400" spc="15" dirty="0">
                <a:solidFill>
                  <a:srgbClr val="04182D"/>
                </a:solidFill>
                <a:latin typeface="Cambria"/>
                <a:cs typeface="Cambria"/>
              </a:rPr>
              <a:t>f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	</a:t>
            </a:r>
            <a:r>
              <a:rPr sz="2400" i="1" spc="-1340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spc="-270" dirty="0">
                <a:solidFill>
                  <a:srgbClr val="04182D"/>
                </a:solidFill>
                <a:latin typeface="Cambria"/>
                <a:cs typeface="Cambria"/>
              </a:rPr>
              <a:t>^</a:t>
            </a:r>
            <a:r>
              <a:rPr sz="2400" i="1" spc="9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spc="750" baseline="-12919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i="1" spc="270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h</a:t>
            </a:r>
            <a:r>
              <a:rPr sz="2400" i="1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i="1" spc="-202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20" dirty="0">
                <a:solidFill>
                  <a:srgbClr val="04182D"/>
                </a:solidFill>
                <a:latin typeface="Cambria"/>
                <a:cs typeface="Cambria"/>
              </a:rPr>
              <a:t>g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i</a:t>
            </a:r>
            <a:r>
              <a:rPr sz="2400" spc="80" dirty="0">
                <a:solidFill>
                  <a:srgbClr val="04182D"/>
                </a:solidFill>
                <a:latin typeface="Cambria"/>
                <a:cs typeface="Cambria"/>
              </a:rPr>
              <a:t>v</a:t>
            </a:r>
            <a:r>
              <a:rPr sz="2400" spc="-130" dirty="0">
                <a:solidFill>
                  <a:srgbClr val="04182D"/>
                </a:solidFill>
                <a:latin typeface="Cambria"/>
                <a:cs typeface="Cambria"/>
              </a:rPr>
              <a:t>e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n</a:t>
            </a:r>
            <a:r>
              <a:rPr sz="2400" spc="9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04182D"/>
                </a:solidFill>
                <a:latin typeface="Cambria"/>
                <a:cs typeface="Cambria"/>
              </a:rPr>
              <a:t>d</a:t>
            </a:r>
            <a:r>
              <a:rPr sz="2400" spc="40" dirty="0">
                <a:solidFill>
                  <a:srgbClr val="04182D"/>
                </a:solidFill>
                <a:latin typeface="Cambria"/>
                <a:cs typeface="Cambria"/>
              </a:rPr>
              <a:t>a</a:t>
            </a:r>
            <a:r>
              <a:rPr sz="2400" spc="160" dirty="0">
                <a:solidFill>
                  <a:srgbClr val="04182D"/>
                </a:solidFill>
                <a:latin typeface="Cambria"/>
                <a:cs typeface="Cambria"/>
              </a:rPr>
              <a:t>t</a:t>
            </a:r>
            <a:r>
              <a:rPr sz="2400" spc="45" dirty="0">
                <a:solidFill>
                  <a:srgbClr val="04182D"/>
                </a:solidFill>
                <a:latin typeface="Cambria"/>
                <a:cs typeface="Cambria"/>
              </a:rPr>
              <a:t>a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	</a:t>
            </a:r>
            <a:r>
              <a:rPr sz="2400" i="1" spc="-30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spc="75" baseline="-12919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r>
              <a:rPr sz="2400" spc="229" dirty="0">
                <a:solidFill>
                  <a:srgbClr val="04182D"/>
                </a:solidFill>
                <a:latin typeface="Cambria"/>
                <a:cs typeface="Cambria"/>
              </a:rPr>
              <a:t>,</a:t>
            </a:r>
            <a:r>
              <a:rPr sz="2400" spc="-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225" dirty="0">
                <a:solidFill>
                  <a:srgbClr val="04182D"/>
                </a:solidFill>
                <a:latin typeface="Cambria"/>
                <a:cs typeface="Cambria"/>
              </a:rPr>
              <a:t>...</a:t>
            </a:r>
            <a:r>
              <a:rPr sz="2400" spc="229" dirty="0">
                <a:solidFill>
                  <a:srgbClr val="04182D"/>
                </a:solidFill>
                <a:latin typeface="Cambria"/>
                <a:cs typeface="Cambria"/>
              </a:rPr>
              <a:t>,</a:t>
            </a:r>
            <a:r>
              <a:rPr sz="2400" spc="-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-30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i="1" spc="104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endParaRPr sz="2400" baseline="-12919" dirty="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3030"/>
              </a:spcBef>
            </a:pPr>
            <a:r>
              <a:rPr sz="2400" spc="25" dirty="0">
                <a:solidFill>
                  <a:srgbClr val="04182D"/>
                </a:solidFill>
                <a:latin typeface="Lucida Sans Unicode"/>
                <a:cs typeface="Lucida Sans Unicode"/>
              </a:rPr>
              <a:t>Forecast</a:t>
            </a:r>
            <a:r>
              <a:rPr sz="2400" spc="-8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04182D"/>
                </a:solidFill>
                <a:latin typeface="Lucida Sans Unicode"/>
                <a:cs typeface="Lucida Sans Unicode"/>
              </a:rPr>
              <a:t>Eq</a:t>
            </a:r>
            <a:r>
              <a:rPr sz="240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04182D"/>
                </a:solidFill>
                <a:latin typeface="Lucida Sans Unicode"/>
                <a:cs typeface="Lucida Sans Unicode"/>
              </a:rPr>
              <a:t>ation</a:t>
            </a:r>
            <a:r>
              <a:rPr sz="2400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endParaRPr sz="2400" dirty="0">
              <a:latin typeface="Microsoft Sans Serif"/>
              <a:cs typeface="Microsoft Sans Serif"/>
            </a:endParaRPr>
          </a:p>
          <a:p>
            <a:pPr marL="41910">
              <a:lnSpc>
                <a:spcPct val="100000"/>
              </a:lnSpc>
              <a:spcBef>
                <a:spcPts val="204"/>
              </a:spcBef>
              <a:tabLst>
                <a:tab pos="1036319" algn="l"/>
              </a:tabLst>
            </a:pPr>
            <a:r>
              <a:rPr sz="2400" i="1" spc="-120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spc="-120" dirty="0">
                <a:solidFill>
                  <a:srgbClr val="04182D"/>
                </a:solidFill>
                <a:latin typeface="Cambria"/>
                <a:cs typeface="Cambria"/>
              </a:rPr>
              <a:t>^</a:t>
            </a:r>
            <a:r>
              <a:rPr sz="2400" i="1" spc="-179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spc="-179" baseline="-12919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i="1" spc="-179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h</a:t>
            </a:r>
            <a:r>
              <a:rPr sz="2400" spc="-179" baseline="-12919" dirty="0">
                <a:solidFill>
                  <a:srgbClr val="04182D"/>
                </a:solidFill>
                <a:latin typeface="Cambria"/>
                <a:cs typeface="Cambria"/>
              </a:rPr>
              <a:t>∣</a:t>
            </a:r>
            <a:r>
              <a:rPr sz="2400" i="1" spc="-179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	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=</a:t>
            </a:r>
            <a:r>
              <a:rPr sz="2400" spc="17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65" dirty="0">
                <a:solidFill>
                  <a:srgbClr val="04182D"/>
                </a:solidFill>
                <a:latin typeface="Palatino Linotype"/>
                <a:cs typeface="Palatino Linotype"/>
              </a:rPr>
              <a:t>αy</a:t>
            </a:r>
            <a:r>
              <a:rPr sz="2400" i="1" spc="9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i="1" spc="45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(1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−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10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spc="105" dirty="0">
                <a:solidFill>
                  <a:srgbClr val="04182D"/>
                </a:solidFill>
                <a:latin typeface="Cambria"/>
                <a:cs typeface="Cambria"/>
              </a:rPr>
              <a:t>)</a:t>
            </a:r>
            <a:r>
              <a:rPr sz="2400" i="1" spc="105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i="1" spc="157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spc="157" baseline="-12919" dirty="0">
                <a:solidFill>
                  <a:srgbClr val="04182D"/>
                </a:solidFill>
                <a:latin typeface="Cambria"/>
                <a:cs typeface="Cambria"/>
              </a:rPr>
              <a:t>−1</a:t>
            </a:r>
            <a:r>
              <a:rPr sz="2400" spc="562" baseline="-12919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(1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−</a:t>
            </a:r>
            <a:r>
              <a:rPr sz="2400" spc="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9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spc="95" dirty="0">
                <a:solidFill>
                  <a:srgbClr val="04182D"/>
                </a:solidFill>
                <a:latin typeface="Cambria"/>
                <a:cs typeface="Cambria"/>
              </a:rPr>
              <a:t>)</a:t>
            </a:r>
            <a:r>
              <a:rPr sz="2400" spc="142" baseline="29715" dirty="0">
                <a:solidFill>
                  <a:srgbClr val="04182D"/>
                </a:solidFill>
                <a:latin typeface="Cambria"/>
                <a:cs typeface="Cambria"/>
              </a:rPr>
              <a:t>2</a:t>
            </a:r>
            <a:r>
              <a:rPr sz="2400" i="1" spc="95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z="2400" i="1" spc="142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z="2400" spc="142" baseline="-12919" dirty="0">
                <a:solidFill>
                  <a:srgbClr val="04182D"/>
                </a:solidFill>
                <a:latin typeface="Cambria"/>
                <a:cs typeface="Cambria"/>
              </a:rPr>
              <a:t>−2</a:t>
            </a:r>
            <a:r>
              <a:rPr sz="2400" spc="562" baseline="-12919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+</a:t>
            </a:r>
            <a:r>
              <a:rPr sz="240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225" dirty="0">
                <a:solidFill>
                  <a:srgbClr val="04182D"/>
                </a:solidFill>
                <a:latin typeface="Cambria"/>
                <a:cs typeface="Cambria"/>
              </a:rPr>
              <a:t>...</a:t>
            </a:r>
            <a:endParaRPr sz="2400" dirty="0">
              <a:latin typeface="Cambria"/>
              <a:cs typeface="Cambria"/>
            </a:endParaRPr>
          </a:p>
          <a:p>
            <a:pPr marL="3523615">
              <a:lnSpc>
                <a:spcPct val="100000"/>
              </a:lnSpc>
              <a:spcBef>
                <a:spcPts val="2730"/>
              </a:spcBef>
            </a:pPr>
            <a:r>
              <a:rPr sz="2400" i="1" spc="215" dirty="0">
                <a:solidFill>
                  <a:srgbClr val="04182D"/>
                </a:solidFill>
                <a:latin typeface="Palatino Linotype"/>
                <a:cs typeface="Palatino Linotype"/>
              </a:rPr>
              <a:t>where</a:t>
            </a:r>
            <a:r>
              <a:rPr sz="2400" i="1" spc="-1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z="2400" spc="17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2400" spc="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sz="2400" i="1" spc="85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z="2400" spc="710" dirty="0">
                <a:solidFill>
                  <a:srgbClr val="04182D"/>
                </a:solidFill>
                <a:latin typeface="Cambria"/>
                <a:cs typeface="Cambria"/>
              </a:rPr>
              <a:t>≤</a:t>
            </a:r>
            <a:r>
              <a:rPr sz="2400" spc="16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z="2400" spc="-160" dirty="0">
                <a:solidFill>
                  <a:srgbClr val="04182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634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76653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SIMPLE EXPONENTIAL SMOOTHING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30852"/>
              </p:ext>
            </p:extLst>
          </p:nvPr>
        </p:nvGraphicFramePr>
        <p:xfrm>
          <a:off x="292508" y="1538318"/>
          <a:ext cx="7877456" cy="3303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900" spc="-2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Obser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ation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11989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1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400" i="1" spc="-4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9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1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400" i="1" spc="-4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9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3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0.4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1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400" i="1" spc="-4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9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0.6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1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400" i="1" spc="-4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9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9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0.8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82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i="1" spc="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500" i="1" spc="3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2500" baseline="-12919">
                        <a:latin typeface="Palatino Linotype"/>
                        <a:cs typeface="Palatino Linotype"/>
                      </a:endParaRPr>
                    </a:p>
                  </a:txBody>
                  <a:tcPr marL="0" marR="0" marT="66498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0.2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0.6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0.8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0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i="1" spc="165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6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358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6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0.16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0.24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0.24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6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0.16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0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i="1" spc="165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6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358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0.128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0.144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0.096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0.032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0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i="1" spc="165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6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358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11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0.1024</a:t>
                      </a:r>
                      <a:endParaRPr sz="2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0.0864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0.0384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0.0064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0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i="1" spc="165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6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358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(0.2)(0.8)</a:t>
                      </a:r>
                      <a:r>
                        <a:rPr sz="2500" spc="-60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(0.4)(0.6)</a:t>
                      </a:r>
                      <a:r>
                        <a:rPr sz="2500" spc="-3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(0.6)(0.4)</a:t>
                      </a:r>
                      <a:r>
                        <a:rPr sz="2500" spc="-3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(0.8)(0.2)</a:t>
                      </a:r>
                      <a:r>
                        <a:rPr sz="2500" spc="-60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0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3600" i="1" spc="165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1600" i="1" spc="11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600" spc="1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358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(0.2)(0.8)</a:t>
                      </a:r>
                      <a:r>
                        <a:rPr sz="2500" spc="-60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(0.4)(0.6)</a:t>
                      </a:r>
                      <a:r>
                        <a:rPr sz="2500" spc="-3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(0.6)(0.4)</a:t>
                      </a:r>
                      <a:r>
                        <a:rPr sz="2500" spc="-37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500" baseline="29715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100" spc="-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(0.8)(0.2)</a:t>
                      </a:r>
                      <a:r>
                        <a:rPr sz="2500" spc="-60" baseline="2971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500" baseline="29715" dirty="0">
                        <a:latin typeface="Cambria"/>
                        <a:cs typeface="Cambria"/>
                      </a:endParaRPr>
                    </a:p>
                  </a:txBody>
                  <a:tcPr marL="0" marR="0" marT="9562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063994"/>
            <a:ext cx="7772400" cy="400110"/>
          </a:xfrm>
        </p:spPr>
        <p:txBody>
          <a:bodyPr/>
          <a:lstStyle/>
          <a:p>
            <a:r>
              <a:rPr lang="en-US" sz="2000" dirty="0" smtClean="0">
                <a:solidFill>
                  <a:srgbClr val="651D32"/>
                </a:solidFill>
              </a:rPr>
              <a:t>SIMPLE EXPONENTIAL SMOOTHING</a:t>
            </a:r>
            <a:endParaRPr lang="en-US" sz="2000" dirty="0"/>
          </a:p>
        </p:txBody>
      </p:sp>
      <p:sp>
        <p:nvSpPr>
          <p:cNvPr id="9" name="object 5"/>
          <p:cNvSpPr txBox="1"/>
          <p:nvPr/>
        </p:nvSpPr>
        <p:spPr>
          <a:xfrm>
            <a:off x="262689" y="2958771"/>
            <a:ext cx="9426575" cy="2094163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30"/>
              </a:spcBef>
              <a:tabLst>
                <a:tab pos="567690" algn="l"/>
              </a:tabLst>
            </a:pPr>
            <a:r>
              <a:rPr spc="-120" dirty="0">
                <a:solidFill>
                  <a:srgbClr val="04182D"/>
                </a:solidFill>
                <a:latin typeface="Cambria"/>
                <a:cs typeface="Cambria"/>
              </a:rPr>
              <a:t>ℓ</a:t>
            </a:r>
            <a:r>
              <a:rPr i="1" spc="-179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	</a:t>
            </a:r>
            <a:r>
              <a:rPr spc="-90" dirty="0">
                <a:solidFill>
                  <a:srgbClr val="04182D"/>
                </a:solidFill>
                <a:latin typeface="Lucida Sans Unicode"/>
                <a:cs typeface="Lucida Sans Unicode"/>
              </a:rPr>
              <a:t>is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le</a:t>
            </a:r>
            <a:r>
              <a:rPr spc="-3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pc="-35" dirty="0">
                <a:solidFill>
                  <a:srgbClr val="04182D"/>
                </a:solidFill>
                <a:latin typeface="Lucida Sans Unicode"/>
                <a:cs typeface="Lucida Sans Unicode"/>
              </a:rPr>
              <a:t>el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50" dirty="0">
                <a:solidFill>
                  <a:srgbClr val="04182D"/>
                </a:solidFill>
                <a:latin typeface="Microsoft Sans Serif"/>
                <a:cs typeface="Microsoft Sans Serif"/>
              </a:rPr>
              <a:t>(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or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04182D"/>
                </a:solidFill>
                <a:latin typeface="Lucida Sans Unicode"/>
                <a:cs typeface="Lucida Sans Unicode"/>
              </a:rPr>
              <a:t>smoothed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al</a:t>
            </a:r>
            <a:r>
              <a:rPr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pc="-5" dirty="0">
                <a:solidFill>
                  <a:srgbClr val="04182D"/>
                </a:solidFill>
                <a:latin typeface="Lucida Sans Unicode"/>
                <a:cs typeface="Lucida Sans Unicode"/>
              </a:rPr>
              <a:t>e</a:t>
            </a:r>
            <a:r>
              <a:rPr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)</a:t>
            </a:r>
            <a:r>
              <a:rPr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of </a:t>
            </a:r>
            <a:r>
              <a:rPr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the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series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110" dirty="0">
                <a:solidFill>
                  <a:srgbClr val="04182D"/>
                </a:solidFill>
                <a:latin typeface="Lucida Sans Unicode"/>
                <a:cs typeface="Lucida Sans Unicode"/>
              </a:rPr>
              <a:t>at</a:t>
            </a:r>
            <a:r>
              <a:rPr spc="-4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dirty="0">
                <a:solidFill>
                  <a:srgbClr val="04182D"/>
                </a:solidFill>
                <a:latin typeface="Lucida Sans Unicode"/>
                <a:cs typeface="Lucida Sans Unicode"/>
              </a:rPr>
              <a:t>time</a:t>
            </a:r>
            <a:r>
              <a:rPr spc="-4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i="1" spc="90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endParaRPr dirty="0">
              <a:latin typeface="Palatino Linotype"/>
              <a:cs typeface="Palatino Linotype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r>
              <a:rPr spc="105" dirty="0">
                <a:solidFill>
                  <a:srgbClr val="04182D"/>
                </a:solidFill>
                <a:latin typeface="Lucida Sans Unicode"/>
                <a:cs typeface="Lucida Sans Unicode"/>
              </a:rPr>
              <a:t>We</a:t>
            </a:r>
            <a:r>
              <a:rPr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5" dirty="0">
                <a:solidFill>
                  <a:srgbClr val="04182D"/>
                </a:solidFill>
                <a:latin typeface="Lucida Sans Unicode"/>
                <a:cs typeface="Lucida Sans Unicode"/>
              </a:rPr>
              <a:t>choose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α</a:t>
            </a:r>
            <a:r>
              <a:rPr i="1" spc="-20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pc="45" dirty="0">
                <a:solidFill>
                  <a:srgbClr val="04182D"/>
                </a:solidFill>
                <a:latin typeface="Lucida Sans Unicode"/>
                <a:cs typeface="Lucida Sans Unicode"/>
              </a:rPr>
              <a:t>and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pc="-204" dirty="0">
                <a:solidFill>
                  <a:srgbClr val="04182D"/>
                </a:solidFill>
                <a:latin typeface="Cambria"/>
                <a:cs typeface="Cambria"/>
              </a:rPr>
              <a:t>ℓ</a:t>
            </a:r>
            <a:r>
              <a:rPr spc="-307" baseline="-12919" dirty="0">
                <a:solidFill>
                  <a:srgbClr val="04182D"/>
                </a:solidFill>
                <a:latin typeface="Cambria"/>
                <a:cs typeface="Cambria"/>
              </a:rPr>
              <a:t>0</a:t>
            </a:r>
            <a:r>
              <a:rPr spc="-157" baseline="-12919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pc="15" dirty="0">
                <a:solidFill>
                  <a:srgbClr val="04182D"/>
                </a:solidFill>
                <a:latin typeface="Lucida Sans Unicode"/>
                <a:cs typeface="Lucida Sans Unicode"/>
              </a:rPr>
              <a:t>b</a:t>
            </a:r>
            <a:r>
              <a:rPr spc="1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minimi</a:t>
            </a:r>
            <a:r>
              <a:rPr spc="-50" dirty="0">
                <a:solidFill>
                  <a:srgbClr val="04182D"/>
                </a:solidFill>
                <a:latin typeface="Microsoft Sans Serif"/>
                <a:cs typeface="Microsoft Sans Serif"/>
              </a:rPr>
              <a:t>z</a:t>
            </a:r>
            <a:r>
              <a:rPr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ing </a:t>
            </a:r>
            <a:r>
              <a:rPr spc="70" dirty="0">
                <a:solidFill>
                  <a:srgbClr val="04182D"/>
                </a:solidFill>
                <a:latin typeface="Lucida Sans Unicode"/>
                <a:cs typeface="Lucida Sans Unicode"/>
              </a:rPr>
              <a:t>SSE</a:t>
            </a:r>
            <a:r>
              <a:rPr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endParaRPr dirty="0">
              <a:latin typeface="Microsoft Sans Serif"/>
              <a:cs typeface="Microsoft Sans Serif"/>
            </a:endParaRPr>
          </a:p>
          <a:p>
            <a:pPr marR="901065" algn="ctr">
              <a:lnSpc>
                <a:spcPct val="100000"/>
              </a:lnSpc>
              <a:spcBef>
                <a:spcPts val="1420"/>
              </a:spcBef>
            </a:pPr>
            <a:r>
              <a:rPr i="1" spc="-40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endParaRPr dirty="0">
              <a:latin typeface="Palatino Linotype"/>
              <a:cs typeface="Palatino Linotype"/>
            </a:endParaRPr>
          </a:p>
          <a:p>
            <a:pPr marR="112395" algn="ctr">
              <a:lnSpc>
                <a:spcPct val="100000"/>
              </a:lnSpc>
              <a:spcBef>
                <a:spcPts val="340"/>
              </a:spcBef>
            </a:pPr>
            <a:r>
              <a:rPr i="1" spc="380" dirty="0">
                <a:solidFill>
                  <a:srgbClr val="04182D"/>
                </a:solidFill>
                <a:latin typeface="Palatino Linotype"/>
                <a:cs typeface="Palatino Linotype"/>
              </a:rPr>
              <a:t>SSE</a:t>
            </a:r>
            <a:r>
              <a:rPr i="1" spc="250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pc="710" dirty="0">
                <a:solidFill>
                  <a:srgbClr val="04182D"/>
                </a:solidFill>
                <a:latin typeface="Cambria"/>
                <a:cs typeface="Cambria"/>
              </a:rPr>
              <a:t>=</a:t>
            </a:r>
            <a:r>
              <a:rPr spc="170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spc="515" dirty="0">
                <a:solidFill>
                  <a:srgbClr val="04182D"/>
                </a:solidFill>
                <a:latin typeface="Lucida Sans Unicode"/>
                <a:cs typeface="Lucida Sans Unicode"/>
              </a:rPr>
              <a:t>∑</a:t>
            </a:r>
            <a:r>
              <a:rPr spc="515" dirty="0">
                <a:solidFill>
                  <a:srgbClr val="04182D"/>
                </a:solidFill>
                <a:latin typeface="Cambria"/>
                <a:cs typeface="Cambria"/>
              </a:rPr>
              <a:t>(</a:t>
            </a:r>
            <a:r>
              <a:rPr i="1" spc="515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i="1" spc="772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i="1" spc="450" baseline="-12919" dirty="0">
                <a:solidFill>
                  <a:srgbClr val="04182D"/>
                </a:solidFill>
                <a:latin typeface="Palatino Linotype"/>
                <a:cs typeface="Palatino Linotype"/>
              </a:rPr>
              <a:t> </a:t>
            </a:r>
            <a:r>
              <a:rPr spc="710" dirty="0">
                <a:solidFill>
                  <a:srgbClr val="04182D"/>
                </a:solidFill>
                <a:latin typeface="Cambria"/>
                <a:cs typeface="Cambria"/>
              </a:rPr>
              <a:t>−</a:t>
            </a:r>
            <a:r>
              <a:rPr spc="125" dirty="0">
                <a:solidFill>
                  <a:srgbClr val="04182D"/>
                </a:solidFill>
                <a:latin typeface="Cambria"/>
                <a:cs typeface="Cambria"/>
              </a:rPr>
              <a:t> </a:t>
            </a:r>
            <a:r>
              <a:rPr i="1" spc="-114" dirty="0">
                <a:solidFill>
                  <a:srgbClr val="04182D"/>
                </a:solidFill>
                <a:latin typeface="Palatino Linotype"/>
                <a:cs typeface="Palatino Linotype"/>
              </a:rPr>
              <a:t>y</a:t>
            </a:r>
            <a:r>
              <a:rPr spc="-114" dirty="0">
                <a:solidFill>
                  <a:srgbClr val="04182D"/>
                </a:solidFill>
                <a:latin typeface="Cambria"/>
                <a:cs typeface="Cambria"/>
              </a:rPr>
              <a:t>^</a:t>
            </a:r>
            <a:r>
              <a:rPr i="1" spc="-172" baseline="-16795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pc="-172" baseline="-16795" dirty="0">
                <a:solidFill>
                  <a:srgbClr val="04182D"/>
                </a:solidFill>
                <a:latin typeface="Cambria"/>
                <a:cs typeface="Cambria"/>
              </a:rPr>
              <a:t>∣</a:t>
            </a:r>
            <a:r>
              <a:rPr i="1" spc="-172" baseline="-16795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pc="-172" baseline="-16795" dirty="0">
                <a:solidFill>
                  <a:srgbClr val="04182D"/>
                </a:solidFill>
                <a:latin typeface="Cambria"/>
                <a:cs typeface="Cambria"/>
              </a:rPr>
              <a:t>−1</a:t>
            </a:r>
            <a:r>
              <a:rPr spc="-114" dirty="0">
                <a:solidFill>
                  <a:srgbClr val="04182D"/>
                </a:solidFill>
                <a:latin typeface="Cambria"/>
                <a:cs typeface="Cambria"/>
              </a:rPr>
              <a:t>)</a:t>
            </a:r>
            <a:r>
              <a:rPr spc="-172" baseline="33591" dirty="0">
                <a:solidFill>
                  <a:srgbClr val="04182D"/>
                </a:solidFill>
                <a:latin typeface="Cambria"/>
                <a:cs typeface="Cambria"/>
              </a:rPr>
              <a:t>2</a:t>
            </a:r>
            <a:endParaRPr baseline="33591" dirty="0">
              <a:latin typeface="Cambria"/>
              <a:cs typeface="Cambria"/>
            </a:endParaRPr>
          </a:p>
          <a:p>
            <a:pPr marR="862330" algn="ctr">
              <a:lnSpc>
                <a:spcPct val="100000"/>
              </a:lnSpc>
              <a:spcBef>
                <a:spcPts val="935"/>
              </a:spcBef>
            </a:pPr>
            <a:r>
              <a:rPr i="1" spc="155" dirty="0">
                <a:solidFill>
                  <a:srgbClr val="04182D"/>
                </a:solidFill>
                <a:latin typeface="Palatino Linotype"/>
                <a:cs typeface="Palatino Linotype"/>
              </a:rPr>
              <a:t>t</a:t>
            </a:r>
            <a:r>
              <a:rPr spc="155" dirty="0">
                <a:solidFill>
                  <a:srgbClr val="04182D"/>
                </a:solidFill>
                <a:latin typeface="Cambria"/>
                <a:cs typeface="Cambria"/>
              </a:rPr>
              <a:t>=1</a:t>
            </a:r>
            <a:endParaRPr dirty="0">
              <a:latin typeface="Cambria"/>
              <a:cs typeface="Cambria"/>
            </a:endParaRPr>
          </a:p>
        </p:txBody>
      </p:sp>
      <p:graphicFrame>
        <p:nvGraphicFramePr>
          <p:cNvPr id="10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96591"/>
              </p:ext>
            </p:extLst>
          </p:nvPr>
        </p:nvGraphicFramePr>
        <p:xfrm>
          <a:off x="262688" y="1483814"/>
          <a:ext cx="6297137" cy="147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7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5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fo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Verdana"/>
                          <a:cs typeface="Verdana"/>
                        </a:rPr>
                        <a:t>rm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241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spc="2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Forecast</a:t>
                      </a:r>
                      <a:r>
                        <a:rPr sz="1700" spc="-7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spc="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eq</a:t>
                      </a:r>
                      <a:r>
                        <a:rPr sz="20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700" spc="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ation</a:t>
                      </a:r>
                      <a:endParaRPr sz="1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751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1157605" algn="l"/>
                        </a:tabLst>
                      </a:pPr>
                      <a:r>
                        <a:rPr sz="3300" i="1" spc="-150" baseline="896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3300" spc="-150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^</a:t>
                      </a:r>
                      <a:r>
                        <a:rPr sz="15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5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15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h</a:t>
                      </a:r>
                      <a:r>
                        <a:rPr sz="1500" spc="-1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∣</a:t>
                      </a:r>
                      <a:r>
                        <a:rPr sz="1500" i="1" spc="-10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3300" spc="1064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3300" spc="202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300" spc="-179" baseline="896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1500" i="1" spc="-120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endParaRPr sz="15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03946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spc="-20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Smoothing</a:t>
                      </a:r>
                      <a:r>
                        <a:rPr sz="1700" spc="-5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spc="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eq</a:t>
                      </a:r>
                      <a:r>
                        <a:rPr sz="20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700" spc="5" dirty="0">
                          <a:solidFill>
                            <a:srgbClr val="04182D"/>
                          </a:solidFill>
                          <a:latin typeface="Lucida Sans Unicode"/>
                          <a:cs typeface="Lucida Sans Unicode"/>
                        </a:rPr>
                        <a:t>ation</a:t>
                      </a:r>
                      <a:endParaRPr sz="1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751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527685" algn="l"/>
                        </a:tabLst>
                      </a:pPr>
                      <a:r>
                        <a:rPr sz="2200" spc="-12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ℓ</a:t>
                      </a:r>
                      <a:r>
                        <a:rPr sz="2300" i="1" spc="-179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	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2200" spc="16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6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αy</a:t>
                      </a:r>
                      <a:r>
                        <a:rPr sz="2300" i="1" spc="97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i="1" spc="450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7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(1</a:t>
                      </a:r>
                      <a:r>
                        <a:rPr sz="220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710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</a:t>
                      </a:r>
                      <a:r>
                        <a:rPr sz="2200" spc="-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55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α</a:t>
                      </a:r>
                      <a:r>
                        <a:rPr sz="2200" spc="55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)ℓ</a:t>
                      </a:r>
                      <a:r>
                        <a:rPr sz="2300" i="1" spc="82" baseline="-12919" dirty="0">
                          <a:solidFill>
                            <a:srgbClr val="04182D"/>
                          </a:solidFill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2300" spc="82" baseline="-12919" dirty="0">
                          <a:solidFill>
                            <a:srgbClr val="04182D"/>
                          </a:solidFill>
                          <a:latin typeface="Cambria"/>
                          <a:cs typeface="Cambria"/>
                        </a:rPr>
                        <a:t>−1</a:t>
                      </a:r>
                      <a:endParaRPr sz="2300" baseline="-12919" dirty="0">
                        <a:latin typeface="Cambria"/>
                        <a:cs typeface="Cambria"/>
                      </a:endParaRPr>
                    </a:p>
                  </a:txBody>
                  <a:tcPr marL="0" marR="0" marT="60857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91941"/>
      </p:ext>
    </p:extLst>
  </p:cSld>
  <p:clrMapOvr>
    <a:masterClrMapping/>
  </p:clrMapOvr>
</p:sld>
</file>

<file path=ppt/theme/theme1.xml><?xml version="1.0" encoding="utf-8"?>
<a:theme xmlns:a="http://schemas.openxmlformats.org/drawingml/2006/main" name="16.9-Template_12.7.2016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16.9-Template_12.7.2016</Template>
  <TotalTime>161</TotalTime>
  <Words>812</Words>
  <Application>Microsoft Office PowerPoint</Application>
  <PresentationFormat>Custom</PresentationFormat>
  <Paragraphs>298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</vt:lpstr>
      <vt:lpstr>Courier New</vt:lpstr>
      <vt:lpstr>Gill Sans MT</vt:lpstr>
      <vt:lpstr>Lucida Sans Unicode</vt:lpstr>
      <vt:lpstr>Microsoft Sans Serif</vt:lpstr>
      <vt:lpstr>Palatino Linotype</vt:lpstr>
      <vt:lpstr>Times New Roman</vt:lpstr>
      <vt:lpstr>Verdana</vt:lpstr>
      <vt:lpstr>16.9-Template_12.7.2016</vt:lpstr>
      <vt:lpstr>PHOTO COVER OPTION TITLE GOES HERE CAN  RUN THREE LINES</vt:lpstr>
      <vt:lpstr>RED COVER OPTION TITLE GOES HERE CAN RUN THREE LINES</vt:lpstr>
      <vt:lpstr>DIVIDER TITLE GOES HERE &amp; CAN RUN SEVERAL LINES</vt:lpstr>
      <vt:lpstr>TITLE GOES HERE  &amp; CAN RUN TWO LINES</vt:lpstr>
      <vt:lpstr>TITLE GOES HERE  &amp; CAN RUN  THREE LINES</vt:lpstr>
      <vt:lpstr>Exponential y weighted forcasts      F O R EC AS T I N G I N R             </vt:lpstr>
      <vt:lpstr>SIMPLE EXPONENTIAL SMOOTHING</vt:lpstr>
      <vt:lpstr>SIMPLE EXPONENTIAL SMOOTHING</vt:lpstr>
      <vt:lpstr>SIMPLE EXPONENTIAL SMOOTHING</vt:lpstr>
      <vt:lpstr>EXAMPLE OIL PRODUCTION</vt:lpstr>
      <vt:lpstr>EXAMPLE OIL PRODUCTION</vt:lpstr>
      <vt:lpstr>Let's practice!     F O R EC AS T I N G I N R</vt:lpstr>
      <vt:lpstr>Exponential Smoothing Methods With Trend      F O R EC AS T I N G I N R             </vt:lpstr>
      <vt:lpstr>HOLT'S LINEAER TREND</vt:lpstr>
      <vt:lpstr>HOLT'S LINEAER TREND</vt:lpstr>
      <vt:lpstr>HOLT'S METHOD IN R</vt:lpstr>
      <vt:lpstr>DAMPED TREND METHOD</vt:lpstr>
      <vt:lpstr>EXAMPLE :  AIR PASSENGERS</vt:lpstr>
      <vt:lpstr>Let's practice!     F O R EC AS T I N G I N R</vt:lpstr>
      <vt:lpstr>Exponential Smoothing Methods With Trend And Seasonality      F O R EC AS T I N G I N R             </vt:lpstr>
      <vt:lpstr>HOLT-WINTERS' ADDITIVE METHOD</vt:lpstr>
      <vt:lpstr>HOLT-WINTERS' MULTIPLICATIVE  METHOD</vt:lpstr>
      <vt:lpstr>EXAMPLE :  VISITOR NIGHTS</vt:lpstr>
      <vt:lpstr>TAXONOMY OF EXPONENTIAL SMOOTHING METHODS</vt:lpstr>
      <vt:lpstr>TAXONOMY OF   EXPONENTIAL   SMOOTHING   METHODS</vt:lpstr>
      <vt:lpstr>Let's practice!     F O R EC AS T I N G I N R</vt:lpstr>
      <vt:lpstr>State Space Models For Exponential Smoothing      F O R EC AS T I N G I N R             </vt:lpstr>
      <vt:lpstr>I NNOVATIONS  STATE  SPACE  MODELS Each exponential smoothing method can be wri en as an  "innovations state space model" </vt:lpstr>
      <vt:lpstr>I NNOVATIONS  STATE  SPACE  MODELS Each exponential smoothing method can be wri en as an  "innovations state space model" </vt:lpstr>
      <vt:lpstr>I NNOVATIONS  STATE  SPACE  MODELS Each exponential smoothing method can be wri en as an  "innovations state space model" </vt:lpstr>
      <vt:lpstr>I NNOVATIONS  STATE  SPACE  MODELS Each exponential smoothing method can be wri en as an  "innovations state space model" </vt:lpstr>
      <vt:lpstr>I NNOVATIONS  STATE  SPACE  MODELS Each exponential smoothing method can be wri en as an  "innovations state space model" </vt:lpstr>
      <vt:lpstr>ETS MODELS</vt:lpstr>
      <vt:lpstr>EXAMPLE : AUSTRALIAN AIR TRAFFIC</vt:lpstr>
      <vt:lpstr>EXAMPLE : AUSTRALIAN AIR TRAFFIC</vt:lpstr>
      <vt:lpstr>EXAMPLE: MONTHLY CORTECOSTEROID DRUG SALES</vt:lpstr>
      <vt:lpstr>EXAMPLE: MONTHLY CORTECOSTEROID DRUG SALES</vt:lpstr>
      <vt:lpstr>Let's practice!     F O R EC AS T I N G I N R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USAID</dc:creator>
  <cp:lastModifiedBy>Wakeel Ahmad Awan</cp:lastModifiedBy>
  <cp:revision>46</cp:revision>
  <dcterms:created xsi:type="dcterms:W3CDTF">2017-03-16T17:43:27Z</dcterms:created>
  <dcterms:modified xsi:type="dcterms:W3CDTF">2022-09-25T04:55:52Z</dcterms:modified>
</cp:coreProperties>
</file>