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36" r:id="rId2"/>
    <p:sldId id="291" r:id="rId3"/>
    <p:sldId id="328" r:id="rId4"/>
    <p:sldId id="325" r:id="rId5"/>
    <p:sldId id="375" r:id="rId6"/>
    <p:sldId id="337" r:id="rId7"/>
    <p:sldId id="323" r:id="rId8"/>
    <p:sldId id="327" r:id="rId9"/>
    <p:sldId id="360" r:id="rId10"/>
    <p:sldId id="374" r:id="rId11"/>
    <p:sldId id="373" r:id="rId12"/>
    <p:sldId id="361" r:id="rId13"/>
    <p:sldId id="359" r:id="rId14"/>
    <p:sldId id="362" r:id="rId15"/>
    <p:sldId id="363" r:id="rId16"/>
    <p:sldId id="364" r:id="rId17"/>
    <p:sldId id="358" r:id="rId18"/>
    <p:sldId id="372" r:id="rId19"/>
    <p:sldId id="371" r:id="rId20"/>
    <p:sldId id="357" r:id="rId21"/>
    <p:sldId id="356" r:id="rId22"/>
    <p:sldId id="365" r:id="rId23"/>
    <p:sldId id="366" r:id="rId24"/>
    <p:sldId id="367" r:id="rId25"/>
    <p:sldId id="368" r:id="rId26"/>
    <p:sldId id="369" r:id="rId27"/>
    <p:sldId id="376" r:id="rId28"/>
    <p:sldId id="377" r:id="rId29"/>
    <p:sldId id="355" r:id="rId30"/>
    <p:sldId id="354" r:id="rId31"/>
    <p:sldId id="370" r:id="rId32"/>
  </p:sldIdLst>
  <p:sldSz cx="9144000" cy="5184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5"/>
    <a:srgbClr val="CFCDC9"/>
    <a:srgbClr val="BA0C2F"/>
    <a:srgbClr val="FFFFFF"/>
    <a:srgbClr val="6C6463"/>
    <a:srgbClr val="651D32"/>
    <a:srgbClr val="002F6C"/>
    <a:srgbClr val="0067B9"/>
    <a:srgbClr val="A7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86376" autoAdjust="0"/>
  </p:normalViewPr>
  <p:slideViewPr>
    <p:cSldViewPr snapToGrid="0" snapToObjects="1">
      <p:cViewPr varScale="1">
        <p:scale>
          <a:sx n="96" d="100"/>
          <a:sy n="96" d="100"/>
        </p:scale>
        <p:origin x="642" y="84"/>
      </p:cViewPr>
      <p:guideLst>
        <p:guide orient="horz" pos="163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D9E48-5E7F-D24C-87D5-695B18367D2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B10C2-C6DD-5A4A-BF1B-B012B8BA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7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357CE-B3EB-1B4A-84E5-C1E2DF427ABD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85800"/>
            <a:ext cx="6048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A558B-E4E9-A94A-B9C1-029E46A7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3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3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0C00456-721A-A94C-800A-D5E7EE91C160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4807"/>
            <a:ext cx="3886200" cy="1209781"/>
          </a:xfrm>
          <a:effectLst>
            <a:outerShdw blurRad="254000" dir="2700000" algn="tl" rotWithShape="0">
              <a:srgbClr val="000000">
                <a:alpha val="20000"/>
              </a:srgbClr>
            </a:outerShdw>
          </a:effectLst>
        </p:spPr>
        <p:txBody>
          <a:bodyPr anchor="b" anchorCtr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335924"/>
            <a:ext cx="3429000" cy="1209781"/>
          </a:xfrm>
          <a:effectLst>
            <a:outerShdw blurRad="254000" dir="5400000" algn="tl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46760" y="3174105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9C836EC-7AD5-486F-A168-8E7B4E0EB0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6034"/>
            <a:ext cx="8839200" cy="14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7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Title Only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241502"/>
            <a:ext cx="4419600" cy="3789284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442713" y="2186124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chemeClr val="tx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668948" y="1241502"/>
            <a:ext cx="3885896" cy="837665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47B3E3A-4AFB-43D6-A83F-1C49559694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5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/Gray 1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86104" y="682922"/>
            <a:ext cx="7772400" cy="4616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86104" y="1362035"/>
            <a:ext cx="77724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188" marR="0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pPr marL="230188" marR="0" lvl="0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Click to edit Master text styles</a:t>
            </a:r>
          </a:p>
          <a:p>
            <a:pPr marL="684213" marR="0" lvl="1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Second level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E2E9055-1023-4AA0-AB7B-EEB90B3CB8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58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/Gray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394413"/>
            <a:ext cx="3809696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4413"/>
            <a:ext cx="38103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7D908D5-BD1B-491E-B1D2-1EB1B66F54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65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/Gray 3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296987"/>
            <a:ext cx="2514296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296987"/>
            <a:ext cx="25149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296987"/>
            <a:ext cx="25149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322F8F5-9082-4364-BC32-0E9E068604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10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/Gray 1 Content + Bottom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2592387"/>
            <a:ext cx="8839200" cy="2440594"/>
          </a:xfrm>
          <a:solidFill>
            <a:srgbClr val="E7E7E5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6987"/>
            <a:ext cx="7772400" cy="11430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862313" y="3537008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F77BF1F-41A9-4656-A533-31A8C3B17B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99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/Gray 1 Content + Righ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196898"/>
            <a:ext cx="4419600" cy="3833890"/>
          </a:xfrm>
          <a:solidFill>
            <a:srgbClr val="E7E7E5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1915880"/>
            <a:ext cx="3657600" cy="2819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862312" y="2141520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chemeClr val="tx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030203"/>
            <a:ext cx="3657600" cy="830997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35DAA7EB-FC2E-4496-8FCB-0CE923F226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03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/Gray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271239"/>
            <a:ext cx="4419600" cy="3759547"/>
          </a:xfrm>
          <a:solidFill>
            <a:srgbClr val="E7E7E5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442713" y="2215860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chemeClr val="tx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743290" y="1303904"/>
            <a:ext cx="3885896" cy="837665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C1E6600-17BA-4A64-8396-6222BBD99D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31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fld id="{3F4168E2-91C5-9646-9F53-5B4E70AF759D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135206"/>
            <a:ext cx="3429000" cy="1209781"/>
          </a:xfrm>
          <a:effectLst>
            <a:outerShdw blurRad="254000" dir="5400000" algn="tl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46760" y="2973387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9A75483-2B3F-42E1-9F73-291656D702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5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- Full Red"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EB2C8F94-9D67-854F-8417-3B884156945E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01787"/>
            <a:ext cx="3886200" cy="1209781"/>
          </a:xfrm>
          <a:effectLst/>
        </p:spPr>
        <p:txBody>
          <a:bodyPr anchor="b" anchorCtr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135206"/>
            <a:ext cx="3429000" cy="1209781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46760" y="2973387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09AFF202-AEA0-440A-A251-33CB57D91E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2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Full Red"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534987"/>
            <a:ext cx="5486400" cy="461665"/>
          </a:xfrm>
        </p:spPr>
        <p:txBody>
          <a:bodyPr wrap="square" anchor="t" anchorCtr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349C05-927F-3348-96DF-9086CF2761D6}" type="datetime1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46760" y="687387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720E8A3-93F1-4B15-84F9-6D695C45B8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6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EB2C8F94-9D67-854F-8417-3B884156945E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01787"/>
            <a:ext cx="3886200" cy="1209781"/>
          </a:xfrm>
          <a:effectLst/>
        </p:spPr>
        <p:txBody>
          <a:bodyPr anchor="b" anchorCtr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135206"/>
            <a:ext cx="3429000" cy="1209781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46760" y="2973387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5D1B1ACB-9E97-4F7B-B952-B782D5B5CE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71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/Gray 1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86104" y="1256937"/>
            <a:ext cx="7772400" cy="4616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 hasCustomPrompt="1"/>
          </p:nvPr>
        </p:nvSpPr>
        <p:spPr>
          <a:xfrm>
            <a:off x="686104" y="1895707"/>
            <a:ext cx="7772400" cy="285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188" marR="0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pPr marL="230188" marR="0" lvl="0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Click to edit Master text styles</a:t>
            </a:r>
          </a:p>
          <a:p>
            <a:pPr marL="684213" marR="0" lvl="1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Second level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D893573-6A49-4A39-9091-38F52294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25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/Gray 2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835815"/>
            <a:ext cx="3809696" cy="2847719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35815"/>
            <a:ext cx="3810304" cy="2847719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1225138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6DDCAF-0EE5-4BA6-9CE5-3505467869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/Gray 3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835815"/>
            <a:ext cx="2514296" cy="2847719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835815"/>
            <a:ext cx="2514904" cy="2847719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835815"/>
            <a:ext cx="2514904" cy="2847719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45577" y="124093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39791A1-96A0-490B-BF91-A26BDD7E2B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92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/Gray 1 Content + Bottom Photo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2847277"/>
            <a:ext cx="8839200" cy="2185703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2084"/>
            <a:ext cx="7772400" cy="11430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064098" y="3666799"/>
            <a:ext cx="1670340" cy="184665"/>
          </a:xfrm>
        </p:spPr>
        <p:txBody>
          <a:bodyPr wrap="square">
            <a:spAutoFit/>
          </a:bodyPr>
          <a:lstStyle>
            <a:lvl1pPr marL="0" indent="0" algn="r">
              <a:buNone/>
              <a:defRPr sz="600" baseline="0">
                <a:solidFill>
                  <a:schemeClr val="tx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1234521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8D3FFD2C-3160-4814-AD91-825DB78BCE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587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/Gray 1 Content + Right Photo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204332"/>
            <a:ext cx="4419600" cy="3826456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37839" y="2103863"/>
            <a:ext cx="3657600" cy="2626463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847289" y="2262348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chemeClr val="tx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37839" y="1204332"/>
            <a:ext cx="3657600" cy="830997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4043C17D-658C-4225-8748-39308B5517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309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/Gray Title Only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204332"/>
            <a:ext cx="4419600" cy="3826454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666047" y="2056282"/>
            <a:ext cx="1627240" cy="184666"/>
          </a:xfrm>
        </p:spPr>
        <p:txBody>
          <a:bodyPr wrap="square">
            <a:spAutoFit/>
          </a:bodyPr>
          <a:lstStyle>
            <a:lvl1pPr marL="0" indent="0" algn="r">
              <a:buNone/>
              <a:defRPr sz="600" baseline="0">
                <a:solidFill>
                  <a:schemeClr val="tx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188567"/>
            <a:ext cx="3885896" cy="837665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103EA51-7597-4ED8-96AF-3DE48D533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27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/Gray 1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86104" y="1211494"/>
            <a:ext cx="7772400" cy="4616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85800" y="1865970"/>
            <a:ext cx="7772400" cy="284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188" marR="0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pPr marL="230188" marR="0" lvl="0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Click to edit Master text styles</a:t>
            </a:r>
          </a:p>
          <a:p>
            <a:pPr marL="684213" marR="0" lvl="1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Second level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B1B3B99-6CF1-4475-8757-B5B969F234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974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/Gray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806495"/>
            <a:ext cx="3809696" cy="2951085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06495"/>
            <a:ext cx="3810304" cy="2951085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1210478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8031F01-D064-4CA1-BB4A-46733B288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454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/Gray 3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0839"/>
            <a:ext cx="2514296" cy="2787533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296" y="1880839"/>
            <a:ext cx="2514904" cy="2787533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244" y="1880839"/>
            <a:ext cx="2514904" cy="2787533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254811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862F961-C7EB-4B47-82A5-A50B66E156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763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/Gray 1 Content + Bottom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2877015"/>
            <a:ext cx="8839200" cy="2155966"/>
          </a:xfrm>
          <a:solidFill>
            <a:srgbClr val="E7E7E5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104" y="1818227"/>
            <a:ext cx="7772400" cy="970451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060903" y="3648739"/>
            <a:ext cx="1676728" cy="184666"/>
          </a:xfrm>
        </p:spPr>
        <p:txBody>
          <a:bodyPr wrap="square">
            <a:spAutoFit/>
          </a:bodyPr>
          <a:lstStyle>
            <a:lvl1pPr marL="0" indent="0" algn="r">
              <a:buNone/>
              <a:defRPr sz="600" baseline="0">
                <a:solidFill>
                  <a:schemeClr val="tx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22244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520D748-1C40-493A-A8D7-C39D99856F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8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534987"/>
            <a:ext cx="5486400" cy="461665"/>
          </a:xfrm>
        </p:spPr>
        <p:txBody>
          <a:bodyPr wrap="square" anchor="t" anchorCtr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349C05-927F-3348-96DF-9086CF2761D6}" type="datetime1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46760" y="687387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569F0DA-F2E1-4408-8A83-C8B5EB45F0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63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/Gray 1 Content + Righ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457093"/>
            <a:ext cx="4419600" cy="3387546"/>
          </a:xfrm>
          <a:solidFill>
            <a:srgbClr val="E7E7E5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122112"/>
            <a:ext cx="3657600" cy="2658044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82083" y="1174322"/>
            <a:ext cx="3657600" cy="830997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3C41AEA5-0277-4B53-99A8-0F3FB2A9A8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87078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523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/Gray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226634"/>
            <a:ext cx="4419600" cy="3804152"/>
          </a:xfrm>
          <a:solidFill>
            <a:srgbClr val="E7E7E5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442713" y="2171256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chemeClr val="tx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188567"/>
            <a:ext cx="3885896" cy="837665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F524F77-A6E8-4F96-9628-B9D96927CD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9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86104" y="682922"/>
            <a:ext cx="7772400" cy="4616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685800" y="1296987"/>
            <a:ext cx="77724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4336BBA-4C13-4A9C-AE1C-73B9EF7D5E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2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296987"/>
            <a:ext cx="7772400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9DB99DE-DD0C-4987-9B9B-C5A6FADCA1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4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/Gray 2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296987"/>
            <a:ext cx="3809696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6987"/>
            <a:ext cx="38103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8F50F50-B707-4974-B4DC-88438B03D7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3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296987"/>
            <a:ext cx="2514296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296987"/>
            <a:ext cx="25149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296987"/>
            <a:ext cx="25149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D98D258-7F89-46EC-A21D-685243F67A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 + Bottom Photo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2959071"/>
            <a:ext cx="8839200" cy="207391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26900"/>
            <a:ext cx="7772400" cy="11430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862313" y="3537008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29265" y="1190205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14BC0E5B-0B8C-42F2-804D-6471F7F240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4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 + Right Photo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234068"/>
            <a:ext cx="4419600" cy="379672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118732"/>
            <a:ext cx="3657600" cy="265371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862312" y="1098609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234641"/>
            <a:ext cx="3657600" cy="830997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A48DAE6-C73B-4621-AB58-CECE3C0CBE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4315"/>
          <a:stretch/>
        </p:blipFill>
        <p:spPr>
          <a:xfrm>
            <a:off x="152400" y="109381"/>
            <a:ext cx="8839200" cy="9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1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682922"/>
            <a:ext cx="7772400" cy="4616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987"/>
            <a:ext cx="77724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64207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7C017F59-29DA-6F48-B92A-5AD511CC2D6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64207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64207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ame 13"/>
          <p:cNvSpPr/>
          <p:nvPr/>
        </p:nvSpPr>
        <p:spPr>
          <a:xfrm>
            <a:off x="0" y="0"/>
            <a:ext cx="9144000" cy="5189384"/>
          </a:xfrm>
          <a:prstGeom prst="frame">
            <a:avLst>
              <a:gd name="adj1" fmla="val 2963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8133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74" r:id="rId2"/>
    <p:sldLayoutId id="2147483654" r:id="rId3"/>
    <p:sldLayoutId id="2147483708" r:id="rId4"/>
    <p:sldLayoutId id="2147483709" r:id="rId5"/>
    <p:sldLayoutId id="2147483758" r:id="rId6"/>
    <p:sldLayoutId id="2147483710" r:id="rId7"/>
    <p:sldLayoutId id="2147483711" r:id="rId8"/>
    <p:sldLayoutId id="2147483712" r:id="rId9"/>
    <p:sldLayoutId id="2147483714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696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  <p:sldLayoutId id="2147483751" r:id="rId25"/>
    <p:sldLayoutId id="2147483752" r:id="rId26"/>
    <p:sldLayoutId id="2147483753" r:id="rId27"/>
    <p:sldLayoutId id="2147483754" r:id="rId28"/>
    <p:sldLayoutId id="2147483755" r:id="rId29"/>
    <p:sldLayoutId id="2147483756" r:id="rId30"/>
    <p:sldLayoutId id="2147483757" r:id="rId3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800"/>
        </a:spcAft>
        <a:buFont typeface="Arial"/>
        <a:buChar char="•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800"/>
        </a:spcAft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C00456-721A-A94C-800A-D5E7EE91C160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 COVER OPTION</a:t>
            </a:r>
            <a:br>
              <a:rPr lang="en-US" dirty="0"/>
            </a:br>
            <a:r>
              <a:rPr lang="en-US" dirty="0"/>
              <a:t>TITLE GOES HERE CAN </a:t>
            </a:r>
            <a:br>
              <a:rPr lang="en-US" dirty="0"/>
            </a:br>
            <a:r>
              <a:rPr lang="en-US" dirty="0"/>
              <a:t>RUN THREE LINES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 STYLE GOES HERE, CAN RUN FOUR 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5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739" y="2276061"/>
            <a:ext cx="5899791" cy="163009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920"/>
              </a:spcBef>
            </a:pPr>
            <a:r>
              <a:rPr lang="pt-BR" sz="6600" spc="-55" dirty="0"/>
              <a:t>Let's</a:t>
            </a:r>
            <a:r>
              <a:rPr lang="pt-BR" sz="6600" spc="-190" dirty="0"/>
              <a:t> </a:t>
            </a:r>
            <a:r>
              <a:rPr lang="pt-BR" sz="6600" spc="195" dirty="0"/>
              <a:t>practice!</a:t>
            </a:r>
            <a:r>
              <a:rPr lang="pt-BR" sz="6600" dirty="0"/>
              <a:t/>
            </a:r>
            <a:br>
              <a:rPr lang="pt-BR" sz="6600" dirty="0"/>
            </a:br>
            <a:r>
              <a:rPr lang="pt-BR" sz="6600" dirty="0" smtClean="0"/>
              <a:t>    </a:t>
            </a:r>
            <a:r>
              <a:rPr lang="pt-BR" spc="-20" dirty="0" smtClean="0"/>
              <a:t>F</a:t>
            </a:r>
            <a:r>
              <a:rPr lang="pt-BR" spc="-280" dirty="0" smtClean="0"/>
              <a:t> </a:t>
            </a:r>
            <a:r>
              <a:rPr lang="pt-BR" spc="80" dirty="0"/>
              <a:t>O</a:t>
            </a:r>
            <a:r>
              <a:rPr lang="pt-BR" spc="-280" dirty="0"/>
              <a:t> </a:t>
            </a:r>
            <a:r>
              <a:rPr lang="pt-BR" spc="-210" dirty="0"/>
              <a:t>R</a:t>
            </a:r>
            <a:r>
              <a:rPr lang="pt-BR" spc="-275" dirty="0"/>
              <a:t> </a:t>
            </a:r>
            <a:r>
              <a:rPr lang="pt-BR" spc="125" dirty="0"/>
              <a:t>EC</a:t>
            </a:r>
            <a:r>
              <a:rPr lang="pt-BR" spc="-280" dirty="0"/>
              <a:t> </a:t>
            </a:r>
            <a:r>
              <a:rPr lang="pt-BR" spc="114" dirty="0"/>
              <a:t>AS</a:t>
            </a:r>
            <a:r>
              <a:rPr lang="pt-BR" spc="-275" dirty="0"/>
              <a:t> </a:t>
            </a:r>
            <a:r>
              <a:rPr lang="pt-BR" spc="-50" dirty="0"/>
              <a:t>T</a:t>
            </a:r>
            <a:r>
              <a:rPr lang="pt-BR" spc="-280" dirty="0"/>
              <a:t> </a:t>
            </a:r>
            <a:r>
              <a:rPr lang="pt-BR" spc="25" dirty="0"/>
              <a:t>I</a:t>
            </a:r>
            <a:r>
              <a:rPr lang="pt-BR" spc="-275" dirty="0"/>
              <a:t> </a:t>
            </a:r>
            <a:r>
              <a:rPr lang="pt-BR" spc="95" dirty="0"/>
              <a:t>N</a:t>
            </a:r>
            <a:r>
              <a:rPr lang="pt-BR" spc="-280" dirty="0"/>
              <a:t> </a:t>
            </a:r>
            <a:r>
              <a:rPr lang="pt-BR" dirty="0"/>
              <a:t>G	</a:t>
            </a:r>
            <a:r>
              <a:rPr lang="pt-BR" spc="25" dirty="0"/>
              <a:t>I</a:t>
            </a:r>
            <a:r>
              <a:rPr lang="pt-BR" spc="-280" dirty="0"/>
              <a:t> </a:t>
            </a:r>
            <a:r>
              <a:rPr lang="pt-BR" spc="95" dirty="0"/>
              <a:t>N	</a:t>
            </a:r>
            <a:r>
              <a:rPr lang="pt-BR" spc="-210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0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14799" y="1143124"/>
            <a:ext cx="5899791" cy="24622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920"/>
              </a:spcBef>
            </a:pPr>
            <a:r>
              <a:rPr lang="pt-BR" sz="4400" spc="-55" dirty="0" smtClean="0"/>
              <a:t>TRENDS, SEASONALITY,            AND CYCLICITY</a:t>
            </a:r>
            <a:r>
              <a:rPr lang="pt-BR" sz="6600" dirty="0"/>
              <a:t/>
            </a:r>
            <a:br>
              <a:rPr lang="pt-BR" sz="6600" dirty="0"/>
            </a:br>
            <a:r>
              <a:rPr lang="pt-BR" sz="6600" dirty="0" smtClean="0"/>
              <a:t>    </a:t>
            </a:r>
            <a:r>
              <a:rPr lang="pt-BR" spc="-20" dirty="0" smtClean="0"/>
              <a:t>F</a:t>
            </a:r>
            <a:r>
              <a:rPr lang="pt-BR" spc="-280" dirty="0" smtClean="0"/>
              <a:t> </a:t>
            </a:r>
            <a:r>
              <a:rPr lang="pt-BR" spc="80" dirty="0"/>
              <a:t>O</a:t>
            </a:r>
            <a:r>
              <a:rPr lang="pt-BR" spc="-280" dirty="0"/>
              <a:t> </a:t>
            </a:r>
            <a:r>
              <a:rPr lang="pt-BR" spc="-210" dirty="0"/>
              <a:t>R</a:t>
            </a:r>
            <a:r>
              <a:rPr lang="pt-BR" spc="-275" dirty="0"/>
              <a:t> </a:t>
            </a:r>
            <a:r>
              <a:rPr lang="pt-BR" spc="125" dirty="0"/>
              <a:t>EC</a:t>
            </a:r>
            <a:r>
              <a:rPr lang="pt-BR" spc="-280" dirty="0"/>
              <a:t> </a:t>
            </a:r>
            <a:r>
              <a:rPr lang="pt-BR" spc="114" dirty="0"/>
              <a:t>AS</a:t>
            </a:r>
            <a:r>
              <a:rPr lang="pt-BR" spc="-275" dirty="0"/>
              <a:t> </a:t>
            </a:r>
            <a:r>
              <a:rPr lang="pt-BR" spc="-50" dirty="0"/>
              <a:t>T</a:t>
            </a:r>
            <a:r>
              <a:rPr lang="pt-BR" spc="-280" dirty="0"/>
              <a:t> </a:t>
            </a:r>
            <a:r>
              <a:rPr lang="pt-BR" spc="25" dirty="0"/>
              <a:t>I</a:t>
            </a:r>
            <a:r>
              <a:rPr lang="pt-BR" spc="-275" dirty="0"/>
              <a:t> </a:t>
            </a:r>
            <a:r>
              <a:rPr lang="pt-BR" spc="95" dirty="0"/>
              <a:t>N</a:t>
            </a:r>
            <a:r>
              <a:rPr lang="pt-BR" spc="-280" dirty="0"/>
              <a:t> </a:t>
            </a:r>
            <a:r>
              <a:rPr lang="pt-BR" dirty="0"/>
              <a:t>G	</a:t>
            </a:r>
            <a:r>
              <a:rPr lang="pt-BR" spc="25" dirty="0"/>
              <a:t>I</a:t>
            </a:r>
            <a:r>
              <a:rPr lang="pt-BR" spc="-280" dirty="0"/>
              <a:t> </a:t>
            </a:r>
            <a:r>
              <a:rPr lang="pt-BR" spc="95" dirty="0"/>
              <a:t>N	</a:t>
            </a:r>
            <a:r>
              <a:rPr lang="pt-BR" spc="-210" dirty="0"/>
              <a:t>R</a:t>
            </a:r>
            <a:endParaRPr lang="en-US" dirty="0"/>
          </a:p>
        </p:txBody>
      </p:sp>
      <p:grpSp>
        <p:nvGrpSpPr>
          <p:cNvPr id="6" name="object 3"/>
          <p:cNvGrpSpPr/>
          <p:nvPr/>
        </p:nvGrpSpPr>
        <p:grpSpPr>
          <a:xfrm>
            <a:off x="6149925" y="2750518"/>
            <a:ext cx="982980" cy="982980"/>
            <a:chOff x="7287459" y="4974305"/>
            <a:chExt cx="982980" cy="982980"/>
          </a:xfrm>
        </p:grpSpPr>
        <p:sp>
          <p:nvSpPr>
            <p:cNvPr id="7" name="object 4"/>
            <p:cNvSpPr/>
            <p:nvPr/>
          </p:nvSpPr>
          <p:spPr>
            <a:xfrm>
              <a:off x="7287459" y="4974305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7464603" y="5201056"/>
              <a:ext cx="627380" cy="483870"/>
            </a:xfrm>
            <a:custGeom>
              <a:avLst/>
              <a:gdLst/>
              <a:ahLst/>
              <a:cxnLst/>
              <a:rect l="l" t="t" r="r" b="b"/>
              <a:pathLst>
                <a:path w="627379" h="483870">
                  <a:moveTo>
                    <a:pt x="626770" y="209892"/>
                  </a:moveTo>
                  <a:lnTo>
                    <a:pt x="621728" y="172161"/>
                  </a:lnTo>
                  <a:lnTo>
                    <a:pt x="607174" y="136652"/>
                  </a:lnTo>
                  <a:lnTo>
                    <a:pt x="590003" y="112458"/>
                  </a:lnTo>
                  <a:lnTo>
                    <a:pt x="590003" y="225552"/>
                  </a:lnTo>
                  <a:lnTo>
                    <a:pt x="584238" y="264845"/>
                  </a:lnTo>
                  <a:lnTo>
                    <a:pt x="567677" y="297535"/>
                  </a:lnTo>
                  <a:lnTo>
                    <a:pt x="541426" y="323824"/>
                  </a:lnTo>
                  <a:lnTo>
                    <a:pt x="513664" y="339826"/>
                  </a:lnTo>
                  <a:lnTo>
                    <a:pt x="511086" y="338315"/>
                  </a:lnTo>
                  <a:lnTo>
                    <a:pt x="507263" y="336384"/>
                  </a:lnTo>
                  <a:lnTo>
                    <a:pt x="497928" y="332270"/>
                  </a:lnTo>
                  <a:lnTo>
                    <a:pt x="488137" y="328650"/>
                  </a:lnTo>
                  <a:lnTo>
                    <a:pt x="480415" y="326072"/>
                  </a:lnTo>
                  <a:lnTo>
                    <a:pt x="477278" y="325081"/>
                  </a:lnTo>
                  <a:lnTo>
                    <a:pt x="491871" y="322554"/>
                  </a:lnTo>
                  <a:lnTo>
                    <a:pt x="523989" y="309994"/>
                  </a:lnTo>
                  <a:lnTo>
                    <a:pt x="556107" y="279996"/>
                  </a:lnTo>
                  <a:lnTo>
                    <a:pt x="559600" y="266877"/>
                  </a:lnTo>
                  <a:lnTo>
                    <a:pt x="570712" y="225132"/>
                  </a:lnTo>
                  <a:lnTo>
                    <a:pt x="565543" y="206857"/>
                  </a:lnTo>
                  <a:lnTo>
                    <a:pt x="555434" y="171069"/>
                  </a:lnTo>
                  <a:lnTo>
                    <a:pt x="521817" y="142836"/>
                  </a:lnTo>
                  <a:lnTo>
                    <a:pt x="488200" y="132054"/>
                  </a:lnTo>
                  <a:lnTo>
                    <a:pt x="472922" y="130327"/>
                  </a:lnTo>
                  <a:lnTo>
                    <a:pt x="460756" y="130327"/>
                  </a:lnTo>
                  <a:lnTo>
                    <a:pt x="460756" y="236321"/>
                  </a:lnTo>
                  <a:lnTo>
                    <a:pt x="456069" y="253936"/>
                  </a:lnTo>
                  <a:lnTo>
                    <a:pt x="445770" y="263004"/>
                  </a:lnTo>
                  <a:lnTo>
                    <a:pt x="435457" y="266357"/>
                  </a:lnTo>
                  <a:lnTo>
                    <a:pt x="430771" y="266852"/>
                  </a:lnTo>
                  <a:lnTo>
                    <a:pt x="419481" y="266865"/>
                  </a:lnTo>
                  <a:lnTo>
                    <a:pt x="419481" y="365620"/>
                  </a:lnTo>
                  <a:lnTo>
                    <a:pt x="415442" y="366306"/>
                  </a:lnTo>
                  <a:lnTo>
                    <a:pt x="365125" y="368846"/>
                  </a:lnTo>
                  <a:lnTo>
                    <a:pt x="365125" y="345084"/>
                  </a:lnTo>
                  <a:lnTo>
                    <a:pt x="399707" y="345084"/>
                  </a:lnTo>
                  <a:lnTo>
                    <a:pt x="402234" y="346786"/>
                  </a:lnTo>
                  <a:lnTo>
                    <a:pt x="408178" y="351599"/>
                  </a:lnTo>
                  <a:lnTo>
                    <a:pt x="414096" y="358038"/>
                  </a:lnTo>
                  <a:lnTo>
                    <a:pt x="419481" y="365620"/>
                  </a:lnTo>
                  <a:lnTo>
                    <a:pt x="419481" y="266865"/>
                  </a:lnTo>
                  <a:lnTo>
                    <a:pt x="366014" y="266877"/>
                  </a:lnTo>
                  <a:lnTo>
                    <a:pt x="366052" y="206857"/>
                  </a:lnTo>
                  <a:lnTo>
                    <a:pt x="430771" y="206895"/>
                  </a:lnTo>
                  <a:lnTo>
                    <a:pt x="435457" y="207124"/>
                  </a:lnTo>
                  <a:lnTo>
                    <a:pt x="445770" y="209969"/>
                  </a:lnTo>
                  <a:lnTo>
                    <a:pt x="456069" y="218617"/>
                  </a:lnTo>
                  <a:lnTo>
                    <a:pt x="460756" y="236321"/>
                  </a:lnTo>
                  <a:lnTo>
                    <a:pt x="460756" y="130327"/>
                  </a:lnTo>
                  <a:lnTo>
                    <a:pt x="258229" y="130327"/>
                  </a:lnTo>
                  <a:lnTo>
                    <a:pt x="258229" y="354812"/>
                  </a:lnTo>
                  <a:lnTo>
                    <a:pt x="256603" y="354457"/>
                  </a:lnTo>
                  <a:lnTo>
                    <a:pt x="212369" y="337515"/>
                  </a:lnTo>
                  <a:lnTo>
                    <a:pt x="175488" y="315290"/>
                  </a:lnTo>
                  <a:lnTo>
                    <a:pt x="147370" y="288645"/>
                  </a:lnTo>
                  <a:lnTo>
                    <a:pt x="123151" y="225552"/>
                  </a:lnTo>
                  <a:lnTo>
                    <a:pt x="129451" y="192646"/>
                  </a:lnTo>
                  <a:lnTo>
                    <a:pt x="175488" y="135801"/>
                  </a:lnTo>
                  <a:lnTo>
                    <a:pt x="212369" y="113588"/>
                  </a:lnTo>
                  <a:lnTo>
                    <a:pt x="256603" y="96647"/>
                  </a:lnTo>
                  <a:lnTo>
                    <a:pt x="306743" y="85852"/>
                  </a:lnTo>
                  <a:lnTo>
                    <a:pt x="361353" y="82067"/>
                  </a:lnTo>
                  <a:lnTo>
                    <a:pt x="415442" y="84785"/>
                  </a:lnTo>
                  <a:lnTo>
                    <a:pt x="464210" y="93091"/>
                  </a:lnTo>
                  <a:lnTo>
                    <a:pt x="506577" y="107200"/>
                  </a:lnTo>
                  <a:lnTo>
                    <a:pt x="541426" y="127292"/>
                  </a:lnTo>
                  <a:lnTo>
                    <a:pt x="584238" y="186258"/>
                  </a:lnTo>
                  <a:lnTo>
                    <a:pt x="590003" y="225552"/>
                  </a:lnTo>
                  <a:lnTo>
                    <a:pt x="590003" y="112458"/>
                  </a:lnTo>
                  <a:lnTo>
                    <a:pt x="583984" y="103962"/>
                  </a:lnTo>
                  <a:lnTo>
                    <a:pt x="560882" y="82067"/>
                  </a:lnTo>
                  <a:lnTo>
                    <a:pt x="553072" y="74663"/>
                  </a:lnTo>
                  <a:lnTo>
                    <a:pt x="515302" y="49364"/>
                  </a:lnTo>
                  <a:lnTo>
                    <a:pt x="471563" y="28663"/>
                  </a:lnTo>
                  <a:lnTo>
                    <a:pt x="422744" y="13131"/>
                  </a:lnTo>
                  <a:lnTo>
                    <a:pt x="369722" y="3390"/>
                  </a:lnTo>
                  <a:lnTo>
                    <a:pt x="313385" y="0"/>
                  </a:lnTo>
                  <a:lnTo>
                    <a:pt x="257060" y="3390"/>
                  </a:lnTo>
                  <a:lnTo>
                    <a:pt x="204038" y="13131"/>
                  </a:lnTo>
                  <a:lnTo>
                    <a:pt x="155219" y="28663"/>
                  </a:lnTo>
                  <a:lnTo>
                    <a:pt x="111480" y="49364"/>
                  </a:lnTo>
                  <a:lnTo>
                    <a:pt x="73698" y="74663"/>
                  </a:lnTo>
                  <a:lnTo>
                    <a:pt x="42786" y="103962"/>
                  </a:lnTo>
                  <a:lnTo>
                    <a:pt x="19608" y="136652"/>
                  </a:lnTo>
                  <a:lnTo>
                    <a:pt x="5041" y="172161"/>
                  </a:lnTo>
                  <a:lnTo>
                    <a:pt x="0" y="209892"/>
                  </a:lnTo>
                  <a:lnTo>
                    <a:pt x="5041" y="247611"/>
                  </a:lnTo>
                  <a:lnTo>
                    <a:pt x="19608" y="283121"/>
                  </a:lnTo>
                  <a:lnTo>
                    <a:pt x="42786" y="315823"/>
                  </a:lnTo>
                  <a:lnTo>
                    <a:pt x="73698" y="345122"/>
                  </a:lnTo>
                  <a:lnTo>
                    <a:pt x="111480" y="370408"/>
                  </a:lnTo>
                  <a:lnTo>
                    <a:pt x="155219" y="391121"/>
                  </a:lnTo>
                  <a:lnTo>
                    <a:pt x="204038" y="406641"/>
                  </a:lnTo>
                  <a:lnTo>
                    <a:pt x="257060" y="416394"/>
                  </a:lnTo>
                  <a:lnTo>
                    <a:pt x="258229" y="416471"/>
                  </a:lnTo>
                  <a:lnTo>
                    <a:pt x="258229" y="483298"/>
                  </a:lnTo>
                  <a:lnTo>
                    <a:pt x="365150" y="483260"/>
                  </a:lnTo>
                  <a:lnTo>
                    <a:pt x="365137" y="416674"/>
                  </a:lnTo>
                  <a:lnTo>
                    <a:pt x="369722" y="416394"/>
                  </a:lnTo>
                  <a:lnTo>
                    <a:pt x="422744" y="406641"/>
                  </a:lnTo>
                  <a:lnTo>
                    <a:pt x="439648" y="401269"/>
                  </a:lnTo>
                  <a:lnTo>
                    <a:pt x="483362" y="483336"/>
                  </a:lnTo>
                  <a:lnTo>
                    <a:pt x="604177" y="483285"/>
                  </a:lnTo>
                  <a:lnTo>
                    <a:pt x="530987" y="359905"/>
                  </a:lnTo>
                  <a:lnTo>
                    <a:pt x="553072" y="345122"/>
                  </a:lnTo>
                  <a:lnTo>
                    <a:pt x="583984" y="315823"/>
                  </a:lnTo>
                  <a:lnTo>
                    <a:pt x="607174" y="283121"/>
                  </a:lnTo>
                  <a:lnTo>
                    <a:pt x="621728" y="247611"/>
                  </a:lnTo>
                  <a:lnTo>
                    <a:pt x="626770" y="2098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6"/>
          <p:cNvSpPr/>
          <p:nvPr/>
        </p:nvSpPr>
        <p:spPr>
          <a:xfrm>
            <a:off x="261730" y="3537951"/>
            <a:ext cx="3727174" cy="1306688"/>
          </a:xfrm>
          <a:custGeom>
            <a:avLst/>
            <a:gdLst/>
            <a:ahLst/>
            <a:cxnLst/>
            <a:rect l="l" t="t" r="r" b="b"/>
            <a:pathLst>
              <a:path w="6141720" h="1699259">
                <a:moveTo>
                  <a:pt x="6064612" y="1699042"/>
                </a:moveTo>
                <a:lnTo>
                  <a:pt x="0" y="1699042"/>
                </a:lnTo>
                <a:lnTo>
                  <a:pt x="0" y="0"/>
                </a:lnTo>
                <a:lnTo>
                  <a:pt x="6064612" y="0"/>
                </a:lnTo>
                <a:lnTo>
                  <a:pt x="6069936" y="524"/>
                </a:lnTo>
                <a:lnTo>
                  <a:pt x="6109196" y="16786"/>
                </a:lnTo>
                <a:lnTo>
                  <a:pt x="6136941" y="55514"/>
                </a:lnTo>
                <a:lnTo>
                  <a:pt x="6141117" y="76505"/>
                </a:lnTo>
                <a:lnTo>
                  <a:pt x="6141117" y="1622537"/>
                </a:lnTo>
                <a:lnTo>
                  <a:pt x="6124330" y="1667122"/>
                </a:lnTo>
                <a:lnTo>
                  <a:pt x="6085602" y="1694867"/>
                </a:lnTo>
                <a:lnTo>
                  <a:pt x="6064612" y="1699042"/>
                </a:lnTo>
                <a:close/>
              </a:path>
            </a:pathLst>
          </a:custGeom>
          <a:solidFill>
            <a:srgbClr val="78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 txBox="1"/>
          <p:nvPr/>
        </p:nvSpPr>
        <p:spPr>
          <a:xfrm>
            <a:off x="371060" y="3879146"/>
            <a:ext cx="4406265" cy="66909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z="1600" spc="-5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                 </a:t>
            </a:r>
            <a:r>
              <a:rPr lang="en-US" sz="1600" spc="-5" dirty="0" err="1" smtClean="0">
                <a:solidFill>
                  <a:srgbClr val="FFFFFF"/>
                </a:solidFill>
                <a:latin typeface="Microsoft Sans Serif"/>
                <a:cs typeface="Microsoft Sans Serif"/>
              </a:rPr>
              <a:t>Zahid</a:t>
            </a:r>
            <a:r>
              <a:rPr lang="en-US" sz="1600" spc="-5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Asghar</a:t>
            </a:r>
            <a:endParaRPr sz="16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78100"/>
              </a:lnSpc>
              <a:spcBef>
                <a:spcPts val="1095"/>
              </a:spcBef>
            </a:pP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Profes</a:t>
            </a:r>
            <a:r>
              <a:rPr lang="en-US"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sor, School of Economics, QAU</a:t>
            </a:r>
            <a:endParaRPr sz="16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74621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2348" y="1091242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TIME SERIES PATTERNS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54383"/>
              </p:ext>
            </p:extLst>
          </p:nvPr>
        </p:nvGraphicFramePr>
        <p:xfrm>
          <a:off x="282348" y="1574665"/>
          <a:ext cx="7961244" cy="2973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7805">
                  <a:extLst>
                    <a:ext uri="{9D8B030D-6E8A-4147-A177-3AD203B41FA5}">
                      <a16:colId xmlns:a16="http://schemas.microsoft.com/office/drawing/2014/main" val="2242735666"/>
                    </a:ext>
                  </a:extLst>
                </a:gridCol>
                <a:gridCol w="6623439">
                  <a:extLst>
                    <a:ext uri="{9D8B030D-6E8A-4147-A177-3AD203B41FA5}">
                      <a16:colId xmlns:a16="http://schemas.microsoft.com/office/drawing/2014/main" val="2479193769"/>
                    </a:ext>
                  </a:extLst>
                </a:gridCol>
              </a:tblGrid>
              <a:tr h="479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-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Pa</a:t>
                      </a:r>
                      <a:r>
                        <a:rPr sz="2100" spc="53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10" dirty="0" smtClean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ern</a:t>
                      </a:r>
                      <a:endParaRPr sz="2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046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12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Description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046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33313"/>
                  </a:ext>
                </a:extLst>
              </a:tr>
              <a:tr h="7432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30"/>
                        </a:spcBef>
                      </a:pPr>
                      <a:r>
                        <a:rPr sz="2100" spc="3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Trend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7775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 marR="380365">
                        <a:lnSpc>
                          <a:spcPct val="84300"/>
                        </a:lnSpc>
                        <a:spcBef>
                          <a:spcPts val="869"/>
                        </a:spcBef>
                      </a:pPr>
                      <a:r>
                        <a:rPr sz="2100" spc="12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100" spc="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8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pa</a:t>
                      </a:r>
                      <a:r>
                        <a:rPr lang="en-US" sz="2100" spc="39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tt</a:t>
                      </a:r>
                      <a:r>
                        <a:rPr sz="2100" spc="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ern </a:t>
                      </a:r>
                      <a:r>
                        <a:rPr sz="2100" spc="1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300" spc="1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100" spc="1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ists</a:t>
                      </a:r>
                      <a:r>
                        <a:rPr sz="2100" spc="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5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2300" spc="5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2100" spc="5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ol</a:t>
                      </a:r>
                      <a:r>
                        <a:rPr sz="2300" spc="5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2100" spc="5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ing</a:t>
                      </a:r>
                      <a:r>
                        <a:rPr sz="2100" spc="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100" spc="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long</a:t>
                      </a:r>
                      <a:r>
                        <a:rPr sz="2300" spc="1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2100" spc="1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term</a:t>
                      </a:r>
                      <a:r>
                        <a:rPr sz="2100" spc="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increase</a:t>
                      </a:r>
                      <a:r>
                        <a:rPr sz="2100" spc="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-2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OR </a:t>
                      </a:r>
                      <a:r>
                        <a:rPr sz="2100" spc="-65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9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decrease</a:t>
                      </a:r>
                      <a:r>
                        <a:rPr sz="2100" spc="8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9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2100" spc="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5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100" spc="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data</a:t>
                      </a:r>
                      <a:endParaRPr sz="2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9152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429494"/>
                  </a:ext>
                </a:extLst>
              </a:tr>
              <a:tr h="7432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30"/>
                        </a:spcBef>
                      </a:pPr>
                      <a:r>
                        <a:rPr sz="2100" spc="5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Seasonal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7775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 marR="359410">
                        <a:lnSpc>
                          <a:spcPct val="76800"/>
                        </a:lnSpc>
                        <a:spcBef>
                          <a:spcPts val="1120"/>
                        </a:spcBef>
                      </a:pPr>
                      <a:r>
                        <a:rPr sz="2100" spc="12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100" spc="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periodic</a:t>
                      </a:r>
                      <a:r>
                        <a:rPr sz="2100" spc="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8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pa</a:t>
                      </a:r>
                      <a:r>
                        <a:rPr lang="en-US" sz="2100" spc="3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tt</a:t>
                      </a:r>
                      <a:r>
                        <a:rPr sz="2100" spc="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ern</a:t>
                      </a:r>
                      <a:r>
                        <a:rPr sz="2100" spc="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300" spc="1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100" spc="1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ists</a:t>
                      </a:r>
                      <a:r>
                        <a:rPr sz="2100" spc="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5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2300" spc="5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2100" spc="5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100" spc="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2100" spc="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5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100" spc="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calendar</a:t>
                      </a:r>
                      <a:r>
                        <a:rPr sz="2100" spc="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300" spc="-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100" spc="-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300" spc="-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100" spc="-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2300" spc="-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., </a:t>
                      </a:r>
                      <a:r>
                        <a:rPr sz="2300" spc="-73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5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100" spc="8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6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q</a:t>
                      </a:r>
                      <a:r>
                        <a:rPr sz="2300" spc="6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2100" spc="6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arter</a:t>
                      </a:r>
                      <a:r>
                        <a:rPr sz="2300" spc="6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300" spc="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0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month</a:t>
                      </a:r>
                      <a:r>
                        <a:rPr sz="2300" spc="10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300" spc="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0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sz="2100" spc="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3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da</a:t>
                      </a:r>
                      <a:r>
                        <a:rPr sz="2300" spc="13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2300" spc="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4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2100" spc="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5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100" spc="8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300" spc="4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2100" spc="4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eek</a:t>
                      </a:r>
                      <a:r>
                        <a:rPr sz="2300" spc="4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)</a:t>
                      </a:r>
                      <a:endParaRPr sz="23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772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960272"/>
                  </a:ext>
                </a:extLst>
              </a:tr>
              <a:tr h="10075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100" spc="12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2300" spc="12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2100" spc="12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clic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11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 marR="160020">
                        <a:lnSpc>
                          <a:spcPct val="76800"/>
                        </a:lnSpc>
                        <a:spcBef>
                          <a:spcPts val="1120"/>
                        </a:spcBef>
                      </a:pPr>
                      <a:r>
                        <a:rPr sz="2100" spc="12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100" spc="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8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pa</a:t>
                      </a:r>
                      <a:r>
                        <a:rPr lang="en-US" sz="2100" spc="39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tt</a:t>
                      </a:r>
                      <a:r>
                        <a:rPr sz="2100" spc="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ern </a:t>
                      </a:r>
                      <a:r>
                        <a:rPr sz="2100" spc="1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lang="en-US" sz="2300" spc="1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100" spc="1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ists</a:t>
                      </a:r>
                      <a:r>
                        <a:rPr sz="2100" spc="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300" spc="4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2100" spc="4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here</a:t>
                      </a:r>
                      <a:r>
                        <a:rPr sz="2100" spc="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5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100" spc="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sz="2100" spc="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7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300" spc="7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100" spc="7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hibits</a:t>
                      </a:r>
                      <a:r>
                        <a:rPr sz="2100" spc="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2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rises</a:t>
                      </a:r>
                      <a:r>
                        <a:rPr sz="2100" spc="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6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and </a:t>
                      </a:r>
                      <a:r>
                        <a:rPr sz="2100" spc="16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6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falls</a:t>
                      </a:r>
                      <a:r>
                        <a:rPr sz="2100" spc="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204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sz="2100" spc="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0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sz="2100" spc="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5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2100" spc="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4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lang="en-US" sz="2100" spc="81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fixed</a:t>
                      </a:r>
                      <a:r>
                        <a:rPr sz="2100" spc="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period</a:t>
                      </a:r>
                      <a:r>
                        <a:rPr sz="2100" spc="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300" spc="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100" spc="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2300" spc="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2100" spc="9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ration</a:t>
                      </a:r>
                      <a:r>
                        <a:rPr sz="2100" spc="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300" spc="1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2100" spc="1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300" spc="1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2100" spc="1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all</a:t>
                      </a:r>
                      <a:r>
                        <a:rPr sz="2300" spc="1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2300" spc="1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14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sz="2100" spc="-65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22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at</a:t>
                      </a:r>
                      <a:r>
                        <a:rPr sz="2100" spc="80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9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least</a:t>
                      </a:r>
                      <a:r>
                        <a:rPr sz="2100" spc="8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300" spc="-17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2300" spc="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300" spc="5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2100" spc="5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ears</a:t>
                      </a:r>
                      <a:r>
                        <a:rPr sz="2300" spc="55" dirty="0">
                          <a:solidFill>
                            <a:srgbClr val="04182D"/>
                          </a:solidFill>
                          <a:latin typeface="Microsoft Sans Serif"/>
                          <a:cs typeface="Microsoft Sans Serif"/>
                        </a:rPr>
                        <a:t>)</a:t>
                      </a:r>
                      <a:endParaRPr sz="23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772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2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07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059099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EXAMPLES OF TIME SERIES PATTERN</a:t>
            </a:r>
            <a:endParaRPr lang="en-US" dirty="0"/>
          </a:p>
        </p:txBody>
      </p:sp>
      <p:pic>
        <p:nvPicPr>
          <p:cNvPr id="8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104" y="1512385"/>
            <a:ext cx="8633791" cy="33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7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059099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EXAMPLES OF TIME SERIES PATTERN</a:t>
            </a:r>
            <a:endParaRPr lang="en-US" dirty="0"/>
          </a:p>
        </p:txBody>
      </p:sp>
      <p:pic>
        <p:nvPicPr>
          <p:cNvPr id="7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60" y="1514178"/>
            <a:ext cx="8224279" cy="336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19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059099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EXAMPLES OF TIME SERIES PATTERN</a:t>
            </a:r>
            <a:endParaRPr lang="en-US" dirty="0"/>
          </a:p>
        </p:txBody>
      </p:sp>
      <p:pic>
        <p:nvPicPr>
          <p:cNvPr id="8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926" y="1520763"/>
            <a:ext cx="8430692" cy="334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3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059099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EXAMPLES OF TIME SERIES PATTERN</a:t>
            </a:r>
            <a:endParaRPr lang="en-US" dirty="0"/>
          </a:p>
        </p:txBody>
      </p:sp>
      <p:pic>
        <p:nvPicPr>
          <p:cNvPr id="7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60" y="1547285"/>
            <a:ext cx="8085132" cy="32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6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2591" y="1091242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SEASONAL OR CYCLIC?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2591" y="1513119"/>
            <a:ext cx="7295320" cy="3329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Diff</a:t>
            </a:r>
            <a:r>
              <a:rPr lang="en-US" spc="65" dirty="0">
                <a:solidFill>
                  <a:srgbClr val="04182D"/>
                </a:solidFill>
                <a:latin typeface="Microsoft Sans Serif"/>
                <a:cs typeface="Microsoft Sans Serif"/>
              </a:rPr>
              <a:t>erences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05" dirty="0">
                <a:solidFill>
                  <a:srgbClr val="04182D"/>
                </a:solidFill>
                <a:latin typeface="Microsoft Sans Serif"/>
                <a:cs typeface="Microsoft Sans Serif"/>
              </a:rPr>
              <a:t>between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seasonal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60" dirty="0">
                <a:solidFill>
                  <a:srgbClr val="04182D"/>
                </a:solidFill>
                <a:latin typeface="Microsoft Sans Serif"/>
                <a:cs typeface="Microsoft Sans Serif"/>
              </a:rPr>
              <a:t>and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20" dirty="0">
                <a:solidFill>
                  <a:srgbClr val="04182D"/>
                </a:solidFill>
                <a:latin typeface="Microsoft Sans Serif"/>
                <a:cs typeface="Microsoft Sans Serif"/>
              </a:rPr>
              <a:t>cyclic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80" dirty="0">
                <a:solidFill>
                  <a:srgbClr val="04182D"/>
                </a:solidFill>
                <a:latin typeface="Microsoft Sans Serif"/>
                <a:cs typeface="Microsoft Sans Serif"/>
              </a:rPr>
              <a:t>patt</a:t>
            </a:r>
            <a:r>
              <a:rPr lang="en-US" spc="10" dirty="0">
                <a:solidFill>
                  <a:srgbClr val="04182D"/>
                </a:solidFill>
                <a:latin typeface="Microsoft Sans Serif"/>
                <a:cs typeface="Microsoft Sans Serif"/>
              </a:rPr>
              <a:t>erns:</a:t>
            </a:r>
            <a:endParaRPr lang="en-US" dirty="0">
              <a:latin typeface="Microsoft Sans Serif"/>
              <a:cs typeface="Microsoft Sans Serif"/>
            </a:endParaRPr>
          </a:p>
          <a:p>
            <a:pPr marL="666750" marR="5080" indent="-285750">
              <a:spcBef>
                <a:spcPts val="2280"/>
              </a:spcBef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rgbClr val="04182D"/>
                </a:solidFill>
                <a:latin typeface="Microsoft Sans Serif"/>
                <a:cs typeface="Microsoft Sans Serif"/>
              </a:rPr>
              <a:t>Seasonal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80" dirty="0">
                <a:solidFill>
                  <a:srgbClr val="04182D"/>
                </a:solidFill>
                <a:latin typeface="Microsoft Sans Serif"/>
                <a:cs typeface="Microsoft Sans Serif"/>
              </a:rPr>
              <a:t>pa</a:t>
            </a:r>
            <a:r>
              <a:rPr lang="en-US" spc="395" dirty="0">
                <a:solidFill>
                  <a:srgbClr val="04182D"/>
                </a:solidFill>
                <a:latin typeface="Microsoft Sans Serif"/>
                <a:cs typeface="Microsoft Sans Serif"/>
              </a:rPr>
              <a:t>tt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ern </a:t>
            </a:r>
            <a:r>
              <a:rPr lang="en-US" spc="130" dirty="0">
                <a:solidFill>
                  <a:srgbClr val="04182D"/>
                </a:solidFill>
                <a:latin typeface="Microsoft Sans Serif"/>
                <a:cs typeface="Microsoft Sans Serif"/>
              </a:rPr>
              <a:t>constant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30" dirty="0">
                <a:solidFill>
                  <a:srgbClr val="04182D"/>
                </a:solidFill>
                <a:latin typeface="Microsoft Sans Serif"/>
                <a:cs typeface="Microsoft Sans Serif"/>
              </a:rPr>
              <a:t>length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-95" dirty="0">
                <a:solidFill>
                  <a:srgbClr val="04182D"/>
                </a:solidFill>
                <a:latin typeface="Microsoft Sans Serif"/>
                <a:cs typeface="Microsoft Sans Serif"/>
              </a:rPr>
              <a:t>vs.</a:t>
            </a:r>
            <a:r>
              <a:rPr lang="en-US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20" dirty="0">
                <a:solidFill>
                  <a:srgbClr val="04182D"/>
                </a:solidFill>
                <a:latin typeface="Microsoft Sans Serif"/>
                <a:cs typeface="Microsoft Sans Serif"/>
              </a:rPr>
              <a:t>cyclic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80" dirty="0">
                <a:solidFill>
                  <a:srgbClr val="04182D"/>
                </a:solidFill>
                <a:latin typeface="Microsoft Sans Serif"/>
                <a:cs typeface="Microsoft Sans Serif"/>
              </a:rPr>
              <a:t>pa</a:t>
            </a:r>
            <a:r>
              <a:rPr lang="en-US" spc="390" dirty="0">
                <a:solidFill>
                  <a:srgbClr val="04182D"/>
                </a:solidFill>
                <a:latin typeface="Microsoft Sans Serif"/>
                <a:cs typeface="Microsoft Sans Serif"/>
              </a:rPr>
              <a:t>tt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ern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variable </a:t>
            </a:r>
            <a:r>
              <a:rPr lang="en-US" spc="-65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30" dirty="0">
                <a:solidFill>
                  <a:srgbClr val="04182D"/>
                </a:solidFill>
                <a:latin typeface="Microsoft Sans Serif"/>
                <a:cs typeface="Microsoft Sans Serif"/>
              </a:rPr>
              <a:t>length</a:t>
            </a:r>
            <a:endParaRPr lang="en-US" dirty="0">
              <a:latin typeface="Microsoft Sans Serif"/>
              <a:cs typeface="Microsoft Sans Serif"/>
            </a:endParaRPr>
          </a:p>
          <a:p>
            <a:pPr marL="666750" marR="752475" indent="-285750"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Average </a:t>
            </a:r>
            <a:r>
              <a:rPr lang="en-US" spc="130" dirty="0">
                <a:solidFill>
                  <a:srgbClr val="04182D"/>
                </a:solidFill>
                <a:latin typeface="Microsoft Sans Serif"/>
                <a:cs typeface="Microsoft Sans Serif"/>
              </a:rPr>
              <a:t>length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of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05" dirty="0">
                <a:solidFill>
                  <a:srgbClr val="04182D"/>
                </a:solidFill>
                <a:latin typeface="Microsoft Sans Serif"/>
                <a:cs typeface="Microsoft Sans Serif"/>
              </a:rPr>
              <a:t>cycle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05" dirty="0">
                <a:solidFill>
                  <a:srgbClr val="04182D"/>
                </a:solidFill>
                <a:latin typeface="Microsoft Sans Serif"/>
                <a:cs typeface="Microsoft Sans Serif"/>
              </a:rPr>
              <a:t>longer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65" dirty="0">
                <a:solidFill>
                  <a:srgbClr val="04182D"/>
                </a:solidFill>
                <a:latin typeface="Microsoft Sans Serif"/>
                <a:cs typeface="Microsoft Sans Serif"/>
              </a:rPr>
              <a:t>than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30" dirty="0">
                <a:solidFill>
                  <a:srgbClr val="04182D"/>
                </a:solidFill>
                <a:latin typeface="Microsoft Sans Serif"/>
                <a:cs typeface="Microsoft Sans Serif"/>
              </a:rPr>
              <a:t>length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of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seasonal </a:t>
            </a:r>
            <a:r>
              <a:rPr lang="en-US" spc="-65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80" dirty="0">
                <a:solidFill>
                  <a:srgbClr val="04182D"/>
                </a:solidFill>
                <a:latin typeface="Microsoft Sans Serif"/>
                <a:cs typeface="Microsoft Sans Serif"/>
              </a:rPr>
              <a:t>pa</a:t>
            </a:r>
            <a:r>
              <a:rPr lang="en-US" spc="385" dirty="0">
                <a:solidFill>
                  <a:srgbClr val="04182D"/>
                </a:solidFill>
                <a:latin typeface="Microsoft Sans Serif"/>
                <a:cs typeface="Microsoft Sans Serif"/>
              </a:rPr>
              <a:t>tt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ern</a:t>
            </a:r>
            <a:endParaRPr lang="en-US" dirty="0">
              <a:latin typeface="Microsoft Sans Serif"/>
              <a:cs typeface="Microsoft Sans Serif"/>
            </a:endParaRPr>
          </a:p>
          <a:p>
            <a:pPr marL="666750" marR="1014730" indent="-285750">
              <a:spcBef>
                <a:spcPts val="1045"/>
              </a:spcBef>
              <a:buFont typeface="Arial" panose="020B0604020202020204" pitchFamily="34" charset="0"/>
              <a:buChar char="•"/>
            </a:pPr>
            <a:r>
              <a:rPr lang="en-US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Magnitude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of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05" dirty="0">
                <a:solidFill>
                  <a:srgbClr val="04182D"/>
                </a:solidFill>
                <a:latin typeface="Microsoft Sans Serif"/>
                <a:cs typeface="Microsoft Sans Serif"/>
              </a:rPr>
              <a:t>cycle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more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variable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65" dirty="0">
                <a:solidFill>
                  <a:srgbClr val="04182D"/>
                </a:solidFill>
                <a:latin typeface="Microsoft Sans Serif"/>
                <a:cs typeface="Microsoft Sans Serif"/>
              </a:rPr>
              <a:t>than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35" dirty="0">
                <a:solidFill>
                  <a:srgbClr val="04182D"/>
                </a:solidFill>
                <a:latin typeface="Microsoft Sans Serif"/>
                <a:cs typeface="Microsoft Sans Serif"/>
              </a:rPr>
              <a:t>magnitude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of </a:t>
            </a:r>
            <a:r>
              <a:rPr lang="en-US" spc="-65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seasonal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80" dirty="0">
                <a:solidFill>
                  <a:srgbClr val="04182D"/>
                </a:solidFill>
                <a:latin typeface="Microsoft Sans Serif"/>
                <a:cs typeface="Microsoft Sans Serif"/>
              </a:rPr>
              <a:t>pa</a:t>
            </a:r>
            <a:r>
              <a:rPr lang="en-US" spc="385" dirty="0">
                <a:solidFill>
                  <a:srgbClr val="04182D"/>
                </a:solidFill>
                <a:latin typeface="Microsoft Sans Serif"/>
                <a:cs typeface="Microsoft Sans Serif"/>
              </a:rPr>
              <a:t>tt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ern</a:t>
            </a:r>
            <a:endParaRPr lang="en-US" dirty="0">
              <a:latin typeface="Microsoft Sans Serif"/>
              <a:cs typeface="Microsoft Sans Serif"/>
            </a:endParaRPr>
          </a:p>
          <a:p>
            <a:pPr marL="12700" marR="205740">
              <a:spcBef>
                <a:spcPts val="1350"/>
              </a:spcBef>
            </a:pPr>
            <a:r>
              <a:rPr lang="en-US" spc="30" dirty="0">
                <a:solidFill>
                  <a:srgbClr val="04182D"/>
                </a:solidFill>
                <a:latin typeface="Microsoft Sans Serif"/>
                <a:cs typeface="Microsoft Sans Serif"/>
              </a:rPr>
              <a:t>The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60" dirty="0">
                <a:solidFill>
                  <a:srgbClr val="04182D"/>
                </a:solidFill>
                <a:latin typeface="Microsoft Sans Serif"/>
                <a:cs typeface="Microsoft Sans Serif"/>
              </a:rPr>
              <a:t>timing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of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peaks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60" dirty="0">
                <a:solidFill>
                  <a:srgbClr val="04182D"/>
                </a:solidFill>
                <a:latin typeface="Microsoft Sans Serif"/>
                <a:cs typeface="Microsoft Sans Serif"/>
              </a:rPr>
              <a:t>and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troughs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dirty="0">
                <a:solidFill>
                  <a:srgbClr val="04182D"/>
                </a:solidFill>
                <a:latin typeface="Microsoft Sans Serif"/>
                <a:cs typeface="Microsoft Sans Serif"/>
              </a:rPr>
              <a:t>is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30" dirty="0">
                <a:solidFill>
                  <a:srgbClr val="04182D"/>
                </a:solidFill>
                <a:latin typeface="Microsoft Sans Serif"/>
                <a:cs typeface="Microsoft Sans Serif"/>
              </a:rPr>
              <a:t>predictable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with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seasonal </a:t>
            </a:r>
            <a:r>
              <a:rPr lang="en-US" spc="-65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25" dirty="0">
                <a:solidFill>
                  <a:srgbClr val="04182D"/>
                </a:solidFill>
                <a:latin typeface="Microsoft Sans Serif"/>
                <a:cs typeface="Microsoft Sans Serif"/>
              </a:rPr>
              <a:t>data,</a:t>
            </a:r>
            <a:r>
              <a:rPr lang="en-US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20" dirty="0">
                <a:solidFill>
                  <a:srgbClr val="04182D"/>
                </a:solidFill>
                <a:latin typeface="Microsoft Sans Serif"/>
                <a:cs typeface="Microsoft Sans Serif"/>
              </a:rPr>
              <a:t>but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unpredictable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in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50" dirty="0">
                <a:solidFill>
                  <a:srgbClr val="04182D"/>
                </a:solidFill>
                <a:latin typeface="Microsoft Sans Serif"/>
                <a:cs typeface="Microsoft Sans Serif"/>
              </a:rPr>
              <a:t>the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long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55" dirty="0">
                <a:solidFill>
                  <a:srgbClr val="04182D"/>
                </a:solidFill>
                <a:latin typeface="Microsoft Sans Serif"/>
                <a:cs typeface="Microsoft Sans Serif"/>
              </a:rPr>
              <a:t>term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with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20" dirty="0">
                <a:solidFill>
                  <a:srgbClr val="04182D"/>
                </a:solidFill>
                <a:latin typeface="Microsoft Sans Serif"/>
                <a:cs typeface="Microsoft Sans Serif"/>
              </a:rPr>
              <a:t>cyclic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25" dirty="0">
                <a:solidFill>
                  <a:srgbClr val="04182D"/>
                </a:solidFill>
                <a:latin typeface="Microsoft Sans Serif"/>
                <a:cs typeface="Microsoft Sans Serif"/>
              </a:rPr>
              <a:t>data.</a:t>
            </a:r>
            <a:endParaRPr lang="en-US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375204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739" y="2276061"/>
            <a:ext cx="5899791" cy="163009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920"/>
              </a:spcBef>
            </a:pPr>
            <a:r>
              <a:rPr lang="pt-BR" sz="6600" spc="-55" dirty="0"/>
              <a:t>Let's</a:t>
            </a:r>
            <a:r>
              <a:rPr lang="pt-BR" sz="6600" spc="-190" dirty="0"/>
              <a:t> </a:t>
            </a:r>
            <a:r>
              <a:rPr lang="pt-BR" sz="6600" spc="195" dirty="0"/>
              <a:t>practice!</a:t>
            </a:r>
            <a:r>
              <a:rPr lang="pt-BR" sz="6600" dirty="0"/>
              <a:t/>
            </a:r>
            <a:br>
              <a:rPr lang="pt-BR" sz="6600" dirty="0"/>
            </a:br>
            <a:r>
              <a:rPr lang="pt-BR" sz="6600" dirty="0" smtClean="0"/>
              <a:t>    </a:t>
            </a:r>
            <a:r>
              <a:rPr lang="pt-BR" spc="-20" dirty="0" smtClean="0"/>
              <a:t>F</a:t>
            </a:r>
            <a:r>
              <a:rPr lang="pt-BR" spc="-280" dirty="0" smtClean="0"/>
              <a:t> </a:t>
            </a:r>
            <a:r>
              <a:rPr lang="pt-BR" spc="80" dirty="0"/>
              <a:t>O</a:t>
            </a:r>
            <a:r>
              <a:rPr lang="pt-BR" spc="-280" dirty="0"/>
              <a:t> </a:t>
            </a:r>
            <a:r>
              <a:rPr lang="pt-BR" spc="-210" dirty="0"/>
              <a:t>R</a:t>
            </a:r>
            <a:r>
              <a:rPr lang="pt-BR" spc="-275" dirty="0"/>
              <a:t> </a:t>
            </a:r>
            <a:r>
              <a:rPr lang="pt-BR" spc="125" dirty="0"/>
              <a:t>EC</a:t>
            </a:r>
            <a:r>
              <a:rPr lang="pt-BR" spc="-280" dirty="0"/>
              <a:t> </a:t>
            </a:r>
            <a:r>
              <a:rPr lang="pt-BR" spc="114" dirty="0"/>
              <a:t>AS</a:t>
            </a:r>
            <a:r>
              <a:rPr lang="pt-BR" spc="-275" dirty="0"/>
              <a:t> </a:t>
            </a:r>
            <a:r>
              <a:rPr lang="pt-BR" spc="-50" dirty="0"/>
              <a:t>T</a:t>
            </a:r>
            <a:r>
              <a:rPr lang="pt-BR" spc="-280" dirty="0"/>
              <a:t> </a:t>
            </a:r>
            <a:r>
              <a:rPr lang="pt-BR" spc="25" dirty="0"/>
              <a:t>I</a:t>
            </a:r>
            <a:r>
              <a:rPr lang="pt-BR" spc="-275" dirty="0"/>
              <a:t> </a:t>
            </a:r>
            <a:r>
              <a:rPr lang="pt-BR" spc="95" dirty="0"/>
              <a:t>N</a:t>
            </a:r>
            <a:r>
              <a:rPr lang="pt-BR" spc="-280" dirty="0"/>
              <a:t> </a:t>
            </a:r>
            <a:r>
              <a:rPr lang="pt-BR" dirty="0"/>
              <a:t>G	</a:t>
            </a:r>
            <a:r>
              <a:rPr lang="pt-BR" spc="25" dirty="0"/>
              <a:t>I</a:t>
            </a:r>
            <a:r>
              <a:rPr lang="pt-BR" spc="-280" dirty="0"/>
              <a:t> </a:t>
            </a:r>
            <a:r>
              <a:rPr lang="pt-BR" spc="95" dirty="0"/>
              <a:t>N	</a:t>
            </a:r>
            <a:r>
              <a:rPr lang="pt-BR" spc="-210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7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6" name="object 3"/>
          <p:cNvGrpSpPr/>
          <p:nvPr/>
        </p:nvGrpSpPr>
        <p:grpSpPr>
          <a:xfrm>
            <a:off x="5534429" y="2221304"/>
            <a:ext cx="772357" cy="712776"/>
            <a:chOff x="7287459" y="4974305"/>
            <a:chExt cx="982980" cy="982980"/>
          </a:xfrm>
        </p:grpSpPr>
        <p:sp>
          <p:nvSpPr>
            <p:cNvPr id="7" name="object 4"/>
            <p:cNvSpPr/>
            <p:nvPr/>
          </p:nvSpPr>
          <p:spPr>
            <a:xfrm>
              <a:off x="7287459" y="4974305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7464603" y="5201056"/>
              <a:ext cx="627380" cy="483870"/>
            </a:xfrm>
            <a:custGeom>
              <a:avLst/>
              <a:gdLst/>
              <a:ahLst/>
              <a:cxnLst/>
              <a:rect l="l" t="t" r="r" b="b"/>
              <a:pathLst>
                <a:path w="627379" h="483870">
                  <a:moveTo>
                    <a:pt x="626770" y="209892"/>
                  </a:moveTo>
                  <a:lnTo>
                    <a:pt x="621728" y="172161"/>
                  </a:lnTo>
                  <a:lnTo>
                    <a:pt x="607174" y="136652"/>
                  </a:lnTo>
                  <a:lnTo>
                    <a:pt x="590003" y="112458"/>
                  </a:lnTo>
                  <a:lnTo>
                    <a:pt x="590003" y="225552"/>
                  </a:lnTo>
                  <a:lnTo>
                    <a:pt x="584238" y="264845"/>
                  </a:lnTo>
                  <a:lnTo>
                    <a:pt x="567677" y="297535"/>
                  </a:lnTo>
                  <a:lnTo>
                    <a:pt x="541426" y="323824"/>
                  </a:lnTo>
                  <a:lnTo>
                    <a:pt x="513664" y="339826"/>
                  </a:lnTo>
                  <a:lnTo>
                    <a:pt x="511086" y="338315"/>
                  </a:lnTo>
                  <a:lnTo>
                    <a:pt x="507263" y="336384"/>
                  </a:lnTo>
                  <a:lnTo>
                    <a:pt x="497928" y="332270"/>
                  </a:lnTo>
                  <a:lnTo>
                    <a:pt x="488137" y="328650"/>
                  </a:lnTo>
                  <a:lnTo>
                    <a:pt x="480415" y="326072"/>
                  </a:lnTo>
                  <a:lnTo>
                    <a:pt x="477278" y="325081"/>
                  </a:lnTo>
                  <a:lnTo>
                    <a:pt x="491871" y="322554"/>
                  </a:lnTo>
                  <a:lnTo>
                    <a:pt x="523989" y="309994"/>
                  </a:lnTo>
                  <a:lnTo>
                    <a:pt x="556107" y="279996"/>
                  </a:lnTo>
                  <a:lnTo>
                    <a:pt x="559600" y="266877"/>
                  </a:lnTo>
                  <a:lnTo>
                    <a:pt x="570712" y="225132"/>
                  </a:lnTo>
                  <a:lnTo>
                    <a:pt x="565543" y="206857"/>
                  </a:lnTo>
                  <a:lnTo>
                    <a:pt x="555434" y="171069"/>
                  </a:lnTo>
                  <a:lnTo>
                    <a:pt x="521817" y="142836"/>
                  </a:lnTo>
                  <a:lnTo>
                    <a:pt x="488200" y="132054"/>
                  </a:lnTo>
                  <a:lnTo>
                    <a:pt x="472922" y="130327"/>
                  </a:lnTo>
                  <a:lnTo>
                    <a:pt x="460756" y="130327"/>
                  </a:lnTo>
                  <a:lnTo>
                    <a:pt x="460756" y="236321"/>
                  </a:lnTo>
                  <a:lnTo>
                    <a:pt x="456069" y="253936"/>
                  </a:lnTo>
                  <a:lnTo>
                    <a:pt x="445770" y="263004"/>
                  </a:lnTo>
                  <a:lnTo>
                    <a:pt x="435457" y="266357"/>
                  </a:lnTo>
                  <a:lnTo>
                    <a:pt x="430771" y="266852"/>
                  </a:lnTo>
                  <a:lnTo>
                    <a:pt x="419481" y="266865"/>
                  </a:lnTo>
                  <a:lnTo>
                    <a:pt x="419481" y="365620"/>
                  </a:lnTo>
                  <a:lnTo>
                    <a:pt x="415442" y="366306"/>
                  </a:lnTo>
                  <a:lnTo>
                    <a:pt x="365125" y="368846"/>
                  </a:lnTo>
                  <a:lnTo>
                    <a:pt x="365125" y="345084"/>
                  </a:lnTo>
                  <a:lnTo>
                    <a:pt x="399707" y="345084"/>
                  </a:lnTo>
                  <a:lnTo>
                    <a:pt x="402234" y="346786"/>
                  </a:lnTo>
                  <a:lnTo>
                    <a:pt x="408178" y="351599"/>
                  </a:lnTo>
                  <a:lnTo>
                    <a:pt x="414096" y="358038"/>
                  </a:lnTo>
                  <a:lnTo>
                    <a:pt x="419481" y="365620"/>
                  </a:lnTo>
                  <a:lnTo>
                    <a:pt x="419481" y="266865"/>
                  </a:lnTo>
                  <a:lnTo>
                    <a:pt x="366014" y="266877"/>
                  </a:lnTo>
                  <a:lnTo>
                    <a:pt x="366052" y="206857"/>
                  </a:lnTo>
                  <a:lnTo>
                    <a:pt x="430771" y="206895"/>
                  </a:lnTo>
                  <a:lnTo>
                    <a:pt x="435457" y="207124"/>
                  </a:lnTo>
                  <a:lnTo>
                    <a:pt x="445770" y="209969"/>
                  </a:lnTo>
                  <a:lnTo>
                    <a:pt x="456069" y="218617"/>
                  </a:lnTo>
                  <a:lnTo>
                    <a:pt x="460756" y="236321"/>
                  </a:lnTo>
                  <a:lnTo>
                    <a:pt x="460756" y="130327"/>
                  </a:lnTo>
                  <a:lnTo>
                    <a:pt x="258229" y="130327"/>
                  </a:lnTo>
                  <a:lnTo>
                    <a:pt x="258229" y="354812"/>
                  </a:lnTo>
                  <a:lnTo>
                    <a:pt x="256603" y="354457"/>
                  </a:lnTo>
                  <a:lnTo>
                    <a:pt x="212369" y="337515"/>
                  </a:lnTo>
                  <a:lnTo>
                    <a:pt x="175488" y="315290"/>
                  </a:lnTo>
                  <a:lnTo>
                    <a:pt x="147370" y="288645"/>
                  </a:lnTo>
                  <a:lnTo>
                    <a:pt x="123151" y="225552"/>
                  </a:lnTo>
                  <a:lnTo>
                    <a:pt x="129451" y="192646"/>
                  </a:lnTo>
                  <a:lnTo>
                    <a:pt x="175488" y="135801"/>
                  </a:lnTo>
                  <a:lnTo>
                    <a:pt x="212369" y="113588"/>
                  </a:lnTo>
                  <a:lnTo>
                    <a:pt x="256603" y="96647"/>
                  </a:lnTo>
                  <a:lnTo>
                    <a:pt x="306743" y="85852"/>
                  </a:lnTo>
                  <a:lnTo>
                    <a:pt x="361353" y="82067"/>
                  </a:lnTo>
                  <a:lnTo>
                    <a:pt x="415442" y="84785"/>
                  </a:lnTo>
                  <a:lnTo>
                    <a:pt x="464210" y="93091"/>
                  </a:lnTo>
                  <a:lnTo>
                    <a:pt x="506577" y="107200"/>
                  </a:lnTo>
                  <a:lnTo>
                    <a:pt x="541426" y="127292"/>
                  </a:lnTo>
                  <a:lnTo>
                    <a:pt x="584238" y="186258"/>
                  </a:lnTo>
                  <a:lnTo>
                    <a:pt x="590003" y="225552"/>
                  </a:lnTo>
                  <a:lnTo>
                    <a:pt x="590003" y="112458"/>
                  </a:lnTo>
                  <a:lnTo>
                    <a:pt x="583984" y="103962"/>
                  </a:lnTo>
                  <a:lnTo>
                    <a:pt x="560882" y="82067"/>
                  </a:lnTo>
                  <a:lnTo>
                    <a:pt x="553072" y="74663"/>
                  </a:lnTo>
                  <a:lnTo>
                    <a:pt x="515302" y="49364"/>
                  </a:lnTo>
                  <a:lnTo>
                    <a:pt x="471563" y="28663"/>
                  </a:lnTo>
                  <a:lnTo>
                    <a:pt x="422744" y="13131"/>
                  </a:lnTo>
                  <a:lnTo>
                    <a:pt x="369722" y="3390"/>
                  </a:lnTo>
                  <a:lnTo>
                    <a:pt x="313385" y="0"/>
                  </a:lnTo>
                  <a:lnTo>
                    <a:pt x="257060" y="3390"/>
                  </a:lnTo>
                  <a:lnTo>
                    <a:pt x="204038" y="13131"/>
                  </a:lnTo>
                  <a:lnTo>
                    <a:pt x="155219" y="28663"/>
                  </a:lnTo>
                  <a:lnTo>
                    <a:pt x="111480" y="49364"/>
                  </a:lnTo>
                  <a:lnTo>
                    <a:pt x="73698" y="74663"/>
                  </a:lnTo>
                  <a:lnTo>
                    <a:pt x="42786" y="103962"/>
                  </a:lnTo>
                  <a:lnTo>
                    <a:pt x="19608" y="136652"/>
                  </a:lnTo>
                  <a:lnTo>
                    <a:pt x="5041" y="172161"/>
                  </a:lnTo>
                  <a:lnTo>
                    <a:pt x="0" y="209892"/>
                  </a:lnTo>
                  <a:lnTo>
                    <a:pt x="5041" y="247611"/>
                  </a:lnTo>
                  <a:lnTo>
                    <a:pt x="19608" y="283121"/>
                  </a:lnTo>
                  <a:lnTo>
                    <a:pt x="42786" y="315823"/>
                  </a:lnTo>
                  <a:lnTo>
                    <a:pt x="73698" y="345122"/>
                  </a:lnTo>
                  <a:lnTo>
                    <a:pt x="111480" y="370408"/>
                  </a:lnTo>
                  <a:lnTo>
                    <a:pt x="155219" y="391121"/>
                  </a:lnTo>
                  <a:lnTo>
                    <a:pt x="204038" y="406641"/>
                  </a:lnTo>
                  <a:lnTo>
                    <a:pt x="257060" y="416394"/>
                  </a:lnTo>
                  <a:lnTo>
                    <a:pt x="258229" y="416471"/>
                  </a:lnTo>
                  <a:lnTo>
                    <a:pt x="258229" y="483298"/>
                  </a:lnTo>
                  <a:lnTo>
                    <a:pt x="365150" y="483260"/>
                  </a:lnTo>
                  <a:lnTo>
                    <a:pt x="365137" y="416674"/>
                  </a:lnTo>
                  <a:lnTo>
                    <a:pt x="369722" y="416394"/>
                  </a:lnTo>
                  <a:lnTo>
                    <a:pt x="422744" y="406641"/>
                  </a:lnTo>
                  <a:lnTo>
                    <a:pt x="439648" y="401269"/>
                  </a:lnTo>
                  <a:lnTo>
                    <a:pt x="483362" y="483336"/>
                  </a:lnTo>
                  <a:lnTo>
                    <a:pt x="604177" y="483285"/>
                  </a:lnTo>
                  <a:lnTo>
                    <a:pt x="530987" y="359905"/>
                  </a:lnTo>
                  <a:lnTo>
                    <a:pt x="553072" y="345122"/>
                  </a:lnTo>
                  <a:lnTo>
                    <a:pt x="583984" y="315823"/>
                  </a:lnTo>
                  <a:lnTo>
                    <a:pt x="607174" y="283121"/>
                  </a:lnTo>
                  <a:lnTo>
                    <a:pt x="621728" y="247611"/>
                  </a:lnTo>
                  <a:lnTo>
                    <a:pt x="626770" y="2098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6"/>
          <p:cNvSpPr/>
          <p:nvPr/>
        </p:nvSpPr>
        <p:spPr>
          <a:xfrm>
            <a:off x="248478" y="3492324"/>
            <a:ext cx="4323522" cy="1197358"/>
          </a:xfrm>
          <a:custGeom>
            <a:avLst/>
            <a:gdLst/>
            <a:ahLst/>
            <a:cxnLst/>
            <a:rect l="l" t="t" r="r" b="b"/>
            <a:pathLst>
              <a:path w="6141720" h="1699259">
                <a:moveTo>
                  <a:pt x="6064612" y="1699042"/>
                </a:moveTo>
                <a:lnTo>
                  <a:pt x="0" y="1699042"/>
                </a:lnTo>
                <a:lnTo>
                  <a:pt x="0" y="0"/>
                </a:lnTo>
                <a:lnTo>
                  <a:pt x="6064612" y="0"/>
                </a:lnTo>
                <a:lnTo>
                  <a:pt x="6069936" y="524"/>
                </a:lnTo>
                <a:lnTo>
                  <a:pt x="6109196" y="16786"/>
                </a:lnTo>
                <a:lnTo>
                  <a:pt x="6136941" y="55514"/>
                </a:lnTo>
                <a:lnTo>
                  <a:pt x="6141117" y="76505"/>
                </a:lnTo>
                <a:lnTo>
                  <a:pt x="6141117" y="1622537"/>
                </a:lnTo>
                <a:lnTo>
                  <a:pt x="6124330" y="1667122"/>
                </a:lnTo>
                <a:lnTo>
                  <a:pt x="6085602" y="1694867"/>
                </a:lnTo>
                <a:lnTo>
                  <a:pt x="6064612" y="1699042"/>
                </a:lnTo>
                <a:close/>
              </a:path>
            </a:pathLst>
          </a:custGeom>
          <a:solidFill>
            <a:srgbClr val="78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 txBox="1"/>
          <p:nvPr/>
        </p:nvSpPr>
        <p:spPr>
          <a:xfrm>
            <a:off x="384400" y="3638168"/>
            <a:ext cx="4406265" cy="88729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z="2550" spc="-5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         </a:t>
            </a:r>
            <a:r>
              <a:rPr lang="en-US" sz="2550" spc="-5" dirty="0" err="1" smtClean="0">
                <a:solidFill>
                  <a:srgbClr val="FFFFFF"/>
                </a:solidFill>
                <a:latin typeface="Microsoft Sans Serif"/>
                <a:cs typeface="Microsoft Sans Serif"/>
              </a:rPr>
              <a:t>Zahid</a:t>
            </a:r>
            <a:r>
              <a:rPr lang="en-US" sz="2550" spc="-5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25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Asghar</a:t>
            </a:r>
            <a:endParaRPr sz="255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78100"/>
              </a:lnSpc>
              <a:spcBef>
                <a:spcPts val="1095"/>
              </a:spcBef>
            </a:pPr>
            <a:r>
              <a:rPr sz="2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Professor</a:t>
            </a:r>
            <a:r>
              <a:rPr sz="2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22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Economics, QAU</a:t>
            </a:r>
            <a:endParaRPr sz="2450" dirty="0">
              <a:latin typeface="Microsoft Sans Serif"/>
              <a:cs typeface="Microsoft Sans Serif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50907" y="1434832"/>
            <a:ext cx="431566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2920"/>
              </a:spcBef>
            </a:pPr>
            <a:r>
              <a:rPr lang="pt-BR" sz="4000" dirty="0" smtClean="0"/>
              <a:t>WHITE NOISE</a:t>
            </a:r>
            <a:r>
              <a:rPr lang="pt-BR" sz="5400" dirty="0"/>
              <a:t/>
            </a:r>
            <a:br>
              <a:rPr lang="pt-BR" sz="5400" dirty="0"/>
            </a:br>
            <a:r>
              <a:rPr lang="pt-BR" sz="5400" dirty="0"/>
              <a:t>    </a:t>
            </a:r>
            <a:r>
              <a:rPr lang="pt-BR" spc="-20" dirty="0"/>
              <a:t>F</a:t>
            </a:r>
            <a:r>
              <a:rPr lang="pt-BR" spc="-280" dirty="0"/>
              <a:t> </a:t>
            </a:r>
            <a:r>
              <a:rPr lang="pt-BR" spc="80" dirty="0"/>
              <a:t>O</a:t>
            </a:r>
            <a:r>
              <a:rPr lang="pt-BR" spc="-280" dirty="0"/>
              <a:t> </a:t>
            </a:r>
            <a:r>
              <a:rPr lang="pt-BR" spc="-210" dirty="0"/>
              <a:t>R</a:t>
            </a:r>
            <a:r>
              <a:rPr lang="pt-BR" spc="-275" dirty="0"/>
              <a:t> </a:t>
            </a:r>
            <a:r>
              <a:rPr lang="pt-BR" spc="125" dirty="0"/>
              <a:t>EC</a:t>
            </a:r>
            <a:r>
              <a:rPr lang="pt-BR" spc="-280" dirty="0"/>
              <a:t> </a:t>
            </a:r>
            <a:r>
              <a:rPr lang="pt-BR" spc="114" dirty="0"/>
              <a:t>AS</a:t>
            </a:r>
            <a:r>
              <a:rPr lang="pt-BR" spc="-275" dirty="0"/>
              <a:t> </a:t>
            </a:r>
            <a:r>
              <a:rPr lang="pt-BR" spc="-50" dirty="0"/>
              <a:t>T</a:t>
            </a:r>
            <a:r>
              <a:rPr lang="pt-BR" spc="-280" dirty="0"/>
              <a:t> </a:t>
            </a:r>
            <a:r>
              <a:rPr lang="pt-BR" spc="25" dirty="0"/>
              <a:t>I</a:t>
            </a:r>
            <a:r>
              <a:rPr lang="pt-BR" spc="-275" dirty="0"/>
              <a:t> </a:t>
            </a:r>
            <a:r>
              <a:rPr lang="pt-BR" spc="95" dirty="0"/>
              <a:t>N</a:t>
            </a:r>
            <a:r>
              <a:rPr lang="pt-BR" spc="-280" dirty="0"/>
              <a:t> </a:t>
            </a:r>
            <a:r>
              <a:rPr lang="pt-BR" dirty="0"/>
              <a:t>G	</a:t>
            </a:r>
            <a:r>
              <a:rPr lang="pt-BR" spc="25" dirty="0"/>
              <a:t>I</a:t>
            </a:r>
            <a:r>
              <a:rPr lang="pt-BR" spc="-280" dirty="0"/>
              <a:t> </a:t>
            </a:r>
            <a:r>
              <a:rPr lang="pt-BR" spc="95" dirty="0"/>
              <a:t>N	</a:t>
            </a:r>
            <a:r>
              <a:rPr lang="pt-BR" spc="-210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6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9B594D-EE2C-E248-B7F0-F679C2E525DC}" type="datetime1">
              <a:rPr lang="en-US" smtClean="0"/>
              <a:pPr/>
              <a:t>9/25/2022</a:t>
            </a:fld>
            <a:r>
              <a:rPr lang="en-US"/>
              <a:t>`1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 COVER OPTION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TITLE GOES HERE CAN RUN THREE LINES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 STYLE GOES HERE, </a:t>
            </a:r>
            <a:br>
              <a:rPr lang="en-US"/>
            </a:br>
            <a:r>
              <a:rPr lang="en-US"/>
              <a:t>CAN RUN FOUR 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4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091242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WHITE NOISE</a:t>
            </a:r>
            <a:endParaRPr lang="en-US" dirty="0"/>
          </a:p>
        </p:txBody>
      </p:sp>
      <p:sp>
        <p:nvSpPr>
          <p:cNvPr id="9" name="object 3"/>
          <p:cNvSpPr/>
          <p:nvPr/>
        </p:nvSpPr>
        <p:spPr>
          <a:xfrm>
            <a:off x="222771" y="1483333"/>
            <a:ext cx="6068537" cy="950111"/>
          </a:xfrm>
          <a:custGeom>
            <a:avLst/>
            <a:gdLst/>
            <a:ahLst/>
            <a:cxnLst/>
            <a:rect l="l" t="t" r="r" b="b"/>
            <a:pathLst>
              <a:path w="9887585" h="1433195">
                <a:moveTo>
                  <a:pt x="9810694" y="1432927"/>
                </a:moveTo>
                <a:lnTo>
                  <a:pt x="76505" y="1432927"/>
                </a:lnTo>
                <a:lnTo>
                  <a:pt x="71180" y="1432402"/>
                </a:lnTo>
                <a:lnTo>
                  <a:pt x="31920" y="1416140"/>
                </a:lnTo>
                <a:lnTo>
                  <a:pt x="4175" y="1377413"/>
                </a:lnTo>
                <a:lnTo>
                  <a:pt x="0" y="1356422"/>
                </a:lnTo>
                <a:lnTo>
                  <a:pt x="0" y="1351045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9810694" y="0"/>
                </a:lnTo>
                <a:lnTo>
                  <a:pt x="9855278" y="16786"/>
                </a:lnTo>
                <a:lnTo>
                  <a:pt x="9883023" y="55513"/>
                </a:lnTo>
                <a:lnTo>
                  <a:pt x="9887199" y="76505"/>
                </a:lnTo>
                <a:lnTo>
                  <a:pt x="9887199" y="1356422"/>
                </a:lnTo>
                <a:lnTo>
                  <a:pt x="9870412" y="1401006"/>
                </a:lnTo>
                <a:lnTo>
                  <a:pt x="9831684" y="1428751"/>
                </a:lnTo>
                <a:lnTo>
                  <a:pt x="9816018" y="1432402"/>
                </a:lnTo>
                <a:lnTo>
                  <a:pt x="9810694" y="1432927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r>
              <a:rPr lang="en-US" smtClean="0"/>
              <a:t>c</a:t>
            </a:r>
            <a:endParaRPr dirty="0"/>
          </a:p>
        </p:txBody>
      </p:sp>
      <p:graphicFrame>
        <p:nvGraphicFramePr>
          <p:cNvPr id="10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55450"/>
              </p:ext>
            </p:extLst>
          </p:nvPr>
        </p:nvGraphicFramePr>
        <p:xfrm>
          <a:off x="391576" y="1497950"/>
          <a:ext cx="5194216" cy="990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2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033">
                <a:tc>
                  <a:txBody>
                    <a:bodyPr/>
                    <a:lstStyle/>
                    <a:p>
                      <a:pPr marL="31750">
                        <a:lnSpc>
                          <a:spcPts val="2110"/>
                        </a:lnSpc>
                      </a:pPr>
                      <a:r>
                        <a:rPr sz="1800" spc="-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set.seed(</a:t>
                      </a:r>
                      <a:r>
                        <a:rPr sz="1800" spc="-5" dirty="0">
                          <a:solidFill>
                            <a:srgbClr val="BE2F72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110"/>
                        </a:lnSpc>
                      </a:pPr>
                      <a:r>
                        <a:rPr sz="1800" dirty="0">
                          <a:solidFill>
                            <a:srgbClr val="0086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10"/>
                        </a:lnSpc>
                      </a:pPr>
                      <a:r>
                        <a:rPr sz="1800" spc="-5" dirty="0">
                          <a:solidFill>
                            <a:srgbClr val="008600"/>
                          </a:solidFill>
                          <a:latin typeface="Courier New"/>
                          <a:cs typeface="Courier New"/>
                        </a:rPr>
                        <a:t>Reproducibility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3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wn</a:t>
                      </a:r>
                      <a:r>
                        <a:rPr sz="1800" spc="-2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&lt;-</a:t>
                      </a:r>
                      <a:r>
                        <a:rPr sz="1800" spc="-20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ts(rnorm(</a:t>
                      </a:r>
                      <a:r>
                        <a:rPr sz="1800" spc="-5" dirty="0">
                          <a:solidFill>
                            <a:srgbClr val="BE2F72"/>
                          </a:solidFill>
                          <a:latin typeface="Courier New"/>
                          <a:cs typeface="Courier New"/>
                        </a:rPr>
                        <a:t>36</a:t>
                      </a:r>
                      <a:r>
                        <a:rPr sz="1800" spc="-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))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0086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solidFill>
                            <a:srgbClr val="008600"/>
                          </a:solidFill>
                          <a:latin typeface="Courier New"/>
                          <a:cs typeface="Courier New"/>
                        </a:rPr>
                        <a:t>White</a:t>
                      </a:r>
                      <a:r>
                        <a:rPr sz="1800" spc="-40" dirty="0">
                          <a:solidFill>
                            <a:srgbClr val="008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008600"/>
                          </a:solidFill>
                          <a:latin typeface="Courier New"/>
                          <a:cs typeface="Courier New"/>
                        </a:rPr>
                        <a:t>noise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autoplot(wn)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0086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solidFill>
                            <a:srgbClr val="008600"/>
                          </a:solidFill>
                          <a:latin typeface="Courier New"/>
                          <a:cs typeface="Courier New"/>
                        </a:rPr>
                        <a:t>Plot!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771" y="2488402"/>
            <a:ext cx="5495216" cy="21630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" y="4597482"/>
            <a:ext cx="5194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"White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noise"</a:t>
            </a:r>
            <a:r>
              <a:rPr lang="en-US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dirty="0">
                <a:solidFill>
                  <a:srgbClr val="04182D"/>
                </a:solidFill>
                <a:latin typeface="Microsoft Sans Serif"/>
                <a:cs typeface="Microsoft Sans Serif"/>
              </a:rPr>
              <a:t>is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30" dirty="0">
                <a:solidFill>
                  <a:srgbClr val="04182D"/>
                </a:solidFill>
                <a:latin typeface="Microsoft Sans Serif"/>
                <a:cs typeface="Microsoft Sans Serif"/>
              </a:rPr>
              <a:t>just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85" dirty="0">
                <a:solidFill>
                  <a:srgbClr val="04182D"/>
                </a:solidFill>
                <a:latin typeface="Microsoft Sans Serif"/>
                <a:cs typeface="Microsoft Sans Serif"/>
              </a:rPr>
              <a:t>a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65" dirty="0">
                <a:solidFill>
                  <a:srgbClr val="04182D"/>
                </a:solidFill>
                <a:latin typeface="Microsoft Sans Serif"/>
                <a:cs typeface="Microsoft Sans Serif"/>
              </a:rPr>
              <a:t>time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25" dirty="0">
                <a:solidFill>
                  <a:srgbClr val="04182D"/>
                </a:solidFill>
                <a:latin typeface="Microsoft Sans Serif"/>
                <a:cs typeface="Microsoft Sans Serif"/>
              </a:rPr>
              <a:t>series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of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14" dirty="0" err="1">
                <a:solidFill>
                  <a:srgbClr val="04182D"/>
                </a:solidFill>
                <a:latin typeface="Microsoft Sans Serif"/>
                <a:cs typeface="Microsoft Sans Serif"/>
              </a:rPr>
              <a:t>iid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90" dirty="0">
                <a:solidFill>
                  <a:srgbClr val="04182D"/>
                </a:solidFill>
                <a:latin typeface="Microsoft Sans Serif"/>
                <a:cs typeface="Microsoft Sans Serif"/>
              </a:rPr>
              <a:t>data</a:t>
            </a:r>
            <a:endParaRPr lang="en-US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002574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028830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WHITE NOISE ACF</a:t>
            </a:r>
            <a:endParaRPr lang="en-US" dirty="0"/>
          </a:p>
        </p:txBody>
      </p:sp>
      <p:sp>
        <p:nvSpPr>
          <p:cNvPr id="8" name="object 3"/>
          <p:cNvSpPr/>
          <p:nvPr/>
        </p:nvSpPr>
        <p:spPr>
          <a:xfrm>
            <a:off x="232872" y="1455209"/>
            <a:ext cx="6247441" cy="1011255"/>
          </a:xfrm>
          <a:custGeom>
            <a:avLst/>
            <a:gdLst/>
            <a:ahLst/>
            <a:cxnLst/>
            <a:rect l="l" t="t" r="r" b="b"/>
            <a:pathLst>
              <a:path w="9887585" h="1310639">
                <a:moveTo>
                  <a:pt x="9810694" y="1310105"/>
                </a:moveTo>
                <a:lnTo>
                  <a:pt x="76505" y="1310105"/>
                </a:lnTo>
                <a:lnTo>
                  <a:pt x="71180" y="1309580"/>
                </a:lnTo>
                <a:lnTo>
                  <a:pt x="31920" y="1293318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9810694" y="0"/>
                </a:lnTo>
                <a:lnTo>
                  <a:pt x="9855278" y="16786"/>
                </a:lnTo>
                <a:lnTo>
                  <a:pt x="9883023" y="55513"/>
                </a:lnTo>
                <a:lnTo>
                  <a:pt x="9887199" y="76505"/>
                </a:lnTo>
                <a:lnTo>
                  <a:pt x="9887199" y="1233599"/>
                </a:lnTo>
                <a:lnTo>
                  <a:pt x="9870412" y="1278184"/>
                </a:lnTo>
                <a:lnTo>
                  <a:pt x="9831684" y="1305929"/>
                </a:lnTo>
                <a:lnTo>
                  <a:pt x="9816018" y="1309580"/>
                </a:lnTo>
                <a:lnTo>
                  <a:pt x="9810694" y="131010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/>
          <p:nvPr/>
        </p:nvSpPr>
        <p:spPr>
          <a:xfrm>
            <a:off x="322324" y="1525781"/>
            <a:ext cx="6535676" cy="87011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>
                <a:solidFill>
                  <a:srgbClr val="04182D"/>
                </a:solidFill>
                <a:latin typeface="Courier New"/>
                <a:cs typeface="Courier New"/>
              </a:rPr>
              <a:t>ggAcf(wn)</a:t>
            </a:r>
            <a:r>
              <a:rPr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4182D"/>
                </a:solidFill>
                <a:latin typeface="Courier New"/>
                <a:cs typeface="Courier New"/>
              </a:rPr>
              <a:t>+</a:t>
            </a:r>
            <a:endParaRPr dirty="0">
              <a:latin typeface="Courier New"/>
              <a:cs typeface="Courier New"/>
            </a:endParaRPr>
          </a:p>
          <a:p>
            <a:pPr marL="700405">
              <a:lnSpc>
                <a:spcPct val="100000"/>
              </a:lnSpc>
              <a:spcBef>
                <a:spcPts val="1170"/>
              </a:spcBef>
            </a:pPr>
            <a:r>
              <a:rPr dirty="0">
                <a:solidFill>
                  <a:srgbClr val="04182D"/>
                </a:solidFill>
                <a:latin typeface="Courier New"/>
                <a:cs typeface="Courier New"/>
              </a:rPr>
              <a:t>ggtitle(</a:t>
            </a:r>
            <a:r>
              <a:rPr dirty="0">
                <a:solidFill>
                  <a:srgbClr val="BE2F72"/>
                </a:solidFill>
                <a:latin typeface="Courier New"/>
                <a:cs typeface="Courier New"/>
              </a:rPr>
              <a:t>"Sample ACF</a:t>
            </a:r>
            <a:r>
              <a:rPr spc="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dirty="0" smtClean="0">
                <a:solidFill>
                  <a:srgbClr val="BE2F72"/>
                </a:solidFill>
                <a:latin typeface="Courier New"/>
                <a:cs typeface="Courier New"/>
              </a:rPr>
              <a:t>for </a:t>
            </a:r>
            <a:r>
              <a:rPr dirty="0">
                <a:solidFill>
                  <a:srgbClr val="BE2F72"/>
                </a:solidFill>
                <a:latin typeface="Courier New"/>
                <a:cs typeface="Courier New"/>
              </a:rPr>
              <a:t>white</a:t>
            </a:r>
            <a:r>
              <a:rPr spc="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BE2F72"/>
                </a:solidFill>
                <a:latin typeface="Courier New"/>
                <a:cs typeface="Courier New"/>
              </a:rPr>
              <a:t>noise"</a:t>
            </a:r>
            <a:r>
              <a:rPr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</p:txBody>
      </p:sp>
      <p:pic>
        <p:nvPicPr>
          <p:cNvPr id="11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348" y="2501750"/>
            <a:ext cx="6619709" cy="248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83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028830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WHITE NOISE ACF</a:t>
            </a:r>
            <a:endParaRPr lang="en-US" dirty="0"/>
          </a:p>
        </p:txBody>
      </p:sp>
      <p:sp>
        <p:nvSpPr>
          <p:cNvPr id="8" name="object 3"/>
          <p:cNvSpPr/>
          <p:nvPr/>
        </p:nvSpPr>
        <p:spPr>
          <a:xfrm>
            <a:off x="232872" y="1455209"/>
            <a:ext cx="6247441" cy="1011255"/>
          </a:xfrm>
          <a:custGeom>
            <a:avLst/>
            <a:gdLst/>
            <a:ahLst/>
            <a:cxnLst/>
            <a:rect l="l" t="t" r="r" b="b"/>
            <a:pathLst>
              <a:path w="9887585" h="1310639">
                <a:moveTo>
                  <a:pt x="9810694" y="1310105"/>
                </a:moveTo>
                <a:lnTo>
                  <a:pt x="76505" y="1310105"/>
                </a:lnTo>
                <a:lnTo>
                  <a:pt x="71180" y="1309580"/>
                </a:lnTo>
                <a:lnTo>
                  <a:pt x="31920" y="1293318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9810694" y="0"/>
                </a:lnTo>
                <a:lnTo>
                  <a:pt x="9855278" y="16786"/>
                </a:lnTo>
                <a:lnTo>
                  <a:pt x="9883023" y="55513"/>
                </a:lnTo>
                <a:lnTo>
                  <a:pt x="9887199" y="76505"/>
                </a:lnTo>
                <a:lnTo>
                  <a:pt x="9887199" y="1233599"/>
                </a:lnTo>
                <a:lnTo>
                  <a:pt x="9870412" y="1278184"/>
                </a:lnTo>
                <a:lnTo>
                  <a:pt x="9831684" y="1305929"/>
                </a:lnTo>
                <a:lnTo>
                  <a:pt x="9816018" y="1309580"/>
                </a:lnTo>
                <a:lnTo>
                  <a:pt x="9810694" y="131010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/>
          <p:nvPr/>
        </p:nvSpPr>
        <p:spPr>
          <a:xfrm>
            <a:off x="322324" y="1525781"/>
            <a:ext cx="6535676" cy="87011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>
                <a:solidFill>
                  <a:srgbClr val="04182D"/>
                </a:solidFill>
                <a:latin typeface="Courier New"/>
                <a:cs typeface="Courier New"/>
              </a:rPr>
              <a:t>ggAcf(wn)</a:t>
            </a:r>
            <a:r>
              <a:rPr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4182D"/>
                </a:solidFill>
                <a:latin typeface="Courier New"/>
                <a:cs typeface="Courier New"/>
              </a:rPr>
              <a:t>+</a:t>
            </a:r>
            <a:endParaRPr dirty="0">
              <a:latin typeface="Courier New"/>
              <a:cs typeface="Courier New"/>
            </a:endParaRPr>
          </a:p>
          <a:p>
            <a:pPr marL="700405">
              <a:lnSpc>
                <a:spcPct val="100000"/>
              </a:lnSpc>
              <a:spcBef>
                <a:spcPts val="1170"/>
              </a:spcBef>
            </a:pPr>
            <a:r>
              <a:rPr dirty="0">
                <a:solidFill>
                  <a:srgbClr val="04182D"/>
                </a:solidFill>
                <a:latin typeface="Courier New"/>
                <a:cs typeface="Courier New"/>
              </a:rPr>
              <a:t>ggtitle(</a:t>
            </a:r>
            <a:r>
              <a:rPr dirty="0">
                <a:solidFill>
                  <a:srgbClr val="BE2F72"/>
                </a:solidFill>
                <a:latin typeface="Courier New"/>
                <a:cs typeface="Courier New"/>
              </a:rPr>
              <a:t>"Sample ACF</a:t>
            </a:r>
            <a:r>
              <a:rPr spc="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dirty="0" smtClean="0">
                <a:solidFill>
                  <a:srgbClr val="BE2F72"/>
                </a:solidFill>
                <a:latin typeface="Courier New"/>
                <a:cs typeface="Courier New"/>
              </a:rPr>
              <a:t>for </a:t>
            </a:r>
            <a:r>
              <a:rPr dirty="0">
                <a:solidFill>
                  <a:srgbClr val="BE2F72"/>
                </a:solidFill>
                <a:latin typeface="Courier New"/>
                <a:cs typeface="Courier New"/>
              </a:rPr>
              <a:t>white</a:t>
            </a:r>
            <a:r>
              <a:rPr spc="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BE2F72"/>
                </a:solidFill>
                <a:latin typeface="Courier New"/>
                <a:cs typeface="Courier New"/>
              </a:rPr>
              <a:t>noise"</a:t>
            </a:r>
            <a:r>
              <a:rPr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</p:txBody>
      </p:sp>
      <p:pic>
        <p:nvPicPr>
          <p:cNvPr id="9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872" y="2533568"/>
            <a:ext cx="7271171" cy="24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54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028830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WHITE NOISE ACF</a:t>
            </a:r>
            <a:endParaRPr lang="en-US" dirty="0"/>
          </a:p>
        </p:txBody>
      </p:sp>
      <p:sp>
        <p:nvSpPr>
          <p:cNvPr id="8" name="object 3"/>
          <p:cNvSpPr/>
          <p:nvPr/>
        </p:nvSpPr>
        <p:spPr>
          <a:xfrm>
            <a:off x="232872" y="1455209"/>
            <a:ext cx="6247441" cy="1011255"/>
          </a:xfrm>
          <a:custGeom>
            <a:avLst/>
            <a:gdLst/>
            <a:ahLst/>
            <a:cxnLst/>
            <a:rect l="l" t="t" r="r" b="b"/>
            <a:pathLst>
              <a:path w="9887585" h="1310639">
                <a:moveTo>
                  <a:pt x="9810694" y="1310105"/>
                </a:moveTo>
                <a:lnTo>
                  <a:pt x="76505" y="1310105"/>
                </a:lnTo>
                <a:lnTo>
                  <a:pt x="71180" y="1309580"/>
                </a:lnTo>
                <a:lnTo>
                  <a:pt x="31920" y="1293318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9810694" y="0"/>
                </a:lnTo>
                <a:lnTo>
                  <a:pt x="9855278" y="16786"/>
                </a:lnTo>
                <a:lnTo>
                  <a:pt x="9883023" y="55513"/>
                </a:lnTo>
                <a:lnTo>
                  <a:pt x="9887199" y="76505"/>
                </a:lnTo>
                <a:lnTo>
                  <a:pt x="9887199" y="1233599"/>
                </a:lnTo>
                <a:lnTo>
                  <a:pt x="9870412" y="1278184"/>
                </a:lnTo>
                <a:lnTo>
                  <a:pt x="9831684" y="1305929"/>
                </a:lnTo>
                <a:lnTo>
                  <a:pt x="9816018" y="1309580"/>
                </a:lnTo>
                <a:lnTo>
                  <a:pt x="9810694" y="131010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/>
          <p:nvPr/>
        </p:nvSpPr>
        <p:spPr>
          <a:xfrm>
            <a:off x="322324" y="1525781"/>
            <a:ext cx="6535676" cy="87011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>
                <a:solidFill>
                  <a:srgbClr val="04182D"/>
                </a:solidFill>
                <a:latin typeface="Courier New"/>
                <a:cs typeface="Courier New"/>
              </a:rPr>
              <a:t>ggAcf(wn)</a:t>
            </a:r>
            <a:r>
              <a:rPr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4182D"/>
                </a:solidFill>
                <a:latin typeface="Courier New"/>
                <a:cs typeface="Courier New"/>
              </a:rPr>
              <a:t>+</a:t>
            </a:r>
            <a:endParaRPr dirty="0">
              <a:latin typeface="Courier New"/>
              <a:cs typeface="Courier New"/>
            </a:endParaRPr>
          </a:p>
          <a:p>
            <a:pPr marL="700405">
              <a:lnSpc>
                <a:spcPct val="100000"/>
              </a:lnSpc>
              <a:spcBef>
                <a:spcPts val="1170"/>
              </a:spcBef>
            </a:pPr>
            <a:r>
              <a:rPr dirty="0">
                <a:solidFill>
                  <a:srgbClr val="04182D"/>
                </a:solidFill>
                <a:latin typeface="Courier New"/>
                <a:cs typeface="Courier New"/>
              </a:rPr>
              <a:t>ggtitle(</a:t>
            </a:r>
            <a:r>
              <a:rPr dirty="0">
                <a:solidFill>
                  <a:srgbClr val="BE2F72"/>
                </a:solidFill>
                <a:latin typeface="Courier New"/>
                <a:cs typeface="Courier New"/>
              </a:rPr>
              <a:t>"Sample ACF</a:t>
            </a:r>
            <a:r>
              <a:rPr spc="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dirty="0" smtClean="0">
                <a:solidFill>
                  <a:srgbClr val="BE2F72"/>
                </a:solidFill>
                <a:latin typeface="Courier New"/>
                <a:cs typeface="Courier New"/>
              </a:rPr>
              <a:t>for </a:t>
            </a:r>
            <a:r>
              <a:rPr dirty="0">
                <a:solidFill>
                  <a:srgbClr val="BE2F72"/>
                </a:solidFill>
                <a:latin typeface="Courier New"/>
                <a:cs typeface="Courier New"/>
              </a:rPr>
              <a:t>white</a:t>
            </a:r>
            <a:r>
              <a:rPr spc="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BE2F72"/>
                </a:solidFill>
                <a:latin typeface="Courier New"/>
                <a:cs typeface="Courier New"/>
              </a:rPr>
              <a:t>noise"</a:t>
            </a:r>
            <a:r>
              <a:rPr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</p:txBody>
      </p:sp>
      <p:pic>
        <p:nvPicPr>
          <p:cNvPr id="11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872" y="2579290"/>
            <a:ext cx="7083782" cy="233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28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028830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WHITE NOISE ACF</a:t>
            </a:r>
            <a:endParaRPr lang="en-US" dirty="0"/>
          </a:p>
        </p:txBody>
      </p:sp>
      <p:sp>
        <p:nvSpPr>
          <p:cNvPr id="8" name="object 3"/>
          <p:cNvSpPr/>
          <p:nvPr/>
        </p:nvSpPr>
        <p:spPr>
          <a:xfrm>
            <a:off x="232872" y="1455209"/>
            <a:ext cx="6247441" cy="1011255"/>
          </a:xfrm>
          <a:custGeom>
            <a:avLst/>
            <a:gdLst/>
            <a:ahLst/>
            <a:cxnLst/>
            <a:rect l="l" t="t" r="r" b="b"/>
            <a:pathLst>
              <a:path w="9887585" h="1310639">
                <a:moveTo>
                  <a:pt x="9810694" y="1310105"/>
                </a:moveTo>
                <a:lnTo>
                  <a:pt x="76505" y="1310105"/>
                </a:lnTo>
                <a:lnTo>
                  <a:pt x="71180" y="1309580"/>
                </a:lnTo>
                <a:lnTo>
                  <a:pt x="31920" y="1293318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9810694" y="0"/>
                </a:lnTo>
                <a:lnTo>
                  <a:pt x="9855278" y="16786"/>
                </a:lnTo>
                <a:lnTo>
                  <a:pt x="9883023" y="55513"/>
                </a:lnTo>
                <a:lnTo>
                  <a:pt x="9887199" y="76505"/>
                </a:lnTo>
                <a:lnTo>
                  <a:pt x="9887199" y="1233599"/>
                </a:lnTo>
                <a:lnTo>
                  <a:pt x="9870412" y="1278184"/>
                </a:lnTo>
                <a:lnTo>
                  <a:pt x="9831684" y="1305929"/>
                </a:lnTo>
                <a:lnTo>
                  <a:pt x="9816018" y="1309580"/>
                </a:lnTo>
                <a:lnTo>
                  <a:pt x="9810694" y="131010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/>
          <p:nvPr/>
        </p:nvSpPr>
        <p:spPr>
          <a:xfrm>
            <a:off x="322324" y="1525781"/>
            <a:ext cx="6535676" cy="87011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>
                <a:solidFill>
                  <a:srgbClr val="04182D"/>
                </a:solidFill>
                <a:latin typeface="Courier New"/>
                <a:cs typeface="Courier New"/>
              </a:rPr>
              <a:t>ggAcf(wn)</a:t>
            </a:r>
            <a:r>
              <a:rPr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4182D"/>
                </a:solidFill>
                <a:latin typeface="Courier New"/>
                <a:cs typeface="Courier New"/>
              </a:rPr>
              <a:t>+</a:t>
            </a:r>
            <a:endParaRPr dirty="0">
              <a:latin typeface="Courier New"/>
              <a:cs typeface="Courier New"/>
            </a:endParaRPr>
          </a:p>
          <a:p>
            <a:pPr marL="700405">
              <a:lnSpc>
                <a:spcPct val="100000"/>
              </a:lnSpc>
              <a:spcBef>
                <a:spcPts val="1170"/>
              </a:spcBef>
            </a:pPr>
            <a:r>
              <a:rPr dirty="0">
                <a:solidFill>
                  <a:srgbClr val="04182D"/>
                </a:solidFill>
                <a:latin typeface="Courier New"/>
                <a:cs typeface="Courier New"/>
              </a:rPr>
              <a:t>ggtitle(</a:t>
            </a:r>
            <a:r>
              <a:rPr dirty="0">
                <a:solidFill>
                  <a:srgbClr val="BE2F72"/>
                </a:solidFill>
                <a:latin typeface="Courier New"/>
                <a:cs typeface="Courier New"/>
              </a:rPr>
              <a:t>"Sample ACF</a:t>
            </a:r>
            <a:r>
              <a:rPr spc="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dirty="0" smtClean="0">
                <a:solidFill>
                  <a:srgbClr val="BE2F72"/>
                </a:solidFill>
                <a:latin typeface="Courier New"/>
                <a:cs typeface="Courier New"/>
              </a:rPr>
              <a:t>for </a:t>
            </a:r>
            <a:r>
              <a:rPr dirty="0">
                <a:solidFill>
                  <a:srgbClr val="BE2F72"/>
                </a:solidFill>
                <a:latin typeface="Courier New"/>
                <a:cs typeface="Courier New"/>
              </a:rPr>
              <a:t>white</a:t>
            </a:r>
            <a:r>
              <a:rPr spc="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BE2F72"/>
                </a:solidFill>
                <a:latin typeface="Courier New"/>
                <a:cs typeface="Courier New"/>
              </a:rPr>
              <a:t>noise"</a:t>
            </a:r>
            <a:r>
              <a:rPr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</p:txBody>
      </p:sp>
      <p:pic>
        <p:nvPicPr>
          <p:cNvPr id="9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872" y="2501750"/>
            <a:ext cx="6883545" cy="24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1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993544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EXAMPLE : PIGS </a:t>
            </a:r>
            <a:r>
              <a:rPr lang="en-US" dirty="0" smtClean="0">
                <a:solidFill>
                  <a:srgbClr val="651D32"/>
                </a:solidFill>
              </a:rPr>
              <a:t>SLAUGHTERED</a:t>
            </a:r>
            <a:endParaRPr lang="en-US" dirty="0"/>
          </a:p>
        </p:txBody>
      </p:sp>
      <p:sp>
        <p:nvSpPr>
          <p:cNvPr id="8" name="object 3"/>
          <p:cNvSpPr/>
          <p:nvPr/>
        </p:nvSpPr>
        <p:spPr>
          <a:xfrm>
            <a:off x="224314" y="1356324"/>
            <a:ext cx="5939328" cy="1228356"/>
          </a:xfrm>
          <a:custGeom>
            <a:avLst/>
            <a:gdLst/>
            <a:ahLst/>
            <a:cxnLst/>
            <a:rect l="l" t="t" r="r" b="b"/>
            <a:pathLst>
              <a:path w="9887585" h="1310639">
                <a:moveTo>
                  <a:pt x="9810694" y="1310105"/>
                </a:moveTo>
                <a:lnTo>
                  <a:pt x="76505" y="1310105"/>
                </a:lnTo>
                <a:lnTo>
                  <a:pt x="71180" y="1309580"/>
                </a:lnTo>
                <a:lnTo>
                  <a:pt x="31920" y="1293318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9810694" y="0"/>
                </a:lnTo>
                <a:lnTo>
                  <a:pt x="9855278" y="16786"/>
                </a:lnTo>
                <a:lnTo>
                  <a:pt x="9883023" y="55513"/>
                </a:lnTo>
                <a:lnTo>
                  <a:pt x="9887199" y="76505"/>
                </a:lnTo>
                <a:lnTo>
                  <a:pt x="9887199" y="1233599"/>
                </a:lnTo>
                <a:lnTo>
                  <a:pt x="9870412" y="1278184"/>
                </a:lnTo>
                <a:lnTo>
                  <a:pt x="9831684" y="1305929"/>
                </a:lnTo>
                <a:lnTo>
                  <a:pt x="9816018" y="1309580"/>
                </a:lnTo>
                <a:lnTo>
                  <a:pt x="9810694" y="131010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 txBox="1"/>
          <p:nvPr/>
        </p:nvSpPr>
        <p:spPr>
          <a:xfrm>
            <a:off x="349250" y="1455209"/>
            <a:ext cx="8642350" cy="10934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165" marR="5554345" indent="-292100">
              <a:lnSpc>
                <a:spcPct val="141400"/>
              </a:lnSpc>
              <a:spcBef>
                <a:spcPts val="95"/>
              </a:spcBef>
            </a:pPr>
            <a:r>
              <a:rPr sz="1200" spc="5" dirty="0">
                <a:solidFill>
                  <a:srgbClr val="04182D"/>
                </a:solidFill>
                <a:latin typeface="Courier New"/>
                <a:cs typeface="Courier New"/>
              </a:rPr>
              <a:t>autoplot(pigs/</a:t>
            </a:r>
            <a:r>
              <a:rPr sz="1200" spc="5" dirty="0">
                <a:solidFill>
                  <a:srgbClr val="BE2F72"/>
                </a:solidFill>
                <a:latin typeface="Courier New"/>
                <a:cs typeface="Courier New"/>
              </a:rPr>
              <a:t>1000</a:t>
            </a:r>
            <a:r>
              <a:rPr sz="1200" spc="5" dirty="0">
                <a:solidFill>
                  <a:srgbClr val="04182D"/>
                </a:solidFill>
                <a:latin typeface="Courier New"/>
                <a:cs typeface="Courier New"/>
              </a:rPr>
              <a:t>) </a:t>
            </a:r>
            <a:r>
              <a:rPr sz="1200" spc="10" dirty="0">
                <a:solidFill>
                  <a:srgbClr val="04182D"/>
                </a:solidFill>
                <a:latin typeface="Courier New"/>
                <a:cs typeface="Courier New"/>
              </a:rPr>
              <a:t>+ </a:t>
            </a:r>
            <a:r>
              <a:rPr sz="1200" spc="-113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04182D"/>
                </a:solidFill>
                <a:latin typeface="Courier New"/>
                <a:cs typeface="Courier New"/>
              </a:rPr>
              <a:t>xlab(</a:t>
            </a:r>
            <a:r>
              <a:rPr sz="1200" spc="5" dirty="0">
                <a:solidFill>
                  <a:srgbClr val="BE2F72"/>
                </a:solidFill>
                <a:latin typeface="Courier New"/>
                <a:cs typeface="Courier New"/>
              </a:rPr>
              <a:t>"Year"</a:t>
            </a:r>
            <a:r>
              <a:rPr sz="1200" spc="5" dirty="0">
                <a:solidFill>
                  <a:srgbClr val="04182D"/>
                </a:solidFill>
                <a:latin typeface="Courier New"/>
                <a:cs typeface="Courier New"/>
              </a:rPr>
              <a:t>) </a:t>
            </a:r>
            <a:r>
              <a:rPr sz="1200" spc="10" dirty="0">
                <a:solidFill>
                  <a:srgbClr val="04182D"/>
                </a:solidFill>
                <a:latin typeface="Courier New"/>
                <a:cs typeface="Courier New"/>
              </a:rPr>
              <a:t>+ </a:t>
            </a:r>
            <a:r>
              <a:rPr sz="1200" spc="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04182D"/>
                </a:solidFill>
                <a:latin typeface="Courier New"/>
                <a:cs typeface="Courier New"/>
              </a:rPr>
              <a:t>ylab(</a:t>
            </a:r>
            <a:r>
              <a:rPr sz="1200" spc="5" dirty="0">
                <a:solidFill>
                  <a:srgbClr val="BE2F72"/>
                </a:solidFill>
                <a:latin typeface="Courier New"/>
                <a:cs typeface="Courier New"/>
              </a:rPr>
              <a:t>"thousands"</a:t>
            </a:r>
            <a:r>
              <a:rPr sz="1200" spc="5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r>
              <a:rPr sz="12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04182D"/>
                </a:solidFill>
                <a:latin typeface="Courier New"/>
                <a:cs typeface="Courier New"/>
              </a:rPr>
              <a:t>+</a:t>
            </a:r>
            <a:endParaRPr sz="1200" dirty="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spcBef>
                <a:spcPts val="945"/>
              </a:spcBef>
            </a:pPr>
            <a:r>
              <a:rPr sz="1200" spc="5" dirty="0">
                <a:solidFill>
                  <a:srgbClr val="04182D"/>
                </a:solidFill>
                <a:latin typeface="Courier New"/>
                <a:cs typeface="Courier New"/>
              </a:rPr>
              <a:t>ggtitle(</a:t>
            </a:r>
            <a:r>
              <a:rPr sz="1200" spc="5" dirty="0">
                <a:solidFill>
                  <a:srgbClr val="BE2F72"/>
                </a:solidFill>
                <a:latin typeface="Courier New"/>
                <a:cs typeface="Courier New"/>
              </a:rPr>
              <a:t>"Monthly</a:t>
            </a:r>
            <a:r>
              <a:rPr sz="120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BE2F72"/>
                </a:solidFill>
                <a:latin typeface="Courier New"/>
                <a:cs typeface="Courier New"/>
              </a:rPr>
              <a:t>number</a:t>
            </a:r>
            <a:r>
              <a:rPr sz="120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BE2F72"/>
                </a:solidFill>
                <a:latin typeface="Courier New"/>
                <a:cs typeface="Courier New"/>
              </a:rPr>
              <a:t>of</a:t>
            </a:r>
            <a:r>
              <a:rPr sz="120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BE2F72"/>
                </a:solidFill>
                <a:latin typeface="Courier New"/>
                <a:cs typeface="Courier New"/>
              </a:rPr>
              <a:t>pigs</a:t>
            </a:r>
            <a:r>
              <a:rPr sz="120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BE2F72"/>
                </a:solidFill>
                <a:latin typeface="Courier New"/>
                <a:cs typeface="Courier New"/>
              </a:rPr>
              <a:t>slaughtered</a:t>
            </a:r>
            <a:r>
              <a:rPr sz="120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BE2F72"/>
                </a:solidFill>
                <a:latin typeface="Courier New"/>
                <a:cs typeface="Courier New"/>
              </a:rPr>
              <a:t>in</a:t>
            </a:r>
            <a:r>
              <a:rPr sz="120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BE2F72"/>
                </a:solidFill>
                <a:latin typeface="Courier New"/>
                <a:cs typeface="Courier New"/>
              </a:rPr>
              <a:t>Victoria"</a:t>
            </a:r>
            <a:r>
              <a:rPr sz="1200" spc="5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</p:txBody>
      </p:sp>
      <p:pic>
        <p:nvPicPr>
          <p:cNvPr id="12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873" y="2640187"/>
            <a:ext cx="6068536" cy="22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91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993544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EXAMPLE : PIGS </a:t>
            </a:r>
            <a:r>
              <a:rPr lang="en-US" dirty="0" smtClean="0">
                <a:solidFill>
                  <a:srgbClr val="651D32"/>
                </a:solidFill>
              </a:rPr>
              <a:t>SLAUGHTERED</a:t>
            </a:r>
            <a:endParaRPr lang="en-US" dirty="0"/>
          </a:p>
        </p:txBody>
      </p:sp>
      <p:sp>
        <p:nvSpPr>
          <p:cNvPr id="8" name="object 3"/>
          <p:cNvSpPr/>
          <p:nvPr/>
        </p:nvSpPr>
        <p:spPr>
          <a:xfrm>
            <a:off x="224313" y="1356324"/>
            <a:ext cx="5997583" cy="1141093"/>
          </a:xfrm>
          <a:custGeom>
            <a:avLst/>
            <a:gdLst/>
            <a:ahLst/>
            <a:cxnLst/>
            <a:rect l="l" t="t" r="r" b="b"/>
            <a:pathLst>
              <a:path w="9887585" h="1310639">
                <a:moveTo>
                  <a:pt x="9810694" y="1310105"/>
                </a:moveTo>
                <a:lnTo>
                  <a:pt x="76505" y="1310105"/>
                </a:lnTo>
                <a:lnTo>
                  <a:pt x="71180" y="1309580"/>
                </a:lnTo>
                <a:lnTo>
                  <a:pt x="31920" y="1293318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9810694" y="0"/>
                </a:lnTo>
                <a:lnTo>
                  <a:pt x="9855278" y="16786"/>
                </a:lnTo>
                <a:lnTo>
                  <a:pt x="9883023" y="55513"/>
                </a:lnTo>
                <a:lnTo>
                  <a:pt x="9887199" y="76505"/>
                </a:lnTo>
                <a:lnTo>
                  <a:pt x="9887199" y="1233599"/>
                </a:lnTo>
                <a:lnTo>
                  <a:pt x="9870412" y="1278184"/>
                </a:lnTo>
                <a:lnTo>
                  <a:pt x="9831684" y="1305929"/>
                </a:lnTo>
                <a:lnTo>
                  <a:pt x="9816018" y="1309580"/>
                </a:lnTo>
                <a:lnTo>
                  <a:pt x="9810694" y="131010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 txBox="1"/>
          <p:nvPr/>
        </p:nvSpPr>
        <p:spPr>
          <a:xfrm>
            <a:off x="375215" y="1356324"/>
            <a:ext cx="6681567" cy="1112612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600" dirty="0">
                <a:solidFill>
                  <a:srgbClr val="04182D"/>
                </a:solidFill>
                <a:latin typeface="Courier New"/>
                <a:cs typeface="Courier New"/>
              </a:rPr>
              <a:t>ggAcf(pigs)</a:t>
            </a:r>
            <a:r>
              <a:rPr sz="1600" spc="-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4182D"/>
                </a:solidFill>
                <a:latin typeface="Courier New"/>
                <a:cs typeface="Courier New"/>
              </a:rPr>
              <a:t>+</a:t>
            </a:r>
            <a:endParaRPr sz="1600" dirty="0">
              <a:latin typeface="Courier New"/>
              <a:cs typeface="Courier New"/>
            </a:endParaRPr>
          </a:p>
          <a:p>
            <a:pPr marL="1731645" marR="5080" indent="-1376045">
              <a:lnSpc>
                <a:spcPct val="143300"/>
              </a:lnSpc>
            </a:pPr>
            <a:r>
              <a:rPr sz="1600" dirty="0">
                <a:solidFill>
                  <a:srgbClr val="04182D"/>
                </a:solidFill>
                <a:latin typeface="Courier New"/>
                <a:cs typeface="Courier New"/>
              </a:rPr>
              <a:t>ggtitle(</a:t>
            </a:r>
            <a:r>
              <a:rPr sz="1600" dirty="0">
                <a:solidFill>
                  <a:srgbClr val="BE2F72"/>
                </a:solidFill>
                <a:latin typeface="Courier New"/>
                <a:cs typeface="Courier New"/>
              </a:rPr>
              <a:t>"ACF</a:t>
            </a:r>
            <a:r>
              <a:rPr sz="1600" spc="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E2F72"/>
                </a:solidFill>
                <a:latin typeface="Courier New"/>
                <a:cs typeface="Courier New"/>
              </a:rPr>
              <a:t>of</a:t>
            </a:r>
            <a:r>
              <a:rPr sz="1600" spc="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E2F72"/>
                </a:solidFill>
                <a:latin typeface="Courier New"/>
                <a:cs typeface="Courier New"/>
              </a:rPr>
              <a:t>monthly</a:t>
            </a:r>
            <a:r>
              <a:rPr sz="1600" spc="1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E2F72"/>
                </a:solidFill>
                <a:latin typeface="Courier New"/>
                <a:cs typeface="Courier New"/>
              </a:rPr>
              <a:t>pigs</a:t>
            </a:r>
            <a:r>
              <a:rPr sz="1600" spc="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E2F72"/>
                </a:solidFill>
                <a:latin typeface="Courier New"/>
                <a:cs typeface="Courier New"/>
              </a:rPr>
              <a:t>slaughtered </a:t>
            </a:r>
            <a:r>
              <a:rPr sz="1600" spc="-133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E2F72"/>
                </a:solidFill>
                <a:latin typeface="Courier New"/>
                <a:cs typeface="Courier New"/>
              </a:rPr>
              <a:t>in</a:t>
            </a:r>
            <a:r>
              <a:rPr sz="1600" spc="-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E2F72"/>
                </a:solidFill>
                <a:latin typeface="Courier New"/>
                <a:cs typeface="Courier New"/>
              </a:rPr>
              <a:t>Victoria"</a:t>
            </a:r>
            <a:r>
              <a:rPr sz="160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</p:txBody>
      </p:sp>
      <p:pic>
        <p:nvPicPr>
          <p:cNvPr id="1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495" y="2526056"/>
            <a:ext cx="6935006" cy="234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80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993544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EXAMPLE : PIGS </a:t>
            </a:r>
            <a:r>
              <a:rPr lang="en-US" dirty="0" smtClean="0">
                <a:solidFill>
                  <a:srgbClr val="651D32"/>
                </a:solidFill>
              </a:rPr>
              <a:t>SLAUGHTERED</a:t>
            </a:r>
            <a:endParaRPr lang="en-US" dirty="0"/>
          </a:p>
        </p:txBody>
      </p:sp>
      <p:sp>
        <p:nvSpPr>
          <p:cNvPr id="8" name="object 3"/>
          <p:cNvSpPr/>
          <p:nvPr/>
        </p:nvSpPr>
        <p:spPr>
          <a:xfrm>
            <a:off x="224313" y="1356324"/>
            <a:ext cx="5997583" cy="1141093"/>
          </a:xfrm>
          <a:custGeom>
            <a:avLst/>
            <a:gdLst/>
            <a:ahLst/>
            <a:cxnLst/>
            <a:rect l="l" t="t" r="r" b="b"/>
            <a:pathLst>
              <a:path w="9887585" h="1310639">
                <a:moveTo>
                  <a:pt x="9810694" y="1310105"/>
                </a:moveTo>
                <a:lnTo>
                  <a:pt x="76505" y="1310105"/>
                </a:lnTo>
                <a:lnTo>
                  <a:pt x="71180" y="1309580"/>
                </a:lnTo>
                <a:lnTo>
                  <a:pt x="31920" y="1293318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9810694" y="0"/>
                </a:lnTo>
                <a:lnTo>
                  <a:pt x="9855278" y="16786"/>
                </a:lnTo>
                <a:lnTo>
                  <a:pt x="9883023" y="55513"/>
                </a:lnTo>
                <a:lnTo>
                  <a:pt x="9887199" y="76505"/>
                </a:lnTo>
                <a:lnTo>
                  <a:pt x="9887199" y="1233599"/>
                </a:lnTo>
                <a:lnTo>
                  <a:pt x="9870412" y="1278184"/>
                </a:lnTo>
                <a:lnTo>
                  <a:pt x="9831684" y="1305929"/>
                </a:lnTo>
                <a:lnTo>
                  <a:pt x="9816018" y="1309580"/>
                </a:lnTo>
                <a:lnTo>
                  <a:pt x="9810694" y="131010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 txBox="1"/>
          <p:nvPr/>
        </p:nvSpPr>
        <p:spPr>
          <a:xfrm>
            <a:off x="375215" y="1356324"/>
            <a:ext cx="6681567" cy="1112612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600" dirty="0">
                <a:solidFill>
                  <a:srgbClr val="04182D"/>
                </a:solidFill>
                <a:latin typeface="Courier New"/>
                <a:cs typeface="Courier New"/>
              </a:rPr>
              <a:t>ggAcf(pigs)</a:t>
            </a:r>
            <a:r>
              <a:rPr sz="1600" spc="-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4182D"/>
                </a:solidFill>
                <a:latin typeface="Courier New"/>
                <a:cs typeface="Courier New"/>
              </a:rPr>
              <a:t>+</a:t>
            </a:r>
            <a:endParaRPr sz="1600" dirty="0">
              <a:latin typeface="Courier New"/>
              <a:cs typeface="Courier New"/>
            </a:endParaRPr>
          </a:p>
          <a:p>
            <a:pPr marL="1731645" marR="5080" indent="-1376045">
              <a:lnSpc>
                <a:spcPct val="143300"/>
              </a:lnSpc>
            </a:pPr>
            <a:r>
              <a:rPr sz="1600" dirty="0">
                <a:solidFill>
                  <a:srgbClr val="04182D"/>
                </a:solidFill>
                <a:latin typeface="Courier New"/>
                <a:cs typeface="Courier New"/>
              </a:rPr>
              <a:t>ggtitle(</a:t>
            </a:r>
            <a:r>
              <a:rPr sz="1600" dirty="0">
                <a:solidFill>
                  <a:srgbClr val="BE2F72"/>
                </a:solidFill>
                <a:latin typeface="Courier New"/>
                <a:cs typeface="Courier New"/>
              </a:rPr>
              <a:t>"ACF</a:t>
            </a:r>
            <a:r>
              <a:rPr sz="1600" spc="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E2F72"/>
                </a:solidFill>
                <a:latin typeface="Courier New"/>
                <a:cs typeface="Courier New"/>
              </a:rPr>
              <a:t>of</a:t>
            </a:r>
            <a:r>
              <a:rPr sz="1600" spc="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E2F72"/>
                </a:solidFill>
                <a:latin typeface="Courier New"/>
                <a:cs typeface="Courier New"/>
              </a:rPr>
              <a:t>monthly</a:t>
            </a:r>
            <a:r>
              <a:rPr sz="1600" spc="1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E2F72"/>
                </a:solidFill>
                <a:latin typeface="Courier New"/>
                <a:cs typeface="Courier New"/>
              </a:rPr>
              <a:t>pigs</a:t>
            </a:r>
            <a:r>
              <a:rPr sz="1600" spc="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E2F72"/>
                </a:solidFill>
                <a:latin typeface="Courier New"/>
                <a:cs typeface="Courier New"/>
              </a:rPr>
              <a:t>slaughtered </a:t>
            </a:r>
            <a:r>
              <a:rPr sz="1600" spc="-133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E2F72"/>
                </a:solidFill>
                <a:latin typeface="Courier New"/>
                <a:cs typeface="Courier New"/>
              </a:rPr>
              <a:t>in</a:t>
            </a:r>
            <a:r>
              <a:rPr sz="1600" spc="-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E2F72"/>
                </a:solidFill>
                <a:latin typeface="Courier New"/>
                <a:cs typeface="Courier New"/>
              </a:rPr>
              <a:t>Victoria"</a:t>
            </a:r>
            <a:r>
              <a:rPr sz="160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</p:txBody>
      </p:sp>
      <p:pic>
        <p:nvPicPr>
          <p:cNvPr id="10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045" y="2525121"/>
            <a:ext cx="6766042" cy="23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48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993544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EXAMPLE : PIGS </a:t>
            </a:r>
            <a:r>
              <a:rPr lang="en-US" dirty="0" smtClean="0">
                <a:solidFill>
                  <a:srgbClr val="651D32"/>
                </a:solidFill>
              </a:rPr>
              <a:t>SLAUGHTERED</a:t>
            </a:r>
            <a:endParaRPr lang="en-US" dirty="0"/>
          </a:p>
        </p:txBody>
      </p:sp>
      <p:sp>
        <p:nvSpPr>
          <p:cNvPr id="8" name="object 3"/>
          <p:cNvSpPr/>
          <p:nvPr/>
        </p:nvSpPr>
        <p:spPr>
          <a:xfrm>
            <a:off x="224313" y="1356324"/>
            <a:ext cx="5997583" cy="1141093"/>
          </a:xfrm>
          <a:custGeom>
            <a:avLst/>
            <a:gdLst/>
            <a:ahLst/>
            <a:cxnLst/>
            <a:rect l="l" t="t" r="r" b="b"/>
            <a:pathLst>
              <a:path w="9887585" h="1310639">
                <a:moveTo>
                  <a:pt x="9810694" y="1310105"/>
                </a:moveTo>
                <a:lnTo>
                  <a:pt x="76505" y="1310105"/>
                </a:lnTo>
                <a:lnTo>
                  <a:pt x="71180" y="1309580"/>
                </a:lnTo>
                <a:lnTo>
                  <a:pt x="31920" y="1293318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9810694" y="0"/>
                </a:lnTo>
                <a:lnTo>
                  <a:pt x="9855278" y="16786"/>
                </a:lnTo>
                <a:lnTo>
                  <a:pt x="9883023" y="55513"/>
                </a:lnTo>
                <a:lnTo>
                  <a:pt x="9887199" y="76505"/>
                </a:lnTo>
                <a:lnTo>
                  <a:pt x="9887199" y="1233599"/>
                </a:lnTo>
                <a:lnTo>
                  <a:pt x="9870412" y="1278184"/>
                </a:lnTo>
                <a:lnTo>
                  <a:pt x="9831684" y="1305929"/>
                </a:lnTo>
                <a:lnTo>
                  <a:pt x="9816018" y="1309580"/>
                </a:lnTo>
                <a:lnTo>
                  <a:pt x="9810694" y="131010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 txBox="1"/>
          <p:nvPr/>
        </p:nvSpPr>
        <p:spPr>
          <a:xfrm>
            <a:off x="375215" y="1356324"/>
            <a:ext cx="6681567" cy="1112612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600" dirty="0">
                <a:solidFill>
                  <a:srgbClr val="04182D"/>
                </a:solidFill>
                <a:latin typeface="Courier New"/>
                <a:cs typeface="Courier New"/>
              </a:rPr>
              <a:t>ggAcf(pigs)</a:t>
            </a:r>
            <a:r>
              <a:rPr sz="1600" spc="-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4182D"/>
                </a:solidFill>
                <a:latin typeface="Courier New"/>
                <a:cs typeface="Courier New"/>
              </a:rPr>
              <a:t>+</a:t>
            </a:r>
            <a:endParaRPr sz="1600" dirty="0">
              <a:latin typeface="Courier New"/>
              <a:cs typeface="Courier New"/>
            </a:endParaRPr>
          </a:p>
          <a:p>
            <a:pPr marL="1731645" marR="5080" indent="-1376045">
              <a:lnSpc>
                <a:spcPct val="143300"/>
              </a:lnSpc>
            </a:pPr>
            <a:r>
              <a:rPr sz="1600" dirty="0">
                <a:solidFill>
                  <a:srgbClr val="04182D"/>
                </a:solidFill>
                <a:latin typeface="Courier New"/>
                <a:cs typeface="Courier New"/>
              </a:rPr>
              <a:t>ggtitle(</a:t>
            </a:r>
            <a:r>
              <a:rPr sz="1600" dirty="0">
                <a:solidFill>
                  <a:srgbClr val="BE2F72"/>
                </a:solidFill>
                <a:latin typeface="Courier New"/>
                <a:cs typeface="Courier New"/>
              </a:rPr>
              <a:t>"ACF</a:t>
            </a:r>
            <a:r>
              <a:rPr sz="1600" spc="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E2F72"/>
                </a:solidFill>
                <a:latin typeface="Courier New"/>
                <a:cs typeface="Courier New"/>
              </a:rPr>
              <a:t>of</a:t>
            </a:r>
            <a:r>
              <a:rPr sz="1600" spc="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E2F72"/>
                </a:solidFill>
                <a:latin typeface="Courier New"/>
                <a:cs typeface="Courier New"/>
              </a:rPr>
              <a:t>monthly</a:t>
            </a:r>
            <a:r>
              <a:rPr sz="1600" spc="1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E2F72"/>
                </a:solidFill>
                <a:latin typeface="Courier New"/>
                <a:cs typeface="Courier New"/>
              </a:rPr>
              <a:t>pigs</a:t>
            </a:r>
            <a:r>
              <a:rPr sz="1600" spc="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E2F72"/>
                </a:solidFill>
                <a:latin typeface="Courier New"/>
                <a:cs typeface="Courier New"/>
              </a:rPr>
              <a:t>slaughtered </a:t>
            </a:r>
            <a:r>
              <a:rPr sz="1600" spc="-133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E2F72"/>
                </a:solidFill>
                <a:latin typeface="Courier New"/>
                <a:cs typeface="Courier New"/>
              </a:rPr>
              <a:t>in</a:t>
            </a:r>
            <a:r>
              <a:rPr sz="1600" spc="-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BE2F72"/>
                </a:solidFill>
                <a:latin typeface="Courier New"/>
                <a:cs typeface="Courier New"/>
              </a:rPr>
              <a:t>Victoria"</a:t>
            </a:r>
            <a:r>
              <a:rPr sz="160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</p:txBody>
      </p:sp>
      <p:pic>
        <p:nvPicPr>
          <p:cNvPr id="13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27" y="2543616"/>
            <a:ext cx="5931154" cy="230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20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387" y="983742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LJUNG-BOX TEST</a:t>
            </a:r>
            <a:endParaRPr lang="en-US" dirty="0"/>
          </a:p>
        </p:txBody>
      </p:sp>
      <p:sp>
        <p:nvSpPr>
          <p:cNvPr id="8" name="object 3"/>
          <p:cNvSpPr/>
          <p:nvPr/>
        </p:nvSpPr>
        <p:spPr>
          <a:xfrm>
            <a:off x="240050" y="2594103"/>
            <a:ext cx="7102207" cy="471494"/>
          </a:xfrm>
          <a:custGeom>
            <a:avLst/>
            <a:gdLst/>
            <a:ahLst/>
            <a:cxnLst/>
            <a:rect l="l" t="t" r="r" b="b"/>
            <a:pathLst>
              <a:path w="9887585" h="819150">
                <a:moveTo>
                  <a:pt x="9810694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9810694" y="0"/>
                </a:lnTo>
                <a:lnTo>
                  <a:pt x="9855278" y="16786"/>
                </a:lnTo>
                <a:lnTo>
                  <a:pt x="9883023" y="55513"/>
                </a:lnTo>
                <a:lnTo>
                  <a:pt x="9887199" y="76505"/>
                </a:lnTo>
                <a:lnTo>
                  <a:pt x="9887199" y="742310"/>
                </a:lnTo>
                <a:lnTo>
                  <a:pt x="9870412" y="786894"/>
                </a:lnTo>
                <a:lnTo>
                  <a:pt x="9831684" y="814639"/>
                </a:lnTo>
                <a:lnTo>
                  <a:pt x="9816018" y="818291"/>
                </a:lnTo>
                <a:lnTo>
                  <a:pt x="9810694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 txBox="1"/>
          <p:nvPr/>
        </p:nvSpPr>
        <p:spPr>
          <a:xfrm>
            <a:off x="240051" y="1349900"/>
            <a:ext cx="6419166" cy="1632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sz="1400" spc="30" dirty="0">
                <a:solidFill>
                  <a:srgbClr val="04182D"/>
                </a:solidFill>
                <a:latin typeface="Microsoft Sans Serif"/>
                <a:cs typeface="Microsoft Sans Serif"/>
              </a:rPr>
              <a:t>The</a:t>
            </a:r>
            <a:r>
              <a:rPr sz="14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04182D"/>
                </a:solidFill>
                <a:latin typeface="Microsoft Sans Serif"/>
                <a:cs typeface="Microsoft Sans Serif"/>
              </a:rPr>
              <a:t>Ljung-Box</a:t>
            </a:r>
            <a:r>
              <a:rPr sz="1400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120" dirty="0">
                <a:solidFill>
                  <a:srgbClr val="04182D"/>
                </a:solidFill>
                <a:latin typeface="Microsoft Sans Serif"/>
                <a:cs typeface="Microsoft Sans Serif"/>
              </a:rPr>
              <a:t>test</a:t>
            </a:r>
            <a:r>
              <a:rPr sz="14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considers</a:t>
            </a:r>
            <a:r>
              <a:rPr sz="14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150" dirty="0">
                <a:solidFill>
                  <a:srgbClr val="04182D"/>
                </a:solidFill>
                <a:latin typeface="Microsoft Sans Serif"/>
                <a:cs typeface="Microsoft Sans Serif"/>
              </a:rPr>
              <a:t>the</a:t>
            </a:r>
            <a:r>
              <a:rPr sz="1400" spc="80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rst </a:t>
            </a:r>
            <a:r>
              <a:rPr sz="1400" spc="105" dirty="0">
                <a:solidFill>
                  <a:srgbClr val="04182D"/>
                </a:solidFill>
                <a:latin typeface="Microsoft Sans Serif"/>
                <a:cs typeface="Microsoft Sans Serif"/>
              </a:rPr>
              <a:t>h</a:t>
            </a:r>
            <a:r>
              <a:rPr sz="14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autocorrelation</a:t>
            </a:r>
            <a:r>
              <a:rPr sz="14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04182D"/>
                </a:solidFill>
                <a:latin typeface="Microsoft Sans Serif"/>
                <a:cs typeface="Microsoft Sans Serif"/>
              </a:rPr>
              <a:t>values </a:t>
            </a:r>
            <a:r>
              <a:rPr sz="1400" spc="-65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together.</a:t>
            </a:r>
            <a:endParaRPr sz="1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Microsoft Sans Serif"/>
              <a:cs typeface="Microsoft Sans Serif"/>
            </a:endParaRPr>
          </a:p>
          <a:p>
            <a:pPr marL="12700" marR="1015365">
              <a:lnSpc>
                <a:spcPct val="115100"/>
              </a:lnSpc>
            </a:pPr>
            <a:r>
              <a:rPr sz="1400" spc="120" dirty="0">
                <a:solidFill>
                  <a:srgbClr val="04182D"/>
                </a:solidFill>
                <a:latin typeface="Microsoft Sans Serif"/>
                <a:cs typeface="Microsoft Sans Serif"/>
              </a:rPr>
              <a:t>A</a:t>
            </a:r>
            <a:r>
              <a:rPr sz="14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signi</a:t>
            </a:r>
            <a:r>
              <a:rPr sz="1400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175" dirty="0">
                <a:solidFill>
                  <a:srgbClr val="04182D"/>
                </a:solidFill>
                <a:latin typeface="Microsoft Sans Serif"/>
                <a:cs typeface="Microsoft Sans Serif"/>
              </a:rPr>
              <a:t>cant</a:t>
            </a:r>
            <a:r>
              <a:rPr sz="14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120" dirty="0">
                <a:solidFill>
                  <a:srgbClr val="04182D"/>
                </a:solidFill>
                <a:latin typeface="Microsoft Sans Serif"/>
                <a:cs typeface="Microsoft Sans Serif"/>
              </a:rPr>
              <a:t>test</a:t>
            </a:r>
            <a:r>
              <a:rPr sz="14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04182D"/>
                </a:solidFill>
                <a:latin typeface="Microsoft Sans Serif"/>
                <a:cs typeface="Microsoft Sans Serif"/>
              </a:rPr>
              <a:t>(small</a:t>
            </a:r>
            <a:r>
              <a:rPr sz="14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p-value)</a:t>
            </a:r>
            <a:r>
              <a:rPr sz="1400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indicates</a:t>
            </a:r>
            <a:r>
              <a:rPr sz="14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150" dirty="0">
                <a:solidFill>
                  <a:srgbClr val="04182D"/>
                </a:solidFill>
                <a:latin typeface="Microsoft Sans Serif"/>
                <a:cs typeface="Microsoft Sans Serif"/>
              </a:rPr>
              <a:t>the</a:t>
            </a:r>
            <a:r>
              <a:rPr sz="14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190" dirty="0">
                <a:solidFill>
                  <a:srgbClr val="04182D"/>
                </a:solidFill>
                <a:latin typeface="Microsoft Sans Serif"/>
                <a:cs typeface="Microsoft Sans Serif"/>
              </a:rPr>
              <a:t>data</a:t>
            </a:r>
            <a:r>
              <a:rPr sz="14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105" dirty="0">
                <a:solidFill>
                  <a:srgbClr val="04182D"/>
                </a:solidFill>
                <a:latin typeface="Microsoft Sans Serif"/>
                <a:cs typeface="Microsoft Sans Serif"/>
              </a:rPr>
              <a:t>are </a:t>
            </a:r>
            <a:r>
              <a:rPr sz="1400" spc="-65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probably</a:t>
            </a:r>
            <a:r>
              <a:rPr sz="140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155" dirty="0">
                <a:solidFill>
                  <a:srgbClr val="04182D"/>
                </a:solidFill>
                <a:latin typeface="Microsoft Sans Serif"/>
                <a:cs typeface="Microsoft Sans Serif"/>
              </a:rPr>
              <a:t>not</a:t>
            </a:r>
            <a:r>
              <a:rPr sz="14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white</a:t>
            </a:r>
            <a:r>
              <a:rPr sz="14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04182D"/>
                </a:solidFill>
                <a:latin typeface="Microsoft Sans Serif"/>
                <a:cs typeface="Microsoft Sans Serif"/>
              </a:rPr>
              <a:t>noise.</a:t>
            </a:r>
            <a:endParaRPr sz="1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400" dirty="0">
              <a:latin typeface="Microsoft Sans Serif"/>
              <a:cs typeface="Microsoft Sans Serif"/>
            </a:endParaRPr>
          </a:p>
          <a:p>
            <a:pPr marL="175895">
              <a:lnSpc>
                <a:spcPct val="100000"/>
              </a:lnSpc>
              <a:spcBef>
                <a:spcPts val="1760"/>
              </a:spcBef>
            </a:pPr>
            <a:r>
              <a:rPr sz="1400" dirty="0">
                <a:solidFill>
                  <a:srgbClr val="04182D"/>
                </a:solidFill>
                <a:latin typeface="Courier New"/>
                <a:cs typeface="Courier New"/>
              </a:rPr>
              <a:t>Box.test(pigs, lag</a:t>
            </a:r>
            <a:r>
              <a:rPr sz="1400"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4182D"/>
                </a:solidFill>
                <a:latin typeface="Courier New"/>
                <a:cs typeface="Courier New"/>
              </a:rPr>
              <a:t>= </a:t>
            </a:r>
            <a:r>
              <a:rPr sz="1400" dirty="0">
                <a:solidFill>
                  <a:srgbClr val="BE2F72"/>
                </a:solidFill>
                <a:latin typeface="Courier New"/>
                <a:cs typeface="Courier New"/>
              </a:rPr>
              <a:t>24</a:t>
            </a:r>
            <a:r>
              <a:rPr sz="14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400"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4182D"/>
                </a:solidFill>
                <a:latin typeface="Courier New"/>
                <a:cs typeface="Courier New"/>
              </a:rPr>
              <a:t>fitdf</a:t>
            </a:r>
            <a:r>
              <a:rPr sz="1400"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4182D"/>
                </a:solidFill>
                <a:latin typeface="Courier New"/>
                <a:cs typeface="Courier New"/>
              </a:rPr>
              <a:t>= </a:t>
            </a:r>
            <a:r>
              <a:rPr sz="1400" dirty="0">
                <a:solidFill>
                  <a:srgbClr val="BE2F72"/>
                </a:solidFill>
                <a:latin typeface="Courier New"/>
                <a:cs typeface="Courier New"/>
              </a:rPr>
              <a:t>0</a:t>
            </a:r>
            <a:r>
              <a:rPr sz="14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400"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4182D"/>
                </a:solidFill>
                <a:latin typeface="Courier New"/>
                <a:cs typeface="Courier New"/>
              </a:rPr>
              <a:t>type</a:t>
            </a:r>
            <a:r>
              <a:rPr sz="1400"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4182D"/>
                </a:solidFill>
                <a:latin typeface="Courier New"/>
                <a:cs typeface="Courier New"/>
              </a:rPr>
              <a:t>= </a:t>
            </a:r>
            <a:r>
              <a:rPr sz="1400" dirty="0">
                <a:solidFill>
                  <a:srgbClr val="BE2F72"/>
                </a:solidFill>
                <a:latin typeface="Courier New"/>
                <a:cs typeface="Courier New"/>
              </a:rPr>
              <a:t>"Lj"</a:t>
            </a:r>
            <a:r>
              <a:rPr sz="140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4"/>
          <p:cNvSpPr/>
          <p:nvPr/>
        </p:nvSpPr>
        <p:spPr>
          <a:xfrm>
            <a:off x="240050" y="3257529"/>
            <a:ext cx="7668737" cy="1395177"/>
          </a:xfrm>
          <a:custGeom>
            <a:avLst/>
            <a:gdLst/>
            <a:ahLst/>
            <a:cxnLst/>
            <a:rect l="l" t="t" r="r" b="b"/>
            <a:pathLst>
              <a:path w="9887585" h="1801495">
                <a:moveTo>
                  <a:pt x="9810694" y="1801393"/>
                </a:moveTo>
                <a:lnTo>
                  <a:pt x="76505" y="1801393"/>
                </a:lnTo>
                <a:lnTo>
                  <a:pt x="71180" y="1800869"/>
                </a:lnTo>
                <a:lnTo>
                  <a:pt x="31920" y="1784607"/>
                </a:lnTo>
                <a:lnTo>
                  <a:pt x="4175" y="1745880"/>
                </a:lnTo>
                <a:lnTo>
                  <a:pt x="0" y="1724889"/>
                </a:lnTo>
                <a:lnTo>
                  <a:pt x="0" y="1719512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9810694" y="0"/>
                </a:lnTo>
                <a:lnTo>
                  <a:pt x="9855278" y="16786"/>
                </a:lnTo>
                <a:lnTo>
                  <a:pt x="9883023" y="55513"/>
                </a:lnTo>
                <a:lnTo>
                  <a:pt x="9887199" y="76505"/>
                </a:lnTo>
                <a:lnTo>
                  <a:pt x="9887199" y="1724889"/>
                </a:lnTo>
                <a:lnTo>
                  <a:pt x="9870412" y="1769473"/>
                </a:lnTo>
                <a:lnTo>
                  <a:pt x="9831684" y="1797218"/>
                </a:lnTo>
                <a:lnTo>
                  <a:pt x="9816018" y="1800869"/>
                </a:lnTo>
                <a:lnTo>
                  <a:pt x="9810694" y="1801393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/>
          <p:cNvSpPr txBox="1"/>
          <p:nvPr/>
        </p:nvSpPr>
        <p:spPr>
          <a:xfrm>
            <a:off x="433631" y="3355353"/>
            <a:ext cx="7935595" cy="1116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507355">
              <a:lnSpc>
                <a:spcPct val="143300"/>
              </a:lnSpc>
              <a:spcBef>
                <a:spcPts val="95"/>
              </a:spcBef>
              <a:tabLst>
                <a:tab pos="1216025" algn="l"/>
              </a:tabLst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Box-Ljung</a:t>
            </a:r>
            <a:r>
              <a:rPr sz="16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test </a:t>
            </a:r>
            <a:r>
              <a:rPr sz="1600" spc="-13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data:	pigs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X-squared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634.15,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df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24,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p-value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2.2e-16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050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6036" y="1157079"/>
            <a:ext cx="5486400" cy="830997"/>
          </a:xfrm>
        </p:spPr>
        <p:txBody>
          <a:bodyPr/>
          <a:lstStyle/>
          <a:p>
            <a:r>
              <a:rPr lang="en-US" dirty="0"/>
              <a:t>DIVIDER TITLE </a:t>
            </a:r>
            <a:r>
              <a:rPr lang="en-US" dirty="0">
                <a:solidFill>
                  <a:srgbClr val="000000"/>
                </a:solidFill>
              </a:rPr>
              <a:t>GOES HERE &amp; CAN RUN SEVERAL LINES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7F02-9C8D-9C43-8CF1-E7D544BE7C72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62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091242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WHITE NOISE SUMMARY</a:t>
            </a:r>
            <a:endParaRPr lang="en-US" dirty="0"/>
          </a:p>
        </p:txBody>
      </p:sp>
      <p:sp>
        <p:nvSpPr>
          <p:cNvPr id="9" name="object 4"/>
          <p:cNvSpPr txBox="1"/>
          <p:nvPr/>
        </p:nvSpPr>
        <p:spPr>
          <a:xfrm>
            <a:off x="260647" y="1552907"/>
            <a:ext cx="7899379" cy="1831655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895"/>
              </a:spcBef>
              <a:buFont typeface="Arial" panose="020B0604020202020204" pitchFamily="34" charset="0"/>
              <a:buChar char="•"/>
            </a:pPr>
            <a:r>
              <a:rPr sz="250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White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noise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04182D"/>
                </a:solidFill>
                <a:latin typeface="Microsoft Sans Serif"/>
                <a:cs typeface="Microsoft Sans Serif"/>
              </a:rPr>
              <a:t>is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Microsoft Sans Serif"/>
                <a:cs typeface="Microsoft Sans Serif"/>
              </a:rPr>
              <a:t>a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65" dirty="0">
                <a:solidFill>
                  <a:srgbClr val="04182D"/>
                </a:solidFill>
                <a:latin typeface="Microsoft Sans Serif"/>
                <a:cs typeface="Microsoft Sans Serif"/>
              </a:rPr>
              <a:t>time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25" dirty="0">
                <a:solidFill>
                  <a:srgbClr val="04182D"/>
                </a:solidFill>
                <a:latin typeface="Microsoft Sans Serif"/>
                <a:cs typeface="Microsoft Sans Serif"/>
              </a:rPr>
              <a:t>series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204" dirty="0">
                <a:solidFill>
                  <a:srgbClr val="04182D"/>
                </a:solidFill>
                <a:latin typeface="Microsoft Sans Serif"/>
                <a:cs typeface="Microsoft Sans Serif"/>
              </a:rPr>
              <a:t>that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04182D"/>
                </a:solidFill>
                <a:latin typeface="Microsoft Sans Serif"/>
                <a:cs typeface="Microsoft Sans Serif"/>
              </a:rPr>
              <a:t>is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p</a:t>
            </a:r>
            <a:r>
              <a:rPr sz="28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5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rel</a:t>
            </a:r>
            <a:r>
              <a:rPr sz="28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800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Microsoft Sans Serif"/>
                <a:cs typeface="Microsoft Sans Serif"/>
              </a:rPr>
              <a:t>random</a:t>
            </a:r>
            <a:endParaRPr sz="2500" dirty="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15100"/>
              </a:lnSpc>
              <a:spcBef>
                <a:spcPts val="1290"/>
              </a:spcBef>
              <a:buFont typeface="Arial" panose="020B0604020202020204" pitchFamily="34" charset="0"/>
              <a:buChar char="•"/>
            </a:pPr>
            <a:r>
              <a:rPr sz="2500" spc="-5" dirty="0">
                <a:solidFill>
                  <a:srgbClr val="04182D"/>
                </a:solidFill>
                <a:latin typeface="Microsoft Sans Serif"/>
                <a:cs typeface="Microsoft Sans Serif"/>
              </a:rPr>
              <a:t>We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55" dirty="0">
                <a:solidFill>
                  <a:srgbClr val="04182D"/>
                </a:solidFill>
                <a:latin typeface="Microsoft Sans Serif"/>
                <a:cs typeface="Microsoft Sans Serif"/>
              </a:rPr>
              <a:t>can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Microsoft Sans Serif"/>
                <a:cs typeface="Microsoft Sans Serif"/>
              </a:rPr>
              <a:t>test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for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8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w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hite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noise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b</a:t>
            </a:r>
            <a:r>
              <a:rPr sz="2800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800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looking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225" dirty="0">
                <a:solidFill>
                  <a:srgbClr val="04182D"/>
                </a:solidFill>
                <a:latin typeface="Microsoft Sans Serif"/>
                <a:cs typeface="Microsoft Sans Serif"/>
              </a:rPr>
              <a:t>at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Microsoft Sans Serif"/>
                <a:cs typeface="Microsoft Sans Serif"/>
              </a:rPr>
              <a:t>an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ACF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plot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Microsoft Sans Serif"/>
                <a:cs typeface="Microsoft Sans Serif"/>
              </a:rPr>
              <a:t>or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b</a:t>
            </a:r>
            <a:r>
              <a:rPr sz="2800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y </a:t>
            </a:r>
            <a:r>
              <a:rPr sz="2800" spc="-73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Microsoft Sans Serif"/>
                <a:cs typeface="Microsoft Sans Serif"/>
              </a:rPr>
              <a:t>doing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Microsoft Sans Serif"/>
                <a:cs typeface="Microsoft Sans Serif"/>
              </a:rPr>
              <a:t>a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30" dirty="0" err="1">
                <a:solidFill>
                  <a:srgbClr val="04182D"/>
                </a:solidFill>
                <a:latin typeface="Microsoft Sans Serif"/>
                <a:cs typeface="Microsoft Sans Serif"/>
              </a:rPr>
              <a:t>Lj</a:t>
            </a:r>
            <a:r>
              <a:rPr sz="2800" spc="30" dirty="0" err="1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500" spc="30" dirty="0" err="1">
                <a:solidFill>
                  <a:srgbClr val="04182D"/>
                </a:solidFill>
                <a:latin typeface="Microsoft Sans Serif"/>
                <a:cs typeface="Microsoft Sans Serif"/>
              </a:rPr>
              <a:t>ng</a:t>
            </a:r>
            <a:r>
              <a:rPr sz="2800" spc="30" dirty="0">
                <a:solidFill>
                  <a:srgbClr val="04182D"/>
                </a:solidFill>
                <a:latin typeface="Microsoft Sans Serif"/>
                <a:cs typeface="Microsoft Sans Serif"/>
              </a:rPr>
              <a:t>-</a:t>
            </a:r>
            <a:r>
              <a:rPr sz="2500" spc="30" dirty="0">
                <a:solidFill>
                  <a:srgbClr val="04182D"/>
                </a:solidFill>
                <a:latin typeface="Microsoft Sans Serif"/>
                <a:cs typeface="Microsoft Sans Serif"/>
              </a:rPr>
              <a:t>Bo</a:t>
            </a:r>
            <a:r>
              <a:rPr sz="2800" spc="30" dirty="0">
                <a:solidFill>
                  <a:srgbClr val="04182D"/>
                </a:solidFill>
                <a:latin typeface="Microsoft Sans Serif"/>
                <a:cs typeface="Microsoft Sans Serif"/>
              </a:rPr>
              <a:t>x</a:t>
            </a:r>
            <a:r>
              <a:rPr sz="2800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20" dirty="0" err="1" smtClean="0">
                <a:solidFill>
                  <a:srgbClr val="04182D"/>
                </a:solidFill>
                <a:latin typeface="Microsoft Sans Serif"/>
                <a:cs typeface="Microsoft Sans Serif"/>
              </a:rPr>
              <a:t>test</a:t>
            </a:r>
            <a:r>
              <a:rPr lang="en-US" sz="2500" spc="120" dirty="0" err="1" smtClean="0">
                <a:solidFill>
                  <a:srgbClr val="04182D"/>
                </a:solidFill>
                <a:latin typeface="Microsoft Sans Serif"/>
                <a:cs typeface="Microsoft Sans Serif"/>
              </a:rPr>
              <a:t>c</a:t>
            </a:r>
            <a:endParaRPr sz="25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751015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739" y="2276061"/>
            <a:ext cx="5899791" cy="163009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920"/>
              </a:spcBef>
            </a:pPr>
            <a:r>
              <a:rPr lang="pt-BR" sz="6600" spc="-55" dirty="0"/>
              <a:t>Let's</a:t>
            </a:r>
            <a:r>
              <a:rPr lang="pt-BR" sz="6600" spc="-190" dirty="0"/>
              <a:t> </a:t>
            </a:r>
            <a:r>
              <a:rPr lang="pt-BR" sz="6600" spc="195" dirty="0"/>
              <a:t>practice!</a:t>
            </a:r>
            <a:r>
              <a:rPr lang="pt-BR" sz="6600" dirty="0"/>
              <a:t/>
            </a:r>
            <a:br>
              <a:rPr lang="pt-BR" sz="6600" dirty="0"/>
            </a:br>
            <a:r>
              <a:rPr lang="pt-BR" sz="6600" dirty="0" smtClean="0"/>
              <a:t>    </a:t>
            </a:r>
            <a:r>
              <a:rPr lang="pt-BR" spc="-20" dirty="0" smtClean="0"/>
              <a:t>F</a:t>
            </a:r>
            <a:r>
              <a:rPr lang="pt-BR" spc="-280" dirty="0" smtClean="0"/>
              <a:t> </a:t>
            </a:r>
            <a:r>
              <a:rPr lang="pt-BR" spc="80" dirty="0"/>
              <a:t>O</a:t>
            </a:r>
            <a:r>
              <a:rPr lang="pt-BR" spc="-280" dirty="0"/>
              <a:t> </a:t>
            </a:r>
            <a:r>
              <a:rPr lang="pt-BR" spc="-210" dirty="0"/>
              <a:t>R</a:t>
            </a:r>
            <a:r>
              <a:rPr lang="pt-BR" spc="-275" dirty="0"/>
              <a:t> </a:t>
            </a:r>
            <a:r>
              <a:rPr lang="pt-BR" spc="125" dirty="0"/>
              <a:t>EC</a:t>
            </a:r>
            <a:r>
              <a:rPr lang="pt-BR" spc="-280" dirty="0"/>
              <a:t> </a:t>
            </a:r>
            <a:r>
              <a:rPr lang="pt-BR" spc="114" dirty="0"/>
              <a:t>AS</a:t>
            </a:r>
            <a:r>
              <a:rPr lang="pt-BR" spc="-275" dirty="0"/>
              <a:t> </a:t>
            </a:r>
            <a:r>
              <a:rPr lang="pt-BR" spc="-50" dirty="0"/>
              <a:t>T</a:t>
            </a:r>
            <a:r>
              <a:rPr lang="pt-BR" spc="-280" dirty="0"/>
              <a:t> </a:t>
            </a:r>
            <a:r>
              <a:rPr lang="pt-BR" spc="25" dirty="0"/>
              <a:t>I</a:t>
            </a:r>
            <a:r>
              <a:rPr lang="pt-BR" spc="-275" dirty="0"/>
              <a:t> </a:t>
            </a:r>
            <a:r>
              <a:rPr lang="pt-BR" spc="95" dirty="0"/>
              <a:t>N</a:t>
            </a:r>
            <a:r>
              <a:rPr lang="pt-BR" spc="-280" dirty="0"/>
              <a:t> </a:t>
            </a:r>
            <a:r>
              <a:rPr lang="pt-BR" dirty="0"/>
              <a:t>G	</a:t>
            </a:r>
            <a:r>
              <a:rPr lang="pt-BR" spc="25" dirty="0"/>
              <a:t>I</a:t>
            </a:r>
            <a:r>
              <a:rPr lang="pt-BR" spc="-280" dirty="0"/>
              <a:t> </a:t>
            </a:r>
            <a:r>
              <a:rPr lang="pt-BR" spc="95" dirty="0"/>
              <a:t>N	</a:t>
            </a:r>
            <a:r>
              <a:rPr lang="pt-BR" spc="-210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7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7" descr="8722143013_2f7297ca6c_o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" r="3"/>
          <a:stretch/>
        </p:blipFill>
        <p:spPr/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B7343D-1FD4-744C-9192-B6EF5881B96B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85800" y="2443396"/>
            <a:ext cx="3657600" cy="2329053"/>
          </a:xfrm>
        </p:spPr>
        <p:txBody>
          <a:bodyPr/>
          <a:lstStyle/>
          <a:p>
            <a:r>
              <a:rPr lang="en-US" dirty="0"/>
              <a:t>Level 1 bullet goes here. </a:t>
            </a:r>
          </a:p>
          <a:p>
            <a:pPr lvl="1"/>
            <a:r>
              <a:rPr lang="en-US" dirty="0"/>
              <a:t>Level 2 bullet goes here.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85800" y="1234069"/>
            <a:ext cx="3657600" cy="1135090"/>
          </a:xfrm>
        </p:spPr>
        <p:txBody>
          <a:bodyPr/>
          <a:lstStyle/>
          <a:p>
            <a:r>
              <a:rPr lang="en-US" dirty="0">
                <a:solidFill>
                  <a:srgbClr val="651D32"/>
                </a:solidFill>
              </a:rPr>
              <a:t>TITLE GOES HERE </a:t>
            </a:r>
            <a:br>
              <a:rPr lang="en-US" dirty="0">
                <a:solidFill>
                  <a:srgbClr val="651D32"/>
                </a:solidFill>
              </a:rPr>
            </a:br>
            <a:r>
              <a:rPr lang="en-US" dirty="0"/>
              <a:t>&amp; CAN RUN 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</p:spTree>
    <p:extLst>
      <p:ext uri="{BB962C8B-B14F-4D97-AF65-F5344CB8AC3E}">
        <p14:creationId xmlns:p14="http://schemas.microsoft.com/office/powerpoint/2010/main" val="31245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" name="object 3"/>
          <p:cNvGrpSpPr/>
          <p:nvPr/>
        </p:nvGrpSpPr>
        <p:grpSpPr>
          <a:xfrm>
            <a:off x="5534429" y="2221304"/>
            <a:ext cx="772357" cy="712776"/>
            <a:chOff x="7287459" y="4974305"/>
            <a:chExt cx="982980" cy="982980"/>
          </a:xfrm>
        </p:grpSpPr>
        <p:sp>
          <p:nvSpPr>
            <p:cNvPr id="7" name="object 4"/>
            <p:cNvSpPr/>
            <p:nvPr/>
          </p:nvSpPr>
          <p:spPr>
            <a:xfrm>
              <a:off x="7287459" y="4974305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7464603" y="5201056"/>
              <a:ext cx="627380" cy="483870"/>
            </a:xfrm>
            <a:custGeom>
              <a:avLst/>
              <a:gdLst/>
              <a:ahLst/>
              <a:cxnLst/>
              <a:rect l="l" t="t" r="r" b="b"/>
              <a:pathLst>
                <a:path w="627379" h="483870">
                  <a:moveTo>
                    <a:pt x="626770" y="209892"/>
                  </a:moveTo>
                  <a:lnTo>
                    <a:pt x="621728" y="172161"/>
                  </a:lnTo>
                  <a:lnTo>
                    <a:pt x="607174" y="136652"/>
                  </a:lnTo>
                  <a:lnTo>
                    <a:pt x="590003" y="112458"/>
                  </a:lnTo>
                  <a:lnTo>
                    <a:pt x="590003" y="225552"/>
                  </a:lnTo>
                  <a:lnTo>
                    <a:pt x="584238" y="264845"/>
                  </a:lnTo>
                  <a:lnTo>
                    <a:pt x="567677" y="297535"/>
                  </a:lnTo>
                  <a:lnTo>
                    <a:pt x="541426" y="323824"/>
                  </a:lnTo>
                  <a:lnTo>
                    <a:pt x="513664" y="339826"/>
                  </a:lnTo>
                  <a:lnTo>
                    <a:pt x="511086" y="338315"/>
                  </a:lnTo>
                  <a:lnTo>
                    <a:pt x="507263" y="336384"/>
                  </a:lnTo>
                  <a:lnTo>
                    <a:pt x="497928" y="332270"/>
                  </a:lnTo>
                  <a:lnTo>
                    <a:pt x="488137" y="328650"/>
                  </a:lnTo>
                  <a:lnTo>
                    <a:pt x="480415" y="326072"/>
                  </a:lnTo>
                  <a:lnTo>
                    <a:pt x="477278" y="325081"/>
                  </a:lnTo>
                  <a:lnTo>
                    <a:pt x="491871" y="322554"/>
                  </a:lnTo>
                  <a:lnTo>
                    <a:pt x="523989" y="309994"/>
                  </a:lnTo>
                  <a:lnTo>
                    <a:pt x="556107" y="279996"/>
                  </a:lnTo>
                  <a:lnTo>
                    <a:pt x="559600" y="266877"/>
                  </a:lnTo>
                  <a:lnTo>
                    <a:pt x="570712" y="225132"/>
                  </a:lnTo>
                  <a:lnTo>
                    <a:pt x="565543" y="206857"/>
                  </a:lnTo>
                  <a:lnTo>
                    <a:pt x="555434" y="171069"/>
                  </a:lnTo>
                  <a:lnTo>
                    <a:pt x="521817" y="142836"/>
                  </a:lnTo>
                  <a:lnTo>
                    <a:pt x="488200" y="132054"/>
                  </a:lnTo>
                  <a:lnTo>
                    <a:pt x="472922" y="130327"/>
                  </a:lnTo>
                  <a:lnTo>
                    <a:pt x="460756" y="130327"/>
                  </a:lnTo>
                  <a:lnTo>
                    <a:pt x="460756" y="236321"/>
                  </a:lnTo>
                  <a:lnTo>
                    <a:pt x="456069" y="253936"/>
                  </a:lnTo>
                  <a:lnTo>
                    <a:pt x="445770" y="263004"/>
                  </a:lnTo>
                  <a:lnTo>
                    <a:pt x="435457" y="266357"/>
                  </a:lnTo>
                  <a:lnTo>
                    <a:pt x="430771" y="266852"/>
                  </a:lnTo>
                  <a:lnTo>
                    <a:pt x="419481" y="266865"/>
                  </a:lnTo>
                  <a:lnTo>
                    <a:pt x="419481" y="365620"/>
                  </a:lnTo>
                  <a:lnTo>
                    <a:pt x="415442" y="366306"/>
                  </a:lnTo>
                  <a:lnTo>
                    <a:pt x="365125" y="368846"/>
                  </a:lnTo>
                  <a:lnTo>
                    <a:pt x="365125" y="345084"/>
                  </a:lnTo>
                  <a:lnTo>
                    <a:pt x="399707" y="345084"/>
                  </a:lnTo>
                  <a:lnTo>
                    <a:pt x="402234" y="346786"/>
                  </a:lnTo>
                  <a:lnTo>
                    <a:pt x="408178" y="351599"/>
                  </a:lnTo>
                  <a:lnTo>
                    <a:pt x="414096" y="358038"/>
                  </a:lnTo>
                  <a:lnTo>
                    <a:pt x="419481" y="365620"/>
                  </a:lnTo>
                  <a:lnTo>
                    <a:pt x="419481" y="266865"/>
                  </a:lnTo>
                  <a:lnTo>
                    <a:pt x="366014" y="266877"/>
                  </a:lnTo>
                  <a:lnTo>
                    <a:pt x="366052" y="206857"/>
                  </a:lnTo>
                  <a:lnTo>
                    <a:pt x="430771" y="206895"/>
                  </a:lnTo>
                  <a:lnTo>
                    <a:pt x="435457" y="207124"/>
                  </a:lnTo>
                  <a:lnTo>
                    <a:pt x="445770" y="209969"/>
                  </a:lnTo>
                  <a:lnTo>
                    <a:pt x="456069" y="218617"/>
                  </a:lnTo>
                  <a:lnTo>
                    <a:pt x="460756" y="236321"/>
                  </a:lnTo>
                  <a:lnTo>
                    <a:pt x="460756" y="130327"/>
                  </a:lnTo>
                  <a:lnTo>
                    <a:pt x="258229" y="130327"/>
                  </a:lnTo>
                  <a:lnTo>
                    <a:pt x="258229" y="354812"/>
                  </a:lnTo>
                  <a:lnTo>
                    <a:pt x="256603" y="354457"/>
                  </a:lnTo>
                  <a:lnTo>
                    <a:pt x="212369" y="337515"/>
                  </a:lnTo>
                  <a:lnTo>
                    <a:pt x="175488" y="315290"/>
                  </a:lnTo>
                  <a:lnTo>
                    <a:pt x="147370" y="288645"/>
                  </a:lnTo>
                  <a:lnTo>
                    <a:pt x="123151" y="225552"/>
                  </a:lnTo>
                  <a:lnTo>
                    <a:pt x="129451" y="192646"/>
                  </a:lnTo>
                  <a:lnTo>
                    <a:pt x="175488" y="135801"/>
                  </a:lnTo>
                  <a:lnTo>
                    <a:pt x="212369" y="113588"/>
                  </a:lnTo>
                  <a:lnTo>
                    <a:pt x="256603" y="96647"/>
                  </a:lnTo>
                  <a:lnTo>
                    <a:pt x="306743" y="85852"/>
                  </a:lnTo>
                  <a:lnTo>
                    <a:pt x="361353" y="82067"/>
                  </a:lnTo>
                  <a:lnTo>
                    <a:pt x="415442" y="84785"/>
                  </a:lnTo>
                  <a:lnTo>
                    <a:pt x="464210" y="93091"/>
                  </a:lnTo>
                  <a:lnTo>
                    <a:pt x="506577" y="107200"/>
                  </a:lnTo>
                  <a:lnTo>
                    <a:pt x="541426" y="127292"/>
                  </a:lnTo>
                  <a:lnTo>
                    <a:pt x="584238" y="186258"/>
                  </a:lnTo>
                  <a:lnTo>
                    <a:pt x="590003" y="225552"/>
                  </a:lnTo>
                  <a:lnTo>
                    <a:pt x="590003" y="112458"/>
                  </a:lnTo>
                  <a:lnTo>
                    <a:pt x="583984" y="103962"/>
                  </a:lnTo>
                  <a:lnTo>
                    <a:pt x="560882" y="82067"/>
                  </a:lnTo>
                  <a:lnTo>
                    <a:pt x="553072" y="74663"/>
                  </a:lnTo>
                  <a:lnTo>
                    <a:pt x="515302" y="49364"/>
                  </a:lnTo>
                  <a:lnTo>
                    <a:pt x="471563" y="28663"/>
                  </a:lnTo>
                  <a:lnTo>
                    <a:pt x="422744" y="13131"/>
                  </a:lnTo>
                  <a:lnTo>
                    <a:pt x="369722" y="3390"/>
                  </a:lnTo>
                  <a:lnTo>
                    <a:pt x="313385" y="0"/>
                  </a:lnTo>
                  <a:lnTo>
                    <a:pt x="257060" y="3390"/>
                  </a:lnTo>
                  <a:lnTo>
                    <a:pt x="204038" y="13131"/>
                  </a:lnTo>
                  <a:lnTo>
                    <a:pt x="155219" y="28663"/>
                  </a:lnTo>
                  <a:lnTo>
                    <a:pt x="111480" y="49364"/>
                  </a:lnTo>
                  <a:lnTo>
                    <a:pt x="73698" y="74663"/>
                  </a:lnTo>
                  <a:lnTo>
                    <a:pt x="42786" y="103962"/>
                  </a:lnTo>
                  <a:lnTo>
                    <a:pt x="19608" y="136652"/>
                  </a:lnTo>
                  <a:lnTo>
                    <a:pt x="5041" y="172161"/>
                  </a:lnTo>
                  <a:lnTo>
                    <a:pt x="0" y="209892"/>
                  </a:lnTo>
                  <a:lnTo>
                    <a:pt x="5041" y="247611"/>
                  </a:lnTo>
                  <a:lnTo>
                    <a:pt x="19608" y="283121"/>
                  </a:lnTo>
                  <a:lnTo>
                    <a:pt x="42786" y="315823"/>
                  </a:lnTo>
                  <a:lnTo>
                    <a:pt x="73698" y="345122"/>
                  </a:lnTo>
                  <a:lnTo>
                    <a:pt x="111480" y="370408"/>
                  </a:lnTo>
                  <a:lnTo>
                    <a:pt x="155219" y="391121"/>
                  </a:lnTo>
                  <a:lnTo>
                    <a:pt x="204038" y="406641"/>
                  </a:lnTo>
                  <a:lnTo>
                    <a:pt x="257060" y="416394"/>
                  </a:lnTo>
                  <a:lnTo>
                    <a:pt x="258229" y="416471"/>
                  </a:lnTo>
                  <a:lnTo>
                    <a:pt x="258229" y="483298"/>
                  </a:lnTo>
                  <a:lnTo>
                    <a:pt x="365150" y="483260"/>
                  </a:lnTo>
                  <a:lnTo>
                    <a:pt x="365137" y="416674"/>
                  </a:lnTo>
                  <a:lnTo>
                    <a:pt x="369722" y="416394"/>
                  </a:lnTo>
                  <a:lnTo>
                    <a:pt x="422744" y="406641"/>
                  </a:lnTo>
                  <a:lnTo>
                    <a:pt x="439648" y="401269"/>
                  </a:lnTo>
                  <a:lnTo>
                    <a:pt x="483362" y="483336"/>
                  </a:lnTo>
                  <a:lnTo>
                    <a:pt x="604177" y="483285"/>
                  </a:lnTo>
                  <a:lnTo>
                    <a:pt x="530987" y="359905"/>
                  </a:lnTo>
                  <a:lnTo>
                    <a:pt x="553072" y="345122"/>
                  </a:lnTo>
                  <a:lnTo>
                    <a:pt x="583984" y="315823"/>
                  </a:lnTo>
                  <a:lnTo>
                    <a:pt x="607174" y="283121"/>
                  </a:lnTo>
                  <a:lnTo>
                    <a:pt x="621728" y="247611"/>
                  </a:lnTo>
                  <a:lnTo>
                    <a:pt x="626770" y="2098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6"/>
          <p:cNvSpPr/>
          <p:nvPr/>
        </p:nvSpPr>
        <p:spPr>
          <a:xfrm>
            <a:off x="248478" y="3492324"/>
            <a:ext cx="4323522" cy="1197358"/>
          </a:xfrm>
          <a:custGeom>
            <a:avLst/>
            <a:gdLst/>
            <a:ahLst/>
            <a:cxnLst/>
            <a:rect l="l" t="t" r="r" b="b"/>
            <a:pathLst>
              <a:path w="6141720" h="1699259">
                <a:moveTo>
                  <a:pt x="6064612" y="1699042"/>
                </a:moveTo>
                <a:lnTo>
                  <a:pt x="0" y="1699042"/>
                </a:lnTo>
                <a:lnTo>
                  <a:pt x="0" y="0"/>
                </a:lnTo>
                <a:lnTo>
                  <a:pt x="6064612" y="0"/>
                </a:lnTo>
                <a:lnTo>
                  <a:pt x="6069936" y="524"/>
                </a:lnTo>
                <a:lnTo>
                  <a:pt x="6109196" y="16786"/>
                </a:lnTo>
                <a:lnTo>
                  <a:pt x="6136941" y="55514"/>
                </a:lnTo>
                <a:lnTo>
                  <a:pt x="6141117" y="76505"/>
                </a:lnTo>
                <a:lnTo>
                  <a:pt x="6141117" y="1622537"/>
                </a:lnTo>
                <a:lnTo>
                  <a:pt x="6124330" y="1667122"/>
                </a:lnTo>
                <a:lnTo>
                  <a:pt x="6085602" y="1694867"/>
                </a:lnTo>
                <a:lnTo>
                  <a:pt x="6064612" y="1699042"/>
                </a:lnTo>
                <a:close/>
              </a:path>
            </a:pathLst>
          </a:custGeom>
          <a:solidFill>
            <a:srgbClr val="78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 txBox="1"/>
          <p:nvPr/>
        </p:nvSpPr>
        <p:spPr>
          <a:xfrm>
            <a:off x="384400" y="3638168"/>
            <a:ext cx="4406265" cy="88729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z="2550" spc="-5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         </a:t>
            </a:r>
            <a:r>
              <a:rPr lang="en-US" sz="2550" spc="-5" dirty="0" err="1" smtClean="0">
                <a:solidFill>
                  <a:srgbClr val="FFFFFF"/>
                </a:solidFill>
                <a:latin typeface="Microsoft Sans Serif"/>
                <a:cs typeface="Microsoft Sans Serif"/>
              </a:rPr>
              <a:t>Zahid</a:t>
            </a:r>
            <a:r>
              <a:rPr lang="en-US" sz="2550" spc="-5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25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Asghar</a:t>
            </a:r>
            <a:endParaRPr sz="255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78100"/>
              </a:lnSpc>
              <a:spcBef>
                <a:spcPts val="1095"/>
              </a:spcBef>
            </a:pPr>
            <a:r>
              <a:rPr sz="2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Professor</a:t>
            </a:r>
            <a:r>
              <a:rPr sz="2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22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Economics, QAU</a:t>
            </a:r>
            <a:endParaRPr sz="2450" dirty="0">
              <a:latin typeface="Microsoft Sans Serif"/>
              <a:cs typeface="Microsoft Sans Serif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50907" y="1272087"/>
            <a:ext cx="431566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2920"/>
              </a:spcBef>
            </a:pPr>
            <a:r>
              <a:rPr lang="pt-BR" sz="2400" spc="-55" dirty="0" smtClean="0"/>
              <a:t>WELCOME TO FORCASTING                    USING R</a:t>
            </a:r>
            <a:r>
              <a:rPr lang="pt-BR" sz="5400" dirty="0"/>
              <a:t/>
            </a:r>
            <a:br>
              <a:rPr lang="pt-BR" sz="5400" dirty="0"/>
            </a:br>
            <a:r>
              <a:rPr lang="pt-BR" sz="5400" dirty="0"/>
              <a:t>    </a:t>
            </a:r>
            <a:r>
              <a:rPr lang="pt-BR" spc="-20" dirty="0"/>
              <a:t>F</a:t>
            </a:r>
            <a:r>
              <a:rPr lang="pt-BR" spc="-280" dirty="0"/>
              <a:t> </a:t>
            </a:r>
            <a:r>
              <a:rPr lang="pt-BR" spc="80" dirty="0"/>
              <a:t>O</a:t>
            </a:r>
            <a:r>
              <a:rPr lang="pt-BR" spc="-280" dirty="0"/>
              <a:t> </a:t>
            </a:r>
            <a:r>
              <a:rPr lang="pt-BR" spc="-210" dirty="0"/>
              <a:t>R</a:t>
            </a:r>
            <a:r>
              <a:rPr lang="pt-BR" spc="-275" dirty="0"/>
              <a:t> </a:t>
            </a:r>
            <a:r>
              <a:rPr lang="pt-BR" spc="125" dirty="0"/>
              <a:t>EC</a:t>
            </a:r>
            <a:r>
              <a:rPr lang="pt-BR" spc="-280" dirty="0"/>
              <a:t> </a:t>
            </a:r>
            <a:r>
              <a:rPr lang="pt-BR" spc="114" dirty="0"/>
              <a:t>AS</a:t>
            </a:r>
            <a:r>
              <a:rPr lang="pt-BR" spc="-275" dirty="0"/>
              <a:t> </a:t>
            </a:r>
            <a:r>
              <a:rPr lang="pt-BR" spc="-50" dirty="0"/>
              <a:t>T</a:t>
            </a:r>
            <a:r>
              <a:rPr lang="pt-BR" spc="-280" dirty="0"/>
              <a:t> </a:t>
            </a:r>
            <a:r>
              <a:rPr lang="pt-BR" spc="25" dirty="0"/>
              <a:t>I</a:t>
            </a:r>
            <a:r>
              <a:rPr lang="pt-BR" spc="-275" dirty="0"/>
              <a:t> </a:t>
            </a:r>
            <a:r>
              <a:rPr lang="pt-BR" spc="95" dirty="0"/>
              <a:t>N</a:t>
            </a:r>
            <a:r>
              <a:rPr lang="pt-BR" spc="-280" dirty="0"/>
              <a:t> </a:t>
            </a:r>
            <a:r>
              <a:rPr lang="pt-BR" dirty="0"/>
              <a:t>G	</a:t>
            </a:r>
            <a:r>
              <a:rPr lang="pt-BR" spc="25" dirty="0"/>
              <a:t>I</a:t>
            </a:r>
            <a:r>
              <a:rPr lang="pt-BR" spc="-280" dirty="0"/>
              <a:t> </a:t>
            </a:r>
            <a:r>
              <a:rPr lang="pt-BR" spc="95" dirty="0"/>
              <a:t>N	</a:t>
            </a:r>
            <a:r>
              <a:rPr lang="pt-BR" spc="-210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8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FEB5C5-97E6-6B45-BBE4-F2449473BB96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72007" y="1322208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WHAT YOU WILL LEARN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72007" y="1823630"/>
            <a:ext cx="6177272" cy="2763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algn="just">
              <a:lnSpc>
                <a:spcPct val="15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Exploring</a:t>
            </a:r>
            <a:r>
              <a:rPr lang="en-US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60" dirty="0">
                <a:solidFill>
                  <a:srgbClr val="04182D"/>
                </a:solidFill>
                <a:latin typeface="Microsoft Sans Serif"/>
                <a:cs typeface="Microsoft Sans Serif"/>
              </a:rPr>
              <a:t>and</a:t>
            </a:r>
            <a:r>
              <a:rPr lang="en-US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visualizing</a:t>
            </a:r>
            <a:r>
              <a:rPr lang="en-US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65" dirty="0">
                <a:solidFill>
                  <a:srgbClr val="04182D"/>
                </a:solidFill>
                <a:latin typeface="Microsoft Sans Serif"/>
                <a:cs typeface="Microsoft Sans Serif"/>
              </a:rPr>
              <a:t>time</a:t>
            </a:r>
            <a:r>
              <a:rPr lang="en-US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25" dirty="0">
                <a:solidFill>
                  <a:srgbClr val="04182D"/>
                </a:solidFill>
                <a:latin typeface="Microsoft Sans Serif"/>
                <a:cs typeface="Microsoft Sans Serif"/>
              </a:rPr>
              <a:t>series</a:t>
            </a:r>
            <a:endParaRPr lang="en-US" dirty="0">
              <a:latin typeface="Microsoft Sans Serif"/>
              <a:cs typeface="Microsoft Sans Serif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pc="55" dirty="0">
                <a:solidFill>
                  <a:srgbClr val="04182D"/>
                </a:solidFill>
                <a:latin typeface="Microsoft Sans Serif"/>
                <a:cs typeface="Microsoft Sans Serif"/>
              </a:rPr>
              <a:t>Simple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benchmark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25" dirty="0">
                <a:solidFill>
                  <a:srgbClr val="04182D"/>
                </a:solidFill>
                <a:latin typeface="Microsoft Sans Serif"/>
                <a:cs typeface="Microsoft Sans Serif"/>
              </a:rPr>
              <a:t>methods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for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14" dirty="0" smtClean="0">
                <a:solidFill>
                  <a:srgbClr val="04182D"/>
                </a:solidFill>
                <a:latin typeface="Microsoft Sans Serif"/>
                <a:cs typeface="Microsoft Sans Serif"/>
              </a:rPr>
              <a:t>forecasting </a:t>
            </a:r>
            <a:r>
              <a:rPr lang="en-US" spc="-650" dirty="0" smtClean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pc="85" dirty="0" smtClean="0">
                <a:solidFill>
                  <a:srgbClr val="04182D"/>
                </a:solidFill>
                <a:latin typeface="Microsoft Sans Serif"/>
                <a:cs typeface="Microsoft Sans Serif"/>
              </a:rPr>
              <a:t>Exponential </a:t>
            </a:r>
            <a:r>
              <a:rPr lang="en-US" spc="125" dirty="0">
                <a:solidFill>
                  <a:srgbClr val="04182D"/>
                </a:solidFill>
                <a:latin typeface="Microsoft Sans Serif"/>
                <a:cs typeface="Microsoft Sans Serif"/>
              </a:rPr>
              <a:t>smoothing </a:t>
            </a:r>
            <a:r>
              <a:rPr lang="en-US" spc="160" dirty="0">
                <a:solidFill>
                  <a:srgbClr val="04182D"/>
                </a:solidFill>
                <a:latin typeface="Microsoft Sans Serif"/>
                <a:cs typeface="Microsoft Sans Serif"/>
              </a:rPr>
              <a:t>and </a:t>
            </a:r>
            <a:r>
              <a:rPr lang="en-US" spc="50" dirty="0">
                <a:solidFill>
                  <a:srgbClr val="04182D"/>
                </a:solidFill>
                <a:latin typeface="Microsoft Sans Serif"/>
                <a:cs typeface="Microsoft Sans Serif"/>
              </a:rPr>
              <a:t>ARIMA 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models </a:t>
            </a:r>
            <a:r>
              <a:rPr lang="en-US" spc="-65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endParaRPr lang="en-US" spc="-650" dirty="0" smtClean="0">
              <a:solidFill>
                <a:srgbClr val="04182D"/>
              </a:solidFill>
              <a:latin typeface="Microsoft Sans Serif"/>
              <a:cs typeface="Microsoft Sans Serif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pc="105" dirty="0" smtClean="0">
                <a:solidFill>
                  <a:srgbClr val="04182D"/>
                </a:solidFill>
                <a:latin typeface="Microsoft Sans Serif"/>
                <a:cs typeface="Microsoft Sans Serif"/>
              </a:rPr>
              <a:t>Advanced</a:t>
            </a:r>
            <a:r>
              <a:rPr lang="en-US" spc="80" dirty="0" smtClean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forecasting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25" dirty="0">
                <a:solidFill>
                  <a:srgbClr val="04182D"/>
                </a:solidFill>
                <a:latin typeface="Microsoft Sans Serif"/>
                <a:cs typeface="Microsoft Sans Serif"/>
              </a:rPr>
              <a:t>methods</a:t>
            </a:r>
            <a:endParaRPr lang="en-US" dirty="0">
              <a:latin typeface="Microsoft Sans Serif"/>
              <a:cs typeface="Microsoft Sans Serif"/>
            </a:endParaRPr>
          </a:p>
          <a:p>
            <a:pPr marL="298450" marR="2121535" indent="-285750" algn="just">
              <a:lnSpc>
                <a:spcPct val="150000"/>
              </a:lnSpc>
              <a:spcBef>
                <a:spcPts val="270"/>
              </a:spcBef>
              <a:buFont typeface="Arial" panose="020B0604020202020204" pitchFamily="34" charset="0"/>
              <a:buChar char="•"/>
            </a:pPr>
            <a:r>
              <a:rPr lang="en-US" spc="95" dirty="0" smtClean="0">
                <a:solidFill>
                  <a:srgbClr val="04182D"/>
                </a:solidFill>
                <a:latin typeface="Microsoft Sans Serif"/>
                <a:cs typeface="Microsoft Sans Serif"/>
              </a:rPr>
              <a:t>Measuring </a:t>
            </a:r>
            <a:r>
              <a:rPr lang="en-US" spc="110" dirty="0" smtClean="0">
                <a:solidFill>
                  <a:srgbClr val="04182D"/>
                </a:solidFill>
                <a:latin typeface="Microsoft Sans Serif"/>
                <a:cs typeface="Microsoft Sans Serif"/>
              </a:rPr>
              <a:t>forecast</a:t>
            </a:r>
            <a:r>
              <a:rPr lang="en-US" spc="75" dirty="0" smtClean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accuracy </a:t>
            </a:r>
            <a:r>
              <a:rPr lang="en-US" spc="-73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endParaRPr lang="en-US" spc="-730" dirty="0" smtClean="0">
              <a:solidFill>
                <a:srgbClr val="04182D"/>
              </a:solidFill>
              <a:latin typeface="Microsoft Sans Serif"/>
              <a:cs typeface="Microsoft Sans Serif"/>
            </a:endParaRPr>
          </a:p>
          <a:p>
            <a:pPr marL="298450" marR="2121535" indent="-285750" algn="just">
              <a:lnSpc>
                <a:spcPct val="150000"/>
              </a:lnSpc>
              <a:spcBef>
                <a:spcPts val="270"/>
              </a:spcBef>
              <a:buFont typeface="Arial" panose="020B0604020202020204" pitchFamily="34" charset="0"/>
              <a:buChar char="•"/>
            </a:pPr>
            <a:r>
              <a:rPr lang="en-US" spc="105" dirty="0" smtClean="0">
                <a:solidFill>
                  <a:srgbClr val="04182D"/>
                </a:solidFill>
                <a:latin typeface="Microsoft Sans Serif"/>
                <a:cs typeface="Microsoft Sans Serif"/>
              </a:rPr>
              <a:t>Choosing</a:t>
            </a:r>
            <a:r>
              <a:rPr lang="en-US" spc="75" dirty="0" smtClean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50" dirty="0">
                <a:solidFill>
                  <a:srgbClr val="04182D"/>
                </a:solidFill>
                <a:latin typeface="Microsoft Sans Serif"/>
                <a:cs typeface="Microsoft Sans Serif"/>
              </a:rPr>
              <a:t>the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best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60" dirty="0">
                <a:solidFill>
                  <a:srgbClr val="04182D"/>
                </a:solidFill>
                <a:latin typeface="Microsoft Sans Serif"/>
                <a:cs typeface="Microsoft Sans Serif"/>
              </a:rPr>
              <a:t>method</a:t>
            </a:r>
            <a:endParaRPr lang="en-US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96346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1A58-12D5-4546-995B-9323A3D8C075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58113" y="1247997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TRAINING MATERIAL</a:t>
            </a:r>
            <a:endParaRPr lang="en-US" dirty="0"/>
          </a:p>
        </p:txBody>
      </p:sp>
      <p:pic>
        <p:nvPicPr>
          <p:cNvPr id="8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0" y="1530954"/>
            <a:ext cx="2262058" cy="31347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8113" y="1874666"/>
            <a:ext cx="6357730" cy="2612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262890">
              <a:lnSpc>
                <a:spcPct val="115100"/>
              </a:lnSpc>
              <a:spcBef>
                <a:spcPts val="95"/>
              </a:spcBef>
            </a:pPr>
            <a:r>
              <a:rPr lang="en-US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Hyndman, </a:t>
            </a:r>
            <a:r>
              <a:rPr lang="en-US" spc="-185" dirty="0">
                <a:solidFill>
                  <a:srgbClr val="04182D"/>
                </a:solidFill>
                <a:latin typeface="Microsoft Sans Serif"/>
                <a:cs typeface="Microsoft Sans Serif"/>
              </a:rPr>
              <a:t>R.</a:t>
            </a:r>
            <a:r>
              <a:rPr lang="en-US" spc="-1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-45" dirty="0">
                <a:solidFill>
                  <a:srgbClr val="04182D"/>
                </a:solidFill>
                <a:latin typeface="Microsoft Sans Serif"/>
                <a:cs typeface="Microsoft Sans Serif"/>
              </a:rPr>
              <a:t>J. </a:t>
            </a:r>
            <a:r>
              <a:rPr lang="en-US" spc="-175" dirty="0">
                <a:solidFill>
                  <a:srgbClr val="04182D"/>
                </a:solidFill>
                <a:latin typeface="Microsoft Sans Serif"/>
                <a:cs typeface="Microsoft Sans Serif"/>
              </a:rPr>
              <a:t>&amp; </a:t>
            </a:r>
            <a:r>
              <a:rPr lang="en-US" spc="-17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70" dirty="0" err="1">
                <a:solidFill>
                  <a:srgbClr val="04182D"/>
                </a:solidFill>
                <a:latin typeface="Microsoft Sans Serif"/>
                <a:cs typeface="Microsoft Sans Serif"/>
              </a:rPr>
              <a:t>Athanasopoulos</a:t>
            </a:r>
            <a:r>
              <a:rPr lang="en-US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,</a:t>
            </a:r>
            <a:r>
              <a:rPr lang="en-US" spc="-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-20" dirty="0">
                <a:solidFill>
                  <a:srgbClr val="04182D"/>
                </a:solidFill>
                <a:latin typeface="Microsoft Sans Serif"/>
                <a:cs typeface="Microsoft Sans Serif"/>
              </a:rPr>
              <a:t>G.</a:t>
            </a:r>
            <a:r>
              <a:rPr lang="en-US" spc="-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-150" dirty="0">
                <a:solidFill>
                  <a:srgbClr val="04182D"/>
                </a:solidFill>
                <a:latin typeface="Microsoft Sans Serif"/>
                <a:cs typeface="Microsoft Sans Serif"/>
              </a:rPr>
              <a:t>(2017)</a:t>
            </a:r>
            <a:endParaRPr lang="en-US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600" dirty="0">
              <a:latin typeface="Microsoft Sans Serif"/>
              <a:cs typeface="Microsoft Sans Serif"/>
            </a:endParaRPr>
          </a:p>
          <a:p>
            <a:pPr marL="12700" marR="128270">
              <a:lnSpc>
                <a:spcPct val="115100"/>
              </a:lnSpc>
            </a:pPr>
            <a:r>
              <a:rPr lang="en-US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Forecasting:</a:t>
            </a:r>
            <a:r>
              <a:rPr lang="en-US" spc="-2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principles</a:t>
            </a:r>
            <a:r>
              <a:rPr lang="en-US" spc="5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60" dirty="0">
                <a:solidFill>
                  <a:srgbClr val="04182D"/>
                </a:solidFill>
                <a:latin typeface="Microsoft Sans Serif"/>
                <a:cs typeface="Microsoft Sans Serif"/>
              </a:rPr>
              <a:t>and </a:t>
            </a:r>
            <a:r>
              <a:rPr lang="en-US" spc="-65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practice,</a:t>
            </a:r>
            <a:r>
              <a:rPr lang="en-US" spc="-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40" dirty="0">
                <a:solidFill>
                  <a:srgbClr val="04182D"/>
                </a:solidFill>
                <a:latin typeface="Microsoft Sans Serif"/>
                <a:cs typeface="Microsoft Sans Serif"/>
              </a:rPr>
              <a:t>2nd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30" dirty="0">
                <a:solidFill>
                  <a:srgbClr val="04182D"/>
                </a:solidFill>
                <a:latin typeface="Microsoft Sans Serif"/>
                <a:cs typeface="Microsoft Sans Serif"/>
              </a:rPr>
              <a:t>edition</a:t>
            </a:r>
            <a:endParaRPr lang="en-US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dirty="0">
              <a:latin typeface="Microsoft Sans Serif"/>
              <a:cs typeface="Microsoft Sans Serif"/>
            </a:endParaRPr>
          </a:p>
          <a:p>
            <a:pPr marL="666750" marR="1096645" indent="-285750">
              <a:lnSpc>
                <a:spcPct val="1189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rgbClr val="04182D"/>
                </a:solidFill>
                <a:latin typeface="Microsoft Sans Serif"/>
                <a:cs typeface="Microsoft Sans Serif"/>
              </a:rPr>
              <a:t>Free</a:t>
            </a:r>
            <a:r>
              <a:rPr lang="en-US" spc="6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60" dirty="0">
                <a:solidFill>
                  <a:srgbClr val="04182D"/>
                </a:solidFill>
                <a:latin typeface="Microsoft Sans Serif"/>
                <a:cs typeface="Microsoft Sans Serif"/>
              </a:rPr>
              <a:t>and</a:t>
            </a:r>
            <a:r>
              <a:rPr lang="en-US" spc="6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online</a:t>
            </a:r>
            <a:r>
              <a:rPr lang="en-US" spc="6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225" dirty="0">
                <a:solidFill>
                  <a:srgbClr val="04182D"/>
                </a:solidFill>
                <a:latin typeface="Microsoft Sans Serif"/>
                <a:cs typeface="Microsoft Sans Serif"/>
              </a:rPr>
              <a:t>at </a:t>
            </a:r>
            <a:r>
              <a:rPr lang="en-US" spc="-64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OTexts.org/fpp2/</a:t>
            </a:r>
            <a:endParaRPr lang="en-US" dirty="0">
              <a:latin typeface="Microsoft Sans Serif"/>
              <a:cs typeface="Microsoft Sans Serif"/>
            </a:endParaRPr>
          </a:p>
          <a:p>
            <a:pPr marL="666750" marR="5080" indent="-285750">
              <a:lnSpc>
                <a:spcPct val="118900"/>
              </a:lnSpc>
              <a:spcBef>
                <a:spcPts val="1530"/>
              </a:spcBef>
              <a:buFont typeface="Arial" panose="020B0604020202020204" pitchFamily="34" charset="0"/>
              <a:buChar char="•"/>
            </a:pPr>
            <a:r>
              <a:rPr lang="en-US" spc="170" dirty="0">
                <a:solidFill>
                  <a:srgbClr val="04182D"/>
                </a:solidFill>
                <a:latin typeface="Microsoft Sans Serif"/>
                <a:cs typeface="Microsoft Sans Serif"/>
              </a:rPr>
              <a:t>Data</a:t>
            </a:r>
            <a:r>
              <a:rPr lang="en-US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35" dirty="0">
                <a:solidFill>
                  <a:srgbClr val="04182D"/>
                </a:solidFill>
                <a:latin typeface="Microsoft Sans Serif"/>
                <a:cs typeface="Microsoft Sans Serif"/>
              </a:rPr>
              <a:t>sets</a:t>
            </a:r>
            <a:r>
              <a:rPr lang="en-US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in</a:t>
            </a:r>
            <a:r>
              <a:rPr lang="en-US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associated</a:t>
            </a:r>
            <a:r>
              <a:rPr lang="en-US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-225" dirty="0">
                <a:solidFill>
                  <a:srgbClr val="04182D"/>
                </a:solidFill>
                <a:latin typeface="Microsoft Sans Serif"/>
                <a:cs typeface="Microsoft Sans Serif"/>
              </a:rPr>
              <a:t>R </a:t>
            </a:r>
            <a:r>
              <a:rPr lang="en-US" spc="-65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55" dirty="0">
                <a:solidFill>
                  <a:srgbClr val="04182D"/>
                </a:solidFill>
                <a:latin typeface="Microsoft Sans Serif"/>
                <a:cs typeface="Microsoft Sans Serif"/>
              </a:rPr>
              <a:t>package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fpp2</a:t>
            </a:r>
            <a:endParaRPr lang="en-US" dirty="0">
              <a:latin typeface="Microsoft Sans Serif"/>
              <a:cs typeface="Microsoft Sans Serif"/>
            </a:endParaRPr>
          </a:p>
          <a:p>
            <a:pPr marL="666750" indent="-285750">
              <a:lnSpc>
                <a:spcPct val="100000"/>
              </a:lnSpc>
              <a:spcBef>
                <a:spcPts val="1795"/>
              </a:spcBef>
              <a:buFont typeface="Arial" panose="020B0604020202020204" pitchFamily="34" charset="0"/>
              <a:buChar char="•"/>
            </a:pPr>
            <a:r>
              <a:rPr lang="en-US" spc="-225" dirty="0">
                <a:solidFill>
                  <a:srgbClr val="04182D"/>
                </a:solidFill>
                <a:latin typeface="Microsoft Sans Serif"/>
                <a:cs typeface="Microsoft Sans Serif"/>
              </a:rPr>
              <a:t>R</a:t>
            </a:r>
            <a:r>
              <a:rPr lang="en-US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code</a:t>
            </a:r>
            <a:r>
              <a:rPr lang="en-US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for</a:t>
            </a:r>
            <a:r>
              <a:rPr lang="en-US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all</a:t>
            </a:r>
            <a:r>
              <a:rPr lang="en-US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65" dirty="0">
                <a:solidFill>
                  <a:srgbClr val="04182D"/>
                </a:solidFill>
                <a:latin typeface="Microsoft Sans Serif"/>
                <a:cs typeface="Microsoft Sans Serif"/>
              </a:rPr>
              <a:t>examples</a:t>
            </a:r>
            <a:endParaRPr lang="en-US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01949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8905" y="1080946"/>
            <a:ext cx="7772400" cy="461665"/>
          </a:xfrm>
        </p:spPr>
        <p:txBody>
          <a:bodyPr/>
          <a:lstStyle/>
          <a:p>
            <a:r>
              <a:rPr lang="en-US" dirty="0" smtClean="0">
                <a:solidFill>
                  <a:srgbClr val="651D32"/>
                </a:solidFill>
              </a:rPr>
              <a:t>TIME SERIES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6817" y="1466094"/>
            <a:ext cx="673467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spcBef>
                <a:spcPts val="1895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182D"/>
                </a:solidFill>
                <a:latin typeface="Microsoft Sans Serif"/>
                <a:cs typeface="Microsoft Sans Serif"/>
              </a:rPr>
              <a:t>Series</a:t>
            </a:r>
            <a:r>
              <a:rPr lang="en-US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of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90" dirty="0">
                <a:solidFill>
                  <a:srgbClr val="04182D"/>
                </a:solidFill>
                <a:latin typeface="Microsoft Sans Serif"/>
                <a:cs typeface="Microsoft Sans Serif"/>
              </a:rPr>
              <a:t>data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observed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over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65" dirty="0">
                <a:solidFill>
                  <a:srgbClr val="04182D"/>
                </a:solidFill>
                <a:latin typeface="Microsoft Sans Serif"/>
                <a:cs typeface="Microsoft Sans Serif"/>
              </a:rPr>
              <a:t>time</a:t>
            </a:r>
            <a:endParaRPr lang="en-US" dirty="0">
              <a:latin typeface="Microsoft Sans Serif"/>
              <a:cs typeface="Microsoft Sans Serif"/>
            </a:endParaRPr>
          </a:p>
          <a:p>
            <a:pPr marL="298450" indent="-285750">
              <a:spcBef>
                <a:spcPts val="1795"/>
              </a:spcBef>
              <a:buFont typeface="Arial" panose="020B0604020202020204" pitchFamily="34" charset="0"/>
              <a:buChar char="•"/>
            </a:pPr>
            <a:r>
              <a:rPr lang="en-US" spc="-55" dirty="0" err="1">
                <a:solidFill>
                  <a:srgbClr val="04182D"/>
                </a:solidFill>
                <a:latin typeface="Microsoft Sans Serif"/>
                <a:cs typeface="Microsoft Sans Serif"/>
              </a:rPr>
              <a:t>Eg</a:t>
            </a:r>
            <a:r>
              <a:rPr lang="en-US" spc="-55" dirty="0">
                <a:solidFill>
                  <a:srgbClr val="04182D"/>
                </a:solidFill>
                <a:latin typeface="Microsoft Sans Serif"/>
                <a:cs typeface="Microsoft Sans Serif"/>
              </a:rPr>
              <a:t>.:</a:t>
            </a:r>
            <a:r>
              <a:rPr lang="en-US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Daily</a:t>
            </a:r>
            <a:r>
              <a:rPr lang="en-US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65" dirty="0">
                <a:solidFill>
                  <a:srgbClr val="04182D"/>
                </a:solidFill>
                <a:latin typeface="Microsoft Sans Serif"/>
                <a:cs typeface="Microsoft Sans Serif"/>
              </a:rPr>
              <a:t>IBM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stock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55" dirty="0">
                <a:solidFill>
                  <a:srgbClr val="04182D"/>
                </a:solidFill>
                <a:latin typeface="Microsoft Sans Serif"/>
                <a:cs typeface="Microsoft Sans Serif"/>
              </a:rPr>
              <a:t>prices,</a:t>
            </a:r>
            <a:r>
              <a:rPr lang="en-US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20" dirty="0">
                <a:solidFill>
                  <a:srgbClr val="04182D"/>
                </a:solidFill>
                <a:latin typeface="Microsoft Sans Serif"/>
                <a:cs typeface="Microsoft Sans Serif"/>
              </a:rPr>
              <a:t>monthly</a:t>
            </a:r>
            <a:r>
              <a:rPr lang="en-US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rainfall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in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-10" dirty="0">
                <a:solidFill>
                  <a:srgbClr val="04182D"/>
                </a:solidFill>
                <a:latin typeface="Microsoft Sans Serif"/>
                <a:cs typeface="Microsoft Sans Serif"/>
              </a:rPr>
              <a:t>London,...</a:t>
            </a:r>
            <a:endParaRPr lang="en-US" dirty="0">
              <a:latin typeface="Microsoft Sans Serif"/>
              <a:cs typeface="Microsoft Sans Serif"/>
            </a:endParaRPr>
          </a:p>
        </p:txBody>
      </p:sp>
      <p:pic>
        <p:nvPicPr>
          <p:cNvPr id="9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083" y="2343257"/>
            <a:ext cx="5882478" cy="20892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905" y="4340741"/>
            <a:ext cx="7504043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lang="en-US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Forecasting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dirty="0">
                <a:solidFill>
                  <a:srgbClr val="04182D"/>
                </a:solidFill>
                <a:latin typeface="Microsoft Sans Serif"/>
                <a:cs typeface="Microsoft Sans Serif"/>
              </a:rPr>
              <a:t>is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estimating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65" dirty="0">
                <a:solidFill>
                  <a:srgbClr val="04182D"/>
                </a:solidFill>
                <a:latin typeface="Microsoft Sans Serif"/>
                <a:cs typeface="Microsoft Sans Serif"/>
              </a:rPr>
              <a:t>how</a:t>
            </a:r>
            <a:r>
              <a:rPr lang="en-US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50" dirty="0">
                <a:solidFill>
                  <a:srgbClr val="04182D"/>
                </a:solidFill>
                <a:latin typeface="Microsoft Sans Serif"/>
                <a:cs typeface="Microsoft Sans Serif"/>
              </a:rPr>
              <a:t>the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sequence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of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observations </a:t>
            </a:r>
            <a:r>
              <a:rPr lang="en-US" spc="40" dirty="0">
                <a:solidFill>
                  <a:srgbClr val="04182D"/>
                </a:solidFill>
                <a:latin typeface="Microsoft Sans Serif"/>
                <a:cs typeface="Microsoft Sans Serif"/>
              </a:rPr>
              <a:t>will </a:t>
            </a:r>
            <a:r>
              <a:rPr lang="en-US" spc="-64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05" dirty="0">
                <a:solidFill>
                  <a:srgbClr val="04182D"/>
                </a:solidFill>
                <a:latin typeface="Microsoft Sans Serif"/>
                <a:cs typeface="Microsoft Sans Serif"/>
              </a:rPr>
              <a:t>continue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30" dirty="0">
                <a:solidFill>
                  <a:srgbClr val="04182D"/>
                </a:solidFill>
                <a:latin typeface="Microsoft Sans Serif"/>
                <a:cs typeface="Microsoft Sans Serif"/>
              </a:rPr>
              <a:t>into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50" dirty="0">
                <a:solidFill>
                  <a:srgbClr val="04182D"/>
                </a:solidFill>
                <a:latin typeface="Microsoft Sans Serif"/>
                <a:cs typeface="Microsoft Sans Serif"/>
              </a:rPr>
              <a:t>the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40" dirty="0">
                <a:solidFill>
                  <a:srgbClr val="04182D"/>
                </a:solidFill>
                <a:latin typeface="Microsoft Sans Serif"/>
                <a:cs typeface="Microsoft Sans Serif"/>
              </a:rPr>
              <a:t>future.</a:t>
            </a:r>
            <a:endParaRPr lang="en-US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01355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C1E33-7843-DD4E-A777-43ECB6153BE3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675" y="1441202"/>
            <a:ext cx="7276455" cy="23798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7467" y="108701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60" dirty="0"/>
              <a:t>Forecasts</a:t>
            </a:r>
            <a:r>
              <a:rPr lang="en-US" spc="80" dirty="0"/>
              <a:t> </a:t>
            </a:r>
            <a:r>
              <a:rPr lang="en-US" spc="140" dirty="0"/>
              <a:t>of</a:t>
            </a:r>
            <a:r>
              <a:rPr lang="en-US" spc="80" dirty="0"/>
              <a:t> </a:t>
            </a:r>
            <a:r>
              <a:rPr lang="en-US" spc="160" dirty="0"/>
              <a:t>monthly</a:t>
            </a:r>
            <a:r>
              <a:rPr lang="en-US" spc="95" dirty="0"/>
              <a:t> </a:t>
            </a:r>
            <a:r>
              <a:rPr lang="en-US" spc="125" dirty="0"/>
              <a:t>Australian</a:t>
            </a:r>
            <a:r>
              <a:rPr lang="en-US" spc="75" dirty="0"/>
              <a:t> </a:t>
            </a:r>
            <a:r>
              <a:rPr lang="en-US" spc="114" dirty="0"/>
              <a:t>expenditure</a:t>
            </a:r>
            <a:r>
              <a:rPr lang="en-US" spc="80" dirty="0"/>
              <a:t> on </a:t>
            </a:r>
            <a:r>
              <a:rPr lang="en-US" spc="160" dirty="0"/>
              <a:t>eating </a:t>
            </a:r>
            <a:r>
              <a:rPr lang="en-US" spc="-755" dirty="0"/>
              <a:t> </a:t>
            </a:r>
            <a:r>
              <a:rPr lang="en-US" spc="165" dirty="0"/>
              <a:t>out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7467" y="3821085"/>
            <a:ext cx="8309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pc="135" dirty="0">
                <a:solidFill>
                  <a:srgbClr val="04182D"/>
                </a:solidFill>
                <a:latin typeface="Microsoft Sans Serif"/>
                <a:cs typeface="Microsoft Sans Serif"/>
              </a:rPr>
              <a:t>What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forecasting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25" dirty="0">
                <a:solidFill>
                  <a:srgbClr val="04182D"/>
                </a:solidFill>
                <a:latin typeface="Microsoft Sans Serif"/>
                <a:cs typeface="Microsoft Sans Serif"/>
              </a:rPr>
              <a:t>methods</a:t>
            </a:r>
            <a:r>
              <a:rPr lang="en-US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05" dirty="0">
                <a:solidFill>
                  <a:srgbClr val="04182D"/>
                </a:solidFill>
                <a:latin typeface="Microsoft Sans Serif"/>
                <a:cs typeface="Microsoft Sans Serif"/>
              </a:rPr>
              <a:t>are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available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204" dirty="0">
                <a:solidFill>
                  <a:srgbClr val="04182D"/>
                </a:solidFill>
                <a:latin typeface="Microsoft Sans Serif"/>
                <a:cs typeface="Microsoft Sans Serif"/>
              </a:rPr>
              <a:t>that</a:t>
            </a:r>
            <a:r>
              <a:rPr lang="en-US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take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30" dirty="0">
                <a:solidFill>
                  <a:srgbClr val="04182D"/>
                </a:solidFill>
                <a:latin typeface="Microsoft Sans Serif"/>
                <a:cs typeface="Microsoft Sans Serif"/>
              </a:rPr>
              <a:t>account</a:t>
            </a:r>
            <a:r>
              <a:rPr lang="en-US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of </a:t>
            </a:r>
            <a:r>
              <a:rPr lang="en-US" spc="-65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trend,</a:t>
            </a:r>
            <a:r>
              <a:rPr lang="en-US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seasonality</a:t>
            </a:r>
            <a:r>
              <a:rPr lang="en-US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60" dirty="0">
                <a:solidFill>
                  <a:srgbClr val="04182D"/>
                </a:solidFill>
                <a:latin typeface="Microsoft Sans Serif"/>
                <a:cs typeface="Microsoft Sans Serif"/>
              </a:rPr>
              <a:t>and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25" dirty="0">
                <a:solidFill>
                  <a:srgbClr val="04182D"/>
                </a:solidFill>
                <a:latin typeface="Microsoft Sans Serif"/>
                <a:cs typeface="Microsoft Sans Serif"/>
              </a:rPr>
              <a:t>other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features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of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50" dirty="0">
                <a:solidFill>
                  <a:srgbClr val="04182D"/>
                </a:solidFill>
                <a:latin typeface="Microsoft Sans Serif"/>
                <a:cs typeface="Microsoft Sans Serif"/>
              </a:rPr>
              <a:t>the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data?</a:t>
            </a:r>
            <a:endParaRPr lang="en-US" dirty="0">
              <a:latin typeface="Microsoft Sans Serif"/>
              <a:cs typeface="Microsoft Sans Serif"/>
            </a:endParaRPr>
          </a:p>
          <a:p>
            <a:pPr marL="298450" marR="1932939" indent="-285750"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rgbClr val="04182D"/>
                </a:solidFill>
                <a:latin typeface="Microsoft Sans Serif"/>
                <a:cs typeface="Microsoft Sans Serif"/>
              </a:rPr>
              <a:t>How</a:t>
            </a:r>
            <a:r>
              <a:rPr lang="en-US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85" dirty="0">
                <a:solidFill>
                  <a:srgbClr val="04182D"/>
                </a:solidFill>
                <a:latin typeface="Microsoft Sans Serif"/>
                <a:cs typeface="Microsoft Sans Serif"/>
              </a:rPr>
              <a:t>to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65" dirty="0">
                <a:solidFill>
                  <a:srgbClr val="04182D"/>
                </a:solidFill>
                <a:latin typeface="Microsoft Sans Serif"/>
                <a:cs typeface="Microsoft Sans Serif"/>
              </a:rPr>
              <a:t>measure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50" dirty="0">
                <a:solidFill>
                  <a:srgbClr val="04182D"/>
                </a:solidFill>
                <a:latin typeface="Microsoft Sans Serif"/>
                <a:cs typeface="Microsoft Sans Serif"/>
              </a:rPr>
              <a:t>the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accuracy</a:t>
            </a:r>
            <a:r>
              <a:rPr lang="en-US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of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55" dirty="0">
                <a:solidFill>
                  <a:srgbClr val="04182D"/>
                </a:solidFill>
                <a:latin typeface="Microsoft Sans Serif"/>
                <a:cs typeface="Microsoft Sans Serif"/>
              </a:rPr>
              <a:t>your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50" dirty="0">
                <a:solidFill>
                  <a:srgbClr val="04182D"/>
                </a:solidFill>
                <a:latin typeface="Microsoft Sans Serif"/>
                <a:cs typeface="Microsoft Sans Serif"/>
              </a:rPr>
              <a:t>forecasts? </a:t>
            </a:r>
            <a:r>
              <a:rPr lang="en-US" spc="-73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50" dirty="0">
                <a:solidFill>
                  <a:srgbClr val="04182D"/>
                </a:solidFill>
                <a:latin typeface="Microsoft Sans Serif"/>
                <a:cs typeface="Microsoft Sans Serif"/>
              </a:rPr>
              <a:t>How</a:t>
            </a:r>
            <a:r>
              <a:rPr lang="en-US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85" dirty="0">
                <a:solidFill>
                  <a:srgbClr val="04182D"/>
                </a:solidFill>
                <a:latin typeface="Microsoft Sans Serif"/>
                <a:cs typeface="Microsoft Sans Serif"/>
              </a:rPr>
              <a:t>to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choose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85" dirty="0">
                <a:solidFill>
                  <a:srgbClr val="04182D"/>
                </a:solidFill>
                <a:latin typeface="Microsoft Sans Serif"/>
                <a:cs typeface="Microsoft Sans Serif"/>
              </a:rPr>
              <a:t>a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65" dirty="0">
                <a:solidFill>
                  <a:srgbClr val="04182D"/>
                </a:solidFill>
                <a:latin typeface="Microsoft Sans Serif"/>
                <a:cs typeface="Microsoft Sans Serif"/>
              </a:rPr>
              <a:t>good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forecasting</a:t>
            </a:r>
            <a:r>
              <a:rPr lang="en-US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lang="en-US" spc="55" dirty="0">
                <a:solidFill>
                  <a:srgbClr val="04182D"/>
                </a:solidFill>
                <a:latin typeface="Microsoft Sans Serif"/>
                <a:cs typeface="Microsoft Sans Serif"/>
              </a:rPr>
              <a:t>model?</a:t>
            </a:r>
            <a:endParaRPr lang="en-US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648848076"/>
      </p:ext>
    </p:extLst>
  </p:cSld>
  <p:clrMapOvr>
    <a:masterClrMapping/>
  </p:clrMapOvr>
</p:sld>
</file>

<file path=ppt/theme/theme1.xml><?xml version="1.0" encoding="utf-8"?>
<a:theme xmlns:a="http://schemas.openxmlformats.org/drawingml/2006/main" name="16.9-Template_12.7.2016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16.9-Template_12.7.2016</Template>
  <TotalTime>156</TotalTime>
  <Words>798</Words>
  <Application>Microsoft Office PowerPoint</Application>
  <PresentationFormat>Custom</PresentationFormat>
  <Paragraphs>201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Microsoft Sans Serif</vt:lpstr>
      <vt:lpstr>Times New Roman</vt:lpstr>
      <vt:lpstr>16.9-Template_12.7.2016</vt:lpstr>
      <vt:lpstr>PHOTO COVER OPTION TITLE GOES HERE CAN  RUN THREE LINES</vt:lpstr>
      <vt:lpstr>RED COVER OPTION TITLE GOES HERE CAN RUN THREE LINES</vt:lpstr>
      <vt:lpstr>DIVIDER TITLE GOES HERE &amp; CAN RUN SEVERAL LINES</vt:lpstr>
      <vt:lpstr>TITLE GOES HERE  &amp; CAN RUN  THREE LINES</vt:lpstr>
      <vt:lpstr>PowerPoint Presentation</vt:lpstr>
      <vt:lpstr>WHAT YOU WILL LEARN</vt:lpstr>
      <vt:lpstr>TRAINING MATERIAL</vt:lpstr>
      <vt:lpstr>TIME SERIES DATA</vt:lpstr>
      <vt:lpstr>PowerPoint Presentation</vt:lpstr>
      <vt:lpstr>Let's practice!     F O R EC AS T I N G I N R</vt:lpstr>
      <vt:lpstr>TRENDS, SEASONALITY,            AND CYCLICITY     F O R EC AS T I N G I N R</vt:lpstr>
      <vt:lpstr>TIME SERIES PATTERNS</vt:lpstr>
      <vt:lpstr>EXAMPLES OF TIME SERIES PATTERN</vt:lpstr>
      <vt:lpstr>EXAMPLES OF TIME SERIES PATTERN</vt:lpstr>
      <vt:lpstr>EXAMPLES OF TIME SERIES PATTERN</vt:lpstr>
      <vt:lpstr>EXAMPLES OF TIME SERIES PATTERN</vt:lpstr>
      <vt:lpstr>SEASONAL OR CYCLIC?</vt:lpstr>
      <vt:lpstr>Let's practice!     F O R EC AS T I N G I N R</vt:lpstr>
      <vt:lpstr>PowerPoint Presentation</vt:lpstr>
      <vt:lpstr>WHITE NOISE</vt:lpstr>
      <vt:lpstr>WHITE NOISE ACF</vt:lpstr>
      <vt:lpstr>WHITE NOISE ACF</vt:lpstr>
      <vt:lpstr>WHITE NOISE ACF</vt:lpstr>
      <vt:lpstr>WHITE NOISE ACF</vt:lpstr>
      <vt:lpstr>EXAMPLE : PIGS SLAUGHTERED</vt:lpstr>
      <vt:lpstr>EXAMPLE : PIGS SLAUGHTERED</vt:lpstr>
      <vt:lpstr>EXAMPLE : PIGS SLAUGHTERED</vt:lpstr>
      <vt:lpstr>EXAMPLE : PIGS SLAUGHTERED</vt:lpstr>
      <vt:lpstr>LJUNG-BOX TEST</vt:lpstr>
      <vt:lpstr>WHITE NOISE SUMMARY</vt:lpstr>
      <vt:lpstr>Let's practice!     F O R EC AS T I N G I N R</vt:lpstr>
    </vt:vector>
  </TitlesOfParts>
  <Company>USAID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COVER OPTION TITLE GOES HERE CAN  RUN THREE LINES</dc:title>
  <dc:creator>USAID</dc:creator>
  <cp:lastModifiedBy>Wakeel Ahmad Awan</cp:lastModifiedBy>
  <cp:revision>42</cp:revision>
  <dcterms:created xsi:type="dcterms:W3CDTF">2017-03-16T17:43:27Z</dcterms:created>
  <dcterms:modified xsi:type="dcterms:W3CDTF">2022-09-25T05:00:36Z</dcterms:modified>
</cp:coreProperties>
</file>